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vml" ContentType="application/vnd.openxmlformats-officedocument.vmlDrawin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sldIdLst>
    <p:sldId id="256" r:id="rId3"/>
    <p:sldId id="258" r:id="rId4"/>
    <p:sldId id="262" r:id="rId5"/>
    <p:sldId id="257" r:id="rId6"/>
    <p:sldId id="259" r:id="rId7"/>
    <p:sldId id="260" r:id="rId8"/>
    <p:sldId id="267" r:id="rId9"/>
    <p:sldId id="290" r:id="rId10"/>
    <p:sldId id="268" r:id="rId11"/>
    <p:sldId id="291" r:id="rId12"/>
    <p:sldId id="292" r:id="rId13"/>
    <p:sldId id="269" r:id="rId14"/>
    <p:sldId id="270" r:id="rId15"/>
    <p:sldId id="273" r:id="rId16"/>
    <p:sldId id="293" r:id="rId17"/>
    <p:sldId id="271" r:id="rId18"/>
    <p:sldId id="295" r:id="rId19"/>
    <p:sldId id="296" r:id="rId20"/>
    <p:sldId id="272" r:id="rId21"/>
    <p:sldId id="297" r:id="rId22"/>
    <p:sldId id="298" r:id="rId23"/>
    <p:sldId id="299" r:id="rId24"/>
    <p:sldId id="300" r:id="rId25"/>
    <p:sldId id="301" r:id="rId26"/>
    <p:sldId id="302" r:id="rId27"/>
    <p:sldId id="303" r:id="rId28"/>
    <p:sldId id="304" r:id="rId29"/>
    <p:sldId id="285" r:id="rId30"/>
    <p:sldId id="286" r:id="rId31"/>
    <p:sldId id="287" r:id="rId32"/>
    <p:sldId id="288" r:id="rId33"/>
    <p:sldId id="289" r:id="rId34"/>
    <p:sldId id="264" r:id="rId35"/>
    <p:sldId id="305" r:id="rId36"/>
    <p:sldId id="275" r:id="rId37"/>
    <p:sldId id="261" r:id="rId38"/>
    <p:sldId id="278" r:id="rId39"/>
    <p:sldId id="279" r:id="rId40"/>
    <p:sldId id="306" r:id="rId41"/>
    <p:sldId id="307" r:id="rId42"/>
    <p:sldId id="277" r:id="rId43"/>
    <p:sldId id="280" r:id="rId44"/>
    <p:sldId id="281" r:id="rId45"/>
    <p:sldId id="282" r:id="rId46"/>
    <p:sldId id="274" r:id="rId47"/>
    <p:sldId id="283" r:id="rId48"/>
    <p:sldId id="308" r:id="rId49"/>
    <p:sldId id="309" r:id="rId50"/>
    <p:sldId id="310" r:id="rId51"/>
    <p:sldId id="263" r:id="rId52"/>
    <p:sldId id="265" r:id="rId53"/>
  </p:sldIdLst>
  <p:sldSz cx="18288000" cy="10287000"/>
  <p:notesSz cx="6858000" cy="9144000"/>
  <p:embeddedFontLst>
    <p:embeddedFont>
      <p:font typeface="Cambria Math" panose="02040503050406030204" pitchFamily="18" charset="0"/>
      <p:regular r:id="rId54"/>
    </p:embeddedFont>
    <p:embeddedFont>
      <p:font typeface="Calibri Light" panose="020F0302020204030204" pitchFamily="34" charset="0"/>
      <p:regular r:id="rId55"/>
      <p:italic r:id="rId56"/>
    </p:embeddedFont>
    <p:embeddedFont>
      <p:font typeface="Calibri" panose="020F0502020204030204" pitchFamily="34" charset="0"/>
      <p:regular r:id="rId57"/>
      <p:bold r:id="rId58"/>
      <p:italic r:id="rId59"/>
      <p:boldItalic r:id="rId6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A3F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27" d="100"/>
          <a:sy n="27" d="100"/>
        </p:scale>
        <p:origin x="76" y="3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font" Target="fonts/font2.fntdata"/><Relationship Id="rId63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font" Target="fonts/font1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font" Target="fonts/font5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font" Target="fonts/font4.fntdata"/><Relationship Id="rId61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font" Target="fonts/font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font" Target="fonts/font3.fntdata"/><Relationship Id="rId64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font" Target="fonts/font6.fntdata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2020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30305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01073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21764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38524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59227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01741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86309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51279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99994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93724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16/12/2022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16/12/2022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9001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7" Type="http://schemas.openxmlformats.org/officeDocument/2006/relationships/image" Target="../media/image6.svg"/><Relationship Id="rId17" Type="http://schemas.openxmlformats.org/officeDocument/2006/relationships/image" Target="NUL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4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4.svg"/><Relationship Id="rId7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microsoft.com/office/2007/relationships/hdphoto" Target="../media/hdphoto1.wdp"/><Relationship Id="rId10" Type="http://schemas.openxmlformats.org/officeDocument/2006/relationships/image" Target="../media/image152.svg"/><Relationship Id="rId4" Type="http://schemas.openxmlformats.org/officeDocument/2006/relationships/image" Target="../media/image8.png"/><Relationship Id="rId9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NULL"/><Relationship Id="rId3" Type="http://schemas.openxmlformats.org/officeDocument/2006/relationships/image" Target="../media/image4.svg"/><Relationship Id="rId7" Type="http://schemas.openxmlformats.org/officeDocument/2006/relationships/image" Target="../media/image2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6.svg"/><Relationship Id="rId15" Type="http://schemas.openxmlformats.org/officeDocument/2006/relationships/image" Target="../media/image26.png"/><Relationship Id="rId1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4.sv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6.svg"/><Relationship Id="rId10" Type="http://schemas.openxmlformats.org/officeDocument/2006/relationships/image" Target="../media/image34.png"/><Relationship Id="rId4" Type="http://schemas.openxmlformats.org/officeDocument/2006/relationships/image" Target="../media/image2.png"/><Relationship Id="rId9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4.svg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6.svg"/><Relationship Id="rId10" Type="http://schemas.openxmlformats.org/officeDocument/2006/relationships/image" Target="../media/image38.png"/><Relationship Id="rId4" Type="http://schemas.openxmlformats.org/officeDocument/2006/relationships/image" Target="../media/image2.png"/><Relationship Id="rId9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4.svg"/><Relationship Id="rId7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microsoft.com/office/2007/relationships/hdphoto" Target="../media/hdphoto1.wdp"/><Relationship Id="rId4" Type="http://schemas.openxmlformats.org/officeDocument/2006/relationships/image" Target="../media/image8.png"/><Relationship Id="rId27" Type="http://schemas.openxmlformats.org/officeDocument/2006/relationships/image" Target="../media/image170.svg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image" Target="../media/image4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6.svg"/><Relationship Id="rId27" Type="http://schemas.openxmlformats.org/officeDocument/2006/relationships/image" Target="../media/image170.sv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6.svg"/><Relationship Id="rId28" Type="http://schemas.openxmlformats.org/officeDocument/2006/relationships/image" Target="../media/image42.png"/><Relationship Id="rId27" Type="http://schemas.openxmlformats.org/officeDocument/2006/relationships/image" Target="../media/image170.svg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image" Target="NULL"/><Relationship Id="rId3" Type="http://schemas.openxmlformats.org/officeDocument/2006/relationships/image" Target="../media/image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6.svg"/><Relationship Id="rId4" Type="http://schemas.openxmlformats.org/officeDocument/2006/relationships/image" Target="../media/image2.png"/><Relationship Id="rId1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7" Type="http://schemas.openxmlformats.org/officeDocument/2006/relationships/image" Target="../media/image4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6.svg"/><Relationship Id="rId15" Type="http://schemas.openxmlformats.org/officeDocument/2006/relationships/image" Target="../media/image14.svg"/><Relationship Id="rId9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NUL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7" Type="http://schemas.openxmlformats.org/officeDocument/2006/relationships/image" Target="../media/image4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6.sv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7" Type="http://schemas.openxmlformats.org/officeDocument/2006/relationships/image" Target="../media/image5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6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72" Type="http://schemas.openxmlformats.org/officeDocument/2006/relationships/image" Target="../media/image52.png"/><Relationship Id="rId3" Type="http://schemas.openxmlformats.org/officeDocument/2006/relationships/image" Target="../media/image4.svg"/><Relationship Id="rId7" Type="http://schemas.microsoft.com/office/2007/relationships/hdphoto" Target="../media/hdphoto2.wdp"/><Relationship Id="rId71" Type="http://schemas.openxmlformats.org/officeDocument/2006/relationships/image" Target="../media/image7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6.svg"/><Relationship Id="rId10" Type="http://schemas.openxmlformats.org/officeDocument/2006/relationships/image" Target="../media/image24.png"/><Relationship Id="rId4" Type="http://schemas.openxmlformats.org/officeDocument/2006/relationships/image" Target="../media/image2.png"/><Relationship Id="rId9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72" Type="http://schemas.openxmlformats.org/officeDocument/2006/relationships/image" Target="../media/image52.png"/><Relationship Id="rId3" Type="http://schemas.openxmlformats.org/officeDocument/2006/relationships/image" Target="../media/image4.svg"/><Relationship Id="rId71" Type="http://schemas.openxmlformats.org/officeDocument/2006/relationships/image" Target="../media/image7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6.sv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.svg"/><Relationship Id="rId7" Type="http://schemas.openxmlformats.org/officeDocument/2006/relationships/image" Target="../media/image5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4.svg"/><Relationship Id="rId7" Type="http://schemas.openxmlformats.org/officeDocument/2006/relationships/image" Target="../media/image5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Relationship Id="rId9" Type="http://schemas.openxmlformats.org/officeDocument/2006/relationships/image" Target="../media/image1520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10" Type="http://schemas.openxmlformats.org/officeDocument/2006/relationships/image" Target="../media/image60.png"/><Relationship Id="rId4" Type="http://schemas.openxmlformats.org/officeDocument/2006/relationships/image" Target="../media/image59.png"/><Relationship Id="rId9" Type="http://schemas.openxmlformats.org/officeDocument/2006/relationships/image" Target="../media/image1520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6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11" Type="http://schemas.openxmlformats.org/officeDocument/2006/relationships/audio" Target="../media/audio1.wav"/><Relationship Id="rId5" Type="http://schemas.openxmlformats.org/officeDocument/2006/relationships/image" Target="../media/image63.png"/><Relationship Id="rId10" Type="http://schemas.openxmlformats.org/officeDocument/2006/relationships/image" Target="../media/image65.png"/><Relationship Id="rId4" Type="http://schemas.openxmlformats.org/officeDocument/2006/relationships/image" Target="../media/image62.gif"/><Relationship Id="rId9" Type="http://schemas.openxmlformats.org/officeDocument/2006/relationships/image" Target="../media/image6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11" Type="http://schemas.openxmlformats.org/officeDocument/2006/relationships/audio" Target="../media/audio1.wav"/><Relationship Id="rId5" Type="http://schemas.openxmlformats.org/officeDocument/2006/relationships/image" Target="../media/image63.png"/><Relationship Id="rId4" Type="http://schemas.openxmlformats.org/officeDocument/2006/relationships/image" Target="../media/image62.gif"/><Relationship Id="rId9" Type="http://schemas.openxmlformats.org/officeDocument/2006/relationships/image" Target="../media/image36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sv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11" Type="http://schemas.openxmlformats.org/officeDocument/2006/relationships/audio" Target="../media/audio1.wav"/><Relationship Id="rId5" Type="http://schemas.openxmlformats.org/officeDocument/2006/relationships/image" Target="../media/image63.png"/><Relationship Id="rId10" Type="http://schemas.openxmlformats.org/officeDocument/2006/relationships/image" Target="../media/image66.png"/><Relationship Id="rId4" Type="http://schemas.openxmlformats.org/officeDocument/2006/relationships/image" Target="../media/image62.gif"/><Relationship Id="rId9" Type="http://schemas.openxmlformats.org/officeDocument/2006/relationships/image" Target="../media/image36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11" Type="http://schemas.openxmlformats.org/officeDocument/2006/relationships/audio" Target="../media/audio1.wav"/><Relationship Id="rId5" Type="http://schemas.openxmlformats.org/officeDocument/2006/relationships/image" Target="../media/image63.png"/><Relationship Id="rId10" Type="http://schemas.openxmlformats.org/officeDocument/2006/relationships/image" Target="../media/image67.png"/><Relationship Id="rId4" Type="http://schemas.openxmlformats.org/officeDocument/2006/relationships/image" Target="../media/image62.gif"/><Relationship Id="rId9" Type="http://schemas.openxmlformats.org/officeDocument/2006/relationships/image" Target="../media/image36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11" Type="http://schemas.openxmlformats.org/officeDocument/2006/relationships/audio" Target="../media/audio1.wav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.gif"/><Relationship Id="rId9" Type="http://schemas.openxmlformats.org/officeDocument/2006/relationships/image" Target="../media/image36.sv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7" Type="http://schemas.openxmlformats.org/officeDocument/2006/relationships/image" Target="../media/image7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.sv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2.png"/><Relationship Id="rId7" Type="http://schemas.openxmlformats.org/officeDocument/2006/relationships/image" Target="../media/image72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6.svg"/><Relationship Id="rId9" Type="http://schemas.openxmlformats.org/officeDocument/2006/relationships/image" Target="../media/image74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2.png"/><Relationship Id="rId7" Type="http://schemas.openxmlformats.org/officeDocument/2006/relationships/image" Target="../media/image72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6.svg"/><Relationship Id="rId10" Type="http://schemas.openxmlformats.org/officeDocument/2006/relationships/image" Target="../media/image74.png"/><Relationship Id="rId9" Type="http://schemas.openxmlformats.org/officeDocument/2006/relationships/image" Target="../media/image7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7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5" Type="http://schemas.openxmlformats.org/officeDocument/2006/relationships/image" Target="../media/image6.svg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image" Target="../media/image6.svg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4.svg"/><Relationship Id="rId7" Type="http://schemas.openxmlformats.org/officeDocument/2006/relationships/image" Target="../media/image7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5" Type="http://schemas.openxmlformats.org/officeDocument/2006/relationships/image" Target="../media/image6.svg"/><Relationship Id="rId4" Type="http://schemas.openxmlformats.org/officeDocument/2006/relationships/image" Target="../media/image2.png"/><Relationship Id="rId9" Type="http://schemas.openxmlformats.org/officeDocument/2006/relationships/image" Target="NUL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4.svg"/><Relationship Id="rId7" Type="http://schemas.openxmlformats.org/officeDocument/2006/relationships/image" Target="../media/image7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5" Type="http://schemas.openxmlformats.org/officeDocument/2006/relationships/image" Target="../media/image6.sv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8.svg"/><Relationship Id="rId7" Type="http://schemas.openxmlformats.org/officeDocument/2006/relationships/image" Target="../media/image6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4.svg"/><Relationship Id="rId19" Type="http://schemas.openxmlformats.org/officeDocument/2006/relationships/image" Target="NULL"/><Relationship Id="rId4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4.svg"/><Relationship Id="rId7" Type="http://schemas.openxmlformats.org/officeDocument/2006/relationships/image" Target="../media/image8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image" Target="../media/image6.svg"/><Relationship Id="rId4" Type="http://schemas.openxmlformats.org/officeDocument/2006/relationships/image" Target="../media/image2.png"/><Relationship Id="rId9" Type="http://schemas.openxmlformats.org/officeDocument/2006/relationships/image" Target="../media/image83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7" Type="http://schemas.openxmlformats.org/officeDocument/2006/relationships/image" Target="../media/image8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5" Type="http://schemas.openxmlformats.org/officeDocument/2006/relationships/image" Target="../media/image6.svg"/><Relationship Id="rId9" Type="http://schemas.openxmlformats.org/officeDocument/2006/relationships/image" Target="../media/image1520.sv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7" Type="http://schemas.openxmlformats.org/officeDocument/2006/relationships/image" Target="../media/image8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5" Type="http://schemas.openxmlformats.org/officeDocument/2006/relationships/image" Target="../media/image6.sv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5" Type="http://schemas.openxmlformats.org/officeDocument/2006/relationships/image" Target="../media/image6.svg"/><Relationship Id="rId10" Type="http://schemas.openxmlformats.org/officeDocument/2006/relationships/image" Target="../media/image89.png"/><Relationship Id="rId4" Type="http://schemas.openxmlformats.org/officeDocument/2006/relationships/image" Target="../media/image2.png"/><Relationship Id="rId9" Type="http://schemas.openxmlformats.org/officeDocument/2006/relationships/image" Target="NULL"/></Relationships>
</file>

<file path=ppt/slides/_rels/slide44.xml.rels><?xml version="1.0" encoding="UTF-8" standalone="yes"?>
<Relationships xmlns="http://schemas.openxmlformats.org/package/2006/relationships"><Relationship Id="rId13" Type="http://schemas.openxmlformats.org/officeDocument/2006/relationships/image" Target="NULL"/><Relationship Id="rId3" Type="http://schemas.openxmlformats.org/officeDocument/2006/relationships/image" Target="../media/image4.svg"/><Relationship Id="rId7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6.svg"/><Relationship Id="rId4" Type="http://schemas.openxmlformats.org/officeDocument/2006/relationships/image" Target="../media/image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.svg"/><Relationship Id="rId4" Type="http://schemas.openxmlformats.org/officeDocument/2006/relationships/image" Target="../media/image2.png"/></Relationships>
</file>

<file path=ppt/slides/_rels/slide46.xml.rels><?xml version="1.0" encoding="UTF-8" standalone="yes"?>
<Relationships xmlns="http://schemas.openxmlformats.org/package/2006/relationships"><Relationship Id="rId7" Type="http://schemas.openxmlformats.org/officeDocument/2006/relationships/image" Target="../media/image9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5" Type="http://schemas.openxmlformats.org/officeDocument/2006/relationships/image" Target="../media/image6.sv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png"/><Relationship Id="rId5" Type="http://schemas.openxmlformats.org/officeDocument/2006/relationships/image" Target="../media/image6.svg"/><Relationship Id="rId4" Type="http://schemas.openxmlformats.org/officeDocument/2006/relationships/image" Target="../media/image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png"/><Relationship Id="rId5" Type="http://schemas.openxmlformats.org/officeDocument/2006/relationships/image" Target="../media/image6.svg"/><Relationship Id="rId4" Type="http://schemas.openxmlformats.org/officeDocument/2006/relationships/image" Target="../media/image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9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5" Type="http://schemas.openxmlformats.org/officeDocument/2006/relationships/image" Target="../media/image6.sv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.svg"/><Relationship Id="rId7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13" Type="http://schemas.openxmlformats.org/officeDocument/2006/relationships/image" Target="NULL"/><Relationship Id="rId3" Type="http://schemas.openxmlformats.org/officeDocument/2006/relationships/image" Target="../media/image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6.svg"/><Relationship Id="rId4" Type="http://schemas.openxmlformats.org/officeDocument/2006/relationships/image" Target="../media/image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NUL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png"/><Relationship Id="rId5" Type="http://schemas.openxmlformats.org/officeDocument/2006/relationships/image" Target="../media/image6.sv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NULL"/><Relationship Id="rId3" Type="http://schemas.openxmlformats.org/officeDocument/2006/relationships/image" Target="../media/image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6.svg"/><Relationship Id="rId15" Type="http://schemas.openxmlformats.org/officeDocument/2006/relationships/image" Target="../media/image15.png"/><Relationship Id="rId4" Type="http://schemas.openxmlformats.org/officeDocument/2006/relationships/image" Target="../media/image2.png"/><Relationship Id="rId1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4.svg"/><Relationship Id="rId7" Type="http://schemas.openxmlformats.org/officeDocument/2006/relationships/image" Target="../media/image17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6.sv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6.sv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4.svg"/><Relationship Id="rId7" Type="http://schemas.microsoft.com/office/2007/relationships/hdphoto" Target="../media/hdphoto2.wdp"/><Relationship Id="rId12" Type="http://schemas.openxmlformats.org/officeDocument/2006/relationships/image" Target="../media/image24.png"/><Relationship Id="rId71" Type="http://schemas.openxmlformats.org/officeDocument/2006/relationships/image" Target="../media/image7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3.png"/><Relationship Id="rId5" Type="http://schemas.openxmlformats.org/officeDocument/2006/relationships/image" Target="../media/image6.svg"/><Relationship Id="rId10" Type="http://schemas.openxmlformats.org/officeDocument/2006/relationships/image" Target="../media/image22.png"/><Relationship Id="rId4" Type="http://schemas.openxmlformats.org/officeDocument/2006/relationships/image" Target="../media/image2.png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-4800600" y="-5219700"/>
            <a:ext cx="7777012" cy="7777012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4399494" y="6398494"/>
            <a:ext cx="7777012" cy="7777012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r="17722" b="17666"/>
          <a:stretch>
            <a:fillRect/>
          </a:stretch>
        </p:blipFill>
        <p:spPr>
          <a:xfrm>
            <a:off x="16992600" y="-2557596"/>
            <a:ext cx="4447864" cy="445087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332350" y="-424164"/>
            <a:ext cx="2263111" cy="226311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r="17722" b="17666"/>
          <a:stretch>
            <a:fillRect/>
          </a:stretch>
        </p:blipFill>
        <p:spPr>
          <a:xfrm>
            <a:off x="0" y="8301178"/>
            <a:ext cx="4447864" cy="445087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28700" y="9155444"/>
            <a:ext cx="2263111" cy="2263111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136192" y="929350"/>
            <a:ext cx="14120102" cy="52860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75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nton"/>
              </a:rPr>
              <a:t>CHÀO MỪNG </a:t>
            </a:r>
            <a:r>
              <a:rPr lang="en-US" sz="7500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nton"/>
              </a:rPr>
              <a:t>TẤT CẢ CÁC </a:t>
            </a:r>
            <a:r>
              <a:rPr lang="en-US" sz="75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nton"/>
              </a:rPr>
              <a:t>EM </a:t>
            </a:r>
            <a:endParaRPr lang="en-US" sz="7500" b="1" dirty="0" smtClean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Anton"/>
            </a:endParaRPr>
          </a:p>
          <a:p>
            <a:pPr lvl="0" algn="ctr">
              <a:lnSpc>
                <a:spcPct val="150000"/>
              </a:lnSpc>
            </a:pPr>
            <a:r>
              <a:rPr lang="en-US" sz="7500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nton"/>
              </a:rPr>
              <a:t>ĐÃ ĐẾN </a:t>
            </a:r>
            <a:r>
              <a:rPr lang="en-US" sz="75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nton"/>
              </a:rPr>
              <a:t>VỚI TIẾT HỌC </a:t>
            </a:r>
            <a:endParaRPr lang="en-US" sz="7500" b="1" dirty="0" smtClean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Anton"/>
            </a:endParaRPr>
          </a:p>
          <a:p>
            <a:pPr lvl="0" algn="ctr">
              <a:lnSpc>
                <a:spcPct val="150000"/>
              </a:lnSpc>
            </a:pPr>
            <a:r>
              <a:rPr lang="en-US" sz="7500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nton"/>
              </a:rPr>
              <a:t>HÔM NAY!</a:t>
            </a:r>
            <a:endParaRPr lang="en-US" sz="75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3">
            <a:extLst>
              <a:ext uri="{FF2B5EF4-FFF2-40B4-BE49-F238E27FC236}">
                <a16:creationId xmlns:a16="http://schemas.microsoft.com/office/drawing/2014/main" id="{757E98AA-24CC-4767-ADCD-63775AD7222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6096000" y="6972300"/>
            <a:ext cx="6251754" cy="3276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ircle/>
      </p:transition>
    </mc:Choice>
    <mc:Fallback xmlns="">
      <p:transition spd="med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17602200" y="7719966"/>
            <a:ext cx="4447864" cy="4450878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-2676911" y="8592666"/>
            <a:ext cx="3433122" cy="3388668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16002000" y="-2628900"/>
            <a:ext cx="5069606" cy="4464712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grpSp>
        <p:nvGrpSpPr>
          <p:cNvPr id="2" name="Group 1"/>
          <p:cNvGrpSpPr/>
          <p:nvPr/>
        </p:nvGrpSpPr>
        <p:grpSpPr>
          <a:xfrm>
            <a:off x="894137" y="3134841"/>
            <a:ext cx="4510390" cy="886670"/>
            <a:chOff x="561474" y="385521"/>
            <a:chExt cx="4510390" cy="886670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aintBrush/>
                      </a14:imgEffect>
                      <a14:imgEffect>
                        <a14:sharpenSoften amount="50000"/>
                      </a14:imgEffect>
                      <a14:imgEffect>
                        <a14:colorTemperature colorTemp="7200"/>
                      </a14:imgEffect>
                      <a14:imgEffect>
                        <a14:saturation sat="400000"/>
                      </a14:imgEffect>
                      <a14:imgEffect>
                        <a14:brightnessContrast bright="100000" contrast="-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474" y="385521"/>
              <a:ext cx="950078" cy="886670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1490464" y="488105"/>
              <a:ext cx="35814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EEECE1">
                      <a:lumMod val="2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HĐ2: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6" name="Rounded Rectangle 15"/>
          <p:cNvSpPr/>
          <p:nvPr/>
        </p:nvSpPr>
        <p:spPr>
          <a:xfrm>
            <a:off x="5791200" y="468525"/>
            <a:ext cx="1586238" cy="941175"/>
          </a:xfrm>
          <a:prstGeom prst="roundRect">
            <a:avLst/>
          </a:prstGeom>
          <a:solidFill>
            <a:schemeClr val="bg2">
              <a:lumMod val="25000"/>
            </a:schemeClr>
          </a:solidFill>
          <a:ln w="57150"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3140242" y="3023830"/>
                <a:ext cx="13563601" cy="486287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𝑑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thuộc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𝑑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90).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Chứng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minh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rằng</a:t>
                </a:r>
                <a:r>
                  <a:rPr lang="en-US" sz="40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 </a:t>
                </a:r>
                <a14:m>
                  <m:oMath xmlns:m="http://schemas.openxmlformats.org/officeDocument/2006/math"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△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𝑀𝑂𝐴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=△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𝑀𝑂𝐵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;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/>
                </a:r>
                <a:b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𝑀𝐴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𝑀𝐵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0242" y="3023830"/>
                <a:ext cx="13563601" cy="4862870"/>
              </a:xfrm>
              <a:prstGeom prst="rect">
                <a:avLst/>
              </a:prstGeom>
              <a:blipFill>
                <a:blip r:embed="rId6"/>
                <a:stretch>
                  <a:fillRect l="-1573" r="-225" b="-21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Group 18"/>
          <p:cNvGrpSpPr/>
          <p:nvPr/>
        </p:nvGrpSpPr>
        <p:grpSpPr>
          <a:xfrm>
            <a:off x="4038600" y="1790700"/>
            <a:ext cx="9137606" cy="862753"/>
            <a:chOff x="1611219" y="2044475"/>
            <a:chExt cx="9137606" cy="862753"/>
          </a:xfrm>
        </p:grpSpPr>
        <p:sp>
          <p:nvSpPr>
            <p:cNvPr id="21" name="Rectangle 20"/>
            <p:cNvSpPr/>
            <p:nvPr/>
          </p:nvSpPr>
          <p:spPr>
            <a:xfrm>
              <a:off x="2977146" y="2169578"/>
              <a:ext cx="7771679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1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Thảo</a:t>
              </a:r>
              <a:r>
                <a:rPr kumimoji="0" lang="en-US" sz="4000" b="0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1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luận</a:t>
              </a:r>
              <a:r>
                <a:rPr kumimoji="0" lang="en-US" sz="4000" b="0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1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nhóm</a:t>
              </a:r>
              <a:r>
                <a:rPr kumimoji="0" lang="en-US" sz="4000" b="0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1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hoàn</a:t>
              </a:r>
              <a:r>
                <a:rPr kumimoji="0" lang="en-US" sz="4000" b="0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1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thành</a:t>
              </a:r>
              <a:r>
                <a:rPr kumimoji="0" lang="en-US" sz="4000" b="0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HĐ2</a:t>
              </a:r>
              <a:endPara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1219" y="2044475"/>
              <a:ext cx="1207854" cy="862753"/>
            </a:xfrm>
            <a:prstGeom prst="rect">
              <a:avLst/>
            </a:prstGeom>
          </p:spPr>
        </p:pic>
      </p:grpSp>
      <p:sp>
        <p:nvSpPr>
          <p:cNvPr id="20" name="Rectangle 19"/>
          <p:cNvSpPr/>
          <p:nvPr/>
        </p:nvSpPr>
        <p:spPr>
          <a:xfrm>
            <a:off x="7643120" y="546697"/>
            <a:ext cx="3294492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4500" b="1" dirty="0" smtClean="0">
                <a:solidFill>
                  <a:schemeClr val="accent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 CHẤT</a:t>
            </a:r>
            <a:endParaRPr lang="en-US" sz="45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53600" y="5295900"/>
            <a:ext cx="4503513" cy="4660778"/>
          </a:xfrm>
          <a:prstGeom prst="rect">
            <a:avLst/>
          </a:prstGeom>
        </p:spPr>
      </p:pic>
      <p:pic>
        <p:nvPicPr>
          <p:cNvPr id="22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615509" y="8100295"/>
            <a:ext cx="1898493" cy="1756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761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4" grpId="0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17602200" y="7719966"/>
            <a:ext cx="4447864" cy="4450878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-2676911" y="8592666"/>
            <a:ext cx="3433122" cy="3388668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16002000" y="-2628900"/>
            <a:ext cx="5069606" cy="4464712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sp>
        <p:nvSpPr>
          <p:cNvPr id="25" name="Oval Callout 24"/>
          <p:cNvSpPr/>
          <p:nvPr/>
        </p:nvSpPr>
        <p:spPr>
          <a:xfrm>
            <a:off x="914400" y="596126"/>
            <a:ext cx="1752600" cy="965974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705600" y="2011715"/>
            <a:ext cx="1005840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>
              <a:lnSpc>
                <a:spcPct val="150000"/>
              </a:lnSpc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a)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Xét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∆MOA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vuông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tại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O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∆MOB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vuông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tại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O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:</a:t>
            </a:r>
            <a:endParaRPr lang="en-US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ctr">
              <a:lnSpc>
                <a:spcPct val="150000"/>
              </a:lnSpc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MO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chung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en-US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ctr">
              <a:lnSpc>
                <a:spcPct val="150000"/>
              </a:lnSpc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OA = OB (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theo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giả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thiết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).</a:t>
            </a:r>
            <a:endParaRPr lang="en-US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>
              <a:lnSpc>
                <a:spcPct val="150000"/>
              </a:lnSpc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Do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đó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∆MOA = ∆MOB (2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cạnh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góc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vuông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).</a:t>
            </a:r>
            <a:endParaRPr lang="en-US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2471318"/>
            <a:ext cx="4503513" cy="466077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705600" y="7395508"/>
            <a:ext cx="10287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lvl="0">
              <a:lnSpc>
                <a:spcPct val="150000"/>
              </a:lnSpc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b) Do ∆MOA = ∆MOB (2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cạnh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góc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vuông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) 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 </a:t>
            </a:r>
          </a:p>
          <a:p>
            <a:pPr marL="30480" marR="30480" lvl="0">
              <a:lnSpc>
                <a:spcPct val="150000"/>
              </a:lnSpc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  </a:t>
            </a: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nên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MA = MB (2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cạnh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tương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ứng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). </a:t>
            </a:r>
            <a:endParaRPr lang="en-US" sz="40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ight Brace 6"/>
          <p:cNvSpPr/>
          <p:nvPr/>
        </p:nvSpPr>
        <p:spPr>
          <a:xfrm>
            <a:off x="14706600" y="3848100"/>
            <a:ext cx="381000" cy="1752600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868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6" grpId="0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15021736" y="-4855994"/>
            <a:ext cx="7563722" cy="7234236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754600" y="8191500"/>
            <a:ext cx="2263111" cy="226311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0" y="-3422178"/>
            <a:ext cx="4447864" cy="445087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914400" y="8801100"/>
            <a:ext cx="2119091" cy="211909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010400" y="520868"/>
            <a:ext cx="4038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KẾT LUẬN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EEECE1">
                  <a:lumMod val="2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457200" y="1485900"/>
            <a:ext cx="8077200" cy="8152496"/>
            <a:chOff x="1008748" y="3046087"/>
            <a:chExt cx="8077200" cy="8152496"/>
          </a:xfrm>
        </p:grpSpPr>
        <p:grpSp>
          <p:nvGrpSpPr>
            <p:cNvPr id="4" name="Group 3"/>
            <p:cNvGrpSpPr/>
            <p:nvPr/>
          </p:nvGrpSpPr>
          <p:grpSpPr>
            <a:xfrm>
              <a:off x="1008748" y="3046087"/>
              <a:ext cx="8077200" cy="5501657"/>
              <a:chOff x="1066800" y="2284087"/>
              <a:chExt cx="8077200" cy="5501657"/>
            </a:xfrm>
          </p:grpSpPr>
          <p:sp>
            <p:nvSpPr>
              <p:cNvPr id="3" name="Oval Callout 2"/>
              <p:cNvSpPr/>
              <p:nvPr/>
            </p:nvSpPr>
            <p:spPr>
              <a:xfrm>
                <a:off x="1066800" y="2284087"/>
                <a:ext cx="8077200" cy="5501657"/>
              </a:xfrm>
              <a:prstGeom prst="wedgeEllipseCallout">
                <a:avLst>
                  <a:gd name="adj1" fmla="val -33346"/>
                  <a:gd name="adj2" fmla="val 49184"/>
                </a:avLst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" name="Rectangle 1"/>
              <p:cNvSpPr/>
              <p:nvPr/>
            </p:nvSpPr>
            <p:spPr>
              <a:xfrm>
                <a:off x="1864703" y="3198487"/>
                <a:ext cx="6669697" cy="37856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vi-VN" sz="4000" b="1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Một điểm thuộc đường trung trực của đoạn thẳng thì cách đều hai đầu mút của đoạn thẳng đó.</a:t>
                </a:r>
                <a:endParaRPr lang="en-US" sz="40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16" name="Picture 2">
              <a:extLst>
                <a:ext uri="{FF2B5EF4-FFF2-40B4-BE49-F238E27FC236}">
                  <a16:creationId xmlns:a16="http://schemas.microsoft.com/office/drawing/2014/main" id="{5EAB0314-8F76-4681-9068-C12A4B9C5D0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1836589" y="7801520"/>
              <a:ext cx="3771543" cy="3397063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9448800" y="1943100"/>
                <a:ext cx="7848600" cy="37856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b="1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Ví</a:t>
                </a:r>
                <a:r>
                  <a:rPr lang="en-US" sz="4000" b="1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dụ</a:t>
                </a:r>
                <a:r>
                  <a:rPr lang="en-US" sz="4000" b="1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Gọi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𝑑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Lấy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trên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𝑑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Ta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𝑀𝐴</m:t>
                    </m:r>
                    <m:r>
                      <a:rPr lang="en-US" sz="400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8800" y="1943100"/>
                <a:ext cx="7848600" cy="3785652"/>
              </a:xfrm>
              <a:prstGeom prst="rect">
                <a:avLst/>
              </a:prstGeom>
              <a:blipFill>
                <a:blip r:embed="rId14"/>
                <a:stretch>
                  <a:fillRect l="-2717" r="-2640" b="-30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621121" y="6026270"/>
            <a:ext cx="3417490" cy="3536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653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-4114800" y="8186186"/>
            <a:ext cx="6067955" cy="5300512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6535400" y="-3086100"/>
            <a:ext cx="4343400" cy="3967012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17786684" y="8015131"/>
            <a:ext cx="2819400" cy="282131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462962" y="-1552639"/>
            <a:ext cx="2263111" cy="2263111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700908" y="342900"/>
            <a:ext cx="6096000" cy="914400"/>
            <a:chOff x="1554480" y="876300"/>
            <a:chExt cx="6096000" cy="1143000"/>
          </a:xfrm>
          <a:solidFill>
            <a:schemeClr val="accent5">
              <a:lumMod val="75000"/>
            </a:schemeClr>
          </a:solidFill>
        </p:grpSpPr>
        <p:sp>
          <p:nvSpPr>
            <p:cNvPr id="18" name="Flowchart: Terminator 17"/>
            <p:cNvSpPr/>
            <p:nvPr/>
          </p:nvSpPr>
          <p:spPr>
            <a:xfrm>
              <a:off x="1554480" y="876300"/>
              <a:ext cx="6096000" cy="1143000"/>
            </a:xfrm>
            <a:prstGeom prst="flowChartTerminator">
              <a:avLst/>
            </a:prstGeom>
            <a:grpFill/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983836" y="987956"/>
              <a:ext cx="5259773" cy="884858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Ví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dụ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 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(SGK – </a:t>
              </a:r>
              <a:r>
                <a:rPr kumimoji="0" 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tr101)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20" name="Oval Callout 19"/>
          <p:cNvSpPr/>
          <p:nvPr/>
        </p:nvSpPr>
        <p:spPr>
          <a:xfrm>
            <a:off x="8229600" y="3567926"/>
            <a:ext cx="1752600" cy="965974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130264" y="1359216"/>
                <a:ext cx="16221312" cy="19389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𝑁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thuộc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𝑁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thuộc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Chứng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minh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rằng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△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𝑀𝑁𝐴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=△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𝑀𝑁𝐵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0264" y="1359216"/>
                <a:ext cx="16221312" cy="1938992"/>
              </a:xfrm>
              <a:prstGeom prst="rect">
                <a:avLst/>
              </a:prstGeom>
              <a:blipFill>
                <a:blip r:embed="rId6"/>
                <a:stretch>
                  <a:fillRect l="-1315" b="-6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2667000" y="4641579"/>
                <a:ext cx="9753600" cy="9015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Xét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𝑀𝑁𝐴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𝑀𝑁𝐵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ta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7000" y="4641579"/>
                <a:ext cx="9753600" cy="901593"/>
              </a:xfrm>
              <a:prstGeom prst="rect">
                <a:avLst/>
              </a:prstGeom>
              <a:blipFill>
                <a:blip r:embed="rId7"/>
                <a:stretch>
                  <a:fillRect l="-2250" b="-283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3124200" y="5953361"/>
                <a:ext cx="12344400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𝑀𝐴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𝑀𝐵</m:t>
                      </m:r>
                      <m:r>
                        <m:rPr>
                          <m:nor/>
                        </m:rPr>
                        <a:rPr lang="en-US" sz="4000" i="1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v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ì</m:t>
                      </m:r>
                      <m:r>
                        <m:rPr>
                          <m:nor/>
                        </m:rPr>
                        <a:rPr lang="en-US" sz="4000" i="1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𝑀</m:t>
                      </m:r>
                      <m:r>
                        <m:rPr>
                          <m:nor/>
                        </m:rPr>
                        <a:rPr lang="en-US" sz="4000" i="1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thu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ộ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đườ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trung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tr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ự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ủ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US" sz="4000" i="1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𝐴𝐵</m:t>
                      </m:r>
                      <m:r>
                        <m:rPr>
                          <m:nor/>
                        </m:rPr>
                        <a:rPr lang="en-US" sz="4000" i="1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);</m:t>
                      </m:r>
                      <m:r>
                        <m:rPr>
                          <m:nor/>
                        </m:rPr>
                        <a:rPr lang="en-US" sz="4000" i="1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4200" y="5953361"/>
                <a:ext cx="12344400" cy="70788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2396080" y="7104093"/>
                <a:ext cx="13419640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𝑁𝐴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𝑁𝐵</m:t>
                      </m:r>
                      <m:r>
                        <m:rPr>
                          <m:nor/>
                        </m:rPr>
                        <a:rPr lang="en-US" sz="4000" i="1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v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ì</m:t>
                      </m:r>
                      <m:r>
                        <m:rPr>
                          <m:nor/>
                        </m:rPr>
                        <a:rPr lang="en-US" sz="4000" i="1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𝑁</m:t>
                      </m:r>
                      <m:r>
                        <m:rPr>
                          <m:nor/>
                        </m:rPr>
                        <a:rPr lang="en-US" sz="4000" i="1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thu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ộ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đườ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trung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tr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ự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ủ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US" sz="4000" i="1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𝐴𝐵</m:t>
                      </m:r>
                      <m:r>
                        <m:rPr>
                          <m:nor/>
                        </m:rPr>
                        <a:rPr lang="en-US" sz="4000" i="1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);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6080" y="7104093"/>
                <a:ext cx="13419640" cy="70788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3468398" y="8133266"/>
                <a:ext cx="4733988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𝑀𝑁</m:t>
                      </m:r>
                      <m:r>
                        <m:rPr>
                          <m:nor/>
                        </m:rPr>
                        <a:rPr lang="en-US" sz="4000" i="1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l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à 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ạ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nh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chung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m:rPr>
                          <m:nor/>
                        </m:rPr>
                        <a:rPr lang="en-US" sz="4000" i="1">
                          <a:solidFill>
                            <a:prstClr val="black"/>
                          </a:solidFill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68398" y="8133266"/>
                <a:ext cx="4733988" cy="70788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3495612" y="8917954"/>
                <a:ext cx="7405938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150000"/>
                  </a:lnSpc>
                </a:pP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Suy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ra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△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𝑀𝑁𝐴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=△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𝑀𝑁𝐵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c.c.c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).</a:t>
                </a:r>
                <a:endParaRPr lang="en-US" sz="40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5612" y="8917954"/>
                <a:ext cx="7405938" cy="1015663"/>
              </a:xfrm>
              <a:prstGeom prst="rect">
                <a:avLst/>
              </a:prstGeom>
              <a:blipFill>
                <a:blip r:embed="rId11"/>
                <a:stretch>
                  <a:fillRect l="-2881" r="-2058" b="-137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ight Brace 23"/>
          <p:cNvSpPr/>
          <p:nvPr/>
        </p:nvSpPr>
        <p:spPr>
          <a:xfrm>
            <a:off x="15087520" y="5570386"/>
            <a:ext cx="533400" cy="3330637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6572052" y="8917954"/>
            <a:ext cx="1447800" cy="1084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742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3" grpId="0"/>
      <p:bldP spid="2" grpId="0"/>
      <p:bldP spid="7" grpId="0"/>
      <p:bldP spid="21" grpId="0"/>
      <p:bldP spid="22" grpId="0"/>
      <p:bldP spid="23" grpId="0"/>
      <p:bldP spid="2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1"/>
          <p:cNvGrpSpPr/>
          <p:nvPr/>
        </p:nvGrpSpPr>
        <p:grpSpPr>
          <a:xfrm>
            <a:off x="15621000" y="-5893109"/>
            <a:ext cx="7777012" cy="7777012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13355815" y="-3225190"/>
            <a:ext cx="4447864" cy="445087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316627" y="-1131556"/>
            <a:ext cx="2263111" cy="2263111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914400" y="404538"/>
            <a:ext cx="5988909" cy="1103892"/>
            <a:chOff x="1676400" y="38100"/>
            <a:chExt cx="5988909" cy="1103892"/>
          </a:xfrm>
        </p:grpSpPr>
        <p:sp>
          <p:nvSpPr>
            <p:cNvPr id="17" name="Rectangle 16"/>
            <p:cNvSpPr/>
            <p:nvPr/>
          </p:nvSpPr>
          <p:spPr>
            <a:xfrm>
              <a:off x="1676400" y="38100"/>
              <a:ext cx="5988909" cy="1103892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5000" b="1" noProof="0" dirty="0" smtClean="0">
                  <a:ln w="0"/>
                  <a:solidFill>
                    <a:srgbClr val="AA3F3C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LUYỆN TẬP </a:t>
              </a:r>
              <a:r>
                <a:rPr kumimoji="0" lang="nl-NL" sz="5000" b="1" i="0" u="none" strike="noStrike" kern="1200" cap="none" spc="0" normalizeH="0" baseline="0" noProof="0" dirty="0" smtClean="0">
                  <a:ln w="0"/>
                  <a:solidFill>
                    <a:srgbClr val="AA3F3C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2</a:t>
              </a:r>
              <a:endParaRPr kumimoji="0" lang="en-US" sz="5000" b="1" i="0" u="none" strike="noStrike" kern="1200" cap="none" spc="0" normalizeH="0" baseline="0" noProof="0" dirty="0">
                <a:ln w="0"/>
                <a:solidFill>
                  <a:srgbClr val="AA3F3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8" name="Picture 2"/>
            <p:cNvPicPr>
              <a:picLocks noChangeAspect="1"/>
            </p:cNvPicPr>
            <p:nvPr/>
          </p:nvPicPr>
          <p:blipFill>
            <a:blip r:embed="rId6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100000"/>
                      </a14:imgEffect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731481" y="489750"/>
              <a:ext cx="512872" cy="530225"/>
            </a:xfrm>
            <a:prstGeom prst="rect">
              <a:avLst/>
            </a:prstGeom>
          </p:spPr>
        </p:pic>
      </p:grpSp>
      <p:sp>
        <p:nvSpPr>
          <p:cNvPr id="24" name="Oval Callout 23"/>
          <p:cNvSpPr/>
          <p:nvPr/>
        </p:nvSpPr>
        <p:spPr>
          <a:xfrm>
            <a:off x="7289423" y="4863360"/>
            <a:ext cx="1766345" cy="742662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30442" y="1613363"/>
            <a:ext cx="1630680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91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mô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tả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cắt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đứng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ngôi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mái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OA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OB,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mái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bên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trái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dài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3 m.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chiều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dài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mái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bên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rằng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thuộc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trực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AB.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9534" y="4863360"/>
            <a:ext cx="5296820" cy="4915558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7620000" y="6124738"/>
            <a:ext cx="9144000" cy="2904962"/>
          </a:xfrm>
          <a:prstGeom prst="rect">
            <a:avLst/>
          </a:prstGeom>
        </p:spPr>
        <p:txBody>
          <a:bodyPr>
            <a:spAutoFit/>
          </a:bodyPr>
          <a:lstStyle/>
          <a:p>
            <a:pPr marL="30480" marR="30480">
              <a:lnSpc>
                <a:spcPct val="150000"/>
              </a:lnSpc>
              <a:spcAft>
                <a:spcPts val="1200"/>
              </a:spcAft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Do O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thuộc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đường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trung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trực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đoạn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thẳng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AB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nên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OA = OB = 3 m.</a:t>
            </a:r>
            <a:endParaRPr lang="en-US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>
              <a:lnSpc>
                <a:spcPct val="150000"/>
              </a:lnSpc>
              <a:spcAft>
                <a:spcPts val="1200"/>
              </a:spcAft>
            </a:pP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Vậy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chiều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dài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mái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nhà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bên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phải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3 m.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2" name="Picture 33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7221200" y="8648700"/>
            <a:ext cx="747684" cy="122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527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" grpId="0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17602200" y="7719966"/>
            <a:ext cx="4447864" cy="4450878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-1689558" y="8803947"/>
            <a:ext cx="3433122" cy="3388668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15219797" y="-3036880"/>
            <a:ext cx="5069606" cy="4464712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grpSp>
        <p:nvGrpSpPr>
          <p:cNvPr id="2" name="Group 1"/>
          <p:cNvGrpSpPr/>
          <p:nvPr/>
        </p:nvGrpSpPr>
        <p:grpSpPr>
          <a:xfrm>
            <a:off x="427847" y="484307"/>
            <a:ext cx="4510390" cy="886670"/>
            <a:chOff x="561474" y="385521"/>
            <a:chExt cx="4510390" cy="886670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aintBrush/>
                      </a14:imgEffect>
                      <a14:imgEffect>
                        <a14:sharpenSoften amount="50000"/>
                      </a14:imgEffect>
                      <a14:imgEffect>
                        <a14:colorTemperature colorTemp="7200"/>
                      </a14:imgEffect>
                      <a14:imgEffect>
                        <a14:saturation sat="400000"/>
                      </a14:imgEffect>
                      <a14:imgEffect>
                        <a14:brightnessContrast bright="100000" contrast="-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474" y="385521"/>
              <a:ext cx="950078" cy="886670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1490464" y="488105"/>
              <a:ext cx="35814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EEECE1">
                      <a:lumMod val="2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HĐ3: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447900" y="1348919"/>
                <a:ext cx="17306700" cy="47089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Giả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sử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một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sao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𝑀𝐴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𝑀𝐵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Hai tam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𝑀𝑂𝐴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𝑀𝑂𝐵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nhau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hay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?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Vì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sao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?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𝑀𝑂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hay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?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Vì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sao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?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900" y="1348919"/>
                <a:ext cx="17306700" cy="4708981"/>
              </a:xfrm>
              <a:prstGeom prst="rect">
                <a:avLst/>
              </a:prstGeom>
              <a:blipFill>
                <a:blip r:embed="rId6"/>
                <a:stretch>
                  <a:fillRect l="-1232" r="-1232" b="-21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72350" y="5744639"/>
            <a:ext cx="5257800" cy="3950653"/>
          </a:xfrm>
          <a:prstGeom prst="rect">
            <a:avLst/>
          </a:prstGeom>
        </p:spPr>
      </p:pic>
      <p:pic>
        <p:nvPicPr>
          <p:cNvPr id="23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14285919" y="7146871"/>
            <a:ext cx="1890376" cy="2891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907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447800" y="6515100"/>
            <a:ext cx="1905000" cy="1905000"/>
          </a:xfrm>
          <a:prstGeom prst="rect">
            <a:avLst/>
          </a:prstGeom>
        </p:spPr>
      </p:pic>
      <p:grpSp>
        <p:nvGrpSpPr>
          <p:cNvPr id="15" name="Group 15"/>
          <p:cNvGrpSpPr/>
          <p:nvPr/>
        </p:nvGrpSpPr>
        <p:grpSpPr>
          <a:xfrm>
            <a:off x="15240000" y="-4331761"/>
            <a:ext cx="5781302" cy="5781302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sp>
        <p:nvSpPr>
          <p:cNvPr id="2" name="Rectangle 1"/>
          <p:cNvSpPr/>
          <p:nvPr/>
        </p:nvSpPr>
        <p:spPr>
          <a:xfrm>
            <a:off x="8109284" y="2037725"/>
            <a:ext cx="10210800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>
              <a:lnSpc>
                <a:spcPct val="150000"/>
              </a:lnSpc>
              <a:spcAft>
                <a:spcPts val="1200"/>
              </a:spcAft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a)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Xét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∆MOA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∆MOB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: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87680" marR="30480" lvl="1" algn="ctr">
              <a:lnSpc>
                <a:spcPct val="150000"/>
              </a:lnSpc>
              <a:spcAft>
                <a:spcPts val="1200"/>
              </a:spcAft>
            </a:pP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MO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chung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ctr">
              <a:lnSpc>
                <a:spcPct val="150000"/>
              </a:lnSpc>
              <a:spcAft>
                <a:spcPts val="1200"/>
              </a:spcAft>
            </a:pP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OA = OB (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theo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giả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thiết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).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ctr">
              <a:lnSpc>
                <a:spcPct val="150000"/>
              </a:lnSpc>
              <a:spcAft>
                <a:spcPts val="1200"/>
              </a:spcAft>
            </a:pP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MA = MB (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theo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giả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thiết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).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ctr">
              <a:lnSpc>
                <a:spcPct val="150000"/>
              </a:lnSpc>
              <a:spcAft>
                <a:spcPts val="1200"/>
              </a:spcAft>
            </a:pP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Do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đó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∆MOA = ∆MOB (c - c - c</a:t>
            </a:r>
            <a:r>
              <a:rPr lang="en-US" sz="4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).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9" name="Oval Callout 18"/>
          <p:cNvSpPr/>
          <p:nvPr/>
        </p:nvSpPr>
        <p:spPr>
          <a:xfrm>
            <a:off x="1358049" y="800100"/>
            <a:ext cx="1766345" cy="742662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8049" y="2604492"/>
            <a:ext cx="5577670" cy="4191000"/>
          </a:xfrm>
          <a:prstGeom prst="rect">
            <a:avLst/>
          </a:prstGeom>
        </p:spPr>
      </p:pic>
      <p:sp>
        <p:nvSpPr>
          <p:cNvPr id="3" name="Right Brace 2"/>
          <p:cNvSpPr/>
          <p:nvPr/>
        </p:nvSpPr>
        <p:spPr>
          <a:xfrm>
            <a:off x="16034084" y="3214093"/>
            <a:ext cx="762000" cy="3048000"/>
          </a:xfrm>
          <a:prstGeom prst="rightBrac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6169447" y="7857222"/>
            <a:ext cx="1402367" cy="2145113"/>
          </a:xfrm>
          <a:prstGeom prst="rect">
            <a:avLst/>
          </a:prstGeom>
        </p:spPr>
      </p:pic>
      <p:pic>
        <p:nvPicPr>
          <p:cNvPr id="23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367584" y="9486900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212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omb/>
      </p:transition>
    </mc:Choice>
    <mc:Fallback xmlns="">
      <p:transition spd="med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447800" y="6515100"/>
            <a:ext cx="1905000" cy="1905000"/>
          </a:xfrm>
          <a:prstGeom prst="rect">
            <a:avLst/>
          </a:prstGeom>
        </p:spPr>
      </p:pic>
      <p:grpSp>
        <p:nvGrpSpPr>
          <p:cNvPr id="15" name="Group 15"/>
          <p:cNvGrpSpPr/>
          <p:nvPr/>
        </p:nvGrpSpPr>
        <p:grpSpPr>
          <a:xfrm>
            <a:off x="15240000" y="-4331761"/>
            <a:ext cx="5781302" cy="5781302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sp>
        <p:nvSpPr>
          <p:cNvPr id="19" name="Oval Callout 18"/>
          <p:cNvSpPr/>
          <p:nvPr/>
        </p:nvSpPr>
        <p:spPr>
          <a:xfrm>
            <a:off x="1219200" y="706879"/>
            <a:ext cx="1766345" cy="742662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2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15316200" y="7240964"/>
            <a:ext cx="1600200" cy="2447726"/>
          </a:xfrm>
          <a:prstGeom prst="rect">
            <a:avLst/>
          </a:prstGeom>
        </p:spPr>
      </p:pic>
      <p:pic>
        <p:nvPicPr>
          <p:cNvPr id="23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367584" y="9486900"/>
            <a:ext cx="1905000" cy="1905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1524000" y="1871278"/>
                <a:ext cx="15468600" cy="738702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lvl="0">
                  <a:lnSpc>
                    <a:spcPct val="150000"/>
                  </a:lnSpc>
                  <a:spcAft>
                    <a:spcPts val="1200"/>
                  </a:spcAft>
                  <a:defRPr/>
                </a:pP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b) Do ∆MOA = ∆MOB (c - c - c)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nên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OA = OB (2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cạnh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tương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ứng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)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và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𝑀𝑂𝐴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𝑀𝑂𝐵</m:t>
                        </m:r>
                      </m:e>
                    </m:acc>
                  </m:oMath>
                </a14:m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(2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góc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tương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ứng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).</a:t>
                </a:r>
                <a:endParaRPr lang="en-US" sz="40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30480" marR="30480" lvl="0">
                  <a:lnSpc>
                    <a:spcPct val="150000"/>
                  </a:lnSpc>
                  <a:spcAft>
                    <a:spcPts val="1200"/>
                  </a:spcAft>
                  <a:defRPr/>
                </a:pP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Do OA = OB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và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O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nằm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giữa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A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và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B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nên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O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trung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AB.</a:t>
                </a:r>
                <a:endParaRPr lang="en-US" sz="40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30480" marR="30480" lvl="0">
                  <a:lnSpc>
                    <a:spcPct val="150000"/>
                  </a:lnSpc>
                  <a:spcAft>
                    <a:spcPts val="1200"/>
                  </a:spcAft>
                  <a:defRPr/>
                </a:pP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Do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𝑀𝑂𝐴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𝑀𝑂𝐵</m:t>
                        </m:r>
                      </m:e>
                    </m:acc>
                  </m:oMath>
                </a14:m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mà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𝑀𝑂𝐴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𝑀𝑂𝐵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=180°</m:t>
                    </m:r>
                  </m:oMath>
                </a14:m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nên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𝑀𝑂𝐴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𝑀𝑂𝐵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=9</m:t>
                    </m:r>
                    <m:sSup>
                      <m:sSupPr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0</m:t>
                        </m:r>
                      </m:e>
                      <m:sup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𝑜</m:t>
                        </m:r>
                      </m:sup>
                    </m:sSup>
                  </m:oMath>
                </a14:m>
                <a:endParaRPr lang="en-US" sz="40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30480" marR="30480" lvl="0">
                  <a:lnSpc>
                    <a:spcPct val="150000"/>
                  </a:lnSpc>
                  <a:spcAft>
                    <a:spcPts val="1200"/>
                  </a:spcAft>
                  <a:defRPr/>
                </a:pP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Do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đó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MO </a:t>
                </a:r>
                <a:r>
                  <a:rPr lang="en-US" sz="4000" dirty="0">
                    <a:solidFill>
                      <a:srgbClr val="000000"/>
                    </a:solidFill>
                    <a:latin typeface="Cambria Math" panose="02040503050406030204" pitchFamily="18" charset="0"/>
                    <a:ea typeface="Times New Roman" panose="02020603050405020304" pitchFamily="18" charset="0"/>
                    <a:cs typeface="Cambria Math" panose="02040503050406030204" pitchFamily="18" charset="0"/>
                  </a:rPr>
                  <a:t>⊥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AB.</a:t>
                </a:r>
                <a:endParaRPr lang="en-US" sz="40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30480" marR="30480" lvl="0">
                  <a:lnSpc>
                    <a:spcPct val="150000"/>
                  </a:lnSpc>
                  <a:spcAft>
                    <a:spcPts val="1200"/>
                  </a:spcAft>
                  <a:defRPr/>
                </a:pP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Khi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đó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MO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vuông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góc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với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AB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tại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trung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O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AB.</a:t>
                </a:r>
                <a:endParaRPr lang="en-US" sz="40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30480" marR="30480" lvl="0">
                  <a:lnSpc>
                    <a:spcPct val="150000"/>
                  </a:lnSpc>
                  <a:spcAft>
                    <a:spcPts val="1200"/>
                  </a:spcAft>
                  <a:defRPr/>
                </a:pP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Vậy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MO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trung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trực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đoạn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AB.</a:t>
                </a:r>
                <a:endParaRPr lang="en-US" sz="40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0" y="1871278"/>
                <a:ext cx="15468600" cy="7387022"/>
              </a:xfrm>
              <a:prstGeom prst="rect">
                <a:avLst/>
              </a:prstGeom>
              <a:blipFill>
                <a:blip r:embed="rId28"/>
                <a:stretch>
                  <a:fillRect l="-1182" b="-10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19391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omb/>
      </p:transition>
    </mc:Choice>
    <mc:Fallback xmlns="">
      <p:transition spd="med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ular Callout 17"/>
          <p:cNvSpPr/>
          <p:nvPr/>
        </p:nvSpPr>
        <p:spPr>
          <a:xfrm>
            <a:off x="1676400" y="1790700"/>
            <a:ext cx="14935200" cy="2428744"/>
          </a:xfrm>
          <a:prstGeom prst="wedgeRectCallout">
            <a:avLst>
              <a:gd name="adj1" fmla="val -21161"/>
              <a:gd name="adj2" fmla="val 56535"/>
            </a:avLst>
          </a:prstGeom>
          <a:ln w="38100">
            <a:solidFill>
              <a:schemeClr val="bg2">
                <a:lumMod val="25000"/>
              </a:schemeClr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16154400" y="7569385"/>
            <a:ext cx="9217214" cy="9217214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14215693" y="-3422178"/>
            <a:ext cx="4447864" cy="445087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156444" y="-1131556"/>
            <a:ext cx="2263111" cy="226311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0" y="-3422178"/>
            <a:ext cx="4447864" cy="445087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600200" y="8801100"/>
            <a:ext cx="2119091" cy="211909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266214" y="483976"/>
            <a:ext cx="4038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KẾT LUẬN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EEECE1">
                  <a:lumMod val="2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057400" y="2008494"/>
            <a:ext cx="14401800" cy="18396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vi-VN" sz="400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Điểm cách đều hai đầu mút của một đoạn  thẳng thì nằm trên đường trung trực của đoạn thẳng đó.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id="{5EAB0314-8F76-4681-9068-C12A4B9C5D0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5203892" y="3685453"/>
            <a:ext cx="1957177" cy="176284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80457" y="5035184"/>
            <a:ext cx="1608133" cy="7177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Ví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dụ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38200" y="5853648"/>
            <a:ext cx="96012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571500" algn="just">
              <a:lnSpc>
                <a:spcPct val="150000"/>
              </a:lnSpc>
              <a:buFontTx/>
              <a:buChar char="-"/>
            </a:pPr>
            <a:r>
              <a:rPr lang="vi-VN" sz="40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Gọi d là đường trung trực của đoạn thẳng </a:t>
            </a:r>
            <a:r>
              <a:rPr lang="vi-VN" sz="4000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AB,</a:t>
            </a:r>
            <a:r>
              <a:rPr lang="en-US" sz="4000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 </a:t>
            </a:r>
            <a:r>
              <a:rPr lang="vi-VN" sz="40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là điểm sao cho </a:t>
            </a:r>
            <a:r>
              <a:rPr lang="vi-VN" sz="4000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MA</a:t>
            </a:r>
            <a:r>
              <a:rPr lang="en-US" sz="4000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=</a:t>
            </a:r>
            <a:r>
              <a:rPr lang="en-US" sz="4000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 smtClean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MB</a:t>
            </a:r>
            <a:r>
              <a:rPr lang="vi-VN" sz="40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 Ta có M nằm trên đường trung trực d của đoạn thẳng AB.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125200" y="5888221"/>
            <a:ext cx="5257800" cy="3950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098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2" grpId="0"/>
      <p:bldP spid="2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-5229755" y="8208244"/>
            <a:ext cx="6067955" cy="5300512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7068800" y="-2705100"/>
            <a:ext cx="4343400" cy="3967012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438449" y="-1248343"/>
            <a:ext cx="2263111" cy="2263111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6019800" y="551655"/>
            <a:ext cx="5582653" cy="914400"/>
            <a:chOff x="1554480" y="876300"/>
            <a:chExt cx="6096000" cy="1143000"/>
          </a:xfrm>
          <a:solidFill>
            <a:schemeClr val="accent5">
              <a:lumMod val="75000"/>
            </a:schemeClr>
          </a:solidFill>
        </p:grpSpPr>
        <p:sp>
          <p:nvSpPr>
            <p:cNvPr id="18" name="Flowchart: Terminator 17"/>
            <p:cNvSpPr/>
            <p:nvPr/>
          </p:nvSpPr>
          <p:spPr>
            <a:xfrm>
              <a:off x="1554480" y="876300"/>
              <a:ext cx="6096000" cy="1143000"/>
            </a:xfrm>
            <a:prstGeom prst="flowChartTerminator">
              <a:avLst/>
            </a:prstGeom>
            <a:grpFill/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742007" y="987956"/>
              <a:ext cx="5743430" cy="884858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Ví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dụ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3 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(SGK – </a:t>
              </a:r>
              <a:r>
                <a:rPr kumimoji="0" 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tr102)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381000" y="1790700"/>
                <a:ext cx="17525099" cy="187096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thang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𝐴𝐵𝐶𝐷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//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𝐶𝐷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𝐶</m:t>
                        </m:r>
                      </m:e>
                    </m:acc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𝐷</m:t>
                        </m:r>
                      </m:e>
                    </m:acc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Hai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tia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𝐷𝐴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𝐶𝐵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cắt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nhau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Gọi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𝑁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lần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lượt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𝐶𝐷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93).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Chứng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minh</a:t>
                </a:r>
                <a:r>
                  <a:rPr lang="en-US" sz="40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1790700"/>
                <a:ext cx="17525099" cy="1870961"/>
              </a:xfrm>
              <a:prstGeom prst="rect">
                <a:avLst/>
              </a:prstGeom>
              <a:blipFill>
                <a:blip r:embed="rId6"/>
                <a:stretch>
                  <a:fillRect l="-1253" r="-1253" b="-123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82400" y="3944504"/>
            <a:ext cx="4800600" cy="54387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990600" y="3837030"/>
                <a:ext cx="9595757" cy="50167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Hai tam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𝑂𝐶𝐷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𝑂𝐴𝐵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những</a:t>
                </a:r>
                <a:r>
                  <a:rPr lang="en-US" sz="40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tam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cân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;</a:t>
                </a:r>
                <a:endParaRPr lang="en-US" sz="40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 algn="just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𝑂𝑀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;</a:t>
                </a:r>
                <a:endParaRPr lang="en-US" sz="40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 algn="just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c) Ba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𝑁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hàng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" y="3837030"/>
                <a:ext cx="9595757" cy="5016758"/>
              </a:xfrm>
              <a:prstGeom prst="rect">
                <a:avLst/>
              </a:prstGeom>
              <a:blipFill>
                <a:blip r:embed="rId8"/>
                <a:stretch>
                  <a:fillRect l="-2287" r="-2224" b="-20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8832307" y="8853788"/>
            <a:ext cx="2009658" cy="1136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343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14249400" y="-5093427"/>
            <a:ext cx="7059616" cy="6817755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16340897" y="-608993"/>
            <a:ext cx="4447864" cy="445087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-2514600" y="8885721"/>
            <a:ext cx="4447864" cy="4450878"/>
          </a:xfrm>
          <a:prstGeom prst="rect">
            <a:avLst/>
          </a:prstGeom>
        </p:spPr>
      </p:pic>
      <p:sp>
        <p:nvSpPr>
          <p:cNvPr id="17" name="Google Shape;7771;p33"/>
          <p:cNvSpPr txBox="1">
            <a:spLocks/>
          </p:cNvSpPr>
          <p:nvPr/>
        </p:nvSpPr>
        <p:spPr>
          <a:xfrm>
            <a:off x="6705600" y="800100"/>
            <a:ext cx="5943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voon"/>
              <a:buNone/>
              <a:defRPr sz="3500" b="0" i="0" u="none" strike="noStrike" cap="none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>
              <a:buClr>
                <a:srgbClr val="04596F"/>
              </a:buClr>
            </a:pPr>
            <a:r>
              <a:rPr lang="vi-VN" sz="6000" b="1" kern="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</a:rPr>
              <a:t>KHỞI ĐỘNG</a:t>
            </a:r>
            <a:endParaRPr lang="vi-VN" sz="6000" b="1" kern="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315350" y="2331816"/>
            <a:ext cx="921882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vi-VN" sz="4000" dirty="0">
                <a:ea typeface="Calibri" panose="020F0502020204030204" pitchFamily="34" charset="0"/>
                <a:cs typeface="Times New Roman" panose="02020603050405020304" pitchFamily="18" charset="0"/>
              </a:rPr>
              <a:t>Hình 86 minh họa chiếc cân thăng bằng và gợi nên hình ảnh đoạn thẳng AB, đường thẳng d. Đường thẳng d có mối liên hệ gì với đoạn thẳng AB?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50497" y="-625322"/>
            <a:ext cx="1193246" cy="1193246"/>
          </a:xfrm>
          <a:prstGeom prst="rect">
            <a:avLst/>
          </a:prstGeom>
        </p:spPr>
      </p:pic>
      <p:pic>
        <p:nvPicPr>
          <p:cNvPr id="23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4058550" y="6667500"/>
            <a:ext cx="3318392" cy="278071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001064" y="2552700"/>
            <a:ext cx="5762936" cy="68174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-5229755" y="8208244"/>
            <a:ext cx="6067955" cy="5300512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7068800" y="-2705100"/>
            <a:ext cx="4343400" cy="3967012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438449" y="-1248343"/>
            <a:ext cx="2263111" cy="2263111"/>
          </a:xfrm>
          <a:prstGeom prst="rect">
            <a:avLst/>
          </a:prstGeom>
        </p:spPr>
      </p:pic>
      <p:sp>
        <p:nvSpPr>
          <p:cNvPr id="20" name="Oval Callout 19"/>
          <p:cNvSpPr/>
          <p:nvPr/>
        </p:nvSpPr>
        <p:spPr>
          <a:xfrm>
            <a:off x="8075276" y="367526"/>
            <a:ext cx="1752600" cy="965974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8800" y="1602833"/>
            <a:ext cx="4572000" cy="517978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7162800" y="1791395"/>
                <a:ext cx="12649200" cy="480266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Do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𝐶</m:t>
                        </m:r>
                      </m:e>
                    </m:acc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𝐷</m:t>
                        </m:r>
                      </m:e>
                    </m:acc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𝑂𝐶𝐷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cân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Do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//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𝐶𝐷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𝑂𝐴𝐵</m:t>
                        </m:r>
                      </m:e>
                    </m:acc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𝐷</m:t>
                        </m:r>
                      </m:e>
                    </m:acc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𝑂𝐵𝐴</m:t>
                        </m:r>
                      </m:e>
                    </m:acc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𝐶</m:t>
                        </m:r>
                      </m:e>
                    </m:acc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4000" dirty="0" smtClean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smtClean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</a:t>
                </a:r>
                <a:r>
                  <a:rPr lang="en-US" sz="40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(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đồng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vị</a:t>
                </a:r>
                <a:r>
                  <a:rPr lang="en-US" sz="40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). 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</a:t>
                </a:r>
                <a:r>
                  <a:rPr lang="en-US" sz="4000" dirty="0" err="1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Suy</a:t>
                </a:r>
                <a:r>
                  <a:rPr lang="en-US" sz="40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𝑂𝐴𝐵</m:t>
                        </m:r>
                      </m:e>
                    </m:acc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𝑂𝐵𝐴</m:t>
                        </m:r>
                      </m:e>
                    </m:acc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endParaRPr lang="en-US" sz="4000" dirty="0" smtClean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</a:t>
                </a:r>
                <a:r>
                  <a:rPr lang="en-US" sz="4000" dirty="0" err="1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Vậy</a:t>
                </a:r>
                <a:r>
                  <a:rPr lang="en-US" sz="40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tam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𝑂𝐴𝐵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cân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en-US" sz="40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2800" y="1791395"/>
                <a:ext cx="12649200" cy="4802661"/>
              </a:xfrm>
              <a:prstGeom prst="rect">
                <a:avLst/>
              </a:prstGeom>
              <a:blipFill>
                <a:blip r:embed="rId7"/>
                <a:stretch>
                  <a:fillRect l="-1687" b="-21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2023547" y="7081778"/>
                <a:ext cx="15087600" cy="286232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</a:pP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Do tam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𝑂𝐴𝐵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cân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𝑂𝐴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𝑂𝐵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 algn="just">
                  <a:lnSpc>
                    <a:spcPct val="150000"/>
                  </a:lnSpc>
                </a:pP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Lại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𝑀𝐴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𝑀𝐵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giả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thiết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),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suy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ra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𝑂𝑀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3547" y="7081778"/>
                <a:ext cx="15087600" cy="2862322"/>
              </a:xfrm>
              <a:prstGeom prst="rect">
                <a:avLst/>
              </a:prstGeom>
              <a:blipFill>
                <a:blip r:embed="rId8"/>
                <a:stretch>
                  <a:fillRect l="-1455" r="-1414" b="-44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69206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-4648200" y="8496300"/>
            <a:ext cx="6067955" cy="5300512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6687800" y="-2445115"/>
            <a:ext cx="4343400" cy="3967012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438449" y="-1248343"/>
            <a:ext cx="2263111" cy="2263111"/>
          </a:xfrm>
          <a:prstGeom prst="rect">
            <a:avLst/>
          </a:prstGeom>
        </p:spPr>
      </p:pic>
      <p:sp>
        <p:nvSpPr>
          <p:cNvPr id="20" name="Oval Callout 19"/>
          <p:cNvSpPr/>
          <p:nvPr/>
        </p:nvSpPr>
        <p:spPr>
          <a:xfrm>
            <a:off x="8077200" y="596126"/>
            <a:ext cx="1752600" cy="965974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143000" y="2019300"/>
                <a:ext cx="16461124" cy="65556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 Do tam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𝑂𝐶𝐷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cân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𝑂𝐶</m:t>
                    </m:r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𝑂𝐷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Lại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𝑁𝐶</m:t>
                    </m:r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𝑁𝐷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giả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thiết</a:t>
                </a:r>
                <a:r>
                  <a:rPr kumimoji="0" lang="en-US" sz="4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</a:t>
                </a:r>
                <a:r>
                  <a:rPr kumimoji="0" lang="en-US" sz="40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uy</a:t>
                </a:r>
                <a:r>
                  <a:rPr kumimoji="0" lang="en-US" sz="4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ra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𝑂𝑁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𝐶𝐷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endParaRPr kumimoji="0" lang="en-US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Do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𝑂𝑁</m:t>
                    </m:r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⊥</m:t>
                    </m:r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𝐶𝐷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Vì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𝑂𝑀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𝑂𝑀</m:t>
                    </m:r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⊥</m:t>
                    </m:r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endParaRPr kumimoji="0" lang="en-US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Mà</a:t>
                </a:r>
                <a:r>
                  <a:rPr kumimoji="0" lang="en-US" sz="4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//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𝐶𝐷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𝑂𝑀</m:t>
                    </m:r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⊥</m:t>
                    </m:r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𝐶𝐷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Do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𝑂𝑀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𝑂𝑁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cùng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vuông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với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𝐶𝐷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ba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𝑂</m:t>
                    </m:r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</m:t>
                    </m:r>
                    <m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𝑁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hàng</a:t>
                </a:r>
                <a:r>
                  <a:rPr kumimoji="0" lang="en-US" sz="4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3000" y="2019300"/>
                <a:ext cx="16461124" cy="6555641"/>
              </a:xfrm>
              <a:prstGeom prst="rect">
                <a:avLst/>
              </a:prstGeom>
              <a:blipFill>
                <a:blip r:embed="rId6"/>
                <a:stretch>
                  <a:fillRect l="-1333" b="-13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011400" y="2400300"/>
            <a:ext cx="1436370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412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1"/>
          <p:cNvGrpSpPr/>
          <p:nvPr/>
        </p:nvGrpSpPr>
        <p:grpSpPr>
          <a:xfrm>
            <a:off x="15621000" y="-5893109"/>
            <a:ext cx="7777012" cy="7777012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13639800" y="-3544195"/>
            <a:ext cx="4447864" cy="445087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131556" y="-1131556"/>
            <a:ext cx="2263111" cy="2263111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6019800" y="315605"/>
            <a:ext cx="5988909" cy="1246495"/>
            <a:chOff x="1676400" y="38100"/>
            <a:chExt cx="5988909" cy="1246495"/>
          </a:xfrm>
        </p:grpSpPr>
        <p:sp>
          <p:nvSpPr>
            <p:cNvPr id="17" name="Rectangle 16"/>
            <p:cNvSpPr/>
            <p:nvPr/>
          </p:nvSpPr>
          <p:spPr>
            <a:xfrm>
              <a:off x="1676400" y="38100"/>
              <a:ext cx="5988909" cy="1246495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5000" b="1" i="0" u="none" strike="noStrike" kern="1200" cap="none" spc="0" normalizeH="0" baseline="0" noProof="0" dirty="0" smtClean="0">
                  <a:ln w="0"/>
                  <a:solidFill>
                    <a:srgbClr val="AA3F3C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LUYỆN TẬP 3</a:t>
              </a:r>
              <a:endParaRPr kumimoji="0" lang="en-US" sz="5000" b="1" i="0" u="none" strike="noStrike" kern="1200" cap="none" spc="0" normalizeH="0" baseline="0" noProof="0" dirty="0">
                <a:ln w="0"/>
                <a:solidFill>
                  <a:srgbClr val="AA3F3C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8" name="Picture 2"/>
            <p:cNvPicPr>
              <a:picLocks noChangeAspect="1"/>
            </p:cNvPicPr>
            <p:nvPr/>
          </p:nvPicPr>
          <p:blipFill>
            <a:blip r:embed="rId6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100000"/>
                      </a14:imgEffect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731481" y="489750"/>
              <a:ext cx="512872" cy="530225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228600" y="1510248"/>
                <a:ext cx="17983200" cy="37856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 tam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cân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thuộc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hay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?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Vì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sao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?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qua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với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cắt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𝐻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𝐴𝐻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hay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?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Vì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sao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?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1510248"/>
                <a:ext cx="17983200" cy="3785652"/>
              </a:xfrm>
              <a:prstGeom prst="rect">
                <a:avLst/>
              </a:prstGeom>
              <a:blipFill>
                <a:blip r:embed="rId9"/>
                <a:stretch>
                  <a:fillRect l="-1220" b="-30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Oval Callout 23"/>
          <p:cNvSpPr/>
          <p:nvPr/>
        </p:nvSpPr>
        <p:spPr>
          <a:xfrm>
            <a:off x="8131081" y="5620038"/>
            <a:ext cx="1766345" cy="742662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5" name="Picture 3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1"/>
              </a:ext>
            </a:extLst>
          </a:blip>
          <a:srcRect/>
          <a:stretch>
            <a:fillRect/>
          </a:stretch>
        </p:blipFill>
        <p:spPr>
          <a:xfrm>
            <a:off x="16709562" y="8538861"/>
            <a:ext cx="1197438" cy="14967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2"/>
          <a:stretch>
            <a:fillRect/>
          </a:stretch>
        </p:blipFill>
        <p:spPr>
          <a:xfrm>
            <a:off x="838200" y="5905500"/>
            <a:ext cx="3394638" cy="391502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876800" y="6724990"/>
            <a:ext cx="116586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>
              <a:lnSpc>
                <a:spcPct val="150000"/>
              </a:lnSpc>
              <a:spcAft>
                <a:spcPts val="1200"/>
              </a:spcAft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a) Tam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giác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ABC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cân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tại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A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nên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AB = AC.</a:t>
            </a:r>
            <a:endParaRPr lang="en-US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>
              <a:lnSpc>
                <a:spcPct val="150000"/>
              </a:lnSpc>
              <a:spcAft>
                <a:spcPts val="1200"/>
              </a:spcAft>
            </a:pP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    Do 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AB = AC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nên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A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thuộc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đường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trung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trực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lang="en-US" sz="4000" dirty="0" smtClean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30480" marR="30480">
              <a:lnSpc>
                <a:spcPct val="150000"/>
              </a:lnSpc>
              <a:spcAft>
                <a:spcPts val="1200"/>
              </a:spcAft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   </a:t>
            </a: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đoạn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thẳng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BC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en-US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488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 dir="r"/>
      </p:transition>
    </mc:Choice>
    <mc:Fallback xmlns="">
      <p:transition spd="med">
        <p:pull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4" grpId="0" animBg="1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1"/>
          <p:cNvGrpSpPr/>
          <p:nvPr/>
        </p:nvGrpSpPr>
        <p:grpSpPr>
          <a:xfrm>
            <a:off x="15621000" y="-5893109"/>
            <a:ext cx="7777012" cy="7777012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13639800" y="-3544195"/>
            <a:ext cx="4447864" cy="445087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131556" y="-1131556"/>
            <a:ext cx="2263111" cy="2263111"/>
          </a:xfrm>
          <a:prstGeom prst="rect">
            <a:avLst/>
          </a:prstGeom>
        </p:spPr>
      </p:pic>
      <p:sp>
        <p:nvSpPr>
          <p:cNvPr id="24" name="Oval Callout 23"/>
          <p:cNvSpPr/>
          <p:nvPr/>
        </p:nvSpPr>
        <p:spPr>
          <a:xfrm>
            <a:off x="8131080" y="514638"/>
            <a:ext cx="1766345" cy="742662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5" name="Picture 3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1"/>
              </a:ext>
            </a:extLst>
          </a:blip>
          <a:srcRect/>
          <a:stretch>
            <a:fillRect/>
          </a:stretch>
        </p:blipFill>
        <p:spPr>
          <a:xfrm>
            <a:off x="16535400" y="8538861"/>
            <a:ext cx="1197438" cy="14967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2"/>
          <a:stretch>
            <a:fillRect/>
          </a:stretch>
        </p:blipFill>
        <p:spPr>
          <a:xfrm>
            <a:off x="533400" y="1969889"/>
            <a:ext cx="3775638" cy="435442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953000" y="1729919"/>
            <a:ext cx="1348740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b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)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Xét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 ∆AHB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vuông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tại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 H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và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 ∆AHC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vuông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tại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 H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: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AB = AC (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chứng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 minh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trên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)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AH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chung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Do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đó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 ∆AHB = ∆AHC (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cạnh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huyền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 -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cạnh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góc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vuông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).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Suy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ra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 HB = HC (2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cạnh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tương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ứng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</a:rPr>
              <a:t>).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Right Brace 1"/>
          <p:cNvSpPr/>
          <p:nvPr/>
        </p:nvSpPr>
        <p:spPr>
          <a:xfrm>
            <a:off x="15011400" y="2872919"/>
            <a:ext cx="381000" cy="1680117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533400" y="6776978"/>
            <a:ext cx="1569719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lvl="0" algn="just">
              <a:lnSpc>
                <a:spcPct val="150000"/>
              </a:lnSpc>
              <a:defRPr/>
            </a:pP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H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nằm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giữa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B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C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nên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H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trung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điểm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BC.</a:t>
            </a:r>
            <a:endParaRPr lang="en-US" sz="4000" dirty="0" smtClean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lvl="0" algn="just">
              <a:lnSpc>
                <a:spcPct val="150000"/>
              </a:lnSpc>
              <a:defRPr/>
            </a:pP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AH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vuông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BC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BC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AH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trực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BC.</a:t>
            </a:r>
            <a:endParaRPr lang="en-US" sz="40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6710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 dir="r"/>
      </p:transition>
    </mc:Choice>
    <mc:Fallback xmlns="">
      <p:transition spd="med">
        <p:pull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17602200" y="7719966"/>
            <a:ext cx="4447864" cy="4450878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-2676911" y="8592666"/>
            <a:ext cx="3433122" cy="3388668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16715875" y="-2857500"/>
            <a:ext cx="5069606" cy="4464712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grpSp>
        <p:nvGrpSpPr>
          <p:cNvPr id="2" name="Group 1"/>
          <p:cNvGrpSpPr/>
          <p:nvPr/>
        </p:nvGrpSpPr>
        <p:grpSpPr>
          <a:xfrm>
            <a:off x="381000" y="2889819"/>
            <a:ext cx="4510390" cy="886670"/>
            <a:chOff x="561474" y="385521"/>
            <a:chExt cx="4510390" cy="886670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aintBrush/>
                      </a14:imgEffect>
                      <a14:imgEffect>
                        <a14:sharpenSoften amount="50000"/>
                      </a14:imgEffect>
                      <a14:imgEffect>
                        <a14:colorTemperature colorTemp="7200"/>
                      </a14:imgEffect>
                      <a14:imgEffect>
                        <a14:saturation sat="400000"/>
                      </a14:imgEffect>
                      <a14:imgEffect>
                        <a14:brightnessContrast bright="100000" contrast="-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474" y="385521"/>
              <a:ext cx="950078" cy="886670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1490464" y="488105"/>
              <a:ext cx="35814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EEECE1">
                      <a:lumMod val="2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HĐ4: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6" name="Rounded Rectangle 15"/>
          <p:cNvSpPr/>
          <p:nvPr/>
        </p:nvSpPr>
        <p:spPr>
          <a:xfrm>
            <a:off x="886116" y="449384"/>
            <a:ext cx="1586238" cy="941175"/>
          </a:xfrm>
          <a:prstGeom prst="roundRect">
            <a:avLst/>
          </a:prstGeom>
          <a:solidFill>
            <a:schemeClr val="bg2">
              <a:lumMod val="25000"/>
            </a:schemeClr>
          </a:solidFill>
          <a:ln w="57150"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4038600" y="1790700"/>
            <a:ext cx="9137606" cy="862753"/>
            <a:chOff x="1611219" y="2044475"/>
            <a:chExt cx="9137606" cy="862753"/>
          </a:xfrm>
        </p:grpSpPr>
        <p:sp>
          <p:nvSpPr>
            <p:cNvPr id="21" name="Rectangle 20"/>
            <p:cNvSpPr/>
            <p:nvPr/>
          </p:nvSpPr>
          <p:spPr>
            <a:xfrm>
              <a:off x="2977146" y="2169578"/>
              <a:ext cx="7771679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1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Thảo</a:t>
              </a:r>
              <a:r>
                <a:rPr kumimoji="0" lang="en-US" sz="4000" b="0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1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luận</a:t>
              </a:r>
              <a:r>
                <a:rPr kumimoji="0" lang="en-US" sz="4000" b="0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1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nhóm</a:t>
              </a:r>
              <a:r>
                <a:rPr kumimoji="0" lang="en-US" sz="4000" b="0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1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hoàn</a:t>
              </a:r>
              <a:r>
                <a:rPr kumimoji="0" lang="en-US" sz="4000" b="0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1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thành</a:t>
              </a:r>
              <a:r>
                <a:rPr kumimoji="0" lang="en-US" sz="4000" b="0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HĐ4</a:t>
              </a:r>
              <a:endPara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1219" y="2044475"/>
              <a:ext cx="1207854" cy="862753"/>
            </a:xfrm>
            <a:prstGeom prst="rect">
              <a:avLst/>
            </a:prstGeom>
          </p:spPr>
        </p:pic>
      </p:grpSp>
      <p:sp>
        <p:nvSpPr>
          <p:cNvPr id="20" name="Rectangle 19"/>
          <p:cNvSpPr/>
          <p:nvPr/>
        </p:nvSpPr>
        <p:spPr>
          <a:xfrm>
            <a:off x="2738036" y="527556"/>
            <a:ext cx="14309751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VẼ</a:t>
            </a:r>
            <a:r>
              <a:rPr kumimoji="0" lang="nl-NL" sz="4500" b="1" i="0" u="none" strike="noStrike" kern="1200" cap="none" spc="0" normalizeH="0" noProof="0" dirty="0" smtClean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ĐƯỜNG TRUNG TRỰC CỦA MỘT ĐOẠN THẲNG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srgbClr val="F7964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87263" y="2814578"/>
            <a:ext cx="150876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l-NL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Dùng thước thẳng (có chia đơn vị) và compa vẽ đường trung trực của đoạn thẳng AB, biết AB = 3cm.</a:t>
            </a:r>
            <a:endParaRPr lang="en-US" sz="4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nl-NL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Vẽ đường trung trực của đoạn thẳng AB = 3cm.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Oval Callout 22"/>
          <p:cNvSpPr/>
          <p:nvPr/>
        </p:nvSpPr>
        <p:spPr>
          <a:xfrm>
            <a:off x="971691" y="6001038"/>
            <a:ext cx="1766345" cy="742662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2464333" y="7361085"/>
                <a:ext cx="8870955" cy="71776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571500" indent="-571500">
                  <a:lnSpc>
                    <a:spcPct val="107000"/>
                  </a:lnSpc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US" sz="4000" b="1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Bước</a:t>
                </a:r>
                <a:r>
                  <a:rPr lang="en-US" sz="4000" b="1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1.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Vẽ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AB</m:t>
                    </m:r>
                    <m:r>
                      <a:rPr lang="en-US" sz="4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=3</m:t>
                    </m:r>
                    <m:r>
                      <m:rPr>
                        <m:nor/>
                      </m:rPr>
                      <a:rPr lang="en-US" sz="4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4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cm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4333" y="7361085"/>
                <a:ext cx="8870955" cy="717761"/>
              </a:xfrm>
              <a:prstGeom prst="rect">
                <a:avLst/>
              </a:prstGeom>
              <a:blipFill>
                <a:blip r:embed="rId7"/>
                <a:stretch>
                  <a:fillRect l="-2199" t="-16239" r="-1581" b="-341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691053" y="6670061"/>
            <a:ext cx="4356734" cy="3353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188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0" grpId="0"/>
      <p:bldP spid="6" grpId="0"/>
      <p:bldP spid="23" grpId="0" animBg="1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17602200" y="7719966"/>
            <a:ext cx="4447864" cy="4450878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-2676911" y="8592666"/>
            <a:ext cx="3433122" cy="3388668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16715875" y="-2857500"/>
            <a:ext cx="5069606" cy="4464712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219200" y="824981"/>
                <a:ext cx="9906000" cy="18396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71500" indent="-5715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4000" b="1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Bước</a:t>
                </a:r>
                <a:r>
                  <a:rPr lang="en-US" sz="4000" b="1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2.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Vẽ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một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phần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tròn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tâm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A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bán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kính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</m:t>
                    </m:r>
                    <m:r>
                      <m:rPr>
                        <m:nor/>
                      </m:rPr>
                      <a:rPr lang="en-US" sz="4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4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cm</m:t>
                    </m:r>
                  </m:oMath>
                </a14:m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824981"/>
                <a:ext cx="9906000" cy="1839606"/>
              </a:xfrm>
              <a:prstGeom prst="rect">
                <a:avLst/>
              </a:prstGeom>
              <a:blipFill>
                <a:blip r:embed="rId4"/>
                <a:stretch>
                  <a:fillRect l="-1969" b="-125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96800" y="824981"/>
            <a:ext cx="3429000" cy="370891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202871" y="5481578"/>
                <a:ext cx="9906000" cy="286232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71500" indent="-57150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4000" b="1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Bước</a:t>
                </a:r>
                <a:r>
                  <a:rPr lang="en-US" sz="4000" b="1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3.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Vẽ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một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phần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tròn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tâm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B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bán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kính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</m:t>
                    </m:r>
                    <m:r>
                      <m:rPr>
                        <m:nor/>
                      </m:rPr>
                      <a:rPr lang="en-US" sz="4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4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cm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cắt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phần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tròn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tâm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A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vẽ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ở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Bước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2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C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D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2871" y="5481578"/>
                <a:ext cx="9906000" cy="2862322"/>
              </a:xfrm>
              <a:prstGeom prst="rect">
                <a:avLst/>
              </a:prstGeom>
              <a:blipFill>
                <a:blip r:embed="rId6"/>
                <a:stretch>
                  <a:fillRect l="-1969" r="-2215" b="-42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507685" y="5600700"/>
            <a:ext cx="3429000" cy="4114799"/>
          </a:xfrm>
          <a:prstGeom prst="rect">
            <a:avLst/>
          </a:prstGeom>
        </p:spPr>
      </p:pic>
      <p:pic>
        <p:nvPicPr>
          <p:cNvPr id="24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flipH="1">
            <a:off x="16727185" y="3503108"/>
            <a:ext cx="2273288" cy="217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329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17602200" y="7719966"/>
            <a:ext cx="4447864" cy="4450878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-2057400" y="8592666"/>
            <a:ext cx="3433122" cy="3388668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16715875" y="-2857500"/>
            <a:ext cx="5069606" cy="4464712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219200" y="1022656"/>
                <a:ext cx="15637329" cy="18396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b="1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Bước</a:t>
                </a:r>
                <a:r>
                  <a:rPr lang="en-US" sz="4000" b="1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4.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Vẽ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qua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C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D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CD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AB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1022656"/>
                <a:ext cx="15637329" cy="1839606"/>
              </a:xfrm>
              <a:prstGeom prst="rect">
                <a:avLst/>
              </a:prstGeom>
              <a:blipFill>
                <a:blip r:embed="rId4"/>
                <a:stretch>
                  <a:fillRect l="-1365" b="-125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519730" flipH="1">
            <a:off x="16762173" y="5466265"/>
            <a:ext cx="2273288" cy="21717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14074" y="3617330"/>
            <a:ext cx="4953000" cy="5869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950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y2mate.com - GSP 50 Vẽ đường trung trực của đoạn thẳng_48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600" y="190500"/>
            <a:ext cx="17830800" cy="1002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113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9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7" name="AutoShape 51"/>
          <p:cNvSpPr>
            <a:spLocks noChangeArrowheads="1"/>
          </p:cNvSpPr>
          <p:nvPr/>
        </p:nvSpPr>
        <p:spPr bwMode="auto">
          <a:xfrm>
            <a:off x="6515100" y="5943601"/>
            <a:ext cx="2971800" cy="781050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7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099" name="AutoShape 2"/>
          <p:cNvSpPr>
            <a:spLocks noChangeArrowheads="1"/>
          </p:cNvSpPr>
          <p:nvPr/>
        </p:nvSpPr>
        <p:spPr bwMode="auto">
          <a:xfrm>
            <a:off x="914400" y="342900"/>
            <a:ext cx="16459200" cy="958215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76200" cmpd="tri">
            <a:solidFill>
              <a:srgbClr val="CC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2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pic>
        <p:nvPicPr>
          <p:cNvPr id="4" name="Picture 14" descr="star_tip_md_wht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8376" y="722805"/>
            <a:ext cx="8001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4" name="Text Box 18"/>
          <p:cNvSpPr txBox="1">
            <a:spLocks noChangeArrowheads="1"/>
          </p:cNvSpPr>
          <p:nvPr/>
        </p:nvSpPr>
        <p:spPr bwMode="auto">
          <a:xfrm>
            <a:off x="12099734" y="9083069"/>
            <a:ext cx="1723549" cy="646331"/>
          </a:xfrm>
          <a:prstGeom prst="rect">
            <a:avLst/>
          </a:prstGeom>
          <a:solidFill>
            <a:srgbClr val="FFCC66"/>
          </a:solidFill>
          <a:ln w="38100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CC66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91581" dir="12821404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  <a:flatTx/>
          </a:bodyPr>
          <a:lstStyle/>
          <a:p>
            <a:pPr marL="0" marR="0" lvl="0" indent="0" algn="l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Đáp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án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1" name="AutoShape 52"/>
          <p:cNvSpPr>
            <a:spLocks noChangeArrowheads="1"/>
          </p:cNvSpPr>
          <p:nvPr/>
        </p:nvSpPr>
        <p:spPr bwMode="auto">
          <a:xfrm>
            <a:off x="5872527" y="7658100"/>
            <a:ext cx="3277905" cy="1070096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7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6188799" y="734373"/>
            <a:ext cx="630800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 TẬP TRẮC NGHIỆM</a:t>
            </a:r>
            <a:endParaRPr kumimoji="0" lang="en-US" sz="4200" b="1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49" name="Straight Connector 48"/>
          <p:cNvCxnSpPr/>
          <p:nvPr/>
        </p:nvCxnSpPr>
        <p:spPr>
          <a:xfrm>
            <a:off x="914400" y="1714500"/>
            <a:ext cx="16306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Group 49"/>
          <p:cNvGrpSpPr/>
          <p:nvPr/>
        </p:nvGrpSpPr>
        <p:grpSpPr>
          <a:xfrm>
            <a:off x="1600327" y="2408346"/>
            <a:ext cx="1981072" cy="966456"/>
            <a:chOff x="3829050" y="1273590"/>
            <a:chExt cx="1260620" cy="507145"/>
          </a:xfrm>
        </p:grpSpPr>
        <p:sp>
          <p:nvSpPr>
            <p:cNvPr id="53" name="AutoShape 6"/>
            <p:cNvSpPr>
              <a:spLocks noChangeArrowheads="1"/>
            </p:cNvSpPr>
            <p:nvPr/>
          </p:nvSpPr>
          <p:spPr bwMode="auto">
            <a:xfrm>
              <a:off x="3829050" y="1273590"/>
              <a:ext cx="1257300" cy="507145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CC00"/>
                </a:gs>
                <a:gs pos="100000">
                  <a:srgbClr val="CC99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1371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AutoShape 7"/>
            <p:cNvSpPr>
              <a:spLocks noChangeArrowheads="1"/>
            </p:cNvSpPr>
            <p:nvPr/>
          </p:nvSpPr>
          <p:spPr bwMode="auto">
            <a:xfrm>
              <a:off x="3880247" y="1322123"/>
              <a:ext cx="1152525" cy="409605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FF66"/>
                </a:gs>
                <a:gs pos="100000">
                  <a:srgbClr val="FFFFCC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1371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Text Box 8"/>
            <p:cNvSpPr txBox="1">
              <a:spLocks noChangeArrowheads="1"/>
            </p:cNvSpPr>
            <p:nvPr/>
          </p:nvSpPr>
          <p:spPr bwMode="auto">
            <a:xfrm>
              <a:off x="3879995" y="1337750"/>
              <a:ext cx="1209675" cy="3714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13716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Câu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1</a:t>
              </a:r>
            </a:p>
          </p:txBody>
        </p:sp>
      </p:grpSp>
      <p:sp>
        <p:nvSpPr>
          <p:cNvPr id="56" name="Text Box 16"/>
          <p:cNvSpPr txBox="1">
            <a:spLocks noChangeArrowheads="1"/>
          </p:cNvSpPr>
          <p:nvPr/>
        </p:nvSpPr>
        <p:spPr bwMode="auto">
          <a:xfrm>
            <a:off x="3731191" y="1867956"/>
            <a:ext cx="12929489" cy="1827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4000" b="0" dirty="0">
                <a:ea typeface="Times New Roman" panose="02020603050405020304" pitchFamily="18" charset="0"/>
              </a:rPr>
              <a:t>Cho </a:t>
            </a:r>
            <a:r>
              <a:rPr lang="en-US" sz="4000" b="0" dirty="0" err="1">
                <a:ea typeface="Times New Roman" panose="02020603050405020304" pitchFamily="18" charset="0"/>
              </a:rPr>
              <a:t>hình</a:t>
            </a:r>
            <a:r>
              <a:rPr lang="en-US" sz="4000" b="0" dirty="0">
                <a:ea typeface="Times New Roman" panose="02020603050405020304" pitchFamily="18" charset="0"/>
              </a:rPr>
              <a:t> </a:t>
            </a:r>
            <a:r>
              <a:rPr lang="en-US" sz="4000" b="0" dirty="0" err="1">
                <a:ea typeface="Times New Roman" panose="02020603050405020304" pitchFamily="18" charset="0"/>
              </a:rPr>
              <a:t>vẽ</a:t>
            </a:r>
            <a:r>
              <a:rPr lang="en-US" sz="4000" b="0" dirty="0">
                <a:ea typeface="Times New Roman" panose="02020603050405020304" pitchFamily="18" charset="0"/>
              </a:rPr>
              <a:t>, </a:t>
            </a:r>
            <a:r>
              <a:rPr lang="en-US" sz="4000" b="0" dirty="0" err="1">
                <a:ea typeface="Times New Roman" panose="02020603050405020304" pitchFamily="18" charset="0"/>
              </a:rPr>
              <a:t>có</a:t>
            </a:r>
            <a:r>
              <a:rPr lang="en-US" sz="4000" b="0" dirty="0">
                <a:ea typeface="Times New Roman" panose="02020603050405020304" pitchFamily="18" charset="0"/>
              </a:rPr>
              <a:t> AB = AC, DB = DC; </a:t>
            </a:r>
            <a:r>
              <a:rPr lang="en-US" sz="4000" b="0" dirty="0">
                <a:ea typeface="Arial" panose="020B0604020202020204" pitchFamily="34" charset="0"/>
              </a:rPr>
              <a:t>M </a:t>
            </a:r>
            <a:r>
              <a:rPr lang="en-US" sz="4000" b="0" dirty="0" err="1">
                <a:ea typeface="Arial" panose="020B0604020202020204" pitchFamily="34" charset="0"/>
              </a:rPr>
              <a:t>là</a:t>
            </a:r>
            <a:r>
              <a:rPr lang="en-US" sz="4000" b="0" dirty="0">
                <a:ea typeface="Arial" panose="020B0604020202020204" pitchFamily="34" charset="0"/>
              </a:rPr>
              <a:t> </a:t>
            </a:r>
            <a:r>
              <a:rPr lang="en-US" sz="4000" b="0" dirty="0" err="1">
                <a:ea typeface="Arial" panose="020B0604020202020204" pitchFamily="34" charset="0"/>
              </a:rPr>
              <a:t>giao</a:t>
            </a:r>
            <a:r>
              <a:rPr lang="en-US" sz="4000" b="0" dirty="0">
                <a:ea typeface="Arial" panose="020B0604020202020204" pitchFamily="34" charset="0"/>
              </a:rPr>
              <a:t> </a:t>
            </a:r>
            <a:r>
              <a:rPr lang="en-US" sz="4000" b="0" dirty="0" err="1">
                <a:ea typeface="Arial" panose="020B0604020202020204" pitchFamily="34" charset="0"/>
              </a:rPr>
              <a:t>điểm</a:t>
            </a:r>
            <a:r>
              <a:rPr lang="en-US" sz="4000" b="0" dirty="0">
                <a:ea typeface="Arial" panose="020B0604020202020204" pitchFamily="34" charset="0"/>
              </a:rPr>
              <a:t> </a:t>
            </a:r>
            <a:r>
              <a:rPr lang="en-US" sz="4000" b="0" dirty="0" err="1">
                <a:ea typeface="Arial" panose="020B0604020202020204" pitchFamily="34" charset="0"/>
              </a:rPr>
              <a:t>của</a:t>
            </a:r>
            <a:r>
              <a:rPr lang="en-US" sz="4000" b="0" dirty="0">
                <a:ea typeface="Arial" panose="020B0604020202020204" pitchFamily="34" charset="0"/>
              </a:rPr>
              <a:t> AD </a:t>
            </a:r>
            <a:r>
              <a:rPr lang="en-US" sz="4000" b="0" dirty="0" err="1">
                <a:ea typeface="Arial" panose="020B0604020202020204" pitchFamily="34" charset="0"/>
              </a:rPr>
              <a:t>và</a:t>
            </a:r>
            <a:r>
              <a:rPr lang="en-US" sz="4000" b="0" dirty="0">
                <a:ea typeface="Arial" panose="020B0604020202020204" pitchFamily="34" charset="0"/>
              </a:rPr>
              <a:t> BC. </a:t>
            </a:r>
            <a:r>
              <a:rPr lang="en-US" sz="4000" b="0" dirty="0" err="1">
                <a:ea typeface="Arial" panose="020B0604020202020204" pitchFamily="34" charset="0"/>
              </a:rPr>
              <a:t>Chọn</a:t>
            </a:r>
            <a:r>
              <a:rPr lang="en-US" sz="4000" b="0" dirty="0">
                <a:ea typeface="Arial" panose="020B0604020202020204" pitchFamily="34" charset="0"/>
              </a:rPr>
              <a:t> </a:t>
            </a:r>
            <a:r>
              <a:rPr lang="en-US" sz="4000" b="0" dirty="0" err="1">
                <a:ea typeface="Arial" panose="020B0604020202020204" pitchFamily="34" charset="0"/>
              </a:rPr>
              <a:t>câu</a:t>
            </a:r>
            <a:r>
              <a:rPr lang="en-US" sz="4000" b="0" dirty="0">
                <a:ea typeface="Arial" panose="020B0604020202020204" pitchFamily="34" charset="0"/>
              </a:rPr>
              <a:t> </a:t>
            </a:r>
            <a:r>
              <a:rPr lang="en-US" sz="4000" b="0" dirty="0" err="1">
                <a:ea typeface="Arial" panose="020B0604020202020204" pitchFamily="34" charset="0"/>
              </a:rPr>
              <a:t>trả</a:t>
            </a:r>
            <a:r>
              <a:rPr lang="en-US" sz="4000" b="0" dirty="0">
                <a:ea typeface="Arial" panose="020B0604020202020204" pitchFamily="34" charset="0"/>
              </a:rPr>
              <a:t> </a:t>
            </a:r>
            <a:r>
              <a:rPr lang="en-US" sz="4000" b="0" dirty="0" err="1">
                <a:ea typeface="Arial" panose="020B0604020202020204" pitchFamily="34" charset="0"/>
              </a:rPr>
              <a:t>lời</a:t>
            </a:r>
            <a:r>
              <a:rPr lang="en-US" sz="4000" b="0" dirty="0">
                <a:ea typeface="Arial" panose="020B0604020202020204" pitchFamily="34" charset="0"/>
              </a:rPr>
              <a:t> </a:t>
            </a:r>
            <a:r>
              <a:rPr lang="en-US" sz="4000" b="0" dirty="0" err="1">
                <a:ea typeface="Arial" panose="020B0604020202020204" pitchFamily="34" charset="0"/>
              </a:rPr>
              <a:t>sai</a:t>
            </a:r>
            <a:r>
              <a:rPr lang="en-US" sz="4000" b="0" dirty="0">
                <a:ea typeface="Arial" panose="020B0604020202020204" pitchFamily="34" charset="0"/>
              </a:rPr>
              <a:t> </a:t>
            </a:r>
            <a:r>
              <a:rPr lang="en-US" sz="4000" b="0" dirty="0" err="1">
                <a:ea typeface="Arial" panose="020B0604020202020204" pitchFamily="34" charset="0"/>
              </a:rPr>
              <a:t>trong</a:t>
            </a:r>
            <a:r>
              <a:rPr lang="en-US" sz="4000" b="0" dirty="0">
                <a:ea typeface="Arial" panose="020B0604020202020204" pitchFamily="34" charset="0"/>
              </a:rPr>
              <a:t> </a:t>
            </a:r>
            <a:r>
              <a:rPr lang="en-US" sz="4000" b="0" dirty="0" err="1">
                <a:ea typeface="Arial" panose="020B0604020202020204" pitchFamily="34" charset="0"/>
              </a:rPr>
              <a:t>các</a:t>
            </a:r>
            <a:r>
              <a:rPr lang="en-US" sz="4000" b="0" dirty="0">
                <a:ea typeface="Arial" panose="020B0604020202020204" pitchFamily="34" charset="0"/>
              </a:rPr>
              <a:t> </a:t>
            </a:r>
            <a:r>
              <a:rPr lang="en-US" sz="4000" b="0" dirty="0" err="1">
                <a:ea typeface="Arial" panose="020B0604020202020204" pitchFamily="34" charset="0"/>
              </a:rPr>
              <a:t>câu</a:t>
            </a:r>
            <a:r>
              <a:rPr lang="en-US" sz="4000" b="0" dirty="0">
                <a:ea typeface="Arial" panose="020B0604020202020204" pitchFamily="34" charset="0"/>
              </a:rPr>
              <a:t> </a:t>
            </a:r>
            <a:r>
              <a:rPr lang="en-US" sz="4000" b="0" dirty="0" err="1">
                <a:ea typeface="Arial" panose="020B0604020202020204" pitchFamily="34" charset="0"/>
              </a:rPr>
              <a:t>sau</a:t>
            </a:r>
            <a:r>
              <a:rPr lang="en-US" sz="4000" b="0" dirty="0">
                <a:ea typeface="Arial" panose="020B0604020202020204" pitchFamily="34" charset="0"/>
              </a:rPr>
              <a:t>:</a:t>
            </a:r>
            <a:endParaRPr lang="en-US" sz="3600" b="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4795772" y="7810500"/>
            <a:ext cx="1435446" cy="2469384"/>
          </a:xfrm>
          <a:prstGeom prst="rect">
            <a:avLst/>
          </a:prstGeom>
        </p:spPr>
      </p:pic>
      <p:sp>
        <p:nvSpPr>
          <p:cNvPr id="47" name="Text Box 16"/>
          <p:cNvSpPr txBox="1">
            <a:spLocks noChangeArrowheads="1"/>
          </p:cNvSpPr>
          <p:nvPr/>
        </p:nvSpPr>
        <p:spPr bwMode="auto">
          <a:xfrm>
            <a:off x="3810000" y="8944570"/>
            <a:ext cx="8289734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just" defTabSz="1371600" eaLnBrk="1" fontAlgn="base" hangingPunct="1">
              <a:lnSpc>
                <a:spcPct val="150000"/>
              </a:lnSpc>
              <a:spcAft>
                <a:spcPct val="0"/>
              </a:spcAft>
            </a:pPr>
            <a:r>
              <a:rPr lang="en-US" altLang="en-US" sz="3600" b="0" dirty="0" err="1" smtClean="0">
                <a:solidFill>
                  <a:prstClr val="black"/>
                </a:solidFill>
                <a:cs typeface="Arial"/>
                <a:sym typeface="Arial"/>
              </a:rPr>
              <a:t>Lựa</a:t>
            </a:r>
            <a:r>
              <a:rPr lang="en-US" altLang="en-US" sz="3600" b="0" dirty="0" smtClean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altLang="en-US" sz="3600" b="0" dirty="0" err="1" smtClean="0">
                <a:solidFill>
                  <a:prstClr val="black"/>
                </a:solidFill>
                <a:cs typeface="Arial"/>
                <a:sym typeface="Arial"/>
              </a:rPr>
              <a:t>chọn</a:t>
            </a:r>
            <a:r>
              <a:rPr lang="en-US" altLang="en-US" sz="3600" b="0" dirty="0" smtClean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altLang="en-US" sz="3600" b="0" dirty="0" err="1" smtClean="0">
                <a:solidFill>
                  <a:prstClr val="black"/>
                </a:solidFill>
                <a:cs typeface="Arial"/>
                <a:sym typeface="Arial"/>
              </a:rPr>
              <a:t>đáp</a:t>
            </a:r>
            <a:r>
              <a:rPr lang="en-US" altLang="en-US" sz="3600" b="0" dirty="0" smtClean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altLang="en-US" sz="3600" b="0" dirty="0" err="1" smtClean="0">
                <a:solidFill>
                  <a:prstClr val="black"/>
                </a:solidFill>
                <a:cs typeface="Arial"/>
                <a:sym typeface="Arial"/>
              </a:rPr>
              <a:t>án</a:t>
            </a:r>
            <a:r>
              <a:rPr lang="en-US" altLang="en-US" sz="3600" b="0" dirty="0" smtClean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altLang="en-US" sz="3600" b="0" dirty="0" err="1" smtClean="0">
                <a:solidFill>
                  <a:prstClr val="black"/>
                </a:solidFill>
                <a:cs typeface="Arial"/>
                <a:sym typeface="Arial"/>
              </a:rPr>
              <a:t>bằng</a:t>
            </a:r>
            <a:r>
              <a:rPr lang="en-US" altLang="en-US" sz="3600" b="0" dirty="0" smtClean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altLang="en-US" sz="3600" b="0" dirty="0" err="1" smtClean="0">
                <a:solidFill>
                  <a:prstClr val="black"/>
                </a:solidFill>
                <a:cs typeface="Arial"/>
                <a:sym typeface="Arial"/>
              </a:rPr>
              <a:t>cách</a:t>
            </a:r>
            <a:r>
              <a:rPr lang="en-US" altLang="en-US" sz="3600" b="0" dirty="0" smtClean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altLang="en-US" sz="3600" b="0" dirty="0" err="1" smtClean="0">
                <a:solidFill>
                  <a:prstClr val="black"/>
                </a:solidFill>
                <a:cs typeface="Arial"/>
                <a:sym typeface="Arial"/>
              </a:rPr>
              <a:t>bấm</a:t>
            </a:r>
            <a:r>
              <a:rPr lang="en-US" altLang="en-US" sz="3600" b="0" dirty="0" smtClean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altLang="en-US" sz="3600" b="0" dirty="0" err="1" smtClean="0">
                <a:solidFill>
                  <a:prstClr val="black"/>
                </a:solidFill>
                <a:cs typeface="Arial"/>
                <a:sym typeface="Arial"/>
              </a:rPr>
              <a:t>vào</a:t>
            </a:r>
            <a:r>
              <a:rPr lang="en-US" altLang="en-US" sz="3600" b="0" dirty="0" smtClean="0">
                <a:solidFill>
                  <a:prstClr val="black"/>
                </a:solidFill>
                <a:cs typeface="Arial"/>
                <a:sym typeface="Arial"/>
              </a:rPr>
              <a:t> ô </a:t>
            </a:r>
            <a:endParaRPr kumimoji="0" lang="en-US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95400" y="3848100"/>
            <a:ext cx="4152629" cy="473346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5950032" y="3771900"/>
                <a:ext cx="11347368" cy="48404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</a:pPr>
                <a:r>
                  <a:rPr lang="en-US" sz="4000" dirty="0" smtClean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𝛥</m:t>
                    </m:r>
                    <m:r>
                      <a:rPr lang="en-US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𝐴𝐵𝐷</m:t>
                    </m:r>
                    <m:r>
                      <a:rPr lang="en-US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𝛥</m:t>
                    </m:r>
                    <m:r>
                      <a:rPr lang="en-US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𝐴𝐶𝐷</m:t>
                    </m:r>
                  </m:oMath>
                </a14:m>
                <a:endParaRPr lang="en-US" sz="40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200000"/>
                  </a:lnSpc>
                </a:pP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B. D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thuộc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BC.</a:t>
                </a:r>
                <a:endParaRPr lang="en-US" sz="40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200000"/>
                  </a:lnSpc>
                </a:pP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C. AD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BC.</a:t>
                </a:r>
                <a:endParaRPr lang="en-US" sz="40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200000"/>
                  </a:lnSpc>
                </a:pPr>
                <a:r>
                  <a:rPr lang="en-US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D. MB = MD</a:t>
                </a:r>
                <a:endParaRPr lang="en-US" sz="4000" dirty="0"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0032" y="3771900"/>
                <a:ext cx="11347368" cy="4840428"/>
              </a:xfrm>
              <a:prstGeom prst="rect">
                <a:avLst/>
              </a:prstGeom>
              <a:blipFill>
                <a:blip r:embed="rId10"/>
                <a:stretch>
                  <a:fillRect l="-1880" r="-537" b="-41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32715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randomBar dir="vert"/>
        <p:sndAc>
          <p:stSnd>
            <p:snd r:embed="rId2" name="chimes.wav"/>
          </p:stSnd>
        </p:sndAc>
      </p:transition>
    </mc:Choice>
    <mc:Fallback xmlns="">
      <p:transition spd="med" advClick="0">
        <p:randomBar dir="vert"/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4"/>
                  </p:tgtEl>
                </p:cond>
              </p:nextCondLst>
            </p:seq>
          </p:childTnLst>
        </p:cTn>
      </p:par>
    </p:tnLst>
    <p:bldLst>
      <p:bldP spid="4147" grpId="0" animBg="1"/>
      <p:bldP spid="4147" grpId="1" animBg="1"/>
      <p:bldP spid="51" grpId="0" animBg="1"/>
      <p:bldP spid="51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7" name="AutoShape 51"/>
          <p:cNvSpPr>
            <a:spLocks noChangeArrowheads="1"/>
          </p:cNvSpPr>
          <p:nvPr/>
        </p:nvSpPr>
        <p:spPr bwMode="auto">
          <a:xfrm>
            <a:off x="6515100" y="5943601"/>
            <a:ext cx="2971800" cy="781050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7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099" name="AutoShape 2"/>
          <p:cNvSpPr>
            <a:spLocks noChangeArrowheads="1"/>
          </p:cNvSpPr>
          <p:nvPr/>
        </p:nvSpPr>
        <p:spPr bwMode="auto">
          <a:xfrm>
            <a:off x="1371600" y="374705"/>
            <a:ext cx="15596489" cy="958215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76200" cmpd="tri">
            <a:solidFill>
              <a:srgbClr val="CC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2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pic>
        <p:nvPicPr>
          <p:cNvPr id="4" name="Picture 14" descr="star_tip_md_wht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8376" y="722805"/>
            <a:ext cx="8001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4" name="Text Box 18"/>
          <p:cNvSpPr txBox="1">
            <a:spLocks noChangeArrowheads="1"/>
          </p:cNvSpPr>
          <p:nvPr/>
        </p:nvSpPr>
        <p:spPr bwMode="auto">
          <a:xfrm>
            <a:off x="12145867" y="9083808"/>
            <a:ext cx="1723549" cy="646331"/>
          </a:xfrm>
          <a:prstGeom prst="rect">
            <a:avLst/>
          </a:prstGeom>
          <a:solidFill>
            <a:srgbClr val="FFCC66"/>
          </a:solidFill>
          <a:ln w="38100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CC66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91581" dir="12821404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  <a:flatTx/>
          </a:bodyPr>
          <a:lstStyle/>
          <a:p>
            <a:pPr marL="0" marR="0" lvl="0" indent="0" algn="l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Đáp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án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1" name="AutoShape 52"/>
          <p:cNvSpPr>
            <a:spLocks noChangeArrowheads="1"/>
          </p:cNvSpPr>
          <p:nvPr/>
        </p:nvSpPr>
        <p:spPr bwMode="auto">
          <a:xfrm>
            <a:off x="2819400" y="5849407"/>
            <a:ext cx="6667500" cy="1046693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7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6188799" y="734373"/>
            <a:ext cx="630800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 TẬP TRẮC NGHIỆM</a:t>
            </a:r>
            <a:endParaRPr kumimoji="0" lang="en-US" sz="4200" b="1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49" name="Straight Connector 48"/>
          <p:cNvCxnSpPr/>
          <p:nvPr/>
        </p:nvCxnSpPr>
        <p:spPr>
          <a:xfrm flipV="1">
            <a:off x="1371600" y="1653904"/>
            <a:ext cx="15520289" cy="605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Group 49"/>
          <p:cNvGrpSpPr/>
          <p:nvPr/>
        </p:nvGrpSpPr>
        <p:grpSpPr>
          <a:xfrm>
            <a:off x="1981200" y="2339315"/>
            <a:ext cx="1975982" cy="966456"/>
            <a:chOff x="3828969" y="1273590"/>
            <a:chExt cx="1257381" cy="507145"/>
          </a:xfrm>
        </p:grpSpPr>
        <p:sp>
          <p:nvSpPr>
            <p:cNvPr id="53" name="AutoShape 6"/>
            <p:cNvSpPr>
              <a:spLocks noChangeArrowheads="1"/>
            </p:cNvSpPr>
            <p:nvPr/>
          </p:nvSpPr>
          <p:spPr bwMode="auto">
            <a:xfrm>
              <a:off x="3829050" y="1273590"/>
              <a:ext cx="1257300" cy="507145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CC00"/>
                </a:gs>
                <a:gs pos="100000">
                  <a:srgbClr val="CC99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1371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AutoShape 7"/>
            <p:cNvSpPr>
              <a:spLocks noChangeArrowheads="1"/>
            </p:cNvSpPr>
            <p:nvPr/>
          </p:nvSpPr>
          <p:spPr bwMode="auto">
            <a:xfrm>
              <a:off x="3880247" y="1322123"/>
              <a:ext cx="1152525" cy="409605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FF66"/>
                </a:gs>
                <a:gs pos="100000">
                  <a:srgbClr val="FFFFCC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1371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Text Box 8"/>
            <p:cNvSpPr txBox="1">
              <a:spLocks noChangeArrowheads="1"/>
            </p:cNvSpPr>
            <p:nvPr/>
          </p:nvSpPr>
          <p:spPr bwMode="auto">
            <a:xfrm>
              <a:off x="3828969" y="1327740"/>
              <a:ext cx="1209675" cy="3714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13716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Câu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</a:t>
              </a:r>
              <a:r>
                <a:rPr kumimoji="0" lang="en-US" alt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2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6" name="Text Box 16"/>
          <p:cNvSpPr txBox="1">
            <a:spLocks noChangeArrowheads="1"/>
          </p:cNvSpPr>
          <p:nvPr/>
        </p:nvSpPr>
        <p:spPr bwMode="auto">
          <a:xfrm>
            <a:off x="4191000" y="1832908"/>
            <a:ext cx="12624689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b="0" dirty="0" err="1">
                <a:ea typeface="Calibri" panose="020F0502020204030204" pitchFamily="34" charset="0"/>
                <a:cs typeface="Times New Roman" panose="02020603050405020304" pitchFamily="18" charset="0"/>
              </a:rPr>
              <a:t>Gọi</a:t>
            </a:r>
            <a:r>
              <a:rPr lang="en-US" sz="4000" b="0" dirty="0">
                <a:ea typeface="Calibri" panose="020F0502020204030204" pitchFamily="34" charset="0"/>
                <a:cs typeface="Times New Roman" panose="02020603050405020304" pitchFamily="18" charset="0"/>
              </a:rPr>
              <a:t> O </a:t>
            </a:r>
            <a:r>
              <a:rPr lang="en-US" sz="4000" b="0" dirty="0" err="1"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4000" b="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0" dirty="0" err="1"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4000" b="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0" dirty="0" err="1">
                <a:ea typeface="Calibri" panose="020F0502020204030204" pitchFamily="34" charset="0"/>
                <a:cs typeface="Times New Roman" panose="02020603050405020304" pitchFamily="18" charset="0"/>
              </a:rPr>
              <a:t>thuộc</a:t>
            </a:r>
            <a:r>
              <a:rPr lang="en-US" sz="4000" b="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0" dirty="0" err="1"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4000" b="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0" dirty="0" err="1"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4000" b="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0" dirty="0" err="1">
                <a:ea typeface="Calibri" panose="020F0502020204030204" pitchFamily="34" charset="0"/>
                <a:cs typeface="Times New Roman" panose="02020603050405020304" pitchFamily="18" charset="0"/>
              </a:rPr>
              <a:t>trực</a:t>
            </a:r>
            <a:r>
              <a:rPr lang="en-US" sz="4000" b="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0" dirty="0" err="1"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b="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0" dirty="0" err="1"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4000" b="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0" dirty="0" err="1"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lang="en-US" sz="4000" b="0" dirty="0">
                <a:ea typeface="Calibri" panose="020F0502020204030204" pitchFamily="34" charset="0"/>
                <a:cs typeface="Times New Roman" panose="02020603050405020304" pitchFamily="18" charset="0"/>
              </a:rPr>
              <a:t> AB. </a:t>
            </a:r>
            <a:r>
              <a:rPr lang="en-US" sz="4000" b="0" dirty="0" err="1"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4000" b="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0" dirty="0" err="1">
                <a:ea typeface="Calibri" panose="020F0502020204030204" pitchFamily="34" charset="0"/>
                <a:cs typeface="Times New Roman" panose="02020603050405020304" pitchFamily="18" charset="0"/>
              </a:rPr>
              <a:t>chọn</a:t>
            </a:r>
            <a:r>
              <a:rPr lang="en-US" sz="4000" b="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0" dirty="0" err="1"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4000" b="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0" dirty="0" err="1"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4000" b="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0" dirty="0" err="1">
                <a:ea typeface="Calibri" panose="020F0502020204030204" pitchFamily="34" charset="0"/>
                <a:cs typeface="Times New Roman" panose="02020603050405020304" pitchFamily="18" charset="0"/>
              </a:rPr>
              <a:t>sai</a:t>
            </a:r>
            <a:r>
              <a:rPr lang="en-US" sz="4000" b="0" dirty="0"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flipH="1">
            <a:off x="1300337" y="7604303"/>
            <a:ext cx="1313529" cy="2259652"/>
          </a:xfrm>
          <a:prstGeom prst="rect">
            <a:avLst/>
          </a:prstGeom>
        </p:spPr>
      </p:pic>
      <p:sp>
        <p:nvSpPr>
          <p:cNvPr id="47" name="Text Box 16"/>
          <p:cNvSpPr txBox="1">
            <a:spLocks noChangeArrowheads="1"/>
          </p:cNvSpPr>
          <p:nvPr/>
        </p:nvSpPr>
        <p:spPr bwMode="auto">
          <a:xfrm>
            <a:off x="3856133" y="8944570"/>
            <a:ext cx="8289734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just" defTabSz="1371600" eaLnBrk="1" fontAlgn="base" hangingPunct="1">
              <a:lnSpc>
                <a:spcPct val="150000"/>
              </a:lnSpc>
              <a:spcAft>
                <a:spcPct val="0"/>
              </a:spcAft>
            </a:pPr>
            <a:r>
              <a:rPr lang="en-US" altLang="en-US" sz="3600" b="0" dirty="0" err="1" smtClean="0">
                <a:solidFill>
                  <a:prstClr val="black"/>
                </a:solidFill>
                <a:cs typeface="Arial"/>
                <a:sym typeface="Arial"/>
              </a:rPr>
              <a:t>Lựa</a:t>
            </a:r>
            <a:r>
              <a:rPr lang="en-US" altLang="en-US" sz="3600" b="0" dirty="0" smtClean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altLang="en-US" sz="3600" b="0" dirty="0" err="1" smtClean="0">
                <a:solidFill>
                  <a:prstClr val="black"/>
                </a:solidFill>
                <a:cs typeface="Arial"/>
                <a:sym typeface="Arial"/>
              </a:rPr>
              <a:t>chọn</a:t>
            </a:r>
            <a:r>
              <a:rPr lang="en-US" altLang="en-US" sz="3600" b="0" dirty="0" smtClean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altLang="en-US" sz="3600" b="0" dirty="0" err="1" smtClean="0">
                <a:solidFill>
                  <a:prstClr val="black"/>
                </a:solidFill>
                <a:cs typeface="Arial"/>
                <a:sym typeface="Arial"/>
              </a:rPr>
              <a:t>đáp</a:t>
            </a:r>
            <a:r>
              <a:rPr lang="en-US" altLang="en-US" sz="3600" b="0" dirty="0" smtClean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altLang="en-US" sz="3600" b="0" dirty="0" err="1" smtClean="0">
                <a:solidFill>
                  <a:prstClr val="black"/>
                </a:solidFill>
                <a:cs typeface="Arial"/>
                <a:sym typeface="Arial"/>
              </a:rPr>
              <a:t>án</a:t>
            </a:r>
            <a:r>
              <a:rPr lang="en-US" altLang="en-US" sz="3600" b="0" dirty="0" smtClean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altLang="en-US" sz="3600" b="0" dirty="0" err="1" smtClean="0">
                <a:solidFill>
                  <a:prstClr val="black"/>
                </a:solidFill>
                <a:cs typeface="Arial"/>
                <a:sym typeface="Arial"/>
              </a:rPr>
              <a:t>bằng</a:t>
            </a:r>
            <a:r>
              <a:rPr lang="en-US" altLang="en-US" sz="3600" b="0" dirty="0" smtClean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altLang="en-US" sz="3600" b="0" dirty="0" err="1" smtClean="0">
                <a:solidFill>
                  <a:prstClr val="black"/>
                </a:solidFill>
                <a:cs typeface="Arial"/>
                <a:sym typeface="Arial"/>
              </a:rPr>
              <a:t>cách</a:t>
            </a:r>
            <a:r>
              <a:rPr lang="en-US" altLang="en-US" sz="3600" b="0" dirty="0" smtClean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altLang="en-US" sz="3600" b="0" dirty="0" err="1" smtClean="0">
                <a:solidFill>
                  <a:prstClr val="black"/>
                </a:solidFill>
                <a:cs typeface="Arial"/>
                <a:sym typeface="Arial"/>
              </a:rPr>
              <a:t>bấm</a:t>
            </a:r>
            <a:r>
              <a:rPr lang="en-US" altLang="en-US" sz="3600" b="0" dirty="0" smtClean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altLang="en-US" sz="3600" b="0" dirty="0" err="1" smtClean="0">
                <a:solidFill>
                  <a:prstClr val="black"/>
                </a:solidFill>
                <a:cs typeface="Arial"/>
                <a:sym typeface="Arial"/>
              </a:rPr>
              <a:t>vào</a:t>
            </a:r>
            <a:r>
              <a:rPr lang="en-US" altLang="en-US" sz="3600" b="0" dirty="0" smtClean="0">
                <a:solidFill>
                  <a:prstClr val="black"/>
                </a:solidFill>
                <a:cs typeface="Arial"/>
                <a:sym typeface="Arial"/>
              </a:rPr>
              <a:t> ô </a:t>
            </a:r>
            <a:endParaRPr kumimoji="0" lang="en-US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967384" y="3784342"/>
            <a:ext cx="13604973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A. O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đều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B.</a:t>
            </a:r>
            <a:endParaRPr lang="en-US" sz="4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B. OA = OB.</a:t>
            </a:r>
            <a:endParaRPr lang="en-US" sz="4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C. Tam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OAB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cân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A.</a:t>
            </a:r>
            <a:endParaRPr lang="en-US" sz="4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D. O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nằm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AB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vuông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AB.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4821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push dir="u"/>
        <p:sndAc>
          <p:stSnd>
            <p:snd r:embed="rId2" name="chimes.wav"/>
          </p:stSnd>
        </p:sndAc>
      </p:transition>
    </mc:Choice>
    <mc:Fallback xmlns="">
      <p:transition spd="med" advClick="0">
        <p:push dir="u"/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4"/>
                  </p:tgtEl>
                </p:cond>
              </p:nextCondLst>
            </p:seq>
          </p:childTnLst>
        </p:cTn>
      </p:par>
    </p:tnLst>
    <p:bldLst>
      <p:bldP spid="4147" grpId="0" animBg="1"/>
      <p:bldP spid="4147" grpId="1" animBg="1"/>
      <p:bldP spid="51" grpId="0" animBg="1"/>
      <p:bldP spid="51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-4724400" y="-5112584"/>
            <a:ext cx="7777012" cy="7777012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4625788" y="6510488"/>
            <a:ext cx="7777012" cy="7777012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13639800" y="-3706258"/>
            <a:ext cx="4447864" cy="445087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857908" y="-1273945"/>
            <a:ext cx="2263111" cy="226311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0" y="8301178"/>
            <a:ext cx="4447864" cy="445087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28700" y="9155444"/>
            <a:ext cx="2263111" cy="226311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73942" y="2095500"/>
            <a:ext cx="16530748" cy="14312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nl-NL" sz="6500" b="1" cap="all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CHƯƠNG </a:t>
            </a:r>
            <a:r>
              <a:rPr lang="nl-NL" sz="6500" b="1" cap="all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VII. tam giác</a:t>
            </a:r>
            <a:endParaRPr lang="en-US" sz="6500" dirty="0">
              <a:solidFill>
                <a:schemeClr val="bg2">
                  <a:lumMod val="2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819400" y="4031546"/>
            <a:ext cx="12420651" cy="3093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</a:pPr>
            <a:r>
              <a:rPr lang="vi-VN" sz="6500" b="1" kern="0" cap="all" dirty="0">
                <a:solidFill>
                  <a:schemeClr val="accent6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BÀI 9: ĐƯỜNG TRUNG TRỰC CỦA MỘT ĐOẠN THẲNG</a:t>
            </a:r>
            <a:endParaRPr lang="en-US" sz="6500" b="1" kern="0" dirty="0">
              <a:solidFill>
                <a:schemeClr val="accent6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14:warp dir="in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7" name="AutoShape 51"/>
          <p:cNvSpPr>
            <a:spLocks noChangeArrowheads="1"/>
          </p:cNvSpPr>
          <p:nvPr/>
        </p:nvSpPr>
        <p:spPr bwMode="auto">
          <a:xfrm>
            <a:off x="6515100" y="5943601"/>
            <a:ext cx="2971800" cy="781050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7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099" name="AutoShape 2"/>
          <p:cNvSpPr>
            <a:spLocks noChangeArrowheads="1"/>
          </p:cNvSpPr>
          <p:nvPr/>
        </p:nvSpPr>
        <p:spPr bwMode="auto">
          <a:xfrm>
            <a:off x="1371600" y="374705"/>
            <a:ext cx="15596489" cy="958215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76200" cmpd="tri">
            <a:solidFill>
              <a:srgbClr val="CC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2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pic>
        <p:nvPicPr>
          <p:cNvPr id="4" name="Picture 14" descr="star_tip_md_wht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8376" y="722805"/>
            <a:ext cx="8001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4" name="Text Box 18"/>
          <p:cNvSpPr txBox="1">
            <a:spLocks noChangeArrowheads="1"/>
          </p:cNvSpPr>
          <p:nvPr/>
        </p:nvSpPr>
        <p:spPr bwMode="auto">
          <a:xfrm>
            <a:off x="12449651" y="8939599"/>
            <a:ext cx="1723549" cy="646331"/>
          </a:xfrm>
          <a:prstGeom prst="rect">
            <a:avLst/>
          </a:prstGeom>
          <a:solidFill>
            <a:srgbClr val="FFCC66"/>
          </a:solidFill>
          <a:ln w="38100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CC66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91581" dir="12821404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  <a:flatTx/>
          </a:bodyPr>
          <a:lstStyle/>
          <a:p>
            <a:pPr marL="0" marR="0" lvl="0" indent="0" algn="l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Đáp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án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1" name="AutoShape 52"/>
          <p:cNvSpPr>
            <a:spLocks noChangeArrowheads="1"/>
          </p:cNvSpPr>
          <p:nvPr/>
        </p:nvSpPr>
        <p:spPr bwMode="auto">
          <a:xfrm>
            <a:off x="3971858" y="5217970"/>
            <a:ext cx="1977940" cy="1127172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7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6188799" y="734373"/>
            <a:ext cx="630800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 TẬP TRẮC NGHIỆM</a:t>
            </a:r>
            <a:endParaRPr kumimoji="0" lang="en-US" sz="4200" b="1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49" name="Straight Connector 48"/>
          <p:cNvCxnSpPr/>
          <p:nvPr/>
        </p:nvCxnSpPr>
        <p:spPr>
          <a:xfrm flipV="1">
            <a:off x="1371600" y="1653904"/>
            <a:ext cx="15520289" cy="605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Group 49"/>
          <p:cNvGrpSpPr/>
          <p:nvPr/>
        </p:nvGrpSpPr>
        <p:grpSpPr>
          <a:xfrm>
            <a:off x="2102165" y="2247900"/>
            <a:ext cx="1975982" cy="966456"/>
            <a:chOff x="3828969" y="1273590"/>
            <a:chExt cx="1257381" cy="507145"/>
          </a:xfrm>
        </p:grpSpPr>
        <p:sp>
          <p:nvSpPr>
            <p:cNvPr id="53" name="AutoShape 6"/>
            <p:cNvSpPr>
              <a:spLocks noChangeArrowheads="1"/>
            </p:cNvSpPr>
            <p:nvPr/>
          </p:nvSpPr>
          <p:spPr bwMode="auto">
            <a:xfrm>
              <a:off x="3829050" y="1273590"/>
              <a:ext cx="1257300" cy="507145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CC00"/>
                </a:gs>
                <a:gs pos="100000">
                  <a:srgbClr val="CC99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1371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AutoShape 7"/>
            <p:cNvSpPr>
              <a:spLocks noChangeArrowheads="1"/>
            </p:cNvSpPr>
            <p:nvPr/>
          </p:nvSpPr>
          <p:spPr bwMode="auto">
            <a:xfrm>
              <a:off x="3880247" y="1322123"/>
              <a:ext cx="1152525" cy="409605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FF66"/>
                </a:gs>
                <a:gs pos="100000">
                  <a:srgbClr val="FFFFCC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1371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Text Box 8"/>
            <p:cNvSpPr txBox="1">
              <a:spLocks noChangeArrowheads="1"/>
            </p:cNvSpPr>
            <p:nvPr/>
          </p:nvSpPr>
          <p:spPr bwMode="auto">
            <a:xfrm>
              <a:off x="3828969" y="1302141"/>
              <a:ext cx="1209675" cy="3714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13716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Câu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3</a:t>
              </a:r>
            </a:p>
          </p:txBody>
        </p:sp>
      </p:grpSp>
      <p:sp>
        <p:nvSpPr>
          <p:cNvPr id="56" name="Text Box 16"/>
          <p:cNvSpPr txBox="1">
            <a:spLocks noChangeArrowheads="1"/>
          </p:cNvSpPr>
          <p:nvPr/>
        </p:nvSpPr>
        <p:spPr bwMode="auto">
          <a:xfrm>
            <a:off x="4235765" y="1903419"/>
            <a:ext cx="12223435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0480" marR="30480" algn="just">
              <a:lnSpc>
                <a:spcPct val="150000"/>
              </a:lnSpc>
            </a:pPr>
            <a:r>
              <a:rPr lang="en-US" sz="4000" b="0">
                <a:solidFill>
                  <a:srgbClr val="000000"/>
                </a:solidFill>
                <a:ea typeface="Times New Roman" panose="02020603050405020304" pitchFamily="18" charset="0"/>
              </a:rPr>
              <a:t>Quan sát hình bên dưới, cho biết MH là đường trung trực của đoạn thẳng NP, cho MN = 15, MP = x + 9. Vậy x có giá trị là:</a:t>
            </a:r>
            <a:endParaRPr lang="en-US" sz="3600" b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flipH="1">
            <a:off x="1887802" y="7581900"/>
            <a:ext cx="1313529" cy="2259652"/>
          </a:xfrm>
          <a:prstGeom prst="rect">
            <a:avLst/>
          </a:prstGeom>
        </p:spPr>
      </p:pic>
      <p:sp>
        <p:nvSpPr>
          <p:cNvPr id="47" name="Text Box 16"/>
          <p:cNvSpPr txBox="1">
            <a:spLocks noChangeArrowheads="1"/>
          </p:cNvSpPr>
          <p:nvPr/>
        </p:nvSpPr>
        <p:spPr bwMode="auto">
          <a:xfrm>
            <a:off x="4140941" y="8801100"/>
            <a:ext cx="8289734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just" defTabSz="1371600" eaLnBrk="1" fontAlgn="base" hangingPunct="1">
              <a:lnSpc>
                <a:spcPct val="150000"/>
              </a:lnSpc>
              <a:spcAft>
                <a:spcPct val="0"/>
              </a:spcAft>
            </a:pPr>
            <a:r>
              <a:rPr lang="en-US" altLang="en-US" sz="3600" b="0" dirty="0" err="1" smtClean="0">
                <a:solidFill>
                  <a:prstClr val="black"/>
                </a:solidFill>
                <a:cs typeface="Arial"/>
                <a:sym typeface="Arial"/>
              </a:rPr>
              <a:t>Lựa</a:t>
            </a:r>
            <a:r>
              <a:rPr lang="en-US" altLang="en-US" sz="3600" b="0" dirty="0" smtClean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altLang="en-US" sz="3600" b="0" dirty="0" err="1" smtClean="0">
                <a:solidFill>
                  <a:prstClr val="black"/>
                </a:solidFill>
                <a:cs typeface="Arial"/>
                <a:sym typeface="Arial"/>
              </a:rPr>
              <a:t>chọn</a:t>
            </a:r>
            <a:r>
              <a:rPr lang="en-US" altLang="en-US" sz="3600" b="0" dirty="0" smtClean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altLang="en-US" sz="3600" b="0" dirty="0" err="1" smtClean="0">
                <a:solidFill>
                  <a:prstClr val="black"/>
                </a:solidFill>
                <a:cs typeface="Arial"/>
                <a:sym typeface="Arial"/>
              </a:rPr>
              <a:t>đáp</a:t>
            </a:r>
            <a:r>
              <a:rPr lang="en-US" altLang="en-US" sz="3600" b="0" dirty="0" smtClean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altLang="en-US" sz="3600" b="0" dirty="0" err="1" smtClean="0">
                <a:solidFill>
                  <a:prstClr val="black"/>
                </a:solidFill>
                <a:cs typeface="Arial"/>
                <a:sym typeface="Arial"/>
              </a:rPr>
              <a:t>án</a:t>
            </a:r>
            <a:r>
              <a:rPr lang="en-US" altLang="en-US" sz="3600" b="0" dirty="0" smtClean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altLang="en-US" sz="3600" b="0" dirty="0" err="1" smtClean="0">
                <a:solidFill>
                  <a:prstClr val="black"/>
                </a:solidFill>
                <a:cs typeface="Arial"/>
                <a:sym typeface="Arial"/>
              </a:rPr>
              <a:t>bằng</a:t>
            </a:r>
            <a:r>
              <a:rPr lang="en-US" altLang="en-US" sz="3600" b="0" dirty="0" smtClean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altLang="en-US" sz="3600" b="0" dirty="0" err="1" smtClean="0">
                <a:solidFill>
                  <a:prstClr val="black"/>
                </a:solidFill>
                <a:cs typeface="Arial"/>
                <a:sym typeface="Arial"/>
              </a:rPr>
              <a:t>cách</a:t>
            </a:r>
            <a:r>
              <a:rPr lang="en-US" altLang="en-US" sz="3600" b="0" dirty="0" smtClean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altLang="en-US" sz="3600" b="0" dirty="0" err="1" smtClean="0">
                <a:solidFill>
                  <a:prstClr val="black"/>
                </a:solidFill>
                <a:cs typeface="Arial"/>
                <a:sym typeface="Arial"/>
              </a:rPr>
              <a:t>bấm</a:t>
            </a:r>
            <a:r>
              <a:rPr lang="en-US" altLang="en-US" sz="3600" b="0" dirty="0" smtClean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altLang="en-US" sz="3600" b="0" dirty="0" err="1" smtClean="0">
                <a:solidFill>
                  <a:prstClr val="black"/>
                </a:solidFill>
                <a:cs typeface="Arial"/>
                <a:sym typeface="Arial"/>
              </a:rPr>
              <a:t>vào</a:t>
            </a:r>
            <a:r>
              <a:rPr lang="en-US" altLang="en-US" sz="3600" b="0" dirty="0" smtClean="0">
                <a:solidFill>
                  <a:prstClr val="black"/>
                </a:solidFill>
                <a:cs typeface="Arial"/>
                <a:sym typeface="Arial"/>
              </a:rPr>
              <a:t> ô </a:t>
            </a:r>
            <a:endParaRPr kumimoji="0" lang="en-US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521977" y="3543300"/>
            <a:ext cx="4216845" cy="53438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271860" y="5037909"/>
            <a:ext cx="9144000" cy="2708434"/>
          </a:xfrm>
          <a:prstGeom prst="rect">
            <a:avLst/>
          </a:prstGeom>
        </p:spPr>
        <p:txBody>
          <a:bodyPr>
            <a:spAutoFit/>
          </a:bodyPr>
          <a:lstStyle/>
          <a:p>
            <a:pPr marL="30480" marR="30480" algn="just">
              <a:lnSpc>
                <a:spcPct val="200000"/>
              </a:lnSpc>
              <a:spcAft>
                <a:spcPts val="1200"/>
              </a:spcAft>
            </a:pP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</a:rPr>
              <a:t>A. </a:t>
            </a:r>
            <a:r>
              <a:rPr lang="en-US" sz="40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6;</a:t>
            </a:r>
            <a:r>
              <a:rPr lang="en-US" sz="4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				</a:t>
            </a:r>
            <a:r>
              <a:rPr lang="en-US" sz="40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B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</a:rPr>
              <a:t>. 15;</a:t>
            </a:r>
            <a:endParaRPr lang="en-US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ct val="200000"/>
              </a:lnSpc>
              <a:spcAft>
                <a:spcPts val="1200"/>
              </a:spcAft>
            </a:pP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</a:rPr>
              <a:t>C. </a:t>
            </a:r>
            <a:r>
              <a:rPr lang="en-US" sz="40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5; 				D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</a:rPr>
              <a:t>. 10.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1447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push dir="u"/>
        <p:sndAc>
          <p:stSnd>
            <p:snd r:embed="rId2" name="chimes.wav"/>
          </p:stSnd>
        </p:sndAc>
      </p:transition>
    </mc:Choice>
    <mc:Fallback xmlns="">
      <p:transition spd="med" advClick="0">
        <p:push dir="u"/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4"/>
                  </p:tgtEl>
                </p:cond>
              </p:nextCondLst>
            </p:seq>
          </p:childTnLst>
        </p:cTn>
      </p:par>
    </p:tnLst>
    <p:bldLst>
      <p:bldP spid="4147" grpId="0" animBg="1"/>
      <p:bldP spid="4147" grpId="1" animBg="1"/>
      <p:bldP spid="51" grpId="0" animBg="1"/>
      <p:bldP spid="51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7" name="AutoShape 51"/>
          <p:cNvSpPr>
            <a:spLocks noChangeArrowheads="1"/>
          </p:cNvSpPr>
          <p:nvPr/>
        </p:nvSpPr>
        <p:spPr bwMode="auto">
          <a:xfrm>
            <a:off x="6515100" y="5943601"/>
            <a:ext cx="2971800" cy="781050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7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099" name="AutoShape 2"/>
          <p:cNvSpPr>
            <a:spLocks noChangeArrowheads="1"/>
          </p:cNvSpPr>
          <p:nvPr/>
        </p:nvSpPr>
        <p:spPr bwMode="auto">
          <a:xfrm>
            <a:off x="1371600" y="374705"/>
            <a:ext cx="15596489" cy="958215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76200" cmpd="tri">
            <a:solidFill>
              <a:srgbClr val="CC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2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pic>
        <p:nvPicPr>
          <p:cNvPr id="4" name="Picture 14" descr="star_tip_md_wht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8376" y="722805"/>
            <a:ext cx="8001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4" name="Text Box 18"/>
          <p:cNvSpPr txBox="1">
            <a:spLocks noChangeArrowheads="1"/>
          </p:cNvSpPr>
          <p:nvPr/>
        </p:nvSpPr>
        <p:spPr bwMode="auto">
          <a:xfrm>
            <a:off x="12131729" y="8787200"/>
            <a:ext cx="1723549" cy="646331"/>
          </a:xfrm>
          <a:prstGeom prst="rect">
            <a:avLst/>
          </a:prstGeom>
          <a:solidFill>
            <a:srgbClr val="FFCC66"/>
          </a:solidFill>
          <a:ln w="38100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CC66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91581" dir="12821404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  <a:flatTx/>
          </a:bodyPr>
          <a:lstStyle/>
          <a:p>
            <a:pPr marL="0" marR="0" lvl="0" indent="0" algn="l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Đáp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án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1" name="AutoShape 52"/>
          <p:cNvSpPr>
            <a:spLocks noChangeArrowheads="1"/>
          </p:cNvSpPr>
          <p:nvPr/>
        </p:nvSpPr>
        <p:spPr bwMode="auto">
          <a:xfrm>
            <a:off x="11925300" y="4762500"/>
            <a:ext cx="2247900" cy="849518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7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6188799" y="734373"/>
            <a:ext cx="630800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 TẬP TRẮC NGHIỆM</a:t>
            </a:r>
            <a:endParaRPr kumimoji="0" lang="en-US" sz="4200" b="1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49" name="Straight Connector 48"/>
          <p:cNvCxnSpPr/>
          <p:nvPr/>
        </p:nvCxnSpPr>
        <p:spPr>
          <a:xfrm flipV="1">
            <a:off x="1371600" y="1653904"/>
            <a:ext cx="15520289" cy="605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Group 49"/>
          <p:cNvGrpSpPr/>
          <p:nvPr/>
        </p:nvGrpSpPr>
        <p:grpSpPr>
          <a:xfrm>
            <a:off x="2057400" y="2395376"/>
            <a:ext cx="1975982" cy="966456"/>
            <a:chOff x="3828969" y="1273590"/>
            <a:chExt cx="1257381" cy="507145"/>
          </a:xfrm>
        </p:grpSpPr>
        <p:sp>
          <p:nvSpPr>
            <p:cNvPr id="53" name="AutoShape 6"/>
            <p:cNvSpPr>
              <a:spLocks noChangeArrowheads="1"/>
            </p:cNvSpPr>
            <p:nvPr/>
          </p:nvSpPr>
          <p:spPr bwMode="auto">
            <a:xfrm>
              <a:off x="3829050" y="1273590"/>
              <a:ext cx="1257300" cy="507145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CC00"/>
                </a:gs>
                <a:gs pos="100000">
                  <a:srgbClr val="CC99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1371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AutoShape 7"/>
            <p:cNvSpPr>
              <a:spLocks noChangeArrowheads="1"/>
            </p:cNvSpPr>
            <p:nvPr/>
          </p:nvSpPr>
          <p:spPr bwMode="auto">
            <a:xfrm>
              <a:off x="3880247" y="1322123"/>
              <a:ext cx="1152525" cy="409605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FF66"/>
                </a:gs>
                <a:gs pos="100000">
                  <a:srgbClr val="FFFFCC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1371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Text Box 8"/>
            <p:cNvSpPr txBox="1">
              <a:spLocks noChangeArrowheads="1"/>
            </p:cNvSpPr>
            <p:nvPr/>
          </p:nvSpPr>
          <p:spPr bwMode="auto">
            <a:xfrm>
              <a:off x="3828969" y="1302141"/>
              <a:ext cx="1209675" cy="3714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13716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Câu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</a:t>
              </a:r>
              <a:r>
                <a:rPr kumimoji="0" lang="en-US" alt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4</a:t>
              </a:r>
              <a:endPara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6" name="Text Box 16"/>
          <p:cNvSpPr txBox="1">
            <a:spLocks noChangeArrowheads="1"/>
          </p:cNvSpPr>
          <p:nvPr/>
        </p:nvSpPr>
        <p:spPr bwMode="auto">
          <a:xfrm>
            <a:off x="4163438" y="1909108"/>
            <a:ext cx="12167489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0480" marR="30480" algn="just">
              <a:lnSpc>
                <a:spcPct val="150000"/>
              </a:lnSpc>
            </a:pPr>
            <a:r>
              <a:rPr lang="en-US" sz="4000" b="0" dirty="0">
                <a:solidFill>
                  <a:srgbClr val="000000"/>
                </a:solidFill>
                <a:ea typeface="Times New Roman" panose="02020603050405020304" pitchFamily="18" charset="0"/>
              </a:rPr>
              <a:t>Cho tam </a:t>
            </a:r>
            <a:r>
              <a:rPr lang="en-US" sz="4000" b="0" dirty="0" err="1">
                <a:solidFill>
                  <a:srgbClr val="000000"/>
                </a:solidFill>
                <a:ea typeface="Times New Roman" panose="02020603050405020304" pitchFamily="18" charset="0"/>
              </a:rPr>
              <a:t>giác</a:t>
            </a:r>
            <a:r>
              <a:rPr lang="en-US" sz="4000" b="0" dirty="0">
                <a:solidFill>
                  <a:srgbClr val="000000"/>
                </a:solidFill>
                <a:ea typeface="Times New Roman" panose="02020603050405020304" pitchFamily="18" charset="0"/>
              </a:rPr>
              <a:t> ∆HAB </a:t>
            </a:r>
            <a:r>
              <a:rPr lang="en-US" sz="4000" b="0" dirty="0" err="1">
                <a:solidFill>
                  <a:srgbClr val="000000"/>
                </a:solidFill>
                <a:ea typeface="Times New Roman" panose="02020603050405020304" pitchFamily="18" charset="0"/>
              </a:rPr>
              <a:t>cân</a:t>
            </a:r>
            <a:r>
              <a:rPr lang="en-US" sz="4000" b="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4000" b="0" dirty="0" err="1">
                <a:solidFill>
                  <a:srgbClr val="000000"/>
                </a:solidFill>
                <a:ea typeface="Times New Roman" panose="02020603050405020304" pitchFamily="18" charset="0"/>
              </a:rPr>
              <a:t>tại</a:t>
            </a:r>
            <a:r>
              <a:rPr lang="en-US" sz="4000" b="0" dirty="0">
                <a:solidFill>
                  <a:srgbClr val="000000"/>
                </a:solidFill>
                <a:ea typeface="Times New Roman" panose="02020603050405020304" pitchFamily="18" charset="0"/>
              </a:rPr>
              <a:t> H </a:t>
            </a:r>
            <a:r>
              <a:rPr lang="en-US" sz="4000" b="0" dirty="0" err="1">
                <a:solidFill>
                  <a:srgbClr val="000000"/>
                </a:solidFill>
                <a:ea typeface="Times New Roman" panose="02020603050405020304" pitchFamily="18" charset="0"/>
              </a:rPr>
              <a:t>và</a:t>
            </a:r>
            <a:r>
              <a:rPr lang="en-US" sz="4000" b="0" dirty="0">
                <a:solidFill>
                  <a:srgbClr val="000000"/>
                </a:solidFill>
                <a:ea typeface="Times New Roman" panose="02020603050405020304" pitchFamily="18" charset="0"/>
              </a:rPr>
              <a:t> I </a:t>
            </a:r>
            <a:r>
              <a:rPr lang="en-US" sz="4000" b="0" dirty="0" err="1">
                <a:solidFill>
                  <a:srgbClr val="000000"/>
                </a:solidFill>
                <a:ea typeface="Times New Roman" panose="02020603050405020304" pitchFamily="18" charset="0"/>
              </a:rPr>
              <a:t>là</a:t>
            </a:r>
            <a:r>
              <a:rPr lang="en-US" sz="4000" b="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4000" b="0" dirty="0" err="1">
                <a:solidFill>
                  <a:srgbClr val="000000"/>
                </a:solidFill>
                <a:ea typeface="Times New Roman" panose="02020603050405020304" pitchFamily="18" charset="0"/>
              </a:rPr>
              <a:t>trung</a:t>
            </a:r>
            <a:r>
              <a:rPr lang="en-US" sz="4000" b="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4000" b="0" dirty="0" err="1">
                <a:solidFill>
                  <a:srgbClr val="000000"/>
                </a:solidFill>
                <a:ea typeface="Times New Roman" panose="02020603050405020304" pitchFamily="18" charset="0"/>
              </a:rPr>
              <a:t>điểm</a:t>
            </a:r>
            <a:r>
              <a:rPr lang="en-US" sz="4000" b="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4000" b="0" dirty="0" err="1">
                <a:solidFill>
                  <a:srgbClr val="000000"/>
                </a:solidFill>
                <a:ea typeface="Times New Roman" panose="02020603050405020304" pitchFamily="18" charset="0"/>
              </a:rPr>
              <a:t>của</a:t>
            </a:r>
            <a:r>
              <a:rPr lang="en-US" sz="4000" b="0" dirty="0">
                <a:solidFill>
                  <a:srgbClr val="000000"/>
                </a:solidFill>
                <a:ea typeface="Times New Roman" panose="02020603050405020304" pitchFamily="18" charset="0"/>
              </a:rPr>
              <a:t> AB (</a:t>
            </a:r>
            <a:r>
              <a:rPr lang="en-US" sz="4000" b="0" dirty="0" err="1">
                <a:solidFill>
                  <a:srgbClr val="000000"/>
                </a:solidFill>
                <a:ea typeface="Times New Roman" panose="02020603050405020304" pitchFamily="18" charset="0"/>
              </a:rPr>
              <a:t>như</a:t>
            </a:r>
            <a:r>
              <a:rPr lang="en-US" sz="4000" b="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4000" b="0" dirty="0" err="1">
                <a:solidFill>
                  <a:srgbClr val="000000"/>
                </a:solidFill>
                <a:ea typeface="Times New Roman" panose="02020603050405020304" pitchFamily="18" charset="0"/>
              </a:rPr>
              <a:t>hình</a:t>
            </a:r>
            <a:r>
              <a:rPr lang="en-US" sz="4000" b="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4000" b="0" dirty="0" err="1">
                <a:solidFill>
                  <a:srgbClr val="000000"/>
                </a:solidFill>
                <a:ea typeface="Times New Roman" panose="02020603050405020304" pitchFamily="18" charset="0"/>
              </a:rPr>
              <a:t>bên</a:t>
            </a:r>
            <a:r>
              <a:rPr lang="en-US" sz="4000" b="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4000" b="0" dirty="0" err="1">
                <a:solidFill>
                  <a:srgbClr val="000000"/>
                </a:solidFill>
                <a:ea typeface="Times New Roman" panose="02020603050405020304" pitchFamily="18" charset="0"/>
              </a:rPr>
              <a:t>dưới</a:t>
            </a:r>
            <a:r>
              <a:rPr lang="en-US" sz="4000" b="0" dirty="0">
                <a:solidFill>
                  <a:srgbClr val="000000"/>
                </a:solidFill>
                <a:ea typeface="Times New Roman" panose="02020603050405020304" pitchFamily="18" charset="0"/>
              </a:rPr>
              <a:t>). </a:t>
            </a:r>
            <a:r>
              <a:rPr lang="en-US" sz="4000" b="0" dirty="0" err="1">
                <a:solidFill>
                  <a:srgbClr val="000000"/>
                </a:solidFill>
                <a:ea typeface="Times New Roman" panose="02020603050405020304" pitchFamily="18" charset="0"/>
              </a:rPr>
              <a:t>Góc</a:t>
            </a:r>
            <a:r>
              <a:rPr lang="en-US" sz="4000" b="0" dirty="0">
                <a:solidFill>
                  <a:srgbClr val="000000"/>
                </a:solidFill>
                <a:ea typeface="Times New Roman" panose="02020603050405020304" pitchFamily="18" charset="0"/>
              </a:rPr>
              <a:t> HIB </a:t>
            </a:r>
            <a:r>
              <a:rPr lang="en-US" sz="4000" b="0" dirty="0" err="1">
                <a:solidFill>
                  <a:srgbClr val="000000"/>
                </a:solidFill>
                <a:ea typeface="Times New Roman" panose="02020603050405020304" pitchFamily="18" charset="0"/>
              </a:rPr>
              <a:t>có</a:t>
            </a:r>
            <a:r>
              <a:rPr lang="en-US" sz="4000" b="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4000" b="0" dirty="0" err="1">
                <a:solidFill>
                  <a:srgbClr val="000000"/>
                </a:solidFill>
                <a:ea typeface="Times New Roman" panose="02020603050405020304" pitchFamily="18" charset="0"/>
              </a:rPr>
              <a:t>số</a:t>
            </a:r>
            <a:r>
              <a:rPr lang="en-US" sz="4000" b="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4000" b="0" dirty="0" err="1">
                <a:solidFill>
                  <a:srgbClr val="000000"/>
                </a:solidFill>
                <a:ea typeface="Times New Roman" panose="02020603050405020304" pitchFamily="18" charset="0"/>
              </a:rPr>
              <a:t>đo</a:t>
            </a:r>
            <a:r>
              <a:rPr lang="en-US" sz="4000" b="0" dirty="0">
                <a:solidFill>
                  <a:srgbClr val="000000"/>
                </a:solidFill>
                <a:ea typeface="Times New Roman" panose="02020603050405020304" pitchFamily="18" charset="0"/>
              </a:rPr>
              <a:t> </a:t>
            </a:r>
            <a:r>
              <a:rPr lang="en-US" sz="4000" b="0" dirty="0" err="1">
                <a:solidFill>
                  <a:srgbClr val="000000"/>
                </a:solidFill>
                <a:ea typeface="Times New Roman" panose="02020603050405020304" pitchFamily="18" charset="0"/>
              </a:rPr>
              <a:t>là</a:t>
            </a:r>
            <a:r>
              <a:rPr lang="en-US" sz="4000" b="0" dirty="0">
                <a:solidFill>
                  <a:srgbClr val="000000"/>
                </a:solidFill>
                <a:ea typeface="Times New Roman" panose="02020603050405020304" pitchFamily="18" charset="0"/>
              </a:rPr>
              <a:t>:</a:t>
            </a:r>
            <a:endParaRPr lang="en-US" sz="3600" b="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4991134" y="7370681"/>
            <a:ext cx="1355835" cy="233243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0473" y="4000500"/>
            <a:ext cx="5112113" cy="4197590"/>
          </a:xfrm>
          <a:prstGeom prst="rect">
            <a:avLst/>
          </a:prstGeom>
        </p:spPr>
      </p:pic>
      <p:sp>
        <p:nvSpPr>
          <p:cNvPr id="52" name="Text Box 16"/>
          <p:cNvSpPr txBox="1">
            <a:spLocks noChangeArrowheads="1"/>
          </p:cNvSpPr>
          <p:nvPr/>
        </p:nvSpPr>
        <p:spPr bwMode="auto">
          <a:xfrm>
            <a:off x="3805200" y="8648700"/>
            <a:ext cx="8289734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just" defTabSz="1371600" eaLnBrk="1" fontAlgn="base" hangingPunct="1">
              <a:lnSpc>
                <a:spcPct val="150000"/>
              </a:lnSpc>
              <a:spcAft>
                <a:spcPct val="0"/>
              </a:spcAft>
            </a:pPr>
            <a:r>
              <a:rPr lang="en-US" altLang="en-US" sz="3600" b="0" dirty="0" err="1" smtClean="0">
                <a:solidFill>
                  <a:prstClr val="black"/>
                </a:solidFill>
                <a:cs typeface="Arial"/>
                <a:sym typeface="Arial"/>
              </a:rPr>
              <a:t>Lựa</a:t>
            </a:r>
            <a:r>
              <a:rPr lang="en-US" altLang="en-US" sz="3600" b="0" dirty="0" smtClean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altLang="en-US" sz="3600" b="0" dirty="0" err="1" smtClean="0">
                <a:solidFill>
                  <a:prstClr val="black"/>
                </a:solidFill>
                <a:cs typeface="Arial"/>
                <a:sym typeface="Arial"/>
              </a:rPr>
              <a:t>chọn</a:t>
            </a:r>
            <a:r>
              <a:rPr lang="en-US" altLang="en-US" sz="3600" b="0" dirty="0" smtClean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altLang="en-US" sz="3600" b="0" dirty="0" err="1" smtClean="0">
                <a:solidFill>
                  <a:prstClr val="black"/>
                </a:solidFill>
                <a:cs typeface="Arial"/>
                <a:sym typeface="Arial"/>
              </a:rPr>
              <a:t>đáp</a:t>
            </a:r>
            <a:r>
              <a:rPr lang="en-US" altLang="en-US" sz="3600" b="0" dirty="0" smtClean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altLang="en-US" sz="3600" b="0" dirty="0" err="1" smtClean="0">
                <a:solidFill>
                  <a:prstClr val="black"/>
                </a:solidFill>
                <a:cs typeface="Arial"/>
                <a:sym typeface="Arial"/>
              </a:rPr>
              <a:t>án</a:t>
            </a:r>
            <a:r>
              <a:rPr lang="en-US" altLang="en-US" sz="3600" b="0" dirty="0" smtClean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altLang="en-US" sz="3600" b="0" dirty="0" err="1" smtClean="0">
                <a:solidFill>
                  <a:prstClr val="black"/>
                </a:solidFill>
                <a:cs typeface="Arial"/>
                <a:sym typeface="Arial"/>
              </a:rPr>
              <a:t>bằng</a:t>
            </a:r>
            <a:r>
              <a:rPr lang="en-US" altLang="en-US" sz="3600" b="0" dirty="0" smtClean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altLang="en-US" sz="3600" b="0" dirty="0" err="1" smtClean="0">
                <a:solidFill>
                  <a:prstClr val="black"/>
                </a:solidFill>
                <a:cs typeface="Arial"/>
                <a:sym typeface="Arial"/>
              </a:rPr>
              <a:t>cách</a:t>
            </a:r>
            <a:r>
              <a:rPr lang="en-US" altLang="en-US" sz="3600" b="0" dirty="0" smtClean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altLang="en-US" sz="3600" b="0" dirty="0" err="1" smtClean="0">
                <a:solidFill>
                  <a:prstClr val="black"/>
                </a:solidFill>
                <a:cs typeface="Arial"/>
                <a:sym typeface="Arial"/>
              </a:rPr>
              <a:t>bấm</a:t>
            </a:r>
            <a:r>
              <a:rPr lang="en-US" altLang="en-US" sz="3600" b="0" dirty="0" smtClean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altLang="en-US" sz="3600" b="0" dirty="0" err="1" smtClean="0">
                <a:solidFill>
                  <a:prstClr val="black"/>
                </a:solidFill>
                <a:cs typeface="Arial"/>
                <a:sym typeface="Arial"/>
              </a:rPr>
              <a:t>vào</a:t>
            </a:r>
            <a:r>
              <a:rPr lang="en-US" altLang="en-US" sz="3600" b="0" dirty="0" smtClean="0">
                <a:solidFill>
                  <a:prstClr val="black"/>
                </a:solidFill>
                <a:cs typeface="Arial"/>
                <a:sym typeface="Arial"/>
              </a:rPr>
              <a:t> ô </a:t>
            </a:r>
            <a:endParaRPr kumimoji="0" lang="en-US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675548" y="4437486"/>
            <a:ext cx="9144000" cy="2708434"/>
          </a:xfrm>
          <a:prstGeom prst="rect">
            <a:avLst/>
          </a:prstGeom>
        </p:spPr>
        <p:txBody>
          <a:bodyPr>
            <a:spAutoFit/>
          </a:bodyPr>
          <a:lstStyle/>
          <a:p>
            <a:pPr marL="30480" marR="30480" algn="just">
              <a:lnSpc>
                <a:spcPct val="200000"/>
              </a:lnSpc>
              <a:spcAft>
                <a:spcPts val="1200"/>
              </a:spcAft>
            </a:pP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45</a:t>
            </a:r>
            <a:r>
              <a:rPr lang="en-US" sz="4000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°</a:t>
            </a:r>
            <a:r>
              <a:rPr lang="en-US" sz="4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</a:t>
            </a:r>
            <a:r>
              <a:rPr lang="en-US" sz="4000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90</a:t>
            </a:r>
            <a:r>
              <a:rPr lang="en-US" sz="4000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°</a:t>
            </a:r>
            <a:endParaRPr lang="en-US" sz="4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" marR="30480" algn="just">
              <a:lnSpc>
                <a:spcPct val="200000"/>
              </a:lnSpc>
              <a:spcAft>
                <a:spcPts val="1200"/>
              </a:spcAft>
            </a:pP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C.180</a:t>
            </a:r>
            <a:r>
              <a:rPr lang="en-US" sz="4000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°</a:t>
            </a:r>
            <a:r>
              <a:rPr lang="en-US" sz="4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</a:t>
            </a:r>
            <a:r>
              <a:rPr lang="en-US" sz="4000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D.30°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0495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push dir="u"/>
        <p:sndAc>
          <p:stSnd>
            <p:snd r:embed="rId2" name="chimes.wav"/>
          </p:stSnd>
        </p:sndAc>
      </p:transition>
    </mc:Choice>
    <mc:Fallback xmlns="">
      <p:transition spd="med" advClick="0">
        <p:push dir="u"/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4"/>
                  </p:tgtEl>
                </p:cond>
              </p:nextCondLst>
            </p:seq>
          </p:childTnLst>
        </p:cTn>
      </p:par>
    </p:tnLst>
    <p:bldLst>
      <p:bldP spid="4147" grpId="0" animBg="1"/>
      <p:bldP spid="4147" grpId="1" animBg="1"/>
      <p:bldP spid="51" grpId="0" animBg="1"/>
      <p:bldP spid="51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7" name="AutoShape 51"/>
          <p:cNvSpPr>
            <a:spLocks noChangeArrowheads="1"/>
          </p:cNvSpPr>
          <p:nvPr/>
        </p:nvSpPr>
        <p:spPr bwMode="auto">
          <a:xfrm>
            <a:off x="6515100" y="5943601"/>
            <a:ext cx="2971800" cy="781050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7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099" name="AutoShape 2"/>
          <p:cNvSpPr>
            <a:spLocks noChangeArrowheads="1"/>
          </p:cNvSpPr>
          <p:nvPr/>
        </p:nvSpPr>
        <p:spPr bwMode="auto">
          <a:xfrm>
            <a:off x="1371600" y="374705"/>
            <a:ext cx="15596489" cy="958215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76200" cmpd="tri">
            <a:solidFill>
              <a:srgbClr val="CC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2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pic>
        <p:nvPicPr>
          <p:cNvPr id="4" name="Picture 14" descr="star_tip_md_wht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8376" y="722805"/>
            <a:ext cx="8001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4" name="Text Box 18"/>
          <p:cNvSpPr txBox="1">
            <a:spLocks noChangeArrowheads="1"/>
          </p:cNvSpPr>
          <p:nvPr/>
        </p:nvSpPr>
        <p:spPr bwMode="auto">
          <a:xfrm>
            <a:off x="12440869" y="8685016"/>
            <a:ext cx="1723549" cy="646331"/>
          </a:xfrm>
          <a:prstGeom prst="rect">
            <a:avLst/>
          </a:prstGeom>
          <a:solidFill>
            <a:srgbClr val="FFCC66"/>
          </a:solidFill>
          <a:ln w="38100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CC66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91581" dir="12821404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  <a:flatTx/>
          </a:bodyPr>
          <a:lstStyle/>
          <a:p>
            <a:pPr marL="0" marR="0" lvl="0" indent="0" algn="l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Đáp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án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1" name="AutoShape 52"/>
          <p:cNvSpPr>
            <a:spLocks noChangeArrowheads="1"/>
          </p:cNvSpPr>
          <p:nvPr/>
        </p:nvSpPr>
        <p:spPr bwMode="auto">
          <a:xfrm>
            <a:off x="4392082" y="7074462"/>
            <a:ext cx="7266517" cy="1194962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1371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7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6188799" y="734373"/>
            <a:ext cx="630800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 TẬP TRẮC NGHIỆM</a:t>
            </a:r>
            <a:endParaRPr kumimoji="0" lang="en-US" sz="4200" b="1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49" name="Straight Connector 48"/>
          <p:cNvCxnSpPr/>
          <p:nvPr/>
        </p:nvCxnSpPr>
        <p:spPr>
          <a:xfrm flipV="1">
            <a:off x="1371600" y="1653904"/>
            <a:ext cx="15520289" cy="605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Group 49"/>
          <p:cNvGrpSpPr/>
          <p:nvPr/>
        </p:nvGrpSpPr>
        <p:grpSpPr>
          <a:xfrm>
            <a:off x="2378242" y="2292669"/>
            <a:ext cx="1975982" cy="966456"/>
            <a:chOff x="3828969" y="1273590"/>
            <a:chExt cx="1257381" cy="507145"/>
          </a:xfrm>
        </p:grpSpPr>
        <p:sp>
          <p:nvSpPr>
            <p:cNvPr id="53" name="AutoShape 6"/>
            <p:cNvSpPr>
              <a:spLocks noChangeArrowheads="1"/>
            </p:cNvSpPr>
            <p:nvPr/>
          </p:nvSpPr>
          <p:spPr bwMode="auto">
            <a:xfrm>
              <a:off x="3829050" y="1273590"/>
              <a:ext cx="1257300" cy="507145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CC00"/>
                </a:gs>
                <a:gs pos="100000">
                  <a:srgbClr val="CC99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1371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AutoShape 7"/>
            <p:cNvSpPr>
              <a:spLocks noChangeArrowheads="1"/>
            </p:cNvSpPr>
            <p:nvPr/>
          </p:nvSpPr>
          <p:spPr bwMode="auto">
            <a:xfrm>
              <a:off x="3880247" y="1322123"/>
              <a:ext cx="1152525" cy="409605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FF66"/>
                </a:gs>
                <a:gs pos="100000">
                  <a:srgbClr val="FFFFCC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1371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Text Box 8"/>
            <p:cNvSpPr txBox="1">
              <a:spLocks noChangeArrowheads="1"/>
            </p:cNvSpPr>
            <p:nvPr/>
          </p:nvSpPr>
          <p:spPr bwMode="auto">
            <a:xfrm>
              <a:off x="3828969" y="1302141"/>
              <a:ext cx="1209675" cy="3714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13716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Câu</a:t>
              </a: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5</a:t>
              </a:r>
            </a:p>
          </p:txBody>
        </p:sp>
      </p:grpSp>
      <p:pic>
        <p:nvPicPr>
          <p:cNvPr id="5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flipH="1">
            <a:off x="2037468" y="7268500"/>
            <a:ext cx="1313529" cy="225965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4724007" y="1856094"/>
                <a:ext cx="11129188" cy="18396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vẽ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H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BC,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𝐴𝐷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⊥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AB = 5cm, DC = 8cm.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Độ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dài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AC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BD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4007" y="1856094"/>
                <a:ext cx="11129188" cy="1839606"/>
              </a:xfrm>
              <a:prstGeom prst="rect">
                <a:avLst/>
              </a:prstGeom>
              <a:blipFill>
                <a:blip r:embed="rId10"/>
                <a:stretch>
                  <a:fillRect l="-1972" r="-1917" b="-125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9" name="Text Box 16"/>
          <p:cNvSpPr txBox="1">
            <a:spLocks noChangeArrowheads="1"/>
          </p:cNvSpPr>
          <p:nvPr/>
        </p:nvSpPr>
        <p:spPr bwMode="auto">
          <a:xfrm>
            <a:off x="4151135" y="8510887"/>
            <a:ext cx="8289734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just" defTabSz="1371600" eaLnBrk="1" fontAlgn="base" hangingPunct="1">
              <a:lnSpc>
                <a:spcPct val="150000"/>
              </a:lnSpc>
              <a:spcAft>
                <a:spcPct val="0"/>
              </a:spcAft>
            </a:pPr>
            <a:r>
              <a:rPr lang="en-US" altLang="en-US" sz="3600" b="0" dirty="0" err="1" smtClean="0">
                <a:solidFill>
                  <a:prstClr val="black"/>
                </a:solidFill>
                <a:cs typeface="Arial"/>
                <a:sym typeface="Arial"/>
              </a:rPr>
              <a:t>Lựa</a:t>
            </a:r>
            <a:r>
              <a:rPr lang="en-US" altLang="en-US" sz="3600" b="0" dirty="0" smtClean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altLang="en-US" sz="3600" b="0" dirty="0" err="1" smtClean="0">
                <a:solidFill>
                  <a:prstClr val="black"/>
                </a:solidFill>
                <a:cs typeface="Arial"/>
                <a:sym typeface="Arial"/>
              </a:rPr>
              <a:t>chọn</a:t>
            </a:r>
            <a:r>
              <a:rPr lang="en-US" altLang="en-US" sz="3600" b="0" dirty="0" smtClean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altLang="en-US" sz="3600" b="0" dirty="0" err="1" smtClean="0">
                <a:solidFill>
                  <a:prstClr val="black"/>
                </a:solidFill>
                <a:cs typeface="Arial"/>
                <a:sym typeface="Arial"/>
              </a:rPr>
              <a:t>đáp</a:t>
            </a:r>
            <a:r>
              <a:rPr lang="en-US" altLang="en-US" sz="3600" b="0" dirty="0" smtClean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altLang="en-US" sz="3600" b="0" dirty="0" err="1" smtClean="0">
                <a:solidFill>
                  <a:prstClr val="black"/>
                </a:solidFill>
                <a:cs typeface="Arial"/>
                <a:sym typeface="Arial"/>
              </a:rPr>
              <a:t>án</a:t>
            </a:r>
            <a:r>
              <a:rPr lang="en-US" altLang="en-US" sz="3600" b="0" dirty="0" smtClean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altLang="en-US" sz="3600" b="0" dirty="0" err="1" smtClean="0">
                <a:solidFill>
                  <a:prstClr val="black"/>
                </a:solidFill>
                <a:cs typeface="Arial"/>
                <a:sym typeface="Arial"/>
              </a:rPr>
              <a:t>bằng</a:t>
            </a:r>
            <a:r>
              <a:rPr lang="en-US" altLang="en-US" sz="3600" b="0" dirty="0" smtClean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altLang="en-US" sz="3600" b="0" dirty="0" err="1" smtClean="0">
                <a:solidFill>
                  <a:prstClr val="black"/>
                </a:solidFill>
                <a:cs typeface="Arial"/>
                <a:sym typeface="Arial"/>
              </a:rPr>
              <a:t>cách</a:t>
            </a:r>
            <a:r>
              <a:rPr lang="en-US" altLang="en-US" sz="3600" b="0" dirty="0" smtClean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altLang="en-US" sz="3600" b="0" dirty="0" err="1" smtClean="0">
                <a:solidFill>
                  <a:prstClr val="black"/>
                </a:solidFill>
                <a:cs typeface="Arial"/>
                <a:sym typeface="Arial"/>
              </a:rPr>
              <a:t>bấm</a:t>
            </a:r>
            <a:r>
              <a:rPr lang="en-US" altLang="en-US" sz="3600" b="0" dirty="0" smtClean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altLang="en-US" sz="3600" b="0" dirty="0" err="1" smtClean="0">
                <a:solidFill>
                  <a:prstClr val="black"/>
                </a:solidFill>
                <a:cs typeface="Arial"/>
                <a:sym typeface="Arial"/>
              </a:rPr>
              <a:t>vào</a:t>
            </a:r>
            <a:r>
              <a:rPr lang="en-US" altLang="en-US" sz="3600" b="0" dirty="0" smtClean="0">
                <a:solidFill>
                  <a:prstClr val="black"/>
                </a:solidFill>
                <a:cs typeface="Arial"/>
                <a:sym typeface="Arial"/>
              </a:rPr>
              <a:t> ô </a:t>
            </a:r>
            <a:endParaRPr kumimoji="0" lang="en-US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724007" y="3949556"/>
            <a:ext cx="9144000" cy="4247317"/>
          </a:xfrm>
          <a:prstGeom prst="rect">
            <a:avLst/>
          </a:prstGeom>
        </p:spPr>
        <p:txBody>
          <a:bodyPr>
            <a:spAutoFit/>
          </a:bodyPr>
          <a:lstStyle/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A. AC = 4 cm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BD = 6 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cm</a:t>
            </a:r>
            <a:endParaRPr lang="en-US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B. AC = 4 cm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BD = 8 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cm</a:t>
            </a:r>
            <a:endParaRPr lang="en-US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C. AC = 8 cm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BD = 5 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cm</a:t>
            </a:r>
            <a:endParaRPr lang="en-US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ct val="150000"/>
              </a:lnSpc>
              <a:spcAft>
                <a:spcPts val="1200"/>
              </a:spcAft>
            </a:pP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</a:rPr>
              <a:t>D. AC = 5 cm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</a:rPr>
              <a:t> BD = 8 </a:t>
            </a:r>
            <a:r>
              <a:rPr lang="en-US" sz="40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cm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6754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push dir="u"/>
        <p:sndAc>
          <p:stSnd>
            <p:snd r:embed="rId2" name="chimes.wav"/>
          </p:stSnd>
        </p:sndAc>
      </p:transition>
    </mc:Choice>
    <mc:Fallback xmlns="">
      <p:transition spd="med" advClick="0">
        <p:push dir="u"/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4"/>
                  </p:tgtEl>
                </p:cond>
              </p:nextCondLst>
            </p:seq>
          </p:childTnLst>
        </p:cTn>
      </p:par>
    </p:tnLst>
    <p:bldLst>
      <p:bldP spid="4147" grpId="0" animBg="1"/>
      <p:bldP spid="4147" grpId="1" animBg="1"/>
      <p:bldP spid="51" grpId="0" animBg="1"/>
      <p:bldP spid="51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15849600" y="-2449696"/>
            <a:ext cx="5638800" cy="4899392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187925" y="5102898"/>
            <a:ext cx="1492725" cy="156460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297400" y="9258300"/>
            <a:ext cx="2263111" cy="226311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6781800" y="179645"/>
            <a:ext cx="4741161" cy="1306255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6000" b="1" i="0" u="none" strike="noStrike" kern="1200" cap="none" spc="0" normalizeH="0" baseline="0" noProof="0" dirty="0" smtClean="0">
                <a:ln w="0"/>
                <a:solidFill>
                  <a:schemeClr val="tx2"/>
                </a:solidFill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LUYỆN</a:t>
            </a:r>
            <a:r>
              <a:rPr kumimoji="0" lang="nl-NL" sz="6000" b="1" i="0" u="none" strike="noStrike" kern="1200" cap="none" spc="0" normalizeH="0" noProof="0" dirty="0" smtClean="0">
                <a:ln w="0"/>
                <a:solidFill>
                  <a:schemeClr val="tx2"/>
                </a:solidFill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TẬP</a:t>
            </a:r>
            <a:endParaRPr kumimoji="0" lang="en-US" sz="6000" b="1" i="0" u="none" strike="noStrike" kern="1200" cap="none" spc="0" normalizeH="0" baseline="0" noProof="0" dirty="0">
              <a:ln w="0"/>
              <a:solidFill>
                <a:schemeClr val="tx2"/>
              </a:solidFill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38200" y="1997214"/>
            <a:ext cx="6629400" cy="707886"/>
          </a:xfrm>
          <a:prstGeom prst="rect">
            <a:avLst/>
          </a:pr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FR" sz="4000" b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fr-FR" sz="40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(SGK –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103)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653143" y="3009900"/>
                <a:ext cx="17266123" cy="19699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Trong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94 ,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𝐶𝐷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Chứng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minh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𝐶𝐴𝐷</m:t>
                        </m:r>
                      </m:e>
                    </m:acc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𝐶𝐵𝐷</m:t>
                        </m:r>
                      </m:e>
                    </m:acc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143" y="3009900"/>
                <a:ext cx="17266123" cy="1969963"/>
              </a:xfrm>
              <a:prstGeom prst="rect">
                <a:avLst/>
              </a:prstGeom>
              <a:blipFill>
                <a:blip r:embed="rId6"/>
                <a:stretch>
                  <a:fillRect l="-1235" b="-61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19800" y="5372100"/>
            <a:ext cx="5925820" cy="4440071"/>
          </a:xfrm>
          <a:prstGeom prst="rect">
            <a:avLst/>
          </a:prstGeom>
        </p:spPr>
      </p:pic>
      <p:pic>
        <p:nvPicPr>
          <p:cNvPr id="29" name="Picture 32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5262441" y="5203327"/>
            <a:ext cx="1740020" cy="1363741"/>
          </a:xfrm>
          <a:prstGeom prst="rect">
            <a:avLst/>
          </a:prstGeom>
        </p:spPr>
      </p:pic>
      <p:pic>
        <p:nvPicPr>
          <p:cNvPr id="30" name="Picture 32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219200" y="9258300"/>
            <a:ext cx="1483779" cy="11629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16383000" y="-2705100"/>
            <a:ext cx="5638800" cy="4899392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371600" y="0"/>
            <a:ext cx="1828800" cy="1828800"/>
          </a:xfrm>
          <a:prstGeom prst="rect">
            <a:avLst/>
          </a:prstGeom>
        </p:spPr>
      </p:pic>
      <p:grpSp>
        <p:nvGrpSpPr>
          <p:cNvPr id="23" name="Group 9"/>
          <p:cNvGrpSpPr/>
          <p:nvPr/>
        </p:nvGrpSpPr>
        <p:grpSpPr>
          <a:xfrm>
            <a:off x="-3124200" y="8625959"/>
            <a:ext cx="4114800" cy="3527792"/>
            <a:chOff x="0" y="0"/>
            <a:chExt cx="6350000" cy="6350000"/>
          </a:xfrm>
        </p:grpSpPr>
        <p:sp>
          <p:nvSpPr>
            <p:cNvPr id="24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sp>
        <p:nvSpPr>
          <p:cNvPr id="29" name="Oval Callout 28"/>
          <p:cNvSpPr/>
          <p:nvPr/>
        </p:nvSpPr>
        <p:spPr>
          <a:xfrm>
            <a:off x="7839121" y="590838"/>
            <a:ext cx="1766345" cy="818862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216593" y="1773461"/>
            <a:ext cx="15011400" cy="36902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Gọi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H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là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giao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điểm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CD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và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AB.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30480" marR="3048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Do C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thuộc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đường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trung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trực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đoạn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thẳng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AB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nên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CA = CB.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Do D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thuộc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đường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trung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trực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đoạn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thẳng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AB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nên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 DA = DB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1249250" y="4320719"/>
            <a:ext cx="14371749" cy="4708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571500" marR="0" lvl="0" indent="-5715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Xét</a:t>
            </a:r>
            <a:r>
              <a:rPr kumimoji="0" lang="en-US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∆CHA </a:t>
            </a:r>
            <a:r>
              <a:rPr kumimoji="0" lang="en-US" alt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vuông</a:t>
            </a:r>
            <a:r>
              <a:rPr kumimoji="0" lang="en-US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tại</a:t>
            </a:r>
            <a:r>
              <a:rPr kumimoji="0" lang="en-US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H </a:t>
            </a:r>
            <a:r>
              <a:rPr kumimoji="0" lang="en-US" alt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kumimoji="0" lang="en-US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∆CHB </a:t>
            </a:r>
            <a:r>
              <a:rPr kumimoji="0" lang="en-US" alt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vuông</a:t>
            </a:r>
            <a:r>
              <a:rPr kumimoji="0" lang="en-US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tại</a:t>
            </a:r>
            <a:r>
              <a:rPr kumimoji="0" lang="en-US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H </a:t>
            </a:r>
            <a:r>
              <a:rPr kumimoji="0" lang="en-US" alt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kumimoji="0" lang="en-US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kumimoji="0" lang="en-US" altLang="en-US" sz="4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Times New Roman" panose="02020603050405020304" pitchFamily="18" charset="0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 </a:t>
            </a:r>
            <a:r>
              <a:rPr kumimoji="0" lang="en-US" alt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chung</a:t>
            </a:r>
            <a:endParaRPr kumimoji="0" lang="en-US" altLang="en-US" sz="4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Times New Roman" panose="02020603050405020304" pitchFamily="18" charset="0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CA = CB (</a:t>
            </a:r>
            <a:r>
              <a:rPr kumimoji="0" lang="en-US" alt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chứng</a:t>
            </a:r>
            <a:r>
              <a:rPr kumimoji="0" lang="en-US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minh </a:t>
            </a:r>
            <a:r>
              <a:rPr kumimoji="0" lang="en-US" alt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trên</a:t>
            </a:r>
            <a:r>
              <a:rPr kumimoji="0" lang="en-US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endParaRPr kumimoji="0" lang="en-US" altLang="en-US" sz="4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Times New Roman" panose="02020603050405020304" pitchFamily="18" charset="0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Do </a:t>
            </a:r>
            <a:r>
              <a:rPr kumimoji="0" lang="en-US" alt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đó</a:t>
            </a:r>
            <a:r>
              <a:rPr kumimoji="0" lang="en-US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∆CHA = ∆CHB (</a:t>
            </a:r>
            <a:r>
              <a:rPr kumimoji="0" lang="en-US" alt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cạnh</a:t>
            </a:r>
            <a:r>
              <a:rPr kumimoji="0" lang="en-US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huyền</a:t>
            </a:r>
            <a:r>
              <a:rPr kumimoji="0" lang="en-US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 </a:t>
            </a:r>
            <a:r>
              <a:rPr kumimoji="0" lang="en-US" alt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cạnh</a:t>
            </a:r>
            <a:r>
              <a:rPr kumimoji="0" lang="en-US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góc</a:t>
            </a:r>
            <a:r>
              <a:rPr kumimoji="0" lang="en-US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vuông</a:t>
            </a:r>
            <a:r>
              <a:rPr kumimoji="0" lang="en-US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).</a:t>
            </a:r>
            <a:endParaRPr kumimoji="0" lang="en-US" altLang="en-US" sz="4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Suy</a:t>
            </a:r>
            <a:r>
              <a:rPr kumimoji="0" lang="en-US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ra</a:t>
            </a:r>
            <a:r>
              <a:rPr kumimoji="0" lang="en-US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          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(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2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góc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tương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ứng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) (1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+mn-cs"/>
              </a:rPr>
              <a:t>).</a:t>
            </a:r>
            <a:r>
              <a:rPr kumimoji="0" lang="en-US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</a:t>
            </a:r>
            <a:endParaRPr kumimoji="0" lang="en-US" altLang="en-US" sz="4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aphicFrame>
        <p:nvGraphicFramePr>
          <p:cNvPr id="18" name="Object 17"/>
          <p:cNvGraphicFramePr>
            <a:graphicFrameLocks noChangeAspect="1"/>
          </p:cNvGraphicFramePr>
          <p:nvPr/>
        </p:nvGraphicFramePr>
        <p:xfrm>
          <a:off x="0" y="457200"/>
          <a:ext cx="12065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" name="Equation" r:id="rId6" imgW="114102" imgH="177492" progId="Equation.DSMT4">
                  <p:embed/>
                </p:oleObj>
              </mc:Choice>
              <mc:Fallback>
                <p:oleObj name="Equation" r:id="rId6" imgW="114102" imgH="177492" progId="Equation.DSMT4">
                  <p:embed/>
                  <p:pic>
                    <p:nvPicPr>
                      <p:cNvPr id="18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57200"/>
                        <a:ext cx="12065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Right Brace 19"/>
          <p:cNvSpPr/>
          <p:nvPr/>
        </p:nvSpPr>
        <p:spPr>
          <a:xfrm>
            <a:off x="11811000" y="5474588"/>
            <a:ext cx="457200" cy="1504414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/>
              <p:cNvSpPr/>
              <p:nvPr/>
            </p:nvSpPr>
            <p:spPr>
              <a:xfrm>
                <a:off x="2971800" y="8224967"/>
                <a:ext cx="3046796" cy="72853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𝐶𝐴𝐻</m:t>
                        </m:r>
                      </m:e>
                    </m:acc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𝐶𝐵𝐻</m:t>
                        </m:r>
                      </m:e>
                    </m:acc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+mn-cs"/>
                  </a:rPr>
                  <a:t> 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2" name="Rectangle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1800" y="8224967"/>
                <a:ext cx="3046796" cy="72853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720363" y="7097041"/>
            <a:ext cx="1340936" cy="3057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311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0" grpId="0" animBg="1"/>
      <p:bldP spid="3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16383000" y="-2705100"/>
            <a:ext cx="5638800" cy="4899392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371600" y="0"/>
            <a:ext cx="1828800" cy="1828800"/>
          </a:xfrm>
          <a:prstGeom prst="rect">
            <a:avLst/>
          </a:prstGeom>
        </p:spPr>
      </p:pic>
      <p:grpSp>
        <p:nvGrpSpPr>
          <p:cNvPr id="23" name="Group 9"/>
          <p:cNvGrpSpPr/>
          <p:nvPr/>
        </p:nvGrpSpPr>
        <p:grpSpPr>
          <a:xfrm>
            <a:off x="-3124200" y="8625959"/>
            <a:ext cx="4114800" cy="3527792"/>
            <a:chOff x="0" y="0"/>
            <a:chExt cx="6350000" cy="6350000"/>
          </a:xfrm>
        </p:grpSpPr>
        <p:sp>
          <p:nvSpPr>
            <p:cNvPr id="24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sp>
        <p:nvSpPr>
          <p:cNvPr id="29" name="Oval Callout 28"/>
          <p:cNvSpPr/>
          <p:nvPr/>
        </p:nvSpPr>
        <p:spPr>
          <a:xfrm>
            <a:off x="8151970" y="725761"/>
            <a:ext cx="1766345" cy="742662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29443" y="2002061"/>
            <a:ext cx="150114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1980" marR="3048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Xét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∆DHA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vuông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tại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H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∆DHB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vuông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tại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H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:</a:t>
            </a:r>
            <a:endParaRPr lang="en-US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ctr">
              <a:lnSpc>
                <a:spcPct val="150000"/>
              </a:lnSpc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DH </a:t>
            </a: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chung</a:t>
            </a:r>
            <a:endParaRPr lang="en-US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ctr">
              <a:lnSpc>
                <a:spcPct val="150000"/>
              </a:lnSpc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DA = DB (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chứng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minh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trên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)</a:t>
            </a:r>
            <a:endParaRPr lang="en-US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ctr">
              <a:lnSpc>
                <a:spcPct val="150000"/>
              </a:lnSpc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Do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đó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∆DHA = ∆DHB (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cạnh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huyền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-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cạnh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góc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vuông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).</a:t>
            </a:r>
            <a:endParaRPr lang="en-US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18" name="Object 17"/>
          <p:cNvGraphicFramePr>
            <a:graphicFrameLocks noChangeAspect="1"/>
          </p:cNvGraphicFramePr>
          <p:nvPr/>
        </p:nvGraphicFramePr>
        <p:xfrm>
          <a:off x="0" y="457200"/>
          <a:ext cx="12065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2" name="Equation" r:id="rId6" imgW="114102" imgH="177492" progId="Equation.DSMT4">
                  <p:embed/>
                </p:oleObj>
              </mc:Choice>
              <mc:Fallback>
                <p:oleObj name="Equation" r:id="rId6" imgW="114102" imgH="177492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57200"/>
                        <a:ext cx="12065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Right Brace 19"/>
          <p:cNvSpPr/>
          <p:nvPr/>
        </p:nvSpPr>
        <p:spPr>
          <a:xfrm>
            <a:off x="12428650" y="3142680"/>
            <a:ext cx="457200" cy="1504414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/>
              <p:cNvSpPr/>
              <p:nvPr/>
            </p:nvSpPr>
            <p:spPr>
              <a:xfrm>
                <a:off x="1524000" y="5981700"/>
                <a:ext cx="9937144" cy="9271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30480" marR="30480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Suy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ra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 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𝐷𝐴𝐻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𝐷𝐵𝐻</m:t>
                        </m:r>
                      </m:e>
                    </m:acc>
                  </m:oMath>
                </a14:m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(2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góc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tương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ứng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) (2).</a:t>
                </a:r>
                <a:endParaRPr lang="en-US" sz="4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5" name="Rectangle 3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0" y="5981700"/>
                <a:ext cx="9937144" cy="927177"/>
              </a:xfrm>
              <a:prstGeom prst="rect">
                <a:avLst/>
              </a:prstGeom>
              <a:blipFill>
                <a:blip r:embed="rId8"/>
                <a:stretch>
                  <a:fillRect l="-1840" r="-859" b="-269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/>
              <p:cNvSpPr/>
              <p:nvPr/>
            </p:nvSpPr>
            <p:spPr>
              <a:xfrm>
                <a:off x="1524000" y="7320104"/>
                <a:ext cx="15324250" cy="16333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Từ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(1)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(2)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suy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ra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𝐶𝐴𝐻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𝐷𝐴𝐻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𝐶𝐵𝐻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𝐷𝐵𝐻</m:t>
                        </m:r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 </m:t>
                        </m:r>
                      </m:e>
                    </m:acc>
                  </m:oMath>
                </a14:m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hay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𝐶𝐴𝐷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𝐶𝐵𝐷</m:t>
                        </m:r>
                      </m:e>
                    </m:acc>
                  </m:oMath>
                </a14:m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Vậy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𝐶𝐴𝐷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𝐶𝐵𝐷</m:t>
                        </m:r>
                      </m:e>
                    </m:acc>
                  </m:oMath>
                </a14:m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6" name="Rectangle 3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0" y="7320104"/>
                <a:ext cx="15324250" cy="1633396"/>
              </a:xfrm>
              <a:prstGeom prst="rect">
                <a:avLst/>
              </a:prstGeom>
              <a:blipFill>
                <a:blip r:embed="rId9"/>
                <a:stretch>
                  <a:fillRect l="-1392" t="-5970" b="-119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8" name="Picture 3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720363" y="7097041"/>
            <a:ext cx="1340936" cy="3057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497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3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-5334000" y="8877300"/>
            <a:ext cx="7777012" cy="7777012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5544800" y="-5143500"/>
            <a:ext cx="7777012" cy="7777012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15240000" y="-2857500"/>
            <a:ext cx="4447864" cy="445087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131556" y="-1131556"/>
            <a:ext cx="2263111" cy="226311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6553200" y="-48955"/>
            <a:ext cx="4741161" cy="1306255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6000" b="1" i="0" u="none" strike="noStrike" kern="1200" cap="none" spc="0" normalizeH="0" baseline="0" noProof="0" dirty="0" smtClean="0">
                <a:ln w="0"/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LUYỆN TẬP</a:t>
            </a:r>
            <a:endParaRPr kumimoji="0" lang="en-US" sz="6000" b="1" i="0" u="none" strike="noStrike" kern="1200" cap="none" spc="0" normalizeH="0" baseline="0" noProof="0" dirty="0">
              <a:ln w="0"/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014170" y="1638300"/>
            <a:ext cx="5659986" cy="718017"/>
          </a:xfrm>
          <a:prstGeom prst="rect">
            <a:avLst/>
          </a:pr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kumimoji="0" lang="fr-FR" sz="3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(SGK –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103)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838200" y="2659020"/>
                <a:ext cx="16764000" cy="664893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Trong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95,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𝑎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cả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𝐶𝐷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Chứng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minh</a:t>
                </a:r>
                <a:r>
                  <a:rPr lang="en-US" sz="40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</a:p>
              <a:p>
                <a:pPr lvl="4">
                  <a:lnSpc>
                    <a:spcPct val="150000"/>
                  </a:lnSpc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//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𝐶𝐷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;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4">
                  <a:lnSpc>
                    <a:spcPct val="150000"/>
                  </a:lnSpc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△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𝑀𝑁𝐶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=△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𝑀𝑁𝐷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;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4">
                  <a:lnSpc>
                    <a:spcPct val="150000"/>
                  </a:lnSpc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𝐴𝑀𝐷</m:t>
                        </m:r>
                      </m:e>
                    </m:acc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𝐵𝑀𝐶</m:t>
                        </m:r>
                      </m:e>
                    </m:acc>
                  </m:oMath>
                </a14:m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4">
                  <a:lnSpc>
                    <a:spcPct val="150000"/>
                  </a:lnSpc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d)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𝐴𝐷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𝐵𝐶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</m:t>
                        </m:r>
                      </m:e>
                    </m:acc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𝐵</m:t>
                        </m:r>
                      </m:e>
                    </m:acc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;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4">
                  <a:lnSpc>
                    <a:spcPct val="150000"/>
                  </a:lnSpc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e)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𝐴𝐷𝐶</m:t>
                        </m:r>
                      </m:e>
                    </m:acc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𝐵𝐶𝐷</m:t>
                        </m:r>
                      </m:e>
                    </m:acc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</a:rPr>
                  <a:t>.</a:t>
                </a:r>
                <a:endParaRPr lang="en-US" sz="4000" dirty="0"/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2659020"/>
                <a:ext cx="16764000" cy="6648936"/>
              </a:xfrm>
              <a:prstGeom prst="rect">
                <a:avLst/>
              </a:prstGeom>
              <a:blipFill>
                <a:blip r:embed="rId6"/>
                <a:stretch>
                  <a:fillRect l="-1309" r="-1127" b="-11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77400" y="4457700"/>
            <a:ext cx="6543292" cy="46216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-5867400" y="8648700"/>
            <a:ext cx="7777012" cy="7777012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5240000" y="-6405412"/>
            <a:ext cx="7777012" cy="7777012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15683068" y="9182100"/>
            <a:ext cx="4447864" cy="445087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131556" y="-1131556"/>
            <a:ext cx="2263111" cy="2263111"/>
          </a:xfrm>
          <a:prstGeom prst="rect">
            <a:avLst/>
          </a:prstGeom>
        </p:spPr>
      </p:pic>
      <p:sp>
        <p:nvSpPr>
          <p:cNvPr id="24" name="Oval Callout 23"/>
          <p:cNvSpPr/>
          <p:nvPr/>
        </p:nvSpPr>
        <p:spPr>
          <a:xfrm>
            <a:off x="8077200" y="642707"/>
            <a:ext cx="1766345" cy="742662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81000" y="2027805"/>
            <a:ext cx="1173479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>
              <a:lnSpc>
                <a:spcPct val="150000"/>
              </a:lnSpc>
            </a:pP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a) Do 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đường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trung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trực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cả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hai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đoạn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thẳng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AB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CD </a:t>
            </a: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nên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a </a:t>
            </a:r>
            <a:r>
              <a:rPr lang="en-US" sz="4000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Times New Roman" panose="02020603050405020304" pitchFamily="18" charset="0"/>
                <a:cs typeface="Cambria Math" panose="02040503050406030204" pitchFamily="18" charset="0"/>
              </a:rPr>
              <a:t>⊥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AB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a </a:t>
            </a:r>
            <a:r>
              <a:rPr lang="en-US" sz="4000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Times New Roman" panose="02020603050405020304" pitchFamily="18" charset="0"/>
                <a:cs typeface="Cambria Math" panose="02040503050406030204" pitchFamily="18" charset="0"/>
              </a:rPr>
              <a:t>⊥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CD.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>
              <a:lnSpc>
                <a:spcPct val="150000"/>
              </a:lnSpc>
            </a:pPr>
            <a:r>
              <a:rPr lang="en-US" sz="4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Do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đó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AB // CD</a:t>
            </a:r>
            <a:r>
              <a:rPr lang="en-US" sz="400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44400" y="2237889"/>
            <a:ext cx="5562600" cy="392897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80999" y="5706735"/>
            <a:ext cx="1487635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lvl="0">
              <a:lnSpc>
                <a:spcPct val="150000"/>
              </a:lnSpc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b)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Xét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∆MNC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vuông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tại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N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∆MND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vuông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tại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N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:</a:t>
            </a:r>
            <a:endParaRPr lang="en-US" sz="40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lvl="0" algn="ctr">
              <a:lnSpc>
                <a:spcPct val="150000"/>
              </a:lnSpc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MN </a:t>
            </a: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chung</a:t>
            </a:r>
            <a:endParaRPr lang="en-US" sz="40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lvl="0" algn="ctr">
              <a:lnSpc>
                <a:spcPct val="150000"/>
              </a:lnSpc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NC = ND (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theo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giả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thiết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)</a:t>
            </a:r>
            <a:endParaRPr lang="en-US" sz="4000" dirty="0" smtClean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lvl="0" algn="ctr">
              <a:lnSpc>
                <a:spcPct val="150000"/>
              </a:lnSpc>
            </a:pP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Do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đó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∆MNC = ∆MND (2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cạnh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góc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vuông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).</a:t>
            </a:r>
            <a:endParaRPr lang="en-US" sz="40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ight Brace 7"/>
          <p:cNvSpPr/>
          <p:nvPr/>
        </p:nvSpPr>
        <p:spPr>
          <a:xfrm>
            <a:off x="10820400" y="6819900"/>
            <a:ext cx="609600" cy="1600200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237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" grpId="0"/>
      <p:bldP spid="7" grpId="0"/>
      <p:bldP spid="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-5562600" y="7962900"/>
            <a:ext cx="7777012" cy="7777012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15700419" y="8998422"/>
            <a:ext cx="4447864" cy="445087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131556" y="-1131556"/>
            <a:ext cx="2263111" cy="2263111"/>
          </a:xfrm>
          <a:prstGeom prst="rect">
            <a:avLst/>
          </a:prstGeom>
        </p:spPr>
      </p:pic>
      <p:sp>
        <p:nvSpPr>
          <p:cNvPr id="24" name="Oval Callout 23"/>
          <p:cNvSpPr/>
          <p:nvPr/>
        </p:nvSpPr>
        <p:spPr>
          <a:xfrm>
            <a:off x="8458200" y="819438"/>
            <a:ext cx="1766345" cy="742662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533400" y="2215639"/>
                <a:ext cx="12115799" cy="483286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</a:pP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c) Do ∆MNC = ∆MND (2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 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𝑀𝐶𝑁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𝑀𝐷𝑁</m:t>
                        </m:r>
                      </m:e>
                    </m:acc>
                  </m:oMath>
                </a14:m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(2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tương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ứng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).</a:t>
                </a:r>
                <a:endParaRPr lang="en-US" sz="40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>
                  <a:lnSpc>
                    <a:spcPct val="150000"/>
                  </a:lnSpc>
                </a:pP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Do AM // DN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𝐴𝑀𝐷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𝑀𝐷𝑁</m:t>
                        </m:r>
                      </m:e>
                    </m:acc>
                  </m:oMath>
                </a14:m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(2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so le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trong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).</a:t>
                </a:r>
                <a:endParaRPr lang="en-US" sz="40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>
                  <a:lnSpc>
                    <a:spcPct val="150000"/>
                  </a:lnSpc>
                </a:pP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Do BM // CN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𝐵𝑀𝐶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𝑀𝐶𝑁</m:t>
                        </m:r>
                      </m:e>
                    </m:acc>
                  </m:oMath>
                </a14:m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(2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so le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trong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).</a:t>
                </a:r>
                <a:endParaRPr lang="en-US" sz="40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>
                  <a:lnSpc>
                    <a:spcPct val="150000"/>
                  </a:lnSpc>
                </a:pP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Do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𝐴𝑀𝐷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𝐵𝑀𝐶</m:t>
                        </m:r>
                      </m:e>
                    </m:acc>
                  </m:oMath>
                </a14:m>
                <a:endParaRPr lang="en-US" sz="40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2215639"/>
                <a:ext cx="12115799" cy="4832861"/>
              </a:xfrm>
              <a:prstGeom prst="rect">
                <a:avLst/>
              </a:prstGeom>
              <a:blipFill>
                <a:blip r:embed="rId6"/>
                <a:stretch>
                  <a:fillRect l="-1812" b="-18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92000" y="2434212"/>
            <a:ext cx="5562600" cy="3928974"/>
          </a:xfrm>
          <a:prstGeom prst="rect">
            <a:avLst/>
          </a:prstGeom>
        </p:spPr>
      </p:pic>
      <p:pic>
        <p:nvPicPr>
          <p:cNvPr id="14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6858000" y="7810500"/>
            <a:ext cx="4721458" cy="1788253"/>
          </a:xfrm>
          <a:prstGeom prst="rect">
            <a:avLst/>
          </a:prstGeom>
        </p:spPr>
      </p:pic>
      <p:grpSp>
        <p:nvGrpSpPr>
          <p:cNvPr id="18" name="Group 11"/>
          <p:cNvGrpSpPr/>
          <p:nvPr/>
        </p:nvGrpSpPr>
        <p:grpSpPr>
          <a:xfrm>
            <a:off x="15925800" y="-5876686"/>
            <a:ext cx="7777012" cy="7777012"/>
            <a:chOff x="0" y="0"/>
            <a:chExt cx="6350000" cy="6350000"/>
          </a:xfrm>
        </p:grpSpPr>
        <p:sp>
          <p:nvSpPr>
            <p:cNvPr id="19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</p:spTree>
    <p:extLst>
      <p:ext uri="{BB962C8B-B14F-4D97-AF65-F5344CB8AC3E}">
        <p14:creationId xmlns:p14="http://schemas.microsoft.com/office/powerpoint/2010/main" val="956825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1"/>
          <p:cNvGrpSpPr/>
          <p:nvPr/>
        </p:nvGrpSpPr>
        <p:grpSpPr>
          <a:xfrm>
            <a:off x="15925800" y="-5876686"/>
            <a:ext cx="7777012" cy="7777012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16064068" y="9625967"/>
            <a:ext cx="4447864" cy="445087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131556" y="-1131556"/>
            <a:ext cx="2263111" cy="2263111"/>
          </a:xfrm>
          <a:prstGeom prst="rect">
            <a:avLst/>
          </a:prstGeom>
        </p:spPr>
      </p:pic>
      <p:sp>
        <p:nvSpPr>
          <p:cNvPr id="24" name="Oval Callout 23"/>
          <p:cNvSpPr/>
          <p:nvPr/>
        </p:nvSpPr>
        <p:spPr>
          <a:xfrm>
            <a:off x="8215855" y="514638"/>
            <a:ext cx="1766345" cy="742662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685801" y="1562100"/>
                <a:ext cx="11201399" cy="658661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 Do ∆MNC = ∆MND (2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vuông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 </a:t>
                </a:r>
                <a:r>
                  <a:rPr kumimoji="0" lang="en-US" sz="4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smtClean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</a:t>
                </a:r>
                <a:r>
                  <a:rPr kumimoji="0" lang="en-US" sz="40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 MC = MD (2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tương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ứng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).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601980" marR="30480" lvl="0" indent="-57150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Xét</a:t>
                </a:r>
                <a:r>
                  <a:rPr kumimoji="0" lang="en-US" sz="4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∆AMD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và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 ∆BMC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có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: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endParaRPr>
              </a:p>
              <a:p>
                <a:pPr marL="30480" marR="3048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AM = BM (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theo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giả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thiết</a:t>
                </a:r>
                <a:r>
                  <a:rPr kumimoji="0" lang="en-US" sz="4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)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𝐴𝑀𝐷</m:t>
                        </m:r>
                      </m:e>
                    </m:acc>
                    <m:r>
                      <a:rPr kumimoji="0" lang="en-US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𝐵𝑀𝐶</m:t>
                        </m:r>
                      </m:e>
                    </m:acc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chứng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minh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trên</a:t>
                </a:r>
                <a:r>
                  <a:rPr kumimoji="0" lang="en-US" sz="4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0480" marR="3048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MD = MC (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chứng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 minh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trên</a:t>
                </a:r>
                <a:r>
                  <a:rPr kumimoji="0" lang="en-US" sz="4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)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endParaRPr>
              </a:p>
              <a:p>
                <a:pPr marL="30480" marR="3048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Do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đó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 ∆AMD = ∆BMC (c - g - c</a:t>
                </a:r>
                <a:r>
                  <a:rPr kumimoji="0" lang="en-US" sz="4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)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1" y="1562100"/>
                <a:ext cx="11201399" cy="6586611"/>
              </a:xfrm>
              <a:prstGeom prst="rect">
                <a:avLst/>
              </a:prstGeom>
              <a:blipFill>
                <a:blip r:embed="rId6"/>
                <a:stretch>
                  <a:fillRect l="-1960" b="-12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82400" y="1900326"/>
            <a:ext cx="5562600" cy="3928974"/>
          </a:xfrm>
          <a:prstGeom prst="rect">
            <a:avLst/>
          </a:prstGeom>
        </p:spPr>
      </p:pic>
      <p:sp>
        <p:nvSpPr>
          <p:cNvPr id="2" name="Right Brace 1"/>
          <p:cNvSpPr/>
          <p:nvPr/>
        </p:nvSpPr>
        <p:spPr>
          <a:xfrm>
            <a:off x="9982200" y="4518735"/>
            <a:ext cx="533400" cy="2590800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914400" y="8089704"/>
                <a:ext cx="16840200" cy="18936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  <a:defRPr/>
                </a:pP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Suy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ra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AD = BC (2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tương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ứng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𝑀𝐴𝐷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𝑀𝐵𝐶</m:t>
                        </m:r>
                      </m:e>
                    </m:acc>
                  </m:oMath>
                </a14:m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(2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tương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ứng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).</a:t>
                </a:r>
                <a:b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fr-FR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Vậy</a:t>
                </a:r>
                <a:r>
                  <a:rPr lang="fr-FR" sz="4000" b="1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AD = BC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𝐵</m:t>
                        </m:r>
                      </m:e>
                    </m:acc>
                  </m:oMath>
                </a14:m>
                <a:r>
                  <a:rPr lang="en-US" sz="4000" dirty="0" smtClean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8089704"/>
                <a:ext cx="16840200" cy="1893660"/>
              </a:xfrm>
              <a:prstGeom prst="rect">
                <a:avLst/>
              </a:prstGeom>
              <a:blipFill>
                <a:blip r:embed="rId8"/>
                <a:stretch>
                  <a:fillRect l="-1267" b="-118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68914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59419" y="1175550"/>
            <a:ext cx="512872" cy="530225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15925800" y="-2695195"/>
            <a:ext cx="5390390" cy="5390390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4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r="17722" b="17666"/>
          <a:stretch>
            <a:fillRect/>
          </a:stretch>
        </p:blipFill>
        <p:spPr>
          <a:xfrm>
            <a:off x="15697200" y="8301178"/>
            <a:ext cx="4447864" cy="445087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r="17722" b="17666"/>
          <a:stretch>
            <a:fillRect/>
          </a:stretch>
        </p:blipFill>
        <p:spPr>
          <a:xfrm>
            <a:off x="-2514600" y="5524500"/>
            <a:ext cx="4447864" cy="4450878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485900" y="6378766"/>
            <a:ext cx="2263111" cy="2263111"/>
          </a:xfrm>
          <a:prstGeom prst="rect">
            <a:avLst/>
          </a:prstGeom>
        </p:spPr>
      </p:pic>
      <p:sp>
        <p:nvSpPr>
          <p:cNvPr id="18" name="Google Shape;7771;p33"/>
          <p:cNvSpPr txBox="1">
            <a:spLocks/>
          </p:cNvSpPr>
          <p:nvPr/>
        </p:nvSpPr>
        <p:spPr>
          <a:xfrm>
            <a:off x="1779814" y="1027100"/>
            <a:ext cx="8888186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voon"/>
              <a:buNone/>
              <a:defRPr sz="3500" b="0" i="0" u="none" strike="noStrike" cap="none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>
              <a:buClr>
                <a:srgbClr val="04596F"/>
              </a:buClr>
            </a:pPr>
            <a:r>
              <a:rPr lang="en-US" sz="6000" b="1" kern="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</a:rPr>
              <a:t>NỘI DUNG BÀI HỌC</a:t>
            </a:r>
            <a:endParaRPr lang="vi-VN" sz="6000" b="1" kern="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715000" y="2628900"/>
            <a:ext cx="9553994" cy="1002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360045" algn="l"/>
                <a:tab pos="720090" algn="l"/>
              </a:tabLst>
            </a:pPr>
            <a:r>
              <a:rPr lang="nl-NL" sz="4500" b="1" dirty="0" smtClean="0">
                <a:solidFill>
                  <a:schemeClr val="accent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ĐỊNH NGHĨA</a:t>
            </a:r>
            <a:endParaRPr lang="en-US" sz="4500" dirty="0">
              <a:solidFill>
                <a:schemeClr val="accent6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715000" y="5067300"/>
            <a:ext cx="3294492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4500" b="1" dirty="0" smtClean="0">
                <a:solidFill>
                  <a:schemeClr val="accent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 CHẤT</a:t>
            </a:r>
            <a:endParaRPr lang="en-US" sz="45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4CC7EEA1-06B5-4E56-BBE7-D902714160B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13868400" y="7070844"/>
            <a:ext cx="3905931" cy="3016047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3995914" y="2666922"/>
            <a:ext cx="1346583" cy="1143000"/>
          </a:xfrm>
          <a:prstGeom prst="roundRect">
            <a:avLst/>
          </a:prstGeom>
          <a:solidFill>
            <a:schemeClr val="bg2">
              <a:lumMod val="25000"/>
            </a:schemeClr>
          </a:solidFill>
          <a:ln w="57150"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5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3995913" y="4838700"/>
            <a:ext cx="1346583" cy="1143000"/>
          </a:xfrm>
          <a:prstGeom prst="roundRect">
            <a:avLst/>
          </a:prstGeom>
          <a:solidFill>
            <a:schemeClr val="bg2">
              <a:lumMod val="25000"/>
            </a:schemeClr>
          </a:solidFill>
          <a:ln w="57150"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5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671282" y="6631275"/>
            <a:ext cx="7511716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nl-NL" sz="4500" b="1" dirty="0" smtClean="0">
                <a:solidFill>
                  <a:schemeClr val="accent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VẼ ĐƯỜNG TRUNG TRỰC CỦA MỘT ĐOẠN THẲNG</a:t>
            </a:r>
            <a:endParaRPr lang="en-US" sz="45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3995913" y="7136847"/>
            <a:ext cx="1346583" cy="1143000"/>
          </a:xfrm>
          <a:prstGeom prst="roundRect">
            <a:avLst/>
          </a:prstGeom>
          <a:solidFill>
            <a:schemeClr val="bg2">
              <a:lumMod val="25000"/>
            </a:schemeClr>
          </a:solidFill>
          <a:ln w="57150"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5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/>
      <p:bldP spid="22" grpId="0"/>
      <p:bldP spid="3" grpId="0" animBg="1"/>
      <p:bldP spid="24" grpId="0" animBg="1"/>
      <p:bldP spid="25" grpId="0"/>
      <p:bldP spid="2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-5562600" y="7962900"/>
            <a:ext cx="7777012" cy="7777012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5392400" y="-6006902"/>
            <a:ext cx="7777012" cy="7777012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15700419" y="8998422"/>
            <a:ext cx="4447864" cy="445087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131556" y="-1131556"/>
            <a:ext cx="2263111" cy="2263111"/>
          </a:xfrm>
          <a:prstGeom prst="rect">
            <a:avLst/>
          </a:prstGeom>
        </p:spPr>
      </p:pic>
      <p:sp>
        <p:nvSpPr>
          <p:cNvPr id="24" name="Oval Callout 23"/>
          <p:cNvSpPr/>
          <p:nvPr/>
        </p:nvSpPr>
        <p:spPr>
          <a:xfrm>
            <a:off x="2362200" y="514638"/>
            <a:ext cx="1766345" cy="742662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37429" y="1366926"/>
            <a:ext cx="5562600" cy="3928974"/>
          </a:xfrm>
          <a:prstGeom prst="rect">
            <a:avLst/>
          </a:prstGeom>
        </p:spPr>
      </p:pic>
      <p:pic>
        <p:nvPicPr>
          <p:cNvPr id="14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6858000" y="8343900"/>
            <a:ext cx="4721458" cy="178825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1371600" y="5733368"/>
                <a:ext cx="16687800" cy="20009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  <a:defRPr/>
                </a:pP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e) Do ∆AMD = ∆BMC (c - g - c)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𝐴𝐷𝑀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𝐵𝐶𝑀</m:t>
                        </m:r>
                      </m:e>
                    </m:acc>
                  </m:oMath>
                </a14:m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(2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tương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ứng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).</a:t>
                </a:r>
                <a:endParaRPr lang="en-US" sz="40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>
                  <a:lnSpc>
                    <a:spcPct val="150000"/>
                  </a:lnSpc>
                  <a:defRPr/>
                </a:pP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Mà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𝑀𝐷𝑁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𝑀𝐶𝑁</m:t>
                        </m:r>
                      </m:e>
                    </m:acc>
                  </m:oMath>
                </a14:m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𝐴𝐷𝑀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𝑀𝐷𝑁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𝐵𝐶𝑀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𝑀𝐶𝑁</m:t>
                        </m:r>
                      </m:e>
                    </m:acc>
                  </m:oMath>
                </a14:m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hay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𝐴𝐷𝐶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𝐵𝐶𝐷</m:t>
                        </m:r>
                      </m:e>
                    </m:acc>
                  </m:oMath>
                </a14:m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00" y="5733368"/>
                <a:ext cx="16687800" cy="2000932"/>
              </a:xfrm>
              <a:prstGeom prst="rect">
                <a:avLst/>
              </a:prstGeom>
              <a:blipFill>
                <a:blip r:embed="rId9"/>
                <a:stretch>
                  <a:fillRect l="-1278" b="-60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89834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15609555" y="-2781300"/>
            <a:ext cx="5638800" cy="4899392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921776" y="4533900"/>
            <a:ext cx="1302776" cy="130277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401944" y="9155444"/>
            <a:ext cx="2263111" cy="226311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6477000" y="0"/>
            <a:ext cx="4741161" cy="1306255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6000" b="1" i="0" u="none" strike="noStrike" kern="1200" cap="none" spc="0" normalizeH="0" baseline="0" noProof="0" dirty="0" smtClean="0">
                <a:ln w="0"/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LUYỆN</a:t>
            </a:r>
            <a:r>
              <a:rPr kumimoji="0" lang="nl-NL" sz="6000" b="1" i="0" u="none" strike="noStrike" kern="1200" cap="none" spc="0" normalizeH="0" noProof="0" dirty="0" smtClean="0">
                <a:ln w="0"/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TẬP</a:t>
            </a:r>
            <a:endParaRPr kumimoji="0" lang="en-US" sz="6000" b="1" i="0" u="none" strike="noStrike" kern="1200" cap="none" spc="0" normalizeH="0" baseline="0" noProof="0" dirty="0">
              <a:ln w="0"/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143000" y="1603826"/>
            <a:ext cx="5659986" cy="718017"/>
          </a:xfrm>
          <a:prstGeom prst="rect">
            <a:avLst/>
          </a:pr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kumimoji="0" lang="fr-FR" sz="3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(SGK –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103)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990600" y="2552700"/>
                <a:ext cx="16078200" cy="286232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ba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hàng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nằm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giữa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Gọi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𝑎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𝑏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lần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lượt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Chứng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minh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rằng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//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𝑏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" y="2552700"/>
                <a:ext cx="16078200" cy="2862322"/>
              </a:xfrm>
              <a:prstGeom prst="rect">
                <a:avLst/>
              </a:prstGeom>
              <a:blipFill>
                <a:blip r:embed="rId6"/>
                <a:stretch>
                  <a:fillRect l="-1365" r="-1327" b="-44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48161" y="5645879"/>
            <a:ext cx="5963078" cy="4330008"/>
          </a:xfrm>
          <a:prstGeom prst="rect">
            <a:avLst/>
          </a:prstGeom>
        </p:spPr>
      </p:pic>
      <p:pic>
        <p:nvPicPr>
          <p:cNvPr id="13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5240000" y="8191500"/>
            <a:ext cx="1752600" cy="1621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16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omb/>
      </p:transition>
    </mc:Choice>
    <mc:Fallback xmlns="">
      <p:transition spd="med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15609555" y="-2781300"/>
            <a:ext cx="5638800" cy="4899392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143000" y="7429500"/>
            <a:ext cx="1676400" cy="167640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916400" y="8953500"/>
            <a:ext cx="2263111" cy="2263111"/>
          </a:xfrm>
          <a:prstGeom prst="rect">
            <a:avLst/>
          </a:prstGeom>
        </p:spPr>
      </p:pic>
      <p:sp>
        <p:nvSpPr>
          <p:cNvPr id="27" name="Oval Callout 26"/>
          <p:cNvSpPr/>
          <p:nvPr/>
        </p:nvSpPr>
        <p:spPr>
          <a:xfrm>
            <a:off x="8001000" y="819438"/>
            <a:ext cx="1766345" cy="742662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400" y="1714500"/>
            <a:ext cx="6401277" cy="46482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7152482" y="2324100"/>
                <a:ext cx="10602118" cy="37856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601980" marR="30480" indent="-571500">
                  <a:lnSpc>
                    <a:spcPct val="150000"/>
                  </a:lnSpc>
                  <a:buFontTx/>
                  <a:buChar char="-"/>
                </a:pPr>
                <a:r>
                  <a:rPr lang="en-US" sz="4000" dirty="0" smtClean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a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trung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trực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đoạn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AB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nên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⊥</m:t>
                    </m:r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tại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trung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smtClean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AB.</a:t>
                </a:r>
              </a:p>
              <a:p>
                <a:pPr marL="601980" marR="30480" indent="-571500">
                  <a:lnSpc>
                    <a:spcPct val="150000"/>
                  </a:lnSpc>
                  <a:buFontTx/>
                  <a:buChar char="-"/>
                </a:pPr>
                <a:r>
                  <a:rPr lang="en-US" sz="4000" dirty="0" smtClean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b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trung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trực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đoạn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BC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nên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𝑏</m:t>
                    </m:r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⊥</m:t>
                    </m:r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𝐵𝐶</m:t>
                    </m:r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tại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trung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BC</a:t>
                </a:r>
                <a:r>
                  <a:rPr lang="en-US" sz="4000" dirty="0" smtClean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2482" y="2324100"/>
                <a:ext cx="10602118" cy="3785652"/>
              </a:xfrm>
              <a:prstGeom prst="rect">
                <a:avLst/>
              </a:prstGeom>
              <a:blipFill>
                <a:blip r:embed="rId7"/>
                <a:stretch>
                  <a:fillRect l="-1552" b="-30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1753406" y="6659626"/>
                <a:ext cx="15620194" cy="27510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lvl="0" algn="just">
                  <a:lnSpc>
                    <a:spcPct val="150000"/>
                  </a:lnSpc>
                </a:pP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Do A, B, C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hàng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và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B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nằm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giữa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A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và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C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nên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trung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đoạn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AB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và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trung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đoạn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BC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không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trùng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nhau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.</a:t>
                </a:r>
                <a:endParaRPr lang="en-US" sz="40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30480" marR="30480" lvl="0" algn="just">
                  <a:lnSpc>
                    <a:spcPct val="150000"/>
                  </a:lnSpc>
                </a:pP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Do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đó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// </m:t>
                    </m:r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𝑏</m:t>
                    </m:r>
                    <m:r>
                      <a:rPr lang="en-US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.</m:t>
                    </m:r>
                  </m:oMath>
                </a14:m>
                <a:endParaRPr lang="en-US" sz="4000" dirty="0">
                  <a:solidFill>
                    <a:prstClr val="black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3406" y="6659626"/>
                <a:ext cx="15620194" cy="2751074"/>
              </a:xfrm>
              <a:prstGeom prst="rect">
                <a:avLst/>
              </a:prstGeom>
              <a:blipFill>
                <a:blip r:embed="rId8"/>
                <a:stretch>
                  <a:fillRect l="-1210" r="-1171" b="-8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6533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-5020062" y="8801100"/>
            <a:ext cx="7777012" cy="7777012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5544800" y="-5143500"/>
            <a:ext cx="7777012" cy="7777012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15240000" y="-2857500"/>
            <a:ext cx="4447864" cy="445087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-3820137" y="8343900"/>
            <a:ext cx="4447864" cy="445087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131556" y="-1131556"/>
            <a:ext cx="2263111" cy="2263111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762000" y="1606083"/>
            <a:ext cx="5659986" cy="718017"/>
          </a:xfrm>
          <a:prstGeom prst="rect">
            <a:avLst/>
          </a:prstGeom>
          <a:solidFill>
            <a:schemeClr val="bg1"/>
          </a:solidFill>
          <a:ln w="38100">
            <a:solidFill>
              <a:schemeClr val="bg2">
                <a:lumMod val="25000"/>
              </a:schemeClr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kumimoji="0" lang="fr-FR" sz="3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 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(SGK –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103)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688839" y="27245"/>
            <a:ext cx="4741161" cy="1306255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6000" b="1" i="0" u="none" strike="noStrike" kern="1200" cap="none" spc="0" normalizeH="0" baseline="0" noProof="0" dirty="0" smtClean="0">
                <a:ln w="0"/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VẬN</a:t>
            </a:r>
            <a:r>
              <a:rPr kumimoji="0" lang="nl-NL" sz="6000" b="1" i="0" u="none" strike="noStrike" kern="1200" cap="none" spc="0" normalizeH="0" noProof="0" dirty="0" smtClean="0">
                <a:ln w="0"/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DỤNG</a:t>
            </a:r>
            <a:endParaRPr kumimoji="0" lang="en-US" sz="6000" b="1" i="0" u="none" strike="noStrike" kern="1200" cap="none" spc="0" normalizeH="0" baseline="0" noProof="0" dirty="0">
              <a:ln w="0"/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663823" y="2552700"/>
                <a:ext cx="16328778" cy="47089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Cho đường thẳng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𝑑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là đường trung trực của đoạn thẳng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Điểm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không thuộc đường thẳng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𝑑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và đoạn thẳng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sao cho đường thẳng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𝑑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cắt đoạn thẳng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𝑀𝐵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tại điểm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𝐼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Chứng minh: </a:t>
                </a:r>
                <a:endParaRPr lang="en-US" sz="40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𝑀𝐵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𝐴𝐼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𝐼𝑀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;</a:t>
                </a:r>
                <a:endParaRPr lang="en-US" sz="40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𝑀𝐴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&lt;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𝑀𝐵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823" y="2552700"/>
                <a:ext cx="16328778" cy="4708981"/>
              </a:xfrm>
              <a:prstGeom prst="rect">
                <a:avLst/>
              </a:prstGeom>
              <a:blipFill>
                <a:blip r:embed="rId6"/>
                <a:stretch>
                  <a:fillRect l="-1344" b="-23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5105400" y="7962900"/>
            <a:ext cx="2364283" cy="1981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20400" y="5563582"/>
            <a:ext cx="5181600" cy="4380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322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r"/>
      </p:transition>
    </mc:Choice>
    <mc:Fallback xmlns="">
      <p:transition spd="med"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5" grpId="0"/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15925800" y="8191500"/>
            <a:ext cx="7777012" cy="7777012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5316200" y="-6443512"/>
            <a:ext cx="7777012" cy="7777012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16064068" y="-3074019"/>
            <a:ext cx="4447864" cy="445087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131556" y="-1131556"/>
            <a:ext cx="2263111" cy="2263111"/>
          </a:xfrm>
          <a:prstGeom prst="rect">
            <a:avLst/>
          </a:prstGeom>
        </p:spPr>
      </p:pic>
      <p:sp>
        <p:nvSpPr>
          <p:cNvPr id="14" name="Oval Callout 13"/>
          <p:cNvSpPr/>
          <p:nvPr/>
        </p:nvSpPr>
        <p:spPr>
          <a:xfrm>
            <a:off x="8001000" y="634197"/>
            <a:ext cx="1766345" cy="742662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629400" y="1987745"/>
            <a:ext cx="1043939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algn="just">
              <a:lnSpc>
                <a:spcPct val="150000"/>
              </a:lnSpc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a)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Đường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thẳng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d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cắt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MB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tại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I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nên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I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thuộc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đường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trung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trực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đoạn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thẳng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AB.</a:t>
            </a:r>
            <a:endParaRPr lang="en-US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ct val="150000"/>
              </a:lnSpc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Do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đó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AI = BI.</a:t>
            </a:r>
            <a:endParaRPr lang="en-US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lnSpc>
                <a:spcPct val="150000"/>
              </a:lnSpc>
            </a:pP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Khi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đó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MB = BI + IM = AI + IM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en-US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00" y="2330250"/>
            <a:ext cx="5181600" cy="438051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629400" y="6252508"/>
            <a:ext cx="1169670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lvl="0">
              <a:lnSpc>
                <a:spcPct val="150000"/>
              </a:lnSpc>
            </a:pP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b)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Xét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trong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tam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giác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AIM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AI + IM &gt; MA.</a:t>
            </a:r>
            <a:endParaRPr lang="en-US" sz="40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lvl="0">
              <a:lnSpc>
                <a:spcPct val="150000"/>
              </a:lnSpc>
            </a:pP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Mà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AI + IM = MB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nên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MB &gt; MA.</a:t>
            </a:r>
            <a:endParaRPr lang="en-US" sz="40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5EAB0314-8F76-4681-9068-C12A4B9C5D0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flipH="1">
            <a:off x="2132383" y="7909463"/>
            <a:ext cx="2288434" cy="2061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405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-5255283" y="6639762"/>
            <a:ext cx="5781302" cy="5781302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15773400" y="9496324"/>
            <a:ext cx="4447864" cy="445087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117265" y="-1069908"/>
            <a:ext cx="2263111" cy="226311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-1" y="-3295347"/>
            <a:ext cx="4447864" cy="4450878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6248400" y="408214"/>
            <a:ext cx="5715000" cy="1131079"/>
            <a:chOff x="204322" y="114300"/>
            <a:chExt cx="5715000" cy="1131079"/>
          </a:xfrm>
        </p:grpSpPr>
        <p:sp>
          <p:nvSpPr>
            <p:cNvPr id="21" name="Rectangle 20"/>
            <p:cNvSpPr/>
            <p:nvPr/>
          </p:nvSpPr>
          <p:spPr>
            <a:xfrm>
              <a:off x="204322" y="114300"/>
              <a:ext cx="5715000" cy="10668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034073" y="114300"/>
              <a:ext cx="4277902" cy="1131079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algn="just">
                <a:lnSpc>
                  <a:spcPct val="150000"/>
                </a:lnSpc>
                <a:spcAft>
                  <a:spcPts val="800"/>
                </a:spcAft>
              </a:pPr>
              <a:r>
                <a:rPr lang="en-US" sz="4500" b="1" dirty="0" smtClean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 TẬP THÊM</a:t>
              </a:r>
              <a:endParaRPr lang="en-US" sz="45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577324" y="1604308"/>
            <a:ext cx="1729933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 err="1">
                <a:latin typeface="Arial" panose="020B0604020202020204" pitchFamily="34" charset="0"/>
                <a:ea typeface="Arial" panose="020B0604020202020204" pitchFamily="34" charset="0"/>
              </a:rPr>
              <a:t>Câu</a:t>
            </a:r>
            <a:r>
              <a:rPr lang="en-US" sz="4000" b="1" dirty="0">
                <a:latin typeface="Arial" panose="020B0604020202020204" pitchFamily="34" charset="0"/>
                <a:ea typeface="Arial" panose="020B0604020202020204" pitchFamily="34" charset="0"/>
              </a:rPr>
              <a:t> 1. 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Cho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hình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vẽ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có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AB = AC, DB = DC, M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là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giao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điểm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AD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BC.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Chứng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minh M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là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trung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điểm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BC.</a:t>
            </a:r>
            <a:endParaRPr lang="en-US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3" name="Oval Callout 22"/>
          <p:cNvSpPr/>
          <p:nvPr/>
        </p:nvSpPr>
        <p:spPr>
          <a:xfrm>
            <a:off x="11277600" y="3467100"/>
            <a:ext cx="1766345" cy="742662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1" y="3888856"/>
            <a:ext cx="4571999" cy="550181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48400" y="4305300"/>
            <a:ext cx="118872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 AB = AC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thuộc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trực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BC.</a:t>
            </a:r>
            <a:endParaRPr lang="en-US" sz="4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DB = DC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cũng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thuộc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fr-FR" sz="40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trực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BC.</a:t>
            </a:r>
            <a:endParaRPr lang="en-US" sz="4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Vậy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AD là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trực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BC</a:t>
            </a:r>
            <a:r>
              <a:rPr lang="fr-FR" sz="40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fr-FR" sz="4000" dirty="0" err="1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fr-FR" sz="40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nằm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AD, do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MB = MC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hay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 là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BC.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9560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3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15773400" y="-3040366"/>
            <a:ext cx="5638800" cy="4899392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921776" y="4602724"/>
            <a:ext cx="1302776" cy="1302776"/>
          </a:xfrm>
          <a:prstGeom prst="rect">
            <a:avLst/>
          </a:prstGeom>
        </p:spPr>
      </p:pic>
      <p:pic>
        <p:nvPicPr>
          <p:cNvPr id="12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297400" y="9334500"/>
            <a:ext cx="2263111" cy="2186911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6248400" y="583421"/>
            <a:ext cx="5715000" cy="1131079"/>
            <a:chOff x="204322" y="114300"/>
            <a:chExt cx="5715000" cy="1131079"/>
          </a:xfrm>
        </p:grpSpPr>
        <p:sp>
          <p:nvSpPr>
            <p:cNvPr id="13" name="Rectangle 12"/>
            <p:cNvSpPr/>
            <p:nvPr/>
          </p:nvSpPr>
          <p:spPr>
            <a:xfrm>
              <a:off x="204322" y="114300"/>
              <a:ext cx="5715000" cy="10668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034073" y="114300"/>
              <a:ext cx="4277902" cy="1131079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algn="just">
                <a:lnSpc>
                  <a:spcPct val="150000"/>
                </a:lnSpc>
                <a:spcAft>
                  <a:spcPts val="800"/>
                </a:spcAft>
              </a:pPr>
              <a:r>
                <a:rPr lang="en-US" sz="4500" b="1" dirty="0" smtClean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 TẬP THÊM</a:t>
              </a:r>
              <a:endParaRPr lang="en-US" sz="45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1066800" y="1935226"/>
            <a:ext cx="16078200" cy="27510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dirty="0" err="1">
                <a:latin typeface="Arial" panose="020B0604020202020204" pitchFamily="34" charset="0"/>
                <a:ea typeface="Arial" panose="020B0604020202020204" pitchFamily="34" charset="0"/>
              </a:rPr>
              <a:t>Câu</a:t>
            </a:r>
            <a:r>
              <a:rPr lang="en-US" sz="4000" b="1" dirty="0">
                <a:latin typeface="Arial" panose="020B0604020202020204" pitchFamily="34" charset="0"/>
                <a:ea typeface="Arial" panose="020B0604020202020204" pitchFamily="34" charset="0"/>
              </a:rPr>
              <a:t> 2.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Bạn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Đức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làm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một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chiếc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diều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có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dạng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như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hình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vẽ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biết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điểm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A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D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thuộc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đường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trung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trực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đoạn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thẳng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BC.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Tính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độ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dài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nẹp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AC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DB.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63600" y="4000500"/>
            <a:ext cx="3352800" cy="58674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66800" y="6286500"/>
            <a:ext cx="115824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 A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thuộc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trực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BC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AC = AB = 50 cm, DB = 25 cm.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Oval Callout 15"/>
          <p:cNvSpPr/>
          <p:nvPr/>
        </p:nvSpPr>
        <p:spPr>
          <a:xfrm>
            <a:off x="5548855" y="5067300"/>
            <a:ext cx="1766345" cy="742662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" name="Picture 37">
            <a:extLst>
              <a:ext uri="{FF2B5EF4-FFF2-40B4-BE49-F238E27FC236}">
                <a16:creationId xmlns:a16="http://schemas.microsoft.com/office/drawing/2014/main" id="{5A906C25-1978-8F15-16D5-AA9653D4241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1555320">
            <a:off x="2122788" y="9328075"/>
            <a:ext cx="1222076" cy="929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350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/>
      </p:transition>
    </mc:Choice>
    <mc:Fallback xmlns="">
      <p:transition spd="med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6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-6645457" y="7779661"/>
            <a:ext cx="7777012" cy="7777012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5392400" y="-6006902"/>
            <a:ext cx="7777012" cy="7777012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15700419" y="8998422"/>
            <a:ext cx="4447864" cy="445087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131556" y="-1131556"/>
            <a:ext cx="2263111" cy="226311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6248400" y="419100"/>
            <a:ext cx="5715000" cy="1131079"/>
            <a:chOff x="204322" y="114300"/>
            <a:chExt cx="5715000" cy="1131079"/>
          </a:xfrm>
        </p:grpSpPr>
        <p:sp>
          <p:nvSpPr>
            <p:cNvPr id="19" name="Rectangle 18"/>
            <p:cNvSpPr/>
            <p:nvPr/>
          </p:nvSpPr>
          <p:spPr>
            <a:xfrm>
              <a:off x="204322" y="114300"/>
              <a:ext cx="5715000" cy="10668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034073" y="114300"/>
              <a:ext cx="4277902" cy="1131079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algn="just">
                <a:lnSpc>
                  <a:spcPct val="150000"/>
                </a:lnSpc>
                <a:spcAft>
                  <a:spcPts val="800"/>
                </a:spcAft>
              </a:pPr>
              <a:r>
                <a:rPr lang="en-US" sz="4500" b="1" dirty="0" smtClean="0">
                  <a:solidFill>
                    <a:prstClr val="white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 TẬP THÊM</a:t>
              </a:r>
              <a:endParaRPr lang="en-US" sz="4500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609600" y="1662648"/>
            <a:ext cx="169926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dirty="0" err="1">
                <a:latin typeface="Arial" panose="020B0604020202020204" pitchFamily="34" charset="0"/>
                <a:ea typeface="Arial" panose="020B0604020202020204" pitchFamily="34" charset="0"/>
              </a:rPr>
              <a:t>Câu</a:t>
            </a:r>
            <a:r>
              <a:rPr lang="en-US" sz="4000" b="1" dirty="0">
                <a:latin typeface="Arial" panose="020B0604020202020204" pitchFamily="34" charset="0"/>
                <a:ea typeface="Arial" panose="020B0604020202020204" pitchFamily="34" charset="0"/>
              </a:rPr>
              <a:t> 3.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Một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con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đường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liên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xã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cách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không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xa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hai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địa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điểm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dân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cư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hai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địa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điểm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này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nằm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ở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cùng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một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phía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con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đường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Hãy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xác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định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một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địa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điểm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trên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con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đường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đó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để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xây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dựng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nhà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văn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hóa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xác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sao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cho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nhà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văn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hóa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đó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cách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đều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hai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địa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điểm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dân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Arial" panose="020B0604020202020204" pitchFamily="34" charset="0"/>
              </a:rPr>
              <a:t>cư</a:t>
            </a:r>
            <a:r>
              <a:rPr lang="en-US" sz="4000" dirty="0">
                <a:latin typeface="Arial" panose="020B0604020202020204" pitchFamily="34" charset="0"/>
                <a:ea typeface="Arial" panose="020B0604020202020204" pitchFamily="34" charset="0"/>
              </a:rPr>
              <a:t>.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76890" y="5760350"/>
            <a:ext cx="6191310" cy="4259950"/>
          </a:xfrm>
          <a:prstGeom prst="rect">
            <a:avLst/>
          </a:prstGeom>
        </p:spPr>
      </p:pic>
      <p:pic>
        <p:nvPicPr>
          <p:cNvPr id="21" name="Picture 2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4935200" y="6591300"/>
            <a:ext cx="2046966" cy="1532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14384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-6645457" y="7779661"/>
            <a:ext cx="7777012" cy="7777012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5392400" y="-6006902"/>
            <a:ext cx="7777012" cy="7777012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15700419" y="8998422"/>
            <a:ext cx="4447864" cy="445087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131556" y="-1131556"/>
            <a:ext cx="2263111" cy="2263111"/>
          </a:xfrm>
          <a:prstGeom prst="rect">
            <a:avLst/>
          </a:prstGeom>
        </p:spPr>
      </p:pic>
      <p:sp>
        <p:nvSpPr>
          <p:cNvPr id="24" name="Oval Callout 23"/>
          <p:cNvSpPr/>
          <p:nvPr/>
        </p:nvSpPr>
        <p:spPr>
          <a:xfrm>
            <a:off x="8407505" y="666546"/>
            <a:ext cx="1766345" cy="742662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162800" y="2111347"/>
            <a:ext cx="1026964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Đưa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toán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Cho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A, B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nằm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phía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d. </a:t>
            </a:r>
            <a:endParaRPr lang="fr-FR" sz="4000" dirty="0" smtClean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fr-FR" sz="4000" dirty="0" err="1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fr-FR" sz="4000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đều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fr-FR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fr-FR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B. 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200" y="2149447"/>
            <a:ext cx="5791200" cy="398465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31555" y="6601745"/>
            <a:ext cx="16318246" cy="27482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571500" algn="just">
              <a:lnSpc>
                <a:spcPct val="150000"/>
              </a:lnSpc>
              <a:buFontTx/>
              <a:buChar char="-"/>
            </a:pPr>
            <a:r>
              <a:rPr lang="fr-FR" sz="4000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Khi </a:t>
            </a:r>
            <a:r>
              <a:rPr lang="fr-FR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 </a:t>
            </a:r>
            <a:r>
              <a:rPr lang="fr-FR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fr-FR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vuông</a:t>
            </a:r>
            <a:r>
              <a:rPr lang="fr-FR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fr-FR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fr-FR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i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fr-FR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vẽ</a:t>
            </a:r>
            <a:r>
              <a:rPr lang="fr-FR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fr-FR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trực</a:t>
            </a:r>
            <a:r>
              <a:rPr lang="fr-FR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i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fr-FR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fr-FR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lang="fr-FR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AB. </a:t>
            </a:r>
            <a:r>
              <a:rPr lang="fr-FR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Giao</a:t>
            </a:r>
            <a:r>
              <a:rPr lang="fr-FR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fr-FR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fr-FR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lang="fr-FR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i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fr-FR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fr-FR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fr-FR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lang="fr-FR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 </a:t>
            </a:r>
            <a:r>
              <a:rPr lang="fr-FR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fr-FR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là </a:t>
            </a:r>
            <a:r>
              <a:rPr lang="fr-FR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fr-FR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 </a:t>
            </a:r>
            <a:r>
              <a:rPr lang="fr-FR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fr-FR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fr-FR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16269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5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-6645457" y="7779661"/>
            <a:ext cx="7777012" cy="7777012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5392400" y="-6006902"/>
            <a:ext cx="7777012" cy="7777012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16064068" y="9722533"/>
            <a:ext cx="4447864" cy="445087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131556" y="-1131556"/>
            <a:ext cx="2263111" cy="2263111"/>
          </a:xfrm>
          <a:prstGeom prst="rect">
            <a:avLst/>
          </a:prstGeom>
        </p:spPr>
      </p:pic>
      <p:sp>
        <p:nvSpPr>
          <p:cNvPr id="24" name="Oval Callout 23"/>
          <p:cNvSpPr/>
          <p:nvPr/>
        </p:nvSpPr>
        <p:spPr>
          <a:xfrm>
            <a:off x="2743200" y="571500"/>
            <a:ext cx="1766345" cy="742662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914400" y="4838700"/>
                <a:ext cx="16318246" cy="47089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R="0" lvl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kumimoji="0" lang="fr-FR" sz="4000" b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Thật</a:t>
                </a:r>
                <a:r>
                  <a:rPr kumimoji="0" lang="fr-FR" sz="4000" b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vậy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hiển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nhiên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C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nằm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trên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d; C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nằm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trên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a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AB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theo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tính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chất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A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cách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đều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A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B (CA = CB</a:t>
                </a:r>
                <a:r>
                  <a:rPr kumimoji="0" lang="fr-FR" sz="4000" b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).</a:t>
                </a:r>
                <a:endParaRPr lang="en-US" sz="4000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R="0" lvl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lang="en-US" sz="4000" dirty="0" smtClean="0">
                    <a:solidFill>
                      <a:prstClr val="black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- </a:t>
                </a:r>
                <a:r>
                  <a:rPr kumimoji="0" lang="fr-FR" sz="4000" b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Khi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fr-FR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AB</m:t>
                    </m:r>
                    <m:r>
                      <a:rPr kumimoji="0" lang="fr-FR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⊥</m:t>
                    </m:r>
                    <m:r>
                      <m:rPr>
                        <m:sty m:val="p"/>
                      </m:rPr>
                      <a:rPr kumimoji="0" lang="fr-FR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d</m:t>
                    </m:r>
                  </m:oMath>
                </a14:m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thì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a // d, do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không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một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nào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nằm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trên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d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lại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cách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đều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A </a:t>
                </a:r>
                <a:r>
                  <a:rPr kumimoji="0" lang="fr-FR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kumimoji="0" lang="fr-FR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B</a:t>
                </a:r>
                <a:r>
                  <a:rPr kumimoji="0" lang="fr-FR" sz="4000" b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4838700"/>
                <a:ext cx="16318246" cy="4708981"/>
              </a:xfrm>
              <a:prstGeom prst="rect">
                <a:avLst/>
              </a:prstGeom>
              <a:blipFill>
                <a:blip r:embed="rId6"/>
                <a:stretch>
                  <a:fillRect l="-1307" r="-1307" b="-23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49423" y="1049773"/>
            <a:ext cx="4953000" cy="3407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706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17602200" y="7719966"/>
            <a:ext cx="4447864" cy="4450878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-2676911" y="8592666"/>
            <a:ext cx="3433122" cy="3388668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16002000" y="-2628900"/>
            <a:ext cx="5069606" cy="4464712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grpSp>
        <p:nvGrpSpPr>
          <p:cNvPr id="2" name="Group 1"/>
          <p:cNvGrpSpPr/>
          <p:nvPr/>
        </p:nvGrpSpPr>
        <p:grpSpPr>
          <a:xfrm>
            <a:off x="1600200" y="2868379"/>
            <a:ext cx="4510390" cy="886670"/>
            <a:chOff x="561474" y="385521"/>
            <a:chExt cx="4510390" cy="886670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aintBrush/>
                      </a14:imgEffect>
                      <a14:imgEffect>
                        <a14:sharpenSoften amount="50000"/>
                      </a14:imgEffect>
                      <a14:imgEffect>
                        <a14:colorTemperature colorTemp="7200"/>
                      </a14:imgEffect>
                      <a14:imgEffect>
                        <a14:saturation sat="400000"/>
                      </a14:imgEffect>
                      <a14:imgEffect>
                        <a14:brightnessContrast bright="100000" contrast="-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474" y="385521"/>
              <a:ext cx="950078" cy="886670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1490464" y="488105"/>
              <a:ext cx="35814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4000" b="1" dirty="0" smtClean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HĐ1:</a:t>
              </a:r>
              <a:endParaRPr lang="en-US" sz="40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5" name="Oval Callout 24"/>
          <p:cNvSpPr/>
          <p:nvPr/>
        </p:nvSpPr>
        <p:spPr>
          <a:xfrm>
            <a:off x="11734800" y="5717906"/>
            <a:ext cx="1752600" cy="965974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smtClean="0">
                <a:solidFill>
                  <a:prstClr val="black"/>
                </a:solidFill>
              </a:rPr>
              <a:t>Giải</a:t>
            </a:r>
            <a:endParaRPr lang="en-US" sz="4000" b="1">
              <a:solidFill>
                <a:prstClr val="black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597202" y="202421"/>
            <a:ext cx="3686594" cy="1131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360045" algn="l"/>
                <a:tab pos="720090" algn="l"/>
              </a:tabLst>
            </a:pPr>
            <a:r>
              <a:rPr lang="nl-NL" sz="4500" b="1" dirty="0" smtClean="0">
                <a:solidFill>
                  <a:schemeClr val="accent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ĐỊNH NGHĨA</a:t>
            </a:r>
            <a:endParaRPr lang="en-US" sz="4500" dirty="0">
              <a:solidFill>
                <a:schemeClr val="accent6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91200" y="342936"/>
            <a:ext cx="1586238" cy="941175"/>
          </a:xfrm>
          <a:prstGeom prst="roundRect">
            <a:avLst/>
          </a:prstGeom>
          <a:solidFill>
            <a:schemeClr val="bg2">
              <a:lumMod val="25000"/>
            </a:schemeClr>
          </a:solidFill>
          <a:ln w="57150"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5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3876851" y="2771478"/>
                <a:ext cx="9144000" cy="2862322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Quan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sát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87.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So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sánh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𝐼𝐴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𝐼𝐵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Tim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𝐼</m:t>
                        </m:r>
                      </m:e>
                      <m:sub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sub>
                    </m:sSub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sSub>
                      <m:sSub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𝐼</m:t>
                        </m:r>
                      </m:e>
                      <m:sub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6851" y="2771478"/>
                <a:ext cx="9144000" cy="2862322"/>
              </a:xfrm>
              <a:prstGeom prst="rect">
                <a:avLst/>
              </a:prstGeom>
              <a:blipFill>
                <a:blip r:embed="rId6"/>
                <a:stretch>
                  <a:fillRect l="-2400" b="-44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Group 18"/>
          <p:cNvGrpSpPr/>
          <p:nvPr/>
        </p:nvGrpSpPr>
        <p:grpSpPr>
          <a:xfrm>
            <a:off x="4038600" y="1683566"/>
            <a:ext cx="9137606" cy="862753"/>
            <a:chOff x="1611219" y="2044475"/>
            <a:chExt cx="9137606" cy="862753"/>
          </a:xfrm>
        </p:grpSpPr>
        <p:sp>
          <p:nvSpPr>
            <p:cNvPr id="21" name="Rectangle 20"/>
            <p:cNvSpPr/>
            <p:nvPr/>
          </p:nvSpPr>
          <p:spPr>
            <a:xfrm>
              <a:off x="2977146" y="2169578"/>
              <a:ext cx="7771679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000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40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40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40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hoàn</a:t>
              </a:r>
              <a:r>
                <a:rPr lang="en-US" sz="40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40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HĐ1</a:t>
              </a:r>
              <a:endParaRPr lang="en-US" sz="40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1219" y="2044475"/>
              <a:ext cx="1207854" cy="862753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50278" y="5829300"/>
            <a:ext cx="4526706" cy="415398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7772400" y="7255538"/>
                <a:ext cx="10171416" cy="211820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a) Ta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thấy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IA = IB.</a:t>
                </a:r>
                <a:endParaRPr lang="en-US" sz="4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30480" marR="30480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b) Ta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thấy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d 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Cambria Math" panose="02040503050406030204" pitchFamily="18" charset="0"/>
                    <a:ea typeface="Times New Roman" panose="02020603050405020304" pitchFamily="18" charset="0"/>
                    <a:cs typeface="Cambria Math" panose="02040503050406030204" pitchFamily="18" charset="0"/>
                  </a:rPr>
                  <a:t>⊥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AB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nên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40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lang="en-US" sz="40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𝐼</m:t>
                            </m:r>
                          </m:e>
                        </m:acc>
                      </m:e>
                      <m:sub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sub>
                    </m:sSub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=90°,</m:t>
                    </m:r>
                    <m:sSub>
                      <m:sSubPr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40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lang="en-US" sz="40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 panose="020B0604020202020204" pitchFamily="34" charset="0"/>
                              </a:rPr>
                              <m:t>𝐼</m:t>
                            </m:r>
                          </m:e>
                        </m:acc>
                      </m:e>
                      <m:sub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b>
                    </m:sSub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=90°</m:t>
                    </m:r>
                  </m:oMath>
                </a14:m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2400" y="7255538"/>
                <a:ext cx="10171416" cy="2118209"/>
              </a:xfrm>
              <a:prstGeom prst="rect">
                <a:avLst/>
              </a:prstGeom>
              <a:blipFill>
                <a:blip r:embed="rId9"/>
                <a:stretch>
                  <a:fillRect l="-1797" b="-57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15" grpId="0"/>
      <p:bldP spid="16" grpId="0" animBg="1"/>
      <p:bldP spid="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-2890651" y="7396349"/>
            <a:ext cx="5781302" cy="5781302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16064068" y="0"/>
            <a:ext cx="4447864" cy="445087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388995" y="-1544608"/>
            <a:ext cx="2263111" cy="226311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0" y="-2328294"/>
            <a:ext cx="4447864" cy="445087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636692" y="-424055"/>
            <a:ext cx="2263111" cy="2263111"/>
          </a:xfrm>
          <a:prstGeom prst="rect">
            <a:avLst/>
          </a:prstGeom>
        </p:spPr>
      </p:pic>
      <p:grpSp>
        <p:nvGrpSpPr>
          <p:cNvPr id="15" name="Group 15"/>
          <p:cNvGrpSpPr/>
          <p:nvPr/>
        </p:nvGrpSpPr>
        <p:grpSpPr>
          <a:xfrm>
            <a:off x="15397349" y="7396349"/>
            <a:ext cx="5781302" cy="5781302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6638C00F-E8A5-4110-A1AA-8DBFC98EA542}"/>
              </a:ext>
            </a:extLst>
          </p:cNvPr>
          <p:cNvSpPr txBox="1"/>
          <p:nvPr/>
        </p:nvSpPr>
        <p:spPr>
          <a:xfrm>
            <a:off x="4953000" y="974600"/>
            <a:ext cx="8610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  <a:endParaRPr lang="en-US" sz="6000" dirty="0">
              <a:solidFill>
                <a:srgbClr val="FF0000"/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571499" y="2937428"/>
            <a:ext cx="5406547" cy="3730072"/>
            <a:chOff x="924909" y="3568797"/>
            <a:chExt cx="5411428" cy="4241703"/>
          </a:xfrm>
        </p:grpSpPr>
        <p:grpSp>
          <p:nvGrpSpPr>
            <p:cNvPr id="19" name="Group 3"/>
            <p:cNvGrpSpPr/>
            <p:nvPr/>
          </p:nvGrpSpPr>
          <p:grpSpPr>
            <a:xfrm>
              <a:off x="924909" y="3568797"/>
              <a:ext cx="5411428" cy="4241703"/>
              <a:chOff x="0" y="0"/>
              <a:chExt cx="3183193" cy="3101958"/>
            </a:xfrm>
          </p:grpSpPr>
          <p:sp>
            <p:nvSpPr>
              <p:cNvPr id="21" name="Freeform 4"/>
              <p:cNvSpPr/>
              <p:nvPr/>
            </p:nvSpPr>
            <p:spPr>
              <a:xfrm>
                <a:off x="10160" y="16510"/>
                <a:ext cx="3160333" cy="3074018"/>
              </a:xfrm>
              <a:custGeom>
                <a:avLst/>
                <a:gdLst/>
                <a:ahLst/>
                <a:cxnLst/>
                <a:rect l="l" t="t" r="r" b="b"/>
                <a:pathLst>
                  <a:path w="3160333" h="3074018">
                    <a:moveTo>
                      <a:pt x="3160333" y="3074018"/>
                    </a:moveTo>
                    <a:lnTo>
                      <a:pt x="0" y="3066398"/>
                    </a:lnTo>
                    <a:lnTo>
                      <a:pt x="0" y="1079377"/>
                    </a:lnTo>
                    <a:lnTo>
                      <a:pt x="17780" y="19050"/>
                    </a:lnTo>
                    <a:lnTo>
                      <a:pt x="1573825" y="0"/>
                    </a:lnTo>
                    <a:lnTo>
                      <a:pt x="3141283" y="5080"/>
                    </a:lnTo>
                    <a:close/>
                  </a:path>
                </a:pathLst>
              </a:custGeom>
              <a:solidFill>
                <a:srgbClr val="FFF5DE"/>
              </a:solidFill>
            </p:spPr>
          </p:sp>
          <p:sp>
            <p:nvSpPr>
              <p:cNvPr id="22" name="Freeform 5"/>
              <p:cNvSpPr/>
              <p:nvPr/>
            </p:nvSpPr>
            <p:spPr>
              <a:xfrm>
                <a:off x="-3810" y="0"/>
                <a:ext cx="3189543" cy="3100688"/>
              </a:xfrm>
              <a:custGeom>
                <a:avLst/>
                <a:gdLst/>
                <a:ahLst/>
                <a:cxnLst/>
                <a:rect l="l" t="t" r="r" b="b"/>
                <a:pathLst>
                  <a:path w="3189543" h="3100688">
                    <a:moveTo>
                      <a:pt x="3155253" y="21590"/>
                    </a:moveTo>
                    <a:cubicBezTo>
                      <a:pt x="3156523" y="34290"/>
                      <a:pt x="3156523" y="44450"/>
                      <a:pt x="3157793" y="54610"/>
                    </a:cubicBezTo>
                    <a:cubicBezTo>
                      <a:pt x="3160333" y="110368"/>
                      <a:pt x="3161603" y="177021"/>
                      <a:pt x="3164143" y="241294"/>
                    </a:cubicBezTo>
                    <a:cubicBezTo>
                      <a:pt x="3164143" y="334133"/>
                      <a:pt x="3176843" y="2164722"/>
                      <a:pt x="3183193" y="2257561"/>
                    </a:cubicBezTo>
                    <a:cubicBezTo>
                      <a:pt x="3189543" y="2398009"/>
                      <a:pt x="3185733" y="2540838"/>
                      <a:pt x="3185733" y="2681286"/>
                    </a:cubicBezTo>
                    <a:cubicBezTo>
                      <a:pt x="3185733" y="2805071"/>
                      <a:pt x="3187003" y="2919334"/>
                      <a:pt x="3188273" y="3039728"/>
                    </a:cubicBezTo>
                    <a:cubicBezTo>
                      <a:pt x="3188273" y="3061318"/>
                      <a:pt x="3188273" y="3075288"/>
                      <a:pt x="3188273" y="3099418"/>
                    </a:cubicBezTo>
                    <a:cubicBezTo>
                      <a:pt x="3165413" y="3099418"/>
                      <a:pt x="3145093" y="3100688"/>
                      <a:pt x="3119988" y="3099418"/>
                    </a:cubicBezTo>
                    <a:cubicBezTo>
                      <a:pt x="2961402" y="3094338"/>
                      <a:pt x="2800375" y="3100688"/>
                      <a:pt x="2641788" y="3095608"/>
                    </a:cubicBezTo>
                    <a:cubicBezTo>
                      <a:pt x="2546636" y="3091798"/>
                      <a:pt x="2453923" y="3094338"/>
                      <a:pt x="2358771" y="3091798"/>
                    </a:cubicBezTo>
                    <a:cubicBezTo>
                      <a:pt x="2314855" y="3090528"/>
                      <a:pt x="2270938" y="3089258"/>
                      <a:pt x="2227022" y="3087988"/>
                    </a:cubicBezTo>
                    <a:cubicBezTo>
                      <a:pt x="2200184" y="3087988"/>
                      <a:pt x="2175786" y="3089258"/>
                      <a:pt x="2148949" y="3089258"/>
                    </a:cubicBezTo>
                    <a:cubicBezTo>
                      <a:pt x="2080634" y="3087988"/>
                      <a:pt x="1892770" y="3089258"/>
                      <a:pt x="1824455" y="3087988"/>
                    </a:cubicBezTo>
                    <a:cubicBezTo>
                      <a:pt x="1775659" y="3086718"/>
                      <a:pt x="799740" y="3095608"/>
                      <a:pt x="750944" y="3094338"/>
                    </a:cubicBezTo>
                    <a:cubicBezTo>
                      <a:pt x="738745" y="3094338"/>
                      <a:pt x="724106" y="3095608"/>
                      <a:pt x="711907" y="3095608"/>
                    </a:cubicBezTo>
                    <a:cubicBezTo>
                      <a:pt x="682630" y="3095608"/>
                      <a:pt x="655792" y="3096878"/>
                      <a:pt x="626514" y="3096878"/>
                    </a:cubicBezTo>
                    <a:cubicBezTo>
                      <a:pt x="553320" y="3096878"/>
                      <a:pt x="482566" y="3095608"/>
                      <a:pt x="409372" y="3094338"/>
                    </a:cubicBezTo>
                    <a:cubicBezTo>
                      <a:pt x="365456" y="3093068"/>
                      <a:pt x="321540" y="3091798"/>
                      <a:pt x="280063" y="3090528"/>
                    </a:cubicBezTo>
                    <a:cubicBezTo>
                      <a:pt x="201989" y="3089258"/>
                      <a:pt x="123916" y="3087988"/>
                      <a:pt x="48260" y="3087988"/>
                    </a:cubicBezTo>
                    <a:cubicBezTo>
                      <a:pt x="38100" y="3087988"/>
                      <a:pt x="29210" y="3087988"/>
                      <a:pt x="19050" y="3086718"/>
                    </a:cubicBezTo>
                    <a:cubicBezTo>
                      <a:pt x="10160" y="3085448"/>
                      <a:pt x="5080" y="3079098"/>
                      <a:pt x="7620" y="3070208"/>
                    </a:cubicBezTo>
                    <a:cubicBezTo>
                      <a:pt x="16510" y="3038358"/>
                      <a:pt x="12700" y="2978846"/>
                      <a:pt x="11430" y="2916954"/>
                    </a:cubicBezTo>
                    <a:cubicBezTo>
                      <a:pt x="10160" y="2790788"/>
                      <a:pt x="6350" y="2667003"/>
                      <a:pt x="7620" y="2540838"/>
                    </a:cubicBezTo>
                    <a:cubicBezTo>
                      <a:pt x="5080" y="2383726"/>
                      <a:pt x="0" y="438874"/>
                      <a:pt x="7620" y="279382"/>
                    </a:cubicBezTo>
                    <a:cubicBezTo>
                      <a:pt x="8890" y="248436"/>
                      <a:pt x="7620" y="215109"/>
                      <a:pt x="8890" y="184163"/>
                    </a:cubicBezTo>
                    <a:cubicBezTo>
                      <a:pt x="10160" y="134173"/>
                      <a:pt x="12700" y="79422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62921" y="30480"/>
                      <a:pt x="101958" y="29210"/>
                    </a:cubicBezTo>
                    <a:cubicBezTo>
                      <a:pt x="167832" y="25400"/>
                      <a:pt x="233707" y="22860"/>
                      <a:pt x="302021" y="20320"/>
                    </a:cubicBezTo>
                    <a:cubicBezTo>
                      <a:pt x="348377" y="17780"/>
                      <a:pt x="394733" y="16510"/>
                      <a:pt x="438650" y="13970"/>
                    </a:cubicBezTo>
                    <a:cubicBezTo>
                      <a:pt x="482566" y="11430"/>
                      <a:pt x="528922" y="8890"/>
                      <a:pt x="572839" y="8890"/>
                    </a:cubicBezTo>
                    <a:cubicBezTo>
                      <a:pt x="621635" y="7620"/>
                      <a:pt x="670431" y="10160"/>
                      <a:pt x="719227" y="8890"/>
                    </a:cubicBezTo>
                    <a:cubicBezTo>
                      <a:pt x="780222" y="8890"/>
                      <a:pt x="1885450" y="6350"/>
                      <a:pt x="1946445" y="5080"/>
                    </a:cubicBezTo>
                    <a:cubicBezTo>
                      <a:pt x="2005000" y="3810"/>
                      <a:pt x="2063556" y="2540"/>
                      <a:pt x="2124551" y="2540"/>
                    </a:cubicBezTo>
                    <a:cubicBezTo>
                      <a:pt x="2224582" y="1270"/>
                      <a:pt x="2322174" y="0"/>
                      <a:pt x="2422206" y="0"/>
                    </a:cubicBezTo>
                    <a:cubicBezTo>
                      <a:pt x="2463683" y="0"/>
                      <a:pt x="2507599" y="2540"/>
                      <a:pt x="2549076" y="2540"/>
                    </a:cubicBezTo>
                    <a:cubicBezTo>
                      <a:pt x="2663746" y="3810"/>
                      <a:pt x="2780856" y="5080"/>
                      <a:pt x="2895527" y="7620"/>
                    </a:cubicBezTo>
                    <a:cubicBezTo>
                      <a:pt x="2956522" y="8890"/>
                      <a:pt x="3017517" y="12700"/>
                      <a:pt x="3078512" y="16510"/>
                    </a:cubicBezTo>
                    <a:cubicBezTo>
                      <a:pt x="3093151" y="16510"/>
                      <a:pt x="3107789" y="16510"/>
                      <a:pt x="3119988" y="16510"/>
                    </a:cubicBezTo>
                    <a:cubicBezTo>
                      <a:pt x="3136203" y="17780"/>
                      <a:pt x="3145093" y="20320"/>
                      <a:pt x="3155253" y="21590"/>
                    </a:cubicBezTo>
                    <a:close/>
                    <a:moveTo>
                      <a:pt x="3165413" y="3082908"/>
                    </a:moveTo>
                    <a:cubicBezTo>
                      <a:pt x="3166683" y="3066398"/>
                      <a:pt x="3167953" y="3053698"/>
                      <a:pt x="3167953" y="3040998"/>
                    </a:cubicBezTo>
                    <a:cubicBezTo>
                      <a:pt x="3166683" y="2907432"/>
                      <a:pt x="3165413" y="2781266"/>
                      <a:pt x="3165413" y="2645579"/>
                    </a:cubicBezTo>
                    <a:cubicBezTo>
                      <a:pt x="3165413" y="2583686"/>
                      <a:pt x="3167953" y="2521794"/>
                      <a:pt x="3166683" y="2459901"/>
                    </a:cubicBezTo>
                    <a:cubicBezTo>
                      <a:pt x="3166683" y="2402770"/>
                      <a:pt x="3165413" y="2343258"/>
                      <a:pt x="3164143" y="2286126"/>
                    </a:cubicBezTo>
                    <a:cubicBezTo>
                      <a:pt x="3159063" y="2198049"/>
                      <a:pt x="3147633" y="374601"/>
                      <a:pt x="3147633" y="286523"/>
                    </a:cubicBezTo>
                    <a:cubicBezTo>
                      <a:pt x="3145093" y="212729"/>
                      <a:pt x="3142553" y="136553"/>
                      <a:pt x="3140013" y="63500"/>
                    </a:cubicBezTo>
                    <a:cubicBezTo>
                      <a:pt x="3138743" y="44450"/>
                      <a:pt x="3137473" y="43180"/>
                      <a:pt x="3112669" y="41910"/>
                    </a:cubicBezTo>
                    <a:cubicBezTo>
                      <a:pt x="3105350" y="41910"/>
                      <a:pt x="3100470" y="41910"/>
                      <a:pt x="3093151" y="40640"/>
                    </a:cubicBezTo>
                    <a:cubicBezTo>
                      <a:pt x="3032156" y="36830"/>
                      <a:pt x="2968721" y="31750"/>
                      <a:pt x="2907726" y="30480"/>
                    </a:cubicBezTo>
                    <a:cubicBezTo>
                      <a:pt x="2758898" y="26670"/>
                      <a:pt x="2607631" y="25400"/>
                      <a:pt x="2458803" y="22860"/>
                    </a:cubicBezTo>
                    <a:cubicBezTo>
                      <a:pt x="2436845" y="22860"/>
                      <a:pt x="2412447" y="22860"/>
                      <a:pt x="2390489" y="22860"/>
                    </a:cubicBezTo>
                    <a:cubicBezTo>
                      <a:pt x="2353892" y="22860"/>
                      <a:pt x="2317295" y="22860"/>
                      <a:pt x="2283138" y="22860"/>
                    </a:cubicBezTo>
                    <a:cubicBezTo>
                      <a:pt x="2205064" y="22860"/>
                      <a:pt x="2126990" y="22860"/>
                      <a:pt x="2051357" y="24130"/>
                    </a:cubicBezTo>
                    <a:cubicBezTo>
                      <a:pt x="1985482" y="25400"/>
                      <a:pt x="875374" y="29210"/>
                      <a:pt x="809499" y="29210"/>
                    </a:cubicBezTo>
                    <a:cubicBezTo>
                      <a:pt x="702148" y="29210"/>
                      <a:pt x="594797" y="26670"/>
                      <a:pt x="487446" y="33020"/>
                    </a:cubicBezTo>
                    <a:cubicBezTo>
                      <a:pt x="431330" y="36830"/>
                      <a:pt x="377655" y="36830"/>
                      <a:pt x="323979" y="38100"/>
                    </a:cubicBezTo>
                    <a:cubicBezTo>
                      <a:pt x="231267" y="41910"/>
                      <a:pt x="138555" y="45720"/>
                      <a:pt x="49530" y="50800"/>
                    </a:cubicBezTo>
                    <a:cubicBezTo>
                      <a:pt x="36830" y="50800"/>
                      <a:pt x="34290" y="53340"/>
                      <a:pt x="33020" y="72280"/>
                    </a:cubicBezTo>
                    <a:cubicBezTo>
                      <a:pt x="31750" y="115129"/>
                      <a:pt x="31750" y="157978"/>
                      <a:pt x="30480" y="200826"/>
                    </a:cubicBezTo>
                    <a:cubicBezTo>
                      <a:pt x="29210" y="272241"/>
                      <a:pt x="26670" y="341275"/>
                      <a:pt x="25400" y="412689"/>
                    </a:cubicBezTo>
                    <a:cubicBezTo>
                      <a:pt x="20320" y="488864"/>
                      <a:pt x="26670" y="2350399"/>
                      <a:pt x="29210" y="2426575"/>
                    </a:cubicBezTo>
                    <a:cubicBezTo>
                      <a:pt x="29210" y="2507511"/>
                      <a:pt x="29210" y="2590828"/>
                      <a:pt x="30480" y="2671764"/>
                    </a:cubicBezTo>
                    <a:cubicBezTo>
                      <a:pt x="30480" y="2731276"/>
                      <a:pt x="33020" y="2790788"/>
                      <a:pt x="33020" y="2850300"/>
                    </a:cubicBezTo>
                    <a:cubicBezTo>
                      <a:pt x="33020" y="2914573"/>
                      <a:pt x="33020" y="2978846"/>
                      <a:pt x="31750" y="3040998"/>
                    </a:cubicBezTo>
                    <a:cubicBezTo>
                      <a:pt x="31750" y="3044808"/>
                      <a:pt x="31750" y="3047348"/>
                      <a:pt x="31750" y="3051158"/>
                    </a:cubicBezTo>
                    <a:cubicBezTo>
                      <a:pt x="31750" y="3061318"/>
                      <a:pt x="35560" y="3065128"/>
                      <a:pt x="44450" y="3065128"/>
                    </a:cubicBezTo>
                    <a:cubicBezTo>
                      <a:pt x="67801" y="3065128"/>
                      <a:pt x="101958" y="3066398"/>
                      <a:pt x="133675" y="3066398"/>
                    </a:cubicBezTo>
                    <a:cubicBezTo>
                      <a:pt x="180031" y="3066398"/>
                      <a:pt x="228827" y="3063858"/>
                      <a:pt x="275183" y="3066398"/>
                    </a:cubicBezTo>
                    <a:cubicBezTo>
                      <a:pt x="350817" y="3070208"/>
                      <a:pt x="426451" y="3072748"/>
                      <a:pt x="502085" y="3071478"/>
                    </a:cubicBezTo>
                    <a:cubicBezTo>
                      <a:pt x="550881" y="3070208"/>
                      <a:pt x="597237" y="3072748"/>
                      <a:pt x="646033" y="3072748"/>
                    </a:cubicBezTo>
                    <a:cubicBezTo>
                      <a:pt x="716787" y="3072748"/>
                      <a:pt x="787541" y="3071478"/>
                      <a:pt x="858295" y="3072748"/>
                    </a:cubicBezTo>
                    <a:cubicBezTo>
                      <a:pt x="963207" y="3074018"/>
                      <a:pt x="2114791" y="3063858"/>
                      <a:pt x="2222143" y="3066398"/>
                    </a:cubicBezTo>
                    <a:cubicBezTo>
                      <a:pt x="2268499" y="3067668"/>
                      <a:pt x="2314855" y="3068938"/>
                      <a:pt x="2358771" y="3068938"/>
                    </a:cubicBezTo>
                    <a:cubicBezTo>
                      <a:pt x="2439285" y="3071478"/>
                      <a:pt x="2517358" y="3067668"/>
                      <a:pt x="2597872" y="3071478"/>
                    </a:cubicBezTo>
                    <a:cubicBezTo>
                      <a:pt x="2663746" y="3074018"/>
                      <a:pt x="2729621" y="3074018"/>
                      <a:pt x="2795495" y="3076558"/>
                    </a:cubicBezTo>
                    <a:cubicBezTo>
                      <a:pt x="2893087" y="3080368"/>
                      <a:pt x="2990679" y="3082908"/>
                      <a:pt x="3088271" y="3084178"/>
                    </a:cubicBezTo>
                    <a:cubicBezTo>
                      <a:pt x="3124868" y="3084178"/>
                      <a:pt x="3145093" y="3082908"/>
                      <a:pt x="3165413" y="3082908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sp>
          <p:nvSpPr>
            <p:cNvPr id="20" name="Rectangle 19"/>
            <p:cNvSpPr/>
            <p:nvPr/>
          </p:nvSpPr>
          <p:spPr>
            <a:xfrm>
              <a:off x="1115582" y="4599147"/>
              <a:ext cx="4796230" cy="18249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r>
                <a:rPr lang="pt-BR" sz="4000" kern="0" dirty="0" smtClean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* Ghi </a:t>
              </a:r>
              <a:r>
                <a:rPr lang="pt-BR" sz="4000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nhớ </a:t>
              </a:r>
              <a:endParaRPr lang="pt-BR" sz="4000" kern="0" dirty="0" smtClean="0"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  <a:p>
              <a:pPr algn="ctr"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r>
                <a:rPr lang="pt-BR" sz="4000" kern="0" dirty="0" smtClean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kiến </a:t>
              </a:r>
              <a:r>
                <a:rPr lang="pt-BR" sz="4000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thức trong bài. 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6324600" y="2960003"/>
            <a:ext cx="5480307" cy="3693752"/>
            <a:chOff x="6840639" y="3553166"/>
            <a:chExt cx="5422223" cy="5001862"/>
          </a:xfrm>
        </p:grpSpPr>
        <p:grpSp>
          <p:nvGrpSpPr>
            <p:cNvPr id="24" name="Group 3"/>
            <p:cNvGrpSpPr/>
            <p:nvPr/>
          </p:nvGrpSpPr>
          <p:grpSpPr>
            <a:xfrm>
              <a:off x="6840639" y="3553166"/>
              <a:ext cx="5422223" cy="5001862"/>
              <a:chOff x="-3810" y="-1"/>
              <a:chExt cx="3189543" cy="3657863"/>
            </a:xfrm>
          </p:grpSpPr>
          <p:sp>
            <p:nvSpPr>
              <p:cNvPr id="26" name="Freeform 4"/>
              <p:cNvSpPr/>
              <p:nvPr/>
            </p:nvSpPr>
            <p:spPr>
              <a:xfrm>
                <a:off x="10160" y="16510"/>
                <a:ext cx="3160333" cy="3641352"/>
              </a:xfrm>
              <a:custGeom>
                <a:avLst/>
                <a:gdLst/>
                <a:ahLst/>
                <a:cxnLst/>
                <a:rect l="l" t="t" r="r" b="b"/>
                <a:pathLst>
                  <a:path w="3160333" h="3074018">
                    <a:moveTo>
                      <a:pt x="3160333" y="3074018"/>
                    </a:moveTo>
                    <a:lnTo>
                      <a:pt x="0" y="3066398"/>
                    </a:lnTo>
                    <a:lnTo>
                      <a:pt x="0" y="1079377"/>
                    </a:lnTo>
                    <a:lnTo>
                      <a:pt x="17780" y="19050"/>
                    </a:lnTo>
                    <a:lnTo>
                      <a:pt x="1573825" y="0"/>
                    </a:lnTo>
                    <a:lnTo>
                      <a:pt x="3141283" y="5080"/>
                    </a:lnTo>
                    <a:close/>
                  </a:path>
                </a:pathLst>
              </a:custGeom>
              <a:solidFill>
                <a:srgbClr val="FFF5DE"/>
              </a:solidFill>
            </p:spPr>
          </p:sp>
          <p:sp>
            <p:nvSpPr>
              <p:cNvPr id="27" name="Freeform 5"/>
              <p:cNvSpPr/>
              <p:nvPr/>
            </p:nvSpPr>
            <p:spPr>
              <a:xfrm>
                <a:off x="-3810" y="-1"/>
                <a:ext cx="3189543" cy="3657862"/>
              </a:xfrm>
              <a:custGeom>
                <a:avLst/>
                <a:gdLst/>
                <a:ahLst/>
                <a:cxnLst/>
                <a:rect l="l" t="t" r="r" b="b"/>
                <a:pathLst>
                  <a:path w="3189543" h="3100688">
                    <a:moveTo>
                      <a:pt x="3155253" y="21590"/>
                    </a:moveTo>
                    <a:cubicBezTo>
                      <a:pt x="3156523" y="34290"/>
                      <a:pt x="3156523" y="44450"/>
                      <a:pt x="3157793" y="54610"/>
                    </a:cubicBezTo>
                    <a:cubicBezTo>
                      <a:pt x="3160333" y="110368"/>
                      <a:pt x="3161603" y="177021"/>
                      <a:pt x="3164143" y="241294"/>
                    </a:cubicBezTo>
                    <a:cubicBezTo>
                      <a:pt x="3164143" y="334133"/>
                      <a:pt x="3176843" y="2164722"/>
                      <a:pt x="3183193" y="2257561"/>
                    </a:cubicBezTo>
                    <a:cubicBezTo>
                      <a:pt x="3189543" y="2398009"/>
                      <a:pt x="3185733" y="2540838"/>
                      <a:pt x="3185733" y="2681286"/>
                    </a:cubicBezTo>
                    <a:cubicBezTo>
                      <a:pt x="3185733" y="2805071"/>
                      <a:pt x="3187003" y="2919334"/>
                      <a:pt x="3188273" y="3039728"/>
                    </a:cubicBezTo>
                    <a:cubicBezTo>
                      <a:pt x="3188273" y="3061318"/>
                      <a:pt x="3188273" y="3075288"/>
                      <a:pt x="3188273" y="3099418"/>
                    </a:cubicBezTo>
                    <a:cubicBezTo>
                      <a:pt x="3165413" y="3099418"/>
                      <a:pt x="3145093" y="3100688"/>
                      <a:pt x="3119988" y="3099418"/>
                    </a:cubicBezTo>
                    <a:cubicBezTo>
                      <a:pt x="2961402" y="3094338"/>
                      <a:pt x="2800375" y="3100688"/>
                      <a:pt x="2641788" y="3095608"/>
                    </a:cubicBezTo>
                    <a:cubicBezTo>
                      <a:pt x="2546636" y="3091798"/>
                      <a:pt x="2453923" y="3094338"/>
                      <a:pt x="2358771" y="3091798"/>
                    </a:cubicBezTo>
                    <a:cubicBezTo>
                      <a:pt x="2314855" y="3090528"/>
                      <a:pt x="2270938" y="3089258"/>
                      <a:pt x="2227022" y="3087988"/>
                    </a:cubicBezTo>
                    <a:cubicBezTo>
                      <a:pt x="2200184" y="3087988"/>
                      <a:pt x="2175786" y="3089258"/>
                      <a:pt x="2148949" y="3089258"/>
                    </a:cubicBezTo>
                    <a:cubicBezTo>
                      <a:pt x="2080634" y="3087988"/>
                      <a:pt x="1892770" y="3089258"/>
                      <a:pt x="1824455" y="3087988"/>
                    </a:cubicBezTo>
                    <a:cubicBezTo>
                      <a:pt x="1775659" y="3086718"/>
                      <a:pt x="799740" y="3095608"/>
                      <a:pt x="750944" y="3094338"/>
                    </a:cubicBezTo>
                    <a:cubicBezTo>
                      <a:pt x="738745" y="3094338"/>
                      <a:pt x="724106" y="3095608"/>
                      <a:pt x="711907" y="3095608"/>
                    </a:cubicBezTo>
                    <a:cubicBezTo>
                      <a:pt x="682630" y="3095608"/>
                      <a:pt x="655792" y="3096878"/>
                      <a:pt x="626514" y="3096878"/>
                    </a:cubicBezTo>
                    <a:cubicBezTo>
                      <a:pt x="553320" y="3096878"/>
                      <a:pt x="482566" y="3095608"/>
                      <a:pt x="409372" y="3094338"/>
                    </a:cubicBezTo>
                    <a:cubicBezTo>
                      <a:pt x="365456" y="3093068"/>
                      <a:pt x="321540" y="3091798"/>
                      <a:pt x="280063" y="3090528"/>
                    </a:cubicBezTo>
                    <a:cubicBezTo>
                      <a:pt x="201989" y="3089258"/>
                      <a:pt x="123916" y="3087988"/>
                      <a:pt x="48260" y="3087988"/>
                    </a:cubicBezTo>
                    <a:cubicBezTo>
                      <a:pt x="38100" y="3087988"/>
                      <a:pt x="29210" y="3087988"/>
                      <a:pt x="19050" y="3086718"/>
                    </a:cubicBezTo>
                    <a:cubicBezTo>
                      <a:pt x="10160" y="3085448"/>
                      <a:pt x="5080" y="3079098"/>
                      <a:pt x="7620" y="3070208"/>
                    </a:cubicBezTo>
                    <a:cubicBezTo>
                      <a:pt x="16510" y="3038358"/>
                      <a:pt x="12700" y="2978846"/>
                      <a:pt x="11430" y="2916954"/>
                    </a:cubicBezTo>
                    <a:cubicBezTo>
                      <a:pt x="10160" y="2790788"/>
                      <a:pt x="6350" y="2667003"/>
                      <a:pt x="7620" y="2540838"/>
                    </a:cubicBezTo>
                    <a:cubicBezTo>
                      <a:pt x="5080" y="2383726"/>
                      <a:pt x="0" y="438874"/>
                      <a:pt x="7620" y="279382"/>
                    </a:cubicBezTo>
                    <a:cubicBezTo>
                      <a:pt x="8890" y="248436"/>
                      <a:pt x="7620" y="215109"/>
                      <a:pt x="8890" y="184163"/>
                    </a:cubicBezTo>
                    <a:cubicBezTo>
                      <a:pt x="10160" y="134173"/>
                      <a:pt x="12700" y="79422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62921" y="30480"/>
                      <a:pt x="101958" y="29210"/>
                    </a:cubicBezTo>
                    <a:cubicBezTo>
                      <a:pt x="167832" y="25400"/>
                      <a:pt x="233707" y="22860"/>
                      <a:pt x="302021" y="20320"/>
                    </a:cubicBezTo>
                    <a:cubicBezTo>
                      <a:pt x="348377" y="17780"/>
                      <a:pt x="394733" y="16510"/>
                      <a:pt x="438650" y="13970"/>
                    </a:cubicBezTo>
                    <a:cubicBezTo>
                      <a:pt x="482566" y="11430"/>
                      <a:pt x="528922" y="8890"/>
                      <a:pt x="572839" y="8890"/>
                    </a:cubicBezTo>
                    <a:cubicBezTo>
                      <a:pt x="621635" y="7620"/>
                      <a:pt x="670431" y="10160"/>
                      <a:pt x="719227" y="8890"/>
                    </a:cubicBezTo>
                    <a:cubicBezTo>
                      <a:pt x="780222" y="8890"/>
                      <a:pt x="1885450" y="6350"/>
                      <a:pt x="1946445" y="5080"/>
                    </a:cubicBezTo>
                    <a:cubicBezTo>
                      <a:pt x="2005000" y="3810"/>
                      <a:pt x="2063556" y="2540"/>
                      <a:pt x="2124551" y="2540"/>
                    </a:cubicBezTo>
                    <a:cubicBezTo>
                      <a:pt x="2224582" y="1270"/>
                      <a:pt x="2322174" y="0"/>
                      <a:pt x="2422206" y="0"/>
                    </a:cubicBezTo>
                    <a:cubicBezTo>
                      <a:pt x="2463683" y="0"/>
                      <a:pt x="2507599" y="2540"/>
                      <a:pt x="2549076" y="2540"/>
                    </a:cubicBezTo>
                    <a:cubicBezTo>
                      <a:pt x="2663746" y="3810"/>
                      <a:pt x="2780856" y="5080"/>
                      <a:pt x="2895527" y="7620"/>
                    </a:cubicBezTo>
                    <a:cubicBezTo>
                      <a:pt x="2956522" y="8890"/>
                      <a:pt x="3017517" y="12700"/>
                      <a:pt x="3078512" y="16510"/>
                    </a:cubicBezTo>
                    <a:cubicBezTo>
                      <a:pt x="3093151" y="16510"/>
                      <a:pt x="3107789" y="16510"/>
                      <a:pt x="3119988" y="16510"/>
                    </a:cubicBezTo>
                    <a:cubicBezTo>
                      <a:pt x="3136203" y="17780"/>
                      <a:pt x="3145093" y="20320"/>
                      <a:pt x="3155253" y="21590"/>
                    </a:cubicBezTo>
                    <a:close/>
                    <a:moveTo>
                      <a:pt x="3165413" y="3082908"/>
                    </a:moveTo>
                    <a:cubicBezTo>
                      <a:pt x="3166683" y="3066398"/>
                      <a:pt x="3167953" y="3053698"/>
                      <a:pt x="3167953" y="3040998"/>
                    </a:cubicBezTo>
                    <a:cubicBezTo>
                      <a:pt x="3166683" y="2907432"/>
                      <a:pt x="3165413" y="2781266"/>
                      <a:pt x="3165413" y="2645579"/>
                    </a:cubicBezTo>
                    <a:cubicBezTo>
                      <a:pt x="3165413" y="2583686"/>
                      <a:pt x="3167953" y="2521794"/>
                      <a:pt x="3166683" y="2459901"/>
                    </a:cubicBezTo>
                    <a:cubicBezTo>
                      <a:pt x="3166683" y="2402770"/>
                      <a:pt x="3165413" y="2343258"/>
                      <a:pt x="3164143" y="2286126"/>
                    </a:cubicBezTo>
                    <a:cubicBezTo>
                      <a:pt x="3159063" y="2198049"/>
                      <a:pt x="3147633" y="374601"/>
                      <a:pt x="3147633" y="286523"/>
                    </a:cubicBezTo>
                    <a:cubicBezTo>
                      <a:pt x="3145093" y="212729"/>
                      <a:pt x="3142553" y="136553"/>
                      <a:pt x="3140013" y="63500"/>
                    </a:cubicBezTo>
                    <a:cubicBezTo>
                      <a:pt x="3138743" y="44450"/>
                      <a:pt x="3137473" y="43180"/>
                      <a:pt x="3112669" y="41910"/>
                    </a:cubicBezTo>
                    <a:cubicBezTo>
                      <a:pt x="3105350" y="41910"/>
                      <a:pt x="3100470" y="41910"/>
                      <a:pt x="3093151" y="40640"/>
                    </a:cubicBezTo>
                    <a:cubicBezTo>
                      <a:pt x="3032156" y="36830"/>
                      <a:pt x="2968721" y="31750"/>
                      <a:pt x="2907726" y="30480"/>
                    </a:cubicBezTo>
                    <a:cubicBezTo>
                      <a:pt x="2758898" y="26670"/>
                      <a:pt x="2607631" y="25400"/>
                      <a:pt x="2458803" y="22860"/>
                    </a:cubicBezTo>
                    <a:cubicBezTo>
                      <a:pt x="2436845" y="22860"/>
                      <a:pt x="2412447" y="22860"/>
                      <a:pt x="2390489" y="22860"/>
                    </a:cubicBezTo>
                    <a:cubicBezTo>
                      <a:pt x="2353892" y="22860"/>
                      <a:pt x="2317295" y="22860"/>
                      <a:pt x="2283138" y="22860"/>
                    </a:cubicBezTo>
                    <a:cubicBezTo>
                      <a:pt x="2205064" y="22860"/>
                      <a:pt x="2126990" y="22860"/>
                      <a:pt x="2051357" y="24130"/>
                    </a:cubicBezTo>
                    <a:cubicBezTo>
                      <a:pt x="1985482" y="25400"/>
                      <a:pt x="875374" y="29210"/>
                      <a:pt x="809499" y="29210"/>
                    </a:cubicBezTo>
                    <a:cubicBezTo>
                      <a:pt x="702148" y="29210"/>
                      <a:pt x="594797" y="26670"/>
                      <a:pt x="487446" y="33020"/>
                    </a:cubicBezTo>
                    <a:cubicBezTo>
                      <a:pt x="431330" y="36830"/>
                      <a:pt x="377655" y="36830"/>
                      <a:pt x="323979" y="38100"/>
                    </a:cubicBezTo>
                    <a:cubicBezTo>
                      <a:pt x="231267" y="41910"/>
                      <a:pt x="138555" y="45720"/>
                      <a:pt x="49530" y="50800"/>
                    </a:cubicBezTo>
                    <a:cubicBezTo>
                      <a:pt x="36830" y="50800"/>
                      <a:pt x="34290" y="53340"/>
                      <a:pt x="33020" y="72280"/>
                    </a:cubicBezTo>
                    <a:cubicBezTo>
                      <a:pt x="31750" y="115129"/>
                      <a:pt x="31750" y="157978"/>
                      <a:pt x="30480" y="200826"/>
                    </a:cubicBezTo>
                    <a:cubicBezTo>
                      <a:pt x="29210" y="272241"/>
                      <a:pt x="26670" y="341275"/>
                      <a:pt x="25400" y="412689"/>
                    </a:cubicBezTo>
                    <a:cubicBezTo>
                      <a:pt x="20320" y="488864"/>
                      <a:pt x="26670" y="2350399"/>
                      <a:pt x="29210" y="2426575"/>
                    </a:cubicBezTo>
                    <a:cubicBezTo>
                      <a:pt x="29210" y="2507511"/>
                      <a:pt x="29210" y="2590828"/>
                      <a:pt x="30480" y="2671764"/>
                    </a:cubicBezTo>
                    <a:cubicBezTo>
                      <a:pt x="30480" y="2731276"/>
                      <a:pt x="33020" y="2790788"/>
                      <a:pt x="33020" y="2850300"/>
                    </a:cubicBezTo>
                    <a:cubicBezTo>
                      <a:pt x="33020" y="2914573"/>
                      <a:pt x="33020" y="2978846"/>
                      <a:pt x="31750" y="3040998"/>
                    </a:cubicBezTo>
                    <a:cubicBezTo>
                      <a:pt x="31750" y="3044808"/>
                      <a:pt x="31750" y="3047348"/>
                      <a:pt x="31750" y="3051158"/>
                    </a:cubicBezTo>
                    <a:cubicBezTo>
                      <a:pt x="31750" y="3061318"/>
                      <a:pt x="35560" y="3065128"/>
                      <a:pt x="44450" y="3065128"/>
                    </a:cubicBezTo>
                    <a:cubicBezTo>
                      <a:pt x="67801" y="3065128"/>
                      <a:pt x="101958" y="3066398"/>
                      <a:pt x="133675" y="3066398"/>
                    </a:cubicBezTo>
                    <a:cubicBezTo>
                      <a:pt x="180031" y="3066398"/>
                      <a:pt x="228827" y="3063858"/>
                      <a:pt x="275183" y="3066398"/>
                    </a:cubicBezTo>
                    <a:cubicBezTo>
                      <a:pt x="350817" y="3070208"/>
                      <a:pt x="426451" y="3072748"/>
                      <a:pt x="502085" y="3071478"/>
                    </a:cubicBezTo>
                    <a:cubicBezTo>
                      <a:pt x="550881" y="3070208"/>
                      <a:pt x="597237" y="3072748"/>
                      <a:pt x="646033" y="3072748"/>
                    </a:cubicBezTo>
                    <a:cubicBezTo>
                      <a:pt x="716787" y="3072748"/>
                      <a:pt x="787541" y="3071478"/>
                      <a:pt x="858295" y="3072748"/>
                    </a:cubicBezTo>
                    <a:cubicBezTo>
                      <a:pt x="963207" y="3074018"/>
                      <a:pt x="2114791" y="3063858"/>
                      <a:pt x="2222143" y="3066398"/>
                    </a:cubicBezTo>
                    <a:cubicBezTo>
                      <a:pt x="2268499" y="3067668"/>
                      <a:pt x="2314855" y="3068938"/>
                      <a:pt x="2358771" y="3068938"/>
                    </a:cubicBezTo>
                    <a:cubicBezTo>
                      <a:pt x="2439285" y="3071478"/>
                      <a:pt x="2517358" y="3067668"/>
                      <a:pt x="2597872" y="3071478"/>
                    </a:cubicBezTo>
                    <a:cubicBezTo>
                      <a:pt x="2663746" y="3074018"/>
                      <a:pt x="2729621" y="3074018"/>
                      <a:pt x="2795495" y="3076558"/>
                    </a:cubicBezTo>
                    <a:cubicBezTo>
                      <a:pt x="2893087" y="3080368"/>
                      <a:pt x="2990679" y="3082908"/>
                      <a:pt x="3088271" y="3084178"/>
                    </a:cubicBezTo>
                    <a:cubicBezTo>
                      <a:pt x="3124868" y="3084178"/>
                      <a:pt x="3145093" y="3082908"/>
                      <a:pt x="3165413" y="3082908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sp>
          <p:nvSpPr>
            <p:cNvPr id="25" name="Rectangle 24"/>
            <p:cNvSpPr/>
            <p:nvPr/>
          </p:nvSpPr>
          <p:spPr>
            <a:xfrm>
              <a:off x="7396370" y="4652589"/>
              <a:ext cx="4360209" cy="18249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000000"/>
                </a:buClr>
                <a:buFont typeface="Arial"/>
                <a:buNone/>
              </a:pPr>
              <a:r>
                <a:rPr lang="pt-BR" sz="4000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* Hoàn thành các bài tập trong SBT. 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12190805" y="2897346"/>
            <a:ext cx="5548298" cy="3846354"/>
            <a:chOff x="12589614" y="3479846"/>
            <a:chExt cx="5538234" cy="4853711"/>
          </a:xfrm>
        </p:grpSpPr>
        <p:grpSp>
          <p:nvGrpSpPr>
            <p:cNvPr id="29" name="Group 3"/>
            <p:cNvGrpSpPr/>
            <p:nvPr/>
          </p:nvGrpSpPr>
          <p:grpSpPr>
            <a:xfrm>
              <a:off x="12644694" y="3479846"/>
              <a:ext cx="5422223" cy="4709752"/>
              <a:chOff x="-3810" y="0"/>
              <a:chExt cx="3189543" cy="3444242"/>
            </a:xfrm>
          </p:grpSpPr>
          <p:sp>
            <p:nvSpPr>
              <p:cNvPr id="31" name="Freeform 4"/>
              <p:cNvSpPr/>
              <p:nvPr/>
            </p:nvSpPr>
            <p:spPr>
              <a:xfrm>
                <a:off x="10160" y="16510"/>
                <a:ext cx="3160333" cy="3427732"/>
              </a:xfrm>
              <a:custGeom>
                <a:avLst/>
                <a:gdLst/>
                <a:ahLst/>
                <a:cxnLst/>
                <a:rect l="l" t="t" r="r" b="b"/>
                <a:pathLst>
                  <a:path w="3160333" h="3074018">
                    <a:moveTo>
                      <a:pt x="3160333" y="3074018"/>
                    </a:moveTo>
                    <a:lnTo>
                      <a:pt x="0" y="3066398"/>
                    </a:lnTo>
                    <a:lnTo>
                      <a:pt x="0" y="1079377"/>
                    </a:lnTo>
                    <a:lnTo>
                      <a:pt x="17780" y="19050"/>
                    </a:lnTo>
                    <a:lnTo>
                      <a:pt x="1573825" y="0"/>
                    </a:lnTo>
                    <a:lnTo>
                      <a:pt x="3141283" y="5080"/>
                    </a:lnTo>
                    <a:close/>
                  </a:path>
                </a:pathLst>
              </a:custGeom>
              <a:solidFill>
                <a:srgbClr val="FFF5DE"/>
              </a:solidFill>
            </p:spPr>
          </p:sp>
          <p:sp>
            <p:nvSpPr>
              <p:cNvPr id="32" name="Freeform 5"/>
              <p:cNvSpPr/>
              <p:nvPr/>
            </p:nvSpPr>
            <p:spPr>
              <a:xfrm>
                <a:off x="-3810" y="0"/>
                <a:ext cx="3189543" cy="3444242"/>
              </a:xfrm>
              <a:custGeom>
                <a:avLst/>
                <a:gdLst/>
                <a:ahLst/>
                <a:cxnLst/>
                <a:rect l="l" t="t" r="r" b="b"/>
                <a:pathLst>
                  <a:path w="3189543" h="3100688">
                    <a:moveTo>
                      <a:pt x="3155253" y="21590"/>
                    </a:moveTo>
                    <a:cubicBezTo>
                      <a:pt x="3156523" y="34290"/>
                      <a:pt x="3156523" y="44450"/>
                      <a:pt x="3157793" y="54610"/>
                    </a:cubicBezTo>
                    <a:cubicBezTo>
                      <a:pt x="3160333" y="110368"/>
                      <a:pt x="3161603" y="177021"/>
                      <a:pt x="3164143" y="241294"/>
                    </a:cubicBezTo>
                    <a:cubicBezTo>
                      <a:pt x="3164143" y="334133"/>
                      <a:pt x="3176843" y="2164722"/>
                      <a:pt x="3183193" y="2257561"/>
                    </a:cubicBezTo>
                    <a:cubicBezTo>
                      <a:pt x="3189543" y="2398009"/>
                      <a:pt x="3185733" y="2540838"/>
                      <a:pt x="3185733" y="2681286"/>
                    </a:cubicBezTo>
                    <a:cubicBezTo>
                      <a:pt x="3185733" y="2805071"/>
                      <a:pt x="3187003" y="2919334"/>
                      <a:pt x="3188273" y="3039728"/>
                    </a:cubicBezTo>
                    <a:cubicBezTo>
                      <a:pt x="3188273" y="3061318"/>
                      <a:pt x="3188273" y="3075288"/>
                      <a:pt x="3188273" y="3099418"/>
                    </a:cubicBezTo>
                    <a:cubicBezTo>
                      <a:pt x="3165413" y="3099418"/>
                      <a:pt x="3145093" y="3100688"/>
                      <a:pt x="3119988" y="3099418"/>
                    </a:cubicBezTo>
                    <a:cubicBezTo>
                      <a:pt x="2961402" y="3094338"/>
                      <a:pt x="2800375" y="3100688"/>
                      <a:pt x="2641788" y="3095608"/>
                    </a:cubicBezTo>
                    <a:cubicBezTo>
                      <a:pt x="2546636" y="3091798"/>
                      <a:pt x="2453923" y="3094338"/>
                      <a:pt x="2358771" y="3091798"/>
                    </a:cubicBezTo>
                    <a:cubicBezTo>
                      <a:pt x="2314855" y="3090528"/>
                      <a:pt x="2270938" y="3089258"/>
                      <a:pt x="2227022" y="3087988"/>
                    </a:cubicBezTo>
                    <a:cubicBezTo>
                      <a:pt x="2200184" y="3087988"/>
                      <a:pt x="2175786" y="3089258"/>
                      <a:pt x="2148949" y="3089258"/>
                    </a:cubicBezTo>
                    <a:cubicBezTo>
                      <a:pt x="2080634" y="3087988"/>
                      <a:pt x="1892770" y="3089258"/>
                      <a:pt x="1824455" y="3087988"/>
                    </a:cubicBezTo>
                    <a:cubicBezTo>
                      <a:pt x="1775659" y="3086718"/>
                      <a:pt x="799740" y="3095608"/>
                      <a:pt x="750944" y="3094338"/>
                    </a:cubicBezTo>
                    <a:cubicBezTo>
                      <a:pt x="738745" y="3094338"/>
                      <a:pt x="724106" y="3095608"/>
                      <a:pt x="711907" y="3095608"/>
                    </a:cubicBezTo>
                    <a:cubicBezTo>
                      <a:pt x="682630" y="3095608"/>
                      <a:pt x="655792" y="3096878"/>
                      <a:pt x="626514" y="3096878"/>
                    </a:cubicBezTo>
                    <a:cubicBezTo>
                      <a:pt x="553320" y="3096878"/>
                      <a:pt x="482566" y="3095608"/>
                      <a:pt x="409372" y="3094338"/>
                    </a:cubicBezTo>
                    <a:cubicBezTo>
                      <a:pt x="365456" y="3093068"/>
                      <a:pt x="321540" y="3091798"/>
                      <a:pt x="280063" y="3090528"/>
                    </a:cubicBezTo>
                    <a:cubicBezTo>
                      <a:pt x="201989" y="3089258"/>
                      <a:pt x="123916" y="3087988"/>
                      <a:pt x="48260" y="3087988"/>
                    </a:cubicBezTo>
                    <a:cubicBezTo>
                      <a:pt x="38100" y="3087988"/>
                      <a:pt x="29210" y="3087988"/>
                      <a:pt x="19050" y="3086718"/>
                    </a:cubicBezTo>
                    <a:cubicBezTo>
                      <a:pt x="10160" y="3085448"/>
                      <a:pt x="5080" y="3079098"/>
                      <a:pt x="7620" y="3070208"/>
                    </a:cubicBezTo>
                    <a:cubicBezTo>
                      <a:pt x="16510" y="3038358"/>
                      <a:pt x="12700" y="2978846"/>
                      <a:pt x="11430" y="2916954"/>
                    </a:cubicBezTo>
                    <a:cubicBezTo>
                      <a:pt x="10160" y="2790788"/>
                      <a:pt x="6350" y="2667003"/>
                      <a:pt x="7620" y="2540838"/>
                    </a:cubicBezTo>
                    <a:cubicBezTo>
                      <a:pt x="5080" y="2383726"/>
                      <a:pt x="0" y="438874"/>
                      <a:pt x="7620" y="279382"/>
                    </a:cubicBezTo>
                    <a:cubicBezTo>
                      <a:pt x="8890" y="248436"/>
                      <a:pt x="7620" y="215109"/>
                      <a:pt x="8890" y="184163"/>
                    </a:cubicBezTo>
                    <a:cubicBezTo>
                      <a:pt x="10160" y="134173"/>
                      <a:pt x="12700" y="79422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62921" y="30480"/>
                      <a:pt x="101958" y="29210"/>
                    </a:cubicBezTo>
                    <a:cubicBezTo>
                      <a:pt x="167832" y="25400"/>
                      <a:pt x="233707" y="22860"/>
                      <a:pt x="302021" y="20320"/>
                    </a:cubicBezTo>
                    <a:cubicBezTo>
                      <a:pt x="348377" y="17780"/>
                      <a:pt x="394733" y="16510"/>
                      <a:pt x="438650" y="13970"/>
                    </a:cubicBezTo>
                    <a:cubicBezTo>
                      <a:pt x="482566" y="11430"/>
                      <a:pt x="528922" y="8890"/>
                      <a:pt x="572839" y="8890"/>
                    </a:cubicBezTo>
                    <a:cubicBezTo>
                      <a:pt x="621635" y="7620"/>
                      <a:pt x="670431" y="10160"/>
                      <a:pt x="719227" y="8890"/>
                    </a:cubicBezTo>
                    <a:cubicBezTo>
                      <a:pt x="780222" y="8890"/>
                      <a:pt x="1885450" y="6350"/>
                      <a:pt x="1946445" y="5080"/>
                    </a:cubicBezTo>
                    <a:cubicBezTo>
                      <a:pt x="2005000" y="3810"/>
                      <a:pt x="2063556" y="2540"/>
                      <a:pt x="2124551" y="2540"/>
                    </a:cubicBezTo>
                    <a:cubicBezTo>
                      <a:pt x="2224582" y="1270"/>
                      <a:pt x="2322174" y="0"/>
                      <a:pt x="2422206" y="0"/>
                    </a:cubicBezTo>
                    <a:cubicBezTo>
                      <a:pt x="2463683" y="0"/>
                      <a:pt x="2507599" y="2540"/>
                      <a:pt x="2549076" y="2540"/>
                    </a:cubicBezTo>
                    <a:cubicBezTo>
                      <a:pt x="2663746" y="3810"/>
                      <a:pt x="2780856" y="5080"/>
                      <a:pt x="2895527" y="7620"/>
                    </a:cubicBezTo>
                    <a:cubicBezTo>
                      <a:pt x="2956522" y="8890"/>
                      <a:pt x="3017517" y="12700"/>
                      <a:pt x="3078512" y="16510"/>
                    </a:cubicBezTo>
                    <a:cubicBezTo>
                      <a:pt x="3093151" y="16510"/>
                      <a:pt x="3107789" y="16510"/>
                      <a:pt x="3119988" y="16510"/>
                    </a:cubicBezTo>
                    <a:cubicBezTo>
                      <a:pt x="3136203" y="17780"/>
                      <a:pt x="3145093" y="20320"/>
                      <a:pt x="3155253" y="21590"/>
                    </a:cubicBezTo>
                    <a:close/>
                    <a:moveTo>
                      <a:pt x="3165413" y="3082908"/>
                    </a:moveTo>
                    <a:cubicBezTo>
                      <a:pt x="3166683" y="3066398"/>
                      <a:pt x="3167953" y="3053698"/>
                      <a:pt x="3167953" y="3040998"/>
                    </a:cubicBezTo>
                    <a:cubicBezTo>
                      <a:pt x="3166683" y="2907432"/>
                      <a:pt x="3165413" y="2781266"/>
                      <a:pt x="3165413" y="2645579"/>
                    </a:cubicBezTo>
                    <a:cubicBezTo>
                      <a:pt x="3165413" y="2583686"/>
                      <a:pt x="3167953" y="2521794"/>
                      <a:pt x="3166683" y="2459901"/>
                    </a:cubicBezTo>
                    <a:cubicBezTo>
                      <a:pt x="3166683" y="2402770"/>
                      <a:pt x="3165413" y="2343258"/>
                      <a:pt x="3164143" y="2286126"/>
                    </a:cubicBezTo>
                    <a:cubicBezTo>
                      <a:pt x="3159063" y="2198049"/>
                      <a:pt x="3147633" y="374601"/>
                      <a:pt x="3147633" y="286523"/>
                    </a:cubicBezTo>
                    <a:cubicBezTo>
                      <a:pt x="3145093" y="212729"/>
                      <a:pt x="3142553" y="136553"/>
                      <a:pt x="3140013" y="63500"/>
                    </a:cubicBezTo>
                    <a:cubicBezTo>
                      <a:pt x="3138743" y="44450"/>
                      <a:pt x="3137473" y="43180"/>
                      <a:pt x="3112669" y="41910"/>
                    </a:cubicBezTo>
                    <a:cubicBezTo>
                      <a:pt x="3105350" y="41910"/>
                      <a:pt x="3100470" y="41910"/>
                      <a:pt x="3093151" y="40640"/>
                    </a:cubicBezTo>
                    <a:cubicBezTo>
                      <a:pt x="3032156" y="36830"/>
                      <a:pt x="2968721" y="31750"/>
                      <a:pt x="2907726" y="30480"/>
                    </a:cubicBezTo>
                    <a:cubicBezTo>
                      <a:pt x="2758898" y="26670"/>
                      <a:pt x="2607631" y="25400"/>
                      <a:pt x="2458803" y="22860"/>
                    </a:cubicBezTo>
                    <a:cubicBezTo>
                      <a:pt x="2436845" y="22860"/>
                      <a:pt x="2412447" y="22860"/>
                      <a:pt x="2390489" y="22860"/>
                    </a:cubicBezTo>
                    <a:cubicBezTo>
                      <a:pt x="2353892" y="22860"/>
                      <a:pt x="2317295" y="22860"/>
                      <a:pt x="2283138" y="22860"/>
                    </a:cubicBezTo>
                    <a:cubicBezTo>
                      <a:pt x="2205064" y="22860"/>
                      <a:pt x="2126990" y="22860"/>
                      <a:pt x="2051357" y="24130"/>
                    </a:cubicBezTo>
                    <a:cubicBezTo>
                      <a:pt x="1985482" y="25400"/>
                      <a:pt x="875374" y="29210"/>
                      <a:pt x="809499" y="29210"/>
                    </a:cubicBezTo>
                    <a:cubicBezTo>
                      <a:pt x="702148" y="29210"/>
                      <a:pt x="594797" y="26670"/>
                      <a:pt x="487446" y="33020"/>
                    </a:cubicBezTo>
                    <a:cubicBezTo>
                      <a:pt x="431330" y="36830"/>
                      <a:pt x="377655" y="36830"/>
                      <a:pt x="323979" y="38100"/>
                    </a:cubicBezTo>
                    <a:cubicBezTo>
                      <a:pt x="231267" y="41910"/>
                      <a:pt x="138555" y="45720"/>
                      <a:pt x="49530" y="50800"/>
                    </a:cubicBezTo>
                    <a:cubicBezTo>
                      <a:pt x="36830" y="50800"/>
                      <a:pt x="34290" y="53340"/>
                      <a:pt x="33020" y="72280"/>
                    </a:cubicBezTo>
                    <a:cubicBezTo>
                      <a:pt x="31750" y="115129"/>
                      <a:pt x="31750" y="157978"/>
                      <a:pt x="30480" y="200826"/>
                    </a:cubicBezTo>
                    <a:cubicBezTo>
                      <a:pt x="29210" y="272241"/>
                      <a:pt x="26670" y="341275"/>
                      <a:pt x="25400" y="412689"/>
                    </a:cubicBezTo>
                    <a:cubicBezTo>
                      <a:pt x="20320" y="488864"/>
                      <a:pt x="26670" y="2350399"/>
                      <a:pt x="29210" y="2426575"/>
                    </a:cubicBezTo>
                    <a:cubicBezTo>
                      <a:pt x="29210" y="2507511"/>
                      <a:pt x="29210" y="2590828"/>
                      <a:pt x="30480" y="2671764"/>
                    </a:cubicBezTo>
                    <a:cubicBezTo>
                      <a:pt x="30480" y="2731276"/>
                      <a:pt x="33020" y="2790788"/>
                      <a:pt x="33020" y="2850300"/>
                    </a:cubicBezTo>
                    <a:cubicBezTo>
                      <a:pt x="33020" y="2914573"/>
                      <a:pt x="33020" y="2978846"/>
                      <a:pt x="31750" y="3040998"/>
                    </a:cubicBezTo>
                    <a:cubicBezTo>
                      <a:pt x="31750" y="3044808"/>
                      <a:pt x="31750" y="3047348"/>
                      <a:pt x="31750" y="3051158"/>
                    </a:cubicBezTo>
                    <a:cubicBezTo>
                      <a:pt x="31750" y="3061318"/>
                      <a:pt x="35560" y="3065128"/>
                      <a:pt x="44450" y="3065128"/>
                    </a:cubicBezTo>
                    <a:cubicBezTo>
                      <a:pt x="67801" y="3065128"/>
                      <a:pt x="101958" y="3066398"/>
                      <a:pt x="133675" y="3066398"/>
                    </a:cubicBezTo>
                    <a:cubicBezTo>
                      <a:pt x="180031" y="3066398"/>
                      <a:pt x="228827" y="3063858"/>
                      <a:pt x="275183" y="3066398"/>
                    </a:cubicBezTo>
                    <a:cubicBezTo>
                      <a:pt x="350817" y="3070208"/>
                      <a:pt x="426451" y="3072748"/>
                      <a:pt x="502085" y="3071478"/>
                    </a:cubicBezTo>
                    <a:cubicBezTo>
                      <a:pt x="550881" y="3070208"/>
                      <a:pt x="597237" y="3072748"/>
                      <a:pt x="646033" y="3072748"/>
                    </a:cubicBezTo>
                    <a:cubicBezTo>
                      <a:pt x="716787" y="3072748"/>
                      <a:pt x="787541" y="3071478"/>
                      <a:pt x="858295" y="3072748"/>
                    </a:cubicBezTo>
                    <a:cubicBezTo>
                      <a:pt x="963207" y="3074018"/>
                      <a:pt x="2114791" y="3063858"/>
                      <a:pt x="2222143" y="3066398"/>
                    </a:cubicBezTo>
                    <a:cubicBezTo>
                      <a:pt x="2268499" y="3067668"/>
                      <a:pt x="2314855" y="3068938"/>
                      <a:pt x="2358771" y="3068938"/>
                    </a:cubicBezTo>
                    <a:cubicBezTo>
                      <a:pt x="2439285" y="3071478"/>
                      <a:pt x="2517358" y="3067668"/>
                      <a:pt x="2597872" y="3071478"/>
                    </a:cubicBezTo>
                    <a:cubicBezTo>
                      <a:pt x="2663746" y="3074018"/>
                      <a:pt x="2729621" y="3074018"/>
                      <a:pt x="2795495" y="3076558"/>
                    </a:cubicBezTo>
                    <a:cubicBezTo>
                      <a:pt x="2893087" y="3080368"/>
                      <a:pt x="2990679" y="3082908"/>
                      <a:pt x="3088271" y="3084178"/>
                    </a:cubicBezTo>
                    <a:cubicBezTo>
                      <a:pt x="3124868" y="3084178"/>
                      <a:pt x="3145093" y="3082908"/>
                      <a:pt x="3165413" y="3082908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sp>
          <p:nvSpPr>
            <p:cNvPr id="30" name="Rectangle 29"/>
            <p:cNvSpPr/>
            <p:nvPr/>
          </p:nvSpPr>
          <p:spPr>
            <a:xfrm>
              <a:off x="12589614" y="3556446"/>
              <a:ext cx="5538234" cy="47771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r>
                <a:rPr lang="pt-BR" sz="4000" kern="0" dirty="0" smtClean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* </a:t>
              </a:r>
              <a:r>
                <a:rPr lang="vi-VN" sz="4000" kern="0" dirty="0" smtClean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Chuẩn </a:t>
              </a:r>
              <a:r>
                <a:rPr lang="vi-VN" sz="4000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bị trước </a:t>
              </a:r>
              <a:endParaRPr lang="en-US" sz="4000" kern="0" dirty="0" smtClean="0"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  <a:p>
              <a:pPr algn="ctr"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r>
                <a:rPr lang="en-US" sz="4000" b="1" kern="0" dirty="0" smtClean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“</a:t>
              </a:r>
              <a:r>
                <a:rPr lang="vi-VN" sz="4000" b="1" kern="0" dirty="0" smtClean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Bài </a:t>
              </a:r>
              <a:r>
                <a:rPr lang="vi-VN" sz="4000" b="1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10: Tính chất ba đường trung tuyến của tam </a:t>
              </a:r>
              <a:r>
                <a:rPr lang="vi-VN" sz="4000" b="1" kern="0" dirty="0" smtClean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giác</a:t>
              </a:r>
              <a:r>
                <a:rPr lang="en-US" sz="4000" b="1" kern="0" dirty="0" smtClean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”</a:t>
              </a:r>
              <a:endParaRPr lang="pt-BR" sz="4000" b="1" kern="0" dirty="0"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33" name="Picture 2">
            <a:extLst>
              <a:ext uri="{FF2B5EF4-FFF2-40B4-BE49-F238E27FC236}">
                <a16:creationId xmlns:a16="http://schemas.microsoft.com/office/drawing/2014/main" id="{5EAB0314-8F76-4681-9068-C12A4B9C5D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7924800" y="7430931"/>
            <a:ext cx="2873375" cy="25880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-3888506" y="-3888506"/>
            <a:ext cx="7777012" cy="7777012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4399494" y="6398494"/>
            <a:ext cx="7777012" cy="7777012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15697200" y="-1592974"/>
            <a:ext cx="4447864" cy="445087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373600" y="632465"/>
            <a:ext cx="2263111" cy="226311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0" y="8301178"/>
            <a:ext cx="4447864" cy="445087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28700" y="9155444"/>
            <a:ext cx="2263111" cy="2263111"/>
          </a:xfrm>
          <a:prstGeom prst="rect">
            <a:avLst/>
          </a:prstGeom>
        </p:spPr>
      </p:pic>
      <p:pic>
        <p:nvPicPr>
          <p:cNvPr id="14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5867400" y="6384457"/>
            <a:ext cx="6928366" cy="2624119"/>
          </a:xfrm>
          <a:prstGeom prst="rect">
            <a:avLst/>
          </a:prstGeom>
        </p:spPr>
      </p:pic>
      <p:sp>
        <p:nvSpPr>
          <p:cNvPr id="15" name="TextBox 18">
            <a:extLst>
              <a:ext uri="{FF2B5EF4-FFF2-40B4-BE49-F238E27FC236}">
                <a16:creationId xmlns:a16="http://schemas.microsoft.com/office/drawing/2014/main" id="{8F5E62F2-E99E-4F19-B9B0-2063558D038E}"/>
              </a:ext>
            </a:extLst>
          </p:cNvPr>
          <p:cNvSpPr txBox="1"/>
          <p:nvPr/>
        </p:nvSpPr>
        <p:spPr>
          <a:xfrm>
            <a:off x="2389860" y="1764020"/>
            <a:ext cx="13883445" cy="32316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buClrTx/>
              <a:buFontTx/>
              <a:buNone/>
            </a:pPr>
            <a:r>
              <a:rPr lang="en-US" sz="7000" b="1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CẢM ƠN </a:t>
            </a:r>
            <a:r>
              <a:rPr lang="en-US" sz="7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EM </a:t>
            </a:r>
          </a:p>
          <a:p>
            <a:pPr algn="ctr">
              <a:lnSpc>
                <a:spcPct val="150000"/>
              </a:lnSpc>
              <a:buClrTx/>
              <a:buFontTx/>
              <a:buNone/>
            </a:pPr>
            <a:r>
              <a:rPr lang="en-US" sz="7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</a:t>
            </a:r>
            <a:r>
              <a:rPr lang="en-US" sz="7000" b="1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THEO DÕI BÀI HỌC</a:t>
            </a:r>
            <a:r>
              <a:rPr lang="vi-VN" sz="7000" b="1" kern="120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!</a:t>
            </a:r>
            <a:endParaRPr lang="en-US" sz="7000" b="1" kern="1200" dirty="0">
              <a:solidFill>
                <a:schemeClr val="accent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ular Callout 17"/>
          <p:cNvSpPr/>
          <p:nvPr/>
        </p:nvSpPr>
        <p:spPr>
          <a:xfrm>
            <a:off x="1676400" y="1790700"/>
            <a:ext cx="14935200" cy="2428744"/>
          </a:xfrm>
          <a:prstGeom prst="wedgeRectCallout">
            <a:avLst>
              <a:gd name="adj1" fmla="val -21161"/>
              <a:gd name="adj2" fmla="val 56535"/>
            </a:avLst>
          </a:prstGeom>
          <a:ln w="38100">
            <a:solidFill>
              <a:schemeClr val="bg2">
                <a:lumMod val="25000"/>
              </a:schemeClr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16154400" y="7569385"/>
            <a:ext cx="9217214" cy="9217214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14215693" y="-3422178"/>
            <a:ext cx="4447864" cy="445087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156444" y="-1131556"/>
            <a:ext cx="2263111" cy="226311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0" y="-3422178"/>
            <a:ext cx="4447864" cy="445087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600200" y="8801100"/>
            <a:ext cx="2119091" cy="211909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266214" y="483976"/>
            <a:ext cx="4038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 LUẬN</a:t>
            </a:r>
            <a:endParaRPr lang="en-US" sz="6000" b="1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057400" y="2008494"/>
            <a:ext cx="14401800" cy="18396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trực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vuông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ấy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id="{5EAB0314-8F76-4681-9068-C12A4B9C5D0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5203892" y="3685453"/>
            <a:ext cx="1957177" cy="176284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023257" y="4762500"/>
            <a:ext cx="1608133" cy="7177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Ví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dụ</a:t>
            </a:r>
            <a:r>
              <a: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90600" y="5829300"/>
            <a:ext cx="3760669" cy="378129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5611549" y="5753691"/>
                <a:ext cx="11953272" cy="37856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71500" indent="-571500" algn="just">
                  <a:lnSpc>
                    <a:spcPct val="150000"/>
                  </a:lnSpc>
                  <a:buFontTx/>
                  <a:buChar char="-"/>
                </a:pPr>
                <a:r>
                  <a:rPr lang="en-US" sz="4000" dirty="0" err="1" smtClean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4000" dirty="0" smtClean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;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𝐼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;</a:t>
                </a:r>
              </a:p>
              <a:p>
                <a:pPr marL="571500" indent="-571500" algn="just">
                  <a:lnSpc>
                    <a:spcPct val="150000"/>
                  </a:lnSpc>
                  <a:buFontTx/>
                  <a:buChar char="-"/>
                </a:pPr>
                <a:r>
                  <a:rPr lang="en-US" sz="4000" dirty="0" err="1" smtClean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 smtClean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𝑑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với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𝐼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 smtClean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</a:t>
                </a:r>
                <a:r>
                  <a:rPr lang="en-US" sz="4000" dirty="0" err="1" smtClean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Vì</a:t>
                </a:r>
                <a:r>
                  <a:rPr lang="en-US" sz="4000" dirty="0" smtClean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thế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𝑑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1549" y="5753691"/>
                <a:ext cx="11953272" cy="3785652"/>
              </a:xfrm>
              <a:prstGeom prst="rect">
                <a:avLst/>
              </a:prstGeom>
              <a:blipFill>
                <a:blip r:embed="rId15"/>
                <a:stretch>
                  <a:fillRect l="-1837" r="-1837" b="-30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2" grpId="0"/>
      <p:bldP spid="2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-5229755" y="8208244"/>
            <a:ext cx="6067955" cy="5300512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6383000" y="-1774230"/>
            <a:ext cx="4343400" cy="3967012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16328571" y="7734300"/>
            <a:ext cx="2819400" cy="282131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131556" y="-1131556"/>
            <a:ext cx="2263111" cy="2263111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6019800" y="669161"/>
            <a:ext cx="6096000" cy="914400"/>
            <a:chOff x="1554480" y="876300"/>
            <a:chExt cx="6096000" cy="1143000"/>
          </a:xfrm>
          <a:solidFill>
            <a:schemeClr val="accent5">
              <a:lumMod val="75000"/>
            </a:schemeClr>
          </a:solidFill>
        </p:grpSpPr>
        <p:sp>
          <p:nvSpPr>
            <p:cNvPr id="18" name="Flowchart: Terminator 17"/>
            <p:cNvSpPr/>
            <p:nvPr/>
          </p:nvSpPr>
          <p:spPr>
            <a:xfrm>
              <a:off x="1554480" y="876300"/>
              <a:ext cx="6096000" cy="1143000"/>
            </a:xfrm>
            <a:prstGeom prst="flowChartTerminator">
              <a:avLst/>
            </a:prstGeom>
            <a:grpFill/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983836" y="987956"/>
              <a:ext cx="5259773" cy="884858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Ví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dụ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1</a:t>
              </a:r>
              <a:r>
                <a:rPr kumimoji="0" 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(SGK – </a:t>
              </a:r>
              <a:r>
                <a:rPr kumimoji="0" 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tr100)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230959" y="1823978"/>
                <a:ext cx="16287682" cy="286232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dirty="0" smtClean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Trong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89 ,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quan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sát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ba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cặp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𝐶𝐷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𝐸𝐺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𝑏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𝑃𝑄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𝑐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nào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tương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ứng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trong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cặp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trên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?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Vì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sao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?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0959" y="1823978"/>
                <a:ext cx="16287682" cy="2862322"/>
              </a:xfrm>
              <a:prstGeom prst="rect">
                <a:avLst/>
              </a:prstGeom>
              <a:blipFill>
                <a:blip r:embed="rId6"/>
                <a:stretch>
                  <a:fillRect l="-1347" b="-42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72831" y="5149470"/>
            <a:ext cx="11003938" cy="3727830"/>
          </a:xfrm>
          <a:prstGeom prst="rect">
            <a:avLst/>
          </a:prstGeom>
        </p:spPr>
      </p:pic>
      <p:pic>
        <p:nvPicPr>
          <p:cNvPr id="23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6025725" y="7121980"/>
            <a:ext cx="1509245" cy="232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376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 dir="d"/>
      </p:transition>
    </mc:Choice>
    <mc:Fallback xmlns="">
      <p:transition spd="med">
        <p:wipe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9"/>
          <p:cNvGrpSpPr/>
          <p:nvPr/>
        </p:nvGrpSpPr>
        <p:grpSpPr>
          <a:xfrm>
            <a:off x="-5229755" y="8208244"/>
            <a:ext cx="6067955" cy="5300512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6383000" y="-1774230"/>
            <a:ext cx="4343400" cy="3967012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17526000" y="8876344"/>
            <a:ext cx="2819400" cy="282131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131556" y="-1131556"/>
            <a:ext cx="2263111" cy="2263111"/>
          </a:xfrm>
          <a:prstGeom prst="rect">
            <a:avLst/>
          </a:prstGeom>
        </p:spPr>
      </p:pic>
      <p:sp>
        <p:nvSpPr>
          <p:cNvPr id="20" name="Oval Callout 19"/>
          <p:cNvSpPr/>
          <p:nvPr/>
        </p:nvSpPr>
        <p:spPr>
          <a:xfrm>
            <a:off x="1752600" y="266700"/>
            <a:ext cx="1752600" cy="965974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26245" y="952500"/>
            <a:ext cx="10201359" cy="34559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970902" y="4686300"/>
                <a:ext cx="16376200" cy="535531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71500" indent="-57150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3800" dirty="0"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𝑎</m:t>
                    </m:r>
                  </m:oMath>
                </a14:m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đoan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𝐶𝐷</m:t>
                    </m:r>
                  </m:oMath>
                </a14:m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vì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𝑎</m:t>
                    </m:r>
                  </m:oMath>
                </a14:m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với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𝐶𝐷</m:t>
                    </m:r>
                  </m:oMath>
                </a14:m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𝐻</m:t>
                    </m:r>
                  </m:oMath>
                </a14:m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𝐶𝐷</m:t>
                    </m:r>
                  </m:oMath>
                </a14:m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571500" indent="-57150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𝑏</m:t>
                    </m:r>
                  </m:oMath>
                </a14:m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𝐸𝐺</m:t>
                    </m:r>
                  </m:oMath>
                </a14:m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vì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𝑏</m:t>
                    </m:r>
                  </m:oMath>
                </a14:m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qua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𝐸𝐺</m:t>
                    </m:r>
                  </m:oMath>
                </a14:m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571500" indent="-57150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𝑐</m:t>
                    </m:r>
                  </m:oMath>
                </a14:m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𝑃𝑄</m:t>
                    </m:r>
                  </m:oMath>
                </a14:m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vì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𝑐</m:t>
                    </m:r>
                  </m:oMath>
                </a14:m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với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8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𝑃𝑄</m:t>
                    </m:r>
                  </m:oMath>
                </a14:m>
                <a:r>
                  <a:rPr lang="en-US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0902" y="4686300"/>
                <a:ext cx="16376200" cy="5355312"/>
              </a:xfrm>
              <a:prstGeom prst="rect">
                <a:avLst/>
              </a:prstGeom>
              <a:blipFill>
                <a:blip r:embed="rId7"/>
                <a:stretch>
                  <a:fillRect l="-1116" r="-1191" b="-15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68121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 dir="d"/>
      </p:transition>
    </mc:Choice>
    <mc:Fallback xmlns="">
      <p:transition spd="med">
        <p:wipe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D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1"/>
          <p:cNvGrpSpPr/>
          <p:nvPr/>
        </p:nvGrpSpPr>
        <p:grpSpPr>
          <a:xfrm>
            <a:off x="15621000" y="-5893109"/>
            <a:ext cx="7777012" cy="7777012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453735"/>
            </a:solid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r="17722" b="17666"/>
          <a:stretch>
            <a:fillRect/>
          </a:stretch>
        </p:blipFill>
        <p:spPr>
          <a:xfrm>
            <a:off x="13639800" y="-3544195"/>
            <a:ext cx="4447864" cy="445087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131556" y="-1131556"/>
            <a:ext cx="2263111" cy="2263111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1447800" y="129521"/>
            <a:ext cx="5988909" cy="1103892"/>
            <a:chOff x="1676400" y="38100"/>
            <a:chExt cx="5988909" cy="1103892"/>
          </a:xfrm>
        </p:grpSpPr>
        <p:sp>
          <p:nvSpPr>
            <p:cNvPr id="17" name="Rectangle 16"/>
            <p:cNvSpPr/>
            <p:nvPr/>
          </p:nvSpPr>
          <p:spPr>
            <a:xfrm>
              <a:off x="1676400" y="38100"/>
              <a:ext cx="5988909" cy="1103892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Aft>
                  <a:spcPts val="800"/>
                </a:spcAft>
              </a:pPr>
              <a:r>
                <a:rPr lang="nl-NL" sz="5000" b="1" dirty="0" smtClean="0">
                  <a:ln w="0"/>
                  <a:solidFill>
                    <a:srgbClr val="AA3F3C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LUYỆN TẬP 1</a:t>
              </a:r>
              <a:endParaRPr lang="en-US" sz="5000" b="1" dirty="0">
                <a:ln w="0"/>
                <a:solidFill>
                  <a:srgbClr val="AA3F3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8" name="Picture 2"/>
            <p:cNvPicPr>
              <a:picLocks noChangeAspect="1"/>
            </p:cNvPicPr>
            <p:nvPr/>
          </p:nvPicPr>
          <p:blipFill>
            <a:blip r:embed="rId6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100000"/>
                      </a14:imgEffect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731481" y="489750"/>
              <a:ext cx="512872" cy="530225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1447800" y="1303586"/>
                <a:ext cx="15480045" cy="185871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Cho tam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giác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ABC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và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M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trung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 BC.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Biết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 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𝐴𝑀𝐵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𝐴𝑀𝐶</m:t>
                        </m:r>
                      </m:e>
                    </m:acc>
                  </m:oMath>
                </a14:m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Chứng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minh AM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trung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trực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đoạn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thẳng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BC.</a:t>
                </a:r>
                <a:endParaRPr lang="en-US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7800" y="1303586"/>
                <a:ext cx="15480045" cy="1858714"/>
              </a:xfrm>
              <a:prstGeom prst="rect">
                <a:avLst/>
              </a:prstGeom>
              <a:blipFill>
                <a:blip r:embed="rId9"/>
                <a:stretch>
                  <a:fillRect l="-1221"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Oval Callout 23"/>
          <p:cNvSpPr/>
          <p:nvPr/>
        </p:nvSpPr>
        <p:spPr>
          <a:xfrm>
            <a:off x="8304649" y="3486438"/>
            <a:ext cx="1766345" cy="742662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79658" y="4664960"/>
            <a:ext cx="4657287" cy="52791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7436709" y="4784394"/>
                <a:ext cx="10257733" cy="47025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>
                  <a:lnSpc>
                    <a:spcPct val="150000"/>
                  </a:lnSpc>
                </a:pP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Ta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có</a:t>
                </a:r>
                <a:r>
                  <a:rPr lang="en-US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𝐴𝑀𝐵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𝐴𝑀𝐶</m:t>
                        </m:r>
                      </m:e>
                    </m:acc>
                  </m:oMath>
                </a14:m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endParaRPr lang="en-US" sz="4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30480" marR="30480">
                  <a:lnSpc>
                    <a:spcPct val="150000"/>
                  </a:lnSpc>
                </a:pP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mà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𝐴𝑀𝐵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𝐴𝑀𝐶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=180°</m:t>
                    </m:r>
                  </m:oMath>
                </a14:m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(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hai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góc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kề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bù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).</a:t>
                </a:r>
                <a:endParaRPr lang="en-US" sz="4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30480" marR="30480">
                  <a:lnSpc>
                    <a:spcPct val="150000"/>
                  </a:lnSpc>
                </a:pP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Suy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ra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𝐴𝑀𝐵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𝐴𝑀𝐶</m:t>
                        </m:r>
                      </m:e>
                    </m:acc>
                    <m:r>
                      <a:rPr lang="en-US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=90°</m:t>
                    </m:r>
                  </m:oMath>
                </a14:m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hay AM 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Cambria Math" panose="02040503050406030204" pitchFamily="18" charset="0"/>
                    <a:ea typeface="Times New Roman" panose="02020603050405020304" pitchFamily="18" charset="0"/>
                    <a:cs typeface="Cambria Math" panose="02040503050406030204" pitchFamily="18" charset="0"/>
                  </a:rPr>
                  <a:t>⊥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</a:rPr>
                  <a:t> BC.</a:t>
                </a:r>
                <a:endParaRPr lang="en-US" sz="40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Ta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AM 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Cambria Math" panose="02040503050406030204" pitchFamily="18" charset="0"/>
                    <a:ea typeface="Calibri" panose="020F0502020204030204" pitchFamily="34" charset="0"/>
                    <a:cs typeface="Cambria Math" panose="02040503050406030204" pitchFamily="18" charset="0"/>
                  </a:rPr>
                  <a:t>⊥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BC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M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BC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AM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BC.</a:t>
                </a:r>
                <a:endParaRPr lang="en-US" sz="40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36709" y="4784394"/>
                <a:ext cx="10257733" cy="4702506"/>
              </a:xfrm>
              <a:prstGeom prst="rect">
                <a:avLst/>
              </a:prstGeom>
              <a:blipFill>
                <a:blip r:embed="rId11"/>
                <a:stretch>
                  <a:fillRect l="-2139" r="-1188" b="-44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Picture 3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1"/>
              </a:ext>
            </a:extLst>
          </a:blip>
          <a:srcRect/>
          <a:stretch>
            <a:fillRect/>
          </a:stretch>
        </p:blipFill>
        <p:spPr>
          <a:xfrm>
            <a:off x="485115" y="3496464"/>
            <a:ext cx="1197438" cy="1496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903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 dir="r"/>
      </p:transition>
    </mc:Choice>
    <mc:Fallback xmlns="">
      <p:transition spd="med">
        <p:pull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443</TotalTime>
  <Words>2776</Words>
  <PresentationFormat>Custom</PresentationFormat>
  <Paragraphs>283</Paragraphs>
  <Slides>51</Slides>
  <Notes>0</Notes>
  <HiddenSlides>0</HiddenSlides>
  <MMClips>1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61" baseType="lpstr">
      <vt:lpstr>Kavoon</vt:lpstr>
      <vt:lpstr>Arial</vt:lpstr>
      <vt:lpstr>Cambria Math</vt:lpstr>
      <vt:lpstr>Anton</vt:lpstr>
      <vt:lpstr>Calibri Light</vt:lpstr>
      <vt:lpstr>Times New Roman</vt:lpstr>
      <vt:lpstr>Calibri</vt:lpstr>
      <vt:lpstr>Office Theme</vt:lpstr>
      <vt:lpstr>1_Office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2006-08-16T00:00:00Z</dcterms:created>
  <dcterms:modified xsi:type="dcterms:W3CDTF">2022-12-16T09:05:02Z</dcterms:modified>
  <dc:identifier>DAFSQ4Qx1jE</dc:identifier>
</cp:coreProperties>
</file>