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4"/>
  </p:notesMasterIdLst>
  <p:sldIdLst>
    <p:sldId id="256" r:id="rId2"/>
    <p:sldId id="308" r:id="rId3"/>
    <p:sldId id="478" r:id="rId4"/>
    <p:sldId id="479" r:id="rId5"/>
    <p:sldId id="480" r:id="rId6"/>
    <p:sldId id="481" r:id="rId7"/>
    <p:sldId id="477" r:id="rId8"/>
    <p:sldId id="307" r:id="rId9"/>
    <p:sldId id="482" r:id="rId10"/>
    <p:sldId id="309" r:id="rId11"/>
    <p:sldId id="311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4" r:id="rId21"/>
    <p:sldId id="310" r:id="rId22"/>
    <p:sldId id="326" r:id="rId2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.VnBlack" panose="020B7200000000000000" pitchFamily="34" charset="0"/>
      <p:regular r:id="rId26"/>
    </p:embeddedFont>
    <p:embeddedFont>
      <p:font typeface="Montserrat" panose="02000505000000020004" pitchFamily="2" charset="0"/>
      <p:regular r:id="rId27"/>
      <p:bold r:id="rId28"/>
      <p:italic r:id="rId29"/>
      <p:boldItalic r:id="rId30"/>
    </p:embeddedFont>
    <p:embeddedFont>
      <p:font typeface="McLaren" panose="020B0604020202020204" charset="0"/>
      <p:regular r:id="rId31"/>
    </p:embeddedFont>
    <p:embeddedFont>
      <p:font typeface="Aharoni" panose="020B0604020202020204" charset="-79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ivvic" panose="020B0604020202020204" charset="-93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68">
          <p15:clr>
            <a:srgbClr val="9AA0A6"/>
          </p15:clr>
        </p15:guide>
        <p15:guide id="2" orient="horz" pos="1872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D74"/>
    <a:srgbClr val="F4F9F4"/>
    <a:srgbClr val="F1F9F0"/>
    <a:srgbClr val="9AE5A8"/>
    <a:srgbClr val="5AC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E29BFE-46AF-4975-A4DB-D5192EBFC281}">
  <a:tblStyle styleId="{3FE29BFE-46AF-4975-A4DB-D5192EBFC2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0" y="64"/>
      </p:cViewPr>
      <p:guideLst>
        <p:guide orient="horz" pos="668"/>
        <p:guide orient="horz" pos="18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09300" y="1601475"/>
            <a:ext cx="612540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40375" y="3309425"/>
            <a:ext cx="43137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37200" y="1206100"/>
            <a:ext cx="7269600" cy="3025500"/>
          </a:xfrm>
          <a:prstGeom prst="rect">
            <a:avLst/>
          </a:prstGeom>
        </p:spPr>
        <p:txBody>
          <a:bodyPr spcFirstLastPara="1" wrap="square" lIns="0" tIns="182875" rIns="0" bIns="0" anchor="t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313750" y="2121530"/>
            <a:ext cx="4516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578350" y="2955477"/>
            <a:ext cx="3987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 idx="2"/>
          </p:nvPr>
        </p:nvSpPr>
        <p:spPr>
          <a:xfrm>
            <a:off x="5830775" y="2355751"/>
            <a:ext cx="2554200" cy="5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ubTitle" idx="1"/>
          </p:nvPr>
        </p:nvSpPr>
        <p:spPr>
          <a:xfrm>
            <a:off x="6122975" y="2752178"/>
            <a:ext cx="2262000" cy="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cLaren"/>
              <a:buNone/>
              <a:defRPr sz="33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8325" y="10758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●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○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■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●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○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■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●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○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ivvic"/>
              <a:buChar char="■"/>
              <a:defRPr>
                <a:solidFill>
                  <a:schemeClr val="dk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0" r:id="rId4"/>
    <p:sldLayoutId id="2147483676" r:id="rId5"/>
    <p:sldLayoutId id="2147483680" r:id="rId6"/>
    <p:sldLayoutId id="2147483683" r:id="rId7"/>
    <p:sldLayoutId id="21474836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Yen\AppData\Local\Temp\ad57263c-2a0c-4444-8ba8-05b5d373c124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 txBox="1">
            <a:spLocks noGrp="1"/>
          </p:cNvSpPr>
          <p:nvPr>
            <p:ph type="ctrTitle"/>
          </p:nvPr>
        </p:nvSpPr>
        <p:spPr>
          <a:xfrm>
            <a:off x="254441" y="509700"/>
            <a:ext cx="8515847" cy="27122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1">
                    <a:lumMod val="50000"/>
                  </a:schemeClr>
                </a:solidFill>
                <a:latin typeface="+mj-lt"/>
                <a:ea typeface="McLaren"/>
                <a:cs typeface="McLaren"/>
                <a:sym typeface="McLaren"/>
              </a:rPr>
              <a:t>Unit 5 </a:t>
            </a:r>
            <a:br>
              <a:rPr lang="en" sz="6000" dirty="0">
                <a:solidFill>
                  <a:schemeClr val="tx1">
                    <a:lumMod val="50000"/>
                  </a:schemeClr>
                </a:solidFill>
                <a:latin typeface="+mj-lt"/>
                <a:ea typeface="McLaren"/>
                <a:cs typeface="McLaren"/>
                <a:sym typeface="McLaren"/>
              </a:rPr>
            </a:br>
            <a:r>
              <a:rPr lang="en" sz="6000" dirty="0">
                <a:solidFill>
                  <a:schemeClr val="tx1">
                    <a:lumMod val="50000"/>
                  </a:schemeClr>
                </a:solidFill>
                <a:latin typeface="+mj-lt"/>
                <a:ea typeface="McLaren"/>
                <a:cs typeface="McLaren"/>
                <a:sym typeface="McLaren"/>
              </a:rPr>
              <a:t>Natural wonders of Vietnam</a:t>
            </a:r>
            <a:endParaRPr sz="6000" dirty="0">
              <a:solidFill>
                <a:schemeClr val="tx1">
                  <a:lumMod val="50000"/>
                </a:schemeClr>
              </a:solidFill>
              <a:latin typeface="+mj-lt"/>
              <a:ea typeface="McLaren"/>
              <a:cs typeface="McLaren"/>
              <a:sym typeface="McLaren"/>
            </a:endParaRPr>
          </a:p>
        </p:txBody>
      </p:sp>
      <p:sp>
        <p:nvSpPr>
          <p:cNvPr id="220" name="Google Shape;220;p42"/>
          <p:cNvSpPr txBox="1">
            <a:spLocks noGrp="1"/>
          </p:cNvSpPr>
          <p:nvPr>
            <p:ph type="subTitle" idx="1"/>
          </p:nvPr>
        </p:nvSpPr>
        <p:spPr>
          <a:xfrm>
            <a:off x="2018955" y="3601074"/>
            <a:ext cx="605957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L</a:t>
            </a:r>
            <a:r>
              <a:rPr lang="en" sz="3600" dirty="0">
                <a:solidFill>
                  <a:srgbClr val="0070C0"/>
                </a:solidFill>
                <a:latin typeface="+mj-lt"/>
              </a:rPr>
              <a:t>esson 1: Getting started</a:t>
            </a:r>
            <a:endParaRPr sz="36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149E61D6-05D4-4054-9FB3-D2E213B2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85" y="58710"/>
            <a:ext cx="8095921" cy="597882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Ex2 (p.49) Complete the following sentences with the words from the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106FB-EB1E-4CC6-981C-107F354B931E}"/>
              </a:ext>
            </a:extLst>
          </p:cNvPr>
          <p:cNvSpPr txBox="1"/>
          <p:nvPr/>
        </p:nvSpPr>
        <p:spPr>
          <a:xfrm>
            <a:off x="468726" y="1257770"/>
            <a:ext cx="557860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1. People didn't make </a:t>
            </a:r>
            <a:r>
              <a:rPr lang="en-US" sz="18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Ganh</a:t>
            </a: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 Da Dia. They are _________ rocks.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2. Ha Long Bay has thousands of big and small _________.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3. The town is charming and the surrounding _________is wonderful.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4. It’s _________to visit Ban </a:t>
            </a:r>
            <a:r>
              <a:rPr lang="en-US" sz="18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Gioc</a:t>
            </a: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 Waterfall in September.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Sans"/>
              </a:rPr>
              <a:t>5. There are many natural and man-made _________in Viet Nam.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4F4CFF-F873-4A20-8772-843643C07B21}"/>
              </a:ext>
            </a:extLst>
          </p:cNvPr>
          <p:cNvSpPr txBox="1"/>
          <p:nvPr/>
        </p:nvSpPr>
        <p:spPr>
          <a:xfrm>
            <a:off x="468727" y="694208"/>
            <a:ext cx="7307516" cy="40011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OpenSans"/>
              </a:rPr>
              <a:t>scenery            natural             wonders              amazing            islands</a:t>
            </a:r>
            <a:endParaRPr lang="en-US" sz="2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7FF414-C497-40B3-9EE0-91BA05243177}"/>
              </a:ext>
            </a:extLst>
          </p:cNvPr>
          <p:cNvCxnSpPr>
            <a:cxnSpLocks/>
          </p:cNvCxnSpPr>
          <p:nvPr/>
        </p:nvCxnSpPr>
        <p:spPr>
          <a:xfrm>
            <a:off x="777422" y="1562038"/>
            <a:ext cx="1805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EF1EB5-2DD9-4997-A9A7-F7DD836943BF}"/>
              </a:ext>
            </a:extLst>
          </p:cNvPr>
          <p:cNvSpPr txBox="1"/>
          <p:nvPr/>
        </p:nvSpPr>
        <p:spPr>
          <a:xfrm>
            <a:off x="4733365" y="1244083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BC084-87F6-429A-968F-5E5BCF5DEF11}"/>
              </a:ext>
            </a:extLst>
          </p:cNvPr>
          <p:cNvSpPr txBox="1"/>
          <p:nvPr/>
        </p:nvSpPr>
        <p:spPr>
          <a:xfrm>
            <a:off x="6047334" y="1236249"/>
            <a:ext cx="30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natural</a:t>
            </a:r>
            <a:r>
              <a:rPr lang="en-US" sz="1800" dirty="0"/>
              <a:t> not made by people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DA4055-08F5-44AF-85F5-245A8AEF7F50}"/>
              </a:ext>
            </a:extLst>
          </p:cNvPr>
          <p:cNvSpPr txBox="1"/>
          <p:nvPr/>
        </p:nvSpPr>
        <p:spPr>
          <a:xfrm>
            <a:off x="476346" y="2290505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9152F-2E52-4C3C-87C2-6CFDC39A09B8}"/>
              </a:ext>
            </a:extLst>
          </p:cNvPr>
          <p:cNvSpPr txBox="1"/>
          <p:nvPr/>
        </p:nvSpPr>
        <p:spPr>
          <a:xfrm>
            <a:off x="4718124" y="2790004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scenery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E0FE19-6237-400A-9414-0C24C11F4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58" y="2717346"/>
            <a:ext cx="1815802" cy="10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8E44D8-EA98-4CB6-8451-1EF59D464BA8}"/>
              </a:ext>
            </a:extLst>
          </p:cNvPr>
          <p:cNvGrpSpPr/>
          <p:nvPr/>
        </p:nvGrpSpPr>
        <p:grpSpPr>
          <a:xfrm>
            <a:off x="6131858" y="1585253"/>
            <a:ext cx="1815802" cy="1039447"/>
            <a:chOff x="6131858" y="1585253"/>
            <a:chExt cx="1815802" cy="1039447"/>
          </a:xfrm>
        </p:grpSpPr>
        <p:pic>
          <p:nvPicPr>
            <p:cNvPr id="11268" name="Picture 4" descr="Ha Long Tour: Discovery Halong Bay by cruising, Caves and Kayaking">
              <a:extLst>
                <a:ext uri="{FF2B5EF4-FFF2-40B4-BE49-F238E27FC236}">
                  <a16:creationId xmlns:a16="http://schemas.microsoft.com/office/drawing/2014/main" id="{631BEC6E-7507-417B-B620-5FA9970C3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858" y="1605581"/>
              <a:ext cx="1815802" cy="10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6266893-D9F8-4BC3-9833-CDAD276668B6}"/>
                </a:ext>
              </a:extLst>
            </p:cNvPr>
            <p:cNvCxnSpPr/>
            <p:nvPr/>
          </p:nvCxnSpPr>
          <p:spPr>
            <a:xfrm flipH="1">
              <a:off x="6864499" y="1621782"/>
              <a:ext cx="175260" cy="2514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EC82623-E18D-45A4-911E-B909029650F3}"/>
                </a:ext>
              </a:extLst>
            </p:cNvPr>
            <p:cNvCxnSpPr/>
            <p:nvPr/>
          </p:nvCxnSpPr>
          <p:spPr>
            <a:xfrm flipH="1">
              <a:off x="7332777" y="1585253"/>
              <a:ext cx="175260" cy="2514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0940296-E6AF-46D1-B64F-D5FB10C01370}"/>
                </a:ext>
              </a:extLst>
            </p:cNvPr>
            <p:cNvCxnSpPr/>
            <p:nvPr/>
          </p:nvCxnSpPr>
          <p:spPr>
            <a:xfrm flipH="1">
              <a:off x="7441794" y="1974913"/>
              <a:ext cx="175260" cy="2514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D86D27-AE72-477E-8B44-58A85BAD92C6}"/>
              </a:ext>
            </a:extLst>
          </p:cNvPr>
          <p:cNvSpPr txBox="1"/>
          <p:nvPr/>
        </p:nvSpPr>
        <p:spPr>
          <a:xfrm>
            <a:off x="1038812" y="3557419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amazing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5C50F5-73ED-441F-8AAD-94D7C54DFF4A}"/>
              </a:ext>
            </a:extLst>
          </p:cNvPr>
          <p:cNvSpPr txBox="1"/>
          <p:nvPr/>
        </p:nvSpPr>
        <p:spPr>
          <a:xfrm>
            <a:off x="4429712" y="4064782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wonders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A7EED1-E307-4912-B1EC-883A00398C93}"/>
              </a:ext>
            </a:extLst>
          </p:cNvPr>
          <p:cNvSpPr txBox="1"/>
          <p:nvPr/>
        </p:nvSpPr>
        <p:spPr>
          <a:xfrm>
            <a:off x="6047334" y="3710508"/>
            <a:ext cx="30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amazing</a:t>
            </a:r>
            <a:r>
              <a:rPr lang="en-US" sz="1800" dirty="0"/>
              <a:t> very surprising </a:t>
            </a:r>
          </a:p>
        </p:txBody>
      </p:sp>
    </p:spTree>
    <p:extLst>
      <p:ext uri="{BB962C8B-B14F-4D97-AF65-F5344CB8AC3E}">
        <p14:creationId xmlns:p14="http://schemas.microsoft.com/office/powerpoint/2010/main" val="24534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8" grpId="0"/>
      <p:bldP spid="20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2808824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1350662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4266986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7139565" y="4377764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71036" y="4377764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71037" y="3675686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1998734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3456896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4915058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7734393" y="3675686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1357885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2816047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4268634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7146788" y="2971132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78260" y="2971132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78260" y="2269054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2005957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3464119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4922281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7746632" y="2269054"/>
            <a:ext cx="136029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1342255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2800417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4258579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7131158" y="1566976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62630" y="1566976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62630" y="864898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1990327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3448489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4906651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7725986" y="864898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7803267" y="132660"/>
            <a:ext cx="972108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63 CuadroTexto">
            <a:extLst>
              <a:ext uri="{FF2B5EF4-FFF2-40B4-BE49-F238E27FC236}">
                <a16:creationId xmlns:a16="http://schemas.microsoft.com/office/drawing/2014/main" id="{36F7DCC1-B80B-452D-BDAB-15ED5CB82584}"/>
              </a:ext>
            </a:extLst>
          </p:cNvPr>
          <p:cNvSpPr txBox="1"/>
          <p:nvPr/>
        </p:nvSpPr>
        <p:spPr>
          <a:xfrm>
            <a:off x="1386069" y="4517272"/>
            <a:ext cx="1372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1350" b="1" kern="12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dist="25400" dir="1302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+mn-ea"/>
              </a:rPr>
              <a:t>NATURAL WONDERS</a:t>
            </a:r>
            <a:endParaRPr lang="es-ES" sz="1350" b="1" kern="1200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white">
                  <a:alpha val="95000"/>
                </a:prstClr>
              </a:solidFill>
              <a:effectLst>
                <a:innerShdw dist="25400" dir="13020000">
                  <a:srgbClr val="000000">
                    <a:alpha val="60000"/>
                  </a:srgbClr>
                </a:innerShdw>
              </a:effectLst>
              <a:latin typeface="Arial Black" pitchFamily="34" charset="0"/>
              <a:ea typeface="+mn-ea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58553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4484955" y="279107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What’s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behind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wall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?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5689810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6337882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5697033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6345105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5681403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6329475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1440542" y="1620983"/>
            <a:ext cx="3629775" cy="20260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ea typeface="+mn-ea"/>
                <a:cs typeface="Aharoni" pitchFamily="2" charset="-79"/>
              </a:rPr>
              <a:t>BRICKS DOWN</a:t>
            </a:r>
            <a:endParaRPr lang="es-ES" sz="4050" b="1" kern="1200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ea typeface="+mn-ea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5349157" y="902483"/>
            <a:ext cx="3355420" cy="3614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15917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5143092D-8C84-4BC5-A2A4-0A9408A9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6" y="1064807"/>
            <a:ext cx="6561268" cy="36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556544" y="63658"/>
            <a:ext cx="291632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desert</a:t>
            </a:r>
            <a:endParaRPr lang="es-ES_tradnl" sz="4050" b="1" kern="120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n-ea"/>
              <a:cs typeface="Aharoni" pitchFamily="2" charset="-79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7E85163-0B88-48D7-81F7-DED24E5A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6" y="1051818"/>
            <a:ext cx="6561268" cy="36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556544" y="63658"/>
            <a:ext cx="291632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island</a:t>
            </a:r>
            <a:endParaRPr lang="es-ES_tradnl" sz="4050" b="1" kern="120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n-ea"/>
              <a:cs typeface="Aharoni" pitchFamily="2" charset="-79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15BBCBF0-7A10-4060-BA89-E99B3910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38" y="1064807"/>
            <a:ext cx="6587145" cy="36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556544" y="63658"/>
            <a:ext cx="291632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cave</a:t>
            </a:r>
            <a:endParaRPr lang="es-ES_tradnl" sz="4050" b="1" kern="120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n-ea"/>
              <a:cs typeface="Aharoni" pitchFamily="2" charset="-79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9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67E7453B-AD2D-46FB-9EBA-EA97C4C0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6" y="1128511"/>
            <a:ext cx="6561260" cy="36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556544" y="63658"/>
            <a:ext cx="291632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river</a:t>
            </a:r>
            <a:endParaRPr lang="es-ES_tradnl" sz="4050" b="1" kern="120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n-ea"/>
              <a:cs typeface="Aharoni" pitchFamily="2" charset="-79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32727272-D1AC-45C6-8874-E84F16C8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34" y="1157015"/>
            <a:ext cx="6587950" cy="37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472761" y="63658"/>
            <a:ext cx="369718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waterfall</a:t>
            </a:r>
            <a:r>
              <a:rPr lang="es-ES_tradnl" sz="4050" b="1" kern="12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 </a:t>
            </a: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DA6275E2-EE20-4FA4-9068-E55EC3F0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15" y="1115091"/>
            <a:ext cx="6589369" cy="37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472761" y="63658"/>
            <a:ext cx="3697184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mountain</a:t>
            </a:r>
            <a:r>
              <a:rPr lang="es-ES_tradnl" sz="4050" b="1" kern="12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 </a:t>
            </a: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9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un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F2A9A65F-3898-487F-899D-44E9FAC6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20" y="1046055"/>
            <a:ext cx="6566463" cy="36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472761" y="63658"/>
            <a:ext cx="2505417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forest</a:t>
            </a:r>
            <a:r>
              <a:rPr lang="es-ES_tradnl" sz="4050" b="1" kern="12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 </a:t>
            </a: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r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61B09416-5E01-4CB8-B039-548EFC42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88" y="1129596"/>
            <a:ext cx="6557396" cy="36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8" y="249492"/>
            <a:ext cx="3261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Click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on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  <a:ea typeface="+mn-ea"/>
              </a:rPr>
              <a:t>bricks</a:t>
            </a:r>
            <a:endParaRPr lang="es-ES" sz="2100" b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8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6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2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8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0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8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4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8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1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1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1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89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8311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114879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1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1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1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5444" y="864898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7EC1100D-366F-4188-AB7A-7CB2D3439CCD}"/>
              </a:ext>
            </a:extLst>
          </p:cNvPr>
          <p:cNvSpPr txBox="1"/>
          <p:nvPr/>
        </p:nvSpPr>
        <p:spPr>
          <a:xfrm>
            <a:off x="3846524" y="63658"/>
            <a:ext cx="2600380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s-ES_tradnl" sz="4050" b="1" kern="120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beach</a:t>
            </a:r>
            <a:r>
              <a:rPr lang="es-ES_tradnl" sz="4050" b="1" kern="12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n-ea"/>
                <a:cs typeface="Aharoni" pitchFamily="2" charset="-79"/>
              </a:rPr>
              <a:t> </a:t>
            </a: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81615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712246" y="195485"/>
            <a:ext cx="751467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694345" y="116575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6" y="63658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2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21695-0684-45E9-82C5-7971F5EA2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055" y="1133749"/>
            <a:ext cx="8181891" cy="3484563"/>
          </a:xfrm>
        </p:spPr>
        <p:txBody>
          <a:bodyPr/>
          <a:lstStyle/>
          <a:p>
            <a:pPr marL="139700" indent="0">
              <a:buNone/>
            </a:pP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  <a:p>
            <a:pPr marL="139700" lv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an overview of the topic: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wonders of Vietnam</a:t>
            </a:r>
          </a:p>
          <a:p>
            <a:pPr marL="139700" lv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Know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nouns for things in nature through pictures and listening exercise.</a:t>
            </a:r>
          </a:p>
          <a:p>
            <a:pPr marL="139700" indent="0">
              <a:buNone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08A0BF-B89D-4823-953A-CCC12B44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93" y="457110"/>
            <a:ext cx="7269600" cy="502500"/>
          </a:xfrm>
        </p:spPr>
        <p:txBody>
          <a:bodyPr/>
          <a:lstStyle/>
          <a:p>
            <a:r>
              <a:rPr lang="en-US" sz="4000" dirty="0">
                <a:solidFill>
                  <a:srgbClr val="7030A0"/>
                </a:solidFill>
                <a:latin typeface="+mj-lt"/>
              </a:rPr>
              <a:t>OBJECTIVES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6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22335A-5F17-4DCE-ADD3-7ED5537C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840"/>
            <a:ext cx="2239321" cy="12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8528353-2EEB-4458-87A1-8B4CC161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59" y="596840"/>
            <a:ext cx="2239321" cy="12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C5275A-8E30-4028-8343-4B54D2A7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22" y="596840"/>
            <a:ext cx="2239321" cy="12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76B26BE-7B37-4474-ACE3-D2A13EE3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79" y="596840"/>
            <a:ext cx="2239321" cy="12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FF9F37-EDF4-466A-ABA1-F9A8012F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240"/>
            <a:ext cx="2239321" cy="12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62D82AB-B0A2-4AA8-8489-EDD7D5A0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59" y="2729239"/>
            <a:ext cx="2239320" cy="12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7388D17-805B-4CBA-A6DF-713AF015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17" y="2729205"/>
            <a:ext cx="2239320" cy="12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24B93A8-1DA6-44C6-86A7-47151791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74" y="2729204"/>
            <a:ext cx="2239319" cy="12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EA8AE-398F-4E79-AD93-98C26A468D95}"/>
              </a:ext>
            </a:extLst>
          </p:cNvPr>
          <p:cNvSpPr txBox="1"/>
          <p:nvPr/>
        </p:nvSpPr>
        <p:spPr>
          <a:xfrm>
            <a:off x="153564" y="1933502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desert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818C3-8BAE-4C5E-A500-4EC733197C8F}"/>
              </a:ext>
            </a:extLst>
          </p:cNvPr>
          <p:cNvSpPr txBox="1"/>
          <p:nvPr/>
        </p:nvSpPr>
        <p:spPr>
          <a:xfrm>
            <a:off x="2596617" y="1933502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island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F1F5A-1A88-4E94-992A-40DDB7D4175D}"/>
              </a:ext>
            </a:extLst>
          </p:cNvPr>
          <p:cNvSpPr txBox="1"/>
          <p:nvPr/>
        </p:nvSpPr>
        <p:spPr>
          <a:xfrm>
            <a:off x="4872146" y="1933502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F8E4F0-A026-48E3-8689-48842DCCF01A}"/>
              </a:ext>
            </a:extLst>
          </p:cNvPr>
          <p:cNvSpPr txBox="1"/>
          <p:nvPr/>
        </p:nvSpPr>
        <p:spPr>
          <a:xfrm>
            <a:off x="7196536" y="1933502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river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B3AC15-1803-45F3-9304-A4C03A2D3657}"/>
              </a:ext>
            </a:extLst>
          </p:cNvPr>
          <p:cNvSpPr/>
          <p:nvPr/>
        </p:nvSpPr>
        <p:spPr>
          <a:xfrm>
            <a:off x="0" y="596840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4B8346-9829-456C-9F7E-DE20F1D95DEF}"/>
              </a:ext>
            </a:extLst>
          </p:cNvPr>
          <p:cNvSpPr/>
          <p:nvPr/>
        </p:nvSpPr>
        <p:spPr>
          <a:xfrm>
            <a:off x="2319453" y="596840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9496A7-C4D5-48F8-9C8E-E68A43290CAC}"/>
              </a:ext>
            </a:extLst>
          </p:cNvPr>
          <p:cNvSpPr/>
          <p:nvPr/>
        </p:nvSpPr>
        <p:spPr>
          <a:xfrm>
            <a:off x="4616604" y="596840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E26759-CCC2-49EA-907F-D9E0E5ABD79F}"/>
              </a:ext>
            </a:extLst>
          </p:cNvPr>
          <p:cNvSpPr/>
          <p:nvPr/>
        </p:nvSpPr>
        <p:spPr>
          <a:xfrm>
            <a:off x="6913756" y="596840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09163-273D-42F0-9BA9-D1A5B7947F3C}"/>
              </a:ext>
            </a:extLst>
          </p:cNvPr>
          <p:cNvSpPr txBox="1"/>
          <p:nvPr/>
        </p:nvSpPr>
        <p:spPr>
          <a:xfrm>
            <a:off x="153564" y="4089404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waterfall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59E6EB-BB61-4CE1-8614-05C8460F39A5}"/>
              </a:ext>
            </a:extLst>
          </p:cNvPr>
          <p:cNvSpPr txBox="1"/>
          <p:nvPr/>
        </p:nvSpPr>
        <p:spPr>
          <a:xfrm>
            <a:off x="2596617" y="4089404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mountain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1C9F64-3290-4637-9EF8-6B748FA9513C}"/>
              </a:ext>
            </a:extLst>
          </p:cNvPr>
          <p:cNvSpPr txBox="1"/>
          <p:nvPr/>
        </p:nvSpPr>
        <p:spPr>
          <a:xfrm>
            <a:off x="4872146" y="4089404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forest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9105E1-AFF8-4140-875E-7FDC335C8EC1}"/>
              </a:ext>
            </a:extLst>
          </p:cNvPr>
          <p:cNvSpPr txBox="1"/>
          <p:nvPr/>
        </p:nvSpPr>
        <p:spPr>
          <a:xfrm>
            <a:off x="7196536" y="4089404"/>
            <a:ext cx="175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beach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D7C59D-538B-44F8-BB40-C2877705789D}"/>
              </a:ext>
            </a:extLst>
          </p:cNvPr>
          <p:cNvSpPr/>
          <p:nvPr/>
        </p:nvSpPr>
        <p:spPr>
          <a:xfrm>
            <a:off x="0" y="2752742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A3F6D6-6509-42DA-97F0-AC7F1D21B0AD}"/>
              </a:ext>
            </a:extLst>
          </p:cNvPr>
          <p:cNvSpPr/>
          <p:nvPr/>
        </p:nvSpPr>
        <p:spPr>
          <a:xfrm>
            <a:off x="2319453" y="2752742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DEF958-A276-4C94-A007-D2972827D2A1}"/>
              </a:ext>
            </a:extLst>
          </p:cNvPr>
          <p:cNvSpPr/>
          <p:nvPr/>
        </p:nvSpPr>
        <p:spPr>
          <a:xfrm>
            <a:off x="4616604" y="2752742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95481F-7B0D-4E88-B92B-D0D2641D7C11}"/>
              </a:ext>
            </a:extLst>
          </p:cNvPr>
          <p:cNvSpPr/>
          <p:nvPr/>
        </p:nvSpPr>
        <p:spPr>
          <a:xfrm>
            <a:off x="6913756" y="2752742"/>
            <a:ext cx="343426" cy="34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369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CC6E5A-6E47-4105-9F59-6340F780F28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5978" y="1177925"/>
            <a:ext cx="8122444" cy="3965575"/>
          </a:xfrm>
        </p:spPr>
        <p:txBody>
          <a:bodyPr/>
          <a:lstStyle/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1. Which is an island in Viet Nam?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A. Con Dao 			B. Son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Doong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2. Where is Mount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Fansipan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?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A. In Lao Cai 			B. In Quang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Binh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3. Which of the following is a national park?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A. Thong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Nhat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Park 		B. Cat Tien Park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4. Which of the following wonders is a cave?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A. Cuc Phuong 		B.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Phong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Nha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5. Which waterfall is in Cao Bang? </a:t>
            </a:r>
          </a:p>
          <a:p>
            <a:pPr marL="1397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Giang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Dien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Waterfall 	B. Ban </a:t>
            </a:r>
            <a:r>
              <a:rPr lang="en-US" sz="2000" dirty="0" err="1">
                <a:solidFill>
                  <a:srgbClr val="002060"/>
                </a:solidFill>
                <a:latin typeface="+mj-lt"/>
              </a:rPr>
              <a:t>Gioc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Waterfall </a:t>
            </a: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E80EAECD-107E-47D7-8F8D-491D81C82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8" y="-132885"/>
            <a:ext cx="7943850" cy="14189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HOW WELL DO YOU KNOW?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000" b="0" dirty="0">
                <a:solidFill>
                  <a:schemeClr val="bg1"/>
                </a:solidFill>
                <a:latin typeface="+mj-lt"/>
              </a:rPr>
              <a:t>1 min </a:t>
            </a:r>
            <a:br>
              <a:rPr lang="en-US" sz="2000" b="0" dirty="0">
                <a:solidFill>
                  <a:schemeClr val="bg1"/>
                </a:solidFill>
                <a:latin typeface="+mj-lt"/>
              </a:rPr>
            </a:br>
            <a:r>
              <a:rPr lang="en-US" sz="2000" b="0" dirty="0">
                <a:solidFill>
                  <a:schemeClr val="bg1"/>
                </a:solidFill>
                <a:latin typeface="+mj-lt"/>
              </a:rPr>
              <a:t>Type the correct answer in the box chat</a:t>
            </a:r>
            <a:br>
              <a:rPr lang="en-US" sz="2000" b="0" dirty="0">
                <a:solidFill>
                  <a:schemeClr val="bg1"/>
                </a:solidFill>
                <a:latin typeface="+mj-lt"/>
              </a:rPr>
            </a:br>
            <a:r>
              <a:rPr lang="en-US" sz="2000" b="0" dirty="0">
                <a:solidFill>
                  <a:schemeClr val="bg1"/>
                </a:solidFill>
                <a:latin typeface="+mj-lt"/>
              </a:rPr>
              <a:t>The fastest with 5 correct answers will get 1 bonus point.</a:t>
            </a:r>
          </a:p>
        </p:txBody>
      </p:sp>
      <p:pic>
        <p:nvPicPr>
          <p:cNvPr id="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12268B22-D961-48A7-8EB0-FDA2D1DD5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8096" y="215590"/>
            <a:ext cx="1903142" cy="107051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7F6FE80-A5CE-4BD4-83F0-06D5D0B1890E}"/>
              </a:ext>
            </a:extLst>
          </p:cNvPr>
          <p:cNvSpPr/>
          <p:nvPr/>
        </p:nvSpPr>
        <p:spPr>
          <a:xfrm>
            <a:off x="342783" y="1691501"/>
            <a:ext cx="386576" cy="386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61233A-45D7-4689-9BC6-33B0DAE07CC2}"/>
              </a:ext>
            </a:extLst>
          </p:cNvPr>
          <p:cNvSpPr/>
          <p:nvPr/>
        </p:nvSpPr>
        <p:spPr>
          <a:xfrm>
            <a:off x="349810" y="2432241"/>
            <a:ext cx="386576" cy="386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34CDD4-3187-47E7-9591-43E385067450}"/>
              </a:ext>
            </a:extLst>
          </p:cNvPr>
          <p:cNvSpPr/>
          <p:nvPr/>
        </p:nvSpPr>
        <p:spPr>
          <a:xfrm>
            <a:off x="3875048" y="3160712"/>
            <a:ext cx="386576" cy="386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AD216A-8E25-47BE-AAD5-571F2802F45D}"/>
              </a:ext>
            </a:extLst>
          </p:cNvPr>
          <p:cNvSpPr/>
          <p:nvPr/>
        </p:nvSpPr>
        <p:spPr>
          <a:xfrm>
            <a:off x="3875048" y="3958818"/>
            <a:ext cx="386576" cy="386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06C606-52C9-4B8D-B643-53722BBF5F5C}"/>
              </a:ext>
            </a:extLst>
          </p:cNvPr>
          <p:cNvSpPr/>
          <p:nvPr/>
        </p:nvSpPr>
        <p:spPr>
          <a:xfrm>
            <a:off x="3875048" y="4664810"/>
            <a:ext cx="386576" cy="386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624D7-3D76-44B3-BBEB-82287664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06" y="1286290"/>
            <a:ext cx="7672387" cy="19969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Thanks for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89832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C69F7F-7FCE-5120-70CA-7E3423BF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11" y="484276"/>
            <a:ext cx="7729200" cy="502500"/>
          </a:xfrm>
        </p:spPr>
        <p:txBody>
          <a:bodyPr/>
          <a:lstStyle/>
          <a:p>
            <a:r>
              <a:rPr lang="en-US" sz="4000" dirty="0">
                <a:solidFill>
                  <a:srgbClr val="7030A0"/>
                </a:solidFill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D0162-DE7F-8C92-3681-12FD4026B482}"/>
              </a:ext>
            </a:extLst>
          </p:cNvPr>
          <p:cNvSpPr txBox="1"/>
          <p:nvPr/>
        </p:nvSpPr>
        <p:spPr>
          <a:xfrm>
            <a:off x="427808" y="2502065"/>
            <a:ext cx="499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scenery</a:t>
            </a:r>
            <a:r>
              <a:rPr lang="en-US" sz="2400" dirty="0"/>
              <a:t> on </a:t>
            </a:r>
            <a:r>
              <a:rPr lang="en-US" sz="2400" dirty="0" err="1"/>
              <a:t>Fanxipang</a:t>
            </a:r>
            <a:r>
              <a:rPr lang="en-US" sz="2400" dirty="0"/>
              <a:t> is very beautiful. </a:t>
            </a:r>
          </a:p>
        </p:txBody>
      </p:sp>
      <p:pic>
        <p:nvPicPr>
          <p:cNvPr id="6" name="Picture 6" descr="TOUR DU LỊCH Hà Nội - Bản Cát Cát - Hàm Rồng- Fanxipan">
            <a:extLst>
              <a:ext uri="{FF2B5EF4-FFF2-40B4-BE49-F238E27FC236}">
                <a16:creationId xmlns:a16="http://schemas.microsoft.com/office/drawing/2014/main" id="{E6F888CF-7565-9273-88E5-B9D97FE8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55" y="986776"/>
            <a:ext cx="3144759" cy="2665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3C048-C75B-ABA2-49AD-4B2356E61717}"/>
              </a:ext>
            </a:extLst>
          </p:cNvPr>
          <p:cNvSpPr/>
          <p:nvPr/>
        </p:nvSpPr>
        <p:spPr>
          <a:xfrm>
            <a:off x="765211" y="1302608"/>
            <a:ext cx="48547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tx2">
                    <a:lumMod val="75000"/>
                  </a:schemeClr>
                </a:solidFill>
              </a:rPr>
              <a:t>Scenery (n):</a:t>
            </a:r>
            <a:r>
              <a:rPr lang="en-US" sz="27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BFC23-301D-7A37-9B5E-EA91DB57F719}"/>
              </a:ext>
            </a:extLst>
          </p:cNvPr>
          <p:cNvSpPr/>
          <p:nvPr/>
        </p:nvSpPr>
        <p:spPr>
          <a:xfrm>
            <a:off x="2943225" y="1349580"/>
            <a:ext cx="27332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/>
              <a:t>Phong</a:t>
            </a:r>
            <a:r>
              <a:rPr lang="en-US" sz="2700" dirty="0"/>
              <a:t> </a:t>
            </a:r>
            <a:r>
              <a:rPr lang="en-US" sz="2700" dirty="0" err="1"/>
              <a:t>cảnh</a:t>
            </a:r>
            <a:endParaRPr lang="en-US" sz="2700" dirty="0"/>
          </a:p>
        </p:txBody>
      </p:sp>
      <p:pic>
        <p:nvPicPr>
          <p:cNvPr id="9" name="scenery">
            <a:hlinkClick r:id="" action="ppaction://media"/>
            <a:extLst>
              <a:ext uri="{FF2B5EF4-FFF2-40B4-BE49-F238E27FC236}">
                <a16:creationId xmlns:a16="http://schemas.microsoft.com/office/drawing/2014/main" id="{B563492C-E589-326E-4CE0-99B191186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388" y="901300"/>
            <a:ext cx="284737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25158-1626-494F-0742-CB6DEBAA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7030A0"/>
                </a:solidFill>
              </a:rPr>
              <a:t>Vocabulary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70D0C-BD04-8639-0C93-01308BF08465}"/>
              </a:ext>
            </a:extLst>
          </p:cNvPr>
          <p:cNvSpPr txBox="1"/>
          <p:nvPr/>
        </p:nvSpPr>
        <p:spPr>
          <a:xfrm>
            <a:off x="3210848" y="1613604"/>
            <a:ext cx="467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&gt;&lt; man-made (</a:t>
            </a:r>
            <a:r>
              <a:rPr lang="en-US" sz="2800" b="1" dirty="0" err="1">
                <a:solidFill>
                  <a:srgbClr val="00B0F0"/>
                </a:solidFill>
              </a:rPr>
              <a:t>adj</a:t>
            </a:r>
            <a:r>
              <a:rPr lang="en-US" sz="2800" b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6" name="Picture 2" descr="Hàng thủ công với sức hút riêng của nó | Tạp chí Kinh tế và Dự báo">
            <a:extLst>
              <a:ext uri="{FF2B5EF4-FFF2-40B4-BE49-F238E27FC236}">
                <a16:creationId xmlns:a16="http://schemas.microsoft.com/office/drawing/2014/main" id="{88772D8B-93BA-183D-0DD3-7361EB67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41" y="2335937"/>
            <a:ext cx="4279113" cy="2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AF260-B63B-B4E1-E067-D40A5C71853E}"/>
              </a:ext>
            </a:extLst>
          </p:cNvPr>
          <p:cNvSpPr txBox="1"/>
          <p:nvPr/>
        </p:nvSpPr>
        <p:spPr>
          <a:xfrm>
            <a:off x="767032" y="1555889"/>
            <a:ext cx="268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Natural (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adj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D9929-6085-8B04-45E3-432F0D2EB402}"/>
              </a:ext>
            </a:extLst>
          </p:cNvPr>
          <p:cNvSpPr txBox="1"/>
          <p:nvPr/>
        </p:nvSpPr>
        <p:spPr>
          <a:xfrm>
            <a:off x="6459583" y="1609764"/>
            <a:ext cx="268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Tự</a:t>
            </a:r>
            <a:r>
              <a:rPr lang="en-US" sz="2800" b="1" dirty="0"/>
              <a:t> </a:t>
            </a:r>
            <a:r>
              <a:rPr lang="en-US" sz="2800" b="1" dirty="0" err="1"/>
              <a:t>nhiên</a:t>
            </a:r>
            <a:endParaRPr lang="en-US" sz="2800" b="1" dirty="0"/>
          </a:p>
        </p:txBody>
      </p:sp>
      <p:pic>
        <p:nvPicPr>
          <p:cNvPr id="9" name="natural">
            <a:hlinkClick r:id="" action="ppaction://media"/>
            <a:extLst>
              <a:ext uri="{FF2B5EF4-FFF2-40B4-BE49-F238E27FC236}">
                <a16:creationId xmlns:a16="http://schemas.microsoft.com/office/drawing/2014/main" id="{BAC33587-BF6C-DCA7-156C-AEEC8E3B3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0522" y="858336"/>
            <a:ext cx="304800" cy="304800"/>
          </a:xfrm>
          <a:prstGeom prst="rect">
            <a:avLst/>
          </a:prstGeom>
        </p:spPr>
      </p:pic>
      <p:pic>
        <p:nvPicPr>
          <p:cNvPr id="10" name="man-made">
            <a:hlinkClick r:id="" action="ppaction://media"/>
            <a:extLst>
              <a:ext uri="{FF2B5EF4-FFF2-40B4-BE49-F238E27FC236}">
                <a16:creationId xmlns:a16="http://schemas.microsoft.com/office/drawing/2014/main" id="{FF67408D-ECD2-33F4-1DA3-3E03A671B7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6346" y="125358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217E8-5547-DF45-ABEE-1D476EBB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00" y="482412"/>
            <a:ext cx="7729200" cy="502500"/>
          </a:xfrm>
        </p:spPr>
        <p:txBody>
          <a:bodyPr/>
          <a:lstStyle/>
          <a:p>
            <a:r>
              <a:rPr lang="en-US" sz="3200" dirty="0">
                <a:solidFill>
                  <a:srgbClr val="7030A0"/>
                </a:solidFill>
              </a:rPr>
              <a:t>Vocabulary</a:t>
            </a:r>
            <a:endParaRPr lang="en-US" dirty="0"/>
          </a:p>
        </p:txBody>
      </p:sp>
      <p:pic>
        <p:nvPicPr>
          <p:cNvPr id="4" name="Picture 2" descr="Halong Bay (Ha Long Bay) - Everything you Need to Know about Halong Bay">
            <a:extLst>
              <a:ext uri="{FF2B5EF4-FFF2-40B4-BE49-F238E27FC236}">
                <a16:creationId xmlns:a16="http://schemas.microsoft.com/office/drawing/2014/main" id="{9A5A393E-D658-767B-7BCA-EF16A129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83" y="260306"/>
            <a:ext cx="4278924" cy="269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7B286-127C-7032-9D96-0AF755976D87}"/>
              </a:ext>
            </a:extLst>
          </p:cNvPr>
          <p:cNvSpPr txBox="1"/>
          <p:nvPr/>
        </p:nvSpPr>
        <p:spPr>
          <a:xfrm>
            <a:off x="1750220" y="3272245"/>
            <a:ext cx="69463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Ha Long Bay is a natural </a:t>
            </a:r>
            <a:r>
              <a:rPr lang="en-US" sz="2600" b="1" dirty="0"/>
              <a:t>wonder</a:t>
            </a:r>
            <a:r>
              <a:rPr lang="en-US" sz="2600" dirty="0"/>
              <a:t> of Vietnam.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977F0-1C1C-5847-BFF0-33356F6923F9}"/>
              </a:ext>
            </a:extLst>
          </p:cNvPr>
          <p:cNvSpPr/>
          <p:nvPr/>
        </p:nvSpPr>
        <p:spPr>
          <a:xfrm>
            <a:off x="623661" y="1265208"/>
            <a:ext cx="21659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wonder (n):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F76D5-52B4-0B48-F98E-E5037E4EE6C8}"/>
              </a:ext>
            </a:extLst>
          </p:cNvPr>
          <p:cNvSpPr/>
          <p:nvPr/>
        </p:nvSpPr>
        <p:spPr>
          <a:xfrm>
            <a:off x="2645177" y="1299644"/>
            <a:ext cx="13773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err="1"/>
              <a:t>Kì</a:t>
            </a:r>
            <a:r>
              <a:rPr lang="en-US" sz="2700" dirty="0"/>
              <a:t> </a:t>
            </a:r>
            <a:r>
              <a:rPr lang="en-US" sz="2700" dirty="0" err="1"/>
              <a:t>quan</a:t>
            </a:r>
            <a:endParaRPr lang="en-US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415B70-FCA8-6F7C-0A83-D0895AD40C80}"/>
              </a:ext>
            </a:extLst>
          </p:cNvPr>
          <p:cNvSpPr txBox="1"/>
          <p:nvPr/>
        </p:nvSpPr>
        <p:spPr>
          <a:xfrm>
            <a:off x="2918138" y="3924458"/>
            <a:ext cx="258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 very good (</a:t>
            </a:r>
            <a:r>
              <a:rPr lang="en-US" sz="2400" dirty="0" err="1"/>
              <a:t>adj</a:t>
            </a:r>
            <a:r>
              <a:rPr lang="en-US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CCEA6-D74D-A22F-79BB-7C2918230C95}"/>
              </a:ext>
            </a:extLst>
          </p:cNvPr>
          <p:cNvSpPr txBox="1"/>
          <p:nvPr/>
        </p:nvSpPr>
        <p:spPr>
          <a:xfrm>
            <a:off x="623661" y="3878292"/>
            <a:ext cx="2585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amazing (</a:t>
            </a:r>
            <a:r>
              <a:rPr lang="en-US" sz="2700" b="1" dirty="0" err="1">
                <a:solidFill>
                  <a:srgbClr val="00B050"/>
                </a:solidFill>
              </a:rPr>
              <a:t>adj</a:t>
            </a:r>
            <a:r>
              <a:rPr lang="en-US" sz="27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BA3AC-41F0-E6F2-6A39-D500536992E6}"/>
              </a:ext>
            </a:extLst>
          </p:cNvPr>
          <p:cNvSpPr txBox="1"/>
          <p:nvPr/>
        </p:nvSpPr>
        <p:spPr>
          <a:xfrm>
            <a:off x="5294852" y="3947541"/>
            <a:ext cx="40284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:</a:t>
            </a:r>
            <a:r>
              <a:rPr lang="en-US" sz="2100" dirty="0" err="1"/>
              <a:t>Tuyệt</a:t>
            </a:r>
            <a:r>
              <a:rPr lang="en-US" sz="2100" dirty="0"/>
              <a:t> </a:t>
            </a:r>
            <a:r>
              <a:rPr lang="en-US" sz="2100" dirty="0" err="1"/>
              <a:t>vời</a:t>
            </a:r>
            <a:r>
              <a:rPr lang="en-US" sz="2100" dirty="0"/>
              <a:t>, </a:t>
            </a:r>
            <a:r>
              <a:rPr lang="en-US" sz="2100" dirty="0" err="1"/>
              <a:t>đáng</a:t>
            </a:r>
            <a:r>
              <a:rPr lang="en-US" sz="2100" dirty="0"/>
              <a:t> </a:t>
            </a:r>
            <a:r>
              <a:rPr lang="en-US" sz="2100" dirty="0" err="1"/>
              <a:t>ngạc</a:t>
            </a:r>
            <a:r>
              <a:rPr lang="en-US" sz="2100" dirty="0"/>
              <a:t> </a:t>
            </a:r>
            <a:r>
              <a:rPr lang="en-US" sz="2100" dirty="0" err="1"/>
              <a:t>nhiên</a:t>
            </a:r>
            <a:endParaRPr lang="en-US" sz="2100" dirty="0"/>
          </a:p>
        </p:txBody>
      </p:sp>
      <p:pic>
        <p:nvPicPr>
          <p:cNvPr id="11" name="wonder">
            <a:hlinkClick r:id="" action="ppaction://media"/>
            <a:extLst>
              <a:ext uri="{FF2B5EF4-FFF2-40B4-BE49-F238E27FC236}">
                <a16:creationId xmlns:a16="http://schemas.microsoft.com/office/drawing/2014/main" id="{C14E549B-27C6-11CC-3D53-4D33AE423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7075" y="1133867"/>
            <a:ext cx="304800" cy="304800"/>
          </a:xfrm>
          <a:prstGeom prst="rect">
            <a:avLst/>
          </a:prstGeom>
        </p:spPr>
      </p:pic>
      <p:pic>
        <p:nvPicPr>
          <p:cNvPr id="12" name="amazing">
            <a:hlinkClick r:id="" action="ppaction://media"/>
            <a:extLst>
              <a:ext uri="{FF2B5EF4-FFF2-40B4-BE49-F238E27FC236}">
                <a16:creationId xmlns:a16="http://schemas.microsoft.com/office/drawing/2014/main" id="{9A20AA33-1B5C-74BF-74DE-823FE4C01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1381" y="31189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30B6FD-3D68-25F7-CA67-CE0DAA77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7030A0"/>
                </a:solidFill>
              </a:rPr>
              <a:t>Vocabulary</a:t>
            </a:r>
            <a:endParaRPr lang="en-US" dirty="0"/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A28009C9-BA24-80F3-FF0A-3B96D2CE79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3506" y="618650"/>
            <a:ext cx="3864600" cy="2857547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C0905-A050-4B24-2B13-C2409E2A2EFC}"/>
              </a:ext>
            </a:extLst>
          </p:cNvPr>
          <p:cNvSpPr txBox="1"/>
          <p:nvPr/>
        </p:nvSpPr>
        <p:spPr>
          <a:xfrm>
            <a:off x="798833" y="1539593"/>
            <a:ext cx="31659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An island (n):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58780-F87A-DCD3-DA70-DED61C056C67}"/>
              </a:ext>
            </a:extLst>
          </p:cNvPr>
          <p:cNvSpPr txBox="1"/>
          <p:nvPr/>
        </p:nvSpPr>
        <p:spPr>
          <a:xfrm>
            <a:off x="3141415" y="1538389"/>
            <a:ext cx="20378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Hòn</a:t>
            </a:r>
            <a:r>
              <a:rPr lang="en-US" sz="2700" dirty="0"/>
              <a:t> </a:t>
            </a:r>
            <a:r>
              <a:rPr lang="en-US" sz="2700" dirty="0" err="1"/>
              <a:t>đảo</a:t>
            </a:r>
            <a:endParaRPr lang="en-US" sz="2700" dirty="0"/>
          </a:p>
        </p:txBody>
      </p:sp>
      <p:pic>
        <p:nvPicPr>
          <p:cNvPr id="8" name="island">
            <a:hlinkClick r:id="" action="ppaction://media"/>
            <a:extLst>
              <a:ext uri="{FF2B5EF4-FFF2-40B4-BE49-F238E27FC236}">
                <a16:creationId xmlns:a16="http://schemas.microsoft.com/office/drawing/2014/main" id="{F2669C89-F708-D797-97AD-E78BA79ED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7750" y="138719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F86E1-BC7A-4028-862E-80F979EC7B4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57187"/>
            <a:ext cx="7350920" cy="442912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9A1DE77-2CEC-3EBC-431F-D71D74EEBB6A}"/>
              </a:ext>
            </a:extLst>
          </p:cNvPr>
          <p:cNvCxnSpPr>
            <a:cxnSpLocks/>
          </p:cNvCxnSpPr>
          <p:nvPr/>
        </p:nvCxnSpPr>
        <p:spPr>
          <a:xfrm>
            <a:off x="3021806" y="1421606"/>
            <a:ext cx="1635919" cy="142160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35809-1DBA-137D-27AF-EB5DE1C8A957}"/>
              </a:ext>
            </a:extLst>
          </p:cNvPr>
          <p:cNvCxnSpPr>
            <a:cxnSpLocks/>
          </p:cNvCxnSpPr>
          <p:nvPr/>
        </p:nvCxnSpPr>
        <p:spPr>
          <a:xfrm>
            <a:off x="3100388" y="1860945"/>
            <a:ext cx="1557337" cy="146089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1CE947-C229-A629-B56B-E6243C355F9C}"/>
              </a:ext>
            </a:extLst>
          </p:cNvPr>
          <p:cNvCxnSpPr>
            <a:cxnSpLocks/>
          </p:cNvCxnSpPr>
          <p:nvPr/>
        </p:nvCxnSpPr>
        <p:spPr>
          <a:xfrm>
            <a:off x="3041451" y="2339574"/>
            <a:ext cx="1616274" cy="146446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732251-2743-517B-FEC6-17C33E799EBD}"/>
              </a:ext>
            </a:extLst>
          </p:cNvPr>
          <p:cNvCxnSpPr>
            <a:cxnSpLocks/>
          </p:cNvCxnSpPr>
          <p:nvPr/>
        </p:nvCxnSpPr>
        <p:spPr>
          <a:xfrm flipV="1">
            <a:off x="3321844" y="2339574"/>
            <a:ext cx="1335881" cy="5255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589075-B379-15E7-03AC-AF60F16667EB}"/>
              </a:ext>
            </a:extLst>
          </p:cNvPr>
          <p:cNvCxnSpPr>
            <a:cxnSpLocks/>
          </p:cNvCxnSpPr>
          <p:nvPr/>
        </p:nvCxnSpPr>
        <p:spPr>
          <a:xfrm flipV="1">
            <a:off x="3183730" y="1371600"/>
            <a:ext cx="1493640" cy="1993103"/>
          </a:xfrm>
          <a:prstGeom prst="straightConnector1">
            <a:avLst/>
          </a:prstGeom>
          <a:ln w="57150">
            <a:solidFill>
              <a:srgbClr val="B30D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189F8A-3E34-EB26-CE2D-B31BCA57B19E}"/>
              </a:ext>
            </a:extLst>
          </p:cNvPr>
          <p:cNvCxnSpPr>
            <a:cxnSpLocks/>
          </p:cNvCxnSpPr>
          <p:nvPr/>
        </p:nvCxnSpPr>
        <p:spPr>
          <a:xfrm flipV="1">
            <a:off x="3518295" y="1860945"/>
            <a:ext cx="1139430" cy="200828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/>
      </p:transition>
    </mc:Choice>
    <mc:Fallback xmlns="">
      <p:transition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5080311-3DE8-4F8A-A885-640365FF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1823"/>
            <a:ext cx="5286615" cy="40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5BA2B-85C9-4D4A-BFC1-620E9A492110}"/>
              </a:ext>
            </a:extLst>
          </p:cNvPr>
          <p:cNvSpPr txBox="1"/>
          <p:nvPr/>
        </p:nvSpPr>
        <p:spPr>
          <a:xfrm>
            <a:off x="1979121" y="1353731"/>
            <a:ext cx="691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Alice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B4E32-B8A2-4B74-821E-3E77123340DB}"/>
              </a:ext>
            </a:extLst>
          </p:cNvPr>
          <p:cNvSpPr txBox="1"/>
          <p:nvPr/>
        </p:nvSpPr>
        <p:spPr>
          <a:xfrm>
            <a:off x="3922527" y="2859988"/>
            <a:ext cx="76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Elena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52FB1-9E80-442F-B912-C36FB5D8A310}"/>
              </a:ext>
            </a:extLst>
          </p:cNvPr>
          <p:cNvSpPr txBox="1"/>
          <p:nvPr/>
        </p:nvSpPr>
        <p:spPr>
          <a:xfrm>
            <a:off x="2488895" y="2346430"/>
            <a:ext cx="76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978-682F-422A-8626-EA211E7A0CA1}"/>
              </a:ext>
            </a:extLst>
          </p:cNvPr>
          <p:cNvSpPr txBox="1"/>
          <p:nvPr/>
        </p:nvSpPr>
        <p:spPr>
          <a:xfrm>
            <a:off x="-13958" y="2864155"/>
            <a:ext cx="92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Tommy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987EF-1ED9-4016-AE23-BA69BC4988DD}"/>
              </a:ext>
            </a:extLst>
          </p:cNvPr>
          <p:cNvSpPr txBox="1"/>
          <p:nvPr/>
        </p:nvSpPr>
        <p:spPr>
          <a:xfrm>
            <a:off x="4987546" y="1265378"/>
            <a:ext cx="3257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club is 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A42D5-70B6-4AFF-9AAC-948AF2DBA195}"/>
              </a:ext>
            </a:extLst>
          </p:cNvPr>
          <p:cNvSpPr txBox="1"/>
          <p:nvPr/>
        </p:nvSpPr>
        <p:spPr>
          <a:xfrm>
            <a:off x="5008184" y="2355310"/>
            <a:ext cx="38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are they talking about?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05B7F-C702-495F-8F57-F0398592538A}"/>
              </a:ext>
            </a:extLst>
          </p:cNvPr>
          <p:cNvSpPr txBox="1"/>
          <p:nvPr/>
        </p:nvSpPr>
        <p:spPr>
          <a:xfrm>
            <a:off x="3829050" y="435270"/>
            <a:ext cx="441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Look and guess.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7779F3-53D1-4BFA-A4CC-A6DAC43CFD07}"/>
              </a:ext>
            </a:extLst>
          </p:cNvPr>
          <p:cNvSpPr txBox="1"/>
          <p:nvPr/>
        </p:nvSpPr>
        <p:spPr>
          <a:xfrm>
            <a:off x="3857510" y="426582"/>
            <a:ext cx="393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Listen and check.</a:t>
            </a:r>
          </a:p>
        </p:txBody>
      </p:sp>
      <p:pic>
        <p:nvPicPr>
          <p:cNvPr id="11" name="act1-4-">
            <a:hlinkClick r:id="" action="ppaction://media"/>
            <a:extLst>
              <a:ext uri="{FF2B5EF4-FFF2-40B4-BE49-F238E27FC236}">
                <a16:creationId xmlns:a16="http://schemas.microsoft.com/office/drawing/2014/main" id="{402E4E6E-D1E6-46B6-A3E2-1564FDD4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959" y="608296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77B91D-A8D0-45FB-82FB-EA1CC2E8E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184" y="1811805"/>
            <a:ext cx="4082028" cy="2957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62F11D-0F0A-4140-BB99-6E021435498A}"/>
              </a:ext>
            </a:extLst>
          </p:cNvPr>
          <p:cNvCxnSpPr/>
          <p:nvPr/>
        </p:nvCxnSpPr>
        <p:spPr>
          <a:xfrm>
            <a:off x="7593159" y="2061500"/>
            <a:ext cx="1420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0966E4F-EFD1-418B-AD53-8436713CD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184" y="2908052"/>
            <a:ext cx="4082028" cy="63374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B14219-C3BA-47F7-A260-67C2141797A0}"/>
              </a:ext>
            </a:extLst>
          </p:cNvPr>
          <p:cNvCxnSpPr>
            <a:cxnSpLocks/>
          </p:cNvCxnSpPr>
          <p:nvPr/>
        </p:nvCxnSpPr>
        <p:spPr>
          <a:xfrm>
            <a:off x="7476618" y="3184124"/>
            <a:ext cx="15367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B0A20F-FFB8-4C33-A6C7-982BC4DBCBFE}"/>
              </a:ext>
            </a:extLst>
          </p:cNvPr>
          <p:cNvCxnSpPr>
            <a:cxnSpLocks/>
          </p:cNvCxnSpPr>
          <p:nvPr/>
        </p:nvCxnSpPr>
        <p:spPr>
          <a:xfrm>
            <a:off x="5139392" y="3481329"/>
            <a:ext cx="2656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E8B7AF-78AE-4B18-A4E4-20D9577C621F}"/>
              </a:ext>
            </a:extLst>
          </p:cNvPr>
          <p:cNvCxnSpPr>
            <a:cxnSpLocks/>
          </p:cNvCxnSpPr>
          <p:nvPr/>
        </p:nvCxnSpPr>
        <p:spPr>
          <a:xfrm flipH="1">
            <a:off x="2972702" y="3014717"/>
            <a:ext cx="398203" cy="5713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8" grpId="0"/>
      <p:bldP spid="3" grpId="0"/>
      <p:bldP spid="10" grpId="0"/>
      <p:bldP spid="13" grpId="0"/>
      <p:bldP spid="13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E41B-D179-ECCA-AF13-50D44F68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00" y="627400"/>
            <a:ext cx="7834818" cy="502500"/>
          </a:xfrm>
        </p:spPr>
        <p:txBody>
          <a:bodyPr/>
          <a:lstStyle/>
          <a:p>
            <a:r>
              <a:rPr lang="en-US" sz="3200" dirty="0">
                <a:solidFill>
                  <a:srgbClr val="7030A0"/>
                </a:solidFill>
              </a:rPr>
              <a:t>What places are they talking about?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85142-D294-26D5-E0A5-0A479B6EDFD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934BB8C-D73D-7002-5A67-0D2476C4F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11 Interesting Facts About Halong Bay">
            <a:extLst>
              <a:ext uri="{FF2B5EF4-FFF2-40B4-BE49-F238E27FC236}">
                <a16:creationId xmlns:a16="http://schemas.microsoft.com/office/drawing/2014/main" id="{A0473B36-D46D-B8AA-9D15-CBB34FE6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" y="1347063"/>
            <a:ext cx="4536720" cy="254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4" descr="Ghềnh đá đĩa Phú Yên là di tích quốc gia đặc biệt - VnExpress">
            <a:extLst>
              <a:ext uri="{FF2B5EF4-FFF2-40B4-BE49-F238E27FC236}">
                <a16:creationId xmlns:a16="http://schemas.microsoft.com/office/drawing/2014/main" id="{DB1F2E55-17BA-3494-82B2-B4448E99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54" y="1229680"/>
            <a:ext cx="3840480" cy="2867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F7DA3-6EF8-BD75-D75C-1E588E273B5F}"/>
              </a:ext>
            </a:extLst>
          </p:cNvPr>
          <p:cNvSpPr txBox="1"/>
          <p:nvPr/>
        </p:nvSpPr>
        <p:spPr>
          <a:xfrm>
            <a:off x="1010443" y="4327887"/>
            <a:ext cx="311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Black" pitchFamily="34" charset="0"/>
              </a:rPr>
              <a:t>Ha Long 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ABBB7-4B71-30C0-7DB0-6BFC358D9BE4}"/>
              </a:ext>
            </a:extLst>
          </p:cNvPr>
          <p:cNvSpPr txBox="1"/>
          <p:nvPr/>
        </p:nvSpPr>
        <p:spPr>
          <a:xfrm>
            <a:off x="5417570" y="4363072"/>
            <a:ext cx="311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Black" pitchFamily="34" charset="0"/>
              </a:rPr>
              <a:t>Ganh</a:t>
            </a:r>
            <a:r>
              <a:rPr lang="en-US" sz="2800" dirty="0">
                <a:latin typeface=".VnBlack" pitchFamily="34" charset="0"/>
              </a:rPr>
              <a:t> Da </a:t>
            </a:r>
            <a:r>
              <a:rPr lang="en-US" sz="2800" dirty="0" err="1">
                <a:latin typeface=".VnBlack" pitchFamily="34" charset="0"/>
              </a:rPr>
              <a:t>Dia</a:t>
            </a:r>
            <a:endParaRPr lang="en-US" sz="2800" dirty="0"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Damyang Bamboo Festival by Slidesgo">
  <a:themeElements>
    <a:clrScheme name="Simple Light">
      <a:dk1>
        <a:srgbClr val="52B770"/>
      </a:dk1>
      <a:lt1>
        <a:srgbClr val="4A975F"/>
      </a:lt1>
      <a:dk2>
        <a:srgbClr val="3E4E41"/>
      </a:dk2>
      <a:lt2>
        <a:srgbClr val="3F8B56"/>
      </a:lt2>
      <a:accent1>
        <a:srgbClr val="96E4A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177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526</Words>
  <Application>Microsoft Office PowerPoint</Application>
  <PresentationFormat>On-screen Show (16:9)</PresentationFormat>
  <Paragraphs>113</Paragraphs>
  <Slides>22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 Black</vt:lpstr>
      <vt:lpstr>.VnBlack</vt:lpstr>
      <vt:lpstr>Muli</vt:lpstr>
      <vt:lpstr>Montserrat</vt:lpstr>
      <vt:lpstr>McLaren</vt:lpstr>
      <vt:lpstr>Wingdings</vt:lpstr>
      <vt:lpstr>Aharoni</vt:lpstr>
      <vt:lpstr>Arial</vt:lpstr>
      <vt:lpstr>OpenSans</vt:lpstr>
      <vt:lpstr>Calibri</vt:lpstr>
      <vt:lpstr>Livvic</vt:lpstr>
      <vt:lpstr>Damyang Bamboo Festival by Slidesgo</vt:lpstr>
      <vt:lpstr>Unit 5  Natural wonders of Vietnam</vt:lpstr>
      <vt:lpstr>OBJECTIVES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What places are they talking about?</vt:lpstr>
      <vt:lpstr>Ex2 (p.49) Complete the following sentences with the words from the box.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WELL DO YOU KNOW? 1 min  Type the correct answer in the box chat The fastest with 5 correct answers will get 1 bonus point.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Natural wonders of Vietnam</dc:title>
  <cp:lastModifiedBy>Admin</cp:lastModifiedBy>
  <cp:revision>14</cp:revision>
  <dcterms:modified xsi:type="dcterms:W3CDTF">2023-12-30T14:16:16Z</dcterms:modified>
</cp:coreProperties>
</file>