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95" r:id="rId2"/>
    <p:sldId id="396" r:id="rId3"/>
    <p:sldId id="279" r:id="rId4"/>
    <p:sldId id="393" r:id="rId5"/>
    <p:sldId id="315" r:id="rId6"/>
    <p:sldId id="316" r:id="rId7"/>
    <p:sldId id="317" r:id="rId8"/>
    <p:sldId id="283" r:id="rId9"/>
    <p:sldId id="332" r:id="rId10"/>
    <p:sldId id="342" r:id="rId11"/>
    <p:sldId id="399" r:id="rId12"/>
    <p:sldId id="385" r:id="rId13"/>
    <p:sldId id="313" r:id="rId14"/>
    <p:sldId id="337" r:id="rId15"/>
    <p:sldId id="314" r:id="rId16"/>
    <p:sldId id="33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7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ai Linh" initials="Q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D91"/>
    <a:srgbClr val="00B2A5"/>
    <a:srgbClr val="7192A9"/>
    <a:srgbClr val="F7941E"/>
    <a:srgbClr val="00A9A5"/>
    <a:srgbClr val="008A80"/>
    <a:srgbClr val="FFDAAB"/>
    <a:srgbClr val="CBEAF0"/>
    <a:srgbClr val="48C0B6"/>
    <a:srgbClr val="FBB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8" autoAdjust="0"/>
    <p:restoredTop sz="92459" autoAdjust="0"/>
  </p:normalViewPr>
  <p:slideViewPr>
    <p:cSldViewPr snapToGrid="0" showGuides="1">
      <p:cViewPr varScale="1">
        <p:scale>
          <a:sx n="80" d="100"/>
          <a:sy n="80" d="100"/>
        </p:scale>
        <p:origin x="922" y="53"/>
      </p:cViewPr>
      <p:guideLst>
        <p:guide orient="horz" pos="207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Game link: https://www.baamboozle.com/game/283002</a:t>
            </a:r>
          </a:p>
          <a:p>
            <a:r>
              <a:rPr lang="en-US" smtClean="0"/>
              <a:t>Teacher can devide the class into 4 or</a:t>
            </a:r>
            <a:r>
              <a:rPr lang="en-US" baseline="0" smtClean="0"/>
              <a:t> 8 groups and let students choose numbers to answer the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783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12/20/2023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6.png"/><Relationship Id="rId5" Type="http://schemas.openxmlformats.org/officeDocument/2006/relationships/image" Target="../media/image8.jpeg"/><Relationship Id="rId4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3" Type="http://schemas.microsoft.com/office/2007/relationships/media" Target="../media/media2.mp3"/><Relationship Id="rId7" Type="http://schemas.openxmlformats.org/officeDocument/2006/relationships/slideLayout" Target="../slideLayouts/slideLayout4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5" Type="http://schemas.microsoft.com/office/2007/relationships/media" Target="../media/media3.mp3"/><Relationship Id="rId4" Type="http://schemas.openxmlformats.org/officeDocument/2006/relationships/audio" Target="../media/media2.mp3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63498" y="5269729"/>
            <a:ext cx="1182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9053" y="5269729"/>
            <a:ext cx="49589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Myriad Pro" pitchFamily="34" charset="0"/>
              </a:rPr>
              <a:t>HOBBIES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9942" y="1757476"/>
            <a:ext cx="3914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LESSON 3: A CLOSER LOOK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80915" y="237708"/>
            <a:ext cx="13060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327149" y="229764"/>
            <a:ext cx="87620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ETHNIC GROUPS OF VIET NAM</a:t>
            </a:r>
          </a:p>
        </p:txBody>
      </p:sp>
      <p:sp>
        <p:nvSpPr>
          <p:cNvPr id="9" name="AutoShape 2" descr="The Rules of Connectors in Bangla | BD English Schoo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-3013" y="-7620"/>
            <a:ext cx="12192000" cy="1083309"/>
            <a:chOff x="0" y="-3"/>
            <a:chExt cx="12192000" cy="1083309"/>
          </a:xfrm>
        </p:grpSpPr>
        <p:sp>
          <p:nvSpPr>
            <p:cNvPr id="23" name="Round Single Corner Rectangle 2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 Single Corner Rectangle 2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3150250" y="132929"/>
            <a:ext cx="88715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latin typeface="Myriad Pro" pitchFamily="34" charset="0"/>
              </a:rPr>
              <a:t>OUR CUSTOMS AND TRADITIONS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2199101" y="121537"/>
            <a:ext cx="712319" cy="709214"/>
            <a:chOff x="2180974" y="148629"/>
            <a:chExt cx="712319" cy="709214"/>
          </a:xfrm>
        </p:grpSpPr>
        <p:sp>
          <p:nvSpPr>
            <p:cNvPr id="33" name="Oval 32"/>
            <p:cNvSpPr/>
            <p:nvPr/>
          </p:nvSpPr>
          <p:spPr>
            <a:xfrm>
              <a:off x="2180974" y="148629"/>
              <a:ext cx="712319" cy="709214"/>
            </a:xfrm>
            <a:prstGeom prst="ellipse">
              <a:avLst/>
            </a:prstGeom>
            <a:solidFill>
              <a:srgbClr val="F7A5A5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Chord 33"/>
            <p:cNvSpPr/>
            <p:nvPr/>
          </p:nvSpPr>
          <p:spPr>
            <a:xfrm rot="4088942">
              <a:off x="2197459" y="160739"/>
              <a:ext cx="676824" cy="685834"/>
            </a:xfrm>
            <a:prstGeom prst="chord">
              <a:avLst>
                <a:gd name="adj1" fmla="val 2761841"/>
                <a:gd name="adj2" fmla="val 16200000"/>
              </a:avLst>
            </a:prstGeom>
            <a:solidFill>
              <a:srgbClr val="EF4B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164944" y="95694"/>
            <a:ext cx="7303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chemeClr val="bg1"/>
                </a:solidFill>
                <a:latin typeface="Myriad Pro" pitchFamily="34" charset="0"/>
              </a:rPr>
              <a:t>5</a:t>
            </a:r>
            <a:endParaRPr lang="en-US" sz="4000" b="1" dirty="0">
              <a:solidFill>
                <a:schemeClr val="bg1"/>
              </a:solidFill>
              <a:latin typeface="Myriad Pro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28438" y="132929"/>
            <a:ext cx="12523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Unit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022836" y="1737257"/>
            <a:ext cx="4472574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    </a:t>
            </a:r>
            <a:r>
              <a:rPr lang="en-US" sz="2400" b="1" dirty="0">
                <a:solidFill>
                  <a:schemeClr val="bg1"/>
                </a:solidFill>
              </a:rPr>
              <a:t>LESSON 5: SKILLS 1</a:t>
            </a:r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842" y="1568861"/>
            <a:ext cx="964452" cy="916490"/>
          </a:xfrm>
          <a:prstGeom prst="rect">
            <a:avLst/>
          </a:prstGeom>
        </p:spPr>
      </p:pic>
      <p:sp>
        <p:nvSpPr>
          <p:cNvPr id="28" name="Rectangles 7"/>
          <p:cNvSpPr/>
          <p:nvPr/>
        </p:nvSpPr>
        <p:spPr>
          <a:xfrm>
            <a:off x="2390775" y="2477770"/>
            <a:ext cx="3427730" cy="4096385"/>
          </a:xfrm>
          <a:prstGeom prst="rect">
            <a:avLst/>
          </a:prstGeom>
          <a:ln w="31750" cmpd="sng">
            <a:solidFill>
              <a:srgbClr val="FF0000"/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s 8"/>
          <p:cNvSpPr/>
          <p:nvPr/>
        </p:nvSpPr>
        <p:spPr>
          <a:xfrm>
            <a:off x="6238875" y="2488565"/>
            <a:ext cx="3427730" cy="4096385"/>
          </a:xfrm>
          <a:prstGeom prst="rect">
            <a:avLst/>
          </a:prstGeom>
          <a:ln w="31750" cmpd="sng">
            <a:solidFill>
              <a:schemeClr val="accent5">
                <a:lumMod val="75000"/>
              </a:schemeClr>
            </a:solidFill>
            <a:prstDash val="soli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spain-heart-print-vector-clipart_gg7168217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3690" y="2951480"/>
            <a:ext cx="2578100" cy="2463800"/>
          </a:xfrm>
          <a:prstGeom prst="rect">
            <a:avLst/>
          </a:prstGeom>
        </p:spPr>
      </p:pic>
      <p:sp>
        <p:nvSpPr>
          <p:cNvPr id="31" name="Text Box 11"/>
          <p:cNvSpPr txBox="1"/>
          <p:nvPr/>
        </p:nvSpPr>
        <p:spPr>
          <a:xfrm>
            <a:off x="2638425" y="5722620"/>
            <a:ext cx="2850515" cy="583565"/>
          </a:xfrm>
          <a:prstGeom prst="rect">
            <a:avLst/>
          </a:prstGeom>
          <a:gradFill>
            <a:gsLst>
              <a:gs pos="0">
                <a:srgbClr val="E30000"/>
              </a:gs>
              <a:gs pos="100000">
                <a:srgbClr val="760303"/>
              </a:gs>
            </a:gsLst>
            <a:lin ang="5400000" scaled="0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/>
              <a:t>READING</a:t>
            </a:r>
          </a:p>
        </p:txBody>
      </p:sp>
      <p:sp>
        <p:nvSpPr>
          <p:cNvPr id="38" name="Text Box 18"/>
          <p:cNvSpPr txBox="1"/>
          <p:nvPr/>
        </p:nvSpPr>
        <p:spPr>
          <a:xfrm>
            <a:off x="6527800" y="5679440"/>
            <a:ext cx="2850515" cy="583565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/>
              <a:t>SPEAKING</a:t>
            </a: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5"/>
          <a:srcRect l="16195" t="1222" r="26575" b="2569"/>
          <a:stretch/>
        </p:blipFill>
        <p:spPr>
          <a:xfrm>
            <a:off x="2425700" y="3109595"/>
            <a:ext cx="3357880" cy="240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959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63673" y="1823769"/>
            <a:ext cx="105300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7941E"/>
                </a:solidFill>
              </a:rPr>
              <a:t>1</a:t>
            </a:r>
            <a:r>
              <a:rPr lang="en-US" sz="3200">
                <a:solidFill>
                  <a:srgbClr val="F7941E"/>
                </a:solidFill>
              </a:rPr>
              <a:t>. </a:t>
            </a:r>
            <a:r>
              <a:rPr lang="en-US" sz="3200"/>
              <a:t>What is the text mainly about? </a:t>
            </a:r>
            <a:endParaRPr lang="en-US" sz="3200" dirty="0"/>
          </a:p>
          <a:p>
            <a:r>
              <a:rPr lang="en-US" sz="3200" dirty="0"/>
              <a:t>	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>
                <a:solidFill>
                  <a:srgbClr val="00B0F0"/>
                </a:solidFill>
              </a:rPr>
              <a:t>. </a:t>
            </a:r>
            <a:r>
              <a:rPr lang="en-US" sz="3200" smtClean="0"/>
              <a:t>A </a:t>
            </a:r>
            <a:r>
              <a:rPr lang="en-US" sz="3200"/>
              <a:t>local tradition. </a:t>
            </a:r>
            <a:r>
              <a:rPr lang="en-US" sz="3200" dirty="0"/>
              <a:t>	</a:t>
            </a:r>
            <a:r>
              <a:rPr lang="en-US" sz="3200"/>
              <a:t>	</a:t>
            </a:r>
            <a:endParaRPr lang="en-US" sz="3200" smtClean="0"/>
          </a:p>
          <a:p>
            <a:r>
              <a:rPr lang="en-US" sz="3200" b="1">
                <a:solidFill>
                  <a:srgbClr val="00B0F0"/>
                </a:solidFill>
              </a:rPr>
              <a:t>	</a:t>
            </a:r>
            <a:r>
              <a:rPr lang="en-US" sz="3200" b="1" smtClean="0">
                <a:solidFill>
                  <a:srgbClr val="00B0F0"/>
                </a:solidFill>
              </a:rPr>
              <a:t>B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</a:t>
            </a:r>
            <a:r>
              <a:rPr lang="en-US" sz="3200" smtClean="0"/>
              <a:t>A </a:t>
            </a:r>
            <a:r>
              <a:rPr lang="en-US" sz="3200"/>
              <a:t>family tradition. </a:t>
            </a:r>
            <a:endParaRPr lang="en-US" sz="3200" smtClean="0"/>
          </a:p>
          <a:p>
            <a:r>
              <a:rPr lang="en-US" sz="3200" b="1" smtClean="0">
                <a:solidFill>
                  <a:srgbClr val="00B0F0"/>
                </a:solidFill>
              </a:rPr>
              <a:t>	C.</a:t>
            </a:r>
            <a:r>
              <a:rPr lang="en-US" sz="3200" smtClean="0"/>
              <a:t> A </a:t>
            </a:r>
            <a:r>
              <a:rPr lang="en-US" sz="3200"/>
              <a:t>family tradition</a:t>
            </a:r>
            <a:r>
              <a:rPr lang="en-US" sz="3200" smtClean="0"/>
              <a:t>.</a:t>
            </a:r>
          </a:p>
          <a:p>
            <a:endParaRPr lang="en-US" sz="3200" dirty="0"/>
          </a:p>
          <a:p>
            <a:r>
              <a:rPr lang="en-US" sz="3200" b="1" dirty="0">
                <a:solidFill>
                  <a:srgbClr val="F7941E"/>
                </a:solidFill>
              </a:rPr>
              <a:t>2</a:t>
            </a:r>
            <a:r>
              <a:rPr lang="en-US" sz="3200" b="1">
                <a:solidFill>
                  <a:srgbClr val="F7941E"/>
                </a:solidFill>
              </a:rPr>
              <a:t>.</a:t>
            </a:r>
            <a:r>
              <a:rPr lang="en-US" sz="3200">
                <a:solidFill>
                  <a:srgbClr val="0000FF"/>
                </a:solidFill>
              </a:rPr>
              <a:t> </a:t>
            </a:r>
            <a:r>
              <a:rPr lang="en-US" sz="3200"/>
              <a:t>To win the boat race, a team </a:t>
            </a:r>
            <a:r>
              <a:rPr lang="en-US" sz="3200" smtClean="0"/>
              <a:t>must ______. </a:t>
            </a:r>
            <a:endParaRPr lang="en-US" sz="3200" dirty="0"/>
          </a:p>
          <a:p>
            <a:r>
              <a:rPr lang="en-US" sz="3200" dirty="0"/>
              <a:t>	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row the boat more quickly </a:t>
            </a:r>
            <a:r>
              <a:rPr lang="en-US" sz="3200" smtClean="0"/>
              <a:t>than the </a:t>
            </a:r>
            <a:r>
              <a:rPr lang="en-US" sz="3200"/>
              <a:t>other teams </a:t>
            </a:r>
            <a:r>
              <a:rPr lang="en-US" sz="3200" dirty="0"/>
              <a:t>	</a:t>
            </a:r>
            <a:r>
              <a:rPr lang="en-US" sz="3200"/>
              <a:t>	</a:t>
            </a:r>
            <a:r>
              <a:rPr lang="en-US" sz="3200" b="1" smtClean="0">
                <a:solidFill>
                  <a:srgbClr val="00B0F0"/>
                </a:solidFill>
              </a:rPr>
              <a:t>B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row the boat the fastest and </a:t>
            </a:r>
            <a:r>
              <a:rPr lang="en-US" sz="3200" smtClean="0"/>
              <a:t>properly cook </a:t>
            </a:r>
            <a:r>
              <a:rPr lang="en-US" sz="3200"/>
              <a:t>the rice </a:t>
            </a:r>
          </a:p>
          <a:p>
            <a:r>
              <a:rPr lang="en-US" sz="3200" b="1" smtClean="0">
                <a:solidFill>
                  <a:srgbClr val="00B0F0"/>
                </a:solidFill>
              </a:rPr>
              <a:t>	C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cook rice properly and catch the duck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4902" y="1205179"/>
            <a:ext cx="7290544" cy="4603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Arial" panose="020B0604020202020204" pitchFamily="34" charset="0"/>
                <a:sym typeface="+mn-ea"/>
              </a:rPr>
              <a:t>Read the text. Choose the correct answer A, B, </a:t>
            </a:r>
            <a:r>
              <a:rPr lang="en-US" sz="2400" b="1">
                <a:cs typeface="Arial" panose="020B0604020202020204" pitchFamily="34" charset="0"/>
                <a:sym typeface="+mn-ea"/>
              </a:rPr>
              <a:t>or </a:t>
            </a:r>
            <a:r>
              <a:rPr lang="en-US" sz="2400" b="1" smtClean="0">
                <a:cs typeface="Arial" panose="020B0604020202020204" pitchFamily="34" charset="0"/>
                <a:sym typeface="+mn-ea"/>
              </a:rPr>
              <a:t>C.</a:t>
            </a:r>
            <a:endParaRPr lang="en-US" sz="2400" b="1" dirty="0">
              <a:effectLst>
                <a:glow rad="88900">
                  <a:schemeClr val="bg1"/>
                </a:glow>
              </a:effectLst>
              <a:latin typeface="Calibri (Body)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2297" y="1182021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5082" y="1079381"/>
            <a:ext cx="39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2103315" y="2388780"/>
            <a:ext cx="457200" cy="4699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103315" y="5295265"/>
            <a:ext cx="457200" cy="4699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24" name="Round Single Corner Rectangle 23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 Single Corner Rectangle 24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 Single Corner Rectangle 2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1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163673" y="1823769"/>
            <a:ext cx="105300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7941E"/>
                </a:solidFill>
              </a:rPr>
              <a:t>3</a:t>
            </a:r>
            <a:r>
              <a:rPr lang="en-US" sz="3200" smtClean="0">
                <a:solidFill>
                  <a:srgbClr val="F7941E"/>
                </a:solidFill>
              </a:rPr>
              <a:t>. </a:t>
            </a:r>
            <a:r>
              <a:rPr lang="en-US" sz="3200"/>
              <a:t>The phrase “</a:t>
            </a:r>
            <a:r>
              <a:rPr lang="en-US" sz="3200" b="1"/>
              <a:t>releases a duck</a:t>
            </a:r>
            <a:r>
              <a:rPr lang="en-US" sz="3200"/>
              <a:t>” in the </a:t>
            </a:r>
            <a:r>
              <a:rPr lang="en-US" sz="3200" smtClean="0"/>
              <a:t>text means ______. </a:t>
            </a:r>
            <a:endParaRPr lang="en-US" sz="3200" dirty="0"/>
          </a:p>
          <a:p>
            <a:r>
              <a:rPr lang="en-US" sz="3200" dirty="0"/>
              <a:t>	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>
                <a:solidFill>
                  <a:srgbClr val="00B0F0"/>
                </a:solidFill>
              </a:rPr>
              <a:t>. </a:t>
            </a:r>
            <a:r>
              <a:rPr lang="en-US" sz="3200"/>
              <a:t>gives it freedom </a:t>
            </a:r>
            <a:r>
              <a:rPr lang="en-US" sz="3200" dirty="0"/>
              <a:t>	</a:t>
            </a:r>
            <a:r>
              <a:rPr lang="en-US" sz="3200"/>
              <a:t>	</a:t>
            </a:r>
            <a:endParaRPr lang="en-US" sz="3200" smtClean="0"/>
          </a:p>
          <a:p>
            <a:r>
              <a:rPr lang="en-US" sz="3200" b="1">
                <a:solidFill>
                  <a:srgbClr val="00B0F0"/>
                </a:solidFill>
              </a:rPr>
              <a:t>	</a:t>
            </a:r>
            <a:r>
              <a:rPr lang="en-US" sz="3200" b="1" smtClean="0">
                <a:solidFill>
                  <a:srgbClr val="00B0F0"/>
                </a:solidFill>
              </a:rPr>
              <a:t>B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catches it </a:t>
            </a:r>
          </a:p>
          <a:p>
            <a:r>
              <a:rPr lang="en-US" sz="3200" b="1" smtClean="0">
                <a:solidFill>
                  <a:srgbClr val="00B0F0"/>
                </a:solidFill>
              </a:rPr>
              <a:t>	C.</a:t>
            </a:r>
            <a:r>
              <a:rPr lang="en-US" sz="3200"/>
              <a:t> takes it </a:t>
            </a:r>
            <a:r>
              <a:rPr lang="en-US" sz="3200" smtClean="0"/>
              <a:t>home</a:t>
            </a:r>
          </a:p>
          <a:p>
            <a:endParaRPr lang="en-US" sz="3200" dirty="0"/>
          </a:p>
          <a:p>
            <a:r>
              <a:rPr lang="en-US" sz="3200" b="1" smtClean="0">
                <a:solidFill>
                  <a:srgbClr val="F7941E"/>
                </a:solidFill>
              </a:rPr>
              <a:t>4.</a:t>
            </a:r>
            <a:r>
              <a:rPr lang="en-US" sz="3200" smtClean="0">
                <a:solidFill>
                  <a:srgbClr val="0000FF"/>
                </a:solidFill>
              </a:rPr>
              <a:t> </a:t>
            </a:r>
            <a:r>
              <a:rPr lang="en-US" sz="3200"/>
              <a:t>Why is the festival important?</a:t>
            </a:r>
            <a:endParaRPr lang="en-US" sz="3200" dirty="0"/>
          </a:p>
          <a:p>
            <a:r>
              <a:rPr lang="en-US" sz="3200" dirty="0"/>
              <a:t>	</a:t>
            </a:r>
            <a:r>
              <a:rPr lang="en-US" sz="3200" b="1" dirty="0">
                <a:solidFill>
                  <a:srgbClr val="00B0F0"/>
                </a:solidFill>
              </a:rPr>
              <a:t>A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Because it is exciting. </a:t>
            </a:r>
            <a:r>
              <a:rPr lang="en-US" sz="3200" dirty="0"/>
              <a:t>	</a:t>
            </a:r>
            <a:r>
              <a:rPr lang="en-US" sz="3200"/>
              <a:t>	</a:t>
            </a:r>
            <a:endParaRPr lang="en-US" sz="3200" smtClean="0"/>
          </a:p>
          <a:p>
            <a:r>
              <a:rPr lang="en-US" sz="3200" b="1">
                <a:solidFill>
                  <a:srgbClr val="00B0F0"/>
                </a:solidFill>
              </a:rPr>
              <a:t>	</a:t>
            </a:r>
            <a:r>
              <a:rPr lang="en-US" sz="3200" b="1" smtClean="0">
                <a:solidFill>
                  <a:srgbClr val="00B0F0"/>
                </a:solidFill>
              </a:rPr>
              <a:t>B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Because people win valuable prizes. </a:t>
            </a:r>
          </a:p>
          <a:p>
            <a:r>
              <a:rPr lang="en-US" sz="3200" b="1" smtClean="0">
                <a:solidFill>
                  <a:srgbClr val="00B0F0"/>
                </a:solidFill>
              </a:rPr>
              <a:t>	C</a:t>
            </a:r>
            <a:r>
              <a:rPr lang="en-US" sz="3200" b="1">
                <a:solidFill>
                  <a:srgbClr val="00B0F0"/>
                </a:solidFill>
              </a:rPr>
              <a:t>.</a:t>
            </a:r>
            <a:r>
              <a:rPr lang="en-US" sz="3200"/>
              <a:t> Because it keeps some </a:t>
            </a:r>
            <a:r>
              <a:rPr lang="en-US" sz="3200" smtClean="0"/>
              <a:t>village traditions </a:t>
            </a:r>
            <a:r>
              <a:rPr lang="en-US" sz="3200"/>
              <a:t>alive.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4902" y="1205179"/>
            <a:ext cx="7290544" cy="4603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Arial" panose="020B0604020202020204" pitchFamily="34" charset="0"/>
                <a:sym typeface="+mn-ea"/>
              </a:rPr>
              <a:t>Read the text. Choose the correct answer A, B, </a:t>
            </a:r>
            <a:r>
              <a:rPr lang="en-US" sz="2400" b="1">
                <a:cs typeface="Arial" panose="020B0604020202020204" pitchFamily="34" charset="0"/>
                <a:sym typeface="+mn-ea"/>
              </a:rPr>
              <a:t>or </a:t>
            </a:r>
            <a:r>
              <a:rPr lang="en-US" sz="2400" b="1" smtClean="0">
                <a:cs typeface="Arial" panose="020B0604020202020204" pitchFamily="34" charset="0"/>
                <a:sym typeface="+mn-ea"/>
              </a:rPr>
              <a:t>C.</a:t>
            </a:r>
            <a:endParaRPr lang="en-US" sz="2400" b="1" dirty="0">
              <a:effectLst>
                <a:glow rad="88900">
                  <a:schemeClr val="bg1"/>
                </a:glow>
              </a:effectLst>
              <a:latin typeface="Calibri (Body)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2297" y="1182021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65082" y="1079381"/>
            <a:ext cx="39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7" name="Oval 6"/>
          <p:cNvSpPr/>
          <p:nvPr/>
        </p:nvSpPr>
        <p:spPr>
          <a:xfrm>
            <a:off x="2103315" y="2388780"/>
            <a:ext cx="457200" cy="4699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103315" y="5778840"/>
            <a:ext cx="457200" cy="4699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24" name="Round Single Corner Rectangle 23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 Single Corner Rectangle 24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 Single Corner Rectangle 2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755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15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3"/>
          <a:srcRect l="12494" b="8405"/>
          <a:stretch/>
        </p:blipFill>
        <p:spPr>
          <a:xfrm>
            <a:off x="3102491" y="1659495"/>
            <a:ext cx="4844681" cy="505238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78803" y="1286274"/>
            <a:ext cx="10729376" cy="46037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alibri (Body)"/>
                <a:cs typeface="Arial" panose="020B0604020202020204" pitchFamily="34" charset="0"/>
              </a:rPr>
              <a:t>Read the text again. Complete the mind map about a family party.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3</a:t>
            </a:r>
          </a:p>
        </p:txBody>
      </p:sp>
      <p:sp>
        <p:nvSpPr>
          <p:cNvPr id="10" name="Rectangle 11"/>
          <p:cNvSpPr/>
          <p:nvPr/>
        </p:nvSpPr>
        <p:spPr>
          <a:xfrm>
            <a:off x="6720791" y="4400878"/>
            <a:ext cx="11722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srgbClr val="C00000"/>
                </a:solidFill>
              </a:rPr>
              <a:t>home</a:t>
            </a:r>
          </a:p>
        </p:txBody>
      </p:sp>
      <p:sp>
        <p:nvSpPr>
          <p:cNvPr id="13" name="Rectangle 11"/>
          <p:cNvSpPr/>
          <p:nvPr/>
        </p:nvSpPr>
        <p:spPr>
          <a:xfrm>
            <a:off x="3469787" y="4820553"/>
            <a:ext cx="13181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srgbClr val="C00000"/>
                </a:solidFill>
              </a:rPr>
              <a:t>dishes</a:t>
            </a:r>
          </a:p>
        </p:txBody>
      </p:sp>
      <p:sp>
        <p:nvSpPr>
          <p:cNvPr id="14" name="Rectangle 11"/>
          <p:cNvSpPr/>
          <p:nvPr/>
        </p:nvSpPr>
        <p:spPr>
          <a:xfrm>
            <a:off x="3480777" y="2499743"/>
            <a:ext cx="10213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srgbClr val="C00000"/>
                </a:solidFill>
              </a:rPr>
              <a:t>food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9" name="Round Single Corner Rectangle 18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 Single Corner Rectangle 19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/>
          <a:srcRect l="72047" t="1765" r="10796" b="86508"/>
          <a:stretch/>
        </p:blipFill>
        <p:spPr>
          <a:xfrm>
            <a:off x="7168186" y="1755857"/>
            <a:ext cx="954881" cy="650343"/>
          </a:xfrm>
          <a:prstGeom prst="rect">
            <a:avLst/>
          </a:prstGeom>
        </p:spPr>
      </p:pic>
      <p:sp>
        <p:nvSpPr>
          <p:cNvPr id="5" name="Rectangle 11"/>
          <p:cNvSpPr/>
          <p:nvPr/>
        </p:nvSpPr>
        <p:spPr>
          <a:xfrm>
            <a:off x="6125021" y="1635083"/>
            <a:ext cx="18221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>
                <a:solidFill>
                  <a:srgbClr val="C00000"/>
                </a:solidFill>
              </a:rPr>
              <a:t> third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98885" y="1100352"/>
            <a:ext cx="10815315" cy="82994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Arial" panose="020B0604020202020204" pitchFamily="34" charset="0"/>
              </a:rPr>
              <a:t>Work in pairs. Put the questions (A - E) in the correct blanks (1 - 5) to make a complete dialogue. Then role-play it.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91888" y="1202992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4673" y="1100352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4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22" name="Round Single Corner Rectangle 21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ound Single Corner Rectangle 22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 Single Corner Rectangle 23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26321" y="3331028"/>
            <a:ext cx="531981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231F20"/>
                </a:solidFill>
              </a:rPr>
              <a:t>Nick</a:t>
            </a:r>
            <a:r>
              <a:rPr lang="en-US" sz="2400">
                <a:solidFill>
                  <a:srgbClr val="231F20"/>
                </a:solidFill>
              </a:rPr>
              <a:t>: (4) </a:t>
            </a:r>
            <a:r>
              <a:rPr lang="en-US" sz="2400">
                <a:solidFill>
                  <a:srgbClr val="939598"/>
                </a:solidFill>
              </a:rPr>
              <a:t>______</a:t>
            </a:r>
            <a:br>
              <a:rPr lang="en-US" sz="2400">
                <a:solidFill>
                  <a:srgbClr val="939598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Lan: Well, the birthday person </a:t>
            </a:r>
            <a:r>
              <a:rPr lang="en-US" sz="2400" smtClean="0">
                <a:solidFill>
                  <a:srgbClr val="231F20"/>
                </a:solidFill>
              </a:rPr>
              <a:t>opens the </a:t>
            </a:r>
            <a:r>
              <a:rPr lang="en-US" sz="2400">
                <a:solidFill>
                  <a:srgbClr val="231F20"/>
                </a:solidFill>
              </a:rPr>
              <a:t>gifts. and everyone has some </a:t>
            </a:r>
            <a:r>
              <a:rPr lang="en-US" sz="2400" smtClean="0">
                <a:solidFill>
                  <a:srgbClr val="231F20"/>
                </a:solidFill>
              </a:rPr>
              <a:t>good food</a:t>
            </a:r>
            <a:r>
              <a:rPr lang="en-US" sz="2400">
                <a:solidFill>
                  <a:srgbClr val="231F20"/>
                </a:solidFill>
              </a:rPr>
              <a:t>.</a:t>
            </a:r>
            <a:br>
              <a:rPr lang="en-US" sz="2400">
                <a:solidFill>
                  <a:srgbClr val="231F20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Nick: (5) </a:t>
            </a:r>
            <a:r>
              <a:rPr lang="en-US" sz="2400">
                <a:solidFill>
                  <a:srgbClr val="939598"/>
                </a:solidFill>
              </a:rPr>
              <a:t>______</a:t>
            </a:r>
            <a:br>
              <a:rPr lang="en-US" sz="2400">
                <a:solidFill>
                  <a:srgbClr val="939598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Lan: </a:t>
            </a:r>
            <a:r>
              <a:rPr lang="en-US" sz="2400" smtClean="0">
                <a:solidFill>
                  <a:srgbClr val="231F20"/>
                </a:solidFill>
              </a:rPr>
              <a:t>Yes</a:t>
            </a:r>
            <a:r>
              <a:rPr lang="en-US" sz="2400">
                <a:solidFill>
                  <a:srgbClr val="231F20"/>
                </a:solidFill>
              </a:rPr>
              <a:t>, I always look forward to </a:t>
            </a:r>
            <a:r>
              <a:rPr lang="en-US" sz="2400" smtClean="0">
                <a:solidFill>
                  <a:srgbClr val="231F20"/>
                </a:solidFill>
              </a:rPr>
              <a:t>them. They </a:t>
            </a:r>
            <a:r>
              <a:rPr lang="en-US" sz="2400">
                <a:solidFill>
                  <a:srgbClr val="231F20"/>
                </a:solidFill>
              </a:rPr>
              <a:t>are a great time for family bonding.</a:t>
            </a:r>
            <a:r>
              <a:rPr lang="en-US" sz="2400"/>
              <a:t> </a:t>
            </a:r>
            <a:endParaRPr lang="en-GB" sz="240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7557" t="5883" r="18339" b="78997"/>
          <a:stretch/>
        </p:blipFill>
        <p:spPr>
          <a:xfrm>
            <a:off x="115351" y="1839821"/>
            <a:ext cx="4313214" cy="48655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3"/>
          <a:srcRect l="7557" t="48417" r="27494" b="39287"/>
          <a:stretch/>
        </p:blipFill>
        <p:spPr>
          <a:xfrm>
            <a:off x="115351" y="2326376"/>
            <a:ext cx="3780374" cy="39565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/>
          <a:srcRect l="7557" t="62261" r="5888" b="23530"/>
          <a:stretch/>
        </p:blipFill>
        <p:spPr>
          <a:xfrm>
            <a:off x="5310484" y="2285542"/>
            <a:ext cx="5037956" cy="45720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3"/>
          <a:srcRect l="7556" t="77571" r="15721" b="9049"/>
          <a:stretch/>
        </p:blipFill>
        <p:spPr>
          <a:xfrm>
            <a:off x="115351" y="2725270"/>
            <a:ext cx="4465614" cy="430513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5310484" y="1861496"/>
            <a:ext cx="6798966" cy="424046"/>
            <a:chOff x="5215234" y="3831431"/>
            <a:chExt cx="6798966" cy="424046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3"/>
            <a:srcRect l="7556" t="32388" r="53306" b="54662"/>
            <a:stretch/>
          </p:blipFill>
          <p:spPr>
            <a:xfrm>
              <a:off x="9736200" y="3831431"/>
              <a:ext cx="2278000" cy="416719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 rotWithShape="1">
            <a:blip r:embed="rId3"/>
            <a:srcRect l="7557" t="22188" r="5888" b="64697"/>
            <a:stretch/>
          </p:blipFill>
          <p:spPr>
            <a:xfrm>
              <a:off x="5215234" y="3833447"/>
              <a:ext cx="5037956" cy="422030"/>
            </a:xfrm>
            <a:prstGeom prst="rect">
              <a:avLst/>
            </a:prstGeom>
          </p:spPr>
        </p:pic>
      </p:grpSp>
      <p:sp>
        <p:nvSpPr>
          <p:cNvPr id="34" name="Rectangle 33"/>
          <p:cNvSpPr/>
          <p:nvPr/>
        </p:nvSpPr>
        <p:spPr>
          <a:xfrm>
            <a:off x="115351" y="3229298"/>
            <a:ext cx="658402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>
                <a:solidFill>
                  <a:srgbClr val="231F20"/>
                </a:solidFill>
              </a:rPr>
              <a:t>Nick: (1) </a:t>
            </a:r>
            <a:r>
              <a:rPr lang="en-US" sz="2400">
                <a:solidFill>
                  <a:srgbClr val="939598"/>
                </a:solidFill>
              </a:rPr>
              <a:t>______</a:t>
            </a:r>
            <a:br>
              <a:rPr lang="en-US" sz="2400">
                <a:solidFill>
                  <a:srgbClr val="939598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Lan: Well, I join birthday parties of all </a:t>
            </a:r>
            <a:r>
              <a:rPr lang="en-US" sz="2400" smtClean="0">
                <a:solidFill>
                  <a:srgbClr val="231F20"/>
                </a:solidFill>
              </a:rPr>
              <a:t>my family </a:t>
            </a:r>
            <a:r>
              <a:rPr lang="en-US" sz="2400">
                <a:solidFill>
                  <a:srgbClr val="231F20"/>
                </a:solidFill>
              </a:rPr>
              <a:t>members.</a:t>
            </a:r>
            <a:br>
              <a:rPr lang="en-US" sz="2400">
                <a:solidFill>
                  <a:srgbClr val="231F20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Nick: (2) </a:t>
            </a:r>
            <a:r>
              <a:rPr lang="en-US" sz="2400">
                <a:solidFill>
                  <a:srgbClr val="939598"/>
                </a:solidFill>
              </a:rPr>
              <a:t>______</a:t>
            </a:r>
            <a:br>
              <a:rPr lang="en-US" sz="2400">
                <a:solidFill>
                  <a:srgbClr val="939598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Lan: In a Vietnamese restaurant. </a:t>
            </a:r>
            <a:r>
              <a:rPr lang="en-US" sz="2400" smtClean="0">
                <a:solidFill>
                  <a:srgbClr val="231F20"/>
                </a:solidFill>
              </a:rPr>
              <a:t>But sometimes </a:t>
            </a:r>
            <a:r>
              <a:rPr lang="en-US" sz="2400">
                <a:solidFill>
                  <a:srgbClr val="231F20"/>
                </a:solidFill>
              </a:rPr>
              <a:t>we break with tradition </a:t>
            </a:r>
            <a:r>
              <a:rPr lang="en-US" sz="2400" smtClean="0">
                <a:solidFill>
                  <a:srgbClr val="231F20"/>
                </a:solidFill>
              </a:rPr>
              <a:t>by going </a:t>
            </a:r>
            <a:r>
              <a:rPr lang="en-US" sz="2400">
                <a:solidFill>
                  <a:srgbClr val="231F20"/>
                </a:solidFill>
              </a:rPr>
              <a:t>to a Western one.</a:t>
            </a:r>
            <a:br>
              <a:rPr lang="en-US" sz="2400">
                <a:solidFill>
                  <a:srgbClr val="231F20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Nick: (3) </a:t>
            </a:r>
            <a:r>
              <a:rPr lang="en-US" sz="2400">
                <a:solidFill>
                  <a:srgbClr val="939598"/>
                </a:solidFill>
              </a:rPr>
              <a:t>______</a:t>
            </a:r>
            <a:br>
              <a:rPr lang="en-US" sz="2400">
                <a:solidFill>
                  <a:srgbClr val="939598"/>
                </a:solidFill>
              </a:rPr>
            </a:br>
            <a:r>
              <a:rPr lang="en-US" sz="2400">
                <a:solidFill>
                  <a:srgbClr val="231F20"/>
                </a:solidFill>
              </a:rPr>
              <a:t>Lan: Everyone in my family</a:t>
            </a:r>
            <a:r>
              <a:rPr lang="en-US" sz="2400" smtClean="0">
                <a:solidFill>
                  <a:srgbClr val="231F20"/>
                </a:solidFill>
              </a:rPr>
              <a:t>.</a:t>
            </a:r>
            <a:endParaRPr lang="en-GB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4.81481E-6 L -0.33633 0.2270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23" y="1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277 L -0.33685 0.32361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9" y="160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0.00416 L 0.08932 0.4798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6" y="2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3.7037E-6 L 0.6237 0.2794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185" y="13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4.44444E-6 L 0.62539 0.43611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" y="2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40567" y="1602925"/>
            <a:ext cx="6283130" cy="440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2800" b="1" smtClean="0">
                <a:solidFill>
                  <a:srgbClr val="F26548"/>
                </a:solidFill>
              </a:rPr>
              <a:t>1. </a:t>
            </a:r>
            <a:r>
              <a:rPr lang="en-US" sz="2800" b="1" smtClean="0">
                <a:solidFill>
                  <a:schemeClr val="bg2">
                    <a:lumMod val="10000"/>
                  </a:schemeClr>
                </a:solidFill>
              </a:rPr>
              <a:t>What is the event?</a:t>
            </a:r>
          </a:p>
          <a:p>
            <a:pPr algn="l">
              <a:lnSpc>
                <a:spcPct val="200000"/>
              </a:lnSpc>
            </a:pPr>
            <a:r>
              <a:rPr lang="en-US" sz="2800" b="1" smtClean="0">
                <a:solidFill>
                  <a:schemeClr val="accent2"/>
                </a:solidFill>
              </a:rPr>
              <a:t>2. </a:t>
            </a:r>
            <a:r>
              <a:rPr lang="en-US" sz="2800" b="1" smtClean="0">
                <a:solidFill>
                  <a:schemeClr val="bg2">
                    <a:lumMod val="10000"/>
                  </a:schemeClr>
                </a:solidFill>
              </a:rPr>
              <a:t>Where and when does it happen?</a:t>
            </a:r>
          </a:p>
          <a:p>
            <a:pPr algn="l">
              <a:lnSpc>
                <a:spcPct val="200000"/>
              </a:lnSpc>
            </a:pPr>
            <a:r>
              <a:rPr lang="en-US" sz="2800" b="1" smtClean="0">
                <a:solidFill>
                  <a:schemeClr val="accent2"/>
                </a:solidFill>
              </a:rPr>
              <a:t>3.</a:t>
            </a:r>
            <a:r>
              <a:rPr lang="en-US" sz="2800" b="1" smtClean="0">
                <a:solidFill>
                  <a:srgbClr val="00B0F0"/>
                </a:solidFill>
              </a:rPr>
              <a:t> </a:t>
            </a:r>
            <a:r>
              <a:rPr lang="en-US" sz="2800" b="1" smtClean="0">
                <a:solidFill>
                  <a:schemeClr val="bg2">
                    <a:lumMod val="10000"/>
                  </a:schemeClr>
                </a:solidFill>
              </a:rPr>
              <a:t>Who joins with you?</a:t>
            </a:r>
          </a:p>
          <a:p>
            <a:pPr algn="l">
              <a:lnSpc>
                <a:spcPct val="200000"/>
              </a:lnSpc>
            </a:pPr>
            <a:r>
              <a:rPr lang="en-US" sz="2800" b="1" smtClean="0">
                <a:solidFill>
                  <a:schemeClr val="accent2"/>
                </a:solidFill>
              </a:rPr>
              <a:t>4.</a:t>
            </a:r>
            <a:r>
              <a:rPr lang="en-US" sz="2800" b="1" smtClean="0">
                <a:solidFill>
                  <a:srgbClr val="00B0F0"/>
                </a:solidFill>
              </a:rPr>
              <a:t> </a:t>
            </a:r>
            <a:r>
              <a:rPr lang="en-US" sz="2800" b="1" smtClean="0">
                <a:solidFill>
                  <a:schemeClr val="bg2">
                    <a:lumMod val="10000"/>
                  </a:schemeClr>
                </a:solidFill>
              </a:rPr>
              <a:t>What do you often do at that event?</a:t>
            </a:r>
          </a:p>
          <a:p>
            <a:pPr algn="l">
              <a:lnSpc>
                <a:spcPct val="200000"/>
              </a:lnSpc>
            </a:pPr>
            <a:r>
              <a:rPr lang="en-US" sz="2800" b="1" smtClean="0">
                <a:solidFill>
                  <a:schemeClr val="accent2"/>
                </a:solidFill>
              </a:rPr>
              <a:t>5</a:t>
            </a:r>
            <a:r>
              <a:rPr lang="en-US" sz="2800" b="1" smtClean="0">
                <a:solidFill>
                  <a:schemeClr val="bg2">
                    <a:lumMod val="10000"/>
                  </a:schemeClr>
                </a:solidFill>
              </a:rPr>
              <a:t>. Do you like it or not? Why or why not?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2942" y="1087967"/>
            <a:ext cx="10408983" cy="82994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dirty="0">
                <a:cs typeface="Arial" panose="020B0604020202020204" pitchFamily="34" charset="0"/>
              </a:rPr>
              <a:t>Make notes about a normal family event that you take part in. Use </a:t>
            </a:r>
            <a:r>
              <a:rPr lang="en-US" sz="2400" b="1">
                <a:cs typeface="Arial" panose="020B0604020202020204" pitchFamily="34" charset="0"/>
              </a:rPr>
              <a:t>the </a:t>
            </a:r>
            <a:r>
              <a:rPr lang="en-US" sz="2400" b="1" smtClean="0">
                <a:cs typeface="Arial" panose="020B0604020202020204" pitchFamily="34" charset="0"/>
              </a:rPr>
              <a:t>questions </a:t>
            </a:r>
            <a:r>
              <a:rPr lang="en-US" sz="2400" b="1" dirty="0">
                <a:cs typeface="Arial" panose="020B0604020202020204" pitchFamily="34" charset="0"/>
              </a:rPr>
              <a:t>below as cues.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75945" y="1190607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730" y="1087967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5</a:t>
            </a:r>
          </a:p>
        </p:txBody>
      </p:sp>
      <p:sp>
        <p:nvSpPr>
          <p:cNvPr id="2" name="Rectangle 3"/>
          <p:cNvSpPr/>
          <p:nvPr/>
        </p:nvSpPr>
        <p:spPr>
          <a:xfrm>
            <a:off x="8025765" y="2221430"/>
            <a:ext cx="3988435" cy="22467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2800" b="1" smtClean="0"/>
              <a:t>Now work in pairs. </a:t>
            </a:r>
            <a:br>
              <a:rPr lang="en-US" sz="2800" b="1" smtClean="0"/>
            </a:br>
            <a:r>
              <a:rPr lang="en-US" sz="2800" b="1" smtClean="0"/>
              <a:t>Make a dialogue asking and answering about the event. You can use your notes.</a:t>
            </a:r>
          </a:p>
        </p:txBody>
      </p:sp>
      <p:sp>
        <p:nvSpPr>
          <p:cNvPr id="3" name="Rectangle 3"/>
          <p:cNvSpPr/>
          <p:nvPr/>
        </p:nvSpPr>
        <p:spPr>
          <a:xfrm>
            <a:off x="924899" y="2308535"/>
            <a:ext cx="28968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smtClean="0">
                <a:solidFill>
                  <a:srgbClr val="00B2A5"/>
                </a:solidFill>
              </a:rPr>
              <a:t>Full Moon Festival</a:t>
            </a:r>
          </a:p>
        </p:txBody>
      </p:sp>
      <p:sp>
        <p:nvSpPr>
          <p:cNvPr id="5" name="Rectangle 3"/>
          <p:cNvSpPr/>
          <p:nvPr/>
        </p:nvSpPr>
        <p:spPr>
          <a:xfrm>
            <a:off x="924899" y="3196673"/>
            <a:ext cx="7301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smtClean="0">
                <a:solidFill>
                  <a:srgbClr val="00B2A5"/>
                </a:solidFill>
              </a:rPr>
              <a:t>On the 15th day of the 8th Lunar Month in Asia </a:t>
            </a:r>
          </a:p>
        </p:txBody>
      </p:sp>
      <p:sp>
        <p:nvSpPr>
          <p:cNvPr id="7" name="Rectangle 3"/>
          <p:cNvSpPr/>
          <p:nvPr/>
        </p:nvSpPr>
        <p:spPr>
          <a:xfrm>
            <a:off x="924899" y="4076956"/>
            <a:ext cx="3784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smtClean="0">
                <a:solidFill>
                  <a:srgbClr val="00B2A5"/>
                </a:solidFill>
              </a:rPr>
              <a:t>My family, my friends,…</a:t>
            </a:r>
          </a:p>
        </p:txBody>
      </p:sp>
      <p:sp>
        <p:nvSpPr>
          <p:cNvPr id="13" name="Rectangle 3"/>
          <p:cNvSpPr/>
          <p:nvPr/>
        </p:nvSpPr>
        <p:spPr>
          <a:xfrm>
            <a:off x="924899" y="4904454"/>
            <a:ext cx="4808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smtClean="0">
                <a:solidFill>
                  <a:srgbClr val="00B2A5"/>
                </a:solidFill>
              </a:rPr>
              <a:t>Eat moon cake, hang lantern....</a:t>
            </a:r>
          </a:p>
        </p:txBody>
      </p:sp>
      <p:sp>
        <p:nvSpPr>
          <p:cNvPr id="15" name="Rectangle 3"/>
          <p:cNvSpPr/>
          <p:nvPr/>
        </p:nvSpPr>
        <p:spPr>
          <a:xfrm>
            <a:off x="924899" y="5776542"/>
            <a:ext cx="7724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2800" b="1" smtClean="0">
                <a:solidFill>
                  <a:srgbClr val="00B2A5"/>
                </a:solidFill>
              </a:rPr>
              <a:t>Yes, I do. Because I can celebrate it with my family.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20" name="Round Single Corner Rectangle 19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 Single Corner Rectangle 20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ound Single Corner Rectangle 21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SPEAKING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/>
      <p:bldP spid="3" grpId="1"/>
      <p:bldP spid="5" grpId="0"/>
      <p:bldP spid="5" grpId="1"/>
      <p:bldP spid="7" grpId="0"/>
      <p:bldP spid="7" grpId="1"/>
      <p:bldP spid="13" grpId="0"/>
      <p:bldP spid="13" grpId="1"/>
      <p:bldP spid="15" grpId="0"/>
      <p:bldP spid="15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078803" y="1331912"/>
            <a:ext cx="1816797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Wrap-up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88331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sp>
        <p:nvSpPr>
          <p:cNvPr id="2" name="TextBox 11"/>
          <p:cNvSpPr txBox="1"/>
          <p:nvPr/>
        </p:nvSpPr>
        <p:spPr>
          <a:xfrm>
            <a:off x="479829" y="2474722"/>
            <a:ext cx="110454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Reading: </a:t>
            </a:r>
            <a:endParaRPr lang="en-US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charset="0"/>
              <a:buChar char="ü"/>
            </a:pP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Read for specific information </a:t>
            </a:r>
            <a:r>
              <a:rPr lang="en-US" sz="3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about </a:t>
            </a:r>
            <a:r>
              <a:rPr lang="en-US" sz="360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village </a:t>
            </a:r>
            <a:r>
              <a:rPr lang="en-US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festival day.</a:t>
            </a:r>
          </a:p>
          <a:p>
            <a:pPr marL="107950" indent="-107950"/>
            <a:r>
              <a:rPr lang="en-US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 Speaking: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buFont typeface="Wingdings" panose="05000000000000000000" charset="0"/>
              <a:buChar char="ü"/>
            </a:pPr>
            <a:r>
              <a:rPr lang="en-US" sz="3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Talk about </a:t>
            </a:r>
            <a:r>
              <a:rPr lang="en-US" sz="360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family </a:t>
            </a:r>
            <a:r>
              <a:rPr lang="en-US" sz="36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event.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3" name="Round Single Corner Rectangle 1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ound Single Corner Rectangle 1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 Single Corner Rectangle 1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63572" y="193447"/>
            <a:ext cx="500746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131589" y="1331912"/>
            <a:ext cx="1879006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2400" b="1" smtClean="0">
                <a:effectLst>
                  <a:glow rad="88900">
                    <a:schemeClr val="bg1"/>
                  </a:glow>
                </a:effectLst>
                <a:cs typeface="Arial" panose="020B0604020202020204" pitchFamily="34" charset="0"/>
              </a:rPr>
              <a:t>Homework</a:t>
            </a:r>
            <a:endParaRPr lang="en-US" sz="2400" b="1" dirty="0">
              <a:effectLst>
                <a:glow rad="88900">
                  <a:schemeClr val="bg1"/>
                </a:glow>
              </a:effectLst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6198" y="1290971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8983" y="1178806"/>
            <a:ext cx="3970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2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10935" y="2102078"/>
            <a:ext cx="8872451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600"/>
              <a:t>Do exercises in the workbook.</a:t>
            </a:r>
            <a:endParaRPr lang="en-US" sz="3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4" name="Round Single Corner Rectangle 13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 Single Corner Rectangle 14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ound Single Corner Rectangle 17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3572" y="193447"/>
            <a:ext cx="5007466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9870" y="3202258"/>
            <a:ext cx="3020335" cy="30203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4567839" y="1755498"/>
            <a:ext cx="2162852" cy="845902"/>
          </a:xfrm>
          <a:custGeom>
            <a:avLst/>
            <a:gdLst>
              <a:gd name="connsiteX0" fmla="*/ 0 w 1728196"/>
              <a:gd name="connsiteY0" fmla="*/ 0 h 941884"/>
              <a:gd name="connsiteX1" fmla="*/ 1728196 w 1728196"/>
              <a:gd name="connsiteY1" fmla="*/ 0 h 941884"/>
              <a:gd name="connsiteX2" fmla="*/ 1728196 w 1728196"/>
              <a:gd name="connsiteY2" fmla="*/ 941884 h 941884"/>
              <a:gd name="connsiteX3" fmla="*/ 0 w 1728196"/>
              <a:gd name="connsiteY3" fmla="*/ 941884 h 941884"/>
              <a:gd name="connsiteX4" fmla="*/ 0 w 1728196"/>
              <a:gd name="connsiteY4" fmla="*/ 0 h 941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8196" h="941884">
                <a:moveTo>
                  <a:pt x="0" y="0"/>
                </a:moveTo>
                <a:lnTo>
                  <a:pt x="1728196" y="0"/>
                </a:lnTo>
                <a:lnTo>
                  <a:pt x="1728196" y="941884"/>
                </a:lnTo>
                <a:lnTo>
                  <a:pt x="0" y="941884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430" tIns="11430" rIns="11430" bIns="11430" numCol="1" spcCol="1270" anchor="ctr" anchorCtr="0">
            <a:noAutofit/>
          </a:bodyPr>
          <a:lstStyle/>
          <a:p>
            <a:pPr marL="0" lvl="1" defTabSz="8001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en-US" b="1" dirty="0"/>
          </a:p>
        </p:txBody>
      </p:sp>
      <p:sp>
        <p:nvSpPr>
          <p:cNvPr id="21" name="Rounded Rectangle 20"/>
          <p:cNvSpPr/>
          <p:nvPr/>
        </p:nvSpPr>
        <p:spPr>
          <a:xfrm>
            <a:off x="4267389" y="408187"/>
            <a:ext cx="4589531" cy="625641"/>
          </a:xfrm>
          <a:prstGeom prst="roundRect">
            <a:avLst>
              <a:gd name="adj" fmla="val 42661"/>
            </a:avLst>
          </a:prstGeom>
          <a:solidFill>
            <a:srgbClr val="EF4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bg1"/>
                </a:solidFill>
              </a:rPr>
              <a:t>    </a:t>
            </a:r>
            <a:r>
              <a:rPr lang="en-US" sz="2400" b="1" dirty="0">
                <a:solidFill>
                  <a:schemeClr val="bg1"/>
                </a:solidFill>
              </a:rPr>
              <a:t>LESSON 5: SKILLS 1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8396" y="239791"/>
            <a:ext cx="964452" cy="91649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5992877" y="1234448"/>
            <a:ext cx="5740800" cy="618004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1"/>
                </a:solidFill>
              </a:rPr>
              <a:t>Option 1: Asking </a:t>
            </a:r>
            <a:r>
              <a:rPr lang="en-US" smtClean="0">
                <a:solidFill>
                  <a:schemeClr val="tx1"/>
                </a:solidFill>
              </a:rPr>
              <a:t>questions</a:t>
            </a:r>
          </a:p>
          <a:p>
            <a:r>
              <a:rPr lang="en-US">
                <a:solidFill>
                  <a:schemeClr val="tx1"/>
                </a:solidFill>
              </a:rPr>
              <a:t>Option 2: Asking questions: Bamboozle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992877" y="2068613"/>
            <a:ext cx="5755112" cy="1738689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mtClean="0">
                <a:solidFill>
                  <a:schemeClr val="tx1"/>
                </a:solidFill>
              </a:rPr>
              <a:t>Vocabulary</a:t>
            </a:r>
            <a:endParaRPr lang="en-US">
              <a:solidFill>
                <a:schemeClr val="tx1"/>
              </a:solidFill>
            </a:endParaRPr>
          </a:p>
          <a:p>
            <a:r>
              <a:rPr lang="en-US" smtClean="0">
                <a:solidFill>
                  <a:schemeClr val="tx1"/>
                </a:solidFill>
              </a:rPr>
              <a:t>Task </a:t>
            </a:r>
            <a:r>
              <a:rPr lang="en-US">
                <a:solidFill>
                  <a:schemeClr val="tx1"/>
                </a:solidFill>
              </a:rPr>
              <a:t>1: Work in pairs. Look at the picture and answer questions.</a:t>
            </a:r>
          </a:p>
          <a:p>
            <a:r>
              <a:rPr lang="en-US" smtClean="0">
                <a:solidFill>
                  <a:schemeClr val="tx1"/>
                </a:solidFill>
              </a:rPr>
              <a:t>Task </a:t>
            </a:r>
            <a:r>
              <a:rPr lang="en-US">
                <a:solidFill>
                  <a:schemeClr val="tx1"/>
                </a:solidFill>
              </a:rPr>
              <a:t>2: Read the text. Choose the correct answer A, B, or C.</a:t>
            </a:r>
          </a:p>
          <a:p>
            <a:r>
              <a:rPr lang="en-US" smtClean="0">
                <a:solidFill>
                  <a:schemeClr val="tx1"/>
                </a:solidFill>
              </a:rPr>
              <a:t>Task </a:t>
            </a:r>
            <a:r>
              <a:rPr lang="en-US">
                <a:solidFill>
                  <a:schemeClr val="tx1"/>
                </a:solidFill>
              </a:rPr>
              <a:t>3: Read the text again. Complete the mind map about a family party</a:t>
            </a:r>
            <a:r>
              <a:rPr lang="en-US" smtClean="0">
                <a:solidFill>
                  <a:schemeClr val="tx1"/>
                </a:solidFill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992877" y="5893956"/>
            <a:ext cx="5740800" cy="684962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Wrap-up</a:t>
            </a:r>
          </a:p>
          <a:p>
            <a:r>
              <a:rPr lang="en-US" dirty="0">
                <a:solidFill>
                  <a:schemeClr val="tx1"/>
                </a:solidFill>
              </a:rPr>
              <a:t>Homework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966875" y="1285675"/>
            <a:ext cx="1835914" cy="612205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ea typeface="Adobe Gothic Std B" panose="020B0800000000000000" pitchFamily="34" charset="-128"/>
              </a:rPr>
              <a:t>WARM-UP</a:t>
            </a:r>
            <a:endParaRPr lang="en-GB" b="1" dirty="0">
              <a:solidFill>
                <a:schemeClr val="tx1"/>
              </a:solidFill>
              <a:ea typeface="Adobe Gothic Std B" panose="020B0800000000000000" pitchFamily="34" charset="-128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478430" y="2246718"/>
            <a:ext cx="1835914" cy="61760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READING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966875" y="4154405"/>
            <a:ext cx="1835914" cy="60144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SPEAKING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3349432" y="5893956"/>
            <a:ext cx="1835914" cy="601447"/>
          </a:xfrm>
          <a:prstGeom prst="roundRect">
            <a:avLst/>
          </a:prstGeom>
          <a:solidFill>
            <a:srgbClr val="F37D91"/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CONSOLIDATION</a:t>
            </a:r>
            <a:endParaRPr lang="en-GB" b="1" dirty="0">
              <a:solidFill>
                <a:schemeClr val="tx1"/>
              </a:solidFill>
            </a:endParaRPr>
          </a:p>
        </p:txBody>
      </p:sp>
      <p:cxnSp>
        <p:nvCxnSpPr>
          <p:cNvPr id="41" name="Curved Connector 40"/>
          <p:cNvCxnSpPr>
            <a:stCxn id="37" idx="3"/>
            <a:endCxn id="38" idx="0"/>
          </p:cNvCxnSpPr>
          <p:nvPr/>
        </p:nvCxnSpPr>
        <p:spPr>
          <a:xfrm>
            <a:off x="2802789" y="1591778"/>
            <a:ext cx="1593598" cy="654940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stCxn id="38" idx="1"/>
            <a:endCxn id="39" idx="0"/>
          </p:cNvCxnSpPr>
          <p:nvPr/>
        </p:nvCxnSpPr>
        <p:spPr>
          <a:xfrm rot="10800000" flipV="1">
            <a:off x="1884832" y="2555521"/>
            <a:ext cx="1593598" cy="1598883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stCxn id="39" idx="3"/>
            <a:endCxn id="40" idx="0"/>
          </p:cNvCxnSpPr>
          <p:nvPr/>
        </p:nvCxnSpPr>
        <p:spPr>
          <a:xfrm>
            <a:off x="2802789" y="4455129"/>
            <a:ext cx="1464600" cy="1438827"/>
          </a:xfrm>
          <a:prstGeom prst="curvedConnector2">
            <a:avLst/>
          </a:prstGeom>
          <a:ln w="57150">
            <a:solidFill>
              <a:srgbClr val="7192A9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985074" y="3973412"/>
            <a:ext cx="5743692" cy="1564879"/>
          </a:xfrm>
          <a:prstGeom prst="rect">
            <a:avLst/>
          </a:prstGeom>
          <a:solidFill>
            <a:srgbClr val="F7A5A5">
              <a:alpha val="50000"/>
            </a:srgbClr>
          </a:solidFill>
          <a:ln>
            <a:solidFill>
              <a:srgbClr val="7192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>
                <a:solidFill>
                  <a:schemeClr val="tx1"/>
                </a:solidFill>
              </a:rPr>
              <a:t>Task 4: Work in pairs. Put the </a:t>
            </a:r>
            <a:r>
              <a:rPr lang="en-US" smtClean="0">
                <a:solidFill>
                  <a:schemeClr val="tx1"/>
                </a:solidFill>
              </a:rPr>
              <a:t>questions in </a:t>
            </a:r>
            <a:r>
              <a:rPr lang="en-US">
                <a:solidFill>
                  <a:schemeClr val="tx1"/>
                </a:solidFill>
              </a:rPr>
              <a:t>the correct blanks </a:t>
            </a:r>
            <a:r>
              <a:rPr lang="en-US" smtClean="0">
                <a:solidFill>
                  <a:schemeClr val="tx1"/>
                </a:solidFill>
              </a:rPr>
              <a:t>to </a:t>
            </a:r>
            <a:r>
              <a:rPr lang="en-US">
                <a:solidFill>
                  <a:schemeClr val="tx1"/>
                </a:solidFill>
              </a:rPr>
              <a:t>make a complete dialogue. Then role-play it</a:t>
            </a:r>
            <a:r>
              <a:rPr lang="en-US" smtClean="0">
                <a:solidFill>
                  <a:schemeClr val="tx1"/>
                </a:solidFill>
              </a:rPr>
              <a:t>.</a:t>
            </a:r>
          </a:p>
          <a:p>
            <a:r>
              <a:rPr lang="en-US" smtClean="0">
                <a:solidFill>
                  <a:schemeClr val="tx1"/>
                </a:solidFill>
              </a:rPr>
              <a:t>Task </a:t>
            </a:r>
            <a:r>
              <a:rPr lang="en-US">
                <a:solidFill>
                  <a:schemeClr val="tx1"/>
                </a:solidFill>
              </a:rPr>
              <a:t>5: Make notes about a normal family event that you take part in. </a:t>
            </a:r>
            <a:r>
              <a:rPr lang="en-US" smtClean="0">
                <a:solidFill>
                  <a:schemeClr val="tx1"/>
                </a:solidFill>
              </a:rPr>
              <a:t>Then make </a:t>
            </a:r>
            <a:r>
              <a:rPr lang="en-US">
                <a:solidFill>
                  <a:schemeClr val="tx1"/>
                </a:solidFill>
              </a:rPr>
              <a:t>a dialogue asking and answering about the event</a:t>
            </a:r>
            <a:r>
              <a:rPr lang="en-US" smtClean="0">
                <a:solidFill>
                  <a:schemeClr val="tx1"/>
                </a:solidFill>
              </a:rPr>
              <a:t>.</a:t>
            </a:r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981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80783" y="1506408"/>
            <a:ext cx="1004370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sz="440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US" sz="440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Have </a:t>
            </a:r>
            <a:r>
              <a:rPr lang="en-US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 ever been to </a:t>
            </a:r>
            <a:r>
              <a:rPr lang="en-US" sz="440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</a:t>
            </a:r>
            <a:r>
              <a:rPr lang="en-US" sz="440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festival</a:t>
            </a:r>
            <a:r>
              <a:rPr lang="en-US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</a:p>
          <a:p>
            <a:pPr algn="l">
              <a:lnSpc>
                <a:spcPct val="200000"/>
              </a:lnSpc>
            </a:pPr>
            <a:r>
              <a:rPr lang="en-US" sz="440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US" sz="440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Do </a:t>
            </a:r>
            <a:r>
              <a:rPr lang="en-US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 like it</a:t>
            </a:r>
            <a:r>
              <a:rPr lang="en-US" sz="440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 </a:t>
            </a:r>
            <a:endParaRPr lang="en-US" sz="440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en-US" sz="440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Can </a:t>
            </a:r>
            <a:r>
              <a:rPr lang="en-US" sz="4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 describe it</a:t>
            </a:r>
            <a:r>
              <a:rPr lang="en-US" sz="440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 </a:t>
            </a:r>
            <a:endParaRPr lang="en-US" sz="44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0" name="Round Single Corner Rectangle 9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 Single Corner Rectangle 10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ound Single Corner Rectangle 11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15" name="TextBox 12"/>
          <p:cNvSpPr txBox="1"/>
          <p:nvPr/>
        </p:nvSpPr>
        <p:spPr>
          <a:xfrm>
            <a:off x="6821565" y="126896"/>
            <a:ext cx="3059800" cy="64516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effectLst/>
                <a:latin typeface="Myriad Pro" pitchFamily="34" charset="0"/>
                <a:cs typeface="Myriad Pro" pitchFamily="34" charset="0"/>
              </a:rPr>
              <a:t>Option </a:t>
            </a:r>
            <a:r>
              <a:rPr lang="en-US" sz="3600" b="1" smtClean="0">
                <a:solidFill>
                  <a:schemeClr val="bg1"/>
                </a:solidFill>
                <a:effectLst/>
                <a:latin typeface="Myriad Pro" pitchFamily="34" charset="0"/>
                <a:cs typeface="Myriad Pro" pitchFamily="34" charset="0"/>
              </a:rPr>
              <a:t>1</a:t>
            </a:r>
            <a:endParaRPr lang="en-US" sz="3600" b="1" dirty="0">
              <a:solidFill>
                <a:schemeClr val="bg1"/>
              </a:solidFill>
              <a:effectLst/>
              <a:latin typeface="Myriad Pro" pitchFamily="34" charset="0"/>
              <a:cs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50814" y="1629263"/>
            <a:ext cx="81909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Scan the QR code to play the game.</a:t>
            </a:r>
            <a:endParaRPr lang="en-US" sz="4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0" name="Round Single Corner Rectangle 9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 Single Corner Rectangle 10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ound Single Corner Rectangle 11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dirty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WARM-UP</a:t>
            </a:r>
          </a:p>
        </p:txBody>
      </p:sp>
      <p:sp>
        <p:nvSpPr>
          <p:cNvPr id="15" name="TextBox 12"/>
          <p:cNvSpPr txBox="1"/>
          <p:nvPr/>
        </p:nvSpPr>
        <p:spPr>
          <a:xfrm>
            <a:off x="7862714" y="149120"/>
            <a:ext cx="3059800" cy="64516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chemeClr val="bg1"/>
                </a:solidFill>
                <a:effectLst/>
                <a:latin typeface="Myriad Pro" pitchFamily="34" charset="0"/>
                <a:cs typeface="Myriad Pro" pitchFamily="34" charset="0"/>
              </a:rPr>
              <a:t>Option </a:t>
            </a:r>
            <a:r>
              <a:rPr lang="en-US" sz="3600" b="1" smtClean="0">
                <a:solidFill>
                  <a:schemeClr val="bg1"/>
                </a:solidFill>
                <a:effectLst/>
                <a:latin typeface="Myriad Pro" pitchFamily="34" charset="0"/>
                <a:cs typeface="Myriad Pro" pitchFamily="34" charset="0"/>
              </a:rPr>
              <a:t>2</a:t>
            </a:r>
            <a:endParaRPr lang="en-US" sz="3600" b="1" dirty="0">
              <a:solidFill>
                <a:schemeClr val="bg1"/>
              </a:solidFill>
              <a:effectLst/>
              <a:latin typeface="Myriad Pro" pitchFamily="34" charset="0"/>
              <a:cs typeface="Myriad Pro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372" y="2667000"/>
            <a:ext cx="3654669" cy="36546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881;p31"/>
          <p:cNvSpPr txBox="1"/>
          <p:nvPr/>
        </p:nvSpPr>
        <p:spPr>
          <a:xfrm>
            <a:off x="1020569" y="1439702"/>
            <a:ext cx="5231128" cy="657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>
              <a:defRPr lang="en-US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0" b="1">
                <a:solidFill>
                  <a:srgbClr val="AD4F0F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/>
              <a:t>release </a:t>
            </a:r>
            <a:r>
              <a:rPr lang="en-US" sz="6600"/>
              <a:t>(v)</a:t>
            </a: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30349" y="4661937"/>
            <a:ext cx="52727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/>
              <a:t>thả</a:t>
            </a:r>
          </a:p>
        </p:txBody>
      </p:sp>
      <p:sp>
        <p:nvSpPr>
          <p:cNvPr id="2" name="Rectangle 1"/>
          <p:cNvSpPr/>
          <p:nvPr/>
        </p:nvSpPr>
        <p:spPr>
          <a:xfrm>
            <a:off x="2326915" y="3175665"/>
            <a:ext cx="20313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>
                <a:solidFill>
                  <a:schemeClr val="accent5">
                    <a:lumMod val="50000"/>
                  </a:schemeClr>
                </a:solidFill>
              </a:rPr>
              <a:t>/rɪˈliːs/</a:t>
            </a:r>
          </a:p>
        </p:txBody>
      </p:sp>
      <p:pic>
        <p:nvPicPr>
          <p:cNvPr id="6" name="Content Placeholder 5" descr="stick_figure_butterfly_release_800_wht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7583708" y="1768423"/>
            <a:ext cx="2834005" cy="4351655"/>
          </a:xfrm>
          <a:prstGeom prst="rect">
            <a:avLst/>
          </a:prstGeom>
        </p:spPr>
      </p:pic>
      <p:pic>
        <p:nvPicPr>
          <p:cNvPr id="8" name="release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31484" y="2936945"/>
            <a:ext cx="885190" cy="88519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4" name="Round Single Corner Rectangle 13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 Single Corner Rectangle 14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 Single Corner Rectangle 1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0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7322" y="4552087"/>
            <a:ext cx="40508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/>
              <a:t>thí sinh, </a:t>
            </a:r>
            <a:endParaRPr lang="en-US" sz="4800" smtClean="0"/>
          </a:p>
          <a:p>
            <a:pPr algn="ctr"/>
            <a:r>
              <a:rPr lang="en-US" sz="4800" smtClean="0"/>
              <a:t>người </a:t>
            </a:r>
            <a:r>
              <a:rPr lang="en-US" sz="4800"/>
              <a:t>thi đấu</a:t>
            </a:r>
          </a:p>
        </p:txBody>
      </p:sp>
      <p:sp>
        <p:nvSpPr>
          <p:cNvPr id="2" name="Rectangle 1"/>
          <p:cNvSpPr/>
          <p:nvPr/>
        </p:nvSpPr>
        <p:spPr>
          <a:xfrm>
            <a:off x="1341430" y="3248243"/>
            <a:ext cx="363984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>
                <a:solidFill>
                  <a:schemeClr val="accent5">
                    <a:lumMod val="50000"/>
                  </a:schemeClr>
                </a:solidFill>
              </a:rPr>
              <a:t>/kənˈtestənt/</a:t>
            </a:r>
          </a:p>
        </p:txBody>
      </p:sp>
      <p:pic>
        <p:nvPicPr>
          <p:cNvPr id="4" name="Content Placeholder 3" descr="tải xuống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214110" y="2082800"/>
            <a:ext cx="4921885" cy="3992880"/>
          </a:xfrm>
          <a:prstGeom prst="rect">
            <a:avLst/>
          </a:prstGeom>
        </p:spPr>
      </p:pic>
      <p:pic>
        <p:nvPicPr>
          <p:cNvPr id="8" name="contestant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14208" y="3248243"/>
            <a:ext cx="898728" cy="891430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4" name="Round Single Corner Rectangle 13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 Single Corner Rectangle 14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 Single Corner Rectangle 15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4198" y="1363016"/>
            <a:ext cx="612667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sz="8000" b="1">
                <a:solidFill>
                  <a:srgbClr val="AD4F0F"/>
                </a:solidFill>
              </a:rPr>
              <a:t>contestant 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10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2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1881;p31"/>
          <p:cNvSpPr txBox="1"/>
          <p:nvPr/>
        </p:nvSpPr>
        <p:spPr>
          <a:xfrm>
            <a:off x="-378539" y="1188654"/>
            <a:ext cx="8414835" cy="657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8000" b="1">
                <a:solidFill>
                  <a:srgbClr val="AD4F0F"/>
                </a:solidFill>
              </a:defRPr>
            </a:lvl1pPr>
          </a:lstStyle>
          <a:p>
            <a:r>
              <a:rPr lang="en-US"/>
              <a:t>family bonding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375748" y="4386828"/>
            <a:ext cx="40508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smtClean="0"/>
              <a:t>sự </a:t>
            </a:r>
            <a:r>
              <a:rPr lang="en-US" sz="4800"/>
              <a:t>gắn kết tình cảm gia đình</a:t>
            </a:r>
          </a:p>
        </p:txBody>
      </p:sp>
      <p:sp>
        <p:nvSpPr>
          <p:cNvPr id="2" name="Rectangle 1"/>
          <p:cNvSpPr/>
          <p:nvPr/>
        </p:nvSpPr>
        <p:spPr>
          <a:xfrm>
            <a:off x="1101110" y="3114461"/>
            <a:ext cx="497572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smtClean="0">
                <a:solidFill>
                  <a:schemeClr val="accent5">
                    <a:lumMod val="50000"/>
                  </a:schemeClr>
                </a:solidFill>
              </a:rPr>
              <a:t>/ˈfæməli </a:t>
            </a:r>
            <a:r>
              <a:rPr lang="en-US" sz="4800" b="1">
                <a:solidFill>
                  <a:schemeClr val="accent5">
                    <a:lumMod val="50000"/>
                  </a:schemeClr>
                </a:solidFill>
              </a:rPr>
              <a:t>ˈbɒndɪŋ/</a:t>
            </a:r>
          </a:p>
        </p:txBody>
      </p:sp>
      <p:pic>
        <p:nvPicPr>
          <p:cNvPr id="3" name="Content Placeholder 2" descr="5b24b55e9b7f0c1056aecf3d6261f53f"/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6318493" y="2778370"/>
            <a:ext cx="5406309" cy="3712332"/>
          </a:xfrm>
          <a:prstGeom prst="rect">
            <a:avLst/>
          </a:prstGeom>
        </p:spPr>
      </p:pic>
      <p:pic>
        <p:nvPicPr>
          <p:cNvPr id="9" name="family bonding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05739" y="3178169"/>
            <a:ext cx="703580" cy="70358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6" name="Round Single Corner Rectangle 1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 Single Corner Rectangle 16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ound Single Corner Rectangle 17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36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7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029941"/>
              </p:ext>
            </p:extLst>
          </p:nvPr>
        </p:nvGraphicFramePr>
        <p:xfrm>
          <a:off x="1396032" y="1402823"/>
          <a:ext cx="9761406" cy="45319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3140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7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3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9105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70C0"/>
                          </a:solidFill>
                        </a:rPr>
                        <a:t>New words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70C0"/>
                          </a:solidFill>
                        </a:rPr>
                        <a:t>Pronunciation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>
                          <a:solidFill>
                            <a:srgbClr val="0070C0"/>
                          </a:solidFill>
                        </a:rPr>
                        <a:t>Meaning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7987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release (v)</a:t>
                      </a:r>
                      <a:endParaRPr lang="en-US" sz="2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/rɪˈliːs/</a:t>
                      </a:r>
                      <a:endParaRPr lang="en-US" sz="2800" b="0" i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smtClean="0"/>
                        <a:t>thả</a:t>
                      </a:r>
                      <a:endParaRPr 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15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contestant (n)</a:t>
                      </a:r>
                      <a:endParaRPr 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/kənˈtestənt/</a:t>
                      </a:r>
                      <a:endParaRPr lang="en-US" sz="2800" b="0" i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smtClean="0"/>
                        <a:t>thí sinh, người thi đấu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14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1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family bonding </a:t>
                      </a:r>
                      <a:endParaRPr lang="en-US" sz="28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/ˈfæməli ˈbɒndɪŋ/</a:t>
                      </a:r>
                      <a:endParaRPr lang="en-US" sz="2800" b="0" i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smtClean="0"/>
                        <a:t>sự gắn kết tình cảm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2800" smtClean="0"/>
                        <a:t>gia đình</a:t>
                      </a:r>
                      <a:endParaRPr lang="en-US" sz="28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" name="release">
            <a:hlinkClick r:id="" action="ppaction://media"/>
          </p:cNvPr>
          <p:cNvPicPr>
            <a:picLocks noGrp="1" noChangeAspect="1"/>
          </p:cNvPicPr>
          <p:nvPr>
            <p:ph sz="half"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668504" y="2244479"/>
            <a:ext cx="619125" cy="619125"/>
          </a:xfrm>
          <a:prstGeom prst="rect">
            <a:avLst/>
          </a:prstGeom>
        </p:spPr>
      </p:pic>
      <p:pic>
        <p:nvPicPr>
          <p:cNvPr id="5" name="contestant">
            <a:hlinkClick r:id="" action="ppaction://media"/>
          </p:cNvPr>
          <p:cNvPicPr>
            <a:picLocks noGrp="1" noChangeAspect="1"/>
          </p:cNvPicPr>
          <p:nvPr>
            <p:ph sz="half" idx="2"/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663571" y="3466961"/>
            <a:ext cx="624058" cy="624058"/>
          </a:xfrm>
          <a:prstGeom prst="rect">
            <a:avLst/>
          </a:prstGeom>
        </p:spPr>
      </p:pic>
      <p:pic>
        <p:nvPicPr>
          <p:cNvPr id="9" name="family bonding">
            <a:hlinkClick r:id="" action="ppaction://media"/>
          </p:cNvPr>
          <p:cNvPicPr/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9"/>
          <a:stretch>
            <a:fillRect/>
          </a:stretch>
        </p:blipFill>
        <p:spPr>
          <a:xfrm>
            <a:off x="663572" y="4824341"/>
            <a:ext cx="624057" cy="708511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3" name="Round Single Corner Rectangle 12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ound Single Corner Rectangle 13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 Single Corner Rectangle 14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032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0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4" dur="1368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>
                <p:cTn id="15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100000">
                <p:cTn id="16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100000"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3"/>
          <a:srcRect l="6620" t="1222" r="5118" b="2569"/>
          <a:stretch/>
        </p:blipFill>
        <p:spPr>
          <a:xfrm>
            <a:off x="85294" y="2472712"/>
            <a:ext cx="6026226" cy="279388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807739" y="1289623"/>
            <a:ext cx="1065149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indent="0"/>
            <a:r>
              <a:rPr lang="en-US" sz="2800" b="1">
                <a:solidFill>
                  <a:srgbClr val="231F20"/>
                </a:solidFill>
                <a:latin typeface="Calibri" panose="020F0502020204030204" pitchFamily="34" charset="0"/>
                <a:cs typeface="ChronicaPro-Bold" charset="0"/>
              </a:rPr>
              <a:t>Work in pairs. </a:t>
            </a:r>
            <a:r>
              <a:rPr lang="en-US" sz="2800" b="1" smtClean="0">
                <a:solidFill>
                  <a:srgbClr val="231F20"/>
                </a:solidFill>
                <a:latin typeface="Calibri" panose="020F0502020204030204" pitchFamily="34" charset="0"/>
                <a:cs typeface="ChronicaPro-Bold" charset="0"/>
              </a:rPr>
              <a:t>Look </a:t>
            </a:r>
            <a:r>
              <a:rPr lang="en-US" sz="2800" b="1">
                <a:solidFill>
                  <a:srgbClr val="231F20"/>
                </a:solidFill>
                <a:latin typeface="Calibri" panose="020F0502020204030204" pitchFamily="34" charset="0"/>
                <a:cs typeface="ChronicaPro-Bold" charset="0"/>
              </a:rPr>
              <a:t>at the picture and answer the following </a:t>
            </a:r>
            <a:r>
              <a:rPr lang="en-US" sz="2800" b="1" smtClean="0">
                <a:solidFill>
                  <a:srgbClr val="231F20"/>
                </a:solidFill>
                <a:latin typeface="Calibri" panose="020F0502020204030204" pitchFamily="34" charset="0"/>
                <a:cs typeface="ChronicaPro-Bold" charset="0"/>
              </a:rPr>
              <a:t>questions.</a:t>
            </a:r>
            <a:endParaRPr lang="en-US" sz="2800" b="1">
              <a:solidFill>
                <a:srgbClr val="231F20"/>
              </a:solidFill>
              <a:latin typeface="Calibri" panose="020F0502020204030204" pitchFamily="34" charset="0"/>
              <a:cs typeface="ChronicaPro-Bold" charset="0"/>
            </a:endParaRPr>
          </a:p>
        </p:txBody>
      </p:sp>
      <p:sp>
        <p:nvSpPr>
          <p:cNvPr id="8" name="TextBox 13"/>
          <p:cNvSpPr txBox="1"/>
          <p:nvPr/>
        </p:nvSpPr>
        <p:spPr>
          <a:xfrm>
            <a:off x="5810250" y="1719295"/>
            <a:ext cx="638175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What are the men doing?</a:t>
            </a:r>
          </a:p>
          <a:p>
            <a:pPr algn="l"/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en-US" sz="36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rowing a boat. They are cooking rice on an open fire. </a:t>
            </a:r>
          </a:p>
          <a:p>
            <a:pPr algn="l"/>
            <a:endParaRPr lang="en-US" sz="36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l"/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When do you think this event occurs?</a:t>
            </a:r>
          </a:p>
          <a:p>
            <a:pPr algn="l"/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</a:t>
            </a:r>
            <a:r>
              <a:rPr lang="en-US" sz="36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event may occur in a festival in the North </a:t>
            </a:r>
            <a:r>
              <a:rPr lang="en-US" sz="3600" i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 </a:t>
            </a:r>
            <a:r>
              <a:rPr lang="en-US" sz="3600" i="1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Viet Nam</a:t>
            </a:r>
            <a:r>
              <a:rPr lang="en-US" sz="3600" i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r>
              <a:rPr lang="en-US" sz="36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52348" y="1300496"/>
            <a:ext cx="502606" cy="502606"/>
          </a:xfrm>
          <a:prstGeom prst="roundRect">
            <a:avLst/>
          </a:prstGeom>
          <a:solidFill>
            <a:srgbClr val="F37D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48DA4"/>
              </a:solidFill>
            </a:endParaRPr>
          </a:p>
        </p:txBody>
      </p:sp>
      <p:sp>
        <p:nvSpPr>
          <p:cNvPr id="18" name="TextBox 16"/>
          <p:cNvSpPr txBox="1"/>
          <p:nvPr/>
        </p:nvSpPr>
        <p:spPr>
          <a:xfrm>
            <a:off x="305133" y="1197856"/>
            <a:ext cx="39703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Myriad Pro" pitchFamily="34" charset="0"/>
              </a:rPr>
              <a:t>1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0" y="-7724"/>
            <a:ext cx="12192000" cy="1083309"/>
            <a:chOff x="0" y="-3"/>
            <a:chExt cx="12192000" cy="1083309"/>
          </a:xfrm>
        </p:grpSpPr>
        <p:sp>
          <p:nvSpPr>
            <p:cNvPr id="16" name="Round Single Corner Rectangle 15"/>
            <p:cNvSpPr/>
            <p:nvPr/>
          </p:nvSpPr>
          <p:spPr>
            <a:xfrm flipV="1">
              <a:off x="0" y="1741"/>
              <a:ext cx="12192000" cy="1081565"/>
            </a:xfrm>
            <a:prstGeom prst="round1Rect">
              <a:avLst/>
            </a:prstGeom>
            <a:solidFill>
              <a:srgbClr val="F3F6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ound Single Corner Rectangle 16"/>
            <p:cNvSpPr/>
            <p:nvPr/>
          </p:nvSpPr>
          <p:spPr>
            <a:xfrm flipV="1">
              <a:off x="0" y="-3"/>
              <a:ext cx="12109450" cy="996951"/>
            </a:xfrm>
            <a:prstGeom prst="round1Rect">
              <a:avLst/>
            </a:prstGeom>
            <a:solidFill>
              <a:srgbClr val="D8E5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ound Single Corner Rectangle 18"/>
            <p:cNvSpPr/>
            <p:nvPr/>
          </p:nvSpPr>
          <p:spPr>
            <a:xfrm flipV="1">
              <a:off x="0" y="-3"/>
              <a:ext cx="12014200" cy="914401"/>
            </a:xfrm>
            <a:prstGeom prst="round1Rect">
              <a:avLst/>
            </a:prstGeom>
            <a:solidFill>
              <a:srgbClr val="7192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663572" y="193447"/>
            <a:ext cx="3059800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3600" b="1" smtClean="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READING</a:t>
            </a:r>
            <a:endParaRPr lang="en-US" sz="3600" b="1" dirty="0">
              <a:effectLst>
                <a:glow rad="88900">
                  <a:schemeClr val="bg1"/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469</TotalTime>
  <Words>661</Words>
  <Application>Microsoft Office PowerPoint</Application>
  <PresentationFormat>Widescreen</PresentationFormat>
  <Paragraphs>145</Paragraphs>
  <Slides>16</Slides>
  <Notes>14</Notes>
  <HiddenSlides>0</HiddenSlides>
  <MMClips>6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Adobe Gothic Std B</vt:lpstr>
      <vt:lpstr>Calibri (Body)</vt:lpstr>
      <vt:lpstr>ChronicaPro-Bold</vt:lpstr>
      <vt:lpstr>Myriad Pro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Chang xinh gái</cp:lastModifiedBy>
  <cp:revision>185</cp:revision>
  <dcterms:created xsi:type="dcterms:W3CDTF">2020-12-09T02:04:00Z</dcterms:created>
  <dcterms:modified xsi:type="dcterms:W3CDTF">2023-12-20T14:09:59Z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8257995947F44862B16598953031E195</vt:lpwstr>
  </property>
  <property fmtid="{D5CDD505-2E9C-101B-9397-08002B2CF9AE}" pid="3" name="KSOProductBuildVer">
    <vt:lpwstr>1033-11.2.0.11380</vt:lpwstr>
  </property>
</Properties>
</file>