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95" r:id="rId2"/>
    <p:sldId id="396" r:id="rId3"/>
    <p:sldId id="279" r:id="rId4"/>
    <p:sldId id="347" r:id="rId5"/>
    <p:sldId id="356" r:id="rId6"/>
    <p:sldId id="346" r:id="rId7"/>
    <p:sldId id="397" r:id="rId8"/>
    <p:sldId id="352" r:id="rId9"/>
    <p:sldId id="354" r:id="rId10"/>
    <p:sldId id="398" r:id="rId11"/>
    <p:sldId id="314" r:id="rId12"/>
    <p:sldId id="3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00A9A5"/>
    <a:srgbClr val="FFDAAB"/>
    <a:srgbClr val="0FB7BD"/>
    <a:srgbClr val="048DA4"/>
    <a:srgbClr val="F7941E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54" y="58"/>
      </p:cViewPr>
      <p:guideLst>
        <p:guide orient="horz" pos="2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6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5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99554" y="1896744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61" y="1728348"/>
            <a:ext cx="964452" cy="916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22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9" name="Oval 28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hord 29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33" name="Picture 2" descr="Free Communication Cliparts, Download Free Communication Cliparts png  images, Free ClipArts on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1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9752" y="1047211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Read Mai’s notes on the Vietnamese unicorn dance. Compare the Vietnamese unicorn dance with the Japanese lion dance.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147" y="117822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932" y="10755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27649" y="1897380"/>
            <a:ext cx="67341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i="1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Example</a:t>
            </a:r>
            <a:r>
              <a:rPr lang="en-US" sz="3200" b="1" i="1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: </a:t>
            </a:r>
            <a:endParaRPr lang="en-US" sz="3200" b="1" i="1" smtClean="0">
              <a:solidFill>
                <a:schemeClr val="tx1"/>
              </a:solidFill>
              <a:latin typeface="Calibri (Body)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smtClean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Vietnamese unicorn dance and the Japanese lion dance are </a:t>
            </a:r>
            <a:r>
              <a:rPr lang="en-US" sz="3200" u="sng" dirty="0">
                <a:solidFill>
                  <a:srgbClr val="FF0000"/>
                </a:solidFill>
                <a:latin typeface="Calibri (Body)"/>
                <a:ea typeface="Times New Roman" panose="02020603050405020304" pitchFamily="18" charset="0"/>
              </a:rPr>
              <a:t>both</a:t>
            </a:r>
            <a:r>
              <a:rPr lang="en-US" sz="3200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 popular on New Year Festivals.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16" t="2281" r="5927" b="1654"/>
          <a:stretch/>
        </p:blipFill>
        <p:spPr>
          <a:xfrm>
            <a:off x="283628" y="1897380"/>
            <a:ext cx="4851079" cy="47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2252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2459" y="2298466"/>
            <a:ext cx="8202342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Calibri (Body)"/>
              </a:rPr>
              <a:t> learn how to give advice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practise</a:t>
            </a:r>
            <a:r>
              <a:rPr lang="en-US" sz="3600" dirty="0">
                <a:latin typeface="Calibri (Body)"/>
              </a:rPr>
              <a:t> using some grammar points and vocabulary related to the topic.</a:t>
            </a:r>
          </a:p>
        </p:txBody>
      </p:sp>
      <p:pic>
        <p:nvPicPr>
          <p:cNvPr id="5" name="Graphic 4" descr="Presentation with checklist with solid f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207" y="2683609"/>
            <a:ext cx="2330929" cy="233092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1" y="202239"/>
            <a:ext cx="45238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8482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676" y="2152545"/>
            <a:ext cx="77093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Compare Vietnamese Tet Holiday and Chinese Tet Holiday.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1" y="202239"/>
            <a:ext cx="45238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81" y="3655695"/>
            <a:ext cx="3020335" cy="302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Discussion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94609" y="2110715"/>
            <a:ext cx="5758577" cy="150987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conversation. Pay attention to the highlighted parts.</a:t>
            </a:r>
          </a:p>
          <a:p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Work in pairs. Make a </a:t>
            </a:r>
            <a:r>
              <a:rPr lang="en-US">
                <a:solidFill>
                  <a:schemeClr val="tx1"/>
                </a:solidFill>
              </a:rPr>
              <a:t>similar </a:t>
            </a:r>
            <a:r>
              <a:rPr lang="en-US" smtClean="0">
                <a:solidFill>
                  <a:schemeClr val="tx1"/>
                </a:solidFill>
              </a:rPr>
              <a:t>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6342" y="3897777"/>
            <a:ext cx="5755112" cy="147363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</a:t>
            </a:r>
            <a:r>
              <a:rPr lang="en-US">
                <a:solidFill>
                  <a:schemeClr val="tx1"/>
                </a:solidFill>
              </a:rPr>
              <a:t>: Read the text about the lion dance in Japan and complete the </a:t>
            </a:r>
            <a:r>
              <a:rPr lang="en-US" smtClean="0">
                <a:solidFill>
                  <a:schemeClr val="tx1"/>
                </a:solidFill>
              </a:rPr>
              <a:t>table.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</a:t>
            </a:r>
            <a:r>
              <a:rPr lang="en-US">
                <a:solidFill>
                  <a:schemeClr val="tx1"/>
                </a:solidFill>
              </a:rPr>
              <a:t>: Work in groups. Read Mai’s notes on the Vietnamese unicorn dance. Compare </a:t>
            </a:r>
            <a:r>
              <a:rPr lang="en-US" smtClean="0">
                <a:solidFill>
                  <a:schemeClr val="tx1"/>
                </a:solidFill>
              </a:rPr>
              <a:t>with the Japanese lion dance.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64150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11044" y="1234448"/>
            <a:ext cx="2162851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13680" y="251229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73282" y="4229595"/>
            <a:ext cx="3326056" cy="74994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THE JAPANESE LION DANCE &amp; VIETNAMESE UNICORN DANCE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773895" y="1540551"/>
            <a:ext cx="1357742" cy="9717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cxnSpLocks/>
            <a:stCxn id="38" idx="1"/>
            <a:endCxn id="39" idx="0"/>
          </p:cNvCxnSpPr>
          <p:nvPr/>
        </p:nvCxnSpPr>
        <p:spPr>
          <a:xfrm rot="10800000" flipV="1">
            <a:off x="1836310" y="2821097"/>
            <a:ext cx="1377370" cy="140849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8" idx="0"/>
          </p:cNvCxnSpPr>
          <p:nvPr/>
        </p:nvCxnSpPr>
        <p:spPr>
          <a:xfrm>
            <a:off x="3499338" y="4604568"/>
            <a:ext cx="768051" cy="112971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349432" y="5734287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Vietnam-Table-Manner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83804"/>
            <a:ext cx="6805930" cy="45148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874005" y="1398781"/>
            <a:ext cx="5317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smtClean="0">
                <a:solidFill>
                  <a:srgbClr val="000000"/>
                </a:solidFill>
                <a:ea typeface="Times New Roman" panose="02020603050405020304" pitchFamily="18" charset="0"/>
              </a:rPr>
              <a:t>- What </a:t>
            </a:r>
            <a:r>
              <a:rPr lang="en-US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the child is doing?</a:t>
            </a:r>
          </a:p>
          <a:p>
            <a:pPr>
              <a:spcAft>
                <a:spcPts val="0"/>
              </a:spcAft>
            </a:pPr>
            <a:r>
              <a:rPr lang="en-US" sz="2800" b="1" i="1" smtClean="0">
                <a:solidFill>
                  <a:srgbClr val="000000"/>
                </a:solidFill>
                <a:ea typeface="Times New Roman" panose="02020603050405020304" pitchFamily="18" charset="0"/>
              </a:rPr>
              <a:t>- Is </a:t>
            </a:r>
            <a:r>
              <a:rPr lang="en-US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she behaving well at the </a:t>
            </a:r>
            <a:r>
              <a:rPr lang="en-US" sz="2800" b="1" i="1">
                <a:solidFill>
                  <a:srgbClr val="000000"/>
                </a:solidFill>
                <a:ea typeface="Times New Roman" panose="02020603050405020304" pitchFamily="18" charset="0"/>
              </a:rPr>
              <a:t>table</a:t>
            </a:r>
            <a:r>
              <a:rPr lang="en-US" sz="2800" b="1" i="1" smtClean="0">
                <a:solidFill>
                  <a:srgbClr val="000000"/>
                </a:solidFill>
                <a:ea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Rectangle 23"/>
          <p:cNvSpPr/>
          <p:nvPr/>
        </p:nvSpPr>
        <p:spPr>
          <a:xfrm>
            <a:off x="6874005" y="2526223"/>
            <a:ext cx="522372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dirty="0">
                <a:solidFill>
                  <a:srgbClr val="F37D91"/>
                </a:solidFill>
                <a:ea typeface="Times New Roman" panose="02020603050405020304" pitchFamily="18" charset="0"/>
              </a:rPr>
              <a:t>Can you give me some examples of table manners?</a:t>
            </a:r>
          </a:p>
        </p:txBody>
      </p:sp>
      <p:sp>
        <p:nvSpPr>
          <p:cNvPr id="6" name="Rectangle 23"/>
          <p:cNvSpPr/>
          <p:nvPr/>
        </p:nvSpPr>
        <p:spPr>
          <a:xfrm>
            <a:off x="6885725" y="3553294"/>
            <a:ext cx="5223725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- Wait for the the table arrangement before sitting down.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- Wait for the oldest people to start first.</a:t>
            </a:r>
          </a:p>
          <a:p>
            <a:pPr>
              <a:spcAft>
                <a:spcPts val="0"/>
              </a:spcAft>
            </a:pPr>
            <a:r>
              <a:rPr lang="en-US" sz="2800" smtClean="0">
                <a:solidFill>
                  <a:srgbClr val="000000"/>
                </a:solidFill>
                <a:ea typeface="Times New Roman" panose="02020603050405020304" pitchFamily="18" charset="0"/>
              </a:rPr>
              <a:t>...</a:t>
            </a:r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1217182"/>
            <a:ext cx="100622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119744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94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Track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4685" y="1193092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37" y="1719788"/>
            <a:ext cx="4986712" cy="5016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9118" y="3148869"/>
            <a:ext cx="3124200" cy="495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9118" y="4418500"/>
            <a:ext cx="2428875" cy="4476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9118" y="5609492"/>
            <a:ext cx="885825" cy="457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099919" y="3713615"/>
            <a:ext cx="17390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should do</a:t>
            </a:r>
            <a:endParaRPr lang="en-US" sz="2800" b="1" dirty="0">
              <a:solidFill>
                <a:srgbClr val="F37D9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8" idx="3"/>
            <a:endCxn id="31" idx="1"/>
          </p:cNvCxnSpPr>
          <p:nvPr/>
        </p:nvCxnSpPr>
        <p:spPr>
          <a:xfrm>
            <a:off x="9453318" y="3396519"/>
            <a:ext cx="646601" cy="578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356073" y="5543472"/>
            <a:ext cx="29076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should NOT </a:t>
            </a:r>
            <a:r>
              <a:rPr lang="en-US" sz="2800" b="1" smtClean="0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</a:t>
            </a:r>
            <a:endParaRPr lang="en-US" sz="2800" b="1">
              <a:solidFill>
                <a:srgbClr val="F37D9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>
            <a:stCxn id="29" idx="3"/>
            <a:endCxn id="31" idx="1"/>
          </p:cNvCxnSpPr>
          <p:nvPr/>
        </p:nvCxnSpPr>
        <p:spPr>
          <a:xfrm flipV="1">
            <a:off x="8757993" y="3975225"/>
            <a:ext cx="1341926" cy="667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3"/>
            <a:endCxn id="35" idx="1"/>
          </p:cNvCxnSpPr>
          <p:nvPr/>
        </p:nvCxnSpPr>
        <p:spPr>
          <a:xfrm flipV="1">
            <a:off x="7214943" y="5805082"/>
            <a:ext cx="2141130" cy="33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08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1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730637" y="1718384"/>
            <a:ext cx="873072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Perhaps you should 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r>
              <a:rPr lang="en-US" sz="3600" smtClean="0"/>
              <a:t> </a:t>
            </a:r>
          </a:p>
          <a:p>
            <a:r>
              <a:rPr lang="en-US" sz="3600" smtClean="0"/>
              <a:t>It’s a good idea to 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endParaRPr lang="en-US" sz="3600" smtClean="0"/>
          </a:p>
          <a:p>
            <a:r>
              <a:rPr lang="en-US" sz="3600" smtClean="0"/>
              <a:t>Don’t </a:t>
            </a:r>
            <a:r>
              <a:rPr lang="en-US" sz="3600"/>
              <a:t>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endParaRPr lang="en-US" sz="3600"/>
          </a:p>
        </p:txBody>
      </p:sp>
      <p:sp>
        <p:nvSpPr>
          <p:cNvPr id="4" name="Text Box 3"/>
          <p:cNvSpPr txBox="1"/>
          <p:nvPr/>
        </p:nvSpPr>
        <p:spPr>
          <a:xfrm>
            <a:off x="900468" y="4045171"/>
            <a:ext cx="1030851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/>
              <a:t>- </a:t>
            </a:r>
            <a:r>
              <a:rPr lang="en-US" sz="3600">
                <a:solidFill>
                  <a:srgbClr val="00A9A5"/>
                </a:solidFill>
              </a:rPr>
              <a:t>Perhaps you should wait</a:t>
            </a:r>
            <a:r>
              <a:rPr lang="en-US" sz="3600"/>
              <a:t> for the host to start eating.</a:t>
            </a:r>
          </a:p>
          <a:p>
            <a:r>
              <a:rPr lang="en-US" sz="3600"/>
              <a:t>- </a:t>
            </a:r>
            <a:r>
              <a:rPr lang="en-US" sz="3600">
                <a:solidFill>
                  <a:srgbClr val="00A9A5"/>
                </a:solidFill>
              </a:rPr>
              <a:t>It’s a good idea to hand </a:t>
            </a:r>
            <a:r>
              <a:rPr lang="en-US" sz="3600"/>
              <a:t>bowls with both hands.</a:t>
            </a:r>
          </a:p>
          <a:p>
            <a:r>
              <a:rPr lang="en-US" sz="3600"/>
              <a:t>- </a:t>
            </a:r>
            <a:r>
              <a:rPr lang="en-US" sz="3600">
                <a:solidFill>
                  <a:srgbClr val="00A9A5"/>
                </a:solidFill>
              </a:rPr>
              <a:t>Don’t hit </a:t>
            </a:r>
            <a:r>
              <a:rPr lang="en-US" sz="3600"/>
              <a:t>the bowl with your chopsticks.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4122" y="1793240"/>
            <a:ext cx="10785328" cy="4263450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/>
              <a:t>Student A is travelling to Sa Pa in winter</a:t>
            </a:r>
            <a:r>
              <a:rPr lang="en-US" sz="4400"/>
              <a:t>. </a:t>
            </a:r>
            <a:r>
              <a:rPr lang="en-US" sz="4400" smtClean="0"/>
              <a:t>He </a:t>
            </a:r>
            <a:r>
              <a:rPr lang="en-US" sz="4400" dirty="0"/>
              <a:t>/ She doesn’t </a:t>
            </a:r>
            <a:r>
              <a:rPr lang="en-US" sz="4400"/>
              <a:t>know w</a:t>
            </a:r>
            <a:r>
              <a:rPr lang="en-US" sz="4400" smtClean="0"/>
              <a:t>hat </a:t>
            </a:r>
            <a:r>
              <a:rPr lang="en-US" sz="4400" dirty="0"/>
              <a:t>to wear</a:t>
            </a:r>
            <a:r>
              <a:rPr lang="en-US" sz="4400"/>
              <a:t>. </a:t>
            </a:r>
            <a:r>
              <a:rPr lang="en-US" sz="4400" smtClean="0"/>
              <a:t>Student </a:t>
            </a:r>
            <a:r>
              <a:rPr lang="en-US" sz="4400" dirty="0"/>
              <a:t>B gives advice.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672" y="1331575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672" y="1331575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066" y="1793240"/>
            <a:ext cx="11336760" cy="4263450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/>
              <a:t>Student A is going to a birthday party</a:t>
            </a:r>
            <a:r>
              <a:rPr lang="en-US" sz="4400"/>
              <a:t>. </a:t>
            </a:r>
            <a:r>
              <a:rPr lang="en-US" sz="4400" smtClean="0"/>
              <a:t>He </a:t>
            </a:r>
            <a:r>
              <a:rPr lang="en-US" sz="4400" dirty="0"/>
              <a:t>/ She doesn’t know what kind of </a:t>
            </a:r>
            <a:r>
              <a:rPr lang="en-US" sz="4400"/>
              <a:t>gift </a:t>
            </a:r>
            <a:r>
              <a:rPr lang="en-US" sz="4400" smtClean="0"/>
              <a:t>to </a:t>
            </a:r>
            <a:r>
              <a:rPr lang="en-US" sz="4400" dirty="0"/>
              <a:t>bring. Student B gives advice.</a:t>
            </a:r>
          </a:p>
        </p:txBody>
      </p:sp>
    </p:spTree>
    <p:extLst>
      <p:ext uri="{BB962C8B-B14F-4D97-AF65-F5344CB8AC3E}">
        <p14:creationId xmlns:p14="http://schemas.microsoft.com/office/powerpoint/2010/main" val="17306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10285" y="1207607"/>
            <a:ext cx="73276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title for it. 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279" y="116597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064" y="10633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500491"/>
              </p:ext>
            </p:extLst>
          </p:nvPr>
        </p:nvGraphicFramePr>
        <p:xfrm>
          <a:off x="937099" y="1779244"/>
          <a:ext cx="1112472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363">
                  <a:extLst>
                    <a:ext uri="{9D8B030D-6E8A-4147-A177-3AD203B41FA5}">
                      <a16:colId xmlns:a16="http://schemas.microsoft.com/office/drawing/2014/main" val="1488879106"/>
                    </a:ext>
                  </a:extLst>
                </a:gridCol>
                <a:gridCol w="5562363">
                  <a:extLst>
                    <a:ext uri="{9D8B030D-6E8A-4147-A177-3AD203B41FA5}">
                      <a16:colId xmlns:a16="http://schemas.microsoft.com/office/drawing/2014/main" val="8321765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JAPANESE LION DANCE</a:t>
                      </a:r>
                      <a:endParaRPr lang="en-GB" sz="3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75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Japanese name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(1) __________________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78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Occasions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– (2) _______________________</a:t>
                      </a:r>
                    </a:p>
                    <a:p>
                      <a:r>
                        <a:rPr lang="en-GB" sz="2800" smtClean="0"/>
                        <a:t>– other important occasions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21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Number of performers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one or more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47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Skills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(3) ____________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61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Dance partner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no dance partner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2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Musical instruments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(4) </a:t>
                      </a:r>
                      <a:r>
                        <a:rPr lang="en-GB" sz="2800" smtClean="0"/>
                        <a:t>_______ and drums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23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Purposes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– to chase away (5) </a:t>
                      </a:r>
                      <a:r>
                        <a:rPr lang="en-GB" sz="2800" smtClean="0"/>
                        <a:t>____________</a:t>
                      </a:r>
                      <a:endParaRPr lang="en-US" sz="2800" smtClean="0"/>
                    </a:p>
                    <a:p>
                      <a:r>
                        <a:rPr lang="en-US" sz="2800" smtClean="0"/>
                        <a:t>– to bring good luck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18938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7519340" y="2173555"/>
            <a:ext cx="2165691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 i="1" dirty="0">
                <a:solidFill>
                  <a:srgbClr val="F37D91"/>
                </a:solidFill>
                <a:ea typeface="Times New Roman" panose="02020603050405020304" pitchFamily="18" charset="0"/>
              </a:rPr>
              <a:t>shishi-mai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97047" y="2677395"/>
            <a:ext cx="37658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New Year celebrations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78071" y="4026031"/>
            <a:ext cx="19019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acrobatics 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69518" y="5087886"/>
            <a:ext cx="12952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flutes 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23634" y="5667594"/>
            <a:ext cx="20809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bad spirits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9752" y="1047211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Read Mai’s notes on the Vietnamese unicorn dance. Compare the Vietnamese unicorn dance with the Japanese lion dance.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147" y="117822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932" y="10755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6" name="Content Placeholder 5" descr="133071817_13905616030451n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3792" y="1928271"/>
            <a:ext cx="5162737" cy="3533576"/>
          </a:xfrm>
          <a:prstGeom prst="rect">
            <a:avLst/>
          </a:prstGeom>
        </p:spPr>
      </p:pic>
      <p:pic>
        <p:nvPicPr>
          <p:cNvPr id="11" name="Content Placeholder 10" descr="image-asset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00371" y="1878208"/>
            <a:ext cx="5371975" cy="3583637"/>
          </a:xfrm>
          <a:prstGeom prst="rect">
            <a:avLst/>
          </a:prstGeom>
        </p:spPr>
      </p:pic>
      <p:sp>
        <p:nvSpPr>
          <p:cNvPr id="16" name="Rectangle 25"/>
          <p:cNvSpPr/>
          <p:nvPr/>
        </p:nvSpPr>
        <p:spPr>
          <a:xfrm>
            <a:off x="377328" y="5461846"/>
            <a:ext cx="121888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 i="1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What are the similarities and differences between two pictures?</a:t>
            </a:r>
            <a:endParaRPr lang="en-US" sz="3000" dirty="0">
              <a:solidFill>
                <a:schemeClr val="tx1"/>
              </a:solidFill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551</Words>
  <Application>Microsoft Office PowerPoint</Application>
  <PresentationFormat>Widescreen</PresentationFormat>
  <Paragraphs>105</Paragraphs>
  <Slides>12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Adobe Gothic Std B</vt:lpstr>
      <vt:lpstr>Calibri (Body)</vt:lpstr>
      <vt:lpstr>Myriad Pro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Chang xinh gái</cp:lastModifiedBy>
  <cp:revision>202</cp:revision>
  <dcterms:created xsi:type="dcterms:W3CDTF">2020-12-09T02:04:00Z</dcterms:created>
  <dcterms:modified xsi:type="dcterms:W3CDTF">2023-12-20T14:10:18Z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0369EABE24D54D9C987BEEE352EE1FB4</vt:lpwstr>
  </property>
  <property fmtid="{D5CDD505-2E9C-101B-9397-08002B2CF9AE}" pid="3" name="KSOProductBuildVer">
    <vt:lpwstr>1033-11.2.0.11380</vt:lpwstr>
  </property>
</Properties>
</file>