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9" r:id="rId3"/>
    <p:sldId id="332" r:id="rId4"/>
    <p:sldId id="335" r:id="rId5"/>
    <p:sldId id="344" r:id="rId6"/>
    <p:sldId id="345" r:id="rId7"/>
    <p:sldId id="258" r:id="rId8"/>
    <p:sldId id="336" r:id="rId9"/>
    <p:sldId id="338" r:id="rId10"/>
    <p:sldId id="343" r:id="rId11"/>
    <p:sldId id="339" r:id="rId12"/>
    <p:sldId id="340" r:id="rId13"/>
    <p:sldId id="342" r:id="rId14"/>
    <p:sldId id="287" r:id="rId15"/>
  </p:sldIdLst>
  <p:sldSz cx="9144000" cy="5143500" type="screen16x9"/>
  <p:notesSz cx="6858000" cy="9144000"/>
  <p:embeddedFontLst>
    <p:embeddedFont>
      <p:font typeface="Patrick Hand" panose="020B0604020202020204" charset="0"/>
      <p:regular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Mulish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06B8F-25E6-420F-A7FB-119E3965E2B2}">
  <a:tblStyle styleId="{8AB06B8F-25E6-420F-A7FB-119E3965E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714dcfbe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714dcfbe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27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e484aabe0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e484aabe0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6933900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1218899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617857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39" name="Google Shape;739;p2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43" name="Google Shape;743;p2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2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45" name="Google Shape;745;p2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51" name="Google Shape;751;p2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9" name="Google Shape;759;p28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 rot="-850647">
            <a:off x="8494850" y="4398476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387039" y="389085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8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66775" y="3962500"/>
            <a:ext cx="780273" cy="6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217">
            <a:off x="1515457" y="3860943"/>
            <a:ext cx="174966" cy="2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3">
            <a:off x="1199056" y="3663354"/>
            <a:ext cx="226770" cy="27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70" name="Google Shape;770;p2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1" name="Google Shape;771;p2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72" name="Google Shape;772;p2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78" name="Google Shape;778;p2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Google Shape;786;p29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780012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9"/>
          <p:cNvGrpSpPr/>
          <p:nvPr/>
        </p:nvGrpSpPr>
        <p:grpSpPr>
          <a:xfrm>
            <a:off x="8076997" y="3947007"/>
            <a:ext cx="707793" cy="707793"/>
            <a:chOff x="7784722" y="622782"/>
            <a:chExt cx="707793" cy="707793"/>
          </a:xfrm>
        </p:grpSpPr>
        <p:grpSp>
          <p:nvGrpSpPr>
            <p:cNvPr id="790" name="Google Shape;790;p29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92" name="Google Shape;792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3" name="Google Shape;793;p29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3" name="Google Shape;53;p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205900" y="2331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205900" y="1518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205900" y="3084550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8392316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2477463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957285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1850224" flipH="1">
            <a:off x="8192477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-895601" flipH="1">
            <a:off x="7847620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16563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37" name="Google Shape;137;p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43" name="Google Shape;143;p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4425837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6"/>
          <p:cNvGrpSpPr/>
          <p:nvPr/>
        </p:nvGrpSpPr>
        <p:grpSpPr>
          <a:xfrm>
            <a:off x="7784722" y="622782"/>
            <a:ext cx="707793" cy="707793"/>
            <a:chOff x="7784722" y="622782"/>
            <a:chExt cx="707793" cy="707793"/>
          </a:xfrm>
        </p:grpSpPr>
        <p:grpSp>
          <p:nvGrpSpPr>
            <p:cNvPr id="156" name="Google Shape;156;p6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8" name="Google Shape;158;p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6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" name="Google Shape;193;p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94" name="Google Shape;194;p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00" name="Google Shape;200;p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15598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990300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1597889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6943424" y="649692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2461708">
            <a:off x="8462682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" name="Google Shape;222;p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23" name="Google Shape;223;p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29" name="Google Shape;229;p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542075" y="1107731"/>
            <a:ext cx="3315600" cy="12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1855875" y="2522519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6105225" y="8227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201889" y="12764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-1850224">
            <a:off x="1045749" y="4443117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947167">
            <a:off x="7503783" y="772960"/>
            <a:ext cx="179435" cy="2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1043750" y="2819400"/>
            <a:ext cx="38193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47" name="Google Shape;247;p11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1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53" name="Google Shape;253;p11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59" name="Google Shape;259;p11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2162175" y="1258525"/>
            <a:ext cx="510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2162175" y="3170225"/>
            <a:ext cx="51054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78399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8471401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7877997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2461708" flipH="1">
            <a:off x="1053133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66901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12" name="Google Shape;712;p2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13" name="Google Shape;713;p2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2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16" name="Google Shape;716;p2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2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18" name="Google Shape;718;p2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24" name="Google Shape;724;p2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2" name="Google Shape;732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31171" y="400582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7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1284" y="66158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7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49834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7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84085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7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52878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AE9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2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997875"/>
            <a:ext cx="7718026" cy="2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2"/>
          <p:cNvSpPr txBox="1">
            <a:spLocks noGrp="1"/>
          </p:cNvSpPr>
          <p:nvPr>
            <p:ph type="ctrTitle"/>
          </p:nvPr>
        </p:nvSpPr>
        <p:spPr>
          <a:xfrm>
            <a:off x="1902569" y="1543069"/>
            <a:ext cx="5373488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3:</a:t>
            </a:r>
            <a:r>
              <a:rPr lang="en" sz="6600"/>
              <a:t/>
            </a:r>
            <a:br>
              <a:rPr lang="en" sz="6600"/>
            </a:br>
            <a:r>
              <a:rPr lang="en" sz="6600"/>
              <a:t>Community </a:t>
            </a:r>
            <a:r>
              <a:rPr lang="en" sz="6600" dirty="0"/>
              <a:t>service</a:t>
            </a:r>
            <a:endParaRPr sz="6600" dirty="0"/>
          </a:p>
        </p:txBody>
      </p:sp>
      <p:sp>
        <p:nvSpPr>
          <p:cNvPr id="804" name="Google Shape;804;p32"/>
          <p:cNvSpPr txBox="1">
            <a:spLocks noGrp="1"/>
          </p:cNvSpPr>
          <p:nvPr>
            <p:ph type="subTitle" idx="1"/>
          </p:nvPr>
        </p:nvSpPr>
        <p:spPr>
          <a:xfrm>
            <a:off x="2509284" y="3855804"/>
            <a:ext cx="4404366" cy="453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Lesson 7: Looking back </a:t>
            </a:r>
            <a:endParaRPr sz="2800" dirty="0"/>
          </a:p>
        </p:txBody>
      </p:sp>
      <p:sp>
        <p:nvSpPr>
          <p:cNvPr id="805" name="Google Shape;805;p3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6" name="Google Shape;806;p32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7" name="Google Shape;807;p3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8" name="Google Shape;808;p3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9" name="Google Shape;809;p3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0" name="Google Shape;810;p3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1" name="Google Shape;811;p32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2" name="Google Shape;812;p3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3" name="Google Shape;813;p3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4" name="Google Shape;814;p3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5" name="Google Shape;815;p3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5">
            <a:alphaModFix/>
          </a:blip>
          <a:srcRect l="6356" t="2983" r="2842" b="1687"/>
          <a:stretch/>
        </p:blipFill>
        <p:spPr>
          <a:xfrm>
            <a:off x="973925" y="2745704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7" name="Google Shape;817;p32"/>
          <p:cNvPicPr preferRelativeResize="0"/>
          <p:nvPr/>
        </p:nvPicPr>
        <p:blipFill rotWithShape="1">
          <a:blip r:embed="rId6">
            <a:alphaModFix/>
          </a:blip>
          <a:srcRect l="11379" t="6738" r="7220" b="9340"/>
          <a:stretch/>
        </p:blipFill>
        <p:spPr>
          <a:xfrm>
            <a:off x="7419975" y="997879"/>
            <a:ext cx="928800" cy="920400"/>
          </a:xfrm>
          <a:prstGeom prst="ellipse">
            <a:avLst/>
          </a:prstGeom>
          <a:noFill/>
          <a:ln>
            <a:noFill/>
          </a:ln>
          <a:effectLst>
            <a:outerShdw blurRad="57150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8" name="Google Shape;81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5650" y="3675154"/>
            <a:ext cx="1087626" cy="10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0" name="Google Shape;820;p3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Grammar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A0070-0C1D-4C6E-90FD-871806E9C6F6}"/>
              </a:ext>
            </a:extLst>
          </p:cNvPr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749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DF984D-28B7-332A-8D00-8B68DB23FB71}"/>
              </a:ext>
            </a:extLst>
          </p:cNvPr>
          <p:cNvSpPr/>
          <p:nvPr/>
        </p:nvSpPr>
        <p:spPr>
          <a:xfrm>
            <a:off x="248090" y="1396409"/>
            <a:ext cx="8661991" cy="365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78C72-A69F-3E4A-C787-B2B74581021C}"/>
              </a:ext>
            </a:extLst>
          </p:cNvPr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9C79D-EF37-6C4D-55AE-31508410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/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13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DF984D-28B7-332A-8D00-8B68DB23FB71}"/>
              </a:ext>
            </a:extLst>
          </p:cNvPr>
          <p:cNvSpPr/>
          <p:nvPr/>
        </p:nvSpPr>
        <p:spPr>
          <a:xfrm>
            <a:off x="99237" y="1389319"/>
            <a:ext cx="6337008" cy="3622158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78C72-A69F-3E4A-C787-B2B74581021C}"/>
              </a:ext>
            </a:extLst>
          </p:cNvPr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9C79D-EF37-6C4D-55AE-31508410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/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9C129-9F90-17CB-BB32-CFFED241B645}"/>
              </a:ext>
            </a:extLst>
          </p:cNvPr>
          <p:cNvSpPr txBox="1"/>
          <p:nvPr/>
        </p:nvSpPr>
        <p:spPr>
          <a:xfrm>
            <a:off x="499731" y="2274631"/>
            <a:ext cx="7265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had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803CA-CBD1-13DF-5748-A7AFCDF0AFD9}"/>
              </a:ext>
            </a:extLst>
          </p:cNvPr>
          <p:cNvSpPr txBox="1"/>
          <p:nvPr/>
        </p:nvSpPr>
        <p:spPr>
          <a:xfrm>
            <a:off x="561754" y="2671579"/>
            <a:ext cx="132907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collected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DDEE7-B061-BC13-68A4-9B697F386E78}"/>
              </a:ext>
            </a:extLst>
          </p:cNvPr>
          <p:cNvSpPr txBox="1"/>
          <p:nvPr/>
        </p:nvSpPr>
        <p:spPr>
          <a:xfrm>
            <a:off x="3856074" y="3437124"/>
            <a:ext cx="90376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sold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7CAD8-8178-49A4-BBFB-1539A50166B9}"/>
              </a:ext>
            </a:extLst>
          </p:cNvPr>
          <p:cNvSpPr txBox="1"/>
          <p:nvPr/>
        </p:nvSpPr>
        <p:spPr>
          <a:xfrm>
            <a:off x="1727791" y="3832384"/>
            <a:ext cx="110933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78AC1-EFA6-FF6B-BD10-208D9FB41397}"/>
              </a:ext>
            </a:extLst>
          </p:cNvPr>
          <p:cNvSpPr txBox="1"/>
          <p:nvPr/>
        </p:nvSpPr>
        <p:spPr>
          <a:xfrm>
            <a:off x="747292" y="4215783"/>
            <a:ext cx="8071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went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DD8D68-040E-DCE8-C4EC-E1898EFDBC97}"/>
              </a:ext>
            </a:extLst>
          </p:cNvPr>
          <p:cNvSpPr/>
          <p:nvPr/>
        </p:nvSpPr>
        <p:spPr>
          <a:xfrm>
            <a:off x="6537960" y="1559442"/>
            <a:ext cx="2506803" cy="3281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4E354-2D0C-0BEE-8D89-1B1CF0A7B353}"/>
              </a:ext>
            </a:extLst>
          </p:cNvPr>
          <p:cNvSpPr txBox="1"/>
          <p:nvPr/>
        </p:nvSpPr>
        <p:spPr>
          <a:xfrm>
            <a:off x="6549301" y="1662093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Have many activities: </a:t>
            </a:r>
            <a:r>
              <a:rPr lang="en-US" sz="1800" dirty="0" err="1">
                <a:latin typeface="+mj-lt"/>
              </a:rPr>
              <a:t>Có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nhiều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hoạt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động</a:t>
            </a:r>
            <a:r>
              <a:rPr lang="en-US" sz="1800" dirty="0">
                <a:latin typeface="+mj-lt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A0560-CA59-9170-3926-8FD20D820F28}"/>
              </a:ext>
            </a:extLst>
          </p:cNvPr>
          <p:cNvSpPr txBox="1"/>
          <p:nvPr/>
        </p:nvSpPr>
        <p:spPr>
          <a:xfrm>
            <a:off x="6553200" y="2322062"/>
            <a:ext cx="236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Collect clothes: Thu </a:t>
            </a:r>
            <a:r>
              <a:rPr lang="en-US" sz="1800" dirty="0" err="1"/>
              <a:t>dọn</a:t>
            </a:r>
            <a:r>
              <a:rPr lang="en-US" sz="1800" dirty="0"/>
              <a:t> </a:t>
            </a:r>
            <a:r>
              <a:rPr lang="en-US" sz="1800" dirty="0" err="1"/>
              <a:t>quần</a:t>
            </a:r>
            <a:r>
              <a:rPr lang="en-US" sz="1800" dirty="0"/>
              <a:t> </a:t>
            </a:r>
            <a:r>
              <a:rPr lang="en-US" sz="1800" dirty="0" err="1"/>
              <a:t>áo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302D7-E77E-4198-3A66-3FD23B750EA4}"/>
              </a:ext>
            </a:extLst>
          </p:cNvPr>
          <p:cNvSpPr txBox="1"/>
          <p:nvPr/>
        </p:nvSpPr>
        <p:spPr>
          <a:xfrm>
            <a:off x="6568440" y="2926080"/>
            <a:ext cx="236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Sold: </a:t>
            </a:r>
            <a:r>
              <a:rPr lang="en-US" sz="1800" dirty="0" err="1"/>
              <a:t>Bán</a:t>
            </a:r>
            <a:r>
              <a:rPr lang="en-US" sz="1800" dirty="0"/>
              <a:t>, </a:t>
            </a:r>
            <a:r>
              <a:rPr lang="en-US" sz="1800" dirty="0" err="1"/>
              <a:t>nhượng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8FA61-0D10-A0A2-C11C-78E48E8F2864}"/>
              </a:ext>
            </a:extLst>
          </p:cNvPr>
          <p:cNvSpPr txBox="1"/>
          <p:nvPr/>
        </p:nvSpPr>
        <p:spPr>
          <a:xfrm>
            <a:off x="6568440" y="3566211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Donate: </a:t>
            </a:r>
            <a:r>
              <a:rPr lang="en-US" sz="1800" dirty="0" err="1"/>
              <a:t>cho</a:t>
            </a:r>
            <a:r>
              <a:rPr lang="en-US" sz="1800" dirty="0"/>
              <a:t>, </a:t>
            </a:r>
            <a:r>
              <a:rPr lang="en-US" sz="1800" dirty="0" err="1"/>
              <a:t>tặng</a:t>
            </a:r>
            <a:r>
              <a:rPr lang="en-US" sz="1800" dirty="0"/>
              <a:t>, </a:t>
            </a:r>
            <a:r>
              <a:rPr lang="en-US" sz="1800" dirty="0" err="1"/>
              <a:t>quyên</a:t>
            </a:r>
            <a:r>
              <a:rPr lang="en-US" sz="1800" dirty="0"/>
              <a:t> </a:t>
            </a:r>
            <a:r>
              <a:rPr lang="en-US" sz="1800" dirty="0" err="1"/>
              <a:t>góp</a:t>
            </a:r>
            <a:r>
              <a:rPr lang="en-US" sz="18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9726D8-EC59-9DA3-A6BC-D283DDB4A674}"/>
              </a:ext>
            </a:extLst>
          </p:cNvPr>
          <p:cNvSpPr txBox="1"/>
          <p:nvPr/>
        </p:nvSpPr>
        <p:spPr>
          <a:xfrm flipH="1">
            <a:off x="6568439" y="4224355"/>
            <a:ext cx="230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Go: </a:t>
            </a:r>
            <a:r>
              <a:rPr lang="en-US" sz="1800" dirty="0" err="1"/>
              <a:t>đến</a:t>
            </a:r>
            <a:r>
              <a:rPr lang="en-US" sz="1800" dirty="0"/>
              <a:t>, </a:t>
            </a:r>
            <a:r>
              <a:rPr lang="en-US" sz="1800" dirty="0" err="1"/>
              <a:t>thăm</a:t>
            </a:r>
            <a:r>
              <a:rPr lang="en-US" sz="1800" dirty="0"/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342091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AC666C-5669-5912-EF69-DC3F48D4F29E}"/>
              </a:ext>
            </a:extLst>
          </p:cNvPr>
          <p:cNvSpPr/>
          <p:nvPr/>
        </p:nvSpPr>
        <p:spPr>
          <a:xfrm>
            <a:off x="2606040" y="4442499"/>
            <a:ext cx="9296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4B57F-0543-176A-B226-53F0C1B6B5BA}"/>
              </a:ext>
            </a:extLst>
          </p:cNvPr>
          <p:cNvSpPr/>
          <p:nvPr/>
        </p:nvSpPr>
        <p:spPr>
          <a:xfrm>
            <a:off x="1218580" y="4442499"/>
            <a:ext cx="8458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472A1C-FD4D-BA1D-A7CA-C305A2040F9C}"/>
              </a:ext>
            </a:extLst>
          </p:cNvPr>
          <p:cNvSpPr/>
          <p:nvPr/>
        </p:nvSpPr>
        <p:spPr>
          <a:xfrm>
            <a:off x="3093720" y="3707112"/>
            <a:ext cx="70866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51A43-D88D-C3AB-C2C0-A8F210827D4D}"/>
              </a:ext>
            </a:extLst>
          </p:cNvPr>
          <p:cNvSpPr/>
          <p:nvPr/>
        </p:nvSpPr>
        <p:spPr>
          <a:xfrm>
            <a:off x="3619500" y="2927106"/>
            <a:ext cx="10591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322CEF-C0DC-1AAC-F3CF-68C5B953979B}"/>
              </a:ext>
            </a:extLst>
          </p:cNvPr>
          <p:cNvSpPr/>
          <p:nvPr/>
        </p:nvSpPr>
        <p:spPr>
          <a:xfrm>
            <a:off x="2125980" y="2921106"/>
            <a:ext cx="9601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E0719-7604-61CA-66E3-57DF9D024059}"/>
              </a:ext>
            </a:extLst>
          </p:cNvPr>
          <p:cNvSpPr/>
          <p:nvPr/>
        </p:nvSpPr>
        <p:spPr>
          <a:xfrm>
            <a:off x="5478780" y="2170103"/>
            <a:ext cx="8305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9EB42-D56C-17C2-A32F-6F996D878A51}"/>
              </a:ext>
            </a:extLst>
          </p:cNvPr>
          <p:cNvSpPr/>
          <p:nvPr/>
        </p:nvSpPr>
        <p:spPr>
          <a:xfrm>
            <a:off x="3093720" y="2154105"/>
            <a:ext cx="11125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78C8E-7A30-F6BD-759C-656E5A84E1C5}"/>
              </a:ext>
            </a:extLst>
          </p:cNvPr>
          <p:cNvSpPr/>
          <p:nvPr/>
        </p:nvSpPr>
        <p:spPr>
          <a:xfrm>
            <a:off x="2323204" y="1394460"/>
            <a:ext cx="961015" cy="27109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534BA-D9E2-A983-F9C4-024B9FE702C8}"/>
              </a:ext>
            </a:extLst>
          </p:cNvPr>
          <p:cNvSpPr/>
          <p:nvPr/>
        </p:nvSpPr>
        <p:spPr>
          <a:xfrm>
            <a:off x="967740" y="1394460"/>
            <a:ext cx="8534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327DF3-700B-BDCA-9609-FB11D1D10BA5}"/>
              </a:ext>
            </a:extLst>
          </p:cNvPr>
          <p:cNvSpPr/>
          <p:nvPr/>
        </p:nvSpPr>
        <p:spPr>
          <a:xfrm>
            <a:off x="347337" y="269360"/>
            <a:ext cx="8385544" cy="900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Ex4: Write full sentences about the activities the students did to help their community last year.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6FE34-7075-DB04-CBF5-793C82E2A7FF}"/>
              </a:ext>
            </a:extLst>
          </p:cNvPr>
          <p:cNvSpPr txBox="1"/>
          <p:nvPr/>
        </p:nvSpPr>
        <p:spPr>
          <a:xfrm>
            <a:off x="191395" y="984014"/>
            <a:ext cx="8895900" cy="536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singing and dancing for the elderly at a nursing home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Mark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collecting books and setting up a community library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Lan and Mai: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growing and donating vegetables to a primary school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Minh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giving food to young patients in a hospital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Tom: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making and sending postcards to the elderly at Christmas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 </a:t>
            </a:r>
            <a:endParaRPr lang="en-US" sz="2000" b="0" dirty="0">
              <a:effectLst/>
              <a:latin typeface="Nunito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2000" dirty="0">
                <a:latin typeface="Nunito" pitchFamily="2" charset="0"/>
              </a:rPr>
              <a:t/>
            </a: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9D7D5-B2B1-999F-7B93-43A409FA681D}"/>
              </a:ext>
            </a:extLst>
          </p:cNvPr>
          <p:cNvSpPr txBox="1"/>
          <p:nvPr/>
        </p:nvSpPr>
        <p:spPr>
          <a:xfrm>
            <a:off x="444796" y="1689841"/>
            <a:ext cx="7238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sang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danced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for the elderly at a nursing home.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98F0D-105F-48FC-2315-F6D95FC73A48}"/>
              </a:ext>
            </a:extLst>
          </p:cNvPr>
          <p:cNvSpPr txBox="1"/>
          <p:nvPr/>
        </p:nvSpPr>
        <p:spPr>
          <a:xfrm>
            <a:off x="430619" y="2489433"/>
            <a:ext cx="8642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Mark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collected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books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up a community library.</a:t>
            </a:r>
            <a:endParaRPr lang="en-US" sz="2000" b="0" dirty="0">
              <a:effectLst/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/>
            </a: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62A74-5E0D-3390-1FB3-E3B95A62047C}"/>
              </a:ext>
            </a:extLst>
          </p:cNvPr>
          <p:cNvSpPr txBox="1"/>
          <p:nvPr/>
        </p:nvSpPr>
        <p:spPr>
          <a:xfrm>
            <a:off x="441960" y="3268980"/>
            <a:ext cx="8056998" cy="1008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Lan and Mai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grew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donated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vegetables to a primary school.</a:t>
            </a:r>
            <a:endParaRPr lang="en-US" sz="2000" b="0" dirty="0">
              <a:effectLst/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/>
            </a: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34EFC-AAC9-1F25-F8EA-F8A42CA6BDD0}"/>
              </a:ext>
            </a:extLst>
          </p:cNvPr>
          <p:cNvSpPr txBox="1"/>
          <p:nvPr/>
        </p:nvSpPr>
        <p:spPr>
          <a:xfrm>
            <a:off x="411480" y="3985148"/>
            <a:ext cx="8285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Minh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gave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food to young patients in a hospital.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C4C0C-B990-3281-4C93-AD3B5AD24234}"/>
              </a:ext>
            </a:extLst>
          </p:cNvPr>
          <p:cNvSpPr txBox="1"/>
          <p:nvPr/>
        </p:nvSpPr>
        <p:spPr>
          <a:xfrm>
            <a:off x="428856" y="4699802"/>
            <a:ext cx="805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Tom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made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sent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postcards to the elderly at Christmas.</a:t>
            </a:r>
            <a:endParaRPr lang="en-US" sz="20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7" grpId="0"/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" name="Google Shape;2785;p63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906187" y="1032338"/>
            <a:ext cx="7718026" cy="32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6" name="Google Shape;2786;p63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br>
              <a:rPr lang="en" dirty="0"/>
            </a:br>
            <a:r>
              <a:rPr lang="en" sz="2000" dirty="0"/>
              <a:t>See you next time </a:t>
            </a:r>
            <a:endParaRPr dirty="0"/>
          </a:p>
        </p:txBody>
      </p:sp>
      <p:pic>
        <p:nvPicPr>
          <p:cNvPr id="2787" name="Google Shape;2787;p63"/>
          <p:cNvPicPr preferRelativeResize="0"/>
          <p:nvPr/>
        </p:nvPicPr>
        <p:blipFill rotWithShape="1">
          <a:blip r:embed="rId4">
            <a:alphaModFix/>
          </a:blip>
          <a:srcRect l="6356" t="2983" r="2842" b="1687"/>
          <a:stretch/>
        </p:blipFill>
        <p:spPr>
          <a:xfrm>
            <a:off x="6669350" y="3402079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grpSp>
        <p:nvGrpSpPr>
          <p:cNvPr id="2788" name="Google Shape;2788;p63"/>
          <p:cNvGrpSpPr/>
          <p:nvPr/>
        </p:nvGrpSpPr>
        <p:grpSpPr>
          <a:xfrm>
            <a:off x="847723" y="1090547"/>
            <a:ext cx="928809" cy="928809"/>
            <a:chOff x="10313924" y="2654102"/>
            <a:chExt cx="634823" cy="634823"/>
          </a:xfrm>
        </p:grpSpPr>
        <p:grpSp>
          <p:nvGrpSpPr>
            <p:cNvPr id="2789" name="Google Shape;2789;p63"/>
            <p:cNvGrpSpPr/>
            <p:nvPr/>
          </p:nvGrpSpPr>
          <p:grpSpPr>
            <a:xfrm>
              <a:off x="10313924" y="2654102"/>
              <a:ext cx="634823" cy="634823"/>
              <a:chOff x="1287475" y="2754649"/>
              <a:chExt cx="716100" cy="716100"/>
            </a:xfrm>
          </p:grpSpPr>
          <p:sp>
            <p:nvSpPr>
              <p:cNvPr id="2790" name="Google Shape;2790;p63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791" name="Google Shape;2791;p6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92" name="Google Shape;2792;p6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30363" y="2754163"/>
              <a:ext cx="421006" cy="43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3" name="Google Shape;2793;p63"/>
          <p:cNvPicPr preferRelativeResize="0"/>
          <p:nvPr/>
        </p:nvPicPr>
        <p:blipFill>
          <a:blip r:embed="rId7">
            <a:alphaModFix amt="89000"/>
          </a:blip>
          <a:stretch>
            <a:fillRect/>
          </a:stretch>
        </p:blipFill>
        <p:spPr>
          <a:xfrm>
            <a:off x="7796699" y="857061"/>
            <a:ext cx="738102" cy="7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63"/>
          <p:cNvPicPr preferRelativeResize="0"/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7215650" y="888432"/>
            <a:ext cx="795520" cy="6921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p6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6" name="Google Shape;2796;p63">
            <a:hlinkClick r:id="rId9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7" name="Google Shape;2797;p6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8" name="Google Shape;2798;p6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9" name="Google Shape;2799;p6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0" name="Google Shape;2800;p6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1" name="Google Shape;2801;p63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2" name="Google Shape;2802;p6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3" name="Google Shape;2803;p6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4" name="Google Shape;2804;p6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5" name="Google Shape;2805;p6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6" name="Google Shape;2806;p6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7" name="Google Shape;2807;p6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8" name="Google Shape;2808;p6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35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410047" y="606949"/>
            <a:ext cx="4658320" cy="860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35"/>
          <p:cNvSpPr txBox="1">
            <a:spLocks noGrp="1"/>
          </p:cNvSpPr>
          <p:nvPr>
            <p:ph type="title"/>
          </p:nvPr>
        </p:nvSpPr>
        <p:spPr>
          <a:xfrm>
            <a:off x="713225" y="784826"/>
            <a:ext cx="8068800" cy="469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Vocabulary </a:t>
            </a: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953" name="Google Shape;953;p35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4" name="Google Shape;954;p35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5" name="Google Shape;955;p35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6" name="Google Shape;956;p35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7" name="Google Shape;957;p35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8" name="Google Shape;958;p35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9" name="Google Shape;959;p35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0" name="Google Shape;960;p35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1" name="Google Shape;961;p35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2" name="Google Shape;962;p35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3" name="Google Shape;963;p35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4" name="Google Shape;964;p35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5" name="Google Shape;965;p35">
            <a:hlinkClick r:id="" action="ppaction://hlinkshowjump?jump=nextslide"/>
          </p:cNvPr>
          <p:cNvSpPr/>
          <p:nvPr/>
        </p:nvSpPr>
        <p:spPr>
          <a:xfrm>
            <a:off x="8102654" y="223670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6" name="Google Shape;966;p35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5B15A-1E9F-9CDF-2AF4-45595B1A45DB}"/>
              </a:ext>
            </a:extLst>
          </p:cNvPr>
          <p:cNvSpPr txBox="1"/>
          <p:nvPr/>
        </p:nvSpPr>
        <p:spPr>
          <a:xfrm>
            <a:off x="1052620" y="2211571"/>
            <a:ext cx="76961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unito" pitchFamily="2" charset="0"/>
              </a:rPr>
              <a:t>                                       donate food, donate books, pick up bottles, help the elderly, help homeless children, plant trees, pick up garbage</a:t>
            </a:r>
            <a:r>
              <a:rPr lang="en-US" sz="2400">
                <a:latin typeface="Nunito" pitchFamily="2" charset="0"/>
              </a:rPr>
              <a:t>, etc. </a:t>
            </a:r>
            <a:endParaRPr lang="en-US" sz="2400" dirty="0"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F7C1A-0E88-2403-B80F-7E533E04C5D9}"/>
              </a:ext>
            </a:extLst>
          </p:cNvPr>
          <p:cNvSpPr txBox="1"/>
          <p:nvPr/>
        </p:nvSpPr>
        <p:spPr>
          <a:xfrm>
            <a:off x="1078110" y="2341895"/>
            <a:ext cx="376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Community activities</a:t>
            </a:r>
            <a:r>
              <a:rPr lang="en-US" sz="2400" dirty="0">
                <a:latin typeface="Nunito" pitchFamily="2" charset="0"/>
              </a:rPr>
              <a:t>: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>
            <a:extLst>
              <a:ext uri="{FF2B5EF4-FFF2-40B4-BE49-F238E27FC236}">
                <a16:creationId xmlns:a16="http://schemas.microsoft.com/office/drawing/2014/main" id="{DDCC84E7-1729-9444-CEC7-8E12E77616E8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2400030" y="22141"/>
            <a:ext cx="4951187" cy="1090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>
            <a:extLst>
              <a:ext uri="{FF2B5EF4-FFF2-40B4-BE49-F238E27FC236}">
                <a16:creationId xmlns:a16="http://schemas.microsoft.com/office/drawing/2014/main" id="{AB5759DD-DAE4-831B-DA47-B332AF247E35}"/>
              </a:ext>
            </a:extLst>
          </p:cNvPr>
          <p:cNvSpPr txBox="1">
            <a:spLocks/>
          </p:cNvSpPr>
          <p:nvPr/>
        </p:nvSpPr>
        <p:spPr>
          <a:xfrm>
            <a:off x="747824" y="167362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/>
              <a:t>Pronunciation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8D493D-0C74-BC04-30BF-71A4D883E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5650"/>
              </p:ext>
            </p:extLst>
          </p:nvPr>
        </p:nvGraphicFramePr>
        <p:xfrm>
          <a:off x="589935" y="1318438"/>
          <a:ext cx="8033075" cy="35619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62451">
                  <a:extLst>
                    <a:ext uri="{9D8B030D-6E8A-4147-A177-3AD203B41FA5}">
                      <a16:colId xmlns:a16="http://schemas.microsoft.com/office/drawing/2014/main" val="1398918251"/>
                    </a:ext>
                  </a:extLst>
                </a:gridCol>
                <a:gridCol w="2685312">
                  <a:extLst>
                    <a:ext uri="{9D8B030D-6E8A-4147-A177-3AD203B41FA5}">
                      <a16:colId xmlns:a16="http://schemas.microsoft.com/office/drawing/2014/main" val="1408739244"/>
                    </a:ext>
                  </a:extLst>
                </a:gridCol>
                <a:gridCol w="2685312">
                  <a:extLst>
                    <a:ext uri="{9D8B030D-6E8A-4147-A177-3AD203B41FA5}">
                      <a16:colId xmlns:a16="http://schemas.microsoft.com/office/drawing/2014/main" val="4238669433"/>
                    </a:ext>
                  </a:extLst>
                </a:gridCol>
              </a:tblGrid>
              <a:tr h="9243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/t/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/d/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/id/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552286"/>
                  </a:ext>
                </a:extLst>
              </a:tr>
              <a:tr h="2637537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7078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5301D5-D686-1ACF-2EAC-544BEC72FE1B}"/>
              </a:ext>
            </a:extLst>
          </p:cNvPr>
          <p:cNvSpPr txBox="1"/>
          <p:nvPr/>
        </p:nvSpPr>
        <p:spPr>
          <a:xfrm>
            <a:off x="589935" y="2279595"/>
            <a:ext cx="26620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Stopp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look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laugh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miss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brush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watch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9BF99-A1DF-C813-06D8-89F08263D850}"/>
              </a:ext>
            </a:extLst>
          </p:cNvPr>
          <p:cNvSpPr txBox="1"/>
          <p:nvPr/>
        </p:nvSpPr>
        <p:spPr>
          <a:xfrm>
            <a:off x="3252019" y="2279595"/>
            <a:ext cx="26620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Describ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lov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buzz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scream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open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fill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shar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hugg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massag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chang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breath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worri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 bor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F3EC8-DAA9-0566-936B-3097DC784C21}"/>
              </a:ext>
            </a:extLst>
          </p:cNvPr>
          <p:cNvSpPr txBox="1"/>
          <p:nvPr/>
        </p:nvSpPr>
        <p:spPr>
          <a:xfrm>
            <a:off x="5965723" y="2279595"/>
            <a:ext cx="25883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Want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need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interest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visit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nak</a:t>
            </a:r>
            <a:r>
              <a:rPr lang="en-US" sz="2200" u="sng" dirty="0" smtClean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2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>
            <a:extLst>
              <a:ext uri="{FF2B5EF4-FFF2-40B4-BE49-F238E27FC236}">
                <a16:creationId xmlns:a16="http://schemas.microsoft.com/office/drawing/2014/main" id="{DDCC84E7-1729-9444-CEC7-8E12E77616E8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2130678" y="29228"/>
            <a:ext cx="4951187" cy="1572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>
            <a:extLst>
              <a:ext uri="{FF2B5EF4-FFF2-40B4-BE49-F238E27FC236}">
                <a16:creationId xmlns:a16="http://schemas.microsoft.com/office/drawing/2014/main" id="{AB5759DD-DAE4-831B-DA47-B332AF247E35}"/>
              </a:ext>
            </a:extLst>
          </p:cNvPr>
          <p:cNvSpPr txBox="1">
            <a:spLocks/>
          </p:cNvSpPr>
          <p:nvPr/>
        </p:nvSpPr>
        <p:spPr>
          <a:xfrm>
            <a:off x="443030" y="367655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/>
              <a:t>Grammar:</a:t>
            </a:r>
          </a:p>
          <a:p>
            <a:pPr algn="ctr"/>
            <a:r>
              <a:rPr lang="en-US" dirty="0"/>
              <a:t>Past simple</a:t>
            </a:r>
          </a:p>
        </p:txBody>
      </p:sp>
      <p:pic>
        <p:nvPicPr>
          <p:cNvPr id="1028" name="Picture 4" descr="Past Simple Tense - Thì quá khứ đơn: Cấu trúc, cách dùng và bài tập">
            <a:extLst>
              <a:ext uri="{FF2B5EF4-FFF2-40B4-BE49-F238E27FC236}">
                <a16:creationId xmlns:a16="http://schemas.microsoft.com/office/drawing/2014/main" id="{CE505458-418B-5555-1E25-C037700D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6759" b="12719"/>
          <a:stretch/>
        </p:blipFill>
        <p:spPr bwMode="auto">
          <a:xfrm>
            <a:off x="1313912" y="1840319"/>
            <a:ext cx="6887340" cy="29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>
            <a:extLst>
              <a:ext uri="{FF2B5EF4-FFF2-40B4-BE49-F238E27FC236}">
                <a16:creationId xmlns:a16="http://schemas.microsoft.com/office/drawing/2014/main" id="{AEF831D4-60BC-E917-656C-55368241EC8F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>
            <a:extLst>
              <a:ext uri="{FF2B5EF4-FFF2-40B4-BE49-F238E27FC236}">
                <a16:creationId xmlns:a16="http://schemas.microsoft.com/office/drawing/2014/main" id="{49F143E1-EA06-2F48-DDCD-BABD83EF8EC8}"/>
              </a:ext>
            </a:extLst>
          </p:cNvPr>
          <p:cNvSpPr txBox="1">
            <a:spLocks/>
          </p:cNvSpPr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F0043-2E13-DD37-5F2C-4AAA608C0B92}"/>
              </a:ext>
            </a:extLst>
          </p:cNvPr>
          <p:cNvSpPr txBox="1"/>
          <p:nvPr/>
        </p:nvSpPr>
        <p:spPr>
          <a:xfrm>
            <a:off x="52472" y="562913"/>
            <a:ext cx="9152488" cy="4660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kết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thúc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có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điểm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xác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sịnh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cụ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I broke my arm last month. 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gian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dài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và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kết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thúc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Mai lived in Ho Chi Minh city from 2010 to 2015.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loạt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liên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tiếp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nhau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We greeted, then talk and dance together. 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4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>
            <a:extLst>
              <a:ext uri="{FF2B5EF4-FFF2-40B4-BE49-F238E27FC236}">
                <a16:creationId xmlns:a16="http://schemas.microsoft.com/office/drawing/2014/main" id="{AEF831D4-60BC-E917-656C-55368241EC8F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>
            <a:extLst>
              <a:ext uri="{FF2B5EF4-FFF2-40B4-BE49-F238E27FC236}">
                <a16:creationId xmlns:a16="http://schemas.microsoft.com/office/drawing/2014/main" id="{49F143E1-EA06-2F48-DDCD-BABD83EF8EC8}"/>
              </a:ext>
            </a:extLst>
          </p:cNvPr>
          <p:cNvSpPr txBox="1">
            <a:spLocks/>
          </p:cNvSpPr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F0043-2E13-DD37-5F2C-4AAA608C0B92}"/>
              </a:ext>
            </a:extLst>
          </p:cNvPr>
          <p:cNvSpPr txBox="1"/>
          <p:nvPr/>
        </p:nvSpPr>
        <p:spPr>
          <a:xfrm>
            <a:off x="-38968" y="1081073"/>
            <a:ext cx="9221068" cy="41883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thường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xuyên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lặp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bây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giờ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nữa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When I was a little girl, I usually listened to Korean music.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chen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ngang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vào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đang</a:t>
            </a:r>
            <a:r>
              <a:rPr lang="en-US" sz="2000" smtClean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smtClean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I was taking a bath when the phone rang. 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Vocabulary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A0070-0C1D-4C6E-90FD-871806E9C6F6}"/>
              </a:ext>
            </a:extLst>
          </p:cNvPr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85;p63">
            <a:extLst>
              <a:ext uri="{FF2B5EF4-FFF2-40B4-BE49-F238E27FC236}">
                <a16:creationId xmlns:a16="http://schemas.microsoft.com/office/drawing/2014/main" id="{C183A339-8F93-42C1-D69A-790240E157C2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l="852" t="3632" b="4876"/>
          <a:stretch/>
        </p:blipFill>
        <p:spPr>
          <a:xfrm>
            <a:off x="-754380" y="-937260"/>
            <a:ext cx="10637520" cy="668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407721-262D-2553-8B25-121B5D4B9F6F}"/>
              </a:ext>
            </a:extLst>
          </p:cNvPr>
          <p:cNvSpPr/>
          <p:nvPr/>
        </p:nvSpPr>
        <p:spPr>
          <a:xfrm>
            <a:off x="1950720" y="952500"/>
            <a:ext cx="5661660" cy="9982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A2C0-F8CE-5685-5FD3-7263FEF1593B}"/>
              </a:ext>
            </a:extLst>
          </p:cNvPr>
          <p:cNvSpPr txBox="1"/>
          <p:nvPr/>
        </p:nvSpPr>
        <p:spPr>
          <a:xfrm>
            <a:off x="15240" y="220980"/>
            <a:ext cx="954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latin typeface="Nunito" pitchFamily="2" charset="0"/>
              </a:rPr>
              <a:t>Ex1: </a:t>
            </a:r>
            <a:r>
              <a:rPr lang="en-US" sz="23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Complete the table with the words and phrases from the box.</a:t>
            </a:r>
            <a:endParaRPr lang="en-US" sz="2300" b="1" dirty="0">
              <a:effectLst/>
              <a:latin typeface="Nunito" pitchFamily="2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FA6184EA-6D3E-6181-5612-21B1B202A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26439"/>
              </p:ext>
            </p:extLst>
          </p:nvPr>
        </p:nvGraphicFramePr>
        <p:xfrm>
          <a:off x="899160" y="2308861"/>
          <a:ext cx="7472391" cy="23545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0797">
                  <a:extLst>
                    <a:ext uri="{9D8B030D-6E8A-4147-A177-3AD203B41FA5}">
                      <a16:colId xmlns:a16="http://schemas.microsoft.com/office/drawing/2014/main" val="1398918251"/>
                    </a:ext>
                  </a:extLst>
                </a:gridCol>
                <a:gridCol w="2490797">
                  <a:extLst>
                    <a:ext uri="{9D8B030D-6E8A-4147-A177-3AD203B41FA5}">
                      <a16:colId xmlns:a16="http://schemas.microsoft.com/office/drawing/2014/main" val="1408739244"/>
                    </a:ext>
                  </a:extLst>
                </a:gridCol>
                <a:gridCol w="2490797">
                  <a:extLst>
                    <a:ext uri="{9D8B030D-6E8A-4147-A177-3AD203B41FA5}">
                      <a16:colId xmlns:a16="http://schemas.microsoft.com/office/drawing/2014/main" val="4238669433"/>
                    </a:ext>
                  </a:extLst>
                </a:gridCol>
              </a:tblGrid>
              <a:tr h="5853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pick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donate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52286"/>
                  </a:ext>
                </a:extLst>
              </a:tr>
              <a:tr h="1653539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078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14D678-9CA5-1B0E-9257-5A35E67F5560}"/>
              </a:ext>
            </a:extLst>
          </p:cNvPr>
          <p:cNvSpPr txBox="1"/>
          <p:nvPr/>
        </p:nvSpPr>
        <p:spPr>
          <a:xfrm>
            <a:off x="3725783" y="1004836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7AC26-DF67-1EED-C89C-4F8B2429A1C7}"/>
              </a:ext>
            </a:extLst>
          </p:cNvPr>
          <p:cNvSpPr txBox="1"/>
          <p:nvPr/>
        </p:nvSpPr>
        <p:spPr>
          <a:xfrm>
            <a:off x="6634811" y="3760112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28F09-2F46-0490-9772-7056733AE8C2}"/>
              </a:ext>
            </a:extLst>
          </p:cNvPr>
          <p:cNvSpPr txBox="1"/>
          <p:nvPr/>
        </p:nvSpPr>
        <p:spPr>
          <a:xfrm>
            <a:off x="6634811" y="3165605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9AA2E-CF4E-C3FC-1403-CC67B12B4687}"/>
              </a:ext>
            </a:extLst>
          </p:cNvPr>
          <p:cNvSpPr txBox="1"/>
          <p:nvPr/>
        </p:nvSpPr>
        <p:spPr>
          <a:xfrm>
            <a:off x="4853543" y="1015403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116B8-A19C-6179-02F5-253219666209}"/>
              </a:ext>
            </a:extLst>
          </p:cNvPr>
          <p:cNvSpPr txBox="1"/>
          <p:nvPr/>
        </p:nvSpPr>
        <p:spPr>
          <a:xfrm>
            <a:off x="2453640" y="1488058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7E7C8-D7A6-90CC-C915-8494FC70E25E}"/>
              </a:ext>
            </a:extLst>
          </p:cNvPr>
          <p:cNvSpPr txBox="1"/>
          <p:nvPr/>
        </p:nvSpPr>
        <p:spPr>
          <a:xfrm>
            <a:off x="899160" y="3139947"/>
            <a:ext cx="2544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873A4-7804-748B-C35E-8AB7ECC7EC05}"/>
              </a:ext>
            </a:extLst>
          </p:cNvPr>
          <p:cNvSpPr txBox="1"/>
          <p:nvPr/>
        </p:nvSpPr>
        <p:spPr>
          <a:xfrm>
            <a:off x="1188323" y="3760113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1C7F6-FE65-DBF3-39C5-03496BBAB36A}"/>
              </a:ext>
            </a:extLst>
          </p:cNvPr>
          <p:cNvSpPr txBox="1"/>
          <p:nvPr/>
        </p:nvSpPr>
        <p:spPr>
          <a:xfrm>
            <a:off x="5371703" y="1488057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74BA51-8462-691E-9FC0-57147FFCDC80}"/>
              </a:ext>
            </a:extLst>
          </p:cNvPr>
          <p:cNvSpPr txBox="1"/>
          <p:nvPr/>
        </p:nvSpPr>
        <p:spPr>
          <a:xfrm>
            <a:off x="4179173" y="3760113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32766-70B9-6C63-7692-44B028794A5F}"/>
              </a:ext>
            </a:extLst>
          </p:cNvPr>
          <p:cNvSpPr txBox="1"/>
          <p:nvPr/>
        </p:nvSpPr>
        <p:spPr>
          <a:xfrm>
            <a:off x="6297930" y="1004836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F67-67EA-8C0E-1938-B0DE20007C7F}"/>
              </a:ext>
            </a:extLst>
          </p:cNvPr>
          <p:cNvSpPr txBox="1"/>
          <p:nvPr/>
        </p:nvSpPr>
        <p:spPr>
          <a:xfrm>
            <a:off x="2225040" y="102539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4C4C4E-720F-F896-DFAD-0D9723A1B2F0}"/>
              </a:ext>
            </a:extLst>
          </p:cNvPr>
          <p:cNvSpPr txBox="1"/>
          <p:nvPr/>
        </p:nvSpPr>
        <p:spPr>
          <a:xfrm>
            <a:off x="4052425" y="316143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</a:p>
        </p:txBody>
      </p:sp>
    </p:spTree>
    <p:extLst>
      <p:ext uri="{BB962C8B-B14F-4D97-AF65-F5344CB8AC3E}">
        <p14:creationId xmlns:p14="http://schemas.microsoft.com/office/powerpoint/2010/main" val="92961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0;p35">
            <a:extLst>
              <a:ext uri="{FF2B5EF4-FFF2-40B4-BE49-F238E27FC236}">
                <a16:creationId xmlns:a16="http://schemas.microsoft.com/office/drawing/2014/main" id="{B8BCB5B6-28B0-5A72-8A49-15BD4853ED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763" t="8270" r="4482" b="6375"/>
          <a:stretch/>
        </p:blipFill>
        <p:spPr>
          <a:xfrm>
            <a:off x="-213359" y="-152400"/>
            <a:ext cx="951738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363184-F6F8-CCB3-2AFC-9CCC2223F94B}"/>
              </a:ext>
            </a:extLst>
          </p:cNvPr>
          <p:cNvSpPr txBox="1"/>
          <p:nvPr/>
        </p:nvSpPr>
        <p:spPr>
          <a:xfrm>
            <a:off x="316853" y="1464808"/>
            <a:ext cx="8298180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some                        last week.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Yesterday,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around our area and </a:t>
            </a:r>
          </a:p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                           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summer.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month, our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                                     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In our recent project,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_________________________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3F8AF-6269-9CC1-A52A-D2A18802C3F1}"/>
              </a:ext>
            </a:extLst>
          </p:cNvPr>
          <p:cNvSpPr txBox="1"/>
          <p:nvPr/>
        </p:nvSpPr>
        <p:spPr>
          <a:xfrm>
            <a:off x="1951344" y="1569334"/>
            <a:ext cx="1840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food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D677C3-2141-1B76-DE83-97944F49A076}"/>
              </a:ext>
            </a:extLst>
          </p:cNvPr>
          <p:cNvSpPr/>
          <p:nvPr/>
        </p:nvSpPr>
        <p:spPr>
          <a:xfrm>
            <a:off x="347337" y="85064"/>
            <a:ext cx="6570914" cy="43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Ex2: Remember to use the correct forms of the verbs.</a:t>
            </a:r>
            <a:endParaRPr lang="en-US" sz="2000" dirty="0"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81F88-9396-FC39-2431-7848C383F003}"/>
              </a:ext>
            </a:extLst>
          </p:cNvPr>
          <p:cNvSpPr txBox="1"/>
          <p:nvPr/>
        </p:nvSpPr>
        <p:spPr>
          <a:xfrm>
            <a:off x="2351571" y="2080377"/>
            <a:ext cx="2362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picked up bottles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F7902-B77F-F538-472E-BF169B94B145}"/>
              </a:ext>
            </a:extLst>
          </p:cNvPr>
          <p:cNvSpPr txBox="1"/>
          <p:nvPr/>
        </p:nvSpPr>
        <p:spPr>
          <a:xfrm>
            <a:off x="1125635" y="3094398"/>
            <a:ext cx="2482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the elderly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843F3-A19F-A6B0-79C3-5A310C103CBA}"/>
              </a:ext>
            </a:extLst>
          </p:cNvPr>
          <p:cNvSpPr txBox="1"/>
          <p:nvPr/>
        </p:nvSpPr>
        <p:spPr>
          <a:xfrm>
            <a:off x="3145465" y="3605441"/>
            <a:ext cx="2085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books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DB614-2406-415C-87C4-595686FCC534}"/>
              </a:ext>
            </a:extLst>
          </p:cNvPr>
          <p:cNvSpPr txBox="1"/>
          <p:nvPr/>
        </p:nvSpPr>
        <p:spPr>
          <a:xfrm>
            <a:off x="3492795" y="4116484"/>
            <a:ext cx="322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homeless children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2E0AB-22F1-E068-160A-854481F8E94E}"/>
              </a:ext>
            </a:extLst>
          </p:cNvPr>
          <p:cNvSpPr txBox="1"/>
          <p:nvPr/>
        </p:nvSpPr>
        <p:spPr>
          <a:xfrm>
            <a:off x="4960091" y="1583510"/>
            <a:ext cx="1873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poor farmers 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FF98F-39FE-A7CE-78C0-E54E1D9C2710}"/>
              </a:ext>
            </a:extLst>
          </p:cNvPr>
          <p:cNvSpPr txBox="1"/>
          <p:nvPr/>
        </p:nvSpPr>
        <p:spPr>
          <a:xfrm>
            <a:off x="6971240" y="2090138"/>
            <a:ext cx="1325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recycled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348DA7-DC02-AFD0-B240-4C8E7500271B}"/>
              </a:ext>
            </a:extLst>
          </p:cNvPr>
          <p:cNvSpPr txBox="1"/>
          <p:nvPr/>
        </p:nvSpPr>
        <p:spPr>
          <a:xfrm>
            <a:off x="5620199" y="3615202"/>
            <a:ext cx="2957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community library.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26F62-8F3F-CFC0-0426-BAD3A9B50DA7}"/>
              </a:ext>
            </a:extLst>
          </p:cNvPr>
          <p:cNvSpPr txBox="1"/>
          <p:nvPr/>
        </p:nvSpPr>
        <p:spPr>
          <a:xfrm>
            <a:off x="6696746" y="4115634"/>
            <a:ext cx="2036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learn to read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1EC0E-D07B-DF75-2644-F1803C3D4062}"/>
              </a:ext>
            </a:extLst>
          </p:cNvPr>
          <p:cNvSpPr txBox="1"/>
          <p:nvPr/>
        </p:nvSpPr>
        <p:spPr>
          <a:xfrm>
            <a:off x="316853" y="4515744"/>
            <a:ext cx="1554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and write.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1F2FD5-46ED-469E-AF64-6D5E62BC8D5F}"/>
              </a:ext>
            </a:extLst>
          </p:cNvPr>
          <p:cNvSpPr txBox="1"/>
          <p:nvPr/>
        </p:nvSpPr>
        <p:spPr>
          <a:xfrm>
            <a:off x="3428118" y="3104159"/>
            <a:ext cx="243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do the cleaning 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66AF51-05B5-D7E2-60C7-F8A408462135}"/>
              </a:ext>
            </a:extLst>
          </p:cNvPr>
          <p:cNvSpPr/>
          <p:nvPr/>
        </p:nvSpPr>
        <p:spPr>
          <a:xfrm>
            <a:off x="6542568" y="1590598"/>
            <a:ext cx="1162493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78715-5244-DE97-20FB-28DD89090663}"/>
              </a:ext>
            </a:extLst>
          </p:cNvPr>
          <p:cNvSpPr/>
          <p:nvPr/>
        </p:nvSpPr>
        <p:spPr>
          <a:xfrm>
            <a:off x="694311" y="2103390"/>
            <a:ext cx="1158948" cy="331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F56A7-CBAC-7312-7351-DFBB51D4D096}"/>
              </a:ext>
            </a:extLst>
          </p:cNvPr>
          <p:cNvSpPr/>
          <p:nvPr/>
        </p:nvSpPr>
        <p:spPr>
          <a:xfrm>
            <a:off x="5315395" y="3127630"/>
            <a:ext cx="1461089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AC62C3-96A9-DB7B-09C8-000AC710D0B5}"/>
              </a:ext>
            </a:extLst>
          </p:cNvPr>
          <p:cNvSpPr/>
          <p:nvPr/>
        </p:nvSpPr>
        <p:spPr>
          <a:xfrm>
            <a:off x="673046" y="3628912"/>
            <a:ext cx="1340052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FCDE1F-258E-E6FE-DDE8-AE2C3CBD0F90}"/>
              </a:ext>
            </a:extLst>
          </p:cNvPr>
          <p:cNvSpPr/>
          <p:nvPr/>
        </p:nvSpPr>
        <p:spPr>
          <a:xfrm>
            <a:off x="673046" y="4154353"/>
            <a:ext cx="2332424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C7DC4A-BA61-97B2-6FB5-D6887552D260}"/>
              </a:ext>
            </a:extLst>
          </p:cNvPr>
          <p:cNvSpPr/>
          <p:nvPr/>
        </p:nvSpPr>
        <p:spPr>
          <a:xfrm>
            <a:off x="1343072" y="672290"/>
            <a:ext cx="6570914" cy="8286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Donate food              Pick up bottles             Donate books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Help the elderly          Help homeless children</a:t>
            </a:r>
          </a:p>
        </p:txBody>
      </p:sp>
    </p:spTree>
    <p:extLst>
      <p:ext uri="{BB962C8B-B14F-4D97-AF65-F5344CB8AC3E}">
        <p14:creationId xmlns:p14="http://schemas.microsoft.com/office/powerpoint/2010/main" val="1495133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4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Cute Watercolor Scrapbook Yearly Planner by Slidesgo">
  <a:themeElements>
    <a:clrScheme name="Simple Light">
      <a:dk1>
        <a:srgbClr val="CCEAE9"/>
      </a:dk1>
      <a:lt1>
        <a:srgbClr val="FEFEFE"/>
      </a:lt1>
      <a:dk2>
        <a:srgbClr val="A17A74"/>
      </a:dk2>
      <a:lt2>
        <a:srgbClr val="FEF1BC"/>
      </a:lt2>
      <a:accent1>
        <a:srgbClr val="F7D3DA"/>
      </a:accent1>
      <a:accent2>
        <a:srgbClr val="BCCCF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17A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834</Words>
  <Application>Microsoft Office PowerPoint</Application>
  <PresentationFormat>On-screen Show (16:9)</PresentationFormat>
  <Paragraphs>160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Patrick Hand</vt:lpstr>
      <vt:lpstr>Nunito</vt:lpstr>
      <vt:lpstr>Arial</vt:lpstr>
      <vt:lpstr>Mulish</vt:lpstr>
      <vt:lpstr>Cute Watercolor Scrapbook Yearly Planner by Slidesgo</vt:lpstr>
      <vt:lpstr>Unit 3: Community service</vt:lpstr>
      <vt:lpstr>Vocabulary 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Thank you! See you next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Communication service</dc:title>
  <dc:creator>nhi tran</dc:creator>
  <cp:lastModifiedBy>Admin</cp:lastModifiedBy>
  <cp:revision>13</cp:revision>
  <dcterms:modified xsi:type="dcterms:W3CDTF">2023-12-22T01:31:33Z</dcterms:modified>
</cp:coreProperties>
</file>