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vml" ContentType="application/vnd.openxmlformats-officedocument.vmlDrawing"/>
  <Default Extension="gif" ContentType="image/gif"/>
  <Default Extension="mp4" ContentType="video/mp4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0"/>
  </p:notesMasterIdLst>
  <p:sldIdLst>
    <p:sldId id="256" r:id="rId5"/>
    <p:sldId id="357" r:id="rId6"/>
    <p:sldId id="358" r:id="rId7"/>
    <p:sldId id="359" r:id="rId8"/>
    <p:sldId id="360" r:id="rId9"/>
    <p:sldId id="328" r:id="rId10"/>
    <p:sldId id="329" r:id="rId11"/>
    <p:sldId id="330" r:id="rId12"/>
    <p:sldId id="331" r:id="rId13"/>
    <p:sldId id="332" r:id="rId14"/>
    <p:sldId id="333" r:id="rId15"/>
    <p:sldId id="334" r:id="rId16"/>
    <p:sldId id="335" r:id="rId17"/>
    <p:sldId id="301" r:id="rId18"/>
    <p:sldId id="302" r:id="rId19"/>
    <p:sldId id="303" r:id="rId20"/>
    <p:sldId id="304" r:id="rId21"/>
    <p:sldId id="305" r:id="rId22"/>
    <p:sldId id="306" r:id="rId23"/>
    <p:sldId id="281" r:id="rId24"/>
    <p:sldId id="307" r:id="rId25"/>
    <p:sldId id="308" r:id="rId26"/>
    <p:sldId id="352" r:id="rId27"/>
    <p:sldId id="279" r:id="rId28"/>
    <p:sldId id="263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uzhenbo" initials="y" lastIdx="1" clrIdx="0">
    <p:extLst>
      <p:ext uri="{19B8F6BF-5375-455C-9EA6-DF929625EA0E}">
        <p15:presenceInfo xmlns:p15="http://schemas.microsoft.com/office/powerpoint/2012/main" userId="S-1-5-21-2973485031-1523744116-3428423271-10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093C"/>
    <a:srgbClr val="E2891E"/>
    <a:srgbClr val="16EA76"/>
    <a:srgbClr val="2704FC"/>
    <a:srgbClr val="AF519F"/>
    <a:srgbClr val="000000"/>
    <a:srgbClr val="B6954A"/>
    <a:srgbClr val="416529"/>
    <a:srgbClr val="4112EE"/>
    <a:srgbClr val="3CC4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76584" autoAdjust="0"/>
  </p:normalViewPr>
  <p:slideViewPr>
    <p:cSldViewPr snapToGrid="0">
      <p:cViewPr varScale="1">
        <p:scale>
          <a:sx n="88" d="100"/>
          <a:sy n="88" d="100"/>
        </p:scale>
        <p:origin x="147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  <a:t>7/30/2023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3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GV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máy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chiếu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đưa</a:t>
            </a:r>
            <a:r>
              <a:rPr lang="en-US" sz="2800" baseline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aseline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baseline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aseline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baseline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aseline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en-US" sz="2800" baseline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aseline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800" baseline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aseline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baseline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aseline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2800" baseline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aseline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baseline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aseline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huống</a:t>
            </a:r>
            <a:r>
              <a:rPr lang="en-US" sz="2800" baseline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aseline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800" baseline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aseline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5695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GV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yêu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cầu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HS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hiểu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VD9/SGK T35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vi-VN" sz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HS thực</a:t>
            </a:r>
            <a:r>
              <a:rPr lang="vi-VN" sz="1200" baseline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hiện </a:t>
            </a:r>
            <a:r>
              <a:rPr lang="vi-VN" sz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 nhóm</a:t>
            </a:r>
            <a:r>
              <a:rPr lang="vi-VN" sz="1200" baseline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4 (thời gian 3 phút)</a:t>
            </a:r>
            <a:endParaRPr lang="en-US" sz="12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vi-V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GV yêu cầu HS đại diện nhóm đứng tại chỗ trình bày kết quả.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vi-V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HS cả lớp lắng nghe, quan sát và nhận xét.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n-US" sz="12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53816F-A1CF-4485-B308-1B9F14B36E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1608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GV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yêu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cầu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HS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hiểu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VD9/SGK T35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vi-VN" sz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HS thực</a:t>
            </a:r>
            <a:r>
              <a:rPr lang="vi-VN" sz="1200" baseline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hiện </a:t>
            </a:r>
            <a:r>
              <a:rPr lang="vi-VN" sz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 nhóm</a:t>
            </a:r>
            <a:r>
              <a:rPr lang="vi-VN" sz="1200" baseline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4 (thời gian 3 phút)</a:t>
            </a:r>
            <a:endParaRPr lang="en-US" sz="12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vi-V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GV yêu cầu HS đại diện nhóm đứng tại chỗ trình bày kết quả.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vi-V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HS cả lớp lắng nghe, quan sát và nhận xét.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53816F-A1CF-4485-B308-1B9F14B36E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18439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GV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yêu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cầu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HS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hiểu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VD9/SGK T35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vi-VN" sz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HS thực</a:t>
            </a:r>
            <a:r>
              <a:rPr lang="vi-VN" sz="1200" baseline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hiện </a:t>
            </a:r>
            <a:r>
              <a:rPr lang="vi-VN" sz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 nhóm</a:t>
            </a:r>
            <a:r>
              <a:rPr lang="vi-VN" sz="1200" baseline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4 (thời gian 3 phút)</a:t>
            </a:r>
            <a:endParaRPr lang="en-US" sz="12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vi-V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GV yêu cầu HS đại diện nhóm đứng tại chỗ trình bày kết quả.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vi-V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HS cả lớp lắng nghe, quan sát và nhận xét.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53816F-A1CF-4485-B308-1B9F14B36E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19599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 smtClean="0"/>
              <a:t>GV </a:t>
            </a:r>
            <a:r>
              <a:rPr lang="en-US" dirty="0" err="1" smtClean="0"/>
              <a:t>giới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chơi</a:t>
            </a:r>
            <a:r>
              <a:rPr lang="en-US" baseline="0" dirty="0" smtClean="0"/>
              <a:t>, HS </a:t>
            </a:r>
            <a:r>
              <a:rPr lang="en-US" baseline="0" dirty="0" err="1" smtClean="0"/>
              <a:t>thực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nhân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lời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hỏi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1176F2-7970-4C3C-8975-3748DEF1CF9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791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GV </a:t>
            </a:r>
            <a:r>
              <a:rPr lang="en-US" dirty="0" err="1" smtClean="0"/>
              <a:t>phổ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biến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luật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chơi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1651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. HS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slide 22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2125C-19E7-459C-B88A-92F49B278D1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9299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HS </a:t>
            </a:r>
            <a:r>
              <a:rPr lang="en-US" dirty="0" err="1" smtClean="0"/>
              <a:t>trình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lời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giải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chọn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endParaRPr lang="en-US" dirty="0" smtClean="0"/>
          </a:p>
          <a:p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3570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HS </a:t>
            </a:r>
            <a:r>
              <a:rPr lang="en-US" dirty="0" err="1" smtClean="0"/>
              <a:t>trình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lời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giải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chọn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endParaRPr lang="en-US" dirty="0" smtClean="0"/>
          </a:p>
          <a:p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613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HS </a:t>
            </a:r>
            <a:r>
              <a:rPr lang="en-US" dirty="0" err="1" smtClean="0"/>
              <a:t>trình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lời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giải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chọn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endParaRPr lang="en-US" dirty="0" smtClean="0"/>
          </a:p>
          <a:p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7399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HS </a:t>
            </a:r>
            <a:r>
              <a:rPr lang="en-US" dirty="0" err="1" smtClean="0"/>
              <a:t>trình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lời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giải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chọn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endParaRPr lang="en-US" dirty="0" smtClean="0"/>
          </a:p>
          <a:p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2068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HS thực</a:t>
            </a:r>
            <a:r>
              <a:rPr lang="vi-VN" sz="1800" baseline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hiện câu hỏi 1 </a:t>
            </a: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vi-VN" sz="1800" dirty="0" smtClean="0"/>
              <a:t>GV chính</a:t>
            </a:r>
            <a:r>
              <a:rPr lang="vi-VN" sz="1800" baseline="0" dirty="0" smtClean="0"/>
              <a:t> xác hóa kết quả</a:t>
            </a:r>
            <a:endParaRPr lang="en-US" sz="1800" dirty="0" smtClean="0"/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53816F-A1CF-4485-B308-1B9F14B36E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2183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HS </a:t>
            </a:r>
            <a:r>
              <a:rPr lang="en-US" dirty="0" err="1" smtClean="0"/>
              <a:t>trình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lời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giải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chọn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endParaRPr lang="en-US" dirty="0" smtClean="0"/>
          </a:p>
          <a:p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2125C-19E7-459C-B88A-92F49B278D1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4495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 smtClean="0"/>
              <a:t>GV chiếu</a:t>
            </a:r>
            <a:r>
              <a:rPr lang="vi-VN" baseline="0" dirty="0" smtClean="0"/>
              <a:t> </a:t>
            </a:r>
            <a:r>
              <a:rPr lang="vi-VN" baseline="0" dirty="0" smtClean="0"/>
              <a:t>slide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kết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thúc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chơi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chuyển</a:t>
            </a:r>
            <a:r>
              <a:rPr lang="en-US" baseline="0" dirty="0" smtClean="0"/>
              <a:t> sang </a:t>
            </a:r>
            <a:r>
              <a:rPr lang="en-US" baseline="0" dirty="0" err="1" smtClean="0"/>
              <a:t>hoạt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động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theo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0536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 smtClean="0"/>
              <a:t>GV chiếu</a:t>
            </a:r>
            <a:r>
              <a:rPr lang="vi-VN" baseline="0" dirty="0" smtClean="0"/>
              <a:t> đề bài VD4 – nhiệm vụ về nhà</a:t>
            </a:r>
          </a:p>
          <a:p>
            <a:r>
              <a:rPr lang="vi-VN" baseline="0" dirty="0" smtClean="0"/>
              <a:t>HS quan sát, ghi lại yêu cầu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53816F-A1CF-4485-B308-1B9F14B36E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21016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 smtClean="0"/>
              <a:t>GV chiếu</a:t>
            </a:r>
            <a:r>
              <a:rPr lang="vi-VN" baseline="0" dirty="0" smtClean="0"/>
              <a:t> HDVN</a:t>
            </a:r>
          </a:p>
          <a:p>
            <a:r>
              <a:rPr lang="vi-VN" baseline="0" dirty="0" smtClean="0"/>
              <a:t>HS ghi lại yêu cầu</a:t>
            </a:r>
            <a:endParaRPr lang="en-US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0249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7131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HS thực</a:t>
            </a:r>
            <a:r>
              <a:rPr lang="vi-VN" sz="1200" baseline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hiện câu hỏi 2</a:t>
            </a:r>
            <a:endParaRPr lang="en-US" sz="12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 smtClean="0"/>
              <a:t>GV chính</a:t>
            </a:r>
            <a:r>
              <a:rPr lang="vi-VN" baseline="0" dirty="0" smtClean="0"/>
              <a:t> xác hóa kết quả</a:t>
            </a:r>
            <a:endParaRPr lang="en-US" dirty="0" smtClean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53816F-A1CF-4485-B308-1B9F14B36E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54465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HS thực</a:t>
            </a:r>
            <a:r>
              <a:rPr lang="vi-VN" sz="1200" baseline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hiện câu hỏi 3</a:t>
            </a:r>
            <a:endParaRPr lang="en-US" sz="12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 smtClean="0"/>
              <a:t>GV chính</a:t>
            </a:r>
            <a:r>
              <a:rPr lang="vi-VN" baseline="0" dirty="0" smtClean="0"/>
              <a:t> xác hóa kết quả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53816F-A1CF-4485-B308-1B9F14B36E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59990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GV </a:t>
            </a:r>
            <a:r>
              <a:rPr lang="en-US" sz="1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yêu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cầu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HS </a:t>
            </a:r>
            <a:r>
              <a:rPr lang="en-US" sz="1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hiểu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HĐ </a:t>
            </a:r>
            <a:r>
              <a:rPr lang="vi-VN" sz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8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-SGK/T</a:t>
            </a:r>
            <a:r>
              <a:rPr lang="vi-VN" sz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34,</a:t>
            </a:r>
            <a:r>
              <a:rPr lang="vi-VN" sz="1800" baseline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trả lời điều kiện xác định của phân thức là gì? </a:t>
            </a:r>
            <a:endParaRPr lang="en-US" sz="18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HS: </a:t>
            </a:r>
            <a:r>
              <a:rPr lang="vi-VN" sz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theo dõi</a:t>
            </a:r>
            <a:r>
              <a:rPr lang="vi-VN" sz="1800" baseline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nghiên cứu SGK trả lời câu hỏi </a:t>
            </a:r>
            <a:endParaRPr lang="en-US" sz="18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53816F-A1CF-4485-B308-1B9F14B36E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26783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GV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yêu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cầu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HS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hiểu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VD7/SGK T35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HS: </a:t>
            </a:r>
            <a:r>
              <a:rPr lang="vi-VN" sz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theo dõi</a:t>
            </a:r>
            <a:r>
              <a:rPr lang="vi-VN" sz="1200" baseline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trả lời câu hỏi</a:t>
            </a:r>
            <a:endParaRPr lang="en-US" sz="12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53816F-A1CF-4485-B308-1B9F14B36E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07831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GV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yêu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cầu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HS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hiểu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HĐ </a:t>
            </a:r>
            <a:r>
              <a:rPr lang="vi-VN" sz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9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-SGK/T</a:t>
            </a:r>
            <a:r>
              <a:rPr lang="vi-VN" sz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34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HS: </a:t>
            </a:r>
            <a:r>
              <a:rPr lang="vi-VN" sz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theo dõi</a:t>
            </a:r>
            <a:r>
              <a:rPr lang="vi-VN" sz="1200" baseline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trả lời câu hỏi</a:t>
            </a:r>
            <a:endParaRPr lang="en-US" sz="12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53816F-A1CF-4485-B308-1B9F14B36E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45065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vi-V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GV chính xác hóa kết quả, yêu cầu HS phát biểu nhận xét về Điều kiện xác định của phân thức</a:t>
            </a:r>
          </a:p>
          <a:p>
            <a:pPr marL="171450" indent="-171450">
              <a:buFontTx/>
              <a:buChar char="-"/>
            </a:pPr>
            <a:r>
              <a:rPr lang="vi-V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 thực</a:t>
            </a:r>
            <a:r>
              <a:rPr lang="vi-V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hiện yêu cầu</a:t>
            </a:r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53816F-A1CF-4485-B308-1B9F14B36E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95973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GV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yêu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cầu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HS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hiểu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VD8/SGK T35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HS: </a:t>
            </a:r>
            <a:r>
              <a:rPr lang="vi-VN" sz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theo dõi</a:t>
            </a:r>
            <a:r>
              <a:rPr lang="vi-VN" sz="1200" baseline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trả lời câu hỏi</a:t>
            </a:r>
            <a:endParaRPr lang="en-US" sz="12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53816F-A1CF-4485-B308-1B9F14B36E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3177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7/30/2023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751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7/30/2023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746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7/30/2023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256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7/30/2023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407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7/30/2023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44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7/30/2023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0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7/30/2023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66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7/30/2023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56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7/30/2023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197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/>
              <a:t>7/30/2023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C617D0E3-7879-4E51-9843-14E11D752E4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411307" y="5438588"/>
            <a:ext cx="2086303" cy="16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3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0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96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png"/><Relationship Id="rId9" Type="http://schemas.openxmlformats.org/officeDocument/2006/relationships/image" Target="../media/image98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0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99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png"/><Relationship Id="rId9" Type="http://schemas.openxmlformats.org/officeDocument/2006/relationships/image" Target="../media/image10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0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02.png"/><Relationship Id="rId5" Type="http://schemas.openxmlformats.org/officeDocument/2006/relationships/image" Target="../media/image5.wmf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04.png"/><Relationship Id="rId5" Type="http://schemas.openxmlformats.org/officeDocument/2006/relationships/image" Target="../media/image5.wmf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slide" Target="slide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13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slide" Target="slide19.xml"/><Relationship Id="rId12" Type="http://schemas.openxmlformats.org/officeDocument/2006/relationships/image" Target="../media/image15.png"/><Relationship Id="rId17" Type="http://schemas.openxmlformats.org/officeDocument/2006/relationships/slide" Target="slide21.xml"/><Relationship Id="rId2" Type="http://schemas.openxmlformats.org/officeDocument/2006/relationships/notesSlide" Target="../notesSlides/notesSlide15.xml"/><Relationship Id="rId16" Type="http://schemas.microsoft.com/office/2007/relationships/hdphoto" Target="../media/hdphoto3.wdp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11" Type="http://schemas.openxmlformats.org/officeDocument/2006/relationships/image" Target="../media/image14.png"/><Relationship Id="rId5" Type="http://schemas.openxmlformats.org/officeDocument/2006/relationships/slide" Target="slide17.xml"/><Relationship Id="rId15" Type="http://schemas.openxmlformats.org/officeDocument/2006/relationships/image" Target="../media/image17.png"/><Relationship Id="rId10" Type="http://schemas.microsoft.com/office/2007/relationships/hdphoto" Target="../media/hdphoto2.wdp"/><Relationship Id="rId4" Type="http://schemas.openxmlformats.org/officeDocument/2006/relationships/image" Target="../media/image12.jpeg"/><Relationship Id="rId9" Type="http://schemas.openxmlformats.org/officeDocument/2006/relationships/image" Target="../media/image13.png"/><Relationship Id="rId14" Type="http://schemas.openxmlformats.org/officeDocument/2006/relationships/slide" Target="slide2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slide" Target="slide16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png"/><Relationship Id="rId12" Type="http://schemas.openxmlformats.org/officeDocument/2006/relationships/image" Target="../media/image22.png"/><Relationship Id="rId2" Type="http://schemas.openxmlformats.org/officeDocument/2006/relationships/video" Target="../media/media1.mp4"/><Relationship Id="rId16" Type="http://schemas.openxmlformats.org/officeDocument/2006/relationships/image" Target="../media/image23.png"/><Relationship Id="rId1" Type="http://schemas.microsoft.com/office/2007/relationships/media" Target="../media/media1.mp4"/><Relationship Id="rId6" Type="http://schemas.openxmlformats.org/officeDocument/2006/relationships/audio" Target="../media/audio2.wav"/><Relationship Id="rId11" Type="http://schemas.openxmlformats.org/officeDocument/2006/relationships/image" Target="../media/image1470.png"/><Relationship Id="rId5" Type="http://schemas.openxmlformats.org/officeDocument/2006/relationships/audio" Target="../media/audio1.wav"/><Relationship Id="rId15" Type="http://schemas.microsoft.com/office/2007/relationships/hdphoto" Target="../media/hdphoto3.wdp"/><Relationship Id="rId10" Type="http://schemas.openxmlformats.org/officeDocument/2006/relationships/image" Target="../media/image21.png"/><Relationship Id="rId4" Type="http://schemas.openxmlformats.org/officeDocument/2006/relationships/notesSlide" Target="../notesSlides/notesSlide16.xml"/><Relationship Id="rId9" Type="http://schemas.openxmlformats.org/officeDocument/2006/relationships/image" Target="../media/image20.png"/><Relationship Id="rId1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13" Type="http://schemas.openxmlformats.org/officeDocument/2006/relationships/image" Target="../media/image2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4.png"/><Relationship Id="rId12" Type="http://schemas.openxmlformats.org/officeDocument/2006/relationships/image" Target="../media/image26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audio" Target="../media/audio2.wav"/><Relationship Id="rId11" Type="http://schemas.openxmlformats.org/officeDocument/2006/relationships/image" Target="../media/image25.png"/><Relationship Id="rId5" Type="http://schemas.openxmlformats.org/officeDocument/2006/relationships/audio" Target="../media/audio1.wav"/><Relationship Id="rId10" Type="http://schemas.microsoft.com/office/2007/relationships/hdphoto" Target="../media/hdphoto3.wdp"/><Relationship Id="rId4" Type="http://schemas.openxmlformats.org/officeDocument/2006/relationships/notesSlide" Target="../notesSlides/notesSlide17.xml"/><Relationship Id="rId9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13" Type="http://schemas.openxmlformats.org/officeDocument/2006/relationships/image" Target="../media/image156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7.png"/><Relationship Id="rId12" Type="http://schemas.openxmlformats.org/officeDocument/2006/relationships/image" Target="../media/image29.png"/><Relationship Id="rId2" Type="http://schemas.openxmlformats.org/officeDocument/2006/relationships/video" Target="../media/media1.mp4"/><Relationship Id="rId16" Type="http://schemas.openxmlformats.org/officeDocument/2006/relationships/image" Target="../media/image23.png"/><Relationship Id="rId1" Type="http://schemas.microsoft.com/office/2007/relationships/media" Target="../media/media1.mp4"/><Relationship Id="rId6" Type="http://schemas.openxmlformats.org/officeDocument/2006/relationships/audio" Target="../media/audio2.wav"/><Relationship Id="rId11" Type="http://schemas.openxmlformats.org/officeDocument/2006/relationships/image" Target="../media/image26.jpeg"/><Relationship Id="rId5" Type="http://schemas.openxmlformats.org/officeDocument/2006/relationships/audio" Target="../media/audio1.wav"/><Relationship Id="rId15" Type="http://schemas.openxmlformats.org/officeDocument/2006/relationships/image" Target="../media/image1580.png"/><Relationship Id="rId10" Type="http://schemas.microsoft.com/office/2007/relationships/hdphoto" Target="../media/hdphoto3.wdp"/><Relationship Id="rId4" Type="http://schemas.openxmlformats.org/officeDocument/2006/relationships/notesSlide" Target="../notesSlides/notesSlide18.xml"/><Relationship Id="rId9" Type="http://schemas.openxmlformats.org/officeDocument/2006/relationships/image" Target="../media/image17.png"/><Relationship Id="rId1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13" Type="http://schemas.openxmlformats.org/officeDocument/2006/relationships/image" Target="../media/image161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90.png"/><Relationship Id="rId12" Type="http://schemas.openxmlformats.org/officeDocument/2006/relationships/image" Target="../media/image1600.png"/><Relationship Id="rId2" Type="http://schemas.openxmlformats.org/officeDocument/2006/relationships/video" Target="../media/media1.mp4"/><Relationship Id="rId16" Type="http://schemas.openxmlformats.org/officeDocument/2006/relationships/image" Target="../media/image23.png"/><Relationship Id="rId1" Type="http://schemas.microsoft.com/office/2007/relationships/media" Target="../media/media1.mp4"/><Relationship Id="rId6" Type="http://schemas.openxmlformats.org/officeDocument/2006/relationships/audio" Target="../media/audio2.wav"/><Relationship Id="rId11" Type="http://schemas.openxmlformats.org/officeDocument/2006/relationships/image" Target="../media/image26.jpeg"/><Relationship Id="rId5" Type="http://schemas.openxmlformats.org/officeDocument/2006/relationships/audio" Target="../media/audio1.wav"/><Relationship Id="rId15" Type="http://schemas.openxmlformats.org/officeDocument/2006/relationships/image" Target="../media/image1630.png"/><Relationship Id="rId10" Type="http://schemas.microsoft.com/office/2007/relationships/hdphoto" Target="../media/hdphoto3.wdp"/><Relationship Id="rId4" Type="http://schemas.openxmlformats.org/officeDocument/2006/relationships/notesSlide" Target="../notesSlides/notesSlide19.xml"/><Relationship Id="rId9" Type="http://schemas.openxmlformats.org/officeDocument/2006/relationships/image" Target="../media/image17.png"/><Relationship Id="rId14" Type="http://schemas.openxmlformats.org/officeDocument/2006/relationships/image" Target="../media/image162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13" Type="http://schemas.openxmlformats.org/officeDocument/2006/relationships/image" Target="../media/image3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40.png"/><Relationship Id="rId12" Type="http://schemas.openxmlformats.org/officeDocument/2006/relationships/image" Target="../media/image31.png"/><Relationship Id="rId2" Type="http://schemas.openxmlformats.org/officeDocument/2006/relationships/video" Target="../media/media1.mp4"/><Relationship Id="rId16" Type="http://schemas.openxmlformats.org/officeDocument/2006/relationships/image" Target="../media/image1680.png"/><Relationship Id="rId1" Type="http://schemas.microsoft.com/office/2007/relationships/media" Target="../media/media1.mp4"/><Relationship Id="rId6" Type="http://schemas.openxmlformats.org/officeDocument/2006/relationships/audio" Target="../media/audio2.wav"/><Relationship Id="rId11" Type="http://schemas.openxmlformats.org/officeDocument/2006/relationships/image" Target="../media/image26.jpeg"/><Relationship Id="rId5" Type="http://schemas.openxmlformats.org/officeDocument/2006/relationships/audio" Target="../media/audio1.wav"/><Relationship Id="rId15" Type="http://schemas.openxmlformats.org/officeDocument/2006/relationships/image" Target="../media/image1670.png"/><Relationship Id="rId10" Type="http://schemas.microsoft.com/office/2007/relationships/hdphoto" Target="../media/hdphoto3.wdp"/><Relationship Id="rId4" Type="http://schemas.openxmlformats.org/officeDocument/2006/relationships/notesSlide" Target="../notesSlides/notesSlide20.xml"/><Relationship Id="rId9" Type="http://schemas.openxmlformats.org/officeDocument/2006/relationships/image" Target="../media/image17.png"/><Relationship Id="rId1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png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86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0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87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900.png"/><Relationship Id="rId4" Type="http://schemas.openxmlformats.org/officeDocument/2006/relationships/image" Target="../media/image7.png"/><Relationship Id="rId9" Type="http://schemas.openxmlformats.org/officeDocument/2006/relationships/image" Target="../media/image89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0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9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940.png"/><Relationship Id="rId4" Type="http://schemas.openxmlformats.org/officeDocument/2006/relationships/image" Target="../media/image7.png"/><Relationship Id="rId9" Type="http://schemas.openxmlformats.org/officeDocument/2006/relationships/image" Target="../media/image9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95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6.png"/><Relationship Id="rId5" Type="http://schemas.openxmlformats.org/officeDocument/2006/relationships/image" Target="../media/image5.wmf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2">
            <a:extLst>
              <a:ext uri="{FF2B5EF4-FFF2-40B4-BE49-F238E27FC236}">
                <a16:creationId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814" y="3060595"/>
            <a:ext cx="11952372" cy="1417123"/>
          </a:xfrm>
        </p:spPr>
        <p:txBody>
          <a:bodyPr>
            <a:noAutofit/>
          </a:bodyPr>
          <a:lstStyle/>
          <a:p>
            <a: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THỨC ĐẠI SỐ</a:t>
            </a:r>
            <a:br>
              <a:rPr lang="en-US" sz="5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5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5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4)</a:t>
            </a:r>
            <a:endParaRPr lang="en-US" sz="5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65E432-C1E6-4C36-BF8E-2DA25E65DC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/>
        </p:nvCxnSpPr>
        <p:spPr>
          <a:xfrm>
            <a:off x="3579677" y="4747910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5127" y="5177912"/>
            <a:ext cx="9144000" cy="1655762"/>
          </a:xfrm>
        </p:spPr>
        <p:txBody>
          <a:bodyPr>
            <a:norm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viên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1" descr="Clipboard">
            <a:extLst>
              <a:ext uri="{FF2B5EF4-FFF2-40B4-BE49-F238E27FC236}">
                <a16:creationId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631394">
            <a:off x="-634327" y="3883012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CF2EB805-B981-47B9-9661-CF05DB551677}"/>
              </a:ext>
            </a:extLst>
          </p:cNvPr>
          <p:cNvSpPr txBox="1">
            <a:spLocks/>
          </p:cNvSpPr>
          <p:nvPr/>
        </p:nvSpPr>
        <p:spPr>
          <a:xfrm>
            <a:off x="262360" y="160893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PHÒNG GD&amp;ĐT………..</a:t>
            </a:r>
          </a:p>
          <a:p>
            <a:pPr algn="l"/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TRƯỜNG THCS ………….……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!!1">
            <a:extLst>
              <a:ext uri="{FF2B5EF4-FFF2-40B4-BE49-F238E27FC236}">
                <a16:creationId xmlns:a16="http://schemas.microsoft.com/office/drawing/2014/main" id="{0E246211-C9C9-4B3E-9DDF-914AB989AE93}"/>
              </a:ext>
            </a:extLst>
          </p:cNvPr>
          <p:cNvSpPr txBox="1"/>
          <p:nvPr/>
        </p:nvSpPr>
        <p:spPr>
          <a:xfrm>
            <a:off x="5429250" y="2122528"/>
            <a:ext cx="676275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Đ8-C2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9063970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!!3">
            <a:extLst>
              <a:ext uri="{FF2B5EF4-FFF2-40B4-BE49-F238E27FC236}">
                <a16:creationId xmlns:a16="http://schemas.microsoft.com/office/drawing/2014/main" id="{83F1A94D-48D5-4D73-BDAA-9118478F5E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127" y="97581"/>
            <a:ext cx="2645097" cy="2380587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109822" y="4634460"/>
            <a:ext cx="3422763" cy="6974753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54584" y="3130019"/>
            <a:ext cx="7008563" cy="713386"/>
            <a:chOff x="4871257" y="83128"/>
            <a:chExt cx="7501719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28" y="232975"/>
              <a:ext cx="7104248" cy="4230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HOẠT ĐỘNG HÌNH THÀNH KIẾN THỨC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13" name="Đối tượng 12">
            <a:extLst>
              <a:ext uri="{FF2B5EF4-FFF2-40B4-BE49-F238E27FC236}">
                <a16:creationId xmlns:a16="http://schemas.microsoft.com/office/drawing/2014/main" id="{0BEDF37A-D9E8-0052-B9B7-31CF4CE51393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4927600" y="2648877"/>
          <a:ext cx="997912" cy="2165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12" name="Equation" r:id="rId5" imgW="914400" imgH="198720" progId="Equation.DSMT4">
                  <p:embed/>
                </p:oleObj>
              </mc:Choice>
              <mc:Fallback>
                <p:oleObj name="Equation" r:id="rId5" imgW="914400" imgH="198720" progId="Equation.DSMT4">
                  <p:embed/>
                  <p:pic>
                    <p:nvPicPr>
                      <p:cNvPr id="13" name="Đối tượng 12">
                        <a:extLst>
                          <a:ext uri="{FF2B5EF4-FFF2-40B4-BE49-F238E27FC236}">
                            <a16:creationId xmlns:a16="http://schemas.microsoft.com/office/drawing/2014/main" id="{0BEDF37A-D9E8-0052-B9B7-31CF4CE513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27600" y="2648877"/>
                        <a:ext cx="997912" cy="2165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3A062DA-93BF-4842-B601-4404401BCCE3}"/>
                  </a:ext>
                </a:extLst>
              </p:cNvPr>
              <p:cNvSpPr txBox="1"/>
              <p:nvPr/>
            </p:nvSpPr>
            <p:spPr>
              <a:xfrm>
                <a:off x="2621680" y="179509"/>
                <a:ext cx="9486467" cy="29218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1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7093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Ví </a:t>
                </a:r>
                <a:r>
                  <a:rPr kumimoji="0" lang="en-US" sz="2800" b="1" i="1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F7093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dụ</a:t>
                </a:r>
                <a:r>
                  <a:rPr kumimoji="0" lang="en-US" sz="2800" b="1" i="1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7093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8 (SGK-T35): </a:t>
                </a:r>
                <a:r>
                  <a:rPr kumimoji="0" lang="en-US" sz="2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kumimoji="0" lang="en-US" sz="28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kumimoji="0" lang="en-US" sz="2800" b="1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kumimoji="0" lang="en-US" sz="2800" b="1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𝟒</m:t>
                        </m:r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</m:t>
                        </m:r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+ </m:t>
                        </m:r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𝒚</m:t>
                        </m:r>
                      </m:num>
                      <m:den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</m:t>
                        </m:r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+ </m:t>
                        </m:r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𝒚</m:t>
                        </m:r>
                      </m:den>
                    </m:f>
                  </m:oMath>
                </a14:m>
                <a:r>
                  <a:rPr kumimoji="0" lang="en-US" sz="2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  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8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sz="2800" b="1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Viết</a:t>
                </a:r>
                <a:r>
                  <a:rPr lang="en-US" sz="28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điều</a:t>
                </a:r>
                <a:r>
                  <a:rPr lang="en-US" sz="28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kiện</a:t>
                </a:r>
                <a:r>
                  <a:rPr lang="en-US" sz="28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sz="28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8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8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endParaRPr lang="en-US" sz="28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>
                  <a:defRPr/>
                </a:pPr>
                <a:r>
                  <a:rPr lang="en-US" sz="28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sz="2800" b="1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8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28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28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8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8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8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800" b="1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800" b="1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800" b="1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800" b="1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𝐲</m:t>
                    </m:r>
                    <m:r>
                      <a:rPr lang="en-US" sz="2800" b="1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1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28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   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</a:t>
                </a:r>
                <a:r>
                  <a:rPr kumimoji="0" lang="en-US" sz="28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kumimoji="0" lang="en-US" sz="2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3A062DA-93BF-4842-B601-4404401BCC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1680" y="179509"/>
                <a:ext cx="9486467" cy="2921826"/>
              </a:xfrm>
              <a:prstGeom prst="rect">
                <a:avLst/>
              </a:prstGeom>
              <a:blipFill>
                <a:blip r:embed="rId7"/>
                <a:stretch>
                  <a:fillRect l="-12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01127" y="2162629"/>
                <a:ext cx="11090987" cy="6709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sz="2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Điều</a:t>
                </a: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kiện</a:t>
                </a: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+ </m:t>
                        </m:r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num>
                      <m:den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+ </m:t>
                        </m:r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den>
                    </m:f>
                  </m:oMath>
                </a14:m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≠ 0 .</a:t>
                </a:r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127" y="2162629"/>
                <a:ext cx="11090987" cy="670953"/>
              </a:xfrm>
              <a:prstGeom prst="rect">
                <a:avLst/>
              </a:prstGeom>
              <a:blipFill>
                <a:blip r:embed="rId8"/>
                <a:stretch>
                  <a:fillRect l="-880" b="-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01127" y="2865438"/>
                <a:ext cx="10553959" cy="10500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sz="2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2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thấy</a:t>
                </a: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400" b="1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sz="2400" b="1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1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400" b="1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400" b="1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2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:r>
                  <a:rPr lang="en-US" sz="2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400" b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400" b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400" b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𝐲</m:t>
                    </m:r>
                    <m:r>
                      <a:rPr lang="en-US" sz="2400" b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. </m:t>
                        </m:r>
                        <m:d>
                          <m:dPr>
                            <m:ctrlPr>
                              <a:rPr lang="en-US" sz="2400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  <m:r>
                          <a:rPr lang="en-US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d>
                          <m:dPr>
                            <m:ctrlPr>
                              <a:rPr lang="en-US" sz="2400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  <m:r>
                          <a:rPr lang="en-US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2400" b="1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  <m:r>
                      <a:rPr lang="en-US" sz="2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127" y="2865438"/>
                <a:ext cx="10553959" cy="1050031"/>
              </a:xfrm>
              <a:prstGeom prst="rect">
                <a:avLst/>
              </a:prstGeom>
              <a:blipFill>
                <a:blip r:embed="rId9"/>
                <a:stretch>
                  <a:fillRect l="-924" t="-4651" b="-1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4944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!!3">
            <a:extLst>
              <a:ext uri="{FF2B5EF4-FFF2-40B4-BE49-F238E27FC236}">
                <a16:creationId xmlns:a16="http://schemas.microsoft.com/office/drawing/2014/main" id="{83F1A94D-48D5-4D73-BDAA-9118478F5E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127" y="97581"/>
            <a:ext cx="2645097" cy="2380587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109822" y="4634460"/>
            <a:ext cx="3422763" cy="6974753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54584" y="3130019"/>
            <a:ext cx="7008563" cy="713386"/>
            <a:chOff x="4871257" y="83128"/>
            <a:chExt cx="7501719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28" y="232975"/>
              <a:ext cx="7104248" cy="4230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HOẠT ĐỘNG HÌNH THÀNH KIẾN THỨC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13" name="Đối tượng 12">
            <a:extLst>
              <a:ext uri="{FF2B5EF4-FFF2-40B4-BE49-F238E27FC236}">
                <a16:creationId xmlns:a16="http://schemas.microsoft.com/office/drawing/2014/main" id="{0BEDF37A-D9E8-0052-B9B7-31CF4CE51393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4927600" y="2648877"/>
          <a:ext cx="997912" cy="2165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35" name="Equation" r:id="rId5" imgW="914400" imgH="198720" progId="Equation.DSMT4">
                  <p:embed/>
                </p:oleObj>
              </mc:Choice>
              <mc:Fallback>
                <p:oleObj name="Equation" r:id="rId5" imgW="914400" imgH="198720" progId="Equation.DSMT4">
                  <p:embed/>
                  <p:pic>
                    <p:nvPicPr>
                      <p:cNvPr id="13" name="Đối tượng 12">
                        <a:extLst>
                          <a:ext uri="{FF2B5EF4-FFF2-40B4-BE49-F238E27FC236}">
                            <a16:creationId xmlns:a16="http://schemas.microsoft.com/office/drawing/2014/main" id="{0BEDF37A-D9E8-0052-B9B7-31CF4CE513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27600" y="2648877"/>
                        <a:ext cx="997912" cy="2165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3A062DA-93BF-4842-B601-4404401BCCE3}"/>
                  </a:ext>
                </a:extLst>
              </p:cNvPr>
              <p:cNvSpPr txBox="1"/>
              <p:nvPr/>
            </p:nvSpPr>
            <p:spPr>
              <a:xfrm>
                <a:off x="2636345" y="0"/>
                <a:ext cx="8702296" cy="45178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kumimoji="0" lang="en-US" sz="2200" b="1" i="1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7093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Ví </a:t>
                </a:r>
                <a:r>
                  <a:rPr kumimoji="0" lang="en-US" sz="2200" b="1" i="1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F7093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dụ</a:t>
                </a:r>
                <a:r>
                  <a:rPr kumimoji="0" lang="en-US" sz="2200" b="1" i="1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7093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9 (SGK-T35): </a:t>
                </a:r>
                <a:r>
                  <a:rPr kumimoji="0" lang="en-US" sz="2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kumimoji="0" lang="en-US" sz="22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kumimoji="0" lang="en-US" sz="2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2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kumimoji="0" lang="en-US" sz="2200" b="1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200" b="1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0" lang="en-US" sz="2200" b="1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sz="2200" b="1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kumimoji="0" lang="en-US" sz="2200" b="1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kumimoji="0" lang="en-US" sz="2200" b="1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+ </m:t>
                        </m:r>
                        <m:r>
                          <a:rPr kumimoji="0" lang="en-US" sz="2200" b="1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kumimoji="0" lang="en-US" sz="2200" b="1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kumimoji="0" lang="en-US" sz="2200" b="1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+ </m:t>
                        </m:r>
                        <m:r>
                          <a:rPr kumimoji="0" lang="en-US" sz="2200" b="1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2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− </m:t>
                        </m:r>
                        <m:r>
                          <a:rPr lang="en-US" sz="22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endPara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kumimoji="0" lang="en-US" sz="22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Viết</a:t>
                </a:r>
                <a:r>
                  <a:rPr kumimoji="0" lang="en-US" sz="2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2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điều</a:t>
                </a:r>
                <a:r>
                  <a:rPr kumimoji="0" lang="en-US" sz="2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2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kiện</a:t>
                </a:r>
                <a:r>
                  <a:rPr kumimoji="0" lang="en-US" sz="2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2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kumimoji="0" lang="en-US" sz="2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2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kumimoji="0" lang="en-US" sz="2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2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kumimoji="0" lang="en-US" sz="2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2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kumimoji="0" lang="en-US" sz="2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2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endPara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kumimoji="0" lang="en-US" sz="22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kumimoji="0" lang="en-US" sz="2200" b="1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200" b="1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tỏ</a:t>
                </a:r>
                <a:r>
                  <a:rPr kumimoji="0" lang="en-US" sz="2200" b="1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200" b="1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kumimoji="0" lang="en-US" sz="2200" b="1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200" b="1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kumimoji="0" lang="en-US" sz="2200" b="1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200" b="1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rút</a:t>
                </a:r>
                <a:r>
                  <a:rPr kumimoji="0" lang="en-US" sz="2200" b="1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200" b="1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gọn</a:t>
                </a:r>
                <a:r>
                  <a:rPr kumimoji="0" lang="en-US" sz="2200" b="1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200" b="1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kumimoji="0" lang="en-US" sz="2200" b="1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200" b="1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kumimoji="0" lang="en-US" sz="2200" b="1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200" b="1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kumimoji="0" lang="en-US" sz="2200" b="1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200" b="1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kumimoji="0" lang="en-US" sz="2200" b="1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200" b="1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kumimoji="0" lang="en-US" sz="2200" b="1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200" b="1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2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2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22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+ </m:t>
                        </m:r>
                        <m:r>
                          <a:rPr lang="en-US" sz="2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2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2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− </m:t>
                        </m:r>
                        <m:r>
                          <a:rPr lang="en-US" sz="2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endParaRPr kumimoji="0" lang="en-US" sz="2200" b="1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>
                  <a:defRPr/>
                </a:pPr>
                <a:r>
                  <a:rPr kumimoji="0" lang="en-US" sz="2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:r>
                  <a:rPr kumimoji="0" lang="en-US" sz="22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kumimoji="0" lang="en-US" sz="2200" b="1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200" b="1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kumimoji="0" lang="en-US" sz="2200" b="1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200" b="1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kumimoji="0" lang="en-US" sz="2200" b="1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200" b="1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kumimoji="0" lang="en-US" sz="2200" b="1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200" b="1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kumimoji="0" lang="en-US" sz="2200" b="1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200" b="1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kumimoji="0" lang="en-US" sz="2200" b="1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200" b="1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kumimoji="0" lang="en-US" sz="2200" b="1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200" b="1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kumimoji="0" lang="en-US" sz="2200" b="1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200" b="1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kumimoji="0" lang="en-US" sz="2200" b="1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200" b="1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14:m>
                  <m:oMath xmlns:m="http://schemas.openxmlformats.org/officeDocument/2006/math">
                    <m:r>
                      <a:rPr lang="en-US" sz="2200" b="1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22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2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22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</m:oMath>
                </a14:m>
                <a:r>
                  <a:rPr kumimoji="0" lang="en-US" sz="22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kumimoji="0" lang="en-US" sz="2200" b="1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200" b="1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kumimoji="0" lang="en-US" sz="2200" b="1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22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22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</m:oMath>
                </a14:m>
                <a:r>
                  <a:rPr kumimoji="0" lang="en-US" sz="22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bạn</a:t>
                </a:r>
                <a:r>
                  <a:rPr kumimoji="0" lang="en-US" sz="2200" b="1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200" b="1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Ngân</a:t>
                </a:r>
                <a:r>
                  <a:rPr kumimoji="0" lang="en-US" sz="2200" b="1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200" b="1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kumimoji="0" lang="en-US" sz="2200" b="1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200" b="1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làm</a:t>
                </a:r>
                <a:r>
                  <a:rPr kumimoji="0" lang="en-US" sz="2200" b="1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200" b="1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như</a:t>
                </a:r>
                <a:r>
                  <a:rPr kumimoji="0" lang="en-US" sz="2200" b="1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200" b="1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kumimoji="0" lang="en-US" sz="2200" b="1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lvl="0">
                  <a:defRPr/>
                </a:pPr>
                <a:r>
                  <a:rPr lang="en-US" sz="22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+</a:t>
                </a:r>
                <a:r>
                  <a:rPr lang="en-US" sz="2200" b="1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2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kumimoji="0" lang="en-US" sz="2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kumimoji="0" lang="en-US" sz="22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kumimoji="0" lang="en-US" sz="2200" b="1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200" b="1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kumimoji="0" lang="en-US" sz="2200" b="1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200" b="1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kumimoji="0" lang="en-US" sz="2200" b="1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200" b="1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kumimoji="0" lang="en-US" sz="2200" b="1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200" b="1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kumimoji="0" lang="en-US" sz="2200" b="1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200" b="1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kumimoji="0" lang="en-US" sz="2200" b="1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200" b="1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kumimoji="0" lang="en-US" sz="2200" b="1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200" b="1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kumimoji="0" lang="en-US" sz="2200" b="1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2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2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+ </m:t>
                        </m:r>
                        <m:r>
                          <a:rPr lang="en-US" sz="2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2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2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− </m:t>
                        </m:r>
                        <m:r>
                          <a:rPr lang="en-US" sz="2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  <m:r>
                      <a:rPr lang="en-US" sz="22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2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22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endPara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>
                  <a:defRPr/>
                </a:pPr>
                <a:r>
                  <a:rPr lang="en-US" sz="22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+</a:t>
                </a:r>
                <a:r>
                  <a:rPr lang="en-US" sz="2200" b="1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2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22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22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</m:oMath>
                </a14:m>
                <a:r>
                  <a:rPr lang="en-US" sz="22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phân thức đã cho có giá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22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2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2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(−</m:t>
                        </m:r>
                        <m:r>
                          <a:rPr lang="en-US" sz="22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22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 + </m:t>
                        </m:r>
                        <m:r>
                          <a:rPr lang="en-US" sz="2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2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(−</m:t>
                        </m:r>
                        <m:r>
                          <a:rPr lang="en-US" sz="22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22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 − </m:t>
                        </m:r>
                        <m:r>
                          <a:rPr lang="en-US" sz="2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2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num>
                      <m:den>
                        <m:r>
                          <a:rPr lang="en-US" sz="2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−</m:t>
                        </m:r>
                        <m:r>
                          <a:rPr lang="en-US" sz="22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2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en-US" sz="22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>
                  <a:defRPr/>
                </a:pPr>
                <a:r>
                  <a:rPr kumimoji="0" lang="en-US" sz="22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kumimoji="0" lang="en-US" sz="2200" b="1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200" b="1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làm</a:t>
                </a:r>
                <a:r>
                  <a:rPr kumimoji="0" lang="en-US" sz="2200" b="1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200" b="1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kumimoji="0" lang="en-US" sz="2200" b="1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200" b="1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bạn</a:t>
                </a:r>
                <a:r>
                  <a:rPr kumimoji="0" lang="en-US" sz="2200" b="1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200" b="1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Ngân</a:t>
                </a:r>
                <a:r>
                  <a:rPr kumimoji="0" lang="en-US" sz="2200" b="1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200" b="1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kumimoji="0" lang="en-US" sz="2200" b="1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200" b="1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đúng</a:t>
                </a:r>
                <a:r>
                  <a:rPr kumimoji="0" lang="en-US" sz="2200" b="1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hay </a:t>
                </a:r>
                <a:r>
                  <a:rPr kumimoji="0" lang="en-US" sz="2200" b="1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sai</a:t>
                </a:r>
                <a:r>
                  <a:rPr kumimoji="0" lang="en-US" sz="2200" b="1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? </a:t>
                </a:r>
                <a:r>
                  <a:rPr kumimoji="0" lang="en-US" sz="2200" b="1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kumimoji="0" lang="en-US" sz="2200" b="1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200" b="1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sao</a:t>
                </a:r>
                <a:r>
                  <a:rPr kumimoji="0" lang="en-US" sz="2200" b="1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  <a:p>
                <a:pPr lvl="0">
                  <a:defRPr/>
                </a:pPr>
                <a:r>
                  <a:rPr lang="en-US" sz="2200" b="1" baseline="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d)</a:t>
                </a:r>
                <a:r>
                  <a:rPr lang="en-US" sz="22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2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những</a:t>
                </a:r>
                <a:r>
                  <a:rPr lang="en-US" sz="22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22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22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22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2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22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22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2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lang="en-US" sz="22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2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2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22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22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2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2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2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22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22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2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2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2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22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22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2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2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2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rút</a:t>
                </a:r>
                <a:r>
                  <a:rPr lang="en-US" sz="22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gọn</a:t>
                </a:r>
                <a:r>
                  <a:rPr lang="en-US" sz="22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? </a:t>
                </a:r>
              </a:p>
              <a:p>
                <a:pPr lvl="0">
                  <a:defRPr/>
                </a:pPr>
                <a:r>
                  <a:rPr kumimoji="0" lang="en-US" sz="2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</a:t>
                </a:r>
                <a:r>
                  <a:rPr kumimoji="0" lang="en-US" sz="22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kumimoji="0" lang="en-US" sz="2200" b="1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3A062DA-93BF-4842-B601-4404401BCC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6345" y="0"/>
                <a:ext cx="8702296" cy="4517840"/>
              </a:xfrm>
              <a:prstGeom prst="rect">
                <a:avLst/>
              </a:prstGeom>
              <a:blipFill>
                <a:blip r:embed="rId7"/>
                <a:stretch>
                  <a:fillRect l="-910" b="-1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636345" y="4456092"/>
                <a:ext cx="11090987" cy="6320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kumimoji="0" lang="en-US" sz="2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kumimoji="0" lang="en-US" sz="22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Điều</a:t>
                </a:r>
                <a:r>
                  <a:rPr kumimoji="0" lang="en-US" sz="2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2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kiện</a:t>
                </a:r>
                <a:r>
                  <a:rPr kumimoji="0" lang="en-US" sz="2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2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kumimoji="0" lang="en-US" sz="2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2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kumimoji="0" lang="en-US" sz="2200" b="1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kumimoji="0" lang="en-US" sz="22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ủa</a:t>
                </a:r>
                <a:r>
                  <a:rPr kumimoji="0" lang="en-US" sz="2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2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kumimoji="0" lang="en-US" sz="2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2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kumimoji="0" lang="en-US" sz="2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+ </m:t>
                        </m:r>
                        <m:r>
                          <a:rPr lang="en-US" sz="2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2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2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+ </m:t>
                        </m:r>
                        <m:r>
                          <a:rPr lang="en-US" sz="2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− </m:t>
                        </m:r>
                        <m:r>
                          <a:rPr lang="en-US" sz="2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kumimoji="0" lang="en-US" sz="2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− </m:t>
                    </m:r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kumimoji="0" lang="en-US" sz="2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≠ 0 .</a:t>
                </a:r>
                <a:endPara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6345" y="4456092"/>
                <a:ext cx="11090987" cy="632033"/>
              </a:xfrm>
              <a:prstGeom prst="rect">
                <a:avLst/>
              </a:prstGeom>
              <a:blipFill>
                <a:blip r:embed="rId8"/>
                <a:stretch>
                  <a:fillRect l="-714" b="-5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636345" y="5088125"/>
                <a:ext cx="7726855" cy="6758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Ta </a:t>
                </a:r>
                <a:r>
                  <a:rPr lang="en-US" sz="22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+ </m:t>
                        </m:r>
                        <m:r>
                          <a:rPr lang="en-US" sz="2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2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2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+ </m:t>
                        </m:r>
                        <m:r>
                          <a:rPr lang="en-US" sz="2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− </m:t>
                        </m:r>
                        <m:r>
                          <a:rPr lang="en-US" sz="2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  <m:r>
                      <a:rPr lang="en-US" sz="2200" b="1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2200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+ </m:t>
                            </m:r>
                            <m:r>
                              <a:rPr lang="en-US" sz="2200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sz="2200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22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2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22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− </m:t>
                        </m:r>
                        <m:r>
                          <a:rPr lang="en-US" sz="22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22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)(</m:t>
                        </m:r>
                        <m:r>
                          <a:rPr lang="en-US" sz="22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22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+ </m:t>
                        </m:r>
                        <m:r>
                          <a:rPr lang="en-US" sz="22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22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  <m:r>
                      <a:rPr lang="en-US" sz="22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2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+ </m:t>
                        </m:r>
                        <m:r>
                          <a:rPr lang="en-US" sz="2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2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2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− </m:t>
                        </m:r>
                        <m:r>
                          <a:rPr lang="en-US" sz="2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endParaRPr lang="en-US" sz="2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6345" y="5088125"/>
                <a:ext cx="7726855" cy="675891"/>
              </a:xfrm>
              <a:prstGeom prst="rect">
                <a:avLst/>
              </a:prstGeom>
              <a:blipFill>
                <a:blip r:embed="rId9"/>
                <a:stretch>
                  <a:fillRect l="-10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41570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109822" y="4634460"/>
            <a:ext cx="3422763" cy="6974753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54584" y="3130019"/>
            <a:ext cx="7008563" cy="713386"/>
            <a:chOff x="4871257" y="83128"/>
            <a:chExt cx="7501719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28" y="232975"/>
              <a:ext cx="7104248" cy="4230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HOẠT ĐỘNG HÌNH THÀNH KIẾN THỨC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13" name="Đối tượng 12">
            <a:extLst>
              <a:ext uri="{FF2B5EF4-FFF2-40B4-BE49-F238E27FC236}">
                <a16:creationId xmlns:a16="http://schemas.microsoft.com/office/drawing/2014/main" id="{0BEDF37A-D9E8-0052-B9B7-31CF4CE51393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4927600" y="2648877"/>
          <a:ext cx="997912" cy="2165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58" name="Equation" r:id="rId4" imgW="914400" imgH="198720" progId="Equation.DSMT4">
                  <p:embed/>
                </p:oleObj>
              </mc:Choice>
              <mc:Fallback>
                <p:oleObj name="Equation" r:id="rId4" imgW="914400" imgH="198720" progId="Equation.DSMT4">
                  <p:embed/>
                  <p:pic>
                    <p:nvPicPr>
                      <p:cNvPr id="13" name="Đối tượng 12">
                        <a:extLst>
                          <a:ext uri="{FF2B5EF4-FFF2-40B4-BE49-F238E27FC236}">
                            <a16:creationId xmlns:a16="http://schemas.microsoft.com/office/drawing/2014/main" id="{0BEDF37A-D9E8-0052-B9B7-31CF4CE513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27600" y="2648877"/>
                        <a:ext cx="997912" cy="2165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3A062DA-93BF-4842-B601-4404401BCCE3}"/>
                  </a:ext>
                </a:extLst>
              </p:cNvPr>
              <p:cNvSpPr txBox="1"/>
              <p:nvPr/>
            </p:nvSpPr>
            <p:spPr>
              <a:xfrm>
                <a:off x="576451" y="116983"/>
                <a:ext cx="10367319" cy="25110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kumimoji="0" lang="en-US" sz="2400" b="1" i="1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:r>
                  <a:rPr kumimoji="0" lang="en-US" sz="2400" b="1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kumimoji="0" lang="en-US" sz="2400" b="1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2400" b="1" i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1" i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kumimoji="0" lang="en-US" sz="2400" b="1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400" b="1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kumimoji="0" lang="en-US" sz="2400" b="1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400" b="1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kumimoji="0" lang="en-US" sz="2400" b="1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400" b="1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kumimoji="0" lang="en-US" sz="2400" b="1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400" b="1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kumimoji="0" lang="en-US" sz="2400" b="1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400" b="1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cả</a:t>
                </a:r>
                <a:r>
                  <a:rPr kumimoji="0" lang="en-US" sz="2400" b="1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400" b="1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kumimoji="0" lang="en-US" sz="2400" b="1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400" b="1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kumimoji="0" lang="en-US" sz="2400" b="1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400" b="1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kumimoji="0" lang="en-US" sz="2400" b="1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+ </m:t>
                        </m:r>
                        <m:r>
                          <a:rPr lang="en-US" sz="2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2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2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+ </m:t>
                        </m:r>
                        <m:r>
                          <a:rPr lang="en-US" sz="2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− </m:t>
                        </m:r>
                        <m:r>
                          <a:rPr lang="en-US" sz="2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  <m:r>
                      <a:rPr lang="en-US" sz="2200" b="1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 </m:t>
                    </m:r>
                    <m:f>
                      <m:fPr>
                        <m:ctrlP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24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 </m:t>
                        </m:r>
                        <m:r>
                          <a:rPr lang="en-US" sz="2400" b="1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2400" b="1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 </m:t>
                        </m:r>
                        <m:r>
                          <a:rPr lang="en-US" sz="2400" b="1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kumimoji="0" lang="en-US" sz="2400" b="1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400" b="1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đều</a:t>
                </a:r>
                <a:r>
                  <a:rPr kumimoji="0" lang="en-US" sz="2400" b="1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400" b="1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kumimoji="0" lang="en-US" sz="2400" b="1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400" b="1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kumimoji="0" lang="en-US" sz="2400" b="1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400" b="1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kumimoji="0" lang="en-US" sz="2400" b="1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kumimoji="0" lang="en-US" sz="2400" b="1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Hơn</a:t>
                </a:r>
                <a:r>
                  <a:rPr kumimoji="0" lang="en-US" sz="2400" b="1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400" b="1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nữa</a:t>
                </a:r>
                <a:r>
                  <a:rPr lang="en-US" sz="24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b="1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4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4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24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24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24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sz="2400" b="1" i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400" b="1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+ </m:t>
                        </m:r>
                        <m:r>
                          <a:rPr lang="en-US" sz="2400" b="1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24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24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2400" b="1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+ </m:t>
                        </m:r>
                        <m:r>
                          <a:rPr lang="en-US" sz="2400" b="1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2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sz="2400" b="1" i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400" b="1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− </m:t>
                        </m:r>
                        <m:r>
                          <a:rPr lang="en-US" sz="2400" b="1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  <m:r>
                      <a:rPr lang="en-US" sz="2400" b="1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2400" b="1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4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en-US" sz="2400" b="1" i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1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en-US" sz="24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en-US" sz="2400" b="1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24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4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4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2400" b="1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 </m:t>
                        </m:r>
                        <m:r>
                          <a:rPr lang="en-US" sz="2400" b="1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2400" b="1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 </m:t>
                        </m:r>
                        <m:r>
                          <a:rPr lang="en-US" sz="2400" b="1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kumimoji="0" lang="en-US" sz="2400" b="1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400" b="1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kumimoji="0" lang="en-US" sz="2400" b="1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400" b="1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kumimoji="0" lang="en-US" sz="2400" b="1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400" b="1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kumimoji="0" lang="en-US" sz="2400" b="1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400" b="1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kumimoji="0" lang="en-US" sz="2400" b="1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2400" b="1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+ </m:t>
                        </m:r>
                        <m:r>
                          <a:rPr lang="en-US" sz="2400" b="1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2400" b="1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− </m:t>
                        </m:r>
                        <m:r>
                          <a:rPr lang="en-US" sz="2400" b="1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  <m:r>
                      <a:rPr lang="en-US" sz="2400" b="1" i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1" i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kumimoji="0" lang="en-US" sz="2400" b="1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kumimoji="0" lang="en-US" sz="2400" b="1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kumimoji="0" lang="en-US" sz="2400" b="1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400" b="1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bạn</a:t>
                </a:r>
                <a:r>
                  <a:rPr kumimoji="0" lang="en-US" sz="2400" b="1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400" b="1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Ngân</a:t>
                </a:r>
                <a:r>
                  <a:rPr kumimoji="0" lang="en-US" sz="2400" b="1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400" b="1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kumimoji="0" lang="en-US" sz="2400" b="1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400" b="1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kumimoji="0" lang="en-US" sz="2400" b="1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400" b="1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đúng</a:t>
                </a:r>
                <a:r>
                  <a:rPr kumimoji="0" lang="en-US" sz="2400" b="1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400" b="1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kumimoji="0" lang="en-US" sz="2400" b="1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400" b="1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kumimoji="0" lang="en-US" sz="2400" b="1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400" b="1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kumimoji="0" lang="en-US" sz="2400" b="1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400" b="1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kumimoji="0" lang="en-US" sz="2400" b="1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400" b="1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kumimoji="0" lang="en-US" sz="2400" b="1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400" b="1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kumimoji="0" lang="en-US" sz="2400" b="1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400" b="1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kumimoji="0" lang="en-US" sz="2400" b="1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400" b="1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kumimoji="0" lang="en-US" sz="2400" b="1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𝐱</m:t>
                    </m:r>
                    <m:r>
                      <a:rPr lang="en-US" sz="2400" b="1" i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1" i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en-US" sz="24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kumimoji="0" lang="en-US" sz="2400" b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</a:t>
                </a:r>
                <a:endPara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3A062DA-93BF-4842-B601-4404401BCC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451" y="116983"/>
                <a:ext cx="10367319" cy="2511072"/>
              </a:xfrm>
              <a:prstGeom prst="rect">
                <a:avLst/>
              </a:prstGeom>
              <a:blipFill>
                <a:blip r:embed="rId6"/>
                <a:stretch>
                  <a:fillRect l="-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40060" y="2459621"/>
                <a:ext cx="9535886" cy="120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:r>
                  <a:rPr lang="en-US" sz="24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2400" b="1" i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2400" b="1" i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2400" b="1" i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</m:oMath>
                </a14:m>
                <a:r>
                  <a:rPr lang="en-US" sz="24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2400" b="1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thấy</a:t>
                </a:r>
                <a:r>
                  <a:rPr lang="en-US" sz="24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1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𝐱</m:t>
                        </m:r>
                      </m:e>
                      <m:sup>
                        <m:r>
                          <a:rPr lang="en-US" sz="2400" b="1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2400" b="1" i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− </m:t>
                    </m:r>
                    <m:r>
                      <a:rPr lang="en-US" sz="2400" b="1" i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24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(−</m:t>
                        </m:r>
                        <m:r>
                          <a:rPr lang="en-US" sz="24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24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400" b="1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2400" b="1" i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− </m:t>
                    </m:r>
                    <m:r>
                      <a:rPr lang="en-US" sz="2400" b="1" i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2400" b="1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1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24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b="1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24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thế</a:t>
                </a:r>
                <a:r>
                  <a:rPr lang="en-US" sz="24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b="1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24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24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4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4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24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sz="24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4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2400" b="1" i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2400" b="1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bạn</a:t>
                </a: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Ngân</a:t>
                </a: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sai</a:t>
                </a: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2400" b="1" i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2400" b="1" i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060" y="2459621"/>
                <a:ext cx="9535886" cy="1208664"/>
              </a:xfrm>
              <a:prstGeom prst="rect">
                <a:avLst/>
              </a:prstGeom>
              <a:blipFill>
                <a:blip r:embed="rId7"/>
                <a:stretch>
                  <a:fillRect l="-1023" t="-3015" b="-10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21052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109822" y="4634460"/>
            <a:ext cx="3422763" cy="6974753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54584" y="3130019"/>
            <a:ext cx="7008563" cy="713386"/>
            <a:chOff x="4871257" y="83128"/>
            <a:chExt cx="7501719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28" y="232975"/>
              <a:ext cx="7104248" cy="4230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HOẠT ĐỘNG HÌNH THÀNH KIẾN THỨC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13" name="Đối tượng 12">
            <a:extLst>
              <a:ext uri="{FF2B5EF4-FFF2-40B4-BE49-F238E27FC236}">
                <a16:creationId xmlns:a16="http://schemas.microsoft.com/office/drawing/2014/main" id="{0BEDF37A-D9E8-0052-B9B7-31CF4CE51393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4927600" y="2648877"/>
          <a:ext cx="997912" cy="2165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81" name="Equation" r:id="rId4" imgW="914400" imgH="198720" progId="Equation.DSMT4">
                  <p:embed/>
                </p:oleObj>
              </mc:Choice>
              <mc:Fallback>
                <p:oleObj name="Equation" r:id="rId4" imgW="914400" imgH="198720" progId="Equation.DSMT4">
                  <p:embed/>
                  <p:pic>
                    <p:nvPicPr>
                      <p:cNvPr id="13" name="Đối tượng 12">
                        <a:extLst>
                          <a:ext uri="{FF2B5EF4-FFF2-40B4-BE49-F238E27FC236}">
                            <a16:creationId xmlns:a16="http://schemas.microsoft.com/office/drawing/2014/main" id="{0BEDF37A-D9E8-0052-B9B7-31CF4CE513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27600" y="2648877"/>
                        <a:ext cx="997912" cy="2165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3A062DA-93BF-4842-B601-4404401BCCE3}"/>
                  </a:ext>
                </a:extLst>
              </p:cNvPr>
              <p:cNvSpPr txBox="1"/>
              <p:nvPr/>
            </p:nvSpPr>
            <p:spPr>
              <a:xfrm>
                <a:off x="424961" y="180107"/>
                <a:ext cx="10367319" cy="31509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kumimoji="0" lang="en-US" sz="2800" b="1" i="1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d) </a:t>
                </a:r>
                <a:r>
                  <a:rPr kumimoji="0" lang="en-US" sz="2800" b="1" i="1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kumimoji="0" lang="en-US" sz="2800" b="1" i="1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1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kumimoji="0" lang="en-US" sz="2800" b="1" i="1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1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kumimoji="0" lang="en-US" sz="2800" b="1" i="1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1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kumimoji="0" lang="en-US" sz="2800" b="1" i="1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1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8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0" lang="en-US" sz="2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kumimoji="0" lang="en-US" sz="28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+ </m:t>
                        </m:r>
                        <m: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 </m:t>
                        </m:r>
                        <m: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kumimoji="0" lang="en-US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kumimoji="0" lang="en-US" sz="28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− </m:t>
                        </m:r>
                        <m: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kumimoji="0" lang="en-US" sz="2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kumimoji="0" lang="en-US" sz="2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kumimoji="0" lang="en-US" sz="2800" b="1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kumimoji="0" lang="en-US" sz="2800" b="1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kumimoji="0" lang="en-US" sz="2800" b="1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kumimoji="0" lang="en-US" sz="2800" b="1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kumimoji="0" lang="en-US" sz="2800" b="1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rút</a:t>
                </a:r>
                <a:r>
                  <a:rPr kumimoji="0" lang="en-US" sz="2800" b="1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gọn</a:t>
                </a:r>
                <a:r>
                  <a:rPr kumimoji="0" lang="en-US" sz="2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kumimoji="0" lang="en-US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 </m:t>
                        </m:r>
                        <m:r>
                          <a:rPr kumimoji="0" lang="en-US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kumimoji="0" lang="en-US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 </m:t>
                        </m:r>
                        <m:r>
                          <a:rPr kumimoji="0" lang="en-US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kumimoji="0" lang="en-US" sz="2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kumimoji="0" lang="en-US" sz="2800" b="1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những</a:t>
                </a:r>
                <a:r>
                  <a:rPr kumimoji="0" lang="en-US" sz="2800" b="1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kumimoji="0" lang="en-US" sz="2800" b="1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kumimoji="0" lang="en-US" sz="2800" b="1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kumimoji="0" lang="en-US" sz="2800" b="1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kumimoji="0" lang="en-US" sz="2800" b="1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mà</a:t>
                </a:r>
                <a:r>
                  <a:rPr kumimoji="0" lang="en-US" sz="2800" b="1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kumimoji="0" lang="en-US" sz="2800" b="1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kumimoji="0" lang="en-US" sz="2800" b="1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kumimoji="0" lang="en-US" sz="2800" b="1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kumimoji="0" lang="en-US" sz="2800" b="1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kumimoji="0" lang="en-US" sz="2800" b="1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800" b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8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+ </m:t>
                        </m:r>
                        <m:r>
                          <a:rPr lang="en-US" sz="28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28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 </m:t>
                        </m:r>
                        <m:r>
                          <a:rPr lang="en-US" sz="28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2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800" b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8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− </m:t>
                        </m:r>
                        <m:r>
                          <a:rPr lang="en-US" sz="28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kumimoji="0" lang="en-US" sz="2800" b="1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kumimoji="0" lang="en-US" sz="2800" b="1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kumimoji="0" lang="en-US" sz="2800" b="1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kumimoji="0" lang="en-US" sz="2800" b="1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kumimoji="0" lang="en-US" sz="2800" b="1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kumimoji="0" lang="en-US" sz="2800" b="1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kumimoji="0" lang="en-US" sz="2800" b="1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kumimoji="0" lang="en-US" sz="2800" b="1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kumimoji="0" lang="en-US" sz="2800" b="1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kumimoji="0" lang="en-US" sz="2800" b="1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kumimoji="0" lang="en-US" sz="2800" b="1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800" b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8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+ </m:t>
                        </m:r>
                        <m:r>
                          <a:rPr lang="en-US" sz="28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28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 </m:t>
                        </m:r>
                        <m:r>
                          <a:rPr lang="en-US" sz="28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2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800" b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8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− </m:t>
                        </m:r>
                        <m:r>
                          <a:rPr lang="en-US" sz="28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kumimoji="0" lang="en-US" sz="2800" b="1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kumimoji="0" lang="en-US" sz="2800" b="1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kumimoji="0" lang="en-US" sz="2800" b="1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kumimoji="0" lang="en-US" sz="2800" b="1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kumimoji="0" lang="en-US" sz="2800" b="1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kumimoji="0" lang="en-US" sz="2800" b="1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kumimoji="0" lang="en-US" sz="2800" b="1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rút</a:t>
                </a:r>
                <a:r>
                  <a:rPr kumimoji="0" lang="en-US" sz="2800" b="1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gọn</a:t>
                </a:r>
                <a:r>
                  <a:rPr kumimoji="0" lang="en-US" sz="2800" b="1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28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 </m:t>
                        </m:r>
                        <m:r>
                          <a:rPr lang="en-US" sz="28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28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 </m:t>
                        </m:r>
                        <m:r>
                          <a:rPr lang="en-US" sz="28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kumimoji="0" lang="en-US" sz="2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kumimoji="0" lang="en-US" sz="2800" b="1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lvl="0"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𝐱</m:t>
                        </m:r>
                      </m:e>
                      <m:sup>
                        <m:r>
                          <a:rPr lang="en-US" sz="28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28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− </m:t>
                    </m:r>
                    <m:r>
                      <a:rPr lang="en-US" sz="28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28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≠ 0. </a:t>
                </a: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3A062DA-93BF-4842-B601-4404401BCC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961" y="180107"/>
                <a:ext cx="10367319" cy="3150991"/>
              </a:xfrm>
              <a:prstGeom prst="rect">
                <a:avLst/>
              </a:prstGeom>
              <a:blipFill>
                <a:blip r:embed="rId6"/>
                <a:stretch>
                  <a:fillRect l="-1235" b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424343" y="3796758"/>
            <a:ext cx="95358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Nhận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xét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Nếu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tại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trị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mà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trị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phân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thức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xác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định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thì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phân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thức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đó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phân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thức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rút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gọn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cùng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trị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9820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082" y="879428"/>
            <a:ext cx="7389262" cy="4151422"/>
          </a:xfrm>
          <a:prstGeom prst="rect">
            <a:avLst/>
          </a:prstGeom>
        </p:spPr>
      </p:pic>
      <p:pic>
        <p:nvPicPr>
          <p:cNvPr id="5" name="Picture 3" descr="C:\Users\ADMIN\Desktop\Tai nguyen thiet ke tro choi\Bảng gỗ\49f1b87228eb6bdb68e300357ebeb9ca (2)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86711" y1="13242" x2="90864" y2="83105"/>
                        <a14:foregroundMark x1="88870" y1="10959" x2="38040" y2="9132"/>
                        <a14:foregroundMark x1="50831" y1="6849" x2="79402" y2="4110"/>
                        <a14:foregroundMark x1="33887" y1="10959" x2="16944" y2="19178"/>
                        <a14:foregroundMark x1="15947" y1="34247" x2="11462" y2="55708"/>
                        <a14:foregroundMark x1="7973" y1="75342" x2="5150" y2="85845"/>
                        <a14:foregroundMark x1="15449" y1="31050" x2="18439" y2="30137"/>
                        <a14:foregroundMark x1="6478" y1="91781" x2="68771" y2="83105"/>
                        <a14:foregroundMark x1="67774" y1="89041" x2="94684" y2="94521"/>
                        <a14:foregroundMark x1="69767" y1="87671" x2="89867" y2="88584"/>
                        <a14:foregroundMark x1="98671" y1="44749" x2="87375" y2="54338"/>
                        <a14:foregroundMark x1="13953" y1="30137" x2="19767" y2="31050"/>
                        <a14:backgroundMark x1="88206" y1="19178" x2="85216" y2="18265"/>
                        <a14:backgroundMark x1="91362" y1="60274" x2="87375" y2="589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324" y="4962770"/>
            <a:ext cx="6875876" cy="1523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hlinkClick r:id="rId4" action="ppaction://hlinksldjump"/>
          </p:cNvPr>
          <p:cNvSpPr/>
          <p:nvPr/>
        </p:nvSpPr>
        <p:spPr>
          <a:xfrm>
            <a:off x="2321170" y="5466253"/>
            <a:ext cx="530826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Palatino Linotype" pitchFamily="18" charset="0"/>
              </a:rPr>
              <a:t>THỬ TÀI TRẠNG TÍ</a:t>
            </a:r>
          </a:p>
        </p:txBody>
      </p:sp>
      <p:pic>
        <p:nvPicPr>
          <p:cNvPr id="7" name="Picture 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3826" y="1"/>
            <a:ext cx="1571625" cy="1571625"/>
          </a:xfrm>
          <a:prstGeom prst="rect">
            <a:avLst/>
          </a:prstGeom>
        </p:spPr>
      </p:pic>
      <p:sp>
        <p:nvSpPr>
          <p:cNvPr id="9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2359906" y="168003"/>
            <a:ext cx="5717294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 ĐỘNG LUYỆN TẬP</a:t>
            </a:r>
          </a:p>
        </p:txBody>
      </p:sp>
    </p:spTree>
    <p:extLst>
      <p:ext uri="{BB962C8B-B14F-4D97-AF65-F5344CB8AC3E}">
        <p14:creationId xmlns:p14="http://schemas.microsoft.com/office/powerpoint/2010/main" val="1372252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</a:t>
            </a:r>
            <a:endParaRPr lang="vi-VN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Sửu Ẹo, Dần Béo và Cả Mẹo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82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292678"/>
            <a:ext cx="9144000" cy="5565322"/>
          </a:xfrm>
          <a:prstGeom prst="rect">
            <a:avLst/>
          </a:prstGeom>
        </p:spPr>
      </p:pic>
      <p:pic>
        <p:nvPicPr>
          <p:cNvPr id="1026" name="1" descr="HÃ¬nh áº£nh cÃ³ liÃªn quan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657" y="108856"/>
            <a:ext cx="675978" cy="678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2" descr="HÃ¬nh áº£nh cÃ³ liÃªn quan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885" y="108856"/>
            <a:ext cx="675978" cy="678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3" descr="HÃ¬nh áº£nh cÃ³ liÃªn quan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985" y="108856"/>
            <a:ext cx="675978" cy="678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4" descr="HÃ¬nh áº£nh cÃ³ liÃªn quan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829" y="109107"/>
            <a:ext cx="675978" cy="678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hlinkClick r:id="rId5" action="ppaction://hlinksldjump"/>
          </p:cNvPr>
          <p:cNvSpPr/>
          <p:nvPr/>
        </p:nvSpPr>
        <p:spPr>
          <a:xfrm>
            <a:off x="2906485" y="835613"/>
            <a:ext cx="365760" cy="36576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1</a:t>
            </a:r>
            <a:endParaRPr lang="vi-VN" b="1" dirty="0">
              <a:solidFill>
                <a:srgbClr val="FF0000"/>
              </a:solidFill>
            </a:endParaRPr>
          </a:p>
        </p:txBody>
      </p:sp>
      <p:sp>
        <p:nvSpPr>
          <p:cNvPr id="12" name="Oval 11">
            <a:hlinkClick r:id="rId6" action="ppaction://hlinksldjump"/>
          </p:cNvPr>
          <p:cNvSpPr/>
          <p:nvPr/>
        </p:nvSpPr>
        <p:spPr>
          <a:xfrm>
            <a:off x="3975994" y="822074"/>
            <a:ext cx="365760" cy="36576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2</a:t>
            </a:r>
            <a:endParaRPr lang="vi-VN" b="1" dirty="0">
              <a:solidFill>
                <a:srgbClr val="FF0000"/>
              </a:solidFill>
            </a:endParaRPr>
          </a:p>
        </p:txBody>
      </p:sp>
      <p:sp>
        <p:nvSpPr>
          <p:cNvPr id="13" name="Oval 12">
            <a:hlinkClick r:id="rId7" action="ppaction://hlinksldjump"/>
          </p:cNvPr>
          <p:cNvSpPr/>
          <p:nvPr/>
        </p:nvSpPr>
        <p:spPr>
          <a:xfrm>
            <a:off x="5171777" y="822074"/>
            <a:ext cx="365760" cy="36576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3</a:t>
            </a:r>
            <a:endParaRPr lang="vi-VN" b="1" dirty="0">
              <a:solidFill>
                <a:srgbClr val="FF0000"/>
              </a:solidFill>
            </a:endParaRPr>
          </a:p>
        </p:txBody>
      </p:sp>
      <p:sp>
        <p:nvSpPr>
          <p:cNvPr id="14" name="Oval 13">
            <a:hlinkClick r:id="rId8" action="ppaction://hlinksldjump"/>
          </p:cNvPr>
          <p:cNvSpPr/>
          <p:nvPr/>
        </p:nvSpPr>
        <p:spPr>
          <a:xfrm>
            <a:off x="6457938" y="815621"/>
            <a:ext cx="365760" cy="36576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4</a:t>
            </a:r>
            <a:endParaRPr lang="vi-VN" b="1" dirty="0">
              <a:solidFill>
                <a:srgbClr val="FF000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896" b="93403" l="67383" r="98340">
                        <a14:foregroundMark x1="71582" y1="51563" x2="71582" y2="51563"/>
                        <a14:foregroundMark x1="72852" y1="62500" x2="72852" y2="62500"/>
                        <a14:backgroundMark x1="72754" y1="64583" x2="72754" y2="64583"/>
                        <a14:backgroundMark x1="72656" y1="63194" x2="72656" y2="63194"/>
                        <a14:backgroundMark x1="78711" y1="31597" x2="78711" y2="31597"/>
                        <a14:backgroundMark x1="75391" y1="48958" x2="75391" y2="489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258" t="15576" b="6771"/>
          <a:stretch/>
        </p:blipFill>
        <p:spPr>
          <a:xfrm>
            <a:off x="7765498" y="2144485"/>
            <a:ext cx="2902503" cy="432162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896" b="90625" l="38574" r="58008">
                        <a14:backgroundMark x1="55273" y1="85938" x2="55273" y2="85938"/>
                        <a14:backgroundMark x1="41992" y1="80382" x2="41992" y2="80382"/>
                        <a14:backgroundMark x1="43262" y1="73958" x2="43262" y2="73958"/>
                        <a14:backgroundMark x1="42285" y1="55556" x2="42285" y2="55556"/>
                        <a14:backgroundMark x1="40137" y1="54340" x2="40137" y2="54340"/>
                        <a14:backgroundMark x1="41797" y1="56424" x2="41797" y2="56424"/>
                        <a14:backgroundMark x1="46191" y1="17708" x2="46191" y2="17708"/>
                        <a14:backgroundMark x1="46875" y1="24653" x2="46875" y2="24653"/>
                        <a14:backgroundMark x1="46094" y1="31424" x2="46094" y2="31424"/>
                        <a14:backgroundMark x1="47070" y1="31944" x2="47070" y2="31944"/>
                        <a14:backgroundMark x1="46289" y1="43924" x2="46289" y2="439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286" t="38972" r="41548" b="4891"/>
          <a:stretch/>
        </p:blipFill>
        <p:spPr>
          <a:xfrm>
            <a:off x="5106461" y="3439886"/>
            <a:ext cx="1752600" cy="312420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896" b="95139" l="977" r="23730">
                        <a14:foregroundMark x1="12695" y1="55729" x2="12695" y2="55729"/>
                        <a14:foregroundMark x1="12598" y1="52083" x2="12598" y2="52083"/>
                        <a14:foregroundMark x1="16504" y1="54861" x2="16504" y2="54861"/>
                        <a14:foregroundMark x1="11230" y1="50174" x2="11230" y2="50174"/>
                        <a14:foregroundMark x1="9375" y1="51215" x2="9375" y2="51215"/>
                        <a14:foregroundMark x1="7422" y1="52778" x2="7422" y2="52778"/>
                        <a14:foregroundMark x1="2930" y1="71181" x2="2930" y2="71181"/>
                        <a14:foregroundMark x1="12793" y1="52951" x2="12793" y2="52951"/>
                        <a14:foregroundMark x1="15820" y1="56597" x2="15820" y2="56597"/>
                        <a14:backgroundMark x1="15137" y1="32292" x2="15137" y2="32292"/>
                        <a14:backgroundMark x1="14648" y1="20833" x2="14648" y2="20833"/>
                        <a14:backgroundMark x1="16895" y1="30208" x2="16895" y2="30208"/>
                        <a14:backgroundMark x1="17480" y1="45833" x2="17480" y2="45833"/>
                        <a14:backgroundMark x1="15332" y1="44097" x2="15332" y2="44097"/>
                        <a14:backgroundMark x1="18555" y1="63021" x2="18555" y2="63021"/>
                        <a14:backgroundMark x1="16797" y1="44965" x2="16797" y2="44965"/>
                        <a14:backgroundMark x1="21387" y1="72743" x2="21387" y2="72743"/>
                        <a14:backgroundMark x1="22070" y1="68576" x2="22070" y2="68576"/>
                        <a14:backgroundMark x1="20508" y1="71181" x2="20508" y2="71181"/>
                        <a14:backgroundMark x1="20996" y1="68576" x2="20996" y2="68576"/>
                        <a14:backgroundMark x1="16797" y1="49306" x2="16797" y2="49306"/>
                        <a14:backgroundMark x1="15723" y1="46354" x2="15723" y2="46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5004" r="74722"/>
          <a:stretch/>
        </p:blipFill>
        <p:spPr>
          <a:xfrm>
            <a:off x="1578428" y="3797300"/>
            <a:ext cx="2311400" cy="30607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91" t="43471" r="62619" b="2348"/>
          <a:stretch/>
        </p:blipFill>
        <p:spPr>
          <a:xfrm>
            <a:off x="3228144" y="3705996"/>
            <a:ext cx="1709057" cy="3015343"/>
          </a:xfrm>
          <a:prstGeom prst="rect">
            <a:avLst/>
          </a:prstGeom>
        </p:spPr>
      </p:pic>
      <p:pic>
        <p:nvPicPr>
          <p:cNvPr id="22" name="Picture 2" descr="Káº¿t quáº£ hÃ¬nh áº£nh cho tráº¡ng tÃ­">
            <a:hlinkClick r:id="rId1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2260" b="96875" l="2500" r="72262">
                        <a14:backgroundMark x1="6071" y1="47356" x2="6071" y2="473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5482"/>
          <a:stretch/>
        </p:blipFill>
        <p:spPr bwMode="auto">
          <a:xfrm>
            <a:off x="1565275" y="33956"/>
            <a:ext cx="1134382" cy="753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5" descr="HÃ¬nh áº£nh cÃ³ liÃªn quan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158" y="108856"/>
            <a:ext cx="675978" cy="678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Oval 23">
            <a:hlinkClick r:id="rId17" action="ppaction://hlinksldjump"/>
          </p:cNvPr>
          <p:cNvSpPr/>
          <p:nvPr/>
        </p:nvSpPr>
        <p:spPr>
          <a:xfrm>
            <a:off x="7582618" y="822074"/>
            <a:ext cx="365760" cy="36576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5</a:t>
            </a:r>
            <a:endParaRPr lang="vi-VN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647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1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5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1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5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25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3" grpId="0" animBg="1"/>
      <p:bldP spid="14" grpId="0" animBg="1"/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780093" y="280366"/>
                <a:ext cx="8313476" cy="1042929"/>
              </a:xfrm>
              <a:prstGeom prst="rect">
                <a:avLst/>
              </a:prstGeom>
              <a:noFill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1"/>
                <a:r>
                  <a:rPr lang="en-US" sz="2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1. </a:t>
                </a:r>
                <a:r>
                  <a:rPr lang="en-US" sz="2800" b="1" i="1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Điều</a:t>
                </a:r>
                <a:r>
                  <a:rPr lang="en-US" sz="2800" b="1" i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i="1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kiện</a:t>
                </a:r>
                <a:r>
                  <a:rPr lang="en-US" sz="2800" b="1" i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i="1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sz="2800" b="1" i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i="1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800" b="1" i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i="1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b="1" i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i="1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800" b="1" i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i="1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800" b="1" i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+2</m:t>
                        </m:r>
                      </m:den>
                    </m:f>
                  </m:oMath>
                </a14:m>
                <a:r>
                  <a:rPr lang="en-US" sz="2800" b="1" i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i="1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b="1" i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 </a:t>
                </a:r>
                <a:endParaRPr lang="en-US" sz="2800" b="1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0093" y="280366"/>
                <a:ext cx="8313476" cy="104292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A"/>
              <p:cNvSpPr/>
              <p:nvPr/>
            </p:nvSpPr>
            <p:spPr>
              <a:xfrm>
                <a:off x="1428704" y="4740045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solidFill>
                <a:srgbClr val="CCCCFF"/>
              </a:solidFill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+1 ≠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vi-VN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A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8704" y="4740045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8"/>
                <a:stretch>
                  <a:fillRect b="-2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B"/>
              <p:cNvSpPr/>
              <p:nvPr/>
            </p:nvSpPr>
            <p:spPr>
              <a:xfrm>
                <a:off x="1428704" y="3149368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solidFill>
                <a:srgbClr val="CCCCFF"/>
              </a:solidFill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+2 ≠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0</a:t>
                </a:r>
                <a:endParaRPr lang="vi-VN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B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8704" y="3149368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9"/>
                <a:stretch>
                  <a:fillRect b="-2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"/>
              <p:cNvSpPr/>
              <p:nvPr/>
            </p:nvSpPr>
            <p:spPr>
              <a:xfrm flipH="1">
                <a:off x="6370795" y="3114038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solidFill>
                <a:srgbClr val="CCCCFF"/>
              </a:solidFill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+2=0</m:t>
                    </m:r>
                  </m:oMath>
                </a14:m>
                <a:endParaRPr lang="vi-VN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C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370795" y="3114038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10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D"/>
              <p:cNvSpPr/>
              <p:nvPr/>
            </p:nvSpPr>
            <p:spPr>
              <a:xfrm flipH="1">
                <a:off x="6370795" y="4650927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solidFill>
                <a:srgbClr val="CCCCFF"/>
              </a:solidFill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≠</m:t>
                    </m:r>
                    <m:r>
                      <m:rPr>
                        <m:nor/>
                      </m:rPr>
                      <a: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0</m:t>
                    </m:r>
                  </m:oMath>
                </a14:m>
                <a:endParaRPr lang="vi-VN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D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370795" y="4650927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11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3931" y="423945"/>
            <a:ext cx="1108074" cy="1387309"/>
          </a:xfrm>
          <a:prstGeom prst="rect">
            <a:avLst/>
          </a:prstGeom>
        </p:spPr>
      </p:pic>
      <p:pic>
        <p:nvPicPr>
          <p:cNvPr id="1026" name="Picture 2" descr="Káº¿t quáº£ hÃ¬nh áº£nh cho tráº¡ng tÃ­">
            <a:hlinkClick r:id="rId1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2260" b="96875" l="2500" r="72262">
                        <a14:backgroundMark x1="6071" y1="47356" x2="6071" y2="473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5482"/>
          <a:stretch/>
        </p:blipFill>
        <p:spPr bwMode="auto">
          <a:xfrm>
            <a:off x="142226" y="423945"/>
            <a:ext cx="1538562" cy="1022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Đồng hồ đếm ngược 30 giấy có âm thanh sinh độn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0447579" y="2104363"/>
            <a:ext cx="1168851" cy="657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862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33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203937" y="521549"/>
                <a:ext cx="8557107" cy="1081532"/>
              </a:xfrm>
              <a:prstGeom prst="rect">
                <a:avLst/>
              </a:prstGeom>
              <a:noFill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1"/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2: </a:t>
                </a:r>
                <a:r>
                  <a:rPr lang="en-US" sz="28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Điều </a:t>
                </a:r>
                <a:r>
                  <a:rPr lang="en-US" sz="2800" b="1" i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kiện</a:t>
                </a:r>
                <a:r>
                  <a:rPr lang="en-US" sz="28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sz="28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8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8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i="1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800" b="1" i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num>
                      <m:den>
                        <m:sSup>
                          <m:sSup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+</m:t>
                        </m:r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25</m:t>
                        </m:r>
                      </m:den>
                    </m:f>
                  </m:oMath>
                </a14:m>
                <a:r>
                  <a:rPr lang="en-US" sz="2800" b="1" i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800" b="1" i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endParaRPr lang="vi-VN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3937" y="521549"/>
                <a:ext cx="8557107" cy="10815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" descr="Káº¿t quáº£ hÃ¬nh áº£nh cho tráº¡ng tÃ­">
            <a:hlinkClick r:id="rId8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2260" b="96875" l="2500" r="72262">
                        <a14:backgroundMark x1="6071" y1="47356" x2="6071" y2="473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5482"/>
          <a:stretch/>
        </p:blipFill>
        <p:spPr bwMode="auto">
          <a:xfrm>
            <a:off x="597786" y="658437"/>
            <a:ext cx="1421401" cy="944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776" y="367270"/>
            <a:ext cx="1102030" cy="1379741"/>
          </a:xfrm>
          <a:prstGeom prst="rect">
            <a:avLst/>
          </a:prstGeom>
        </p:spPr>
      </p:pic>
      <p:sp>
        <p:nvSpPr>
          <p:cNvPr id="12" name="A"/>
          <p:cNvSpPr/>
          <p:nvPr/>
        </p:nvSpPr>
        <p:spPr>
          <a:xfrm>
            <a:off x="1127722" y="2445348"/>
            <a:ext cx="4343398" cy="794660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  <a:solidFill>
            <a:srgbClr val="CCCCFF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pt-BR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 thức đã cho xác định với mọi giá trị của x</a:t>
            </a:r>
            <a:endParaRPr lang="vi-VN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B"/>
          <p:cNvSpPr/>
          <p:nvPr/>
        </p:nvSpPr>
        <p:spPr>
          <a:xfrm>
            <a:off x="1127722" y="3945385"/>
            <a:ext cx="4343398" cy="794660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  <a:solidFill>
            <a:srgbClr val="CCCCFF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B. </a:t>
            </a:r>
            <a:r>
              <a:rPr lang="pt-BR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(x - 5)(x + 5) </a:t>
            </a:r>
            <a:r>
              <a:rPr lang="pt-BR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≠ </a:t>
            </a:r>
            <a:r>
              <a:rPr lang="pt-BR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vi-VN" sz="2800" dirty="0"/>
          </a:p>
        </p:txBody>
      </p:sp>
      <p:sp>
        <p:nvSpPr>
          <p:cNvPr id="16" name="C"/>
          <p:cNvSpPr/>
          <p:nvPr/>
        </p:nvSpPr>
        <p:spPr>
          <a:xfrm flipH="1">
            <a:off x="6100061" y="2308458"/>
            <a:ext cx="4339091" cy="794660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  <a:solidFill>
            <a:srgbClr val="CCCCFF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pt-BR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 ≠ 0</a:t>
            </a:r>
            <a:endParaRPr lang="vi-VN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D"/>
              <p:cNvSpPr/>
              <p:nvPr/>
            </p:nvSpPr>
            <p:spPr>
              <a:xfrm flipH="1">
                <a:off x="6007114" y="3945385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solidFill>
                <a:srgbClr val="CCCCFF"/>
              </a:solidFill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/>
                  <a:t>D.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+24=0</m:t>
                    </m:r>
                  </m:oMath>
                </a14:m>
                <a:endParaRPr lang="vi-VN" sz="28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D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007114" y="3945385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12"/>
                <a:stretch>
                  <a:fillRect b="-3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Đồng hồ đếm ngược 30 giấy có âm thanh sinh độn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0658512" y="2224918"/>
            <a:ext cx="1168851" cy="657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657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33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  <p:bldLst>
      <p:bldP spid="12" grpId="0" animBg="1"/>
      <p:bldP spid="15" grpId="0" animBg="1"/>
      <p:bldP spid="16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182090" y="401080"/>
                <a:ext cx="8935089" cy="1395230"/>
              </a:xfrm>
              <a:prstGeom prst="rect">
                <a:avLst/>
              </a:prstGeom>
              <a:noFill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lvl="1" algn="ctr"/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3: </a:t>
                </a:r>
                <a:r>
                  <a:rPr lang="en-US" sz="28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Điều </a:t>
                </a:r>
                <a:r>
                  <a:rPr lang="en-US" sz="2800" b="1" i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kiện</a:t>
                </a:r>
                <a:r>
                  <a:rPr lang="en-US" sz="28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sz="28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8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8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i="1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800" b="1" i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− 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num>
                      <m:den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+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den>
                    </m:f>
                  </m:oMath>
                </a14:m>
                <a:r>
                  <a:rPr lang="en-US" sz="2800" b="1" i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800" b="1" i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endParaRPr lang="vi-VN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2090" y="401080"/>
                <a:ext cx="8935089" cy="139523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2" descr="Káº¿t quáº£ hÃ¬nh áº£nh cho tráº¡ng tÃ­">
            <a:hlinkClick r:id="rId8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2260" b="96875" l="2500" r="72262">
                        <a14:backgroundMark x1="6071" y1="47356" x2="6071" y2="473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5482"/>
          <a:stretch/>
        </p:blipFill>
        <p:spPr bwMode="auto">
          <a:xfrm>
            <a:off x="399497" y="404078"/>
            <a:ext cx="1565370" cy="104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2270" y="117650"/>
            <a:ext cx="1062461" cy="13267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A"/>
              <p:cNvSpPr/>
              <p:nvPr/>
            </p:nvSpPr>
            <p:spPr>
              <a:xfrm flipH="1">
                <a:off x="6381220" y="2610900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≠0 </m:t>
                    </m:r>
                  </m:oMath>
                </a14:m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A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381220" y="2610900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12"/>
                <a:stretch>
                  <a:fillRect b="-90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B"/>
              <p:cNvSpPr/>
              <p:nvPr/>
            </p:nvSpPr>
            <p:spPr>
              <a:xfrm>
                <a:off x="1491594" y="3958938"/>
                <a:ext cx="4343398" cy="104948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−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B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1594" y="3958938"/>
                <a:ext cx="4343398" cy="104948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13"/>
                <a:stretch>
                  <a:fillRect l="-3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D"/>
              <p:cNvSpPr/>
              <p:nvPr/>
            </p:nvSpPr>
            <p:spPr>
              <a:xfrm flipH="1">
                <a:off x="6385527" y="3958938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≠0</m:t>
                    </m:r>
                  </m:oMath>
                </a14:m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D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385527" y="3958938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14"/>
                <a:stretch>
                  <a:fillRect b="-90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B"/>
              <p:cNvSpPr/>
              <p:nvPr/>
            </p:nvSpPr>
            <p:spPr>
              <a:xfrm>
                <a:off x="1491594" y="2610900"/>
                <a:ext cx="4343398" cy="1025918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B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1594" y="2610900"/>
                <a:ext cx="4343398" cy="1025918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15"/>
                <a:stretch>
                  <a:fillRect l="-3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Đồng hồ đếm ngược 30 giấy có âm thanh sinh độn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9789633" y="5821370"/>
            <a:ext cx="1168851" cy="657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691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2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 vol="80000">
                <p:cTn id="33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0B9D66F-5601-40B8-86B8-4B94AB7C2B0B}"/>
              </a:ext>
            </a:extLst>
          </p:cNvPr>
          <p:cNvSpPr/>
          <p:nvPr/>
        </p:nvSpPr>
        <p:spPr>
          <a:xfrm>
            <a:off x="83518" y="49875"/>
            <a:ext cx="4189224" cy="653685"/>
          </a:xfrm>
          <a:prstGeom prst="roundRect">
            <a:avLst/>
          </a:pr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41947A2-8C4E-460E-A29C-30BD4B5DB041}"/>
              </a:ext>
            </a:extLst>
          </p:cNvPr>
          <p:cNvGrpSpPr/>
          <p:nvPr/>
        </p:nvGrpSpPr>
        <p:grpSpPr>
          <a:xfrm rot="19823548">
            <a:off x="10380265" y="-1758946"/>
            <a:ext cx="3136324" cy="8030311"/>
            <a:chOff x="9055676" y="0"/>
            <a:chExt cx="3136324" cy="685800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A5BD8AB-C5E3-48B8-8244-650D432A9D70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A2DC627-8030-44BB-AF58-DA2E1D7FE52E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7E7C356-12CC-418B-92DE-C3D776E2F383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E126EC2-82B8-4C28-8457-E91069573314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612BE79-8E59-4846-9676-1838738481B9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5" name="!!1">
            <a:extLst>
              <a:ext uri="{FF2B5EF4-FFF2-40B4-BE49-F238E27FC236}">
                <a16:creationId xmlns:a16="http://schemas.microsoft.com/office/drawing/2014/main" id="{4D3CFCA8-27ED-41FB-92A9-BA8CC0500364}"/>
              </a:ext>
            </a:extLst>
          </p:cNvPr>
          <p:cNvSpPr txBox="1"/>
          <p:nvPr/>
        </p:nvSpPr>
        <p:spPr>
          <a:xfrm>
            <a:off x="244204" y="107270"/>
            <a:ext cx="40285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b="1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en-US" sz="2800" dirty="0">
              <a:solidFill>
                <a:srgbClr val="C55A11"/>
              </a:solidFill>
            </a:endParaRPr>
          </a:p>
        </p:txBody>
      </p:sp>
      <p:sp>
        <p:nvSpPr>
          <p:cNvPr id="25" name="Rectangle 8">
            <a:extLst>
              <a:ext uri="{FF2B5EF4-FFF2-40B4-BE49-F238E27FC236}">
                <a16:creationId xmlns:a16="http://schemas.microsoft.com/office/drawing/2014/main" id="{E5F907BA-4B64-D8DE-E72B-C21DFDAA0E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1700" y="5540187"/>
            <a:ext cx="3573879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1E67329B-ACF6-76AE-6301-71657A354A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204" y="1133182"/>
            <a:ext cx="8848953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14350" lvl="0" indent="-51435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alt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alt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kumimoji="0" lang="en-US" altLang="en-US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kumimoji="0" lang="en-US" altLang="en-US" sz="2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7999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676856" y="267921"/>
                <a:ext cx="8672489" cy="1841433"/>
              </a:xfrm>
              <a:prstGeom prst="rect">
                <a:avLst/>
              </a:prstGeom>
              <a:noFill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4: </a:t>
                </a:r>
                <a:r>
                  <a:rPr lang="en-US" sz="2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+ 1</m:t>
                        </m:r>
                      </m:num>
                      <m:den>
                        <m:sSup>
                          <m:sSupPr>
                            <m:ctrlPr>
                              <a:rPr lang="en-US" sz="2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+ </m:t>
                        </m:r>
                        <m:r>
                          <a:rPr lang="en-US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đây</a:t>
                </a: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856" y="267921"/>
                <a:ext cx="8672489" cy="184143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2" descr="Káº¿t quáº£ hÃ¬nh áº£nh cho tráº¡ng tÃ­">
            <a:hlinkClick r:id="rId8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2260" b="96875" l="2500" r="72262">
                        <a14:backgroundMark x1="6071" y1="47356" x2="6071" y2="473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5482"/>
          <a:stretch/>
        </p:blipFill>
        <p:spPr bwMode="auto">
          <a:xfrm>
            <a:off x="206011" y="404078"/>
            <a:ext cx="1327833" cy="882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5945" y="404078"/>
            <a:ext cx="1062461" cy="13267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A"/>
              <p:cNvSpPr/>
              <p:nvPr/>
            </p:nvSpPr>
            <p:spPr>
              <a:xfrm flipH="1">
                <a:off x="6678872" y="2660486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den>
                    </m:f>
                  </m:oMath>
                </a14:m>
                <a:endPara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A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678872" y="2660486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B"/>
              <p:cNvSpPr/>
              <p:nvPr/>
            </p:nvSpPr>
            <p:spPr>
              <a:xfrm>
                <a:off x="1406250" y="3935483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+</m:t>
                        </m:r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1</m:t>
                        </m:r>
                      </m:den>
                    </m:f>
                  </m:oMath>
                </a14:m>
                <a:endParaRPr lang="vi-VN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B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6250" y="3935483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D"/>
              <p:cNvSpPr/>
              <p:nvPr/>
            </p:nvSpPr>
            <p:spPr>
              <a:xfrm flipH="1">
                <a:off x="6783845" y="3873138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+1)</m:t>
                        </m:r>
                      </m:den>
                    </m:f>
                  </m:oMath>
                </a14:m>
                <a:endParaRPr lang="en-US" sz="2800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D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783845" y="3873138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B"/>
              <p:cNvSpPr/>
              <p:nvPr/>
            </p:nvSpPr>
            <p:spPr>
              <a:xfrm>
                <a:off x="1406250" y="2660486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+ 1</m:t>
                        </m:r>
                      </m:den>
                    </m:f>
                  </m:oMath>
                </a14:m>
                <a:endParaRPr lang="vi-VN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B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6250" y="2660486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15"/>
                <a:stretch>
                  <a:fillRect b="-1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Đồng hồ đếm ngược 30 giấy có âm thanh sinh độn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5749648" y="5192370"/>
            <a:ext cx="1168851" cy="6574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3748" y="5850411"/>
            <a:ext cx="5295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– SGK –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36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091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2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 vol="80000">
                <p:cTn id="33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89165" y="776679"/>
                <a:ext cx="10649395" cy="1395230"/>
              </a:xfrm>
              <a:prstGeom prst="rect">
                <a:avLst/>
              </a:prstGeom>
              <a:noFill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5: </a:t>
                </a:r>
                <a:r>
                  <a:rPr lang="en-US" sz="2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2800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+ 1</m:t>
                        </m:r>
                      </m:num>
                      <m:den>
                        <m:sSup>
                          <m:sSup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i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+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lần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1 </a:t>
                </a:r>
                <a:r>
                  <a:rPr lang="en-US" sz="2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10 </a:t>
                </a:r>
                <a:r>
                  <a:rPr lang="en-US" sz="2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?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165" y="776679"/>
                <a:ext cx="10649395" cy="1395230"/>
              </a:xfrm>
              <a:prstGeom prst="rect">
                <a:avLst/>
              </a:prstGeom>
              <a:blipFill>
                <a:blip r:embed="rId7"/>
                <a:stretch>
                  <a:fillRect l="-972" r="-10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2" descr="Káº¿t quáº£ hÃ¬nh áº£nh cho tráº¡ng tÃ­">
            <a:hlinkClick r:id="rId8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2260" b="96875" l="2500" r="72262">
                        <a14:backgroundMark x1="6071" y1="47356" x2="6071" y2="473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5482"/>
          <a:stretch/>
        </p:blipFill>
        <p:spPr bwMode="auto">
          <a:xfrm>
            <a:off x="0" y="320667"/>
            <a:ext cx="1134382" cy="753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2270" y="117650"/>
            <a:ext cx="1062461" cy="13267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A"/>
              <p:cNvSpPr/>
              <p:nvPr/>
            </p:nvSpPr>
            <p:spPr>
              <a:xfrm flipH="1">
                <a:off x="6350626" y="3986521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 1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1</m:t>
                        </m:r>
                      </m:num>
                      <m:den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den>
                    </m:f>
                  </m:oMath>
                </a14:m>
                <a:endPara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A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350626" y="3986521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12"/>
                <a:stretch>
                  <a:fillRect b="-2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B"/>
              <p:cNvSpPr/>
              <p:nvPr/>
            </p:nvSpPr>
            <p:spPr>
              <a:xfrm>
                <a:off x="1406250" y="2717210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b-NO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b-NO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nb-NO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nb-NO" sz="2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nb-NO" sz="2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endParaRPr lang="vi-VN" sz="28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B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6250" y="2717210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13"/>
                <a:stretch>
                  <a:fillRect b="-2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Đồng hồ đếm ngược 30 giấy có âm thanh sinh độn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510021" y="5326482"/>
            <a:ext cx="1168851" cy="65747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B">
                <a:extLst>
                  <a:ext uri="{FF2B5EF4-FFF2-40B4-BE49-F238E27FC236}">
                    <a16:creationId xmlns:a16="http://schemas.microsoft.com/office/drawing/2014/main" id="{8ADBA82C-548B-FE99-B79E-F4FC274C46F2}"/>
                  </a:ext>
                </a:extLst>
              </p:cNvPr>
              <p:cNvSpPr/>
              <p:nvPr/>
            </p:nvSpPr>
            <p:spPr>
              <a:xfrm>
                <a:off x="1406250" y="4021846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b-NO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1</m:t>
                        </m:r>
                      </m:num>
                      <m:den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nb-NO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endParaRPr lang="vi-VN" sz="28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B">
                <a:extLst>
                  <a:ext uri="{FF2B5EF4-FFF2-40B4-BE49-F238E27FC236}">
                    <a16:creationId xmlns:a16="http://schemas.microsoft.com/office/drawing/2014/main" id="{8ADBA82C-548B-FE99-B79E-F4FC274C46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6250" y="4021846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15"/>
                <a:stretch>
                  <a:fillRect b="-2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B">
            <a:extLst>
              <a:ext uri="{FF2B5EF4-FFF2-40B4-BE49-F238E27FC236}">
                <a16:creationId xmlns:a16="http://schemas.microsoft.com/office/drawing/2014/main" id="{B664E999-ECD6-CA47-A25B-E5FB2C5D4EAD}"/>
              </a:ext>
            </a:extLst>
          </p:cNvPr>
          <p:cNvSpPr/>
          <p:nvPr/>
        </p:nvSpPr>
        <p:spPr>
          <a:xfrm rot="10800000">
            <a:off x="6258569" y="2754670"/>
            <a:ext cx="4343398" cy="794660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94B3F184-FC5E-8250-4299-CCAEB477BFFC}"/>
                  </a:ext>
                </a:extLst>
              </p:cNvPr>
              <p:cNvSpPr txBox="1"/>
              <p:nvPr/>
            </p:nvSpPr>
            <p:spPr>
              <a:xfrm>
                <a:off x="6614656" y="2843200"/>
                <a:ext cx="3815338" cy="7033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1</m:t>
                        </m:r>
                      </m:num>
                      <m:den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nb-NO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</m:oMath>
                </a14:m>
                <a:endParaRPr lang="vi-VN" sz="28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94B3F184-FC5E-8250-4299-CCAEB477BF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4656" y="2843200"/>
                <a:ext cx="3815338" cy="703398"/>
              </a:xfrm>
              <a:prstGeom prst="rect">
                <a:avLst/>
              </a:prstGeom>
              <a:blipFill>
                <a:blip r:embed="rId16"/>
                <a:stretch>
                  <a:fillRect b="-9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622300" y="5849849"/>
            <a:ext cx="5295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– SGK –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36</a:t>
            </a:r>
          </a:p>
        </p:txBody>
      </p:sp>
    </p:spTree>
    <p:extLst>
      <p:ext uri="{BB962C8B-B14F-4D97-AF65-F5344CB8AC3E}">
        <p14:creationId xmlns:p14="http://schemas.microsoft.com/office/powerpoint/2010/main" val="3860391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 vol="80000">
                <p:cTn id="21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0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437" y="462148"/>
            <a:ext cx="8364183" cy="55230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027" y="2363190"/>
            <a:ext cx="2554432" cy="306531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311" y="1886198"/>
            <a:ext cx="2554432" cy="306531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427" y="2515590"/>
            <a:ext cx="2554432" cy="306531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334" y="1690997"/>
            <a:ext cx="2554432" cy="306531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069027" y="5985164"/>
            <a:ext cx="8168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MỪNG CÁC EM!</a:t>
            </a:r>
          </a:p>
        </p:txBody>
      </p:sp>
    </p:spTree>
    <p:extLst>
      <p:ext uri="{BB962C8B-B14F-4D97-AF65-F5344CB8AC3E}">
        <p14:creationId xmlns:p14="http://schemas.microsoft.com/office/powerpoint/2010/main" val="33694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86813" y="99607"/>
            <a:ext cx="11868948" cy="6658786"/>
          </a:xfrm>
          <a:custGeom>
            <a:avLst/>
            <a:gdLst>
              <a:gd name="connsiteX0" fmla="*/ 0 w 11868948"/>
              <a:gd name="connsiteY0" fmla="*/ 0 h 6658786"/>
              <a:gd name="connsiteX1" fmla="*/ 11868948 w 11868948"/>
              <a:gd name="connsiteY1" fmla="*/ 0 h 6658786"/>
              <a:gd name="connsiteX2" fmla="*/ 11868948 w 11868948"/>
              <a:gd name="connsiteY2" fmla="*/ 6658786 h 6658786"/>
              <a:gd name="connsiteX3" fmla="*/ 0 w 11868948"/>
              <a:gd name="connsiteY3" fmla="*/ 6658786 h 6658786"/>
              <a:gd name="connsiteX4" fmla="*/ 0 w 11868948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68948" h="6658786" extrusionOk="0">
                <a:moveTo>
                  <a:pt x="0" y="0"/>
                </a:moveTo>
                <a:cubicBezTo>
                  <a:pt x="2526283" y="118645"/>
                  <a:pt x="8306219" y="116012"/>
                  <a:pt x="11868948" y="0"/>
                </a:cubicBezTo>
                <a:cubicBezTo>
                  <a:pt x="11736066" y="1360470"/>
                  <a:pt x="11953899" y="5310941"/>
                  <a:pt x="11868948" y="6658786"/>
                </a:cubicBezTo>
                <a:cubicBezTo>
                  <a:pt x="6722493" y="6793386"/>
                  <a:pt x="5493896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237353" y="99607"/>
            <a:ext cx="5717294" cy="493723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 ĐỘNG VẬN DỤNG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42441" y="836908"/>
                <a:ext cx="6121829" cy="41606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Vận </a:t>
                </a:r>
                <a:r>
                  <a:rPr kumimoji="0" lang="en-US" sz="28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dụng</a:t>
                </a:r>
                <a:r>
                  <a:rPr kumimoji="0" lang="en-US" sz="2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4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: </a:t>
                </a:r>
                <a:r>
                  <a:rPr kumimoji="0" lang="en-US" sz="2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Cho tam </a:t>
                </a:r>
                <a:r>
                  <a:rPr kumimoji="0" lang="en-US" sz="28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giác</a:t>
                </a:r>
                <a:r>
                  <a:rPr kumimoji="0" lang="en-US" sz="2800" b="1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ABC </a:t>
                </a:r>
                <a:r>
                  <a:rPr kumimoji="0" lang="en-US" sz="2800" b="1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cân</a:t>
                </a:r>
                <a:r>
                  <a:rPr kumimoji="0" lang="en-US" sz="2800" b="1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tại</a:t>
                </a:r>
                <a:r>
                  <a:rPr kumimoji="0" lang="en-US" sz="2800" b="1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A </a:t>
                </a:r>
                <a:r>
                  <a:rPr kumimoji="0" lang="en-US" sz="2800" b="1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và</a:t>
                </a:r>
                <a:r>
                  <a:rPr kumimoji="0" lang="en-US" sz="2800" b="1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hình</a:t>
                </a:r>
                <a:r>
                  <a:rPr kumimoji="0" lang="en-US" sz="2800" b="1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vuông</a:t>
                </a:r>
                <a:r>
                  <a:rPr kumimoji="0" lang="en-US" sz="2800" b="1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BCDE </a:t>
                </a:r>
                <a:r>
                  <a:rPr kumimoji="0" lang="en-US" sz="2800" b="1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như</a:t>
                </a:r>
                <a:r>
                  <a:rPr kumimoji="0" lang="en-US" sz="2800" b="1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hình</a:t>
                </a:r>
                <a:r>
                  <a:rPr kumimoji="0" lang="en-US" sz="2800" b="1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bên</a:t>
                </a:r>
                <a:r>
                  <a:rPr kumimoji="0" lang="en-US" sz="2800" b="1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(</a:t>
                </a:r>
                <a:r>
                  <a:rPr kumimoji="0" lang="en-US" sz="2800" b="1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các</a:t>
                </a:r>
                <a:r>
                  <a:rPr kumimoji="0" lang="en-US" sz="2800" b="1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số</a:t>
                </a:r>
                <a:r>
                  <a:rPr kumimoji="0" lang="en-US" sz="2800" b="1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đo</a:t>
                </a:r>
                <a:r>
                  <a:rPr kumimoji="0" lang="en-US" sz="2800" b="1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theo</a:t>
                </a:r>
                <a:r>
                  <a:rPr kumimoji="0" lang="en-US" sz="2800" b="1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đơn</a:t>
                </a:r>
                <a:r>
                  <a:rPr kumimoji="0" lang="en-US" sz="2800" b="1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vị</a:t>
                </a:r>
                <a:r>
                  <a:rPr kumimoji="0" lang="en-US" sz="2800" b="1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mét</a:t>
                </a:r>
                <a:r>
                  <a:rPr kumimoji="0" lang="en-US" sz="2800" b="1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)</a:t>
                </a:r>
              </a:p>
              <a:p>
                <a:pPr marL="514350" marR="0" lvl="0" indent="-5143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lphaLcParenR"/>
                  <a:tabLst/>
                  <a:defRPr/>
                </a:pPr>
                <a:r>
                  <a:rPr lang="en-US" sz="2800" b="1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Viết</a:t>
                </a:r>
                <a:r>
                  <a:rPr lang="en-US" sz="28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8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8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8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sz="28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tỉ</a:t>
                </a:r>
                <a:r>
                  <a:rPr lang="en-US" sz="28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chu</a:t>
                </a:r>
                <a:r>
                  <a:rPr lang="en-US" sz="28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vi </a:t>
                </a:r>
                <a:r>
                  <a:rPr lang="en-US" sz="2800" b="1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800" b="1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8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ABC </a:t>
                </a:r>
                <a:r>
                  <a:rPr lang="en-US" sz="2800" b="1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8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8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BCDE</a:t>
                </a:r>
              </a:p>
              <a:p>
                <a:pPr marL="514350" lvl="0" indent="-514350">
                  <a:buFontTx/>
                  <a:buAutoNum type="alphaLcParenR"/>
                </a:pPr>
                <a:r>
                  <a:rPr lang="en-US" sz="2800" b="1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8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28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28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8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8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8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8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800" b="1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1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2800" b="1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0" lang="en-US" sz="28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và</a:t>
                </a:r>
                <a:r>
                  <a:rPr kumimoji="0" lang="en-US" sz="2800" b="1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tại</a:t>
                </a:r>
                <a:r>
                  <a:rPr kumimoji="0" lang="en-US" sz="2800" b="1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8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441" y="836908"/>
                <a:ext cx="6121829" cy="4160626"/>
              </a:xfrm>
              <a:prstGeom prst="rect">
                <a:avLst/>
              </a:prstGeom>
              <a:blipFill>
                <a:blip r:embed="rId3"/>
                <a:stretch>
                  <a:fillRect l="-2092" t="-1464" r="-1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2529" y="593330"/>
            <a:ext cx="4134973" cy="5037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7070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225504" y="328207"/>
            <a:ext cx="5717294" cy="956117"/>
          </a:xfrm>
          <a:prstGeom prst="roundRect">
            <a:avLst>
              <a:gd name="adj" fmla="val 50000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TỰ HỌC Ở NHÀ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E530CE9-79B6-4A34-9DE8-7F769B44A120}"/>
              </a:ext>
            </a:extLst>
          </p:cNvPr>
          <p:cNvSpPr txBox="1"/>
          <p:nvPr/>
        </p:nvSpPr>
        <p:spPr>
          <a:xfrm>
            <a:off x="2070100" y="1690724"/>
            <a:ext cx="96012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l-NL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- Học bài theo SGK và vở ghi.</a:t>
            </a:r>
          </a:p>
          <a:p>
            <a:pPr>
              <a:lnSpc>
                <a:spcPct val="150000"/>
              </a:lnSpc>
            </a:pPr>
            <a:r>
              <a:rPr lang="nl-NL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- Xem lại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định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nghĩa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tính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chất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cơ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bản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điều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kiện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xác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định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giá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trị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phân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thức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nl-NL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- Bài tập về </a:t>
            </a:r>
            <a:r>
              <a:rPr lang="nl-NL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nhà: ... SGK, ...SBT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2759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52207"/>
            <a:ext cx="9144000" cy="2387600"/>
          </a:xfrm>
        </p:spPr>
        <p:txBody>
          <a:bodyPr>
            <a:norm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Remember…</a:t>
            </a:r>
            <a:b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</a:br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Safety First!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65E432-C1E6-4C36-BF8E-2DA25E65DC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/>
        </p:nvCxnSpPr>
        <p:spPr>
          <a:xfrm>
            <a:off x="3579677" y="3278339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5127" y="3620366"/>
            <a:ext cx="9144000" cy="1655762"/>
          </a:xfrm>
        </p:spPr>
        <p:txBody>
          <a:bodyPr>
            <a:normAutofit/>
          </a:bodyPr>
          <a:lstStyle/>
          <a:p>
            <a:r>
              <a:rPr lang="en-US"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 you!</a:t>
            </a:r>
            <a:endParaRPr lang="en-US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Graphic 14" descr="Clipboard">
            <a:extLst>
              <a:ext uri="{FF2B5EF4-FFF2-40B4-BE49-F238E27FC236}">
                <a16:creationId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631394">
            <a:off x="-514584" y="4127150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3135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132152" y="4721633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225AE2A5-5738-3580-5C7C-161964F9AC15}"/>
              </a:ext>
            </a:extLst>
          </p:cNvPr>
          <p:cNvSpPr txBox="1"/>
          <p:nvPr/>
        </p:nvSpPr>
        <p:spPr>
          <a:xfrm>
            <a:off x="521890" y="949289"/>
            <a:ext cx="7412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chất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cơ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21890" y="1725283"/>
                <a:ext cx="11387081" cy="35812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 </a:t>
                </a:r>
                <a:r>
                  <a:rPr lang="en-US" sz="2800" b="1" dirty="0" err="1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nhân</a:t>
                </a:r>
                <a:r>
                  <a:rPr lang="en-US" sz="2800" b="1" dirty="0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cả</a:t>
                </a:r>
                <a:r>
                  <a:rPr lang="en-US" sz="2800" b="1" dirty="0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tử</a:t>
                </a:r>
                <a:r>
                  <a:rPr lang="en-US" sz="2800" b="1" dirty="0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b="1" dirty="0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mẫu</a:t>
                </a:r>
                <a:r>
                  <a:rPr lang="en-US" sz="2800" b="1" dirty="0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b="1" dirty="0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800" b="1" dirty="0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800" b="1" dirty="0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800" b="1" dirty="0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800" b="1" dirty="0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800" b="1" dirty="0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800" b="1" dirty="0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đa</a:t>
                </a:r>
                <a:r>
                  <a:rPr lang="en-US" sz="2800" b="1" dirty="0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800" b="1" dirty="0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khác</a:t>
                </a:r>
                <a:r>
                  <a:rPr lang="en-US" sz="2800" b="1" dirty="0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đa</a:t>
                </a:r>
                <a:r>
                  <a:rPr lang="en-US" sz="2800" b="1" dirty="0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800" b="1" dirty="0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0 </a:t>
                </a:r>
                <a:r>
                  <a:rPr lang="en-US" sz="2800" b="1" dirty="0" err="1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2800" b="1" dirty="0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800" b="1" dirty="0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800" b="1" dirty="0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800" b="1" dirty="0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800" b="1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800" b="1" dirty="0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800" b="1" dirty="0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800" b="1" dirty="0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2800" b="1" dirty="0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endParaRPr lang="en-US" sz="2800" b="1" dirty="0" smtClean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                    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𝑸</m:t>
                        </m:r>
                      </m:den>
                    </m:f>
                    <m:r>
                      <a:rPr lang="en-US" sz="2800" b="1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  <m:r>
                          <a:rPr lang="en-US" sz="28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8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𝑸</m:t>
                        </m:r>
                        <m:r>
                          <a:rPr lang="en-US" sz="28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8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den>
                    </m:f>
                  </m:oMath>
                </a14:m>
                <a:r>
                  <a:rPr lang="en-US" sz="2800" b="1" dirty="0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800" b="1" dirty="0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sz="2800" b="1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b="1" dirty="0" err="1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b="1" dirty="0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800" b="1" dirty="0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đa</a:t>
                </a:r>
                <a:r>
                  <a:rPr lang="en-US" sz="2800" b="1" dirty="0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800" b="1" dirty="0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khác</a:t>
                </a:r>
                <a:r>
                  <a:rPr lang="en-US" sz="2800" b="1" dirty="0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đa</a:t>
                </a:r>
                <a:r>
                  <a:rPr lang="en-US" sz="2800" b="1" dirty="0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800" b="1" dirty="0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0</a:t>
                </a:r>
              </a:p>
              <a:p>
                <a:r>
                  <a:rPr lang="en-US" sz="2800" b="1" dirty="0" err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</a:t>
                </a:r>
                <a:r>
                  <a:rPr lang="en-US" sz="2800" b="1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chia </a:t>
                </a:r>
                <a:r>
                  <a:rPr lang="en-US" sz="2800" b="1" dirty="0" err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cả</a:t>
                </a:r>
                <a:r>
                  <a:rPr lang="en-US" sz="2800" b="1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tử</a:t>
                </a:r>
                <a:r>
                  <a:rPr lang="en-US" sz="2800" b="1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b="1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mẫu</a:t>
                </a:r>
                <a:r>
                  <a:rPr lang="en-US" sz="2800" b="1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b="1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800" b="1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800" b="1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800" b="1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2800" b="1" dirty="0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800" b="1" dirty="0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nhân</a:t>
                </a:r>
                <a:r>
                  <a:rPr lang="en-US" sz="2800" b="1" dirty="0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tử</a:t>
                </a:r>
                <a:r>
                  <a:rPr lang="en-US" sz="2800" b="1" dirty="0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chung</a:t>
                </a:r>
                <a:r>
                  <a:rPr lang="en-US" sz="2800" b="1" dirty="0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b="1" dirty="0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chúng</a:t>
                </a:r>
                <a:r>
                  <a:rPr lang="en-US" sz="2800" b="1" dirty="0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2800" b="1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800" b="1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800" b="1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800" b="1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800" b="1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800" b="1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800" b="1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800" b="1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2800" b="1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endParaRPr lang="en-US" sz="2800" b="1" dirty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b="1" dirty="0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num>
                      <m:den>
                        <m:r>
                          <a:rPr lang="en-US" sz="28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𝑸</m:t>
                        </m:r>
                      </m:den>
                    </m:f>
                    <m:r>
                      <a:rPr lang="en-US" sz="2800" b="1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8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  <m:r>
                          <a:rPr lang="en-US" sz="28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sz="28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num>
                      <m:den>
                        <m:r>
                          <a:rPr lang="en-US" sz="28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𝑸</m:t>
                        </m:r>
                        <m:r>
                          <a:rPr lang="en-US" sz="28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sz="28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800" b="1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𝑵</m:t>
                    </m:r>
                    <m:r>
                      <a:rPr lang="en-US" sz="2800" b="1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b="1" dirty="0" err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b="1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800" b="1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nhân</a:t>
                </a:r>
                <a:r>
                  <a:rPr lang="en-US" sz="2800" b="1" dirty="0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tử</a:t>
                </a:r>
                <a:r>
                  <a:rPr lang="en-US" sz="2800" b="1" dirty="0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chung</a:t>
                </a:r>
                <a:r>
                  <a:rPr lang="en-US" sz="2800" b="1" dirty="0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b="1" dirty="0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2800" b="1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800" b="1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𝑸</m:t>
                    </m:r>
                  </m:oMath>
                </a14:m>
                <a:endParaRPr lang="en-US" sz="2800" b="1" dirty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890" y="1725283"/>
                <a:ext cx="11387081" cy="3581237"/>
              </a:xfrm>
              <a:prstGeom prst="rect">
                <a:avLst/>
              </a:prstGeom>
              <a:blipFill>
                <a:blip r:embed="rId3"/>
                <a:stretch>
                  <a:fillRect l="-1124" t="-1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96909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13" name="Đối tượng 12">
            <a:extLst>
              <a:ext uri="{FF2B5EF4-FFF2-40B4-BE49-F238E27FC236}">
                <a16:creationId xmlns:a16="http://schemas.microsoft.com/office/drawing/2014/main" id="{0BEDF37A-D9E8-0052-B9B7-31CF4CE51393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4927600" y="26670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7" name="Equation" r:id="rId4" imgW="914400" imgH="198720" progId="Equation.DSMT4">
                  <p:embed/>
                </p:oleObj>
              </mc:Choice>
              <mc:Fallback>
                <p:oleObj name="Equation" r:id="rId4" imgW="914400" imgH="198720" progId="Equation.DSMT4">
                  <p:embed/>
                  <p:pic>
                    <p:nvPicPr>
                      <p:cNvPr id="13" name="Đối tượng 12">
                        <a:extLst>
                          <a:ext uri="{FF2B5EF4-FFF2-40B4-BE49-F238E27FC236}">
                            <a16:creationId xmlns:a16="http://schemas.microsoft.com/office/drawing/2014/main" id="{0BEDF37A-D9E8-0052-B9B7-31CF4CE513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27600" y="26670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539749" y="898749"/>
            <a:ext cx="877570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8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007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13" name="Đối tượng 12">
            <a:extLst>
              <a:ext uri="{FF2B5EF4-FFF2-40B4-BE49-F238E27FC236}">
                <a16:creationId xmlns:a16="http://schemas.microsoft.com/office/drawing/2014/main" id="{0BEDF37A-D9E8-0052-B9B7-31CF4CE5139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27600" y="26670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1" name="Equation" r:id="rId4" imgW="914400" imgH="198720" progId="Equation.DSMT4">
                  <p:embed/>
                </p:oleObj>
              </mc:Choice>
              <mc:Fallback>
                <p:oleObj name="Equation" r:id="rId4" imgW="914400" imgH="198720" progId="Equation.DSMT4">
                  <p:embed/>
                  <p:pic>
                    <p:nvPicPr>
                      <p:cNvPr id="13" name="Đối tượng 12">
                        <a:extLst>
                          <a:ext uri="{FF2B5EF4-FFF2-40B4-BE49-F238E27FC236}">
                            <a16:creationId xmlns:a16="http://schemas.microsoft.com/office/drawing/2014/main" id="{0BEDF37A-D9E8-0052-B9B7-31CF4CE513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27600" y="26670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868" y="0"/>
            <a:ext cx="2260731" cy="213195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46678" y="2144655"/>
            <a:ext cx="1113603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kumimoji="0" lang="en-US" sz="2800" b="1" i="0" u="none" strike="noStrike" kern="120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MTC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chia MTC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endParaRPr lang="en-US" sz="28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1404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1ED5D934-1005-42E7-B9E8-65E9CE12B957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E77C13A5-0834-400F-A56E-4C74E35B6AE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512712A-CFC7-4140-8BF0-0E597115E51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HOẠT ĐỘNG HÌNH THÀNH KIẾN THỨC</a:t>
              </a: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DF76D2BD-4504-80E5-7176-A5B6CF63480B}"/>
              </a:ext>
            </a:extLst>
          </p:cNvPr>
          <p:cNvSpPr txBox="1"/>
          <p:nvPr/>
        </p:nvSpPr>
        <p:spPr>
          <a:xfrm>
            <a:off x="1172584" y="99749"/>
            <a:ext cx="9283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Medium"/>
                <a:cs typeface="Times New Roman" panose="02020603050405020304" pitchFamily="18" charset="0"/>
                <a:sym typeface="Special Elite"/>
              </a:rPr>
              <a:t>§1</a:t>
            </a:r>
            <a:r>
              <a:rPr kumimoji="0" lang="en-US" alt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C453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Medium"/>
                <a:cs typeface="Times New Roman" panose="02020603050405020304" pitchFamily="18" charset="0"/>
                <a:sym typeface="Special Elite"/>
              </a:rPr>
              <a:t>. PHÂN THỨC ĐẠI SỐ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3CC45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E250EC2E-D5E8-A11E-FE33-A8963256E84A}"/>
              </a:ext>
            </a:extLst>
          </p:cNvPr>
          <p:cNvSpPr txBox="1"/>
          <p:nvPr/>
        </p:nvSpPr>
        <p:spPr>
          <a:xfrm>
            <a:off x="532738" y="842950"/>
            <a:ext cx="10617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F519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III. </a:t>
            </a:r>
            <a:r>
              <a:rPr lang="en-US" sz="2800" b="1" noProof="0" dirty="0" smtClean="0">
                <a:solidFill>
                  <a:srgbClr val="AF51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 KIỆN XÁC ĐỊNH VÀ GIÁ TRỊ CỦA PHÂN THỨC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AF519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3A062DA-93BF-4842-B601-4404401BCCE3}"/>
                  </a:ext>
                </a:extLst>
              </p:cNvPr>
              <p:cNvSpPr txBox="1"/>
              <p:nvPr/>
            </p:nvSpPr>
            <p:spPr>
              <a:xfrm>
                <a:off x="317430" y="1366170"/>
                <a:ext cx="10994156" cy="16407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:r>
                  <a:rPr kumimoji="0" lang="en-US" sz="2800" b="1" i="1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7093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Hoạt</a:t>
                </a:r>
                <a:r>
                  <a:rPr kumimoji="0" lang="en-US" sz="2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7093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2800" b="1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7093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động</a:t>
                </a:r>
                <a:r>
                  <a:rPr kumimoji="0" lang="en-US" sz="2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7093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2800" b="1" i="1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7093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8 </a:t>
                </a:r>
                <a:r>
                  <a:rPr kumimoji="0" lang="en-US" sz="2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7093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(</a:t>
                </a:r>
                <a:r>
                  <a:rPr kumimoji="0" lang="en-US" sz="2800" b="1" i="1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7093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SGK – T34)</a:t>
                </a:r>
                <a:r>
                  <a:rPr kumimoji="0" lang="en-US" sz="2800" b="1" i="1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: </a:t>
                </a:r>
                <a:r>
                  <a:rPr kumimoji="0" lang="en-US" sz="2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Cho </a:t>
                </a:r>
                <a:r>
                  <a:rPr kumimoji="0" lang="en-US" sz="28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phân</a:t>
                </a:r>
                <a:r>
                  <a:rPr kumimoji="0" lang="en-US" sz="2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thức</a:t>
                </a:r>
                <a:r>
                  <a:rPr kumimoji="0" lang="en-US" sz="2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2800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800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− </m:t>
                        </m:r>
                        <m:r>
                          <a:rPr lang="en-US" sz="2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+ </m:t>
                        </m:r>
                        <m:r>
                          <a:rPr lang="en-US" sz="2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</m:t>
                        </m:r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− </m:t>
                        </m:r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den>
                    </m:f>
                  </m:oMath>
                </a14:m>
                <a:r>
                  <a:rPr kumimoji="0" lang="en-US" sz="2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.</a:t>
                </a:r>
              </a:p>
              <a:p>
                <a:pPr lvl="0"/>
                <a:r>
                  <a:rPr lang="en-US" sz="2800" b="1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Tìm</a:t>
                </a:r>
                <a:r>
                  <a:rPr lang="en-US" sz="28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giá</a:t>
                </a:r>
                <a:r>
                  <a:rPr lang="en-US" sz="28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trị</a:t>
                </a:r>
                <a:r>
                  <a:rPr lang="en-US" sz="28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của</a:t>
                </a:r>
                <a:r>
                  <a:rPr lang="en-US" sz="28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kumimoji="0" lang="en-US" sz="2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sao</a:t>
                </a:r>
                <a:r>
                  <a:rPr kumimoji="0" lang="en-US" sz="2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cho</a:t>
                </a:r>
                <a:r>
                  <a:rPr kumimoji="0" lang="en-US" sz="2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mẫu</a:t>
                </a:r>
                <a:r>
                  <a:rPr kumimoji="0" lang="en-US" sz="2800" b="1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800" b="1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1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800" b="1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28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8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endPara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  <a:p>
                <a:pPr lvl="0"/>
                <a:r>
                  <a:rPr lang="en-US" sz="28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                                  </a:t>
                </a:r>
                <a:r>
                  <a:rPr lang="en-US" sz="2800" b="1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Giải</a:t>
                </a:r>
                <a:r>
                  <a:rPr lang="en-US" sz="28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 </a:t>
                </a:r>
                <a:endPara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3A062DA-93BF-4842-B601-4404401BCC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430" y="1366170"/>
                <a:ext cx="10994156" cy="1640770"/>
              </a:xfrm>
              <a:prstGeom prst="rect">
                <a:avLst/>
              </a:prstGeom>
              <a:blipFill>
                <a:blip r:embed="rId3"/>
                <a:stretch>
                  <a:fillRect l="-1109" b="-96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46678" y="2910144"/>
                <a:ext cx="708442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800" b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800" b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8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28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678" y="2910144"/>
                <a:ext cx="7084422" cy="523220"/>
              </a:xfrm>
              <a:prstGeom prst="rect">
                <a:avLst/>
              </a:prstGeom>
              <a:blipFill>
                <a:blip r:embed="rId4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430" y="3814321"/>
            <a:ext cx="1562170" cy="147318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786673" y="4112104"/>
            <a:ext cx="97155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529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9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!!3">
            <a:extLst>
              <a:ext uri="{FF2B5EF4-FFF2-40B4-BE49-F238E27FC236}">
                <a16:creationId xmlns:a16="http://schemas.microsoft.com/office/drawing/2014/main" id="{83F1A94D-48D5-4D73-BDAA-9118478F5E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127" y="97581"/>
            <a:ext cx="2645097" cy="2380587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109822" y="4634460"/>
            <a:ext cx="3422763" cy="6974753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54584" y="3130020"/>
            <a:ext cx="7008564" cy="713386"/>
            <a:chOff x="4871257" y="83128"/>
            <a:chExt cx="7501720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29" y="232975"/>
              <a:ext cx="7104248" cy="4230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HOẠT ĐỘNG HÌNH THÀNH KIẾN THỨC</a:t>
              </a:r>
            </a:p>
          </p:txBody>
        </p:sp>
      </p:grpSp>
      <p:graphicFrame>
        <p:nvGraphicFramePr>
          <p:cNvPr id="13" name="Đối tượng 12">
            <a:extLst>
              <a:ext uri="{FF2B5EF4-FFF2-40B4-BE49-F238E27FC236}">
                <a16:creationId xmlns:a16="http://schemas.microsoft.com/office/drawing/2014/main" id="{0BEDF37A-D9E8-0052-B9B7-31CF4CE513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5052343"/>
              </p:ext>
            </p:extLst>
          </p:nvPr>
        </p:nvGraphicFramePr>
        <p:xfrm>
          <a:off x="4927600" y="2648877"/>
          <a:ext cx="997912" cy="2165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43" name="Equation" r:id="rId5" imgW="914400" imgH="198720" progId="Equation.DSMT4">
                  <p:embed/>
                </p:oleObj>
              </mc:Choice>
              <mc:Fallback>
                <p:oleObj name="Equation" r:id="rId5" imgW="914400" imgH="198720" progId="Equation.DSMT4">
                  <p:embed/>
                  <p:pic>
                    <p:nvPicPr>
                      <p:cNvPr id="13" name="Đối tượng 12">
                        <a:extLst>
                          <a:ext uri="{FF2B5EF4-FFF2-40B4-BE49-F238E27FC236}">
                            <a16:creationId xmlns:a16="http://schemas.microsoft.com/office/drawing/2014/main" id="{0BEDF37A-D9E8-0052-B9B7-31CF4CE513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27600" y="2648877"/>
                        <a:ext cx="997912" cy="2165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3A062DA-93BF-4842-B601-4404401BCCE3}"/>
                  </a:ext>
                </a:extLst>
              </p:cNvPr>
              <p:cNvSpPr txBox="1"/>
              <p:nvPr/>
            </p:nvSpPr>
            <p:spPr>
              <a:xfrm>
                <a:off x="2621680" y="179509"/>
                <a:ext cx="9486467" cy="29872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1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7093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Ví </a:t>
                </a:r>
                <a:r>
                  <a:rPr kumimoji="0" lang="en-US" sz="2800" b="1" i="1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F7093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dụ</a:t>
                </a:r>
                <a:r>
                  <a:rPr kumimoji="0" lang="en-US" sz="2800" b="1" i="1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7093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7 (SGK-T35): </a:t>
                </a:r>
                <a:r>
                  <a:rPr kumimoji="0" lang="en-US" sz="28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Viết</a:t>
                </a:r>
                <a:r>
                  <a:rPr kumimoji="0" lang="en-US" sz="2800" b="1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điều</a:t>
                </a:r>
                <a:r>
                  <a:rPr kumimoji="0" lang="en-US" sz="2800" b="1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kiện</a:t>
                </a:r>
                <a:r>
                  <a:rPr kumimoji="0" lang="en-US" sz="2800" b="1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kumimoji="0" lang="en-US" sz="2800" b="1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kumimoji="0" lang="en-US" sz="2800" b="1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kumimoji="0" lang="en-US" sz="2800" b="1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kumimoji="0" lang="en-US" sz="2800" b="1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kumimoji="0" lang="en-US" sz="2800" b="1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kumimoji="0" lang="en-US" sz="2800" b="1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kumimoji="0" lang="en-US" sz="2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lvl="0"/>
                <a:r>
                  <a:rPr kumimoji="0" lang="en-US" sz="2800" b="1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 + </m:t>
                        </m:r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 − </m:t>
                        </m:r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kumimoji="0" lang="en-US" sz="2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;</a:t>
                </a:r>
                <a:r>
                  <a:rPr kumimoji="0" lang="en-US" sz="2800" b="1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  b)</a:t>
                </a:r>
                <a:r>
                  <a:rPr kumimoji="0" lang="en-US" sz="2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800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num>
                      <m:den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 + </m:t>
                        </m:r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𝒚</m:t>
                        </m:r>
                      </m:den>
                    </m:f>
                  </m:oMath>
                </a14:m>
                <a:endPara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Giải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3A062DA-93BF-4842-B601-4404401BCC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1680" y="179509"/>
                <a:ext cx="9486467" cy="2987293"/>
              </a:xfrm>
              <a:prstGeom prst="rect">
                <a:avLst/>
              </a:prstGeom>
              <a:blipFill>
                <a:blip r:embed="rId7"/>
                <a:stretch>
                  <a:fillRect l="-1285" t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621680" y="1310049"/>
                <a:ext cx="11338908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1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endPara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 </m:t>
                      </m:r>
                    </m:oMath>
                  </m:oMathPara>
                </a14:m>
                <a:endPara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                 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1680" y="1310049"/>
                <a:ext cx="11338908" cy="267765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759927" y="2527972"/>
                <a:ext cx="9574076" cy="714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kumimoji="0" lang="en-US" sz="2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Điều</a:t>
                </a:r>
                <a:r>
                  <a:rPr kumimoji="0" lang="en-US" sz="2800" b="1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kiện</a:t>
                </a:r>
                <a:r>
                  <a:rPr kumimoji="0" lang="en-US" sz="2800" b="1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kumimoji="0" lang="en-US" sz="2800" b="1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kumimoji="0" lang="en-US" sz="2800" b="1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kumimoji="0" lang="en-US" sz="2800" b="1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kumimoji="0" lang="en-US" sz="2800" b="1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kumimoji="0" lang="en-US" sz="2800" b="1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+ </m:t>
                        </m:r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− </m:t>
                        </m:r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0" lang="en-US" sz="2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− </m:t>
                    </m:r>
                    <m:r>
                      <a:rPr lang="en-US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kumimoji="0" lang="en-US" sz="2800" b="1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≠ 0 </a:t>
                </a:r>
                <a:r>
                  <a:rPr kumimoji="0" lang="en-US" sz="2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9927" y="2527972"/>
                <a:ext cx="9574076" cy="714683"/>
              </a:xfrm>
              <a:prstGeom prst="rect">
                <a:avLst/>
              </a:prstGeom>
              <a:blipFill>
                <a:blip r:embed="rId9"/>
                <a:stretch>
                  <a:fillRect l="-1338" b="-94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750261" y="3566331"/>
                <a:ext cx="9593879" cy="12637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28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sz="28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Điều</a:t>
                </a:r>
                <a:r>
                  <a:rPr lang="en-US" sz="28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kiện</a:t>
                </a:r>
                <a:r>
                  <a:rPr lang="en-US" sz="28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sz="28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8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8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8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num>
                      <m:den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+ </m:t>
                        </m:r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den>
                    </m:f>
                  </m:oMath>
                </a14:m>
                <a:r>
                  <a:rPr lang="en-US" sz="28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≠ 0  </a:t>
                </a:r>
              </a:p>
              <a:p>
                <a:endParaRPr lang="en-US" sz="2800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0261" y="3566331"/>
                <a:ext cx="9593879" cy="1263744"/>
              </a:xfrm>
              <a:prstGeom prst="rect">
                <a:avLst/>
              </a:prstGeom>
              <a:blipFill>
                <a:blip r:embed="rId10"/>
                <a:stretch>
                  <a:fillRect l="-12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65477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!!3">
            <a:extLst>
              <a:ext uri="{FF2B5EF4-FFF2-40B4-BE49-F238E27FC236}">
                <a16:creationId xmlns:a16="http://schemas.microsoft.com/office/drawing/2014/main" id="{83F1A94D-48D5-4D73-BDAA-9118478F5E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127" y="97581"/>
            <a:ext cx="2645097" cy="2380587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109822" y="4634460"/>
            <a:ext cx="3422763" cy="6974753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54584" y="3130019"/>
            <a:ext cx="7008563" cy="713386"/>
            <a:chOff x="4871257" y="83128"/>
            <a:chExt cx="7501719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28" y="204773"/>
              <a:ext cx="7104248" cy="4794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</a:p>
          </p:txBody>
        </p:sp>
      </p:grpSp>
      <p:graphicFrame>
        <p:nvGraphicFramePr>
          <p:cNvPr id="13" name="Đối tượng 12">
            <a:extLst>
              <a:ext uri="{FF2B5EF4-FFF2-40B4-BE49-F238E27FC236}">
                <a16:creationId xmlns:a16="http://schemas.microsoft.com/office/drawing/2014/main" id="{0BEDF37A-D9E8-0052-B9B7-31CF4CE513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2190757"/>
              </p:ext>
            </p:extLst>
          </p:nvPr>
        </p:nvGraphicFramePr>
        <p:xfrm>
          <a:off x="4927600" y="2648877"/>
          <a:ext cx="997912" cy="2165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65" name="Equation" r:id="rId5" imgW="914400" imgH="198720" progId="Equation.DSMT4">
                  <p:embed/>
                </p:oleObj>
              </mc:Choice>
              <mc:Fallback>
                <p:oleObj name="Equation" r:id="rId5" imgW="914400" imgH="198720" progId="Equation.DSMT4">
                  <p:embed/>
                  <p:pic>
                    <p:nvPicPr>
                      <p:cNvPr id="13" name="Đối tượng 12">
                        <a:extLst>
                          <a:ext uri="{FF2B5EF4-FFF2-40B4-BE49-F238E27FC236}">
                            <a16:creationId xmlns:a16="http://schemas.microsoft.com/office/drawing/2014/main" id="{0BEDF37A-D9E8-0052-B9B7-31CF4CE513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27600" y="2648877"/>
                        <a:ext cx="997912" cy="2165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3A062DA-93BF-4842-B601-4404401BCCE3}"/>
                  </a:ext>
                </a:extLst>
              </p:cNvPr>
              <p:cNvSpPr txBox="1"/>
              <p:nvPr/>
            </p:nvSpPr>
            <p:spPr>
              <a:xfrm>
                <a:off x="2846224" y="161068"/>
                <a:ext cx="9486467" cy="2438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kumimoji="0" lang="en-US" sz="2800" b="1" i="1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7093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Hoạt</a:t>
                </a:r>
                <a:r>
                  <a:rPr kumimoji="0" lang="en-US" sz="2800" b="1" i="1" u="none" strike="noStrike" kern="1200" cap="none" spc="0" normalizeH="0" noProof="0" dirty="0" smtClean="0">
                    <a:ln>
                      <a:noFill/>
                    </a:ln>
                    <a:solidFill>
                      <a:srgbClr val="F7093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1" u="none" strike="noStrike" kern="1200" cap="none" spc="0" normalizeH="0" noProof="0" dirty="0" err="1" smtClean="0">
                    <a:ln>
                      <a:noFill/>
                    </a:ln>
                    <a:solidFill>
                      <a:srgbClr val="F7093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động</a:t>
                </a:r>
                <a:r>
                  <a:rPr kumimoji="0" lang="en-US" sz="2800" b="1" i="1" u="none" strike="noStrike" kern="1200" cap="none" spc="0" normalizeH="0" noProof="0" dirty="0" smtClean="0">
                    <a:ln>
                      <a:noFill/>
                    </a:ln>
                    <a:solidFill>
                      <a:srgbClr val="F7093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9 </a:t>
                </a:r>
                <a:r>
                  <a:rPr kumimoji="0" lang="en-US" sz="2800" b="1" i="1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7093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(SGK-T34):</a:t>
                </a:r>
                <a:r>
                  <a:rPr kumimoji="0" lang="en-US" sz="2800" b="1" i="1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kumimoji="0" lang="en-US" sz="2800" b="1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kumimoji="0" lang="en-US" sz="2800" b="1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kumimoji="0" lang="en-US" sz="2800" b="1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kumimoji="0" lang="en-US" sz="2800" b="1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kumimoji="0" lang="en-US" sz="2800" b="1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kumimoji="0" lang="en-US" sz="2800" b="1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+ </m:t>
                        </m:r>
                        <m:r>
                          <a:rPr lang="en-US" sz="2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− </m:t>
                        </m:r>
                        <m:r>
                          <a:rPr lang="en-US" sz="2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kumimoji="0" lang="en-US" sz="2800" b="1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lvl="0">
                  <a:defRPr/>
                </a:pPr>
                <a:r>
                  <a:rPr kumimoji="0" lang="en-US" sz="2800" b="1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kumimoji="0" lang="en-US" sz="2800" b="1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4.</a:t>
                </a:r>
                <a:endParaRPr lang="en-US" sz="28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kumimoji="0" lang="en-US" sz="2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3A062DA-93BF-4842-B601-4404401BCC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6224" y="161068"/>
                <a:ext cx="9486467" cy="2438232"/>
              </a:xfrm>
              <a:prstGeom prst="rect">
                <a:avLst/>
              </a:prstGeom>
              <a:blipFill>
                <a:blip r:embed="rId7"/>
                <a:stretch>
                  <a:fillRect l="-1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028943" y="1838700"/>
                <a:ext cx="7992534" cy="24382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28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Điều </a:t>
                </a:r>
                <a:r>
                  <a:rPr lang="en-US" sz="28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kiện</a:t>
                </a:r>
                <a:r>
                  <a:rPr lang="en-US" sz="28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sz="28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8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8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8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+ </m:t>
                        </m:r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− </m:t>
                        </m:r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sz="28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là: </a:t>
                </a:r>
                <a:endParaRPr lang="en-US" sz="2800" b="1" i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/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                </m:t>
                    </m:r>
                    <m:r>
                      <a:rPr lang="en-US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sz="28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28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≠ </a:t>
                </a:r>
                <a:r>
                  <a:rPr lang="en-US" sz="28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</a:p>
              <a:p>
                <a:r>
                  <a:rPr lang="en-US" sz="28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</a:t>
                </a:r>
                <a:r>
                  <a:rPr lang="en-US" sz="28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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≠ 1</a:t>
                </a:r>
                <a:endParaRPr lang="en-US" sz="2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/>
                <a:endParaRPr lang="en-US" sz="2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/>
                <a:r>
                  <a:rPr lang="en-US" sz="28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8943" y="1838700"/>
                <a:ext cx="7992534" cy="2438232"/>
              </a:xfrm>
              <a:prstGeom prst="rect">
                <a:avLst/>
              </a:prstGeom>
              <a:blipFill>
                <a:blip r:embed="rId8"/>
                <a:stretch>
                  <a:fillRect l="-16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991941" y="3491343"/>
                <a:ext cx="7992534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8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8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8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4 </a:t>
                </a:r>
                <a:r>
                  <a:rPr lang="en-US" sz="2800" b="1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thỏa</a:t>
                </a:r>
                <a:r>
                  <a:rPr lang="en-US" sz="28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mãn</a:t>
                </a:r>
                <a:r>
                  <a:rPr lang="en-US" sz="28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ĐKXĐ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≠ 1</a:t>
                </a:r>
              </a:p>
              <a:p>
                <a:pPr lvl="0"/>
                <a:r>
                  <a:rPr lang="en-US" sz="28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1941" y="3491343"/>
                <a:ext cx="7992534" cy="954107"/>
              </a:xfrm>
              <a:prstGeom prst="rect">
                <a:avLst/>
              </a:prstGeom>
              <a:blipFill>
                <a:blip r:embed="rId9"/>
                <a:stretch>
                  <a:fillRect l="-1602" t="-70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933517" y="4311845"/>
                <a:ext cx="8997226" cy="714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kumimoji="0" lang="en-US" sz="2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kumimoji="0" lang="en-US" sz="2800" b="1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kumimoji="0" lang="en-US" sz="2800" b="1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kumimoji="0" lang="en-US" sz="2800" b="1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kumimoji="0" lang="en-US" sz="2800" b="1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kumimoji="0" lang="en-US" sz="2800" b="1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+ </m:t>
                        </m:r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− </m:t>
                        </m:r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kumimoji="0" lang="en-US" sz="2800" b="1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kumimoji="0" lang="en-US" sz="2800" b="1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8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8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4 </a:t>
                </a:r>
                <a:r>
                  <a:rPr lang="en-US" sz="2800" b="1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+ </m:t>
                        </m:r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− </m:t>
                        </m:r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  <m:r>
                      <a:rPr lang="en-US" sz="28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28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3517" y="4311845"/>
                <a:ext cx="8997226" cy="714683"/>
              </a:xfrm>
              <a:prstGeom prst="rect">
                <a:avLst/>
              </a:prstGeom>
              <a:blipFill>
                <a:blip r:embed="rId10"/>
                <a:stretch>
                  <a:fillRect l="-1355" b="-8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1526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7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HOẠT ĐỘNG HÌNH THÀNH KIẾN THỨC</a:t>
              </a:r>
            </a:p>
          </p:txBody>
        </p:sp>
      </p:grpSp>
      <p:graphicFrame>
        <p:nvGraphicFramePr>
          <p:cNvPr id="13" name="Đối tượng 12">
            <a:extLst>
              <a:ext uri="{FF2B5EF4-FFF2-40B4-BE49-F238E27FC236}">
                <a16:creationId xmlns:a16="http://schemas.microsoft.com/office/drawing/2014/main" id="{0BEDF37A-D9E8-0052-B9B7-31CF4CE5139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27600" y="26670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7" name="Equation" r:id="rId4" imgW="914400" imgH="198720" progId="Equation.DSMT4">
                  <p:embed/>
                </p:oleObj>
              </mc:Choice>
              <mc:Fallback>
                <p:oleObj name="Equation" r:id="rId4" imgW="914400" imgH="198720" progId="Equation.DSMT4">
                  <p:embed/>
                  <p:pic>
                    <p:nvPicPr>
                      <p:cNvPr id="13" name="Đối tượng 12">
                        <a:extLst>
                          <a:ext uri="{FF2B5EF4-FFF2-40B4-BE49-F238E27FC236}">
                            <a16:creationId xmlns:a16="http://schemas.microsoft.com/office/drawing/2014/main" id="{0BEDF37A-D9E8-0052-B9B7-31CF4CE513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27600" y="26670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868" y="0"/>
            <a:ext cx="2260731" cy="21319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387599" y="465812"/>
                <a:ext cx="8775701" cy="22885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:r>
                  <a:rPr kumimoji="0" lang="en-US" sz="2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kumimoji="0" lang="en-US" sz="28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kumimoji="0" lang="en-US" sz="2800" b="1" i="0" u="none" strike="noStrike" kern="1200" cap="none" spc="0" normalizeH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noProof="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kumimoji="0" lang="en-US" sz="2800" b="1" i="0" u="none" strike="noStrike" kern="1200" cap="none" spc="0" normalizeH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1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2800" b="1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𝑷</m:t>
                        </m:r>
                      </m:num>
                      <m:den>
                        <m:r>
                          <a:rPr kumimoji="0" lang="en-US" sz="2800" b="1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𝑸</m:t>
                        </m:r>
                      </m:den>
                    </m:f>
                    <m:r>
                      <a:rPr kumimoji="0" lang="en-US" sz="2800" b="1" i="1" u="none" strike="noStrike" kern="1200" cap="none" spc="0" normalizeH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kumimoji="0" lang="en-US" sz="2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kumimoji="0" lang="en-US" sz="2800" b="1" i="0" u="none" strike="noStrike" kern="1200" cap="none" spc="0" normalizeH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noProof="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kumimoji="0" lang="en-US" sz="2800" b="1" i="0" u="none" strike="noStrike" kern="1200" cap="none" spc="0" normalizeH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noProof="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kumimoji="0" lang="en-US" sz="2800" b="1" i="0" u="none" strike="noStrike" kern="1200" cap="none" spc="0" normalizeH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noProof="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kumimoji="0" lang="en-US" sz="2800" b="1" i="0" u="none" strike="noStrike" kern="1200" cap="none" spc="0" normalizeH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noProof="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kumimoji="0" lang="en-US" sz="2800" b="1" i="0" u="none" strike="noStrike" kern="1200" cap="none" spc="0" normalizeH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𝑷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𝑸</m:t>
                        </m:r>
                      </m:den>
                    </m:f>
                  </m:oMath>
                </a14:m>
                <a:r>
                  <a:rPr kumimoji="0" lang="en-US" sz="2800" b="1" i="0" u="none" strike="noStrike" kern="1200" cap="none" spc="0" normalizeH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noProof="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kumimoji="0" lang="en-US" sz="2800" b="1" i="0" u="none" strike="noStrike" kern="1200" cap="none" spc="0" normalizeH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noProof="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những</a:t>
                </a:r>
                <a:r>
                  <a:rPr kumimoji="0" lang="en-US" sz="2800" b="1" i="0" u="none" strike="noStrike" kern="1200" cap="none" spc="0" normalizeH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noProof="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kumimoji="0" lang="en-US" sz="2800" b="1" i="0" u="none" strike="noStrike" kern="1200" cap="none" spc="0" normalizeH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noProof="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kumimoji="0" lang="en-US" sz="2800" b="1" i="0" u="none" strike="noStrike" kern="1200" cap="none" spc="0" normalizeH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noProof="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kumimoji="0" lang="en-US" sz="2800" b="1" i="0" u="none" strike="noStrike" kern="1200" cap="none" spc="0" normalizeH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noProof="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trước</a:t>
                </a:r>
                <a:r>
                  <a:rPr kumimoji="0" lang="en-US" sz="2800" b="1" i="0" u="none" strike="noStrike" kern="1200" cap="none" spc="0" normalizeH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noProof="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kumimoji="0" lang="en-US" sz="2800" b="1" i="0" u="none" strike="noStrike" kern="1200" cap="none" spc="0" normalizeH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noProof="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kumimoji="0" lang="en-US" sz="2800" b="1" i="0" u="none" strike="noStrike" kern="1200" cap="none" spc="0" normalizeH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noProof="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kumimoji="0" lang="en-US" sz="2800" b="1" i="0" u="none" strike="noStrike" kern="1200" cap="none" spc="0" normalizeH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noProof="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sao</a:t>
                </a:r>
                <a:r>
                  <a:rPr kumimoji="0" lang="en-US" sz="2800" b="1" i="0" u="none" strike="noStrike" kern="1200" cap="none" spc="0" normalizeH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noProof="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kumimoji="0" lang="en-US" sz="2800" b="1" i="0" u="none" strike="noStrike" kern="1200" cap="none" spc="0" normalizeH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noProof="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kumimoji="0" lang="en-US" sz="2800" b="1" i="0" u="none" strike="noStrike" kern="1200" cap="none" spc="0" normalizeH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noProof="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kumimoji="0" lang="en-US" sz="2800" b="1" i="0" u="none" strike="noStrike" kern="1200" cap="none" spc="0" normalizeH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noProof="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kumimoji="0" lang="en-US" sz="2800" b="1" i="0" u="none" strike="noStrike" kern="1200" cap="none" spc="0" normalizeH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noProof="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mẫu</a:t>
                </a:r>
                <a:r>
                  <a:rPr kumimoji="0" lang="en-US" sz="2800" b="1" i="0" u="none" strike="noStrike" kern="1200" cap="none" spc="0" normalizeH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noProof="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kumimoji="0" lang="en-US" sz="2800" b="1" i="0" u="none" strike="noStrike" kern="1200" cap="none" spc="0" normalizeH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noProof="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khác</a:t>
                </a:r>
                <a:r>
                  <a:rPr kumimoji="0" lang="en-US" sz="2800" b="1" i="0" u="none" strike="noStrike" kern="1200" cap="none" spc="0" normalizeH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0 </a:t>
                </a:r>
                <a:r>
                  <a:rPr kumimoji="0" lang="en-US" sz="2800" b="1" i="0" u="none" strike="noStrike" kern="1200" cap="none" spc="0" normalizeH="0" noProof="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kumimoji="0" lang="en-US" sz="2800" b="1" i="0" u="none" strike="noStrike" kern="1200" cap="none" spc="0" normalizeH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noProof="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kumimoji="0" lang="en-US" sz="2800" b="1" i="0" u="none" strike="noStrike" kern="1200" cap="none" spc="0" normalizeH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noProof="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kumimoji="0" lang="en-US" sz="2800" b="1" i="0" u="none" strike="noStrike" kern="1200" cap="none" spc="0" normalizeH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noProof="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kumimoji="0" lang="en-US" sz="2800" b="1" i="0" u="none" strike="noStrike" kern="1200" cap="none" spc="0" normalizeH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noProof="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kumimoji="0" lang="en-US" sz="2800" b="1" i="0" u="none" strike="noStrike" kern="1200" cap="none" spc="0" normalizeH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noProof="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kumimoji="0" lang="en-US" sz="2800" b="1" i="0" u="none" strike="noStrike" kern="1200" cap="none" spc="0" normalizeH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noProof="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kumimoji="0" lang="en-US" sz="2800" b="1" i="0" u="none" strike="noStrike" kern="1200" cap="none" spc="0" normalizeH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noProof="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kumimoji="0" lang="en-US" sz="2800" b="1" i="0" u="none" strike="noStrike" kern="1200" cap="none" spc="0" normalizeH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𝑷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𝑸</m:t>
                        </m:r>
                      </m:den>
                    </m:f>
                  </m:oMath>
                </a14:m>
                <a:r>
                  <a:rPr kumimoji="0" lang="en-US" sz="2800" b="1" i="0" u="none" strike="noStrike" kern="1200" cap="none" spc="0" normalizeH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noProof="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kumimoji="0" lang="en-US" sz="2800" b="1" i="0" u="none" strike="noStrike" kern="1200" cap="none" spc="0" normalizeH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noProof="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những</a:t>
                </a:r>
                <a:r>
                  <a:rPr kumimoji="0" lang="en-US" sz="2800" b="1" i="0" u="none" strike="noStrike" kern="1200" cap="none" spc="0" normalizeH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noProof="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kumimoji="0" lang="en-US" sz="2800" b="1" i="0" u="none" strike="noStrike" kern="1200" cap="none" spc="0" normalizeH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noProof="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kumimoji="0" lang="en-US" sz="2800" b="1" i="0" u="none" strike="noStrike" kern="1200" cap="none" spc="0" normalizeH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noProof="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kumimoji="0" lang="en-US" sz="2800" b="1" i="0" u="none" strike="noStrike" kern="1200" cap="none" spc="0" normalizeH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noProof="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trước</a:t>
                </a:r>
                <a:r>
                  <a:rPr kumimoji="0" lang="en-US" sz="2800" b="1" i="0" u="none" strike="noStrike" kern="1200" cap="none" spc="0" normalizeH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noProof="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kumimoji="0" lang="en-US" sz="2800" b="1" i="0" u="none" strike="noStrike" kern="1200" cap="none" spc="0" normalizeH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noProof="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kumimoji="0" lang="en-US" sz="2800" b="1" i="0" u="none" strike="noStrike" kern="1200" cap="none" spc="0" normalizeH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noProof="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kumimoji="0" lang="en-US" sz="2800" b="1" i="0" u="none" strike="noStrike" kern="1200" cap="none" spc="0" normalizeH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</a:t>
                </a: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7599" y="465812"/>
                <a:ext cx="8775701" cy="2288575"/>
              </a:xfrm>
              <a:prstGeom prst="rect">
                <a:avLst/>
              </a:prstGeom>
              <a:blipFill>
                <a:blip r:embed="rId7"/>
                <a:stretch>
                  <a:fillRect l="-1459"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66084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3787325_Lab safety_AAS_v3" id="{898BC5E2-691B-4B41-A97D-F35AD4FFF20D}" vid="{295F60D3-032D-43CA-A300-E4752067AD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604BA817-A03C-4EA3-86C4-6E42BD37F5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9E59094-1E6F-42D5-A62B-D0344AFFFA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0096A91-93C8-4C7A-BF68-944591874A6D}">
  <ds:schemaRefs>
    <ds:schemaRef ds:uri="http://purl.org/dc/terms/"/>
    <ds:schemaRef ds:uri="http://schemas.microsoft.com/office/2006/documentManagement/types"/>
    <ds:schemaRef ds:uri="16c05727-aa75-4e4a-9b5f-8a80a1165891"/>
    <ds:schemaRef ds:uri="http://schemas.microsoft.com/office/infopath/2007/PartnerControls"/>
    <ds:schemaRef ds:uri="http://purl.org/dc/elements/1.1/"/>
    <ds:schemaRef ds:uri="http://schemas.microsoft.com/office/2006/metadata/properties"/>
    <ds:schemaRef ds:uri="71af3243-3dd4-4a8d-8c0d-dd76da1f02a5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Lab safety</Template>
  <TotalTime>3432</TotalTime>
  <Words>1500</Words>
  <Application>Microsoft Office PowerPoint</Application>
  <PresentationFormat>Widescreen</PresentationFormat>
  <Paragraphs>197</Paragraphs>
  <Slides>25</Slides>
  <Notes>24</Notes>
  <HiddenSlides>0</HiddenSlides>
  <MMClips>5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8" baseType="lpstr">
      <vt:lpstr>Arial</vt:lpstr>
      <vt:lpstr>Calibri</vt:lpstr>
      <vt:lpstr>Calibri Light</vt:lpstr>
      <vt:lpstr>Cambria Math</vt:lpstr>
      <vt:lpstr>Palatino Linotype</vt:lpstr>
      <vt:lpstr>Rockwell</vt:lpstr>
      <vt:lpstr>Special Elite</vt:lpstr>
      <vt:lpstr>Tahoma</vt:lpstr>
      <vt:lpstr>Times New Roman</vt:lpstr>
      <vt:lpstr>Wingdings</vt:lpstr>
      <vt:lpstr>思源黑体 Medium</vt:lpstr>
      <vt:lpstr>Office Theme</vt:lpstr>
      <vt:lpstr>Equation</vt:lpstr>
      <vt:lpstr> PHÂN THỨC ĐẠI SỐ (Tiết 4)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GIỚI THIỆU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Remember… Safety First!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Safety</dc:title>
  <dc:creator>Lê Hải</dc:creator>
  <cp:lastModifiedBy>Admin</cp:lastModifiedBy>
  <cp:revision>155</cp:revision>
  <dcterms:created xsi:type="dcterms:W3CDTF">2021-06-07T13:44:30Z</dcterms:created>
  <dcterms:modified xsi:type="dcterms:W3CDTF">2023-07-30T14:02:58Z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