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svg" ContentType="image/svg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1"/>
  </p:notesMasterIdLst>
  <p:sldIdLst>
    <p:sldId id="256" r:id="rId5"/>
    <p:sldId id="257" r:id="rId6"/>
    <p:sldId id="314" r:id="rId7"/>
    <p:sldId id="317" r:id="rId8"/>
    <p:sldId id="326" r:id="rId9"/>
    <p:sldId id="356" r:id="rId10"/>
    <p:sldId id="357" r:id="rId11"/>
    <p:sldId id="355" r:id="rId12"/>
    <p:sldId id="339" r:id="rId13"/>
    <p:sldId id="340" r:id="rId14"/>
    <p:sldId id="341" r:id="rId15"/>
    <p:sldId id="342" r:id="rId16"/>
    <p:sldId id="358" r:id="rId17"/>
    <p:sldId id="351" r:id="rId18"/>
    <p:sldId id="279" r:id="rId19"/>
    <p:sldId id="263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yuzhenbo" initials="y" lastIdx="1" clrIdx="0">
    <p:extLst>
      <p:ext uri="{19B8F6BF-5375-455C-9EA6-DF929625EA0E}">
        <p15:presenceInfo xmlns:p15="http://schemas.microsoft.com/office/powerpoint/2012/main" userId="S-1-5-21-2973485031-1523744116-3428423271-100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093C"/>
    <a:srgbClr val="E2891E"/>
    <a:srgbClr val="16EA76"/>
    <a:srgbClr val="2704FC"/>
    <a:srgbClr val="AF519F"/>
    <a:srgbClr val="000000"/>
    <a:srgbClr val="B6954A"/>
    <a:srgbClr val="416529"/>
    <a:srgbClr val="4112EE"/>
    <a:srgbClr val="3CC4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iểu Trung bình 2 - Màu chủ đề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76584" autoAdjust="0"/>
  </p:normalViewPr>
  <p:slideViewPr>
    <p:cSldViewPr snapToGrid="0">
      <p:cViewPr varScale="1">
        <p:scale>
          <a:sx n="76" d="100"/>
          <a:sy n="76" d="100"/>
        </p:scale>
        <p:origin x="126" y="4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4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commentAuthors" Target="commentAuthor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F9B0E6-B9BF-4E2D-AE08-8C7EBB196A2E}" type="datetimeFigureOut">
              <a:rPr lang="en-US" smtClean="0"/>
              <a:t>7/28/2023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3816F-A1CF-4485-B308-1B9F14B36E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839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GV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sử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máy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chiếu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đưa</a:t>
            </a:r>
            <a:r>
              <a:rPr lang="en-US" sz="2800" baseline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aseline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ra</a:t>
            </a:r>
            <a:r>
              <a:rPr lang="en-US" sz="2800" baseline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aseline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2800" baseline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aseline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hỏi</a:t>
            </a:r>
            <a:r>
              <a:rPr lang="en-US" sz="2800" baseline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aseline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trên</a:t>
            </a:r>
            <a:r>
              <a:rPr lang="en-US" sz="2800" baseline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aseline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00" baseline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aseline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dẫn</a:t>
            </a:r>
            <a:r>
              <a:rPr lang="en-US" sz="2800" baseline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aseline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tình</a:t>
            </a:r>
            <a:r>
              <a:rPr lang="en-US" sz="2800" baseline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aseline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huống</a:t>
            </a:r>
            <a:r>
              <a:rPr lang="en-US" sz="2800" baseline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aseline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vào</a:t>
            </a:r>
            <a:r>
              <a:rPr lang="en-US" sz="2800" baseline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aseline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en-US" dirty="0"/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76936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vi-V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HS thực hiện bài</a:t>
            </a:r>
            <a:r>
              <a:rPr lang="vi-VN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4 SGK trang 37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vi-V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GV yêu cầu HS đứng tại chỗ trình bày kết quả.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vi-V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HS cả lớp lắng nghe, quan sát và nhận xét.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vi-V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GV chính xác hóa kết quả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853816F-A1CF-4485-B308-1B9F14B36EA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8228110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vi-V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HS thực hiện bài</a:t>
            </a:r>
            <a:r>
              <a:rPr lang="vi-VN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4 SGK trang 37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vi-V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GV yêu cầu HS đứng tại chỗ trình bày kết quả.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vi-V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HS cả lớp lắng nghe, quan sát và nhận xét.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vi-V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GV chính xác hóa kết quả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853816F-A1CF-4485-B308-1B9F14B36EA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302573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vi-V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HS thực hiện bài</a:t>
            </a:r>
            <a:r>
              <a:rPr lang="vi-VN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7a SBT trang 34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vi-V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GV yêu cầu HS đứng tại chỗ trình bày kết quả.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vi-V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HS cả lớp lắng nghe, quan sát và nhận xét.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vi-V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GV chính xác hóa kết quả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853816F-A1CF-4485-B308-1B9F14B36EA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8205261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vi-VN" dirty="0" smtClean="0"/>
              <a:t>GV chiếu</a:t>
            </a:r>
            <a:r>
              <a:rPr lang="vi-VN" baseline="0" dirty="0" smtClean="0"/>
              <a:t> đề bài VD3 – nhiệm vụ về nhà</a:t>
            </a:r>
          </a:p>
          <a:p>
            <a:r>
              <a:rPr lang="vi-VN" baseline="0" dirty="0" smtClean="0"/>
              <a:t>HS quan sát, ghi lại yêu cầu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9453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vi-VN" dirty="0" smtClean="0"/>
              <a:t>GV chiếu</a:t>
            </a:r>
            <a:r>
              <a:rPr lang="vi-VN" baseline="0" dirty="0" smtClean="0"/>
              <a:t> HDVN</a:t>
            </a:r>
          </a:p>
          <a:p>
            <a:r>
              <a:rPr lang="vi-VN" baseline="0" dirty="0" smtClean="0"/>
              <a:t>HS ghi lại yêu cầu</a:t>
            </a:r>
            <a:endParaRPr lang="en-US" smtClean="0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02492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7131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vi-VN" sz="1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HS thực</a:t>
            </a:r>
            <a:r>
              <a:rPr lang="vi-VN" sz="1800" baseline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hiện câu hỏi 1 </a:t>
            </a:r>
          </a:p>
          <a:p>
            <a:pPr marL="0" marR="0" indent="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vi-VN" sz="1800" dirty="0" smtClean="0"/>
              <a:t>GV chính</a:t>
            </a:r>
            <a:r>
              <a:rPr lang="vi-VN" sz="1800" baseline="0" dirty="0" smtClean="0"/>
              <a:t> xác hóa kết quả</a:t>
            </a:r>
            <a:endParaRPr lang="en-US" sz="1800" dirty="0" smtClean="0"/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853816F-A1CF-4485-B308-1B9F14B36EA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20035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vi-VN" sz="12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HS thực</a:t>
            </a:r>
            <a:r>
              <a:rPr lang="vi-VN" sz="1200" baseline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hiện câu hỏi 2</a:t>
            </a:r>
            <a:endParaRPr lang="en-US" sz="120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vi-VN" dirty="0" smtClean="0"/>
              <a:t>GV chính</a:t>
            </a:r>
            <a:r>
              <a:rPr lang="vi-VN" baseline="0" dirty="0" smtClean="0"/>
              <a:t> xác hóa kết quả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853816F-A1CF-4485-B308-1B9F14B36EA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173859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vi-VN" sz="12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HS thực</a:t>
            </a:r>
            <a:r>
              <a:rPr lang="vi-VN" sz="1200" baseline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hiện câu hỏi 3 </a:t>
            </a:r>
            <a:endParaRPr lang="en-US" sz="120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vi-VN" dirty="0" smtClean="0"/>
              <a:t>GV chính</a:t>
            </a:r>
            <a:r>
              <a:rPr lang="vi-VN" baseline="0" dirty="0" smtClean="0"/>
              <a:t> xác hóa kết quả</a:t>
            </a:r>
            <a:endParaRPr lang="en-US" dirty="0"/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853816F-A1CF-4485-B308-1B9F14B36EA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717778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vi-V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HS thực hiện luyện</a:t>
            </a:r>
            <a:r>
              <a:rPr lang="vi-VN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tập 3 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vi-V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GV yêu cầu HS đứng tại chỗ trình bày kết quả.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vi-V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HS cả lớp lắng nghe, quan sát và nhận xét.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vi-V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GV chính xác hóa kết quả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853816F-A1CF-4485-B308-1B9F14B36EA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130267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vi-V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HS thực hiện luyện</a:t>
            </a:r>
            <a:r>
              <a:rPr lang="vi-VN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tập 4b 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vi-V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GV yêu cầu HS đứng tại chỗ trình bày kết quả.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vi-V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HS cả lớp lắng nghe, quan sát và nhận xét.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vi-V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GV chính xác hóa kết quả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853816F-A1CF-4485-B308-1B9F14B36EA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45260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vi-V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HS thực hiện luyện</a:t>
            </a:r>
            <a:r>
              <a:rPr lang="vi-VN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tập 5b 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vi-V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GV yêu cầu HS đứng tại chỗ trình bày kết quả.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vi-V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HS cả lớp lắng nghe, quan sát và nhận xét.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vi-V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GV chính xác hóa kết quả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853816F-A1CF-4485-B308-1B9F14B36EA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964702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vi-V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HS thực hiện bài</a:t>
            </a:r>
            <a:r>
              <a:rPr lang="vi-VN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3 SGK trang 37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vi-V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GV yêu cầu HS đứng tại chỗ trình bày kết quả.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vi-V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HS cả lớp lắng nghe, quan sát và nhận xét.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vi-V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GV chính xác hóa kết quả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853816F-A1CF-4485-B308-1B9F14B36EA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28864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vi-V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HS thực hiện bài</a:t>
            </a:r>
            <a:r>
              <a:rPr lang="vi-VN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4 SGK trang 37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vi-V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GV yêu cầu HS đứng tại chỗ trình bày kết quả.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vi-V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HS cả lớp lắng nghe, quan sát và nhận xét.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vi-V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GV chính xác hóa kết quả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853816F-A1CF-4485-B308-1B9F14B36EA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70131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80C5E7-B1A1-4648-89D2-17B0F1E7F5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140298-3E00-4E73-B947-697E692828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BB99EB-0E86-4FEA-A9C4-501D4E755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7/28/2023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31F536-58DF-4935-AE3B-7A08C0312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995127-BE30-42B7-9BE5-B83CC6A2E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9751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AE108-9C7F-4CDC-AD71-B576580A1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103746-779A-435F-995A-5BF82C86C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84E866-B322-455F-AC32-8C164B8CD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7/28/2023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0D61E0-F80F-48E7-A817-F1CECBEE9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F34AFC-4299-43F1-A312-79EF0102C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746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E1D3E-E4B6-4EAA-BFB4-25A0557A6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7E0856-45A8-4EAD-A9D6-8A993968A1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0EEBE1-2BAF-4C94-8403-6E8454F9B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7/28/2023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358F46-E931-4D79-94A5-037AFD073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130D95-EF5F-4A0A-93BD-73AEE2C2F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256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BABEC0-6253-4360-B586-B9D20933D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46E20B-8661-4C60-84FB-4892E8B486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32BE45-79E4-479B-BD2F-46CCB0BEE6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89105E-DF25-4F38-BDE2-9B00C2C44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7/28/2023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D9C4A8-7467-4BAD-98A2-0B63CAC19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C5C5C0-08E4-4F7B-9E80-8925539D2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407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FF641-A5CC-4263-A394-2112D623A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4D6865-C632-473C-AEC8-8D3F71562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FDBD19-4D33-4F6A-9938-6A04B3888E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1697E46-CE4D-480E-A997-2B53B2DF55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8B7E36-823F-4FD4-B826-E450A12480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DBB3B14-C886-4F84-9FD5-11C8320E1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7/28/2023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9AF591-4BBF-4BF2-9EF7-F8B114DFA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52B1A04-B244-4AE3-8997-9B075B105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44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408F1-BB29-4C6F-91C9-653A730BE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54FEF9-8D09-4091-BE99-B6264EBD3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7/28/2023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5F49AA-83D5-4063-9CDE-AA7763048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A2B27C-3C99-4208-B425-775413C53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03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2A62B2-A6D1-4A6F-8B20-80606F478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7/28/2023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2E4958-7A46-4331-B2D8-2C31D8FCB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C8548B-339B-46B2-BF01-1EE3DDC72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661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EF408F-8083-4F07-9628-074C7AFE4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0477E0-A333-439D-A531-30B39A8134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D59501-D187-414C-AACE-F838720036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35F890-BB8A-49E1-880A-924FD6FE4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7/28/2023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CA38FE-429A-41E7-942D-ECCE639D3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01D9BC-0038-4041-AE2C-657BF99D4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7561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956CFD-7F35-482C-A50F-B3D43ACB0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FD7F3EF-0FE9-46C4-A116-5DA6E26B0D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0B4041-0F17-42D8-AF16-AB099A39FF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AF67FF-F8F1-4B22-A471-9317ED3A2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7/28/2023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3D6993-98F8-4234-B24A-02D4DB41C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A34037-0E7D-4379-ACA0-98611B2F7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197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45B175-C851-453B-B2A0-9A5CFCADC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65F4A2-0E4F-4E49-A0BF-BEEC722033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28AA27-3F13-4BFD-B949-21CF319108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3F5E9-5DAC-4C4A-9DF5-C2B87276BCC8}" type="datetimeFigureOut">
              <a:rPr lang="en-US" smtClean="0"/>
              <a:t>7/28/2023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EE99A2-0FED-42D4-9FBD-08CC1C3F81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2468D4-5440-4CE2-BAB3-61D83F628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 descr="Logo, company name&#10;&#10;Description automatically generated">
            <a:extLst>
              <a:ext uri="{FF2B5EF4-FFF2-40B4-BE49-F238E27FC236}">
                <a16:creationId xmlns:a16="http://schemas.microsoft.com/office/drawing/2014/main" id="{C617D0E3-7879-4E51-9843-14E11D752E40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9411307" y="5438588"/>
            <a:ext cx="2086303" cy="1656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2039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5.sv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2.png"/><Relationship Id="rId7" Type="http://schemas.openxmlformats.org/officeDocument/2006/relationships/image" Target="NUL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NULL"/><Relationship Id="rId9" Type="http://schemas.openxmlformats.org/officeDocument/2006/relationships/image" Target="../media/image124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13" Type="http://schemas.openxmlformats.org/officeDocument/2006/relationships/image" Target="../media/image127.png"/><Relationship Id="rId3" Type="http://schemas.openxmlformats.org/officeDocument/2006/relationships/image" Target="../media/image2.png"/><Relationship Id="rId7" Type="http://schemas.openxmlformats.org/officeDocument/2006/relationships/image" Target="NULL"/><Relationship Id="rId12" Type="http://schemas.openxmlformats.org/officeDocument/2006/relationships/image" Target="../media/image106.png"/><Relationship Id="rId2" Type="http://schemas.openxmlformats.org/officeDocument/2006/relationships/notesSlide" Target="../notesSlides/notesSlide10.xml"/><Relationship Id="rId16" Type="http://schemas.openxmlformats.org/officeDocument/2006/relationships/image" Target="../media/image13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11" Type="http://schemas.openxmlformats.org/officeDocument/2006/relationships/image" Target="../media/image1050.png"/><Relationship Id="rId5" Type="http://schemas.openxmlformats.org/officeDocument/2006/relationships/image" Target="NULL"/><Relationship Id="rId15" Type="http://schemas.openxmlformats.org/officeDocument/2006/relationships/image" Target="../media/image129.png"/><Relationship Id="rId10" Type="http://schemas.openxmlformats.org/officeDocument/2006/relationships/image" Target="../media/image126.png"/><Relationship Id="rId9" Type="http://schemas.openxmlformats.org/officeDocument/2006/relationships/image" Target="../media/image125.png"/><Relationship Id="rId14" Type="http://schemas.openxmlformats.org/officeDocument/2006/relationships/image" Target="../media/image128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13" Type="http://schemas.openxmlformats.org/officeDocument/2006/relationships/image" Target="../media/image135.png"/><Relationship Id="rId18" Type="http://schemas.openxmlformats.org/officeDocument/2006/relationships/image" Target="../media/image140.png"/><Relationship Id="rId3" Type="http://schemas.openxmlformats.org/officeDocument/2006/relationships/image" Target="../media/image2.png"/><Relationship Id="rId7" Type="http://schemas.openxmlformats.org/officeDocument/2006/relationships/image" Target="NULL"/><Relationship Id="rId12" Type="http://schemas.openxmlformats.org/officeDocument/2006/relationships/image" Target="../media/image134.png"/><Relationship Id="rId17" Type="http://schemas.openxmlformats.org/officeDocument/2006/relationships/image" Target="../media/image139.png"/><Relationship Id="rId2" Type="http://schemas.openxmlformats.org/officeDocument/2006/relationships/notesSlide" Target="../notesSlides/notesSlide11.xml"/><Relationship Id="rId16" Type="http://schemas.openxmlformats.org/officeDocument/2006/relationships/image" Target="../media/image13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11" Type="http://schemas.openxmlformats.org/officeDocument/2006/relationships/image" Target="../media/image133.png"/><Relationship Id="rId5" Type="http://schemas.openxmlformats.org/officeDocument/2006/relationships/image" Target="NULL"/><Relationship Id="rId15" Type="http://schemas.openxmlformats.org/officeDocument/2006/relationships/image" Target="../media/image137.png"/><Relationship Id="rId10" Type="http://schemas.openxmlformats.org/officeDocument/2006/relationships/image" Target="../media/image132.png"/><Relationship Id="rId9" Type="http://schemas.openxmlformats.org/officeDocument/2006/relationships/image" Target="../media/image131.png"/><Relationship Id="rId14" Type="http://schemas.openxmlformats.org/officeDocument/2006/relationships/image" Target="../media/image136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2.png"/><Relationship Id="rId7" Type="http://schemas.openxmlformats.org/officeDocument/2006/relationships/image" Target="NULL"/><Relationship Id="rId12" Type="http://schemas.openxmlformats.org/officeDocument/2006/relationships/image" Target="../media/image1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11" Type="http://schemas.openxmlformats.org/officeDocument/2006/relationships/image" Target="../media/image14.png"/><Relationship Id="rId5" Type="http://schemas.openxmlformats.org/officeDocument/2006/relationships/image" Target="NULL"/><Relationship Id="rId10" Type="http://schemas.openxmlformats.org/officeDocument/2006/relationships/image" Target="../media/image13.png"/><Relationship Id="rId9" Type="http://schemas.openxmlformats.org/officeDocument/2006/relationships/image" Target="../media/image1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5" Type="http://schemas.openxmlformats.org/officeDocument/2006/relationships/image" Target="../media/image3.png"/><Relationship Id="rId4" Type="http://schemas.openxmlformats.org/officeDocument/2006/relationships/image" Target="../media/image3.sv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png"/><Relationship Id="rId5" Type="http://schemas.openxmlformats.org/officeDocument/2006/relationships/image" Target="../media/image5.w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3" Type="http://schemas.openxmlformats.org/officeDocument/2006/relationships/notesSlide" Target="../notesSlides/notesSlide5.xml"/><Relationship Id="rId7" Type="http://schemas.openxmlformats.org/officeDocument/2006/relationships/image" Target="NUL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7.png"/><Relationship Id="rId9" Type="http://schemas.openxmlformats.org/officeDocument/2006/relationships/image" Target="NUL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3" Type="http://schemas.openxmlformats.org/officeDocument/2006/relationships/notesSlide" Target="../notesSlides/notesSlide6.xml"/><Relationship Id="rId7" Type="http://schemas.openxmlformats.org/officeDocument/2006/relationships/image" Target="NUL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7.png"/><Relationship Id="rId9" Type="http://schemas.openxmlformats.org/officeDocument/2006/relationships/image" Target="NUL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2.png"/><Relationship Id="rId13" Type="http://schemas.openxmlformats.org/officeDocument/2006/relationships/image" Target="../media/image97.png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9.png"/><Relationship Id="rId12" Type="http://schemas.openxmlformats.org/officeDocument/2006/relationships/image" Target="../media/image96.png"/><Relationship Id="rId17" Type="http://schemas.openxmlformats.org/officeDocument/2006/relationships/image" Target="../media/image101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0.png"/><Relationship Id="rId1" Type="http://schemas.openxmlformats.org/officeDocument/2006/relationships/vmlDrawing" Target="../drawings/vmlDrawing5.vml"/><Relationship Id="rId6" Type="http://schemas.openxmlformats.org/officeDocument/2006/relationships/image" Target="../media/image5.wmf"/><Relationship Id="rId11" Type="http://schemas.openxmlformats.org/officeDocument/2006/relationships/image" Target="../media/image95.png"/><Relationship Id="rId5" Type="http://schemas.openxmlformats.org/officeDocument/2006/relationships/oleObject" Target="../embeddings/oleObject1.bin"/><Relationship Id="rId15" Type="http://schemas.openxmlformats.org/officeDocument/2006/relationships/image" Target="../media/image99.png"/><Relationship Id="rId10" Type="http://schemas.openxmlformats.org/officeDocument/2006/relationships/image" Target="../media/image94.png"/><Relationship Id="rId4" Type="http://schemas.openxmlformats.org/officeDocument/2006/relationships/image" Target="../media/image7.png"/><Relationship Id="rId9" Type="http://schemas.openxmlformats.org/officeDocument/2006/relationships/image" Target="../media/image93.png"/><Relationship Id="rId14" Type="http://schemas.openxmlformats.org/officeDocument/2006/relationships/image" Target="../media/image98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13" Type="http://schemas.openxmlformats.org/officeDocument/2006/relationships/image" Target="../media/image122.png"/><Relationship Id="rId3" Type="http://schemas.openxmlformats.org/officeDocument/2006/relationships/image" Target="../media/image2.png"/><Relationship Id="rId7" Type="http://schemas.openxmlformats.org/officeDocument/2006/relationships/image" Target="NULL"/><Relationship Id="rId12" Type="http://schemas.openxmlformats.org/officeDocument/2006/relationships/image" Target="../media/image12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11" Type="http://schemas.openxmlformats.org/officeDocument/2006/relationships/image" Target="../media/image120.png"/><Relationship Id="rId5" Type="http://schemas.openxmlformats.org/officeDocument/2006/relationships/image" Target="NULL"/><Relationship Id="rId10" Type="http://schemas.openxmlformats.org/officeDocument/2006/relationships/image" Target="../media/image119.png"/><Relationship Id="rId9" Type="http://schemas.openxmlformats.org/officeDocument/2006/relationships/image" Target="../media/image118.png"/><Relationship Id="rId14" Type="http://schemas.openxmlformats.org/officeDocument/2006/relationships/image" Target="../media/image1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2">
            <a:extLst>
              <a:ext uri="{FF2B5EF4-FFF2-40B4-BE49-F238E27FC236}">
                <a16:creationId xmlns:a16="http://schemas.microsoft.com/office/drawing/2014/main" id="{F4B5F415-7490-4054-85B4-10F7AE6D33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9628" y="2909632"/>
            <a:ext cx="11952372" cy="1417123"/>
          </a:xfrm>
        </p:spPr>
        <p:txBody>
          <a:bodyPr>
            <a:noAutofit/>
          </a:bodyPr>
          <a:lstStyle/>
          <a:p>
            <a:r>
              <a:rPr lang="en-US" sz="5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5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0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 THỨC ĐẠI SỐ</a:t>
            </a:r>
            <a:br>
              <a:rPr lang="en-US" sz="50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0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5000" b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50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3)</a:t>
            </a:r>
            <a:endParaRPr lang="en-US" sz="50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A65E432-C1E6-4C36-BF8E-2DA25E65DC3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579677" y="4747910"/>
            <a:ext cx="49149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>
            <a:extLst>
              <a:ext uri="{FF2B5EF4-FFF2-40B4-BE49-F238E27FC236}">
                <a16:creationId xmlns:a16="http://schemas.microsoft.com/office/drawing/2014/main" id="{D05F6415-1E7C-453D-B6B7-DBF76BDA69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65127" y="5177912"/>
            <a:ext cx="9144000" cy="1655762"/>
          </a:xfrm>
        </p:spPr>
        <p:txBody>
          <a:bodyPr>
            <a:normAutofit/>
          </a:bodyPr>
          <a:lstStyle/>
          <a:p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Giáo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viên</a:t>
            </a:r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: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5" name="1" descr="Clipboard">
            <a:extLst>
              <a:ext uri="{FF2B5EF4-FFF2-40B4-BE49-F238E27FC236}">
                <a16:creationId xmlns:a16="http://schemas.microsoft.com/office/drawing/2014/main" id="{2A123BD8-A09C-49C0-98E8-54B55610A9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631394">
            <a:off x="-634327" y="3883012"/>
            <a:ext cx="3194131" cy="3194131"/>
          </a:xfrm>
          <a:prstGeom prst="rect">
            <a:avLst/>
          </a:prstGeom>
        </p:spPr>
      </p:pic>
      <p:pic>
        <p:nvPicPr>
          <p:cNvPr id="19" name="Graphic 18" descr="Ruler">
            <a:extLst>
              <a:ext uri="{FF2B5EF4-FFF2-40B4-BE49-F238E27FC236}">
                <a16:creationId xmlns:a16="http://schemas.microsoft.com/office/drawing/2014/main" id="{39130E3C-1E93-4315-AE76-13C55147DC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21" name="Graphic 20" descr="Pencil">
            <a:extLst>
              <a:ext uri="{FF2B5EF4-FFF2-40B4-BE49-F238E27FC236}">
                <a16:creationId xmlns:a16="http://schemas.microsoft.com/office/drawing/2014/main" id="{FFEC1660-205F-490E-800A-0D57D250BAE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  <p:sp>
        <p:nvSpPr>
          <p:cNvPr id="12" name="Subtitle 2">
            <a:extLst>
              <a:ext uri="{FF2B5EF4-FFF2-40B4-BE49-F238E27FC236}">
                <a16:creationId xmlns:a16="http://schemas.microsoft.com/office/drawing/2014/main" id="{CF2EB805-B981-47B9-9661-CF05DB551677}"/>
              </a:ext>
            </a:extLst>
          </p:cNvPr>
          <p:cNvSpPr txBox="1">
            <a:spLocks/>
          </p:cNvSpPr>
          <p:nvPr/>
        </p:nvSpPr>
        <p:spPr>
          <a:xfrm>
            <a:off x="262360" y="160893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PHÒNG GD&amp;ĐT………..</a:t>
            </a:r>
          </a:p>
          <a:p>
            <a:pPr algn="l"/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TRƯỜNG THCS ………….……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!!1">
            <a:extLst>
              <a:ext uri="{FF2B5EF4-FFF2-40B4-BE49-F238E27FC236}">
                <a16:creationId xmlns:a16="http://schemas.microsoft.com/office/drawing/2014/main" id="{0E246211-C9C9-4B3E-9DDF-914AB989AE93}"/>
              </a:ext>
            </a:extLst>
          </p:cNvPr>
          <p:cNvSpPr txBox="1"/>
          <p:nvPr/>
        </p:nvSpPr>
        <p:spPr>
          <a:xfrm>
            <a:off x="5429250" y="2122528"/>
            <a:ext cx="6762750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8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Đ8-C2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90639705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Graphic 27" descr="Clipboard">
            <a:extLst>
              <a:ext uri="{FF2B5EF4-FFF2-40B4-BE49-F238E27FC236}">
                <a16:creationId xmlns:a16="http://schemas.microsoft.com/office/drawing/2014/main" id="{69A6127C-44C4-4935-8488-02212BF0E6B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631394">
            <a:off x="9453206" y="1195377"/>
            <a:ext cx="2532753" cy="2532753"/>
          </a:xfrm>
          <a:prstGeom prst="rect">
            <a:avLst/>
          </a:prstGeom>
        </p:spPr>
      </p:pic>
      <p:sp>
        <p:nvSpPr>
          <p:cNvPr id="2" name="!!4">
            <a:extLst>
              <a:ext uri="{FF2B5EF4-FFF2-40B4-BE49-F238E27FC236}">
                <a16:creationId xmlns:a16="http://schemas.microsoft.com/office/drawing/2014/main" id="{58E6D429-DC53-47C4-8036-1E9D12B8E28B}"/>
              </a:ext>
            </a:extLst>
          </p:cNvPr>
          <p:cNvSpPr/>
          <p:nvPr/>
        </p:nvSpPr>
        <p:spPr>
          <a:xfrm>
            <a:off x="3703581" y="83718"/>
            <a:ext cx="5717294" cy="493723"/>
          </a:xfrm>
          <a:prstGeom prst="roundRect">
            <a:avLst/>
          </a:prstGeom>
          <a:solidFill>
            <a:srgbClr val="1F4E7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HOẠT ĐỘNG LUYỆN TẬP</a:t>
            </a:r>
          </a:p>
        </p:txBody>
      </p:sp>
      <p:pic>
        <p:nvPicPr>
          <p:cNvPr id="32" name="Graphic 31" descr="Pencil">
            <a:extLst>
              <a:ext uri="{FF2B5EF4-FFF2-40B4-BE49-F238E27FC236}">
                <a16:creationId xmlns:a16="http://schemas.microsoft.com/office/drawing/2014/main" id="{F21940DF-3AEF-4263-BDC6-04DEDCE8D6A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975381" y="1717552"/>
            <a:ext cx="1488402" cy="1488402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4991819" y="2361558"/>
            <a:ext cx="10326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Giải</a:t>
            </a:r>
            <a:r>
              <a:rPr kumimoji="0" lang="en-US" sz="2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 </a:t>
            </a:r>
            <a:endParaRPr kumimoji="0" lang="en-US" sz="2800" b="1" i="1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20" name="!!3" descr="Chuyên đề về xác định công thức của hợp chất vô cơ và hữu cơ - Tech12h">
            <a:extLst>
              <a:ext uri="{FF2B5EF4-FFF2-40B4-BE49-F238E27FC236}">
                <a16:creationId xmlns:a16="http://schemas.microsoft.com/office/drawing/2014/main" id="{43D80D0E-F9AC-4D0D-9116-29FEC2960A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6082" y="12958"/>
            <a:ext cx="1869155" cy="1540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1773072" y="708398"/>
                <a:ext cx="10022687" cy="163031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vi-VN" sz="2800" b="1" i="1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7030A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Bài </a:t>
                </a:r>
                <a:r>
                  <a:rPr kumimoji="0" lang="en-US" sz="2800" b="1" i="1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7030A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4 – SGK </a:t>
                </a:r>
                <a:r>
                  <a:rPr kumimoji="0" lang="en-US" sz="2800" b="1" i="1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srgbClr val="7030A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trang</a:t>
                </a:r>
                <a:r>
                  <a:rPr kumimoji="0" lang="en-US" sz="2800" b="1" i="1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7030A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37</a:t>
                </a:r>
                <a:r>
                  <a:rPr kumimoji="0" lang="vi-VN" sz="2800" b="1" i="1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7030A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r>
                  <a:rPr kumimoji="0" lang="en-US" sz="2800" b="1" i="1" u="none" strike="noStrike" kern="1200" cap="none" spc="0" normalizeH="0" baseline="0" noProof="0" dirty="0">
                    <a:ln>
                      <a:noFill/>
                    </a:ln>
                    <a:solidFill>
                      <a:srgbClr val="7030A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1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Quy</a:t>
                </a:r>
                <a:r>
                  <a:rPr kumimoji="0" lang="en-US" sz="2800" b="1" i="1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1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đồng</a:t>
                </a:r>
                <a:r>
                  <a:rPr kumimoji="0" lang="en-US" sz="2800" b="1" i="1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1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mẫu</a:t>
                </a:r>
                <a:r>
                  <a:rPr kumimoji="0" lang="en-US" sz="2800" b="1" i="1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1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thức</a:t>
                </a:r>
                <a:r>
                  <a:rPr kumimoji="0" lang="en-US" sz="2800" b="1" i="1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1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các</a:t>
                </a:r>
                <a:r>
                  <a:rPr kumimoji="0" lang="en-US" sz="2800" b="1" i="1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1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phân</a:t>
                </a:r>
                <a:r>
                  <a:rPr kumimoji="0" lang="en-US" sz="2800" b="1" i="1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1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thức</a:t>
                </a:r>
                <a:r>
                  <a:rPr kumimoji="0" lang="en-US" sz="2800" b="1" i="1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1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trong</a:t>
                </a:r>
                <a:r>
                  <a:rPr kumimoji="0" lang="en-US" sz="2800" b="1" i="1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1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mỗi</a:t>
                </a:r>
                <a:r>
                  <a:rPr kumimoji="0" lang="en-US" sz="2800" b="1" i="1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1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trường</a:t>
                </a:r>
                <a:r>
                  <a:rPr kumimoji="0" lang="en-US" sz="2800" b="1" i="1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1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hợp</a:t>
                </a:r>
                <a:r>
                  <a:rPr kumimoji="0" lang="en-US" sz="2800" b="1" i="1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1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sau</a:t>
                </a:r>
                <a:endParaRPr kumimoji="0" lang="en-US" sz="2800" b="1" i="1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/>
                <a:r>
                  <a:rPr kumimoji="0" lang="en-US" sz="2800" b="1" i="1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  <m:t>𝟐</m:t>
                        </m:r>
                      </m:num>
                      <m:den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  <m:t>𝒙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  <m:t> − 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  <m:t>𝟑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  <m:t>𝒚</m:t>
                        </m:r>
                      </m:den>
                    </m:f>
                  </m:oMath>
                </a14:m>
                <a:r>
                  <a:rPr kumimoji="0" lang="en-US" sz="28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và</a:t>
                </a:r>
                <a:r>
                  <a:rPr kumimoji="0" lang="en-US" sz="28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num>
                      <m:den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+ 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𝒚</m:t>
                        </m:r>
                      </m:den>
                    </m:f>
                  </m:oMath>
                </a14:m>
                <a:r>
                  <a:rPr kumimoji="0" lang="en-US" sz="28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;              b) 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  <m:t>𝟕</m:t>
                        </m:r>
                      </m:num>
                      <m:den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  <m:t>𝟒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  <m:t>𝒙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  <m:t> + 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  <m:t>𝟐𝟒</m:t>
                        </m:r>
                      </m:den>
                    </m:f>
                  </m:oMath>
                </a14:m>
                <a:r>
                  <a:rPr kumimoji="0" lang="en-US" sz="28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và</a:t>
                </a:r>
                <a:r>
                  <a:rPr kumimoji="0" lang="en-US" sz="28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n-US" sz="2800" b="1" i="1" u="none" strike="noStrike" kern="1200" cap="none" spc="0" normalizeH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kumimoji="0" lang="en-US" sz="2800" b="1" i="1" u="none" strike="noStrike" kern="1200" cap="none" spc="0" normalizeH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𝟏𝟑</m:t>
                        </m:r>
                      </m:num>
                      <m:den>
                        <m:sSup>
                          <m:sSupPr>
                            <m:ctrlPr>
                              <a:rPr kumimoji="0" lang="en-US" sz="2800" b="1" i="1" u="none" strike="noStrike" kern="1200" cap="none" spc="0" normalizeH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kumimoji="0" lang="en-US" sz="2800" b="1" i="1" u="none" strike="noStrike" kern="1200" cap="none" spc="0" normalizeH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kumimoji="0" lang="en-US" sz="2800" b="1" i="1" u="none" strike="noStrike" kern="1200" cap="none" spc="0" normalizeH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kumimoji="0" lang="en-US" sz="2800" b="1" i="1" u="none" strike="noStrike" kern="1200" cap="none" spc="0" normalizeH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− </m:t>
                        </m:r>
                        <m:r>
                          <a:rPr kumimoji="0" lang="en-US" sz="2800" b="1" i="1" u="none" strike="noStrike" kern="1200" cap="none" spc="0" normalizeH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𝟑𝟔</m:t>
                        </m:r>
                      </m:den>
                    </m:f>
                  </m:oMath>
                </a14:m>
                <a:endPara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3072" y="708398"/>
                <a:ext cx="10022687" cy="1630318"/>
              </a:xfrm>
              <a:prstGeom prst="rect">
                <a:avLst/>
              </a:prstGeom>
              <a:blipFill>
                <a:blip r:embed="rId9"/>
                <a:stretch>
                  <a:fillRect l="-1277" t="-37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0712960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Graphic 27" descr="Clipboard">
            <a:extLst>
              <a:ext uri="{FF2B5EF4-FFF2-40B4-BE49-F238E27FC236}">
                <a16:creationId xmlns:a16="http://schemas.microsoft.com/office/drawing/2014/main" id="{69A6127C-44C4-4935-8488-02212BF0E6B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631394">
            <a:off x="9453206" y="1195377"/>
            <a:ext cx="2532753" cy="2532753"/>
          </a:xfrm>
          <a:prstGeom prst="rect">
            <a:avLst/>
          </a:prstGeom>
        </p:spPr>
      </p:pic>
      <p:sp>
        <p:nvSpPr>
          <p:cNvPr id="2" name="!!4">
            <a:extLst>
              <a:ext uri="{FF2B5EF4-FFF2-40B4-BE49-F238E27FC236}">
                <a16:creationId xmlns:a16="http://schemas.microsoft.com/office/drawing/2014/main" id="{58E6D429-DC53-47C4-8036-1E9D12B8E28B}"/>
              </a:ext>
            </a:extLst>
          </p:cNvPr>
          <p:cNvSpPr/>
          <p:nvPr/>
        </p:nvSpPr>
        <p:spPr>
          <a:xfrm>
            <a:off x="3703581" y="83718"/>
            <a:ext cx="5717294" cy="493723"/>
          </a:xfrm>
          <a:prstGeom prst="roundRect">
            <a:avLst/>
          </a:prstGeom>
          <a:solidFill>
            <a:srgbClr val="1F4E7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LUYỆN TẬP</a:t>
            </a:r>
          </a:p>
        </p:txBody>
      </p:sp>
      <p:pic>
        <p:nvPicPr>
          <p:cNvPr id="32" name="Graphic 31" descr="Pencil">
            <a:extLst>
              <a:ext uri="{FF2B5EF4-FFF2-40B4-BE49-F238E27FC236}">
                <a16:creationId xmlns:a16="http://schemas.microsoft.com/office/drawing/2014/main" id="{F21940DF-3AEF-4263-BDC6-04DEDCE8D6A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975381" y="1717552"/>
            <a:ext cx="1488402" cy="1488402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3512975" y="1553142"/>
            <a:ext cx="10326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kumimoji="0" lang="en-US" sz="2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kumimoji="0" lang="en-US" sz="2800" b="1" i="1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" name="!!3" descr="Chuyên đề về xác định công thức của hợp chất vô cơ và hữu cơ - Tech12h">
            <a:extLst>
              <a:ext uri="{FF2B5EF4-FFF2-40B4-BE49-F238E27FC236}">
                <a16:creationId xmlns:a16="http://schemas.microsoft.com/office/drawing/2014/main" id="{43D80D0E-F9AC-4D0D-9116-29FEC2960A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6082" y="12958"/>
            <a:ext cx="1869155" cy="1540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1773072" y="708398"/>
                <a:ext cx="10022687" cy="76854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:r>
                  <a:rPr kumimoji="0" lang="en-US" sz="2800" b="1" i="1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num>
                      <m:den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− 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𝒚</m:t>
                        </m:r>
                      </m:den>
                    </m:f>
                  </m:oMath>
                </a14:m>
                <a:r>
                  <a:rPr kumimoji="0" lang="en-US" sz="28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và</a:t>
                </a:r>
                <a:r>
                  <a:rPr kumimoji="0" lang="en-US" sz="28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num>
                      <m:den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+ 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𝒚</m:t>
                        </m:r>
                      </m:den>
                    </m:f>
                  </m:oMath>
                </a14:m>
                <a:r>
                  <a:rPr kumimoji="0" lang="en-US" sz="28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;              </a:t>
                </a:r>
                <a:endPara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3072" y="708398"/>
                <a:ext cx="10022687" cy="768544"/>
              </a:xfrm>
              <a:prstGeom prst="rect">
                <a:avLst/>
              </a:prstGeom>
              <a:blipFill>
                <a:blip r:embed="rId9"/>
                <a:stretch>
                  <a:fillRect l="-1277" b="-15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196622" y="2076362"/>
                <a:ext cx="6920089" cy="13849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AutoNum type="alphaLcParenR"/>
                </a:pPr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MTC: (</a:t>
                </a:r>
                <a14:m>
                  <m:oMath xmlns:m="http://schemas.openxmlformats.org/officeDocument/2006/math">
                    <m:r>
                      <a:rPr lang="en-US" sz="28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𝒙</m:t>
                    </m:r>
                    <m:r>
                      <a:rPr lang="en-US" sz="28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− </m:t>
                    </m:r>
                    <m:r>
                      <a:rPr lang="en-US" sz="28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𝟑</m:t>
                    </m:r>
                    <m:r>
                      <a:rPr lang="en-US" sz="28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𝒚</m:t>
                    </m:r>
                  </m:oMath>
                </a14:m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).(</a:t>
                </a:r>
                <a14:m>
                  <m:oMath xmlns:m="http://schemas.openxmlformats.org/officeDocument/2006/math">
                    <m:r>
                      <a:rPr lang="en-US" sz="28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𝒙</m:t>
                    </m:r>
                    <m:r>
                      <a:rPr lang="en-US" sz="2800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en-US" sz="28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28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𝟑</m:t>
                    </m:r>
                    <m:r>
                      <a:rPr lang="en-US" sz="28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𝒚</m:t>
                    </m:r>
                  </m:oMath>
                </a14:m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</a:p>
              <a:p>
                <a:endPara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6622" y="2076362"/>
                <a:ext cx="6920089" cy="1384995"/>
              </a:xfrm>
              <a:prstGeom prst="rect">
                <a:avLst/>
              </a:prstGeom>
              <a:blipFill>
                <a:blip r:embed="rId10"/>
                <a:stretch>
                  <a:fillRect l="-1586" t="-48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790222" y="2754543"/>
                <a:ext cx="7326489" cy="7685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num>
                      <m:den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− 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𝒚</m:t>
                        </m:r>
                      </m:den>
                    </m:f>
                  </m:oMath>
                </a14:m>
                <a:endPara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0222" y="2754543"/>
                <a:ext cx="7326489" cy="768544"/>
              </a:xfrm>
              <a:prstGeom prst="rect">
                <a:avLst/>
              </a:prstGeom>
              <a:blipFill>
                <a:blip r:embed="rId11"/>
                <a:stretch>
                  <a:fillRect l="-1749" b="-15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387724" y="2624920"/>
                <a:ext cx="4730045" cy="9894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  <m: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(</m:t>
                          </m:r>
                          <m: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  <m: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+</m:t>
                          </m:r>
                          <m: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  <m: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𝒚</m:t>
                          </m:r>
                          <m: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)</m:t>
                          </m:r>
                        </m:num>
                        <m:den>
                          <m: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(</m:t>
                          </m:r>
                          <m: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  <m: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 − </m:t>
                          </m:r>
                          <m: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  <m: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𝒚</m:t>
                          </m:r>
                          <m: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)(</m:t>
                          </m:r>
                          <m: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  <m: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+</m:t>
                          </m:r>
                          <m: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  <m: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𝒚</m:t>
                          </m:r>
                          <m: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87724" y="2624920"/>
                <a:ext cx="4730045" cy="989438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5320435" y="2613103"/>
                <a:ext cx="3147982" cy="97821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  <m: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  <m: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+</m:t>
                          </m:r>
                          <m: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𝟔</m:t>
                          </m:r>
                          <m: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𝒚</m:t>
                          </m:r>
                        </m:num>
                        <m:den>
                          <m: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(</m:t>
                          </m:r>
                          <m: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  <m: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 − </m:t>
                          </m:r>
                          <m: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  <m: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𝒚</m:t>
                          </m:r>
                          <m: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)(</m:t>
                          </m:r>
                          <m: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  <m: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+</m:t>
                          </m:r>
                          <m: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  <m: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𝒚</m:t>
                          </m:r>
                          <m: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20435" y="2613103"/>
                <a:ext cx="3147982" cy="978217"/>
              </a:xfrm>
              <a:prstGeom prst="rect">
                <a:avLst/>
              </a:prstGeom>
              <a:blipFill>
                <a:blip r:embed="rId13"/>
                <a:stretch>
                  <a:fillRect r="-52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790222" y="3949877"/>
                <a:ext cx="5181600" cy="7685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num>
                      <m:den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+ 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𝒚</m:t>
                        </m:r>
                      </m:den>
                    </m:f>
                  </m:oMath>
                </a14:m>
                <a:endPara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0222" y="3949877"/>
                <a:ext cx="5181600" cy="768544"/>
              </a:xfrm>
              <a:prstGeom prst="rect">
                <a:avLst/>
              </a:prstGeom>
              <a:blipFill>
                <a:blip r:embed="rId14"/>
                <a:stretch>
                  <a:fillRect l="-2471" b="-15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1338558" y="3797820"/>
                <a:ext cx="4730045" cy="9894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28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  <m: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(</m:t>
                          </m:r>
                          <m: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  <m:r>
                            <a:rPr lang="en-US" sz="28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  <m: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𝒚</m:t>
                          </m:r>
                          <m: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)</m:t>
                          </m:r>
                        </m:num>
                        <m:den>
                          <m: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(</m:t>
                          </m:r>
                          <m: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  <m: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 − </m:t>
                          </m:r>
                          <m: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  <m: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𝒚</m:t>
                          </m:r>
                          <m: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)(</m:t>
                          </m:r>
                          <m: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  <m: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+</m:t>
                          </m:r>
                          <m: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  <m: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𝒚</m:t>
                          </m:r>
                          <m: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8558" y="3797820"/>
                <a:ext cx="4730045" cy="989438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5269416" y="3811822"/>
                <a:ext cx="3147982" cy="97821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28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  <m: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  <m:r>
                            <a:rPr lang="en-US" sz="28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en-US" sz="28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𝟗</m:t>
                          </m:r>
                          <m: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𝒚</m:t>
                          </m:r>
                        </m:num>
                        <m:den>
                          <m: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(</m:t>
                          </m:r>
                          <m: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  <m: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 − </m:t>
                          </m:r>
                          <m: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  <m: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𝒚</m:t>
                          </m:r>
                          <m: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)(</m:t>
                          </m:r>
                          <m: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  <m: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+</m:t>
                          </m:r>
                          <m: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  <m: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𝒚</m:t>
                          </m:r>
                          <m: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69416" y="3811822"/>
                <a:ext cx="3147982" cy="978217"/>
              </a:xfrm>
              <a:prstGeom prst="rect">
                <a:avLst/>
              </a:prstGeom>
              <a:blipFill>
                <a:blip r:embed="rId16"/>
                <a:stretch>
                  <a:fillRect r="-52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2663672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8" grpId="0"/>
      <p:bldP spid="9" grpId="0"/>
      <p:bldP spid="15" grpId="0"/>
      <p:bldP spid="1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Graphic 27" descr="Clipboard">
            <a:extLst>
              <a:ext uri="{FF2B5EF4-FFF2-40B4-BE49-F238E27FC236}">
                <a16:creationId xmlns:a16="http://schemas.microsoft.com/office/drawing/2014/main" id="{69A6127C-44C4-4935-8488-02212BF0E6B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631394">
            <a:off x="9453206" y="1195377"/>
            <a:ext cx="2532753" cy="2532753"/>
          </a:xfrm>
          <a:prstGeom prst="rect">
            <a:avLst/>
          </a:prstGeom>
        </p:spPr>
      </p:pic>
      <p:sp>
        <p:nvSpPr>
          <p:cNvPr id="2" name="!!4">
            <a:extLst>
              <a:ext uri="{FF2B5EF4-FFF2-40B4-BE49-F238E27FC236}">
                <a16:creationId xmlns:a16="http://schemas.microsoft.com/office/drawing/2014/main" id="{58E6D429-DC53-47C4-8036-1E9D12B8E28B}"/>
              </a:ext>
            </a:extLst>
          </p:cNvPr>
          <p:cNvSpPr/>
          <p:nvPr/>
        </p:nvSpPr>
        <p:spPr>
          <a:xfrm>
            <a:off x="3703581" y="83718"/>
            <a:ext cx="5717294" cy="493723"/>
          </a:xfrm>
          <a:prstGeom prst="roundRect">
            <a:avLst/>
          </a:prstGeom>
          <a:solidFill>
            <a:srgbClr val="1F4E7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LUYỆN TẬP</a:t>
            </a:r>
          </a:p>
        </p:txBody>
      </p:sp>
      <p:pic>
        <p:nvPicPr>
          <p:cNvPr id="32" name="Graphic 31" descr="Pencil">
            <a:extLst>
              <a:ext uri="{FF2B5EF4-FFF2-40B4-BE49-F238E27FC236}">
                <a16:creationId xmlns:a16="http://schemas.microsoft.com/office/drawing/2014/main" id="{F21940DF-3AEF-4263-BDC6-04DEDCE8D6A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975381" y="1717552"/>
            <a:ext cx="1488402" cy="1488402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4811197" y="1573348"/>
            <a:ext cx="10326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kumimoji="0" lang="en-US" sz="2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kumimoji="0" lang="en-US" sz="2800" b="1" i="1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" name="!!3" descr="Chuyên đề về xác định công thức của hợp chất vô cơ và hữu cơ - Tech12h">
            <a:extLst>
              <a:ext uri="{FF2B5EF4-FFF2-40B4-BE49-F238E27FC236}">
                <a16:creationId xmlns:a16="http://schemas.microsoft.com/office/drawing/2014/main" id="{43D80D0E-F9AC-4D0D-9116-29FEC2960A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6082" y="12958"/>
            <a:ext cx="1869155" cy="1540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1773072" y="708398"/>
                <a:ext cx="10022687" cy="71468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b) 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𝟕</m:t>
                        </m:r>
                      </m:num>
                      <m:den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+ 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𝟐𝟒</m:t>
                        </m:r>
                      </m:den>
                    </m:f>
                  </m:oMath>
                </a14:m>
                <a:r>
                  <a:rPr kumimoji="0" lang="en-US" sz="28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và</a:t>
                </a:r>
                <a:r>
                  <a:rPr kumimoji="0" lang="en-US" sz="28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𝟏𝟑</m:t>
                        </m:r>
                      </m:num>
                      <m:den>
                        <m:sSup>
                          <m:sSupPr>
                            <m:ctrlPr>
                              <a:rPr kumimoji="0" lang="en-US" sz="2800" b="1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kumimoji="0" lang="en-US" sz="2800" b="1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kumimoji="0" lang="en-US" sz="2800" b="1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− 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𝟑𝟔</m:t>
                        </m:r>
                      </m:den>
                    </m:f>
                  </m:oMath>
                </a14:m>
                <a:endPara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3072" y="708398"/>
                <a:ext cx="10022687" cy="714683"/>
              </a:xfrm>
              <a:prstGeom prst="rect">
                <a:avLst/>
              </a:prstGeom>
              <a:blipFill>
                <a:blip r:embed="rId9"/>
                <a:stretch>
                  <a:fillRect l="-1277" b="-94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773072" y="1992372"/>
                <a:ext cx="653554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Ta </a:t>
                </a:r>
                <a:r>
                  <a:rPr lang="en-US" sz="2800" b="1" dirty="0" err="1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sz="28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sz="24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𝟒</m:t>
                    </m:r>
                    <m:r>
                      <a:rPr lang="en-US" sz="24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𝒙</m:t>
                    </m:r>
                    <m:r>
                      <a:rPr lang="en-US" sz="24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+ </m:t>
                    </m:r>
                    <m:r>
                      <a:rPr lang="en-US" sz="24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𝟐𝟒</m:t>
                    </m:r>
                    <m:r>
                      <a:rPr lang="en-US" sz="2400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400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𝟒</m:t>
                    </m:r>
                    <m:r>
                      <a:rPr lang="en-US" sz="2400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en-US" sz="2400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𝒙</m:t>
                    </m:r>
                    <m:r>
                      <a:rPr lang="en-US" sz="2400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en-US" sz="2400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𝟔</m:t>
                    </m:r>
                    <m:r>
                      <a:rPr lang="en-US" sz="2400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endPara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3072" y="1992372"/>
                <a:ext cx="6535549" cy="523220"/>
              </a:xfrm>
              <a:prstGeom prst="rect">
                <a:avLst/>
              </a:prstGeom>
              <a:blipFill>
                <a:blip r:embed="rId10"/>
                <a:stretch>
                  <a:fillRect l="-1959" t="-12791" b="-313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741581" y="2378459"/>
                <a:ext cx="4944534" cy="4700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24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4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24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  <m:r>
                      <a:rPr lang="en-US" sz="24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− </m:t>
                    </m:r>
                    <m:r>
                      <a:rPr lang="en-US" sz="24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𝟑𝟔</m:t>
                    </m:r>
                    <m:r>
                      <a:rPr lang="en-US" sz="2400" b="1" i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=(</m:t>
                    </m:r>
                    <m:r>
                      <a:rPr lang="en-US" sz="24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𝒙</m:t>
                    </m:r>
                    <m:r>
                      <a:rPr lang="en-US" sz="2400" b="1" i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en-US" sz="2400" b="1" i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𝟔</m:t>
                    </m:r>
                    <m:r>
                      <a:rPr lang="en-US" sz="2400" b="1" i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)(</m:t>
                    </m:r>
                    <m:r>
                      <a:rPr lang="en-US" sz="24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𝒙</m:t>
                    </m:r>
                  </m:oMath>
                </a14:m>
                <a:r>
                  <a:rPr 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+ 6)</a:t>
                </a:r>
                <a:endParaRPr 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1581" y="2378459"/>
                <a:ext cx="4944534" cy="470000"/>
              </a:xfrm>
              <a:prstGeom prst="rect">
                <a:avLst/>
              </a:prstGeom>
              <a:blipFill>
                <a:blip r:embed="rId11"/>
                <a:stretch>
                  <a:fillRect t="-7792" b="-298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629614" y="2787116"/>
                <a:ext cx="8160250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=&gt; MTC </a:t>
                </a:r>
                <a:r>
                  <a:rPr lang="en-US" sz="24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4</a:t>
                </a:r>
                <a14:m>
                  <m:oMath xmlns:m="http://schemas.openxmlformats.org/officeDocument/2006/math">
                    <m:r>
                      <a:rPr lang="en-US" sz="2400" b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(</m:t>
                    </m:r>
                    <m:r>
                      <a:rPr lang="en-US" sz="24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𝒙</m:t>
                    </m:r>
                    <m:r>
                      <a:rPr lang="en-US" sz="2400" b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en-US" sz="24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𝟔</m:t>
                    </m:r>
                    <m:r>
                      <a:rPr lang="en-US" sz="2400" b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)(</m:t>
                    </m:r>
                    <m:r>
                      <a:rPr lang="en-US" sz="24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𝒙</m:t>
                    </m:r>
                  </m:oMath>
                </a14:m>
                <a:r>
                  <a: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+ 6)</a:t>
                </a:r>
              </a:p>
              <a:p>
                <a:endParaRPr 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9614" y="2787116"/>
                <a:ext cx="8160250" cy="830997"/>
              </a:xfrm>
              <a:prstGeom prst="rect">
                <a:avLst/>
              </a:prstGeom>
              <a:blipFill>
                <a:blip r:embed="rId12"/>
                <a:stretch>
                  <a:fillRect l="-1120" t="-58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650620" y="3477414"/>
                <a:ext cx="7582138" cy="76848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𝟕</m:t>
                        </m:r>
                      </m:num>
                      <m:den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+ 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𝟐𝟒</m:t>
                        </m:r>
                      </m:den>
                    </m:f>
                    <m:r>
                      <a:rPr lang="en-US" sz="2800" b="1" i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 </m:t>
                    </m:r>
                    <m:f>
                      <m:fPr>
                        <m:ctrlP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𝟕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</m:t>
                        </m:r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+ </m:t>
                        </m:r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𝟔</m:t>
                        </m:r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den>
                    </m:f>
                  </m:oMath>
                </a14:m>
                <a:endPara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50620" y="3477414"/>
                <a:ext cx="7582138" cy="768480"/>
              </a:xfrm>
              <a:prstGeom prst="rect">
                <a:avLst/>
              </a:prstGeom>
              <a:blipFill>
                <a:blip r:embed="rId13"/>
                <a:stretch>
                  <a:fillRect l="-1688" b="-7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654125" y="3430991"/>
                <a:ext cx="2299583" cy="8613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𝟕</m:t>
                          </m:r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(</m:t>
                          </m:r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 −</m:t>
                          </m:r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𝟔</m:t>
                          </m:r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)</m:t>
                          </m:r>
                        </m:num>
                        <m:den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𝟒</m:t>
                          </m:r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(</m:t>
                          </m:r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 + </m:t>
                          </m:r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𝟔</m:t>
                          </m:r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)(</m:t>
                          </m:r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 −</m:t>
                          </m:r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𝟔</m:t>
                          </m:r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4125" y="3430991"/>
                <a:ext cx="2299583" cy="861326"/>
              </a:xfrm>
              <a:prstGeom prst="rect">
                <a:avLst/>
              </a:prstGeom>
              <a:blipFill>
                <a:blip r:embed="rId14"/>
                <a:stretch>
                  <a:fillRect r="-190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7309783" y="3401900"/>
                <a:ext cx="2932277" cy="85170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𝟕</m:t>
                          </m:r>
                          <m:r>
                            <a:rPr lang="en-US" sz="24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  <m:r>
                            <a:rPr lang="en-US" sz="24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 −</m:t>
                          </m:r>
                          <m:r>
                            <a:rPr lang="en-US" sz="24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𝟒𝟐</m:t>
                          </m:r>
                        </m:num>
                        <m:den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𝟒</m:t>
                          </m:r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(</m:t>
                          </m:r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 + </m:t>
                          </m:r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𝟔</m:t>
                          </m:r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)(</m:t>
                          </m:r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 −</m:t>
                          </m:r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𝟔</m:t>
                          </m:r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09783" y="3401900"/>
                <a:ext cx="2932277" cy="851708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362153" y="4466852"/>
                <a:ext cx="7930742" cy="7705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+)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𝟏𝟑</m:t>
                        </m:r>
                      </m:num>
                      <m:den>
                        <m:sSup>
                          <m:sSupPr>
                            <m:ctrlP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− 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𝟑𝟔</m:t>
                        </m:r>
                      </m:den>
                    </m:f>
                    <m:r>
                      <a:rPr lang="en-US" sz="2800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 </m:t>
                    </m:r>
                    <m:f>
                      <m:fPr>
                        <m:ctrlP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𝟏𝟑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− </m:t>
                        </m:r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𝟔</m:t>
                        </m:r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)(</m:t>
                        </m:r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+ </m:t>
                        </m:r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𝟔</m:t>
                        </m:r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den>
                    </m:f>
                    <m:r>
                      <a:rPr lang="en-US" sz="2800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 </m:t>
                    </m:r>
                  </m:oMath>
                </a14:m>
                <a:endPara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62153" y="4466852"/>
                <a:ext cx="7930742" cy="770532"/>
              </a:xfrm>
              <a:prstGeom prst="rect">
                <a:avLst/>
              </a:prstGeom>
              <a:blipFill>
                <a:blip r:embed="rId16"/>
                <a:stretch>
                  <a:fillRect b="-15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5592106" y="4403861"/>
                <a:ext cx="2684901" cy="85170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𝟏𝟑</m:t>
                          </m:r>
                          <m:r>
                            <a:rPr lang="en-US" sz="24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 . </m:t>
                          </m:r>
                          <m:r>
                            <a:rPr lang="en-US" sz="24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𝟒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𝟒</m:t>
                          </m:r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(</m:t>
                          </m:r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𝒙</m:t>
                          </m:r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 − </m:t>
                          </m:r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𝟔</m:t>
                          </m:r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)(</m:t>
                          </m:r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𝒙</m:t>
                          </m:r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 + </m:t>
                          </m:r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𝟔</m:t>
                          </m:r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2106" y="4403861"/>
                <a:ext cx="2684901" cy="851708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8402686" y="4491367"/>
                <a:ext cx="2358338" cy="7705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𝟓𝟐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𝟒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− 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𝟔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)(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+ 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𝟔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den>
                    </m:f>
                  </m:oMath>
                </a14:m>
                <a:endPara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02686" y="4491367"/>
                <a:ext cx="2358338" cy="770532"/>
              </a:xfrm>
              <a:prstGeom prst="rect">
                <a:avLst/>
              </a:prstGeom>
              <a:blipFill>
                <a:blip r:embed="rId18"/>
                <a:stretch>
                  <a:fillRect l="-5168" b="-23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7590861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8" grpId="0"/>
      <p:bldP spid="9" grpId="0"/>
      <p:bldP spid="10" grpId="0"/>
      <p:bldP spid="11" grpId="0"/>
      <p:bldP spid="12" grpId="0"/>
      <p:bldP spid="1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Graphic 27" descr="Clipboard">
            <a:extLst>
              <a:ext uri="{FF2B5EF4-FFF2-40B4-BE49-F238E27FC236}">
                <a16:creationId xmlns:a16="http://schemas.microsoft.com/office/drawing/2014/main" id="{69A6127C-44C4-4935-8488-02212BF0E6B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631394">
            <a:off x="9453206" y="1195377"/>
            <a:ext cx="2532753" cy="2532753"/>
          </a:xfrm>
          <a:prstGeom prst="rect">
            <a:avLst/>
          </a:prstGeom>
        </p:spPr>
      </p:pic>
      <p:sp>
        <p:nvSpPr>
          <p:cNvPr id="2" name="!!4">
            <a:extLst>
              <a:ext uri="{FF2B5EF4-FFF2-40B4-BE49-F238E27FC236}">
                <a16:creationId xmlns:a16="http://schemas.microsoft.com/office/drawing/2014/main" id="{58E6D429-DC53-47C4-8036-1E9D12B8E28B}"/>
              </a:ext>
            </a:extLst>
          </p:cNvPr>
          <p:cNvSpPr/>
          <p:nvPr/>
        </p:nvSpPr>
        <p:spPr>
          <a:xfrm>
            <a:off x="3703581" y="83718"/>
            <a:ext cx="5717294" cy="493723"/>
          </a:xfrm>
          <a:prstGeom prst="roundRect">
            <a:avLst/>
          </a:prstGeom>
          <a:solidFill>
            <a:srgbClr val="1F4E7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LUYỆN TẬP</a:t>
            </a:r>
          </a:p>
        </p:txBody>
      </p:sp>
      <p:pic>
        <p:nvPicPr>
          <p:cNvPr id="32" name="Graphic 31" descr="Pencil">
            <a:extLst>
              <a:ext uri="{FF2B5EF4-FFF2-40B4-BE49-F238E27FC236}">
                <a16:creationId xmlns:a16="http://schemas.microsoft.com/office/drawing/2014/main" id="{F21940DF-3AEF-4263-BDC6-04DEDCE8D6A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975381" y="1717552"/>
            <a:ext cx="1488402" cy="1488402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5751760" y="2614561"/>
            <a:ext cx="10326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kumimoji="0" lang="en-US" sz="2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kumimoji="0" lang="en-US" sz="2800" b="1" i="1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" name="!!3" descr="Chuyên đề về xác định công thức của hợp chất vô cơ và hữu cơ - Tech12h">
            <a:extLst>
              <a:ext uri="{FF2B5EF4-FFF2-40B4-BE49-F238E27FC236}">
                <a16:creationId xmlns:a16="http://schemas.microsoft.com/office/drawing/2014/main" id="{43D80D0E-F9AC-4D0D-9116-29FEC2960A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6082" y="12958"/>
            <a:ext cx="1869155" cy="1540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1773072" y="708398"/>
                <a:ext cx="10022687" cy="169661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vi-VN" sz="2800" b="1" i="1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7030A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Bài </a:t>
                </a:r>
                <a:r>
                  <a:rPr kumimoji="0" lang="en-US" sz="2800" b="1" i="1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7030A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7a – SBT </a:t>
                </a:r>
                <a:r>
                  <a:rPr kumimoji="0" lang="en-US" sz="2800" b="1" i="1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srgbClr val="7030A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trang</a:t>
                </a:r>
                <a:r>
                  <a:rPr kumimoji="0" lang="en-US" sz="2800" b="1" i="1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7030A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34</a:t>
                </a:r>
                <a:r>
                  <a:rPr kumimoji="0" lang="vi-VN" sz="2800" b="1" i="1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7030A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r>
                  <a:rPr kumimoji="0" lang="en-US" sz="2800" b="1" i="1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7030A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1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Chứng</a:t>
                </a:r>
                <a:r>
                  <a:rPr kumimoji="0" lang="en-US" sz="2800" b="1" i="1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1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tỏ</a:t>
                </a:r>
                <a:r>
                  <a:rPr kumimoji="0" lang="en-US" sz="2800" b="1" i="1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1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giá</a:t>
                </a:r>
                <a:r>
                  <a:rPr kumimoji="0" lang="en-US" sz="2800" b="1" i="1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1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trị</a:t>
                </a:r>
                <a:r>
                  <a:rPr kumimoji="0" lang="en-US" sz="2800" b="1" i="1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1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kumimoji="0" lang="en-US" sz="2800" b="1" i="1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1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phân</a:t>
                </a:r>
                <a:r>
                  <a:rPr kumimoji="0" lang="en-US" sz="2800" b="1" i="1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1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thức</a:t>
                </a:r>
                <a:r>
                  <a:rPr kumimoji="0" lang="en-US" sz="2800" b="1" i="1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1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sau</a:t>
                </a:r>
                <a:r>
                  <a:rPr kumimoji="0" lang="en-US" sz="2800" b="1" i="1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1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không</a:t>
                </a:r>
                <a:r>
                  <a:rPr kumimoji="0" lang="en-US" sz="2800" b="1" i="1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1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phụ</a:t>
                </a:r>
                <a:r>
                  <a:rPr kumimoji="0" lang="en-US" sz="2800" b="1" i="1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1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thuộc</a:t>
                </a:r>
                <a:r>
                  <a:rPr kumimoji="0" lang="en-US" sz="2800" b="1" i="1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1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vào</a:t>
                </a:r>
                <a:r>
                  <a:rPr kumimoji="0" lang="en-US" sz="2800" b="1" i="1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1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giá</a:t>
                </a:r>
                <a:r>
                  <a:rPr kumimoji="0" lang="en-US" sz="2800" b="1" i="1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1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trị</a:t>
                </a:r>
                <a:r>
                  <a:rPr kumimoji="0" lang="en-US" sz="2800" b="1" i="1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1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kumimoji="0" lang="en-US" sz="2800" b="1" i="1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1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biến</a:t>
                </a:r>
                <a:r>
                  <a:rPr kumimoji="0" lang="en-US" sz="2800" b="1" i="1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(</a:t>
                </a:r>
                <a:r>
                  <a:rPr kumimoji="0" lang="en-US" sz="2800" b="1" i="1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với</a:t>
                </a:r>
                <a:r>
                  <a:rPr kumimoji="0" lang="en-US" sz="2800" b="1" i="1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a </a:t>
                </a:r>
                <a:r>
                  <a:rPr kumimoji="0" lang="en-US" sz="2800" b="1" i="1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kumimoji="0" lang="en-US" sz="2800" b="1" i="1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1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một</a:t>
                </a:r>
                <a:r>
                  <a:rPr kumimoji="0" lang="en-US" sz="2800" b="1" i="1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1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kumimoji="0" lang="en-US" sz="2800" b="1" i="1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endParaRPr kumimoji="0" lang="en-US" sz="2800" b="1" i="1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/>
                <a14:m>
                  <m:oMath xmlns:m="http://schemas.openxmlformats.org/officeDocument/2006/math">
                    <m:f>
                      <m:fPr>
                        <m:ctrlP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kumimoji="0" lang="en-US" sz="2800" b="1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kumimoji="0" lang="en-US" sz="2800" b="1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kumimoji="0" lang="en-US" sz="2800" b="1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− </m:t>
                        </m:r>
                        <m:sSup>
                          <m:sSupPr>
                            <m:ctrlPr>
                              <a:rPr kumimoji="0" lang="en-US" sz="2800" b="1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kumimoji="0" lang="en-US" sz="2800" b="1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𝒚</m:t>
                            </m:r>
                          </m:e>
                          <m:sup>
                            <m:r>
                              <a:rPr kumimoji="0" lang="en-US" sz="2800" b="1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+ 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𝒚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)(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𝒂𝒙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− 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𝒂𝒚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kumimoji="0" lang="en-US" sz="28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(a</a:t>
                </a:r>
                <a:r>
                  <a:rPr kumimoji="0" lang="en-US" sz="28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≠ 0)</a:t>
                </a:r>
                <a:endPara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3072" y="708398"/>
                <a:ext cx="10022687" cy="1696618"/>
              </a:xfrm>
              <a:prstGeom prst="rect">
                <a:avLst/>
              </a:prstGeom>
              <a:blipFill>
                <a:blip r:embed="rId9"/>
                <a:stretch>
                  <a:fillRect l="-1277" t="-35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670045" y="2957821"/>
                <a:ext cx="2265364" cy="12657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− </m:t>
                        </m:r>
                        <m:sSup>
                          <m:sSupPr>
                            <m:ctrlP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𝒚</m:t>
                            </m:r>
                          </m:e>
                          <m:sup>
                            <m: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+ 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𝒚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)(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𝒂𝒙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− 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𝒂𝒚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sz="2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</m:t>
                      </m:r>
                    </m:oMath>
                  </m:oMathPara>
                </a14:m>
                <a:endParaRPr lang="en-US" sz="2800" b="1" dirty="0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0045" y="2957821"/>
                <a:ext cx="2265364" cy="1265731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670045" y="5308600"/>
            <a:ext cx="696265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2800" b="1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800" b="1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800" b="1" i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i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b="1" i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b="1" i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b="1" i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b="1" i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sz="2800" b="1" i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2800" b="1" i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b="1" i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800" b="1" i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800" b="1" i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i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367575" y="4593917"/>
                <a:ext cx="732893" cy="7146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2800" b="1" i="1">
                            <a:latin typeface="Cambria Math" panose="02040503050406030204" pitchFamily="18" charset="0"/>
                          </a:rPr>
                          <m:t>𝒂</m:t>
                        </m:r>
                      </m:den>
                    </m:f>
                  </m:oMath>
                </a14:m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7575" y="4593917"/>
                <a:ext cx="732893" cy="714683"/>
              </a:xfrm>
              <a:prstGeom prst="rect">
                <a:avLst/>
              </a:prstGeom>
              <a:blipFill>
                <a:blip r:embed="rId11"/>
                <a:stretch>
                  <a:fillRect l="-16529" b="-94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367575" y="3809695"/>
                <a:ext cx="2306657" cy="7786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− 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𝒚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)(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+ 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𝒚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num>
                      <m:den>
                        <m:d>
                          <m:dPr>
                            <m:ctrlP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𝒙</m:t>
                            </m:r>
                            <m: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 + </m:t>
                            </m:r>
                            <m: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𝒚</m:t>
                            </m:r>
                          </m:e>
                        </m:d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𝒂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− 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𝒚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den>
                    </m:f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7575" y="3809695"/>
                <a:ext cx="2306657" cy="778675"/>
              </a:xfrm>
              <a:prstGeom prst="rect">
                <a:avLst/>
              </a:prstGeom>
              <a:blipFill>
                <a:blip r:embed="rId12"/>
                <a:stretch>
                  <a:fillRect l="-5277" b="-15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507318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5D60562-028E-4B92-BB2B-E55173015A53}"/>
              </a:ext>
            </a:extLst>
          </p:cNvPr>
          <p:cNvSpPr/>
          <p:nvPr/>
        </p:nvSpPr>
        <p:spPr>
          <a:xfrm>
            <a:off x="186813" y="99607"/>
            <a:ext cx="11868948" cy="6658786"/>
          </a:xfrm>
          <a:custGeom>
            <a:avLst/>
            <a:gdLst>
              <a:gd name="connsiteX0" fmla="*/ 0 w 11868948"/>
              <a:gd name="connsiteY0" fmla="*/ 0 h 6658786"/>
              <a:gd name="connsiteX1" fmla="*/ 11868948 w 11868948"/>
              <a:gd name="connsiteY1" fmla="*/ 0 h 6658786"/>
              <a:gd name="connsiteX2" fmla="*/ 11868948 w 11868948"/>
              <a:gd name="connsiteY2" fmla="*/ 6658786 h 6658786"/>
              <a:gd name="connsiteX3" fmla="*/ 0 w 11868948"/>
              <a:gd name="connsiteY3" fmla="*/ 6658786 h 6658786"/>
              <a:gd name="connsiteX4" fmla="*/ 0 w 11868948"/>
              <a:gd name="connsiteY4" fmla="*/ 0 h 6658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868948" h="6658786" extrusionOk="0">
                <a:moveTo>
                  <a:pt x="0" y="0"/>
                </a:moveTo>
                <a:cubicBezTo>
                  <a:pt x="2526283" y="118645"/>
                  <a:pt x="8306219" y="116012"/>
                  <a:pt x="11868948" y="0"/>
                </a:cubicBezTo>
                <a:cubicBezTo>
                  <a:pt x="11736066" y="1360470"/>
                  <a:pt x="11953899" y="5310941"/>
                  <a:pt x="11868948" y="6658786"/>
                </a:cubicBezTo>
                <a:cubicBezTo>
                  <a:pt x="6722493" y="6793386"/>
                  <a:pt x="5493896" y="6501590"/>
                  <a:pt x="0" y="6658786"/>
                </a:cubicBezTo>
                <a:cubicBezTo>
                  <a:pt x="-20187" y="5944707"/>
                  <a:pt x="-152480" y="740150"/>
                  <a:pt x="0" y="0"/>
                </a:cubicBezTo>
                <a:close/>
              </a:path>
            </a:pathLst>
          </a:custGeom>
          <a:noFill/>
          <a:ln w="69850">
            <a:solidFill>
              <a:srgbClr val="1F4E79"/>
            </a:solidFill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!!4">
            <a:extLst>
              <a:ext uri="{FF2B5EF4-FFF2-40B4-BE49-F238E27FC236}">
                <a16:creationId xmlns:a16="http://schemas.microsoft.com/office/drawing/2014/main" id="{58E6D429-DC53-47C4-8036-1E9D12B8E28B}"/>
              </a:ext>
            </a:extLst>
          </p:cNvPr>
          <p:cNvSpPr/>
          <p:nvPr/>
        </p:nvSpPr>
        <p:spPr>
          <a:xfrm>
            <a:off x="3237353" y="99607"/>
            <a:ext cx="5717294" cy="493723"/>
          </a:xfrm>
          <a:prstGeom prst="round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VẬN DỤNG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542441" y="836908"/>
                <a:ext cx="10213383" cy="19467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Vận </a:t>
                </a:r>
                <a:r>
                  <a:rPr lang="en-US" sz="2800" b="1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dụng</a:t>
                </a:r>
                <a:r>
                  <a:rPr lang="en-US" sz="28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3</a:t>
                </a:r>
                <a:r>
                  <a:rPr lang="en-US" sz="28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:r>
                  <a:rPr lang="en-US" sz="2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Dùng tính chất cơ bản của phân thức chứng tỏ rằng cặp phân thức sau bằng nhau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endParaRPr lang="en-US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𝟏𝟓</m:t>
                          </m:r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 −</m:t>
                          </m:r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𝟏𝟎</m:t>
                          </m:r>
                        </m:num>
                        <m:den>
                          <m:sSup>
                            <m:sSupPr>
                              <m:ctrlPr>
                                <a:rPr lang="en-US" sz="28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  <m:r>
                                <a:rPr lang="en-US" sz="28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28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 −(</m:t>
                          </m:r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;  </m:t>
                      </m:r>
                      <m:f>
                        <m:f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8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1" i="1" smtClean="0">
                                  <a:latin typeface="Cambria Math" panose="02040503050406030204" pitchFamily="18" charset="0"/>
                                </a:rPr>
                                <m:t>𝟓</m:t>
                              </m:r>
                              <m:r>
                                <a:rPr lang="en-US" sz="28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28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𝟓</m:t>
                          </m:r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𝟓</m:t>
                          </m:r>
                        </m:num>
                        <m:den>
                          <m:sSup>
                            <m:sSupPr>
                              <m:ctrlPr>
                                <a:rPr lang="en-US" sz="28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2800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sup>
                          </m:sSup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den>
                      </m:f>
                    </m:oMath>
                  </m:oMathPara>
                </a14:m>
                <a:endPara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2441" y="836908"/>
                <a:ext cx="10213383" cy="1946751"/>
              </a:xfrm>
              <a:prstGeom prst="rect">
                <a:avLst/>
              </a:prstGeom>
              <a:blipFill>
                <a:blip r:embed="rId3"/>
                <a:stretch>
                  <a:fillRect l="-1254" t="-31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0052429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5D60562-028E-4B92-BB2B-E55173015A53}"/>
              </a:ext>
            </a:extLst>
          </p:cNvPr>
          <p:cNvSpPr/>
          <p:nvPr/>
        </p:nvSpPr>
        <p:spPr>
          <a:xfrm>
            <a:off x="112542" y="99607"/>
            <a:ext cx="11943219" cy="6658786"/>
          </a:xfrm>
          <a:custGeom>
            <a:avLst/>
            <a:gdLst>
              <a:gd name="connsiteX0" fmla="*/ 0 w 11943219"/>
              <a:gd name="connsiteY0" fmla="*/ 0 h 6658786"/>
              <a:gd name="connsiteX1" fmla="*/ 11943219 w 11943219"/>
              <a:gd name="connsiteY1" fmla="*/ 0 h 6658786"/>
              <a:gd name="connsiteX2" fmla="*/ 11943219 w 11943219"/>
              <a:gd name="connsiteY2" fmla="*/ 6658786 h 6658786"/>
              <a:gd name="connsiteX3" fmla="*/ 0 w 11943219"/>
              <a:gd name="connsiteY3" fmla="*/ 6658786 h 6658786"/>
              <a:gd name="connsiteX4" fmla="*/ 0 w 11943219"/>
              <a:gd name="connsiteY4" fmla="*/ 0 h 6658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943219" h="6658786" extrusionOk="0">
                <a:moveTo>
                  <a:pt x="0" y="0"/>
                </a:moveTo>
                <a:cubicBezTo>
                  <a:pt x="4310450" y="118645"/>
                  <a:pt x="8658619" y="116012"/>
                  <a:pt x="11943219" y="0"/>
                </a:cubicBezTo>
                <a:cubicBezTo>
                  <a:pt x="11810337" y="1360470"/>
                  <a:pt x="12028170" y="5310941"/>
                  <a:pt x="11943219" y="6658786"/>
                </a:cubicBezTo>
                <a:cubicBezTo>
                  <a:pt x="10454998" y="6793386"/>
                  <a:pt x="2886094" y="6501590"/>
                  <a:pt x="0" y="6658786"/>
                </a:cubicBezTo>
                <a:cubicBezTo>
                  <a:pt x="-20187" y="5944707"/>
                  <a:pt x="-152480" y="740150"/>
                  <a:pt x="0" y="0"/>
                </a:cubicBezTo>
                <a:close/>
              </a:path>
            </a:pathLst>
          </a:custGeom>
          <a:noFill/>
          <a:ln w="69850">
            <a:solidFill>
              <a:srgbClr val="1F4E79"/>
            </a:solidFill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!!4">
            <a:extLst>
              <a:ext uri="{FF2B5EF4-FFF2-40B4-BE49-F238E27FC236}">
                <a16:creationId xmlns:a16="http://schemas.microsoft.com/office/drawing/2014/main" id="{58E6D429-DC53-47C4-8036-1E9D12B8E28B}"/>
              </a:ext>
            </a:extLst>
          </p:cNvPr>
          <p:cNvSpPr/>
          <p:nvPr/>
        </p:nvSpPr>
        <p:spPr>
          <a:xfrm>
            <a:off x="3225504" y="328207"/>
            <a:ext cx="5717294" cy="956117"/>
          </a:xfrm>
          <a:prstGeom prst="roundRect">
            <a:avLst>
              <a:gd name="adj" fmla="val 50000"/>
            </a:avLst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TỰ HỌC Ở NHÀ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E530CE9-79B6-4A34-9DE8-7F769B44A120}"/>
              </a:ext>
            </a:extLst>
          </p:cNvPr>
          <p:cNvSpPr txBox="1"/>
          <p:nvPr/>
        </p:nvSpPr>
        <p:spPr>
          <a:xfrm>
            <a:off x="2070100" y="1690724"/>
            <a:ext cx="960120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nl-NL" sz="32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- Học bài theo SGK và vở ghi.</a:t>
            </a:r>
          </a:p>
          <a:p>
            <a:pPr>
              <a:lnSpc>
                <a:spcPct val="150000"/>
              </a:lnSpc>
            </a:pPr>
            <a:r>
              <a:rPr lang="nl-NL" sz="32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- Xem lại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định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nghĩa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,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tính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chất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cơ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bản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,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điều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kiện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xác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định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và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giá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trị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của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phân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thức</a:t>
            </a:r>
            <a:endParaRPr lang="en-US" sz="3200" b="1" dirty="0">
              <a:solidFill>
                <a:srgbClr val="0070C0"/>
              </a:solidFill>
              <a:latin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nl-NL" sz="32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- Bài tập về </a:t>
            </a:r>
            <a:r>
              <a:rPr lang="nl-NL" sz="32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nhà: ... SGK, ...SBT</a:t>
            </a:r>
            <a:endParaRPr lang="en-US" sz="3200" b="1" dirty="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527595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5F415-7490-4054-85B4-10F7AE6D33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52207"/>
            <a:ext cx="9144000" cy="2387600"/>
          </a:xfrm>
        </p:spPr>
        <p:txBody>
          <a:bodyPr>
            <a:normAutofit/>
          </a:bodyPr>
          <a:lstStyle/>
          <a:p>
            <a:r>
              <a:rPr lang="en-US" sz="8000" dirty="0">
                <a:solidFill>
                  <a:schemeClr val="bg1"/>
                </a:solidFill>
                <a:latin typeface="Rockwell" panose="02060603020205020403" pitchFamily="18" charset="0"/>
              </a:rPr>
              <a:t>Remember…</a:t>
            </a:r>
            <a:br>
              <a:rPr lang="en-US" sz="8000" dirty="0">
                <a:solidFill>
                  <a:schemeClr val="bg1"/>
                </a:solidFill>
                <a:latin typeface="Rockwell" panose="02060603020205020403" pitchFamily="18" charset="0"/>
              </a:rPr>
            </a:br>
            <a:r>
              <a:rPr lang="en-US" sz="8000" dirty="0">
                <a:solidFill>
                  <a:schemeClr val="bg1"/>
                </a:solidFill>
                <a:latin typeface="Rockwell" panose="02060603020205020403" pitchFamily="18" charset="0"/>
              </a:rPr>
              <a:t>Safety First!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A65E432-C1E6-4C36-BF8E-2DA25E65DC3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579677" y="3278339"/>
            <a:ext cx="49149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>
            <a:extLst>
              <a:ext uri="{FF2B5EF4-FFF2-40B4-BE49-F238E27FC236}">
                <a16:creationId xmlns:a16="http://schemas.microsoft.com/office/drawing/2014/main" id="{D05F6415-1E7C-453D-B6B7-DBF76BDA69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65127" y="3620366"/>
            <a:ext cx="9144000" cy="1655762"/>
          </a:xfrm>
        </p:spPr>
        <p:txBody>
          <a:bodyPr>
            <a:normAutofit/>
          </a:bodyPr>
          <a:lstStyle/>
          <a:p>
            <a:r>
              <a:rPr lang="en-US" sz="20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Thank you!</a:t>
            </a:r>
            <a:endParaRPr lang="en-US" sz="20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5" name="Graphic 14" descr="Clipboard">
            <a:extLst>
              <a:ext uri="{FF2B5EF4-FFF2-40B4-BE49-F238E27FC236}">
                <a16:creationId xmlns:a16="http://schemas.microsoft.com/office/drawing/2014/main" id="{2A123BD8-A09C-49C0-98E8-54B55610A9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631394">
            <a:off x="-514584" y="4127150"/>
            <a:ext cx="3194131" cy="3194131"/>
          </a:xfrm>
          <a:prstGeom prst="rect">
            <a:avLst/>
          </a:prstGeom>
        </p:spPr>
      </p:pic>
      <p:pic>
        <p:nvPicPr>
          <p:cNvPr id="19" name="Graphic 18" descr="Ruler">
            <a:extLst>
              <a:ext uri="{FF2B5EF4-FFF2-40B4-BE49-F238E27FC236}">
                <a16:creationId xmlns:a16="http://schemas.microsoft.com/office/drawing/2014/main" id="{39130E3C-1E93-4315-AE76-13C55147DCF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21" name="Graphic 20" descr="Pencil">
            <a:extLst>
              <a:ext uri="{FF2B5EF4-FFF2-40B4-BE49-F238E27FC236}">
                <a16:creationId xmlns:a16="http://schemas.microsoft.com/office/drawing/2014/main" id="{FFEC1660-205F-490E-800A-0D57D250BAE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931359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F0B9D66F-5601-40B8-86B8-4B94AB7C2B0B}"/>
              </a:ext>
            </a:extLst>
          </p:cNvPr>
          <p:cNvSpPr/>
          <p:nvPr/>
        </p:nvSpPr>
        <p:spPr>
          <a:xfrm>
            <a:off x="83518" y="49875"/>
            <a:ext cx="4189224" cy="653685"/>
          </a:xfrm>
          <a:prstGeom prst="roundRect">
            <a:avLst/>
          </a:prstGeom>
          <a:solidFill>
            <a:srgbClr val="FFD3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B41947A2-8C4E-460E-A29C-30BD4B5DB041}"/>
              </a:ext>
            </a:extLst>
          </p:cNvPr>
          <p:cNvGrpSpPr/>
          <p:nvPr/>
        </p:nvGrpSpPr>
        <p:grpSpPr>
          <a:xfrm rot="19823548">
            <a:off x="10380265" y="-1758946"/>
            <a:ext cx="3136324" cy="8030311"/>
            <a:chOff x="9055676" y="0"/>
            <a:chExt cx="3136324" cy="6858000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EA5BD8AB-C5E3-48B8-8244-650D432A9D70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FA2DC627-8030-44BB-AF58-DA2E1D7FE52E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C7E7C356-12CC-418B-92DE-C3D776E2F383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0E126EC2-82B8-4C28-8457-E91069573314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3612BE79-8E59-4846-9676-1838738481B9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5" name="!!1">
            <a:extLst>
              <a:ext uri="{FF2B5EF4-FFF2-40B4-BE49-F238E27FC236}">
                <a16:creationId xmlns:a16="http://schemas.microsoft.com/office/drawing/2014/main" id="{4D3CFCA8-27ED-41FB-92A9-BA8CC0500364}"/>
              </a:ext>
            </a:extLst>
          </p:cNvPr>
          <p:cNvSpPr txBox="1"/>
          <p:nvPr/>
        </p:nvSpPr>
        <p:spPr>
          <a:xfrm>
            <a:off x="244204" y="107270"/>
            <a:ext cx="402853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 err="1">
                <a:solidFill>
                  <a:srgbClr val="C55A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b="1" dirty="0">
                <a:solidFill>
                  <a:srgbClr val="C55A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55A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b="1" dirty="0">
                <a:solidFill>
                  <a:srgbClr val="C55A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55A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2800" b="1" dirty="0">
                <a:solidFill>
                  <a:srgbClr val="C55A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55A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endParaRPr lang="en-US" sz="2800" dirty="0">
              <a:solidFill>
                <a:srgbClr val="C55A11"/>
              </a:solidFill>
            </a:endParaRPr>
          </a:p>
        </p:txBody>
      </p:sp>
      <p:sp>
        <p:nvSpPr>
          <p:cNvPr id="25" name="Rectangle 8">
            <a:extLst>
              <a:ext uri="{FF2B5EF4-FFF2-40B4-BE49-F238E27FC236}">
                <a16:creationId xmlns:a16="http://schemas.microsoft.com/office/drawing/2014/main" id="{E5F907BA-4B64-D8DE-E72B-C21DFDAA0E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1700" y="5540187"/>
            <a:ext cx="35738793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" name="Rectangle 5">
            <a:extLst>
              <a:ext uri="{FF2B5EF4-FFF2-40B4-BE49-F238E27FC236}">
                <a16:creationId xmlns:a16="http://schemas.microsoft.com/office/drawing/2014/main" id="{1E67329B-ACF6-76AE-6301-71657A354A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4204" y="1133182"/>
            <a:ext cx="8848953" cy="332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Nhắc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514350" lvl="0" indent="-51435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endParaRPr lang="en-US" altLang="en-US" sz="2800" b="1" dirty="0" smtClean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0" indent="-51435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rút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gọn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endParaRPr lang="en-US" altLang="en-US" sz="2800" b="1" dirty="0" smtClean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0" indent="-51435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kumimoji="0" lang="en-US" altLang="en-US" sz="2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kumimoji="0" lang="en-US" altLang="en-US" sz="28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049914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757556">
            <a:off x="-1132152" y="4721633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18" name="Hộp Văn bản 17">
            <a:extLst>
              <a:ext uri="{FF2B5EF4-FFF2-40B4-BE49-F238E27FC236}">
                <a16:creationId xmlns:a16="http://schemas.microsoft.com/office/drawing/2014/main" id="{225AE2A5-5738-3580-5C7C-161964F9AC15}"/>
              </a:ext>
            </a:extLst>
          </p:cNvPr>
          <p:cNvSpPr txBox="1"/>
          <p:nvPr/>
        </p:nvSpPr>
        <p:spPr>
          <a:xfrm>
            <a:off x="521890" y="949289"/>
            <a:ext cx="74120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1.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Tính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chất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cơ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bản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521890" y="1725283"/>
                <a:ext cx="11387081" cy="35812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Nếu </a:t>
                </a:r>
                <a:r>
                  <a:rPr lang="en-US" sz="2800" b="1" dirty="0" err="1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nhân</a:t>
                </a:r>
                <a:r>
                  <a:rPr lang="en-US" sz="2800" b="1" dirty="0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cả</a:t>
                </a:r>
                <a:r>
                  <a:rPr lang="en-US" sz="2800" b="1" dirty="0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tử</a:t>
                </a:r>
                <a:r>
                  <a:rPr lang="en-US" sz="2800" b="1" dirty="0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lang="en-US" sz="2800" b="1" dirty="0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mẫu</a:t>
                </a:r>
                <a:r>
                  <a:rPr lang="en-US" sz="2800" b="1" dirty="0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2800" b="1" dirty="0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một</a:t>
                </a:r>
                <a:r>
                  <a:rPr lang="en-US" sz="2800" b="1" dirty="0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phân</a:t>
                </a:r>
                <a:r>
                  <a:rPr lang="en-US" sz="2800" b="1" dirty="0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thức</a:t>
                </a:r>
                <a:r>
                  <a:rPr lang="en-US" sz="2800" b="1" dirty="0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với</a:t>
                </a:r>
                <a:r>
                  <a:rPr lang="en-US" sz="2800" b="1" dirty="0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cùng</a:t>
                </a:r>
                <a:r>
                  <a:rPr lang="en-US" sz="2800" b="1" dirty="0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một</a:t>
                </a:r>
                <a:r>
                  <a:rPr lang="en-US" sz="2800" b="1" dirty="0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đa</a:t>
                </a:r>
                <a:r>
                  <a:rPr lang="en-US" sz="2800" b="1" dirty="0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thức</a:t>
                </a:r>
                <a:r>
                  <a:rPr lang="en-US" sz="2800" b="1" dirty="0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khác</a:t>
                </a:r>
                <a:r>
                  <a:rPr lang="en-US" sz="2800" b="1" dirty="0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đa</a:t>
                </a:r>
                <a:r>
                  <a:rPr lang="en-US" sz="2800" b="1" dirty="0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thức</a:t>
                </a:r>
                <a:r>
                  <a:rPr lang="en-US" sz="2800" b="1" dirty="0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0 </a:t>
                </a:r>
                <a:r>
                  <a:rPr lang="en-US" sz="2800" b="1" dirty="0" err="1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thì</a:t>
                </a:r>
                <a:r>
                  <a:rPr lang="en-US" sz="2800" b="1" dirty="0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được</a:t>
                </a:r>
                <a:r>
                  <a:rPr lang="en-US" sz="2800" b="1" dirty="0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một</a:t>
                </a:r>
                <a:r>
                  <a:rPr lang="en-US" sz="2800" b="1" dirty="0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phân</a:t>
                </a:r>
                <a:r>
                  <a:rPr lang="en-US" sz="2800" b="1" dirty="0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thức</a:t>
                </a:r>
                <a:r>
                  <a:rPr lang="en-US" sz="2800" b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bằng</a:t>
                </a:r>
                <a:r>
                  <a:rPr lang="en-US" sz="2800" b="1" dirty="0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phân</a:t>
                </a:r>
                <a:r>
                  <a:rPr lang="en-US" sz="2800" b="1" dirty="0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thức</a:t>
                </a:r>
                <a:r>
                  <a:rPr lang="en-US" sz="2800" b="1" dirty="0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đã</a:t>
                </a:r>
                <a:r>
                  <a:rPr lang="en-US" sz="2800" b="1" dirty="0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cho</a:t>
                </a:r>
                <a:endParaRPr lang="en-US" sz="2800" b="1" dirty="0" smtClean="0">
                  <a:solidFill>
                    <a:schemeClr val="bg2">
                      <a:lumMod val="1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chemeClr val="bg2">
                            <a:lumMod val="10000"/>
                          </a:schemeClr>
                        </a:solidFill>
                        <a:latin typeface="Cambria Math" panose="02040503050406030204" pitchFamily="18" charset="0"/>
                      </a:rPr>
                      <m:t>                    </m:t>
                    </m:r>
                    <m:f>
                      <m:fPr>
                        <m:ctrlPr>
                          <a:rPr lang="en-US" sz="2800" b="1" i="1" smtClean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𝑷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𝑸</m:t>
                        </m:r>
                      </m:den>
                    </m:f>
                    <m:r>
                      <a:rPr lang="en-US" sz="2800" b="1" i="1" smtClean="0">
                        <a:solidFill>
                          <a:schemeClr val="bg2">
                            <a:lumMod val="10000"/>
                          </a:schemeClr>
                        </a:solidFill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sz="2800" b="1" i="1" smtClean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𝑷</m:t>
                        </m:r>
                        <m:r>
                          <a:rPr lang="en-US" sz="2800" b="1" i="1" smtClean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US" sz="2800" b="1" i="1" smtClean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𝑴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𝑸</m:t>
                        </m:r>
                        <m:r>
                          <a:rPr lang="en-US" sz="2800" b="1" i="1" smtClean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US" sz="2800" b="1" i="1" smtClean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𝑴</m:t>
                        </m:r>
                      </m:den>
                    </m:f>
                  </m:oMath>
                </a14:m>
                <a:r>
                  <a:rPr lang="en-US" sz="2800" b="1" dirty="0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với</a:t>
                </a:r>
                <a:r>
                  <a:rPr lang="en-US" sz="2800" b="1" dirty="0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chemeClr val="bg2">
                            <a:lumMod val="10000"/>
                          </a:schemeClr>
                        </a:solidFill>
                        <a:latin typeface="Cambria Math" panose="02040503050406030204" pitchFamily="18" charset="0"/>
                      </a:rPr>
                      <m:t>𝑴</m:t>
                    </m:r>
                    <m:r>
                      <a:rPr lang="en-US" sz="2800" b="1" i="1" smtClean="0">
                        <a:solidFill>
                          <a:schemeClr val="bg2">
                            <a:lumMod val="1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b="1" dirty="0" err="1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2800" b="1" dirty="0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một</a:t>
                </a:r>
                <a:r>
                  <a:rPr lang="en-US" sz="2800" b="1" dirty="0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đa</a:t>
                </a:r>
                <a:r>
                  <a:rPr lang="en-US" sz="2800" b="1" dirty="0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thức</a:t>
                </a:r>
                <a:r>
                  <a:rPr lang="en-US" sz="2800" b="1" dirty="0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khác</a:t>
                </a:r>
                <a:r>
                  <a:rPr lang="en-US" sz="2800" b="1" dirty="0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đa</a:t>
                </a:r>
                <a:r>
                  <a:rPr lang="en-US" sz="2800" b="1" dirty="0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thức</a:t>
                </a:r>
                <a:r>
                  <a:rPr lang="en-US" sz="2800" b="1" dirty="0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0</a:t>
                </a:r>
              </a:p>
              <a:p>
                <a:r>
                  <a:rPr lang="en-US" sz="2800" b="1" dirty="0" err="1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Nếu</a:t>
                </a:r>
                <a:r>
                  <a:rPr lang="en-US" sz="2800" b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chia </a:t>
                </a:r>
                <a:r>
                  <a:rPr lang="en-US" sz="2800" b="1" dirty="0" err="1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cả</a:t>
                </a:r>
                <a:r>
                  <a:rPr lang="en-US" sz="2800" b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tử</a:t>
                </a:r>
                <a:r>
                  <a:rPr lang="en-US" sz="2800" b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lang="en-US" sz="2800" b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mẫu</a:t>
                </a:r>
                <a:r>
                  <a:rPr lang="en-US" sz="2800" b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2800" b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một</a:t>
                </a:r>
                <a:r>
                  <a:rPr lang="en-US" sz="2800" b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phân</a:t>
                </a:r>
                <a:r>
                  <a:rPr lang="en-US" sz="2800" b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thức</a:t>
                </a:r>
                <a:r>
                  <a:rPr lang="en-US" sz="2800" b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cho</a:t>
                </a:r>
                <a:r>
                  <a:rPr lang="en-US" sz="2800" b="1" dirty="0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một</a:t>
                </a:r>
                <a:r>
                  <a:rPr lang="en-US" sz="2800" b="1" dirty="0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nhân</a:t>
                </a:r>
                <a:r>
                  <a:rPr lang="en-US" sz="2800" b="1" dirty="0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tử</a:t>
                </a:r>
                <a:r>
                  <a:rPr lang="en-US" sz="2800" b="1" dirty="0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chung</a:t>
                </a:r>
                <a:r>
                  <a:rPr lang="en-US" sz="2800" b="1" dirty="0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2800" b="1" dirty="0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chúng</a:t>
                </a:r>
                <a:r>
                  <a:rPr lang="en-US" sz="2800" b="1" dirty="0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thì</a:t>
                </a:r>
                <a:r>
                  <a:rPr lang="en-US" sz="2800" b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được</a:t>
                </a:r>
                <a:r>
                  <a:rPr lang="en-US" sz="2800" b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một</a:t>
                </a:r>
                <a:r>
                  <a:rPr lang="en-US" sz="2800" b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phân</a:t>
                </a:r>
                <a:r>
                  <a:rPr lang="en-US" sz="2800" b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thức</a:t>
                </a:r>
                <a:r>
                  <a:rPr lang="en-US" sz="2800" b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bằng</a:t>
                </a:r>
                <a:r>
                  <a:rPr lang="en-US" sz="2800" b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phân</a:t>
                </a:r>
                <a:r>
                  <a:rPr lang="en-US" sz="2800" b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thức</a:t>
                </a:r>
                <a:r>
                  <a:rPr lang="en-US" sz="2800" b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đã</a:t>
                </a:r>
                <a:r>
                  <a:rPr lang="en-US" sz="2800" b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cho</a:t>
                </a:r>
                <a:endParaRPr lang="en-US" sz="2800" b="1" dirty="0">
                  <a:solidFill>
                    <a:schemeClr val="bg2">
                      <a:lumMod val="1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2800" b="1" dirty="0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𝑷</m:t>
                        </m:r>
                      </m:num>
                      <m:den>
                        <m:r>
                          <a:rPr lang="en-US" sz="2800" b="1" i="1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𝑸</m:t>
                        </m:r>
                      </m:den>
                    </m:f>
                    <m:r>
                      <a:rPr lang="en-US" sz="2800" b="1" i="1">
                        <a:solidFill>
                          <a:schemeClr val="bg2">
                            <a:lumMod val="10000"/>
                          </a:schemeClr>
                        </a:solidFill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sz="2800" b="1" i="1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𝑷</m:t>
                        </m:r>
                        <m:r>
                          <a:rPr lang="en-US" sz="2800" b="1" i="1" smtClean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:</m:t>
                        </m:r>
                        <m:r>
                          <a:rPr lang="en-US" sz="2800" b="1" i="1" smtClean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𝑵</m:t>
                        </m:r>
                      </m:num>
                      <m:den>
                        <m:r>
                          <a:rPr lang="en-US" sz="2800" b="1" i="1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𝑸</m:t>
                        </m:r>
                        <m:r>
                          <a:rPr lang="en-US" sz="2800" b="1" i="1" smtClean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:</m:t>
                        </m:r>
                        <m:r>
                          <a:rPr lang="en-US" sz="2800" b="1" i="1" smtClean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𝑵</m:t>
                        </m:r>
                      </m:den>
                    </m:f>
                  </m:oMath>
                </a14:m>
                <a:r>
                  <a:rPr lang="en-US" sz="2800" b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với</a:t>
                </a:r>
                <a:r>
                  <a:rPr lang="en-US" sz="2800" b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chemeClr val="bg2">
                            <a:lumMod val="10000"/>
                          </a:schemeClr>
                        </a:solidFill>
                        <a:latin typeface="Cambria Math" panose="02040503050406030204" pitchFamily="18" charset="0"/>
                      </a:rPr>
                      <m:t>𝑵</m:t>
                    </m:r>
                    <m:r>
                      <a:rPr lang="en-US" sz="2800" b="1" i="1">
                        <a:solidFill>
                          <a:schemeClr val="bg2">
                            <a:lumMod val="1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b="1" dirty="0" err="1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2800" b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một</a:t>
                </a:r>
                <a:r>
                  <a:rPr lang="en-US" sz="2800" b="1" dirty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nhân</a:t>
                </a:r>
                <a:r>
                  <a:rPr lang="en-US" sz="2800" b="1" dirty="0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tử</a:t>
                </a:r>
                <a:r>
                  <a:rPr lang="en-US" sz="2800" b="1" dirty="0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chung</a:t>
                </a:r>
                <a:r>
                  <a:rPr lang="en-US" sz="2800" b="1" dirty="0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2800" b="1" dirty="0" smtClean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chemeClr val="bg2">
                            <a:lumMod val="10000"/>
                          </a:schemeClr>
                        </a:solidFill>
                        <a:latin typeface="Cambria Math" panose="02040503050406030204" pitchFamily="18" charset="0"/>
                      </a:rPr>
                      <m:t>𝑷</m:t>
                    </m:r>
                    <m:r>
                      <a:rPr lang="en-US" sz="2800" b="1" i="1" smtClean="0">
                        <a:solidFill>
                          <a:schemeClr val="bg2">
                            <a:lumMod val="10000"/>
                          </a:schemeClr>
                        </a:solidFill>
                        <a:latin typeface="Cambria Math" panose="02040503050406030204" pitchFamily="18" charset="0"/>
                      </a:rPr>
                      <m:t>;</m:t>
                    </m:r>
                    <m:r>
                      <a:rPr lang="en-US" sz="2800" b="1" i="1" smtClean="0">
                        <a:solidFill>
                          <a:schemeClr val="bg2">
                            <a:lumMod val="10000"/>
                          </a:schemeClr>
                        </a:solidFill>
                        <a:latin typeface="Cambria Math" panose="02040503050406030204" pitchFamily="18" charset="0"/>
                      </a:rPr>
                      <m:t>𝑸</m:t>
                    </m:r>
                  </m:oMath>
                </a14:m>
                <a:endParaRPr lang="en-US" sz="2800" b="1" dirty="0">
                  <a:solidFill>
                    <a:schemeClr val="bg2">
                      <a:lumMod val="1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1890" y="1725283"/>
                <a:ext cx="11387081" cy="3581237"/>
              </a:xfrm>
              <a:prstGeom prst="rect">
                <a:avLst/>
              </a:prstGeom>
              <a:blipFill>
                <a:blip r:embed="rId3"/>
                <a:stretch>
                  <a:fillRect l="-1124" t="-17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772473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aphicFrame>
        <p:nvGraphicFramePr>
          <p:cNvPr id="13" name="Đối tượng 12">
            <a:extLst>
              <a:ext uri="{FF2B5EF4-FFF2-40B4-BE49-F238E27FC236}">
                <a16:creationId xmlns:a16="http://schemas.microsoft.com/office/drawing/2014/main" id="{0BEDF37A-D9E8-0052-B9B7-31CF4CE5139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8256211"/>
              </p:ext>
            </p:extLst>
          </p:nvPr>
        </p:nvGraphicFramePr>
        <p:xfrm>
          <a:off x="4927600" y="26670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43" name="Equation" r:id="rId4" imgW="914400" imgH="198720" progId="Equation.DSMT4">
                  <p:embed/>
                </p:oleObj>
              </mc:Choice>
              <mc:Fallback>
                <p:oleObj name="Equation" r:id="rId4" imgW="914400" imgH="198720" progId="Equation.DSMT4">
                  <p:embed/>
                  <p:pic>
                    <p:nvPicPr>
                      <p:cNvPr id="13" name="Đối tượng 12">
                        <a:extLst>
                          <a:ext uri="{FF2B5EF4-FFF2-40B4-BE49-F238E27FC236}">
                            <a16:creationId xmlns:a16="http://schemas.microsoft.com/office/drawing/2014/main" id="{0BEDF37A-D9E8-0052-B9B7-31CF4CE5139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927600" y="2667000"/>
                        <a:ext cx="914400" cy="1984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539749" y="898749"/>
            <a:ext cx="877570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rút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gọn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ta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800" b="1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2800" b="1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535015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</p:grpSp>
      <p:graphicFrame>
        <p:nvGraphicFramePr>
          <p:cNvPr id="13" name="Đối tượng 12">
            <a:extLst>
              <a:ext uri="{FF2B5EF4-FFF2-40B4-BE49-F238E27FC236}">
                <a16:creationId xmlns:a16="http://schemas.microsoft.com/office/drawing/2014/main" id="{0BEDF37A-D9E8-0052-B9B7-31CF4CE5139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27600" y="26670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96" name="Equation" r:id="rId4" imgW="914400" imgH="198720" progId="Equation.DSMT4">
                  <p:embed/>
                </p:oleObj>
              </mc:Choice>
              <mc:Fallback>
                <p:oleObj name="Equation" r:id="rId4" imgW="914400" imgH="198720" progId="Equation.DSMT4">
                  <p:embed/>
                  <p:pic>
                    <p:nvPicPr>
                      <p:cNvPr id="13" name="Đối tượng 12">
                        <a:extLst>
                          <a:ext uri="{FF2B5EF4-FFF2-40B4-BE49-F238E27FC236}">
                            <a16:creationId xmlns:a16="http://schemas.microsoft.com/office/drawing/2014/main" id="{0BEDF37A-D9E8-0052-B9B7-31CF4CE5139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927600" y="2667000"/>
                        <a:ext cx="914400" cy="1984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4" name="Picture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6868" y="0"/>
            <a:ext cx="2260731" cy="2131955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446678" y="2144655"/>
            <a:ext cx="1113603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ta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endParaRPr kumimoji="0" lang="en-US" sz="2800" b="1" i="0" u="none" strike="noStrike" kern="1200" cap="none" spc="0" normalizeH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1.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MTC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2.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chia MTC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3.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endParaRPr lang="en-US" sz="28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617493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!!3">
            <a:extLst>
              <a:ext uri="{FF2B5EF4-FFF2-40B4-BE49-F238E27FC236}">
                <a16:creationId xmlns:a16="http://schemas.microsoft.com/office/drawing/2014/main" id="{83F1A94D-48D5-4D73-BDAA-9118478F5E6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1128" y="296804"/>
            <a:ext cx="2423738" cy="2181364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</p:grpSp>
      <p:graphicFrame>
        <p:nvGraphicFramePr>
          <p:cNvPr id="13" name="Đối tượng 12">
            <a:extLst>
              <a:ext uri="{FF2B5EF4-FFF2-40B4-BE49-F238E27FC236}">
                <a16:creationId xmlns:a16="http://schemas.microsoft.com/office/drawing/2014/main" id="{0BEDF37A-D9E8-0052-B9B7-31CF4CE5139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27600" y="26670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62" name="Equation" r:id="rId5" imgW="914400" imgH="198720" progId="Equation.DSMT4">
                  <p:embed/>
                </p:oleObj>
              </mc:Choice>
              <mc:Fallback>
                <p:oleObj name="Equation" r:id="rId5" imgW="914400" imgH="198720" progId="Equation.DSMT4">
                  <p:embed/>
                  <p:pic>
                    <p:nvPicPr>
                      <p:cNvPr id="13" name="Đối tượng 12">
                        <a:extLst>
                          <a:ext uri="{FF2B5EF4-FFF2-40B4-BE49-F238E27FC236}">
                            <a16:creationId xmlns:a16="http://schemas.microsoft.com/office/drawing/2014/main" id="{0BEDF37A-D9E8-0052-B9B7-31CF4CE5139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927600" y="2667000"/>
                        <a:ext cx="914400" cy="1984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A3A062DA-93BF-4842-B601-4404401BCCE3}"/>
                  </a:ext>
                </a:extLst>
              </p:cNvPr>
              <p:cNvSpPr txBox="1"/>
              <p:nvPr/>
            </p:nvSpPr>
            <p:spPr>
              <a:xfrm>
                <a:off x="2624866" y="664211"/>
                <a:ext cx="8194331" cy="257871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1" i="1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F7093C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Luyện </a:t>
                </a:r>
                <a:r>
                  <a:rPr kumimoji="0" lang="en-US" sz="2800" b="1" i="1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srgbClr val="F7093C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tập</a:t>
                </a:r>
                <a:r>
                  <a:rPr kumimoji="0" lang="en-US" sz="2800" b="1" i="1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F7093C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3 (SGK-T32): </a:t>
                </a:r>
                <a:r>
                  <a:rPr kumimoji="0" lang="en-US" sz="2800" b="1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Dùng</a:t>
                </a:r>
                <a:r>
                  <a:rPr kumimoji="0" lang="en-US" sz="28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tính</a:t>
                </a:r>
                <a:r>
                  <a:rPr kumimoji="0" lang="en-US" sz="28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chất</a:t>
                </a:r>
                <a:r>
                  <a:rPr kumimoji="0" lang="en-US" sz="28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cơ</a:t>
                </a:r>
                <a:r>
                  <a:rPr kumimoji="0" lang="en-US" sz="28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bản</a:t>
                </a:r>
                <a:r>
                  <a:rPr kumimoji="0" lang="en-US" sz="28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kumimoji="0" lang="en-US" sz="28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phân</a:t>
                </a:r>
                <a:r>
                  <a:rPr kumimoji="0" lang="en-US" sz="28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thức</a:t>
                </a:r>
                <a:r>
                  <a:rPr kumimoji="0" lang="en-US" sz="28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kumimoji="0" lang="en-US" sz="2800" b="1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hãy</a:t>
                </a:r>
                <a:r>
                  <a:rPr kumimoji="0" lang="en-US" sz="28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giải</a:t>
                </a:r>
                <a:r>
                  <a:rPr kumimoji="0" lang="en-US" sz="28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thích</a:t>
                </a:r>
                <a:r>
                  <a:rPr kumimoji="0" lang="en-US" sz="28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vì</a:t>
                </a:r>
                <a:r>
                  <a:rPr kumimoji="0" lang="en-US" sz="28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sao</a:t>
                </a:r>
                <a:r>
                  <a:rPr kumimoji="0" lang="en-US" sz="28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kumimoji="0" lang="en-US" sz="28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thể</a:t>
                </a:r>
                <a:r>
                  <a:rPr kumimoji="0" lang="en-US" sz="28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viết</a:t>
                </a:r>
                <a:r>
                  <a:rPr kumimoji="0" lang="en-US" sz="28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US" sz="28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                             </m:t>
                    </m:r>
                    <m:f>
                      <m:fPr>
                        <m:ctrlPr>
                          <a:rPr kumimoji="0" lang="en-US" sz="2800" b="1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𝟑</m:t>
                        </m:r>
                        <m:r>
                          <a:rPr kumimoji="0" lang="en-US" sz="2800" b="1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𝒙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+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𝒚</m:t>
                        </m:r>
                        <m:r>
                          <a:rPr kumimoji="0" lang="en-US" sz="2800" b="1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 </m:t>
                        </m:r>
                      </m:num>
                      <m:den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𝒚</m:t>
                        </m:r>
                      </m:den>
                    </m:f>
                    <m:r>
                      <a:rPr kumimoji="0" lang="en-US" sz="2800" b="1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f>
                      <m:fPr>
                        <m:ctrlP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𝟑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𝒙𝒚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 +</m:t>
                        </m:r>
                        <m:sSup>
                          <m:sSupPr>
                            <m:ctrlPr>
                              <a:rPr kumimoji="0" lang="en-US" sz="2800" b="1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pPr>
                          <m:e>
                            <m:r>
                              <a:rPr kumimoji="0" lang="en-US" sz="2800" b="1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 </m:t>
                            </m:r>
                            <m:r>
                              <a:rPr kumimoji="0" lang="en-US" sz="2800" b="1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𝒚</m:t>
                            </m:r>
                          </m:e>
                          <m:sup>
                            <m:r>
                              <a:rPr kumimoji="0" lang="en-US" sz="2800" b="1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kumimoji="0" lang="en-US" sz="2800" b="1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pPr>
                          <m:e>
                            <m:r>
                              <a:rPr kumimoji="0" lang="en-US" sz="2800" b="1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𝒚</m:t>
                            </m:r>
                          </m:e>
                          <m:sup>
                            <m:r>
                              <a:rPr kumimoji="0" lang="en-US" sz="2800" b="1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𝟐</m:t>
                            </m:r>
                          </m:sup>
                        </m:sSup>
                      </m:den>
                    </m:f>
                  </m:oMath>
                </a14:m>
                <a:endParaRPr kumimoji="0" lang="en-US" sz="28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A3A062DA-93BF-4842-B601-4404401BCCE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4866" y="664211"/>
                <a:ext cx="8194331" cy="2578719"/>
              </a:xfrm>
              <a:prstGeom prst="rect">
                <a:avLst/>
              </a:prstGeom>
              <a:blipFill>
                <a:blip r:embed="rId7"/>
                <a:stretch>
                  <a:fillRect l="-1563" t="-26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081432" y="2648142"/>
                <a:ext cx="10389995" cy="12637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Ta </a:t>
                </a:r>
                <a:r>
                  <a:rPr kumimoji="0" lang="en-US" sz="2800" b="1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có</a:t>
                </a:r>
                <a:r>
                  <a:rPr kumimoji="0" lang="en-US" sz="28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n-US" sz="2800" b="1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n-US" sz="2800" b="1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𝟑</m:t>
                        </m:r>
                        <m:r>
                          <a:rPr kumimoji="0" lang="en-US" sz="2800" b="1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𝒙</m:t>
                        </m:r>
                        <m:r>
                          <a:rPr kumimoji="0" lang="en-US" sz="2800" b="1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+</m:t>
                        </m:r>
                        <m:r>
                          <a:rPr kumimoji="0" lang="en-US" sz="2800" b="1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𝒚</m:t>
                        </m:r>
                        <m:r>
                          <a:rPr kumimoji="0" lang="en-US" sz="2800" b="1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 </m:t>
                        </m:r>
                      </m:num>
                      <m:den>
                        <m:r>
                          <a:rPr kumimoji="0" lang="en-US" sz="2800" b="1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𝒚</m:t>
                        </m:r>
                      </m:den>
                    </m:f>
                    <m:r>
                      <a:rPr kumimoji="0" lang="en-US" sz="2800" b="1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f>
                      <m:fPr>
                        <m:ctrlPr>
                          <a:rPr kumimoji="0" lang="en-US" sz="2800" b="1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d>
                          <m:dPr>
                            <m:ctrlPr>
                              <a:rPr kumimoji="0" lang="en-US" sz="2800" b="1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dPr>
                          <m:e>
                            <m:r>
                              <a:rPr kumimoji="0" lang="en-US" sz="2800" b="1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𝟑</m:t>
                            </m:r>
                            <m:r>
                              <a:rPr kumimoji="0" lang="en-US" sz="2800" b="1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𝒙</m:t>
                            </m:r>
                            <m:r>
                              <a:rPr kumimoji="0" lang="en-US" sz="2800" b="1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+</m:t>
                            </m:r>
                            <m:r>
                              <a:rPr kumimoji="0" lang="en-US" sz="2800" b="1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𝒚</m:t>
                            </m:r>
                          </m:e>
                        </m:d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.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𝒚</m:t>
                        </m:r>
                        <m:r>
                          <a:rPr kumimoji="0" lang="en-US" sz="2800" b="1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 </m:t>
                        </m:r>
                      </m:num>
                      <m:den>
                        <m:r>
                          <a:rPr kumimoji="0" lang="en-US" sz="2800" b="1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𝒚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.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𝒚</m:t>
                        </m:r>
                      </m:den>
                    </m:f>
                    <m:r>
                      <a:rPr kumimoji="0" lang="en-US" sz="2800" b="1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f>
                      <m:fPr>
                        <m:ctrlPr>
                          <a:rPr kumimoji="0" lang="en-US" sz="2800" b="1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n-US" sz="2800" b="1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𝟑</m:t>
                        </m:r>
                        <m:r>
                          <a:rPr kumimoji="0" lang="en-US" sz="2800" b="1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𝒙𝒚</m:t>
                        </m:r>
                        <m:r>
                          <a:rPr kumimoji="0" lang="en-US" sz="2800" b="1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 +</m:t>
                        </m:r>
                        <m:sSup>
                          <m:sSupPr>
                            <m:ctrlPr>
                              <a:rPr kumimoji="0" lang="en-US" sz="2800" b="1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pPr>
                          <m:e>
                            <m:r>
                              <a:rPr kumimoji="0" lang="en-US" sz="2800" b="1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 </m:t>
                            </m:r>
                            <m:r>
                              <a:rPr kumimoji="0" lang="en-US" sz="2800" b="1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𝒚</m:t>
                            </m:r>
                          </m:e>
                          <m:sup>
                            <m:r>
                              <a:rPr kumimoji="0" lang="en-US" sz="2800" b="1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kumimoji="0" lang="en-US" sz="2800" b="1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pPr>
                          <m:e>
                            <m:r>
                              <a:rPr kumimoji="0" lang="en-US" sz="2800" b="1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𝒚</m:t>
                            </m:r>
                          </m:e>
                          <m:sup>
                            <m:r>
                              <a:rPr kumimoji="0" lang="en-US" sz="2800" b="1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𝟐</m:t>
                            </m:r>
                          </m:sup>
                        </m:sSup>
                      </m:den>
                    </m:f>
                  </m:oMath>
                </a14:m>
                <a:endPara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8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1432" y="2648142"/>
                <a:ext cx="10389995" cy="1263744"/>
              </a:xfrm>
              <a:prstGeom prst="rect">
                <a:avLst/>
              </a:prstGeom>
              <a:blipFill>
                <a:blip r:embed="rId8"/>
                <a:stretch>
                  <a:fillRect l="-11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1081432" y="3535323"/>
                <a:ext cx="10389995" cy="12637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1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Vậy</a:t>
                </a:r>
                <a:r>
                  <a:rPr kumimoji="0" lang="en-US" sz="28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n-US" sz="2800" b="1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n-US" sz="2800" b="1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𝟑</m:t>
                        </m:r>
                        <m:r>
                          <a:rPr kumimoji="0" lang="en-US" sz="2800" b="1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𝒙</m:t>
                        </m:r>
                        <m:r>
                          <a:rPr kumimoji="0" lang="en-US" sz="2800" b="1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+</m:t>
                        </m:r>
                        <m:r>
                          <a:rPr kumimoji="0" lang="en-US" sz="2800" b="1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𝒚</m:t>
                        </m:r>
                        <m:r>
                          <a:rPr kumimoji="0" lang="en-US" sz="2800" b="1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 </m:t>
                        </m:r>
                      </m:num>
                      <m:den>
                        <m:r>
                          <a:rPr kumimoji="0" lang="en-US" sz="2800" b="1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𝒚</m:t>
                        </m:r>
                      </m:den>
                    </m:f>
                    <m:r>
                      <a:rPr kumimoji="0" lang="en-US" sz="2800" b="1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f>
                      <m:fPr>
                        <m:ctrlPr>
                          <a:rPr kumimoji="0" lang="en-US" sz="2800" b="1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n-US" sz="2800" b="1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𝟑</m:t>
                        </m:r>
                        <m:r>
                          <a:rPr kumimoji="0" lang="en-US" sz="2800" b="1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𝒙𝒚</m:t>
                        </m:r>
                        <m:r>
                          <a:rPr kumimoji="0" lang="en-US" sz="2800" b="1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 +</m:t>
                        </m:r>
                        <m:sSup>
                          <m:sSupPr>
                            <m:ctrlPr>
                              <a:rPr kumimoji="0" lang="en-US" sz="2800" b="1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pPr>
                          <m:e>
                            <m:r>
                              <a:rPr kumimoji="0" lang="en-US" sz="2800" b="1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 </m:t>
                            </m:r>
                            <m:r>
                              <a:rPr kumimoji="0" lang="en-US" sz="2800" b="1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𝒚</m:t>
                            </m:r>
                          </m:e>
                          <m:sup>
                            <m:r>
                              <a:rPr kumimoji="0" lang="en-US" sz="2800" b="1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kumimoji="0" lang="en-US" sz="2800" b="1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pPr>
                          <m:e>
                            <m:r>
                              <a:rPr kumimoji="0" lang="en-US" sz="2800" b="1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𝒚</m:t>
                            </m:r>
                          </m:e>
                          <m:sup>
                            <m:r>
                              <a:rPr kumimoji="0" lang="en-US" sz="2800" b="1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𝟐</m:t>
                            </m:r>
                          </m:sup>
                        </m:sSup>
                      </m:den>
                    </m:f>
                  </m:oMath>
                </a14:m>
                <a:endParaRPr kumimoji="0" lang="en-US" sz="28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8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1432" y="3535323"/>
                <a:ext cx="10389995" cy="1263744"/>
              </a:xfrm>
              <a:prstGeom prst="rect">
                <a:avLst/>
              </a:prstGeom>
              <a:blipFill>
                <a:blip r:embed="rId9"/>
                <a:stretch>
                  <a:fillRect l="-11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!!4">
            <a:extLst>
              <a:ext uri="{FF2B5EF4-FFF2-40B4-BE49-F238E27FC236}">
                <a16:creationId xmlns:a16="http://schemas.microsoft.com/office/drawing/2014/main" id="{58E6D429-DC53-47C4-8036-1E9D12B8E28B}"/>
              </a:ext>
            </a:extLst>
          </p:cNvPr>
          <p:cNvSpPr/>
          <p:nvPr/>
        </p:nvSpPr>
        <p:spPr>
          <a:xfrm>
            <a:off x="3703581" y="83718"/>
            <a:ext cx="5717294" cy="493723"/>
          </a:xfrm>
          <a:prstGeom prst="roundRect">
            <a:avLst/>
          </a:prstGeom>
          <a:solidFill>
            <a:srgbClr val="1F4E7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HOẠT ĐỘNG LUYỆN TẬP</a:t>
            </a:r>
          </a:p>
        </p:txBody>
      </p:sp>
    </p:spTree>
    <p:extLst>
      <p:ext uri="{BB962C8B-B14F-4D97-AF65-F5344CB8AC3E}">
        <p14:creationId xmlns:p14="http://schemas.microsoft.com/office/powerpoint/2010/main" val="351461781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!!3">
            <a:extLst>
              <a:ext uri="{FF2B5EF4-FFF2-40B4-BE49-F238E27FC236}">
                <a16:creationId xmlns:a16="http://schemas.microsoft.com/office/drawing/2014/main" id="{83F1A94D-48D5-4D73-BDAA-9118478F5E6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1128" y="296804"/>
            <a:ext cx="2423738" cy="2181364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</p:grpSp>
      <p:graphicFrame>
        <p:nvGraphicFramePr>
          <p:cNvPr id="13" name="Đối tượng 12">
            <a:extLst>
              <a:ext uri="{FF2B5EF4-FFF2-40B4-BE49-F238E27FC236}">
                <a16:creationId xmlns:a16="http://schemas.microsoft.com/office/drawing/2014/main" id="{0BEDF37A-D9E8-0052-B9B7-31CF4CE5139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27600" y="26670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86" name="Equation" r:id="rId5" imgW="914400" imgH="198720" progId="Equation.DSMT4">
                  <p:embed/>
                </p:oleObj>
              </mc:Choice>
              <mc:Fallback>
                <p:oleObj name="Equation" r:id="rId5" imgW="914400" imgH="198720" progId="Equation.DSMT4">
                  <p:embed/>
                  <p:pic>
                    <p:nvPicPr>
                      <p:cNvPr id="13" name="Đối tượng 12">
                        <a:extLst>
                          <a:ext uri="{FF2B5EF4-FFF2-40B4-BE49-F238E27FC236}">
                            <a16:creationId xmlns:a16="http://schemas.microsoft.com/office/drawing/2014/main" id="{0BEDF37A-D9E8-0052-B9B7-31CF4CE5139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927600" y="2667000"/>
                        <a:ext cx="914400" cy="1984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A3A062DA-93BF-4842-B601-4404401BCCE3}"/>
                  </a:ext>
                </a:extLst>
              </p:cNvPr>
              <p:cNvSpPr txBox="1"/>
              <p:nvPr/>
            </p:nvSpPr>
            <p:spPr>
              <a:xfrm>
                <a:off x="2624866" y="664211"/>
                <a:ext cx="8194331" cy="16946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1" i="1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F7093C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Luyện </a:t>
                </a:r>
                <a:r>
                  <a:rPr kumimoji="0" lang="en-US" sz="2800" b="1" i="1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srgbClr val="F7093C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tập</a:t>
                </a:r>
                <a:r>
                  <a:rPr kumimoji="0" lang="en-US" sz="2800" b="1" i="1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F7093C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4 (SGK-T32): </a:t>
                </a:r>
                <a:r>
                  <a:rPr kumimoji="0" lang="en-US" sz="2800" b="1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Rút</a:t>
                </a:r>
                <a:r>
                  <a:rPr kumimoji="0" lang="en-US" sz="28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gọn</a:t>
                </a:r>
                <a:r>
                  <a:rPr kumimoji="0" lang="en-US" sz="28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mỗi</a:t>
                </a:r>
                <a:r>
                  <a:rPr kumimoji="0" lang="en-US" sz="28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phân</a:t>
                </a:r>
                <a:r>
                  <a:rPr kumimoji="0" lang="en-US" sz="28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thức</a:t>
                </a:r>
                <a:r>
                  <a:rPr kumimoji="0" lang="en-US" sz="28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sau</a:t>
                </a:r>
                <a:r>
                  <a:rPr kumimoji="0" lang="en-US" sz="28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: a) 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kumimoji="0" lang="en-US" sz="2800" b="1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pPr>
                          <m:e>
                            <m:r>
                              <a:rPr kumimoji="0" lang="en-US" sz="2800" b="1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𝟖</m:t>
                            </m:r>
                            <m:r>
                              <a:rPr kumimoji="0" lang="en-US" sz="2800" b="1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𝒙</m:t>
                            </m:r>
                          </m:e>
                          <m:sup>
                            <m:r>
                              <a:rPr kumimoji="0" lang="en-US" sz="2800" b="1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𝟐</m:t>
                            </m:r>
                          </m:sup>
                        </m:sSup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 + 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𝟒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𝒙</m:t>
                        </m:r>
                      </m:num>
                      <m:den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𝟏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 −</m:t>
                        </m:r>
                        <m:sSup>
                          <m:sSupPr>
                            <m:ctrlPr>
                              <a:rPr kumimoji="0" lang="en-US" sz="2800" b="1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pPr>
                          <m:e>
                            <m:r>
                              <a:rPr kumimoji="0" lang="en-US" sz="2800" b="1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 </m:t>
                            </m:r>
                            <m:r>
                              <a:rPr kumimoji="0" lang="en-US" sz="2800" b="1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𝟒</m:t>
                            </m:r>
                            <m:r>
                              <a:rPr kumimoji="0" lang="en-US" sz="2800" b="1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𝒙</m:t>
                            </m:r>
                          </m:e>
                          <m:sup>
                            <m:r>
                              <a:rPr kumimoji="0" lang="en-US" sz="2800" b="1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𝟐</m:t>
                            </m:r>
                          </m:sup>
                        </m:sSup>
                      </m:den>
                    </m:f>
                  </m:oMath>
                </a14:m>
                <a:r>
                  <a:rPr kumimoji="0" lang="en-US" sz="28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   b) 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n-US" sz="2800" b="1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kumimoji="0" lang="en-US" sz="2800" b="1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pPr>
                          <m:e>
                            <m:r>
                              <a:rPr kumimoji="0" lang="en-US" sz="2800" b="1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𝒙</m:t>
                            </m:r>
                          </m:e>
                          <m:sup>
                            <m:r>
                              <a:rPr kumimoji="0" lang="en-US" sz="2800" b="1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𝟑</m:t>
                            </m:r>
                          </m:sup>
                        </m:sSup>
                        <m:r>
                          <a:rPr kumimoji="0" lang="en-US" sz="2800" b="1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 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− </m:t>
                        </m:r>
                        <m:r>
                          <a:rPr kumimoji="0" lang="en-US" sz="2800" b="1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𝒙</m:t>
                        </m:r>
                        <m:sSup>
                          <m:sSupPr>
                            <m:ctrlPr>
                              <a:rPr kumimoji="0" lang="en-US" sz="2800" b="1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pPr>
                          <m:e>
                            <m:r>
                              <a:rPr kumimoji="0" lang="en-US" sz="2800" b="1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𝒚</m:t>
                            </m:r>
                          </m:e>
                          <m:sup>
                            <m:r>
                              <a:rPr kumimoji="0" lang="en-US" sz="2800" b="1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kumimoji="0" lang="en-US" sz="2800" b="1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pPr>
                          <m:e>
                            <m:r>
                              <a:rPr kumimoji="0" lang="en-US" sz="2800" b="1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 </m:t>
                            </m:r>
                            <m:r>
                              <a:rPr kumimoji="0" lang="en-US" sz="2800" b="1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𝟐</m:t>
                            </m:r>
                            <m:r>
                              <a:rPr kumimoji="0" lang="en-US" sz="2800" b="1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𝒙</m:t>
                            </m:r>
                          </m:e>
                          <m:sup>
                            <m:r>
                              <a:rPr kumimoji="0" lang="en-US" sz="2800" b="1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𝟐</m:t>
                            </m:r>
                          </m:sup>
                        </m:sSup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 + 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𝟐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𝒙𝒚</m:t>
                        </m:r>
                      </m:den>
                    </m:f>
                  </m:oMath>
                </a14:m>
                <a:endParaRPr kumimoji="0" lang="en-US" sz="28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1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Giải</a:t>
                </a:r>
                <a:endPara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A3A062DA-93BF-4842-B601-4404401BCCE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4866" y="664211"/>
                <a:ext cx="8194331" cy="1694631"/>
              </a:xfrm>
              <a:prstGeom prst="rect">
                <a:avLst/>
              </a:prstGeom>
              <a:blipFill>
                <a:blip r:embed="rId7"/>
                <a:stretch>
                  <a:fillRect l="-1563" t="-3957" r="-1190" b="-93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081432" y="2648142"/>
                <a:ext cx="10389995" cy="12657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n-US" sz="2800" b="1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kumimoji="0" lang="en-US" sz="2800" b="1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pPr>
                          <m:e>
                            <m:r>
                              <a:rPr kumimoji="0" lang="en-US" sz="2800" b="1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𝟖</m:t>
                            </m:r>
                            <m:r>
                              <a:rPr kumimoji="0" lang="en-US" sz="2800" b="1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𝒙</m:t>
                            </m:r>
                          </m:e>
                          <m:sup>
                            <m:r>
                              <a:rPr kumimoji="0" lang="en-US" sz="2800" b="1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𝟐</m:t>
                            </m:r>
                          </m:sup>
                        </m:sSup>
                        <m:r>
                          <a:rPr kumimoji="0" lang="en-US" sz="2800" b="1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 + </m:t>
                        </m:r>
                        <m:r>
                          <a:rPr kumimoji="0" lang="en-US" sz="2800" b="1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𝟒</m:t>
                        </m:r>
                        <m:r>
                          <a:rPr kumimoji="0" lang="en-US" sz="2800" b="1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𝒙</m:t>
                        </m:r>
                      </m:num>
                      <m:den>
                        <m:r>
                          <a:rPr kumimoji="0" lang="en-US" sz="2800" b="1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𝟏</m:t>
                        </m:r>
                        <m:r>
                          <a:rPr kumimoji="0" lang="en-US" sz="2800" b="1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 −</m:t>
                        </m:r>
                        <m:sSup>
                          <m:sSupPr>
                            <m:ctrlPr>
                              <a:rPr kumimoji="0" lang="en-US" sz="2800" b="1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pPr>
                          <m:e>
                            <m:r>
                              <a:rPr kumimoji="0" lang="en-US" sz="2800" b="1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 </m:t>
                            </m:r>
                            <m:r>
                              <a:rPr kumimoji="0" lang="en-US" sz="2800" b="1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𝟒</m:t>
                            </m:r>
                            <m:r>
                              <a:rPr kumimoji="0" lang="en-US" sz="2800" b="1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𝒙</m:t>
                            </m:r>
                          </m:e>
                          <m:sup>
                            <m:r>
                              <a:rPr kumimoji="0" lang="en-US" sz="2800" b="1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𝟐</m:t>
                            </m:r>
                          </m:sup>
                        </m:sSup>
                      </m:den>
                    </m:f>
                    <m:r>
                      <a:rPr kumimoji="0" lang="en-US" sz="2800" b="1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f>
                      <m:fPr>
                        <m:ctrlPr>
                          <a:rPr kumimoji="0" lang="en-US" sz="2800" b="1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𝟒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𝒙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(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𝟐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𝒙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 + 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𝟏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)</m:t>
                        </m:r>
                      </m:num>
                      <m:den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(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𝟏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 −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𝟐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𝒙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)(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𝟏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+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𝟐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𝒙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)</m:t>
                        </m:r>
                      </m:den>
                    </m:f>
                    <m:r>
                      <a:rPr kumimoji="0" lang="en-US" sz="2800" b="1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f>
                      <m:fPr>
                        <m:ctrlPr>
                          <a:rPr kumimoji="0" lang="en-US" sz="2800" b="1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𝟒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𝒙</m:t>
                        </m:r>
                      </m:num>
                      <m:den>
                        <m:r>
                          <a:rPr kumimoji="0" lang="en-US" sz="2800" b="1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𝟏</m:t>
                        </m:r>
                        <m:r>
                          <a:rPr kumimoji="0" lang="en-US" sz="2800" b="1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 − 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𝟐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𝒙</m:t>
                        </m:r>
                      </m:den>
                    </m:f>
                  </m:oMath>
                </a14:m>
                <a:endPara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8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1432" y="2648142"/>
                <a:ext cx="10389995" cy="1265731"/>
              </a:xfrm>
              <a:prstGeom prst="rect">
                <a:avLst/>
              </a:prstGeom>
              <a:blipFill>
                <a:blip r:embed="rId8"/>
                <a:stretch>
                  <a:fillRect l="-11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1081432" y="3637976"/>
                <a:ext cx="10389995" cy="12657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b)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n-US" sz="2800" b="1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kumimoji="0" lang="en-US" sz="2800" b="1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pPr>
                          <m:e>
                            <m:r>
                              <a:rPr kumimoji="0" lang="en-US" sz="2800" b="1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𝒙</m:t>
                            </m:r>
                          </m:e>
                          <m:sup>
                            <m:r>
                              <a:rPr kumimoji="0" lang="en-US" sz="2800" b="1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𝟑</m:t>
                            </m:r>
                          </m:sup>
                        </m:sSup>
                        <m:r>
                          <a:rPr kumimoji="0" lang="en-US" sz="2800" b="1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 − </m:t>
                        </m:r>
                        <m:r>
                          <a:rPr kumimoji="0" lang="en-US" sz="2800" b="1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𝒙</m:t>
                        </m:r>
                        <m:sSup>
                          <m:sSupPr>
                            <m:ctrlPr>
                              <a:rPr kumimoji="0" lang="en-US" sz="2800" b="1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pPr>
                          <m:e>
                            <m:r>
                              <a:rPr kumimoji="0" lang="en-US" sz="2800" b="1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𝒚</m:t>
                            </m:r>
                          </m:e>
                          <m:sup>
                            <m:r>
                              <a:rPr kumimoji="0" lang="en-US" sz="2800" b="1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kumimoji="0" lang="en-US" sz="2800" b="1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pPr>
                          <m:e>
                            <m:r>
                              <a:rPr kumimoji="0" lang="en-US" sz="2800" b="1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 </m:t>
                            </m:r>
                            <m:r>
                              <a:rPr kumimoji="0" lang="en-US" sz="2800" b="1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𝟐</m:t>
                            </m:r>
                            <m:r>
                              <a:rPr kumimoji="0" lang="en-US" sz="2800" b="1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𝒙</m:t>
                            </m:r>
                          </m:e>
                          <m:sup>
                            <m:r>
                              <a:rPr kumimoji="0" lang="en-US" sz="2800" b="1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𝟐</m:t>
                            </m:r>
                          </m:sup>
                        </m:sSup>
                        <m:r>
                          <a:rPr kumimoji="0" lang="en-US" sz="2800" b="1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 + </m:t>
                        </m:r>
                        <m:r>
                          <a:rPr kumimoji="0" lang="en-US" sz="2800" b="1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𝟐</m:t>
                        </m:r>
                        <m:r>
                          <a:rPr kumimoji="0" lang="en-US" sz="2800" b="1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𝒙𝒚</m:t>
                        </m:r>
                      </m:den>
                    </m:f>
                    <m:r>
                      <a:rPr kumimoji="0" lang="en-US" sz="2800" b="1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f>
                      <m:fPr>
                        <m:ctrlPr>
                          <a:rPr kumimoji="0" lang="en-US" sz="2800" b="1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𝒙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(</m:t>
                        </m:r>
                        <m:sSup>
                          <m:sSupPr>
                            <m:ctrlPr>
                              <a:rPr kumimoji="0" lang="en-US" sz="2800" b="1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pPr>
                          <m:e>
                            <m:r>
                              <a:rPr kumimoji="0" lang="en-US" sz="2800" b="1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𝒙</m:t>
                            </m:r>
                          </m:e>
                          <m:sup>
                            <m:r>
                              <a:rPr kumimoji="0" lang="en-US" sz="2800" b="1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𝟐</m:t>
                            </m:r>
                          </m:sup>
                        </m:sSup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− </m:t>
                        </m:r>
                        <m:sSup>
                          <m:sSupPr>
                            <m:ctrlPr>
                              <a:rPr kumimoji="0" lang="en-US" sz="2800" b="1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pPr>
                          <m:e>
                            <m:r>
                              <a:rPr kumimoji="0" lang="en-US" sz="2800" b="1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𝒚</m:t>
                            </m:r>
                          </m:e>
                          <m:sup>
                            <m:r>
                              <a:rPr kumimoji="0" lang="en-US" sz="2800" b="1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𝟐</m:t>
                            </m:r>
                          </m:sup>
                        </m:sSup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)</m:t>
                        </m:r>
                      </m:num>
                      <m:den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𝟐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𝒙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(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𝒙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 + 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𝒚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)</m:t>
                        </m:r>
                      </m:den>
                    </m:f>
                    <m:r>
                      <a:rPr kumimoji="0" lang="en-US" sz="2800" b="1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f>
                      <m:fPr>
                        <m:ctrlPr>
                          <a:rPr kumimoji="0" lang="en-US" sz="2800" b="1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𝒙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(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𝒙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 − 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𝒚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)(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𝒙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 + 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𝒚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)</m:t>
                        </m:r>
                      </m:num>
                      <m:den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𝟐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𝒙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(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𝒙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 + 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𝒚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)</m:t>
                        </m:r>
                      </m:den>
                    </m:f>
                  </m:oMath>
                </a14:m>
                <a:r>
                  <a:rPr kumimoji="0" lang="en-US" sz="28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n-US" sz="2800" b="1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𝒙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 − 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𝒚</m:t>
                        </m:r>
                      </m:num>
                      <m:den>
                        <m:r>
                          <a:rPr kumimoji="0" lang="en-US" sz="2800" b="1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𝟐</m:t>
                        </m:r>
                      </m:den>
                    </m:f>
                  </m:oMath>
                </a14:m>
                <a:r>
                  <a:rPr kumimoji="0" lang="en-US" sz="28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 </a:t>
                </a:r>
                <a:endPara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8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1432" y="3637976"/>
                <a:ext cx="10389995" cy="1265731"/>
              </a:xfrm>
              <a:prstGeom prst="rect">
                <a:avLst/>
              </a:prstGeom>
              <a:blipFill>
                <a:blip r:embed="rId9"/>
                <a:stretch>
                  <a:fillRect l="-11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!!4">
            <a:extLst>
              <a:ext uri="{FF2B5EF4-FFF2-40B4-BE49-F238E27FC236}">
                <a16:creationId xmlns:a16="http://schemas.microsoft.com/office/drawing/2014/main" id="{58E6D429-DC53-47C4-8036-1E9D12B8E28B}"/>
              </a:ext>
            </a:extLst>
          </p:cNvPr>
          <p:cNvSpPr/>
          <p:nvPr/>
        </p:nvSpPr>
        <p:spPr>
          <a:xfrm>
            <a:off x="3703581" y="83718"/>
            <a:ext cx="5717294" cy="493723"/>
          </a:xfrm>
          <a:prstGeom prst="roundRect">
            <a:avLst/>
          </a:prstGeom>
          <a:solidFill>
            <a:srgbClr val="1F4E7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HOẠT ĐỘNG LUYỆN TẬP</a:t>
            </a:r>
          </a:p>
        </p:txBody>
      </p:sp>
    </p:spTree>
    <p:extLst>
      <p:ext uri="{BB962C8B-B14F-4D97-AF65-F5344CB8AC3E}">
        <p14:creationId xmlns:p14="http://schemas.microsoft.com/office/powerpoint/2010/main" val="155446408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!!3">
            <a:extLst>
              <a:ext uri="{FF2B5EF4-FFF2-40B4-BE49-F238E27FC236}">
                <a16:creationId xmlns:a16="http://schemas.microsoft.com/office/drawing/2014/main" id="{83F1A94D-48D5-4D73-BDAA-9118478F5E6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1127" y="97581"/>
            <a:ext cx="2645097" cy="2380587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757556">
            <a:off x="-1109822" y="4634460"/>
            <a:ext cx="3422763" cy="6974753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</p:grpSp>
      <p:graphicFrame>
        <p:nvGraphicFramePr>
          <p:cNvPr id="13" name="Đối tượng 12">
            <a:extLst>
              <a:ext uri="{FF2B5EF4-FFF2-40B4-BE49-F238E27FC236}">
                <a16:creationId xmlns:a16="http://schemas.microsoft.com/office/drawing/2014/main" id="{0BEDF37A-D9E8-0052-B9B7-31CF4CE5139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3471509"/>
              </p:ext>
            </p:extLst>
          </p:nvPr>
        </p:nvGraphicFramePr>
        <p:xfrm>
          <a:off x="4927600" y="2648877"/>
          <a:ext cx="997912" cy="2165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42" name="Equation" r:id="rId5" imgW="914400" imgH="198720" progId="Equation.DSMT4">
                  <p:embed/>
                </p:oleObj>
              </mc:Choice>
              <mc:Fallback>
                <p:oleObj name="Equation" r:id="rId5" imgW="914400" imgH="198720" progId="Equation.DSMT4">
                  <p:embed/>
                  <p:pic>
                    <p:nvPicPr>
                      <p:cNvPr id="13" name="Đối tượng 12">
                        <a:extLst>
                          <a:ext uri="{FF2B5EF4-FFF2-40B4-BE49-F238E27FC236}">
                            <a16:creationId xmlns:a16="http://schemas.microsoft.com/office/drawing/2014/main" id="{0BEDF37A-D9E8-0052-B9B7-31CF4CE5139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927600" y="2648877"/>
                        <a:ext cx="997912" cy="21656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A3A062DA-93BF-4842-B601-4404401BCCE3}"/>
                  </a:ext>
                </a:extLst>
              </p:cNvPr>
              <p:cNvSpPr txBox="1"/>
              <p:nvPr/>
            </p:nvSpPr>
            <p:spPr>
              <a:xfrm>
                <a:off x="2705533" y="516667"/>
                <a:ext cx="9486467" cy="292932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1" i="1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F7093C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Luyện</a:t>
                </a:r>
                <a:r>
                  <a:rPr kumimoji="0" lang="en-US" sz="2800" b="1" i="1" u="none" strike="noStrike" kern="1200" cap="none" spc="0" normalizeH="0" noProof="0" dirty="0" smtClean="0">
                    <a:ln>
                      <a:noFill/>
                    </a:ln>
                    <a:solidFill>
                      <a:srgbClr val="F7093C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1" u="none" strike="noStrike" kern="1200" cap="none" spc="0" normalizeH="0" noProof="0" dirty="0" err="1" smtClean="0">
                    <a:ln>
                      <a:noFill/>
                    </a:ln>
                    <a:solidFill>
                      <a:srgbClr val="F7093C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tập</a:t>
                </a:r>
                <a:r>
                  <a:rPr kumimoji="0" lang="en-US" sz="2800" b="1" i="1" u="none" strike="noStrike" kern="1200" cap="none" spc="0" normalizeH="0" noProof="0" dirty="0" smtClean="0">
                    <a:ln>
                      <a:noFill/>
                    </a:ln>
                    <a:solidFill>
                      <a:srgbClr val="F7093C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5 </a:t>
                </a:r>
                <a:r>
                  <a:rPr kumimoji="0" lang="en-US" sz="2800" b="1" i="1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F7093C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(SGK-T35): </a:t>
                </a:r>
                <a:r>
                  <a:rPr kumimoji="0" lang="en-US" sz="2800" b="1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Quy</a:t>
                </a:r>
                <a:r>
                  <a:rPr kumimoji="0" lang="en-US" sz="28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đồng</a:t>
                </a:r>
                <a:r>
                  <a:rPr kumimoji="0" lang="en-US" sz="28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0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mẫu</a:t>
                </a:r>
                <a:r>
                  <a:rPr kumimoji="0" lang="en-US" sz="28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0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thức</a:t>
                </a:r>
                <a:r>
                  <a:rPr kumimoji="0" lang="en-US" sz="28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0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các</a:t>
                </a:r>
                <a:r>
                  <a:rPr kumimoji="0" lang="en-US" sz="28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0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phân</a:t>
                </a:r>
                <a:r>
                  <a:rPr kumimoji="0" lang="en-US" sz="28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0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thức</a:t>
                </a:r>
                <a:r>
                  <a:rPr kumimoji="0" lang="en-US" sz="28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0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trong</a:t>
                </a:r>
                <a:r>
                  <a:rPr kumimoji="0" lang="en-US" sz="28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0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mỗi</a:t>
                </a:r>
                <a:r>
                  <a:rPr kumimoji="0" lang="en-US" sz="28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0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trường</a:t>
                </a:r>
                <a:r>
                  <a:rPr kumimoji="0" lang="en-US" sz="28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0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hợp</a:t>
                </a:r>
                <a:r>
                  <a:rPr kumimoji="0" lang="en-US" sz="28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0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sau</a:t>
                </a:r>
                <a:r>
                  <a:rPr kumimoji="0" lang="en-US" sz="28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2800" b="1" baseline="0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a)</a:t>
                </a:r>
                <a:r>
                  <a:rPr lang="en-US" sz="28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  <m:sSup>
                          <m:sSupPr>
                            <m:ctrlPr>
                              <a:rPr lang="en-US" sz="2800" b="1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1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2800" b="1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p>
                        </m:sSup>
                        <m:sSup>
                          <m:sSupPr>
                            <m:ctrlPr>
                              <a:rPr lang="en-US" sz="2800" b="1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1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𝒚</m:t>
                            </m:r>
                          </m:e>
                          <m:sup>
                            <m:r>
                              <a:rPr lang="en-US" sz="2800" b="1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𝟑</m:t>
                            </m:r>
                          </m:sup>
                        </m:sSup>
                      </m:den>
                    </m:f>
                  </m:oMath>
                </a14:m>
                <a:r>
                  <a:rPr kumimoji="0" lang="en-US" sz="28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kumimoji="0" lang="en-US" sz="28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n-US" sz="2800" b="1" i="1" u="none" strike="noStrike" kern="1200" cap="none" spc="0" normalizeH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kumimoji="0" lang="en-US" sz="2800" b="1" i="1" u="none" strike="noStrike" kern="1200" cap="none" spc="0" normalizeH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num>
                      <m:den>
                        <m:r>
                          <a:rPr kumimoji="0" lang="en-US" sz="2800" b="1" i="1" u="none" strike="noStrike" kern="1200" cap="none" spc="0" normalizeH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  <m:sSup>
                          <m:sSupPr>
                            <m:ctrlPr>
                              <a:rPr kumimoji="0" lang="en-US" sz="2800" b="1" i="1" u="none" strike="noStrike" kern="1200" cap="none" spc="0" normalizeH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kumimoji="0" lang="en-US" sz="2800" b="1" i="1" u="none" strike="noStrike" kern="1200" cap="none" spc="0" normalizeH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𝒚</m:t>
                            </m:r>
                          </m:e>
                          <m:sup>
                            <m:r>
                              <a:rPr kumimoji="0" lang="en-US" sz="2800" b="1" i="1" u="none" strike="noStrike" kern="1200" cap="none" spc="0" normalizeH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𝟒</m:t>
                            </m:r>
                          </m:sup>
                        </m:sSup>
                      </m:den>
                    </m:f>
                  </m:oMath>
                </a14:m>
                <a:r>
                  <a:rPr kumimoji="0" lang="en-US" sz="28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                    b) 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num>
                      <m:den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  <m:sSup>
                          <m:sSupPr>
                            <m:ctrlPr>
                              <a:rPr kumimoji="0" lang="en-US" sz="2800" b="1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kumimoji="0" lang="en-US" sz="2800" b="1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kumimoji="0" lang="en-US" sz="2800" b="1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−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𝟏𝟎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</m:den>
                    </m:f>
                    <m:r>
                      <a:rPr kumimoji="0" lang="en-US" sz="2800" b="1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kumimoji="0" lang="en-US" sz="28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kumimoji="0" lang="en-US" sz="2800" b="1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n-US" sz="2800" b="1" i="1" u="none" strike="noStrike" kern="1200" cap="none" spc="0" normalizeH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kumimoji="0" lang="en-US" sz="2800" b="1" i="1" u="none" strike="noStrike" kern="1200" cap="none" spc="0" normalizeH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num>
                      <m:den>
                        <m:sSup>
                          <m:sSupPr>
                            <m:ctrlPr>
                              <a:rPr kumimoji="0" lang="en-US" sz="2800" b="1" i="1" u="none" strike="noStrike" kern="1200" cap="none" spc="0" normalizeH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kumimoji="0" lang="en-US" sz="2800" b="1" i="1" u="none" strike="noStrike" kern="1200" cap="none" spc="0" normalizeH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kumimoji="0" lang="en-US" sz="2800" b="1" i="1" u="none" strike="noStrike" kern="1200" cap="none" spc="0" normalizeH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kumimoji="0" lang="en-US" sz="2800" b="1" i="1" u="none" strike="noStrike" kern="1200" cap="none" spc="0" normalizeH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−</m:t>
                        </m:r>
                        <m:r>
                          <a:rPr kumimoji="0" lang="en-US" sz="2800" b="1" i="1" u="none" strike="noStrike" kern="1200" cap="none" spc="0" normalizeH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𝟐𝟓</m:t>
                        </m:r>
                      </m:den>
                    </m:f>
                  </m:oMath>
                </a14:m>
                <a:endParaRPr kumimoji="0" lang="en-US" sz="28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</a:t>
                </a:r>
                <a:r>
                  <a:rPr kumimoji="0" lang="en-US" sz="2800" b="1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Giải</a:t>
                </a:r>
                <a:r>
                  <a:rPr kumimoji="0" lang="en-US" sz="28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A3A062DA-93BF-4842-B601-4404401BCCE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05533" y="516667"/>
                <a:ext cx="9486467" cy="2929328"/>
              </a:xfrm>
              <a:prstGeom prst="rect">
                <a:avLst/>
              </a:prstGeom>
              <a:blipFill>
                <a:blip r:embed="rId7"/>
                <a:stretch>
                  <a:fillRect l="-1350" t="-22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863655" y="2298450"/>
                <a:ext cx="10123714" cy="20073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 smtClean="0">
                    <a:solidFill>
                      <a:prstClr val="black"/>
                    </a:solidFill>
                    <a:cs typeface="Times New Roman" panose="02020603050405020304" pitchFamily="18" charset="0"/>
                  </a:rPr>
                  <a:t>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  <m:sSup>
                          <m:sSupPr>
                            <m:ctrlP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−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𝟏𝟎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</m:den>
                    </m:f>
                    <m:r>
                      <a:rPr lang="en-US" sz="28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sz="2800" b="1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lang="en-US" sz="2800" b="1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num>
                      <m:den>
                        <m:sSup>
                          <m:sSupPr>
                            <m:ctrlP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−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𝟐𝟓</m:t>
                        </m:r>
                      </m:den>
                    </m:f>
                  </m:oMath>
                </a14:m>
                <a:r>
                  <a:rPr lang="en-US" sz="2800" dirty="0" smtClean="0"/>
                  <a:t>  </a:t>
                </a:r>
              </a:p>
              <a:p>
                <a:r>
                  <a:rPr lang="en-US" sz="2800" dirty="0" smtClean="0"/>
                  <a:t> </a:t>
                </a:r>
                <a:endParaRPr lang="en-US" sz="2800" b="1" dirty="0" smtClean="0">
                  <a:solidFill>
                    <a:prstClr val="black"/>
                  </a:solidFill>
                  <a:cs typeface="Times New Roman" panose="02020603050405020304" pitchFamily="18" charset="0"/>
                </a:endParaRPr>
              </a:p>
              <a:p>
                <a:endParaRPr lang="en-US" sz="2800" dirty="0" smtClean="0"/>
              </a:p>
              <a:p>
                <a:endParaRPr lang="en-US" sz="28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3655" y="2298450"/>
                <a:ext cx="10123714" cy="2007344"/>
              </a:xfrm>
              <a:prstGeom prst="rect">
                <a:avLst/>
              </a:prstGeom>
              <a:blipFill>
                <a:blip r:embed="rId8"/>
                <a:stretch>
                  <a:fillRect l="-12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5360815" y="3480908"/>
                <a:ext cx="785222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=&gt; 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MTC</a:t>
                </a:r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sz="2800" b="0" i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2</m:t>
                    </m:r>
                    <m:r>
                      <a:rPr lang="en-US" sz="28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𝒙</m:t>
                    </m:r>
                    <m:d>
                      <m:dPr>
                        <m:ctrlP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−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</m:e>
                    </m:d>
                    <m:d>
                      <m:dPr>
                        <m:ctrlP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</m:e>
                    </m:d>
                  </m:oMath>
                </a14:m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60815" y="3480908"/>
                <a:ext cx="7852229" cy="523220"/>
              </a:xfrm>
              <a:prstGeom prst="rect">
                <a:avLst/>
              </a:prstGeom>
              <a:blipFill>
                <a:blip r:embed="rId9"/>
                <a:stretch>
                  <a:fillRect l="-1553" t="-11628" b="-313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1523675" y="5309706"/>
                <a:ext cx="1743298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𝟐</m:t>
                          </m:r>
                          <m:sSup>
                            <m:sSupPr>
                              <m:ctrlPr>
                                <a:rPr lang="en-US" sz="2400" b="1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1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2400" b="1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 −</m:t>
                          </m:r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𝟏𝟎</m:t>
                          </m:r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𝒙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3675" y="5309706"/>
                <a:ext cx="1743298" cy="78617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1433571" y="4048809"/>
                <a:ext cx="1381019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𝟐</m:t>
                          </m:r>
                        </m:num>
                        <m:den>
                          <m:sSup>
                            <m:sSupPr>
                              <m:ctrlPr>
                                <a:rPr lang="en-US" sz="2400" b="1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1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2400" b="1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 −</m:t>
                          </m:r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𝟐𝟓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33571" y="4048809"/>
                <a:ext cx="1381019" cy="786177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1159966" y="3103240"/>
                <a:ext cx="6096000" cy="900888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en-US" sz="2800" dirty="0"/>
                  <a:t>2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800" i="1">
                        <a:latin typeface="Cambria Math" panose="02040503050406030204" pitchFamily="18" charset="0"/>
                      </a:rPr>
                      <m:t> −10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=2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𝑥</m:t>
                    </m:r>
                    <m:d>
                      <m:d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 −5</m:t>
                        </m:r>
                      </m:e>
                    </m:d>
                  </m:oMath>
                </a14:m>
                <a:endParaRPr lang="en-US" sz="28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400" b="1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−</m:t>
                      </m:r>
                      <m:r>
                        <a:rPr lang="en-US" sz="2400" b="1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𝟐𝟓</m:t>
                      </m:r>
                      <m:r>
                        <a:rPr lang="en-US" sz="240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𝒙</m:t>
                          </m:r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 −</m:t>
                          </m:r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𝟓</m:t>
                          </m:r>
                        </m:e>
                      </m:d>
                      <m:d>
                        <m:dPr>
                          <m:ctrlP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𝒙</m:t>
                          </m:r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+</m:t>
                          </m:r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𝟓</m:t>
                          </m:r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9966" y="3103240"/>
                <a:ext cx="6096000" cy="900888"/>
              </a:xfrm>
              <a:prstGeom prst="rect">
                <a:avLst/>
              </a:prstGeom>
              <a:blipFill>
                <a:blip r:embed="rId12"/>
                <a:stretch>
                  <a:fillRect l="-2000" t="-60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/>
              <p:cNvSpPr/>
              <p:nvPr/>
            </p:nvSpPr>
            <p:spPr>
              <a:xfrm>
                <a:off x="5234548" y="4031314"/>
                <a:ext cx="3156249" cy="83708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𝟒</m:t>
                          </m:r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𝒙</m:t>
                          </m:r>
                        </m:num>
                        <m:den>
                          <m:r>
                            <a:rPr lang="en-US" sz="240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2</m:t>
                          </m:r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𝒙</m:t>
                          </m:r>
                          <m:d>
                            <m:dPr>
                              <m:ctrlPr>
                                <a:rPr lang="en-US" sz="2400" b="1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1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𝒙</m:t>
                              </m:r>
                              <m:r>
                                <a:rPr lang="en-US" sz="2400" b="1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 −</m:t>
                              </m:r>
                              <m:r>
                                <a:rPr lang="en-US" sz="2400" b="1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𝟓</m:t>
                              </m:r>
                            </m:e>
                          </m:d>
                          <m:d>
                            <m:dPr>
                              <m:ctrlPr>
                                <a:rPr lang="en-US" sz="2400" b="1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1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𝒙</m:t>
                              </m:r>
                              <m:r>
                                <a:rPr lang="en-US" sz="2400" b="1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+</m:t>
                              </m:r>
                              <m:r>
                                <a:rPr lang="en-US" sz="2400" b="1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𝟓</m:t>
                              </m:r>
                            </m:e>
                          </m:d>
                          <m:r>
                            <m:rPr>
                              <m:nor/>
                            </m:rPr>
                            <a:rPr lang="en-US" sz="2400" dirty="0"/>
                            <m:t>  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34548" y="4031314"/>
                <a:ext cx="3156249" cy="837089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/>
              <p:cNvSpPr/>
              <p:nvPr/>
            </p:nvSpPr>
            <p:spPr>
              <a:xfrm>
                <a:off x="2704713" y="4034152"/>
                <a:ext cx="2672591" cy="85170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(</m:t>
                          </m:r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𝒙</m:t>
                          </m:r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 −</m:t>
                          </m:r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𝟓</m:t>
                          </m:r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)(</m:t>
                          </m:r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𝒙</m:t>
                          </m:r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+</m:t>
                          </m:r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𝟓</m:t>
                          </m:r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6" name="Rectangle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04713" y="4034152"/>
                <a:ext cx="2672591" cy="851708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7608915" y="5259483"/>
                <a:ext cx="3018390" cy="84593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3</m:t>
                          </m:r>
                          <m: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𝑥</m:t>
                          </m:r>
                          <m: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 + 15</m:t>
                          </m:r>
                        </m:num>
                        <m:den>
                          <m:r>
                            <a:rPr lang="en-US" sz="240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2</m:t>
                          </m:r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𝒙</m:t>
                          </m:r>
                          <m:d>
                            <m:dPr>
                              <m:ctrlPr>
                                <a:rPr lang="en-US" sz="2400" b="1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1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𝒙</m:t>
                              </m:r>
                              <m:r>
                                <a:rPr lang="en-US" sz="2400" b="1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 −</m:t>
                              </m:r>
                              <m:r>
                                <a:rPr lang="en-US" sz="2400" b="1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𝟓</m:t>
                              </m:r>
                            </m:e>
                          </m:d>
                          <m:d>
                            <m:dPr>
                              <m:ctrlPr>
                                <a:rPr lang="en-US" sz="2400" b="1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1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𝒙</m:t>
                              </m:r>
                              <m:r>
                                <a:rPr lang="en-US" sz="2400" b="1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+</m:t>
                              </m:r>
                              <m:r>
                                <a:rPr lang="en-US" sz="2400" b="1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𝟓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08915" y="5259483"/>
                <a:ext cx="3018390" cy="845937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/>
              <p:cNvSpPr/>
              <p:nvPr/>
            </p:nvSpPr>
            <p:spPr>
              <a:xfrm>
                <a:off x="4846717" y="5276940"/>
                <a:ext cx="3018390" cy="84805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𝟑</m:t>
                          </m:r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.(</m:t>
                          </m:r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𝒙</m:t>
                          </m:r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 + </m:t>
                          </m:r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𝟓</m:t>
                          </m:r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sz="240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2</m:t>
                          </m:r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𝒙</m:t>
                          </m:r>
                          <m:d>
                            <m:dPr>
                              <m:ctrlPr>
                                <a:rPr lang="en-US" sz="2400" b="1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1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𝒙</m:t>
                              </m:r>
                              <m:r>
                                <a:rPr lang="en-US" sz="2400" b="1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 −</m:t>
                              </m:r>
                              <m:r>
                                <a:rPr lang="en-US" sz="2400" b="1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𝟓</m:t>
                              </m:r>
                            </m:e>
                          </m:d>
                          <m:d>
                            <m:dPr>
                              <m:ctrlPr>
                                <a:rPr lang="en-US" sz="2400" b="1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1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𝒙</m:t>
                              </m:r>
                              <m:r>
                                <a:rPr lang="en-US" sz="2400" b="1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+</m:t>
                              </m:r>
                              <m:r>
                                <a:rPr lang="en-US" sz="2400" b="1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𝟓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46717" y="5276940"/>
                <a:ext cx="3018390" cy="848053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3083854" y="5276940"/>
                <a:ext cx="1982722" cy="85170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𝟐</m:t>
                          </m:r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𝒙</m:t>
                          </m:r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(</m:t>
                          </m:r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𝒙</m:t>
                          </m:r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𝟓</m:t>
                          </m:r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83854" y="5276940"/>
                <a:ext cx="1982722" cy="851708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!!4">
            <a:extLst>
              <a:ext uri="{FF2B5EF4-FFF2-40B4-BE49-F238E27FC236}">
                <a16:creationId xmlns:a16="http://schemas.microsoft.com/office/drawing/2014/main" id="{58E6D429-DC53-47C4-8036-1E9D12B8E28B}"/>
              </a:ext>
            </a:extLst>
          </p:cNvPr>
          <p:cNvSpPr/>
          <p:nvPr/>
        </p:nvSpPr>
        <p:spPr>
          <a:xfrm>
            <a:off x="3703581" y="83718"/>
            <a:ext cx="5717294" cy="493723"/>
          </a:xfrm>
          <a:prstGeom prst="roundRect">
            <a:avLst/>
          </a:prstGeom>
          <a:solidFill>
            <a:srgbClr val="1F4E7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HOẠT ĐỘNG LUYỆN TẬP</a:t>
            </a:r>
          </a:p>
        </p:txBody>
      </p:sp>
    </p:spTree>
    <p:extLst>
      <p:ext uri="{BB962C8B-B14F-4D97-AF65-F5344CB8AC3E}">
        <p14:creationId xmlns:p14="http://schemas.microsoft.com/office/powerpoint/2010/main" val="43810024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1" grpId="0"/>
      <p:bldP spid="12" grpId="0"/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Graphic 27" descr="Clipboard">
            <a:extLst>
              <a:ext uri="{FF2B5EF4-FFF2-40B4-BE49-F238E27FC236}">
                <a16:creationId xmlns:a16="http://schemas.microsoft.com/office/drawing/2014/main" id="{69A6127C-44C4-4935-8488-02212BF0E6B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631394">
            <a:off x="9453206" y="1195377"/>
            <a:ext cx="2532753" cy="2532753"/>
          </a:xfrm>
          <a:prstGeom prst="rect">
            <a:avLst/>
          </a:prstGeom>
        </p:spPr>
      </p:pic>
      <p:sp>
        <p:nvSpPr>
          <p:cNvPr id="2" name="!!4">
            <a:extLst>
              <a:ext uri="{FF2B5EF4-FFF2-40B4-BE49-F238E27FC236}">
                <a16:creationId xmlns:a16="http://schemas.microsoft.com/office/drawing/2014/main" id="{58E6D429-DC53-47C4-8036-1E9D12B8E28B}"/>
              </a:ext>
            </a:extLst>
          </p:cNvPr>
          <p:cNvSpPr/>
          <p:nvPr/>
        </p:nvSpPr>
        <p:spPr>
          <a:xfrm>
            <a:off x="3703581" y="83718"/>
            <a:ext cx="5717294" cy="493723"/>
          </a:xfrm>
          <a:prstGeom prst="roundRect">
            <a:avLst/>
          </a:prstGeom>
          <a:solidFill>
            <a:srgbClr val="1F4E7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HOẠT ĐỘNG LUYỆN TẬP</a:t>
            </a:r>
          </a:p>
        </p:txBody>
      </p:sp>
      <p:pic>
        <p:nvPicPr>
          <p:cNvPr id="32" name="Graphic 31" descr="Pencil">
            <a:extLst>
              <a:ext uri="{FF2B5EF4-FFF2-40B4-BE49-F238E27FC236}">
                <a16:creationId xmlns:a16="http://schemas.microsoft.com/office/drawing/2014/main" id="{F21940DF-3AEF-4263-BDC6-04DEDCE8D6A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975381" y="1717552"/>
            <a:ext cx="1488402" cy="1488402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4991819" y="1863191"/>
            <a:ext cx="10326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Giải</a:t>
            </a:r>
            <a:r>
              <a:rPr kumimoji="0" lang="en-US" sz="2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 </a:t>
            </a:r>
            <a:endParaRPr kumimoji="0" lang="en-US" sz="2800" b="1" i="1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20" name="!!3" descr="Chuyên đề về xác định công thức của hợp chất vô cơ và hữu cơ - Tech12h">
            <a:extLst>
              <a:ext uri="{FF2B5EF4-FFF2-40B4-BE49-F238E27FC236}">
                <a16:creationId xmlns:a16="http://schemas.microsoft.com/office/drawing/2014/main" id="{43D80D0E-F9AC-4D0D-9116-29FEC2960A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6082" y="12958"/>
            <a:ext cx="1869155" cy="1540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1773072" y="708398"/>
                <a:ext cx="10022687" cy="12657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vi-VN" sz="2800" b="1" i="1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7030A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Bài </a:t>
                </a:r>
                <a:r>
                  <a:rPr kumimoji="0" lang="en-US" sz="2800" b="1" i="1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7030A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3 – SGK </a:t>
                </a:r>
                <a:r>
                  <a:rPr kumimoji="0" lang="en-US" sz="2800" b="1" i="1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srgbClr val="7030A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trang</a:t>
                </a:r>
                <a:r>
                  <a:rPr kumimoji="0" lang="en-US" sz="2800" b="1" i="1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7030A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37</a:t>
                </a:r>
                <a:r>
                  <a:rPr kumimoji="0" lang="vi-VN" sz="2800" b="1" i="1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7030A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r>
                  <a:rPr kumimoji="0" lang="en-US" sz="2800" b="1" i="1" u="none" strike="noStrike" kern="1200" cap="none" spc="0" normalizeH="0" baseline="0" noProof="0" dirty="0">
                    <a:ln>
                      <a:noFill/>
                    </a:ln>
                    <a:solidFill>
                      <a:srgbClr val="7030A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1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Rút</a:t>
                </a:r>
                <a:r>
                  <a:rPr kumimoji="0" lang="en-US" sz="2800" b="1" i="1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1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gọn</a:t>
                </a:r>
                <a:r>
                  <a:rPr kumimoji="0" lang="en-US" sz="2800" b="1" i="1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1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mỗi</a:t>
                </a:r>
                <a:r>
                  <a:rPr kumimoji="0" lang="en-US" sz="2800" b="1" i="1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1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phân</a:t>
                </a:r>
                <a:r>
                  <a:rPr kumimoji="0" lang="en-US" sz="2800" b="1" i="1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1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thức</a:t>
                </a:r>
                <a:r>
                  <a:rPr kumimoji="0" lang="en-US" sz="2800" b="1" i="1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2800" b="1" i="1" u="none" strike="noStrike" kern="1200" cap="none" spc="0" normalizeH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sau</a:t>
                </a:r>
                <a:r>
                  <a:rPr kumimoji="0" lang="en-US" sz="2800" b="1" i="1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:endParaRPr kumimoji="0" lang="en-US" sz="2800" b="1" i="1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/>
                <a:r>
                  <a:rPr kumimoji="0" lang="en-US" sz="2800" b="1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2800" b="1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𝟐𝟒</m:t>
                            </m:r>
                            <m: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𝟐</m:t>
                            </m:r>
                          </m:sup>
                        </m:sSup>
                        <m:sSup>
                          <m:sSupPr>
                            <m:ctrlP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2800" b="1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𝒚</m:t>
                            </m:r>
                          </m:e>
                          <m:sup>
                            <m: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𝟏𝟔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  <m:sSup>
                          <m:sSupPr>
                            <m:ctrlP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2800" b="1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𝒚</m:t>
                            </m:r>
                          </m:e>
                          <m:sup>
                            <m:r>
                              <a:rPr lang="en-US" sz="2800" b="1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𝟑</m:t>
                            </m:r>
                          </m:sup>
                        </m:sSup>
                      </m:den>
                    </m:f>
                    <m:r>
                      <a:rPr kumimoji="0" lang="en-US" sz="2800" b="1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kumimoji="0" lang="en-US" sz="28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;</m:t>
                    </m:r>
                  </m:oMath>
                </a14:m>
                <a:r>
                  <a:rPr kumimoji="0" lang="en-US" sz="28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                   b) 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𝟔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− 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  <m:r>
                          <a:rPr kumimoji="0" lang="en-US" sz="2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𝒚</m:t>
                        </m:r>
                      </m:num>
                      <m:den>
                        <m:sSup>
                          <m:sSupPr>
                            <m:ctrlP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2800" b="1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𝟗</m:t>
                            </m:r>
                            <m: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2800" b="1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−</m:t>
                        </m:r>
                        <m:sSup>
                          <m:sSupPr>
                            <m:ctrlP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2800" b="1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 </m:t>
                            </m:r>
                            <m:r>
                              <a:rPr lang="en-US" sz="2800" b="1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𝒚</m:t>
                            </m:r>
                          </m:e>
                          <m:sup>
                            <m:r>
                              <a:rPr lang="en-US" sz="2800" b="1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</m:oMath>
                </a14:m>
                <a:endPara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3072" y="708398"/>
                <a:ext cx="10022687" cy="1265731"/>
              </a:xfrm>
              <a:prstGeom prst="rect">
                <a:avLst/>
              </a:prstGeom>
              <a:blipFill>
                <a:blip r:embed="rId9"/>
                <a:stretch>
                  <a:fillRect l="-1277" t="-4808" b="-4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556079" y="2386411"/>
                <a:ext cx="10241280" cy="8328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:r>
                  <a:rPr kumimoji="0" lang="en-US" sz="28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𝟐𝟒</m:t>
                            </m:r>
                            <m: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𝟐</m:t>
                            </m:r>
                          </m:sup>
                        </m:sSup>
                        <m:sSup>
                          <m:sSupPr>
                            <m:ctrlP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𝒚</m:t>
                            </m:r>
                          </m:e>
                          <m:sup>
                            <m: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𝟏𝟔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  <m:sSup>
                          <m:sSupPr>
                            <m:ctrlP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𝒚</m:t>
                            </m:r>
                          </m:e>
                          <m:sup>
                            <m: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𝟑</m:t>
                            </m:r>
                          </m:sup>
                        </m:sSup>
                      </m:den>
                    </m:f>
                    <m:r>
                      <a:rPr lang="en-US" sz="2800" b="1" i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𝟐𝟒</m:t>
                            </m:r>
                            <m: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𝟐</m:t>
                            </m:r>
                          </m:sup>
                        </m:sSup>
                        <m:sSup>
                          <m:sSupPr>
                            <m:ctrlP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𝒚</m:t>
                            </m:r>
                          </m:e>
                          <m:sup>
                            <m: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:(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𝟖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  <m:sSup>
                          <m:sSupPr>
                            <m:ctrlP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𝒚</m:t>
                            </m:r>
                          </m:e>
                          <m:sup>
                            <m: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num>
                      <m:den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𝟏𝟔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  <m:sSup>
                          <m:sSupPr>
                            <m:ctrlP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𝒚</m:t>
                            </m:r>
                          </m:e>
                          <m:sup>
                            <m: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𝟑</m:t>
                            </m:r>
                          </m:sup>
                        </m:sSup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:(</m:t>
                        </m:r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𝟖</m:t>
                        </m:r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  <m:sSup>
                          <m:sSupPr>
                            <m:ctrlP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𝒚</m:t>
                            </m:r>
                          </m:e>
                          <m:sup>
                            <m: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den>
                    </m:f>
                  </m:oMath>
                </a14:m>
                <a:endPara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079" y="2386411"/>
                <a:ext cx="10241280" cy="832857"/>
              </a:xfrm>
              <a:prstGeom prst="rect">
                <a:avLst/>
              </a:prstGeom>
              <a:blipFill>
                <a:blip r:embed="rId10"/>
                <a:stretch>
                  <a:fillRect l="-1190" b="-14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864512" y="2324544"/>
                <a:ext cx="5544151" cy="9755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num>
                        <m:den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𝒚</m:t>
                          </m:r>
                        </m:den>
                      </m:f>
                    </m:oMath>
                  </m:oMathPara>
                </a14:m>
                <a:endParaRPr lang="en-US" sz="2800" b="1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64512" y="2324544"/>
                <a:ext cx="5544151" cy="975588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79132" y="3692129"/>
                <a:ext cx="7863840" cy="7685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/>
                  <a:t>     </a:t>
                </a:r>
                <a:r>
                  <a:rPr lang="en-US" sz="2800" b="1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𝟔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− 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𝒚</m:t>
                        </m:r>
                      </m:num>
                      <m:den>
                        <m:sSup>
                          <m:sSupPr>
                            <m:ctrlP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𝟗</m:t>
                            </m:r>
                            <m: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−</m:t>
                        </m:r>
                        <m:sSup>
                          <m:sSupPr>
                            <m:ctrlP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 </m:t>
                            </m:r>
                            <m: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𝒚</m:t>
                            </m:r>
                          </m:e>
                          <m:sup>
                            <m:r>
                              <a:rPr 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9132" y="3692129"/>
                <a:ext cx="7863840" cy="768544"/>
              </a:xfrm>
              <a:prstGeom prst="rect">
                <a:avLst/>
              </a:prstGeom>
              <a:blipFill>
                <a:blip r:embed="rId12"/>
                <a:stretch>
                  <a:fillRect b="-15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517636" y="3516841"/>
                <a:ext cx="5888637" cy="9755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28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num>
                        <m:den>
                          <m:r>
                            <a:rPr lang="en-US" sz="28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  <m:r>
                            <a:rPr lang="en-US" sz="28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  <m:r>
                            <a:rPr lang="en-US" sz="28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+</m:t>
                          </m:r>
                          <m:r>
                            <a:rPr lang="en-US" sz="28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𝒚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17636" y="3516841"/>
                <a:ext cx="5888637" cy="975588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892554" y="3502991"/>
                <a:ext cx="6237171" cy="9894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  <m: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(</m:t>
                          </m:r>
                          <m: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  <m: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  <m: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 − </m:t>
                          </m:r>
                          <m: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𝒚</m:t>
                          </m:r>
                          <m: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)</m:t>
                          </m:r>
                        </m:num>
                        <m:den>
                          <m: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(</m:t>
                          </m:r>
                          <m: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  <m: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  <m: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 − </m:t>
                          </m:r>
                          <m: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𝒚</m:t>
                          </m:r>
                          <m: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)(</m:t>
                          </m:r>
                          <m: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  <m: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  <m: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 + </m:t>
                          </m:r>
                          <m: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𝒚</m:t>
                          </m:r>
                          <m:r>
                            <a:rPr lang="en-US" sz="28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2554" y="3502991"/>
                <a:ext cx="6237171" cy="989438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3579633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3" grpId="0"/>
      <p:bldP spid="4" grpId="0"/>
      <p:bldP spid="5" grpId="0"/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33787325_Lab safety_AAS_v3" id="{898BC5E2-691B-4B41-A97D-F35AD4FFF20D}" vid="{295F60D3-032D-43CA-A300-E4752067AD5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0096A91-93C8-4C7A-BF68-944591874A6D}">
  <ds:schemaRefs>
    <ds:schemaRef ds:uri="http://purl.org/dc/terms/"/>
    <ds:schemaRef ds:uri="http://schemas.microsoft.com/office/2006/documentManagement/types"/>
    <ds:schemaRef ds:uri="16c05727-aa75-4e4a-9b5f-8a80a1165891"/>
    <ds:schemaRef ds:uri="http://schemas.microsoft.com/office/infopath/2007/PartnerControls"/>
    <ds:schemaRef ds:uri="http://purl.org/dc/elements/1.1/"/>
    <ds:schemaRef ds:uri="http://schemas.microsoft.com/office/2006/metadata/properties"/>
    <ds:schemaRef ds:uri="71af3243-3dd4-4a8d-8c0d-dd76da1f02a5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19E59094-1E6F-42D5-A62B-D0344AFFFAC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04BA817-A03C-4EA3-86C4-6E42BD37F52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Lab safety</Template>
  <TotalTime>3419</TotalTime>
  <Words>1054</Words>
  <Application>Microsoft Office PowerPoint</Application>
  <PresentationFormat>Widescreen</PresentationFormat>
  <Paragraphs>161</Paragraphs>
  <Slides>16</Slides>
  <Notes>15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5" baseType="lpstr">
      <vt:lpstr>Arial</vt:lpstr>
      <vt:lpstr>Calibri</vt:lpstr>
      <vt:lpstr>Calibri Light</vt:lpstr>
      <vt:lpstr>Cambria Math</vt:lpstr>
      <vt:lpstr>Rockwell</vt:lpstr>
      <vt:lpstr>Tahoma</vt:lpstr>
      <vt:lpstr>Times New Roman</vt:lpstr>
      <vt:lpstr>Office Theme</vt:lpstr>
      <vt:lpstr>Equation</vt:lpstr>
      <vt:lpstr> PHÂN THỨC ĐẠI SỐ (Tiết 3)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Remember… Safety First!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Safety</dc:title>
  <dc:creator>Lê Hải</dc:creator>
  <cp:lastModifiedBy>Admin</cp:lastModifiedBy>
  <cp:revision>155</cp:revision>
  <dcterms:created xsi:type="dcterms:W3CDTF">2021-06-07T13:44:30Z</dcterms:created>
  <dcterms:modified xsi:type="dcterms:W3CDTF">2023-07-28T09:09:31Z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