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sldIdLst>
    <p:sldId id="256" r:id="rId5"/>
    <p:sldId id="257" r:id="rId6"/>
    <p:sldId id="313" r:id="rId7"/>
    <p:sldId id="314" r:id="rId8"/>
    <p:sldId id="315" r:id="rId9"/>
    <p:sldId id="316" r:id="rId10"/>
    <p:sldId id="319" r:id="rId11"/>
    <p:sldId id="317" r:id="rId12"/>
    <p:sldId id="320" r:id="rId13"/>
    <p:sldId id="322" r:id="rId14"/>
    <p:sldId id="323" r:id="rId15"/>
    <p:sldId id="324" r:id="rId16"/>
    <p:sldId id="325" r:id="rId17"/>
    <p:sldId id="326" r:id="rId18"/>
    <p:sldId id="327" r:id="rId19"/>
    <p:sldId id="321" r:id="rId20"/>
    <p:sldId id="354" r:id="rId21"/>
    <p:sldId id="350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zhenbo" initials="y" lastIdx="1" clrIdx="0">
    <p:extLst>
      <p:ext uri="{19B8F6BF-5375-455C-9EA6-DF929625EA0E}">
        <p15:presenceInfo xmlns:p15="http://schemas.microsoft.com/office/powerpoint/2012/main" userId="S-1-5-21-2973485031-1523744116-342842327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093C"/>
    <a:srgbClr val="E2891E"/>
    <a:srgbClr val="16EA76"/>
    <a:srgbClr val="2704FC"/>
    <a:srgbClr val="AF519F"/>
    <a:srgbClr val="000000"/>
    <a:srgbClr val="B6954A"/>
    <a:srgbClr val="416529"/>
    <a:srgbClr val="4112EE"/>
    <a:srgbClr val="3CC4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76584" autoAdjust="0"/>
  </p:normalViewPr>
  <p:slideViewPr>
    <p:cSldViewPr snapToGrid="0">
      <p:cViewPr varScale="1">
        <p:scale>
          <a:sx n="76" d="100"/>
          <a:sy n="76" d="100"/>
        </p:scale>
        <p:origin x="1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huống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69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 smtClean="0"/>
              <a:t>GV: Yêu</a:t>
            </a:r>
            <a:r>
              <a:rPr lang="vi-VN" baseline="0" dirty="0" smtClean="0"/>
              <a:t> cầu HS nghiên cứu SGK, phát biểu thế nào là quy đồng mẫu thức nhiều phân thức. Có nhận xét gì về MTC </a:t>
            </a:r>
          </a:p>
          <a:p>
            <a:r>
              <a:rPr lang="vi-VN" baseline="0" dirty="0" smtClean="0"/>
              <a:t>HS: thực hiện yêu cầu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683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-HS thực hiện ví dụ 6 theo nhóm 2 (thời gian 2 phút)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yêu cầu HS đại diện nhóm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90508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nghiên cứu SGK vàthực hiện ví dụ 7 theo nhóm 4 (thời gian 3 phút)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yêu cầu HS đại diện nhóm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 và yêu cầu HS rút ra các bước quy đồng mẫu thức nhiều phân thức,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2819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 và yêu cầu HS rút ra các bước quy đồng mẫu thức nhiều phân thức,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1777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-HS thực hiện ví</a:t>
            </a:r>
            <a:r>
              <a:rPr lang="vi-V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dụ </a:t>
            </a: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 theo nhóm 2 (thời gian 2 phút)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yêu cầu HS đại diện nhóm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48170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 smtClean="0"/>
              <a:t>-GV</a:t>
            </a:r>
            <a:r>
              <a:rPr lang="vi-VN" baseline="0" dirty="0" smtClean="0"/>
              <a:t> yêu cầu HS thực hiện luyện tập 4a</a:t>
            </a:r>
          </a:p>
          <a:p>
            <a:r>
              <a:rPr lang="vi-VN" baseline="0" dirty="0" smtClean="0"/>
              <a:t>-HS thực hiện yêu cầu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0477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 smtClean="0"/>
              <a:t>-GV</a:t>
            </a:r>
            <a:r>
              <a:rPr lang="vi-VN" baseline="0" dirty="0" smtClean="0"/>
              <a:t> yêu cầu HS thực hiện luyện tập 5a</a:t>
            </a:r>
          </a:p>
          <a:p>
            <a:r>
              <a:rPr lang="vi-VN" baseline="0" dirty="0" smtClean="0"/>
              <a:t>-HS thực hiện yêu cầu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93681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 smtClean="0"/>
              <a:t>GV chiếu</a:t>
            </a:r>
            <a:r>
              <a:rPr lang="vi-VN" baseline="0" dirty="0" smtClean="0"/>
              <a:t> đề bài VD2 – nhiệm vụ về nhà</a:t>
            </a:r>
          </a:p>
          <a:p>
            <a:r>
              <a:rPr lang="vi-VN" baseline="0" dirty="0" smtClean="0"/>
              <a:t>HS quan sát, ghi lại yêu cầu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795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 smtClean="0"/>
              <a:t>GV chiếu</a:t>
            </a:r>
            <a:r>
              <a:rPr lang="vi-VN" baseline="0" dirty="0" smtClean="0"/>
              <a:t> HDVN</a:t>
            </a:r>
          </a:p>
          <a:p>
            <a:r>
              <a:rPr lang="vi-VN" baseline="0" dirty="0" smtClean="0"/>
              <a:t>HS ghi lại yêu cầu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GV </a:t>
            </a:r>
            <a:r>
              <a:rPr lang="en-US" sz="1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hiểu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HĐ </a:t>
            </a:r>
            <a:r>
              <a:rPr lang="vi-VN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-SGK/T</a:t>
            </a:r>
            <a:r>
              <a:rPr lang="vi-VN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31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HS: </a:t>
            </a:r>
            <a:r>
              <a:rPr lang="vi-VN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 dõi</a:t>
            </a:r>
            <a:r>
              <a:rPr lang="vi-VN" sz="1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trả lời câu hỏi</a:t>
            </a:r>
            <a:endParaRPr lang="en-US" sz="18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8833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GV:</a:t>
            </a:r>
            <a:r>
              <a:rPr lang="vi-VN" sz="1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yêu cầu HS rút ra tính chất cơ bản của phân thức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1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HS: nghiên cứu SGK, phát biểu tính chất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003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Ví dụ 3– SGK trang 31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quả, từ đó cho HS rút ra chú ý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29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Ví dụ 4 – SGK trang 31 (thời gian 2 phút)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yêu cầu HS đại diện nhóm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  GV chính xác hóa kết quả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645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đọc và thực hiện hoạt động 4 – SGK trang 32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quả, từ đó HS rút ra định nghĩa rút gọn phân thức, và yêu cầu HS rút ra các bước rút gọn phân thức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746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quả, từ đó HS rút ra định nghĩa rút gọn phân thức, và yêu cầu HS rút ra các bước rút gọn phân thức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385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thực hiện Ví dụ 5 – SGK trang 32 theo nhóm 4 (thời gian 3 phút)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yêu cầu HS đại diện nhóm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4007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thực hiệ</a:t>
            </a:r>
            <a:r>
              <a:rPr lang="vi-VN" sz="1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 hoạt động 5</a:t>
            </a:r>
            <a:r>
              <a:rPr lang="vi-VN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SGK trang 33 theo nhóm 4 (thời gian 3 phút) </a:t>
            </a:r>
            <a:endParaRPr lang="en-US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yêu cầu HS đại diện nhóm đứng tại chỗ trình bày kết quả.</a:t>
            </a:r>
            <a:endParaRPr lang="en-US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782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7/29/2023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13" Type="http://schemas.openxmlformats.org/officeDocument/2006/relationships/image" Target="../media/image15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5.wmf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png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69.png"/><Relationship Id="rId5" Type="http://schemas.openxmlformats.org/officeDocument/2006/relationships/image" Target="../media/image8.png"/><Relationship Id="rId15" Type="http://schemas.openxmlformats.org/officeDocument/2006/relationships/image" Target="../media/image17.png"/><Relationship Id="rId10" Type="http://schemas.openxmlformats.org/officeDocument/2006/relationships/image" Target="../media/image68.png"/><Relationship Id="rId4" Type="http://schemas.openxmlformats.org/officeDocument/2006/relationships/image" Target="../media/image13.png"/><Relationship Id="rId9" Type="http://schemas.openxmlformats.org/officeDocument/2006/relationships/image" Target="../media/image67.png"/><Relationship Id="rId1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7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79.png"/><Relationship Id="rId4" Type="http://schemas.openxmlformats.org/officeDocument/2006/relationships/image" Target="../media/image8.png"/><Relationship Id="rId9" Type="http://schemas.openxmlformats.org/officeDocument/2006/relationships/image" Target="../media/image7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0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8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.wmf"/><Relationship Id="rId11" Type="http://schemas.openxmlformats.org/officeDocument/2006/relationships/image" Target="../media/image84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83.png"/><Relationship Id="rId4" Type="http://schemas.openxmlformats.org/officeDocument/2006/relationships/image" Target="../media/image8.png"/><Relationship Id="rId9" Type="http://schemas.openxmlformats.org/officeDocument/2006/relationships/image" Target="../media/image8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5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90.png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1.png"/><Relationship Id="rId12" Type="http://schemas.openxmlformats.org/officeDocument/2006/relationships/image" Target="../media/image8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wmf"/><Relationship Id="rId11" Type="http://schemas.openxmlformats.org/officeDocument/2006/relationships/image" Target="../media/image88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87.png"/><Relationship Id="rId4" Type="http://schemas.openxmlformats.org/officeDocument/2006/relationships/image" Target="../media/image8.png"/><Relationship Id="rId9" Type="http://schemas.openxmlformats.org/officeDocument/2006/relationships/image" Target="../media/image86.png"/><Relationship Id="rId14" Type="http://schemas.openxmlformats.org/officeDocument/2006/relationships/image" Target="../media/image9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6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image" Target="../media/image40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39.png"/><Relationship Id="rId4" Type="http://schemas.openxmlformats.org/officeDocument/2006/relationships/image" Target="../media/image8.png"/><Relationship Id="rId9" Type="http://schemas.openxmlformats.org/officeDocument/2006/relationships/image" Target="../media/image3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png"/><Relationship Id="rId9" Type="http://schemas.openxmlformats.org/officeDocument/2006/relationships/image" Target="../media/image4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11" Type="http://schemas.openxmlformats.org/officeDocument/2006/relationships/image" Target="../media/image57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2.png"/><Relationship Id="rId4" Type="http://schemas.openxmlformats.org/officeDocument/2006/relationships/image" Target="../media/image8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667" y="2942544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THỨC ĐẠI SỐ</a:t>
            </a:r>
            <a:b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5429250" y="2122528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Đ8-C2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132152" y="4721633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03844" y="3118781"/>
            <a:ext cx="6891245" cy="653685"/>
            <a:chOff x="4871257" y="83128"/>
            <a:chExt cx="7501720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6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F76D2BD-4504-80E5-7176-A5B6CF63480B}"/>
              </a:ext>
            </a:extLst>
          </p:cNvPr>
          <p:cNvSpPr txBox="1"/>
          <p:nvPr/>
        </p:nvSpPr>
        <p:spPr>
          <a:xfrm>
            <a:off x="1093033" y="0"/>
            <a:ext cx="92838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§1</a:t>
            </a:r>
            <a:r>
              <a:rPr kumimoji="0" lang="en-US" alt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CC453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. PHÂN THỨC ĐẠI SỐ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CC453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250EC2E-D5E8-A11E-FE33-A8963256E84A}"/>
              </a:ext>
            </a:extLst>
          </p:cNvPr>
          <p:cNvSpPr txBox="1"/>
          <p:nvPr/>
        </p:nvSpPr>
        <p:spPr>
          <a:xfrm>
            <a:off x="367127" y="426069"/>
            <a:ext cx="9611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II. TÍNH CHẤT CƠ BẢN CỦA PHÂN THỨC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AF519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461648" y="877735"/>
            <a:ext cx="74120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4112E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4112E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386502" y="1673750"/>
                <a:ext cx="10994156" cy="21493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:r>
                  <a:rPr kumimoji="0" lang="en-US" sz="24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Hoạt</a:t>
                </a:r>
                <a:r>
                  <a:rPr kumimoji="0" lang="en-US" sz="24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1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kumimoji="0" lang="en-US" sz="24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 </a:t>
                </a:r>
                <a:r>
                  <a:rPr kumimoji="0" lang="en-US" sz="24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kumimoji="0" lang="en-US" sz="24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SGK – T33)</a:t>
                </a:r>
                <a:r>
                  <a:rPr kumimoji="0" lang="en-US" sz="24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Cho </a:t>
                </a:r>
                <a:r>
                  <a:rPr kumimoji="0" lang="en-US" sz="24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4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kumimoji="0" lang="en-US" sz="24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4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4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4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𝒙𝒚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lvl="0" indent="-514350">
                  <a:buFontTx/>
                  <a:buAutoNum type="alphaLcParenR"/>
                </a:pPr>
                <a:r>
                  <a:rPr kumimoji="0" lang="en-US" sz="24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cả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400" b="1" i="1" u="none" strike="noStrike" kern="1200" cap="none" spc="0" normalizeH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𝒚</m:t>
                    </m:r>
                  </m:oMath>
                </a14:m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r>
                  <a:rPr kumimoji="0" lang="en-US" sz="24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cả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marR="0" lvl="0" indent="-5143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arenR"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gì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thu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endPara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502" y="1673750"/>
                <a:ext cx="10994156" cy="2149306"/>
              </a:xfrm>
              <a:prstGeom prst="rect">
                <a:avLst/>
              </a:prstGeom>
              <a:blipFill>
                <a:blip r:embed="rId3"/>
                <a:stretch>
                  <a:fillRect l="-831" b="-5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67127" y="4142589"/>
                <a:ext cx="8573673" cy="671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.  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27" y="4142589"/>
                <a:ext cx="8573673" cy="671979"/>
              </a:xfrm>
              <a:prstGeom prst="rect">
                <a:avLst/>
              </a:prstGeom>
              <a:blipFill>
                <a:blip r:embed="rId4"/>
                <a:stretch>
                  <a:fillRect l="-1066" b="-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749660" y="4155651"/>
                <a:ext cx="8573673" cy="671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𝒙𝒚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.  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660" y="4155651"/>
                <a:ext cx="8573673" cy="671979"/>
              </a:xfrm>
              <a:prstGeom prst="rect">
                <a:avLst/>
              </a:prstGeom>
              <a:blipFill>
                <a:blip r:embed="rId5"/>
                <a:stretch>
                  <a:fillRect l="-1066" b="-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67127" y="4973586"/>
                <a:ext cx="8014873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Hai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27" y="4973586"/>
                <a:ext cx="8014873" cy="470000"/>
              </a:xfrm>
              <a:prstGeom prst="rect">
                <a:avLst/>
              </a:prstGeom>
              <a:blipFill>
                <a:blip r:embed="rId6"/>
                <a:stretch>
                  <a:fillRect l="-1141" t="-7792" b="-29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65556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6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868" y="0"/>
            <a:ext cx="2260731" cy="213195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387599" y="465812"/>
            <a:ext cx="87757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biến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mới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bằng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biến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đồng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nhiều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7627" y="2641006"/>
            <a:ext cx="111360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Nhận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xét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(MTC) chia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mỗi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8103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2843" y="2465029"/>
            <a:ext cx="9925050" cy="3648075"/>
          </a:xfrm>
          <a:prstGeom prst="rect">
            <a:avLst/>
          </a:prstGeom>
        </p:spPr>
      </p:pic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703872" cy="1533485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177613"/>
              </p:ext>
            </p:extLst>
          </p:nvPr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3"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1558843" y="65854"/>
                <a:ext cx="9528257" cy="14648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Hoạt</a:t>
                </a:r>
                <a:r>
                  <a:rPr kumimoji="0" lang="en-US" sz="20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kumimoji="0" lang="en-US" sz="20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i="1" noProof="0" dirty="0">
                    <a:solidFill>
                      <a:srgbClr val="F7093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kumimoji="0" lang="en-US" sz="20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(SGK-T33): </a:t>
                </a:r>
                <a:r>
                  <a:rPr kumimoji="0" lang="en-US" sz="20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MTC </a:t>
                </a:r>
                <a:r>
                  <a:rPr kumimoji="0" lang="en-US" sz="20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kumimoji="0" lang="en-US" sz="20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kumimoji="0" lang="en-US" sz="2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US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0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843" y="65854"/>
                <a:ext cx="9528257" cy="1464888"/>
              </a:xfrm>
              <a:prstGeom prst="rect">
                <a:avLst/>
              </a:prstGeom>
              <a:blipFill>
                <a:blip r:embed="rId8"/>
                <a:stretch>
                  <a:fillRect l="-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678123" y="801507"/>
            <a:ext cx="103899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MTC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noProof="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20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1720931" y="3357231"/>
            <a:ext cx="106152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059578" y="1421514"/>
                <a:ext cx="902752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d>
                      <m:dPr>
                        <m:ctrlP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  <m:r>
                      <a:rPr lang="en-US" sz="20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   </m:t>
                    </m:r>
                  </m:oMath>
                </a14:m>
                <a:r>
                  <a:rPr lang="en-US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578" y="1421514"/>
                <a:ext cx="9027522" cy="7078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80577" y="1449366"/>
                <a:ext cx="9027522" cy="71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− 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  <m:d>
                      <m:dPr>
                        <m:ctrlP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2000" b="1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000" b="1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  <m:r>
                      <a:rPr lang="en-US" sz="20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.   </m:t>
                    </m:r>
                  </m:oMath>
                </a14:m>
                <a:r>
                  <a:rPr lang="en-US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0577" y="1449366"/>
                <a:ext cx="9027522" cy="71487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678123" y="1693650"/>
                <a:ext cx="10897298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Bước</a:t>
                </a: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0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Chọn</a:t>
                </a:r>
                <a:r>
                  <a:rPr lang="en-US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MTC </a:t>
                </a:r>
                <a:r>
                  <a:rPr lang="en-US" sz="20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2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  <m:d>
                      <m:d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2000" b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000" b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  <m:r>
                      <a:rPr lang="en-US" sz="2000" b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.   </m:t>
                    </m:r>
                  </m:oMath>
                </a14:m>
                <a:endParaRPr lang="en-US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</a:endParaRPr>
              </a:p>
              <a:p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mô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tả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chung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bảng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như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2000" b="1" dirty="0" smtClean="0">
                    <a:solidFill>
                      <a:srgbClr val="E2891E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  <a:endParaRPr lang="en-US" sz="2000" b="1" dirty="0">
                  <a:solidFill>
                    <a:srgbClr val="E2891E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8123" y="1693650"/>
                <a:ext cx="10897298" cy="1323439"/>
              </a:xfrm>
              <a:prstGeom prst="rect">
                <a:avLst/>
              </a:prstGeom>
              <a:blipFill>
                <a:blip r:embed="rId11"/>
                <a:stretch>
                  <a:fillRect l="-559" t="-2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84800" y="3249347"/>
            <a:ext cx="571500" cy="6477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484812" y="4366661"/>
            <a:ext cx="371475" cy="47625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08524" y="5284363"/>
            <a:ext cx="1924050" cy="4857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275512" y="4365904"/>
            <a:ext cx="1095375" cy="41910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251486" y="5281852"/>
            <a:ext cx="1095375" cy="4191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588345" y="3326810"/>
            <a:ext cx="1162050" cy="67627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551562" y="4303872"/>
            <a:ext cx="1162050" cy="67627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551562" y="5189112"/>
            <a:ext cx="1162050" cy="67627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990627" y="5117674"/>
            <a:ext cx="178117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3564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14" grpId="0"/>
      <p:bldP spid="20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8" y="296804"/>
            <a:ext cx="1600618" cy="1440556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74595"/>
              </p:ext>
            </p:extLst>
          </p:nvPr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5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1821992" y="502822"/>
                <a:ext cx="8194331" cy="8447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kumimoji="0" lang="en-US" sz="20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Hoạt</a:t>
                </a:r>
                <a:r>
                  <a:rPr kumimoji="0" lang="en-US" sz="20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kumimoji="0" lang="en-US" sz="20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i="1" dirty="0">
                    <a:solidFill>
                      <a:srgbClr val="F7093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kumimoji="0" lang="en-US" sz="20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(SGK-T33): </a:t>
                </a:r>
                <a:r>
                  <a:rPr kumimoji="0" lang="en-US" sz="20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Quy</a:t>
                </a:r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đồng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0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kumimoji="0" lang="en-US" sz="20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0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kumimoji="0" lang="en-US" sz="20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0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kumimoji="0" lang="en-US" sz="2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:r>
                  <a:rPr kumimoji="0" lang="en-US" sz="20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992" y="502822"/>
                <a:ext cx="8194331" cy="844783"/>
              </a:xfrm>
              <a:prstGeom prst="rect">
                <a:avLst/>
              </a:prstGeom>
              <a:blipFill>
                <a:blip r:embed="rId7"/>
                <a:stretch>
                  <a:fillRect l="-818" b="-11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899009" y="1228956"/>
            <a:ext cx="10389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33189" y="1949112"/>
                <a:ext cx="601762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0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Chọn MTC </a:t>
                </a:r>
                <a:r>
                  <a:rPr lang="en-US" sz="20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0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)(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sz="20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3189" y="1949112"/>
                <a:ext cx="6017622" cy="707886"/>
              </a:xfrm>
              <a:prstGeom prst="rect">
                <a:avLst/>
              </a:prstGeom>
              <a:blipFill>
                <a:blip r:embed="rId8"/>
                <a:stretch>
                  <a:fillRect l="-1114" t="-5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899009" y="2311454"/>
            <a:ext cx="9379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MTC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771305" y="2750864"/>
                <a:ext cx="5012409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d>
                      <m:d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</m:d>
                    <m:d>
                      <m:d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</m:d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 :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e>
                        </m:d>
                      </m:e>
                    </m:d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−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endParaRPr lang="en-US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d>
                      <m:d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</m:d>
                    <m:d>
                      <m:d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</m:d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 :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e>
                        </m:d>
                      </m:e>
                    </m:d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endParaRPr lang="en-US" sz="20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305" y="2750864"/>
                <a:ext cx="5012409" cy="1323439"/>
              </a:xfrm>
              <a:prstGeom prst="rect">
                <a:avLst/>
              </a:prstGeom>
              <a:blipFill>
                <a:blip r:embed="rId9"/>
                <a:stretch>
                  <a:fillRect l="-1338" t="-2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1899009" y="3462418"/>
            <a:ext cx="91861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605250" y="4017192"/>
                <a:ext cx="7037694" cy="576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0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prstClr val="black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  <m:r>
                      <a:rPr lang="en-US" sz="20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</m:t>
                    </m:r>
                    <m:f>
                      <m:f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0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prstClr val="black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250" y="4017192"/>
                <a:ext cx="7037694" cy="5768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63390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" grpId="0"/>
      <p:bldP spid="11" grpId="0"/>
      <p:bldP spid="12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5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868" y="0"/>
            <a:ext cx="2260731" cy="213195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46678" y="2144655"/>
            <a:ext cx="111360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MTC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chia MTC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1749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7" y="97581"/>
            <a:ext cx="2645097" cy="238058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109822" y="4634460"/>
            <a:ext cx="3422763" cy="6974753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54584" y="3130019"/>
            <a:ext cx="7008564" cy="713386"/>
            <a:chOff x="4871257" y="83128"/>
            <a:chExt cx="7501720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29" y="232975"/>
              <a:ext cx="7104248" cy="4230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017915"/>
              </p:ext>
            </p:extLst>
          </p:nvPr>
        </p:nvGraphicFramePr>
        <p:xfrm>
          <a:off x="4927600" y="2648877"/>
          <a:ext cx="997912" cy="216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7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48877"/>
                        <a:ext cx="997912" cy="2165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2621680" y="179509"/>
                <a:ext cx="9486467" cy="19686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kumimoji="0" lang="en-US" sz="22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kumimoji="0" lang="en-US" sz="22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6 (SGK-T34): </a:t>
                </a:r>
                <a:r>
                  <a:rPr kumimoji="0" lang="en-US" sz="22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Quy</a:t>
                </a:r>
                <a:r>
                  <a:rPr kumimoji="0" lang="en-US" sz="2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đồng</a:t>
                </a:r>
                <a:r>
                  <a:rPr kumimoji="0" lang="en-US" sz="22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2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kumimoji="0" lang="en-US" sz="2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200" b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kumimoji="0" lang="en-US" sz="2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kumimoji="0" lang="en-US" sz="22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kumimoji="0" lang="en-US" sz="2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kumimoji="0" lang="en-US" sz="2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en-US" sz="2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kumimoji="0" lang="en-US" sz="2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kumimoji="0" lang="en-US" sz="2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kumimoji="0" lang="en-US" sz="2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kumimoji="0" lang="en-US" sz="2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kumimoji="0" lang="en-US" sz="2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680" y="179509"/>
                <a:ext cx="9486467" cy="1968677"/>
              </a:xfrm>
              <a:prstGeom prst="rect">
                <a:avLst/>
              </a:prstGeom>
              <a:blipFill>
                <a:blip r:embed="rId7"/>
                <a:stretch>
                  <a:fillRect l="-835" t="-18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21681" y="1355065"/>
                <a:ext cx="11338908" cy="40422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kumimoji="0" lang="en-US" sz="2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kumimoji="0" lang="en-US" sz="22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𝟑</m:t>
                    </m:r>
                    <m:r>
                      <a:rPr kumimoji="0" lang="en-US" sz="22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𝒙</m:t>
                    </m:r>
                    <m:r>
                      <a:rPr kumimoji="0" lang="en-US" sz="22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 −</m:t>
                    </m:r>
                    <m:r>
                      <a:rPr kumimoji="0" lang="en-US" sz="22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𝟔</m:t>
                    </m:r>
                    <m:r>
                      <a:rPr kumimoji="0" lang="en-US" sz="22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  <m:r>
                      <a:rPr kumimoji="0" lang="en-US" sz="22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𝟑</m:t>
                    </m:r>
                    <m:d>
                      <m:dPr>
                        <m:ctrlPr>
                          <a:rPr kumimoji="0" lang="en-US" sz="2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0" lang="en-US" sz="2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en-US" sz="2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kumimoji="0" lang="en-US" sz="2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kumimoji="0" lang="en-US" sz="22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kumimoji="0" lang="en-US" sz="2200" b="1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d>
                      <m:d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200" b="1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200" b="1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2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          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200" b="1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2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endParaRPr lang="en-US" sz="2200" b="1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200" b="1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kumimoji="0" lang="en-US" sz="2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>
                  <a:defRPr/>
                </a:pPr>
                <a:r>
                  <a:rPr kumimoji="0" lang="en-US" sz="2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681" y="1355065"/>
                <a:ext cx="11338908" cy="4042279"/>
              </a:xfrm>
              <a:prstGeom prst="rect">
                <a:avLst/>
              </a:prstGeom>
              <a:blipFill>
                <a:blip r:embed="rId8"/>
                <a:stretch>
                  <a:fillRect l="-699" t="-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540000" y="3133797"/>
                <a:ext cx="7992534" cy="438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Chọn MTC </a:t>
                </a:r>
                <a:r>
                  <a:rPr lang="en-US" sz="2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d>
                      <m:d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00" y="3133797"/>
                <a:ext cx="7992534" cy="438223"/>
              </a:xfrm>
              <a:prstGeom prst="rect">
                <a:avLst/>
              </a:prstGeom>
              <a:blipFill>
                <a:blip r:embed="rId9"/>
                <a:stretch>
                  <a:fillRect l="-992" t="-9722" b="-26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539999" y="3528749"/>
                <a:ext cx="799253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Nhân tử phụ của các mẫu thức trên lần lượt là: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9999" y="3528749"/>
                <a:ext cx="7992534" cy="430887"/>
              </a:xfrm>
              <a:prstGeom prst="rect">
                <a:avLst/>
              </a:prstGeom>
              <a:blipFill>
                <a:blip r:embed="rId10"/>
                <a:stretch>
                  <a:fillRect l="-992" t="-9859" b="-26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539999" y="3920067"/>
                <a:ext cx="7992534" cy="17263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22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endParaRPr lang="en-US" sz="22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22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d>
                          <m:dPr>
                            <m:ctrlP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</a:p>
              <a:p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en-US" sz="2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9999" y="3920067"/>
                <a:ext cx="7992534" cy="1726350"/>
              </a:xfrm>
              <a:prstGeom prst="rect">
                <a:avLst/>
              </a:prstGeom>
              <a:blipFill>
                <a:blip r:embed="rId11"/>
                <a:stretch>
                  <a:fillRect l="-9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26351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8" y="296804"/>
            <a:ext cx="2423738" cy="2181364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8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2624866" y="664211"/>
                <a:ext cx="8194331" cy="16946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Luyện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4 (SGK-T32):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Rút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gọn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a)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𝟏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b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866" y="664211"/>
                <a:ext cx="8194331" cy="1694631"/>
              </a:xfrm>
              <a:prstGeom prst="rect">
                <a:avLst/>
              </a:prstGeom>
              <a:blipFill>
                <a:blip r:embed="rId7"/>
                <a:stretch>
                  <a:fillRect l="-1563" t="-3957" r="-1190" b="-9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81432" y="2648142"/>
                <a:ext cx="10389995" cy="1265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432" y="2648142"/>
                <a:ext cx="10389995" cy="1265731"/>
              </a:xfrm>
              <a:prstGeom prst="rect">
                <a:avLst/>
              </a:prstGeom>
              <a:blipFill>
                <a:blip r:embed="rId8"/>
                <a:stretch>
                  <a:fillRect l="-11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15730669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7" y="97581"/>
            <a:ext cx="2645097" cy="238058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109822" y="4634460"/>
            <a:ext cx="3422763" cy="6974753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4927600" y="2648877"/>
          <a:ext cx="997912" cy="216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48877"/>
                        <a:ext cx="997912" cy="2165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2705533" y="772628"/>
                <a:ext cx="9486467" cy="2929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Luyện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5 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(SGK-T35):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Quy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đồng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trường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b="1" baseline="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a)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p>
                        </m:sSup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533" y="772628"/>
                <a:ext cx="9486467" cy="2929328"/>
              </a:xfrm>
              <a:prstGeom prst="rect">
                <a:avLst/>
              </a:prstGeom>
              <a:blipFill>
                <a:blip r:embed="rId7"/>
                <a:stretch>
                  <a:fillRect l="-1350" t="-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59966" y="2288075"/>
                <a:ext cx="10123714" cy="1636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 </a:t>
                </a:r>
              </a:p>
              <a:p>
                <a:r>
                  <a:rPr lang="en-US" sz="2800" dirty="0" smtClean="0"/>
                  <a:t>MTC: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US" sz="2800" dirty="0" smtClean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966" y="2288075"/>
                <a:ext cx="10123714" cy="1636666"/>
              </a:xfrm>
              <a:prstGeom prst="rect">
                <a:avLst/>
              </a:prstGeom>
              <a:blipFill>
                <a:blip r:embed="rId8"/>
                <a:stretch>
                  <a:fillRect l="-1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-798378" y="3352637"/>
                <a:ext cx="3831771" cy="984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8378" y="3352637"/>
                <a:ext cx="3831771" cy="9843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031053" y="3417218"/>
                <a:ext cx="1457579" cy="8568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053" y="3417218"/>
                <a:ext cx="1457579" cy="85683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596572" y="3423731"/>
                <a:ext cx="1592231" cy="859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5 . 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572" y="3423731"/>
                <a:ext cx="1592231" cy="859659"/>
              </a:xfrm>
              <a:prstGeom prst="rect">
                <a:avLst/>
              </a:prstGeom>
              <a:blipFill>
                <a:blip r:embed="rId11"/>
                <a:stretch>
                  <a:fillRect l="-9962"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-735116" y="4460845"/>
                <a:ext cx="3705246" cy="975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sSup>
                            <m:sSupPr>
                              <m:ctrlP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35116" y="4460845"/>
                <a:ext cx="3705246" cy="97558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179209" y="4430055"/>
                <a:ext cx="1673920" cy="975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𝟔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9209" y="4430055"/>
                <a:ext cx="1673920" cy="97539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389104" y="4445450"/>
                <a:ext cx="1939698" cy="9755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. 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sSup>
                            <m:sSupPr>
                              <m:ctrlP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8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. 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9104" y="4445450"/>
                <a:ext cx="1939698" cy="97558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499805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42441" y="836908"/>
                <a:ext cx="10213383" cy="17804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Biến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;  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; 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441" y="836908"/>
                <a:ext cx="10213383" cy="1780487"/>
              </a:xfrm>
              <a:prstGeom prst="rect">
                <a:avLst/>
              </a:prstGeom>
              <a:blipFill>
                <a:blip r:embed="rId3"/>
                <a:stretch>
                  <a:fillRect l="-1254" t="-34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4935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070100" y="1690724"/>
            <a:ext cx="9601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Học bài theo SGK và vở ghi.</a:t>
            </a:r>
          </a:p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Xem lại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nghĩa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chất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bản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điều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kiện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xác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giá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trị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Bài tập về </a:t>
            </a:r>
            <a:r>
              <a:rPr lang="nl-NL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nhà: ... SGK, ...SBT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solidFill>
                <a:srgbClr val="C55A11"/>
              </a:solidFill>
            </a:endParaRP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E5F907BA-4B64-D8DE-E72B-C21DFDAA0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300" y="5263337"/>
            <a:ext cx="357387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E67329B-ACF6-76AE-6301-71657A354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04" y="1191523"/>
            <a:ext cx="8848953" cy="130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30134" y="2187961"/>
                <a:ext cx="8954695" cy="1097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1. </a:t>
                </a:r>
                <a:r>
                  <a:rPr lang="vi-VN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Nhân </a:t>
                </a:r>
                <a:r>
                  <a:rPr lang="vi-VN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cả tử và mẫu của phân số với cùng một số khác </a:t>
                </a:r>
                <a:r>
                  <a:rPr lang="vi-VN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0</a:t>
                </a:r>
                <a:endParaRPr lang="en-US" sz="2800" b="1" dirty="0" smtClean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r>
                  <a:rPr lang="en-US" sz="2800" b="1" dirty="0">
                    <a:latin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latin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den>
                    </m:f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𝐦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134" y="2187961"/>
                <a:ext cx="8954695" cy="1097801"/>
              </a:xfrm>
              <a:prstGeom prst="rect">
                <a:avLst/>
              </a:prstGeom>
              <a:blipFill>
                <a:blip r:embed="rId3"/>
                <a:stretch>
                  <a:fillRect l="-1430" t="-6111" r="-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-634825" y="4634914"/>
                <a:ext cx="6096000" cy="73020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sz="2400" b="1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num>
                        <m:den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r>
                        <a:rPr lang="en-US" sz="24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𝐧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∈Ư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34825" y="4634914"/>
                <a:ext cx="6096000" cy="730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464598" y="4193219"/>
            <a:ext cx="10161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vi-VN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Chia </a:t>
            </a:r>
            <a:r>
              <a:rPr lang="vi-VN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cả tử và mẫu của phân số cho ước chung của tử và mẫu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8351500" y="2082800"/>
                <a:ext cx="30617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1500" y="2082800"/>
                <a:ext cx="306174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132152" y="4721633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03843" y="3118780"/>
            <a:ext cx="6891245" cy="653685"/>
            <a:chOff x="4871257" y="83128"/>
            <a:chExt cx="7501720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</a:endParaRPr>
            </a:p>
          </p:txBody>
        </p:sp>
      </p:grp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F76D2BD-4504-80E5-7176-A5B6CF63480B}"/>
              </a:ext>
            </a:extLst>
          </p:cNvPr>
          <p:cNvSpPr txBox="1"/>
          <p:nvPr/>
        </p:nvSpPr>
        <p:spPr>
          <a:xfrm>
            <a:off x="1093033" y="0"/>
            <a:ext cx="92838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§1</a:t>
            </a:r>
            <a:r>
              <a:rPr kumimoji="0" lang="en-US" alt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CC453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. PHÂN THỨC ĐẠI SỐ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CC453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250EC2E-D5E8-A11E-FE33-A8963256E84A}"/>
              </a:ext>
            </a:extLst>
          </p:cNvPr>
          <p:cNvSpPr txBox="1"/>
          <p:nvPr/>
        </p:nvSpPr>
        <p:spPr>
          <a:xfrm>
            <a:off x="367127" y="426069"/>
            <a:ext cx="9611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II. TÍNH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CHẤT CƠ BẢN CỦA PHÂN THỨC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AF519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521890" y="949289"/>
            <a:ext cx="7412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chất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4112E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720790" y="1440449"/>
                <a:ext cx="10994156" cy="24997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Hoạt</a:t>
                </a:r>
                <a:r>
                  <a:rPr kumimoji="0" lang="en-US" sz="2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động</a:t>
                </a:r>
                <a:r>
                  <a:rPr kumimoji="0" lang="en-US" sz="2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 </a:t>
                </a:r>
                <a:r>
                  <a:rPr kumimoji="0" lang="en-US" sz="2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SGK – T31):</a:t>
                </a:r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7093C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  <a:p>
                <a:pPr marL="514350" marR="0" lvl="0" indent="-5143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arenR"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Tìm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số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thích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hợp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?: 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?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?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514350" marR="0" lvl="0" indent="-5143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arenR"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Hãy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nhắc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lại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tính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chất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cơ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bản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phân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số</a:t>
                </a:r>
                <a:endParaRPr kumimoji="0" lang="en-US" sz="2800" b="1" i="0" u="none" strike="noStrike" kern="120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US" sz="2800" b="1" noProof="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                                     </a:t>
                </a:r>
                <a:r>
                  <a:rPr lang="en-US" sz="2800" b="1" noProof="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Giải</a:t>
                </a: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790" y="1440449"/>
                <a:ext cx="10994156" cy="2499787"/>
              </a:xfrm>
              <a:prstGeom prst="rect">
                <a:avLst/>
              </a:prstGeom>
              <a:blipFill>
                <a:blip r:embed="rId3"/>
                <a:stretch>
                  <a:fillRect l="-1109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9511" y="3261604"/>
                <a:ext cx="11351139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2800" b="1" dirty="0" smtClean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11" y="3261604"/>
                <a:ext cx="11351139" cy="714683"/>
              </a:xfrm>
              <a:prstGeom prst="rect">
                <a:avLst/>
              </a:prstGeom>
              <a:blipFill>
                <a:blip r:embed="rId4"/>
                <a:stretch>
                  <a:fillRect l="-1128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41901" y="4040270"/>
                <a:ext cx="6096000" cy="167238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0"/>
                <a:r>
                  <a:rPr lang="en-US" sz="2800" b="1" dirty="0">
                    <a:solidFill>
                      <a:prstClr val="black"/>
                    </a:solidFill>
                  </a:rPr>
                  <a:t>b)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prstClr val="black"/>
                    </a:solidFill>
                  </a:rPr>
                  <a:t> với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≠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2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en-US" sz="2800" b="1" dirty="0">
                    <a:solidFill>
                      <a:prstClr val="black"/>
                    </a:solidFill>
                  </a:rPr>
                  <a:t>    </a:t>
                </a:r>
              </a:p>
              <a:p>
                <a:pPr lvl="0"/>
                <a:r>
                  <a:rPr lang="en-US" sz="2800" b="1" dirty="0">
                    <a:solidFill>
                      <a:prstClr val="black"/>
                    </a:solidFill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prstClr val="black"/>
                    </a:solidFill>
                  </a:rPr>
                  <a:t> với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 err="1">
                    <a:solidFill>
                      <a:prstClr val="black"/>
                    </a:solidFill>
                  </a:rPr>
                  <a:t>là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b="1" dirty="0" err="1">
                    <a:solidFill>
                      <a:prstClr val="black"/>
                    </a:solidFill>
                  </a:rPr>
                  <a:t>ước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b="1" dirty="0" err="1">
                    <a:solidFill>
                      <a:prstClr val="black"/>
                    </a:solidFill>
                  </a:rPr>
                  <a:t>chung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b="1" dirty="0" err="1">
                    <a:solidFill>
                      <a:prstClr val="black"/>
                    </a:solidFill>
                  </a:rPr>
                  <a:t>của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endParaRPr lang="en-US" sz="28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01" y="4040270"/>
                <a:ext cx="6096000" cy="1672381"/>
              </a:xfrm>
              <a:prstGeom prst="rect">
                <a:avLst/>
              </a:prstGeom>
              <a:blipFill>
                <a:blip r:embed="rId5"/>
                <a:stretch>
                  <a:fillRect l="-2000" t="-365" b="-4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64221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132152" y="4721633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03843" y="3118780"/>
            <a:ext cx="6891245" cy="653685"/>
            <a:chOff x="4871257" y="83128"/>
            <a:chExt cx="7501720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</a:endParaRPr>
            </a:p>
          </p:txBody>
        </p:sp>
      </p:grp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F76D2BD-4504-80E5-7176-A5B6CF63480B}"/>
              </a:ext>
            </a:extLst>
          </p:cNvPr>
          <p:cNvSpPr txBox="1"/>
          <p:nvPr/>
        </p:nvSpPr>
        <p:spPr>
          <a:xfrm>
            <a:off x="1093033" y="0"/>
            <a:ext cx="92838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§1</a:t>
            </a:r>
            <a:r>
              <a:rPr kumimoji="0" lang="en-US" alt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CC453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. PHÂN THỨC ĐẠI SỐ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CC45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250EC2E-D5E8-A11E-FE33-A8963256E84A}"/>
              </a:ext>
            </a:extLst>
          </p:cNvPr>
          <p:cNvSpPr txBox="1"/>
          <p:nvPr/>
        </p:nvSpPr>
        <p:spPr>
          <a:xfrm>
            <a:off x="367127" y="426069"/>
            <a:ext cx="9611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II. TÍNH CHẤT CƠ BẢN CỦA PHÂN THỨC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AF519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521890" y="949289"/>
            <a:ext cx="7412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chất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4112E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1890" y="1725283"/>
                <a:ext cx="11387081" cy="35812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Nếu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nhân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cả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tử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và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mẫu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của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một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phân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với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cùng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một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đa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khác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đa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0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thì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được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một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phân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bằng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phân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đã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cho</a:t>
                </a:r>
                <a:endParaRPr lang="en-US" sz="2800" b="1" dirty="0" smtClean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               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với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𝑴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 err="1" smtClean="0">
                    <a:solidFill>
                      <a:srgbClr val="FF0000"/>
                    </a:solidFill>
                  </a:rPr>
                  <a:t>là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một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đa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khác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đa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0</a:t>
                </a:r>
              </a:p>
              <a:p>
                <a:r>
                  <a:rPr lang="en-US" sz="2800" b="1" dirty="0" err="1">
                    <a:solidFill>
                      <a:srgbClr val="FF0000"/>
                    </a:solidFill>
                  </a:rPr>
                  <a:t>Nếu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chia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cả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tử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và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mẫu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của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một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phân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cho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một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nhân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tử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chung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của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chúng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thì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được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một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phân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bằng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phân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thức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đã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cho</a:t>
                </a:r>
                <a:endParaRPr lang="en-US" sz="2800" b="1" dirty="0">
                  <a:solidFill>
                    <a:srgbClr val="FF0000"/>
                  </a:solidFill>
                </a:endParaRPr>
              </a:p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den>
                    </m:f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với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 err="1">
                    <a:solidFill>
                      <a:srgbClr val="FF0000"/>
                    </a:solidFill>
                  </a:rPr>
                  <a:t>là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một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nhân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tử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chung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</a:rPr>
                  <a:t>của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𝑸</m:t>
                    </m:r>
                  </m:oMath>
                </a14:m>
                <a:endParaRPr lang="en-US" sz="2800" b="1" dirty="0">
                  <a:solidFill>
                    <a:srgbClr val="FF0000"/>
                  </a:solidFill>
                </a:endParaRPr>
              </a:p>
              <a:p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890" y="1725283"/>
                <a:ext cx="11387081" cy="3581237"/>
              </a:xfrm>
              <a:prstGeom prst="rect">
                <a:avLst/>
              </a:prstGeom>
              <a:blipFill>
                <a:blip r:embed="rId3"/>
                <a:stretch>
                  <a:fillRect l="-1124" t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7247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8" y="296804"/>
            <a:ext cx="2423738" cy="2181364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48874" y="3068319"/>
            <a:ext cx="6891246" cy="954107"/>
            <a:chOff x="4871257" y="-32564"/>
            <a:chExt cx="7501721" cy="954107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-32564"/>
              <a:ext cx="7104248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6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2624866" y="664211"/>
                <a:ext cx="8194331" cy="29334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VD3 (SGK-T31):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Dùng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chất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cơ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bản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thích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</m:den>
                    </m:f>
                    <m:r>
                      <a:rPr kumimoji="0" lang="en-US" sz="28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𝟒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</m:den>
                    </m:f>
                    <m:r>
                      <a:rPr kumimoji="0" lang="en-US" sz="28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𝒙𝒚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866" y="664211"/>
                <a:ext cx="8194331" cy="2933432"/>
              </a:xfrm>
              <a:prstGeom prst="rect">
                <a:avLst/>
              </a:prstGeom>
              <a:blipFill>
                <a:blip r:embed="rId7"/>
                <a:stretch>
                  <a:fillRect l="-1563" t="-22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52172" y="2648143"/>
                <a:ext cx="9821917" cy="778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lvl="0" indent="-514350">
                  <a:buFontTx/>
                  <a:buAutoNum type="alphaLcParenR"/>
                </a:pP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Ta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có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: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2800" b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. (−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d>
                          <m:d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. (−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172" y="2648143"/>
                <a:ext cx="9821917" cy="778675"/>
              </a:xfrm>
              <a:prstGeom prst="rect">
                <a:avLst/>
              </a:prstGeom>
              <a:blipFill>
                <a:blip r:embed="rId8"/>
                <a:stretch>
                  <a:fillRect l="-1117" b="-1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34509" y="3313120"/>
                <a:ext cx="9767025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Vậy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2800" b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509" y="3313120"/>
                <a:ext cx="9767025" cy="714683"/>
              </a:xfrm>
              <a:prstGeom prst="rect">
                <a:avLst/>
              </a:prstGeom>
              <a:blipFill>
                <a:blip r:embed="rId9"/>
                <a:stretch>
                  <a:fillRect l="-1248" b="-8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079617" y="4269536"/>
                <a:ext cx="9821917" cy="789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b) Ta </a:t>
                </a:r>
                <a:r>
                  <a:rPr kumimoji="0" lang="en-US" sz="28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có</a:t>
                </a: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2800" b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d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.(−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d>
                          <m:d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𝒙𝒚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.(−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617" y="4269536"/>
                <a:ext cx="9821917" cy="789832"/>
              </a:xfrm>
              <a:prstGeom prst="rect">
                <a:avLst/>
              </a:prstGeom>
              <a:blipFill>
                <a:blip r:embed="rId10"/>
                <a:stretch>
                  <a:fillRect l="-1241" b="-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079617" y="4933085"/>
                <a:ext cx="10422556" cy="720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Vậy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2800" b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617" y="4933085"/>
                <a:ext cx="10422556" cy="720775"/>
              </a:xfrm>
              <a:prstGeom prst="rect">
                <a:avLst/>
              </a:prstGeom>
              <a:blipFill>
                <a:blip r:embed="rId11"/>
                <a:stretch>
                  <a:fillRect l="-1170" t="-1695" b="-25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64090" y="2478169"/>
            <a:ext cx="3499407" cy="28954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960658" y="2648143"/>
                <a:ext cx="3356785" cy="30371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</a:rPr>
                  <a:t>Nếu ta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đổi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dấu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cả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tử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và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mẫu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của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một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phân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thì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ta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được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một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phân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bằng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phân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đã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</a:rPr>
                  <a:t>cho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: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den>
                    </m:f>
                    <m:r>
                      <a:rPr lang="en-US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den>
                    </m:f>
                    <m:r>
                      <a:rPr lang="en-US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den>
                    </m:f>
                  </m:oMath>
                </a14:m>
                <a:endParaRPr lang="en-US" sz="2800" b="1" dirty="0" smtClean="0"/>
              </a:p>
              <a:p>
                <a:endParaRPr lang="en-US" sz="28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0658" y="2648143"/>
                <a:ext cx="3356785" cy="3037113"/>
              </a:xfrm>
              <a:prstGeom prst="rect">
                <a:avLst/>
              </a:prstGeom>
              <a:blipFill>
                <a:blip r:embed="rId13"/>
                <a:stretch>
                  <a:fillRect l="-2904" t="-16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4628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11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03" y="76929"/>
            <a:ext cx="1713397" cy="154205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29046"/>
              <a:ext cx="7104248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996089"/>
              </p:ext>
            </p:extLst>
          </p:nvPr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9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1746119" y="99749"/>
                <a:ext cx="9832935" cy="34122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:r>
                  <a:rPr kumimoji="0" lang="en-US" sz="2200" b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VD4 (SGK-T31): </a:t>
                </a:r>
                <a:r>
                  <a:rPr kumimoji="0" lang="en-US" sz="2200" b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Hà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14:m>
                  <m:oMath xmlns:m="http://schemas.openxmlformats.org/officeDocument/2006/math">
                    <m:r>
                      <a:rPr lang="en-US" sz="2200" b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2200" b="1" i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thích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chia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cả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22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cho 3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để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Liên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lại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200" b="1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  <m:r>
                          <a:rPr lang="en-US" sz="2200" b="1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200" b="1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thích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chia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cả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cho </a:t>
                </a:r>
                <a14:m>
                  <m:oMath xmlns:m="http://schemas.openxmlformats.org/officeDocument/2006/math"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để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kết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quả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như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200" b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kumimoji="0" lang="en-US" sz="2200" b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200" b="1" baseline="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Hỏi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đúng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chưa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đúng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sz="2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 </a:t>
                </a:r>
                <a:endParaRPr kumimoji="0" lang="en-US" sz="2200" b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1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200" b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200" b="1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6119" y="99749"/>
                <a:ext cx="9832935" cy="3412281"/>
              </a:xfrm>
              <a:prstGeom prst="rect">
                <a:avLst/>
              </a:prstGeom>
              <a:blipFill>
                <a:blip r:embed="rId7"/>
                <a:stretch>
                  <a:fillRect l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69314" y="2745593"/>
                <a:ext cx="10007600" cy="6758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smtClean="0"/>
                  <a:t> Ta </a:t>
                </a:r>
                <a:r>
                  <a:rPr lang="en-US" sz="2200" b="1" dirty="0" err="1" smtClean="0"/>
                  <a:t>có</a:t>
                </a:r>
                <a:r>
                  <a:rPr lang="en-US" sz="2200" b="1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2200" b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. 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22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.(</m:t>
                            </m:r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22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314" y="2745593"/>
                <a:ext cx="10007600" cy="675891"/>
              </a:xfrm>
              <a:prstGeom prst="rect">
                <a:avLst/>
              </a:prstGeom>
              <a:blipFill>
                <a:blip r:embed="rId8"/>
                <a:stretch>
                  <a:fillRect l="-183" b="-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193800" y="3445340"/>
            <a:ext cx="6870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/>
              <a:t>Vậy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bạn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Hà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làm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đúng</a:t>
            </a:r>
            <a:endParaRPr lang="en-US" sz="2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93800" y="3975100"/>
                <a:ext cx="8826500" cy="978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err="1" smtClean="0"/>
                  <a:t>Bạn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Liên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làm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chưa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đúng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vì</a:t>
                </a:r>
                <a:r>
                  <a:rPr lang="en-US" sz="22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sSup>
                      <m:sSup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200" b="1" dirty="0" smtClean="0"/>
                  <a:t> không </a:t>
                </a:r>
                <a:r>
                  <a:rPr lang="en-US" sz="2200" b="1" dirty="0" err="1" smtClean="0"/>
                  <a:t>phải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là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nhân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tử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chung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của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tử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thức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và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mẫu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của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phân</a:t>
                </a:r>
                <a:r>
                  <a:rPr lang="en-US" sz="2200" b="1" dirty="0" smtClean="0"/>
                  <a:t> </a:t>
                </a:r>
                <a:r>
                  <a:rPr lang="en-US" sz="2200" b="1" dirty="0" err="1" smtClean="0"/>
                  <a:t>thức</a:t>
                </a:r>
                <a:r>
                  <a:rPr lang="en-US" sz="22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200" b="1" dirty="0" smtClean="0"/>
                  <a:t> </a:t>
                </a:r>
                <a:endParaRPr lang="en-US" sz="22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800" y="3975100"/>
                <a:ext cx="8826500" cy="978409"/>
              </a:xfrm>
              <a:prstGeom prst="rect">
                <a:avLst/>
              </a:prstGeom>
              <a:blipFill>
                <a:blip r:embed="rId9"/>
                <a:stretch>
                  <a:fillRect l="-898" t="-3106" b="-4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74058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132152" y="4721633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03843" y="3118780"/>
            <a:ext cx="6891245" cy="653685"/>
            <a:chOff x="4871257" y="83128"/>
            <a:chExt cx="7501720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29" y="213656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HOẠT ĐỘNG HÌNH THÀNH KIẾN THỨC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</a:endParaRPr>
            </a:p>
          </p:txBody>
        </p:sp>
      </p:grp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F76D2BD-4504-80E5-7176-A5B6CF63480B}"/>
              </a:ext>
            </a:extLst>
          </p:cNvPr>
          <p:cNvSpPr txBox="1"/>
          <p:nvPr/>
        </p:nvSpPr>
        <p:spPr>
          <a:xfrm>
            <a:off x="1093033" y="0"/>
            <a:ext cx="92838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§1</a:t>
            </a:r>
            <a:r>
              <a:rPr kumimoji="0" lang="en-US" alt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CC453"/>
                </a:solidFill>
                <a:effectLst/>
                <a:uLnTx/>
                <a:uFillTx/>
                <a:latin typeface="Times New Roman" panose="02020603050405020304" pitchFamily="18" charset="0"/>
                <a:ea typeface="思源黑体 Medium"/>
                <a:cs typeface="Times New Roman" panose="02020603050405020304" pitchFamily="18" charset="0"/>
                <a:sym typeface="Special Elite"/>
              </a:rPr>
              <a:t>. PHÂN THỨC ĐẠI SỐ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CC453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250EC2E-D5E8-A11E-FE33-A8963256E84A}"/>
              </a:ext>
            </a:extLst>
          </p:cNvPr>
          <p:cNvSpPr txBox="1"/>
          <p:nvPr/>
        </p:nvSpPr>
        <p:spPr>
          <a:xfrm>
            <a:off x="367127" y="426069"/>
            <a:ext cx="9611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F519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II. TÍNH CHẤT CƠ BẢN CỦA PHÂN THỨC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AF519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461648" y="877735"/>
            <a:ext cx="74120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noProof="0" dirty="0" err="1" smtClean="0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noProof="0" dirty="0" smtClean="0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 smtClean="0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b="1" noProof="0" dirty="0" smtClean="0">
              <a:solidFill>
                <a:srgbClr val="4112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kumimoji="0" lang="en-US" sz="2800" b="1" i="0" u="none" strike="noStrike" kern="1200" cap="none" spc="0" normalizeH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kumimoji="0" lang="en-US" sz="2800" b="1" i="0" u="none" strike="noStrike" kern="1200" cap="none" spc="0" normalizeH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kumimoji="0" lang="en-US" sz="2800" b="1" i="0" u="none" strike="noStrike" kern="1200" cap="none" spc="0" normalizeH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kumimoji="0" lang="en-US" sz="2800" b="1" i="0" u="none" strike="noStrike" kern="1200" cap="none" spc="0" normalizeH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dirty="0" err="1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dirty="0" smtClean="0">
                <a:ln>
                  <a:noFill/>
                </a:ln>
                <a:solidFill>
                  <a:srgbClr val="4112E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4112E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386502" y="1673750"/>
                <a:ext cx="10994156" cy="18351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:r>
                  <a:rPr kumimoji="0" lang="en-US" sz="24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Hoạt</a:t>
                </a:r>
                <a:r>
                  <a:rPr kumimoji="0" lang="en-US" sz="24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b="1" i="1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động</a:t>
                </a:r>
                <a:r>
                  <a:rPr kumimoji="0" lang="en-US" sz="24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 </a:t>
                </a:r>
                <a:r>
                  <a:rPr kumimoji="0" lang="en-US" sz="24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</a:t>
                </a:r>
                <a:r>
                  <a:rPr kumimoji="0" lang="en-US" sz="24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SGK – T32):</a:t>
                </a:r>
                <a:r>
                  <a:rPr lang="en-US" sz="2400" b="1" dirty="0">
                    <a:solidFill>
                      <a:srgbClr val="F7093C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</a:rPr>
                  <a:t>Cho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</a:rPr>
                  <a:t>phân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</a:rPr>
                  <a:t>thức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4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kumimoji="0" lang="en-US" sz="24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kumimoji="0" lang="en-US" sz="24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514350" marR="0" lvl="0" indent="-5143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arenR"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Tìm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nhân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tử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chung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của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tử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kumimoji="0" lang="en-US" sz="24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kumimoji="0" lang="en-US" sz="24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mẫu</a:t>
                </a:r>
                <a:endParaRPr kumimoji="0" lang="en-US" sz="2400" b="1" i="0" u="none" strike="noStrike" kern="120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514350" marR="0" lvl="0" indent="-5143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lphaLcParenR"/>
                  <a:tabLst/>
                  <a:defRPr/>
                </a:pPr>
                <a:r>
                  <a:rPr lang="en-US" sz="2400" b="1" baseline="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Tìm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phân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thức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nhận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được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sau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khi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chia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cả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tử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và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mẫu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cho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nhân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tử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chung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đó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</a:p>
              <a:p>
                <a:pPr marR="0" lvl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Giải</a:t>
                </a:r>
                <a:endParaRPr 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502" y="1673750"/>
                <a:ext cx="10994156" cy="1835182"/>
              </a:xfrm>
              <a:prstGeom prst="rect">
                <a:avLst/>
              </a:prstGeom>
              <a:blipFill>
                <a:blip r:embed="rId3"/>
                <a:stretch>
                  <a:fillRect l="-831" b="-6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58514" y="3326925"/>
                <a:ext cx="857367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lvl="0" indent="-342900">
                  <a:buAutoNum type="alphaLcParenR"/>
                </a:pP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chung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2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400" b="1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2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14" y="3326925"/>
                <a:ext cx="8573673" cy="830997"/>
              </a:xfrm>
              <a:prstGeom prst="rect">
                <a:avLst/>
              </a:prstGeom>
              <a:blipFill>
                <a:blip r:embed="rId4"/>
                <a:stretch>
                  <a:fillRect l="-996" t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58513" y="3712937"/>
                <a:ext cx="8573673" cy="7271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24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</m:num>
                      <m:den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</m:den>
                    </m:f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</m:oMath>
                </a14:m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13" y="3712937"/>
                <a:ext cx="8573673" cy="727187"/>
              </a:xfrm>
              <a:prstGeom prst="rect">
                <a:avLst/>
              </a:prstGeom>
              <a:blipFill>
                <a:blip r:embed="rId5"/>
                <a:stretch>
                  <a:fillRect l="-1138" b="-8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07976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2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256211"/>
              </p:ext>
            </p:extLst>
          </p:nvPr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2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868" y="0"/>
            <a:ext cx="2260731" cy="213195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387599" y="465812"/>
            <a:ext cx="87757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7627" y="2641006"/>
            <a:ext cx="87757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3501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8" y="296804"/>
            <a:ext cx="2423738" cy="2181364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4" y="3218529"/>
            <a:ext cx="6891245" cy="653685"/>
            <a:chOff x="4871257" y="83128"/>
            <a:chExt cx="7501720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29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034557"/>
              </p:ext>
            </p:extLst>
          </p:nvPr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5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2624866" y="664211"/>
                <a:ext cx="8194331" cy="25564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>
                    <a:solidFill>
                      <a:srgbClr val="F7093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(SGK-T32):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Rút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gọn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8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𝐚</m:t>
                    </m:r>
                    <m:r>
                      <a:rPr kumimoji="0" lang="en-US" sz="28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800" b="1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28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8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b="1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866" y="664211"/>
                <a:ext cx="8194331" cy="2556405"/>
              </a:xfrm>
              <a:prstGeom prst="rect">
                <a:avLst/>
              </a:prstGeom>
              <a:blipFill>
                <a:blip r:embed="rId7"/>
                <a:stretch>
                  <a:fillRect l="-1563" t="-2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19813" y="2651964"/>
                <a:ext cx="10389995" cy="2271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813" y="2651964"/>
                <a:ext cx="10389995" cy="2271327"/>
              </a:xfrm>
              <a:prstGeom prst="rect">
                <a:avLst/>
              </a:prstGeom>
              <a:blipFill>
                <a:blip r:embed="rId8"/>
                <a:stretch>
                  <a:fillRect l="-11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-1720931" y="3357231"/>
            <a:ext cx="106152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48076" y="2846151"/>
            <a:ext cx="4019550" cy="304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48076" y="3570705"/>
            <a:ext cx="4819650" cy="3429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01244" y="4357544"/>
                <a:ext cx="7579968" cy="832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28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.(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d>
                          <m:d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d>
                        <m:d>
                          <m:d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−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d>
                      </m:den>
                    </m:f>
                    <m:r>
                      <a:rPr lang="en-US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𝒙𝒚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</m:oMath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244" y="4357544"/>
                <a:ext cx="7579968" cy="832857"/>
              </a:xfrm>
              <a:prstGeom prst="rect">
                <a:avLst/>
              </a:prstGeom>
              <a:blipFill>
                <a:blip r:embed="rId11"/>
                <a:stretch>
                  <a:fillRect l="-1608" b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60347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096A91-93C8-4C7A-BF68-944591874A6D}">
  <ds:schemaRefs>
    <ds:schemaRef ds:uri="http://purl.org/dc/terms/"/>
    <ds:schemaRef ds:uri="http://schemas.microsoft.com/office/2006/documentManagement/types"/>
    <ds:schemaRef ds:uri="16c05727-aa75-4e4a-9b5f-8a80a1165891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3428</TotalTime>
  <Words>1614</Words>
  <Application>Microsoft Office PowerPoint</Application>
  <PresentationFormat>Widescreen</PresentationFormat>
  <Paragraphs>219</Paragraphs>
  <Slides>19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Special Elite</vt:lpstr>
      <vt:lpstr>Tahoma</vt:lpstr>
      <vt:lpstr>Times New Roman</vt:lpstr>
      <vt:lpstr>思源黑体 Medium</vt:lpstr>
      <vt:lpstr>Office Theme</vt:lpstr>
      <vt:lpstr>Equation</vt:lpstr>
      <vt:lpstr> PHÂN THỨC ĐẠI SỐ (Tiết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154</cp:revision>
  <dcterms:created xsi:type="dcterms:W3CDTF">2021-06-07T13:44:30Z</dcterms:created>
  <dcterms:modified xsi:type="dcterms:W3CDTF">2023-07-29T14:25:17Z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