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30"/>
  </p:notesMasterIdLst>
  <p:sldIdLst>
    <p:sldId id="256" r:id="rId5"/>
    <p:sldId id="320" r:id="rId6"/>
    <p:sldId id="321" r:id="rId7"/>
    <p:sldId id="322" r:id="rId8"/>
    <p:sldId id="311" r:id="rId9"/>
    <p:sldId id="263" r:id="rId10"/>
    <p:sldId id="266" r:id="rId11"/>
    <p:sldId id="314" r:id="rId12"/>
    <p:sldId id="316" r:id="rId13"/>
    <p:sldId id="318" r:id="rId14"/>
    <p:sldId id="275" r:id="rId15"/>
    <p:sldId id="276" r:id="rId16"/>
    <p:sldId id="277" r:id="rId17"/>
    <p:sldId id="268" r:id="rId18"/>
    <p:sldId id="313" r:id="rId19"/>
    <p:sldId id="288" r:id="rId20"/>
    <p:sldId id="292" r:id="rId21"/>
    <p:sldId id="298" r:id="rId22"/>
    <p:sldId id="297" r:id="rId23"/>
    <p:sldId id="296" r:id="rId24"/>
    <p:sldId id="299" r:id="rId25"/>
    <p:sldId id="304" r:id="rId26"/>
    <p:sldId id="308" r:id="rId27"/>
    <p:sldId id="309" r:id="rId28"/>
    <p:sldId id="285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ĐƠN VỊ ĐO THÔNG </a:t>
          </a:r>
          <a:r>
            <a:rPr lang="en-US" b="1" dirty="0" smtClean="0">
              <a:latin typeface="Cambria" pitchFamily="18" charset="0"/>
            </a:rPr>
            <a:t>TIN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8EA5B-56F5-4C5D-AA95-B4B8B1A94EAE}" type="pres">
      <dgm:prSet presAssocID="{29D580A4-EDFC-41E9-8261-3B2038D4158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3EF56C-E861-49CD-B31E-E7A878328BB0}" type="pres">
      <dgm:prSet presAssocID="{29D580A4-EDFC-41E9-8261-3B2038D4158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>
              <a:latin typeface="Cambria" pitchFamily="18" charset="0"/>
            </a:rPr>
            <a:t>ĐƠN VỊ ĐO THÔNG </a:t>
          </a:r>
          <a:r>
            <a:rPr lang="en-US" sz="2900" b="1" kern="1200" dirty="0" smtClean="0">
              <a:latin typeface="Cambria" pitchFamily="18" charset="0"/>
            </a:rPr>
            <a:t>TIN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1" kern="120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27/09/2021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27/09/2021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27/09/2021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27/09/2021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27/09/2021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27/09/2021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27/09/2021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27/09/2021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27/09/2021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27/09/2021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27/09/2021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audio" Target="../media/audio5.wav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2681625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97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mtClean="0">
                <a:solidFill>
                  <a:srgbClr val="0000FF"/>
                </a:solidFill>
              </a:rPr>
              <a:t>Bit </a:t>
            </a:r>
            <a:r>
              <a:rPr lang="vi-VN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 smtClean="0">
                <a:solidFill>
                  <a:srgbClr val="0000FF"/>
                </a:solidFill>
              </a:rPr>
              <a:t>.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bit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smtClean="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 smtClean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hãy quan sát các hình ảnh sau và cho biết đây là thiết bị nhớ nào và </a:t>
            </a:r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 smtClean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365262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200" b="1" smtClean="0">
                <a:solidFill>
                  <a:srgbClr val="FF0000"/>
                </a:solidFill>
              </a:rPr>
              <a:t>(</a:t>
            </a:r>
            <a:r>
              <a:rPr lang="vi-VN" sz="3200" b="1">
                <a:solidFill>
                  <a:srgbClr val="FF0000"/>
                </a:solidFill>
              </a:rPr>
              <a:t>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=16.1024 : 12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 smtClean="0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phút) </a:t>
            </a:r>
            <a:endParaRPr lang="vi-VN" sz="3200" smtClean="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 smtClean="0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ã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 smtClean="0">
                <a:latin typeface="+mj-lt"/>
              </a:rPr>
              <a:t>(Tập </a:t>
            </a:r>
            <a:r>
              <a:rPr lang="vi-VN" sz="2800">
                <a:latin typeface="+mj-lt"/>
              </a:rPr>
              <a:t>hợp các số đã cho càng nhiều, sẽ mã hoá được số càng lớn. Khi đó, dãy kí hiệu 0 và 1 của mỗi số sẽ càng </a:t>
            </a:r>
            <a:r>
              <a:rPr lang="vi-VN" sz="2800" smtClean="0">
                <a:latin typeface="+mj-lt"/>
              </a:rPr>
              <a:t>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2 .1024 : (4.1,5)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 smtClean="0">
                <a:latin typeface="+mj-lt"/>
              </a:rPr>
              <a:t>- Bit </a:t>
            </a:r>
            <a:r>
              <a:rPr lang="vi-VN" sz="3200">
                <a:latin typeface="+mj-lt"/>
              </a:rPr>
              <a:t>là đơn vị đo </a:t>
            </a:r>
            <a:r>
              <a:rPr lang="vi-VN" sz="3200" smtClean="0">
                <a:latin typeface="+mj-lt"/>
              </a:rPr>
              <a:t>nhỏ </a:t>
            </a:r>
            <a:r>
              <a:rPr lang="vi-VN" sz="3200">
                <a:latin typeface="+mj-lt"/>
              </a:rPr>
              <a:t>nhất trong </a:t>
            </a:r>
            <a:r>
              <a:rPr lang="vi-VN" sz="3200" smtClean="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Một số đơn vị cơ bản đo dung lượng thông tin: B, MB, GB, TB, TB.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3257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:a16="http://schemas.microsoft.com/office/drawing/2014/main" xmlns="" id="{0D2F1F77-6EC7-401A-903B-F46351F79C9C}"/>
              </a:ext>
            </a:extLst>
          </p:cNvPr>
          <p:cNvSpPr/>
          <p:nvPr/>
        </p:nvSpPr>
        <p:spPr>
          <a:xfrm>
            <a:off x="86106" y="1124929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1C0A0AF-2E57-47CF-9EEE-041557B8B0DC}"/>
              </a:ext>
            </a:extLst>
          </p:cNvPr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xmlns="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xmlns="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943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58FC4858-B881-4E4A-B63E-041859AD3862}"/>
              </a:ext>
            </a:extLst>
          </p:cNvPr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6E20593-2206-4EC6-B329-42014F725D84}"/>
              </a:ext>
            </a:extLst>
          </p:cNvPr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xmlns="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:a16="http://schemas.microsoft.com/office/drawing/2014/main" xmlns="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103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08EEB888-B824-4CFD-A16C-82BE46C3B4AE}"/>
              </a:ext>
            </a:extLst>
          </p:cNvPr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32AF1B9-12F8-4A0F-96CF-83055312FC96}"/>
              </a:ext>
            </a:extLst>
          </p:cNvPr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xmlns="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6539113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525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:a16="http://schemas.microsoft.com/office/drawing/2014/main" xmlns="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xmlns="" id="{7452FCC8-0002-4E00-89FF-5E5A8C9554E4}"/>
              </a:ext>
            </a:extLst>
          </p:cNvPr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52DFD57-DAE0-4F00-A06E-068F182457D8}"/>
              </a:ext>
            </a:extLst>
          </p:cNvPr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xmlns="" id="{0D2F1F77-6EC7-401A-903B-F46351F79C9C}"/>
              </a:ext>
            </a:extLst>
          </p:cNvPr>
          <p:cNvSpPr/>
          <p:nvPr/>
        </p:nvSpPr>
        <p:spPr>
          <a:xfrm>
            <a:off x="171450" y="154190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C0A0AF-2E57-47CF-9EEE-041557B8B0DC}"/>
              </a:ext>
            </a:extLst>
          </p:cNvPr>
          <p:cNvSpPr/>
          <p:nvPr/>
        </p:nvSpPr>
        <p:spPr>
          <a:xfrm>
            <a:off x="3644129" y="957126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9943"/>
              </p:ext>
            </p:extLst>
          </p:nvPr>
        </p:nvGraphicFramePr>
        <p:xfrm>
          <a:off x="3924301" y="3221482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:a16="http://schemas.microsoft.com/office/drawing/2014/main" xmlns="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:a16="http://schemas.microsoft.com/office/drawing/2014/main" xmlns="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:a16="http://schemas.microsoft.com/office/drawing/2014/main" xmlns="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E20593-2206-4EC6-B329-42014F725D84}"/>
              </a:ext>
            </a:extLst>
          </p:cNvPr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32AF1B9-12F8-4A0F-96CF-83055312FC96}"/>
              </a:ext>
            </a:extLst>
          </p:cNvPr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52DFD57-DAE0-4F00-A06E-068F182457D8}"/>
              </a:ext>
            </a:extLst>
          </p:cNvPr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3734"/>
              </p:ext>
            </p:extLst>
          </p:nvPr>
        </p:nvGraphicFramePr>
        <p:xfrm>
          <a:off x="4534652" y="160020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xmlns="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xmlns="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tắc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66CEDB6-4975-452D-A7A4-70A9E04547C7}"/>
              </a:ext>
            </a:extLst>
          </p:cNvPr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9C2537A-6C7C-46BD-99FA-992F13E056B9}"/>
              </a:ext>
            </a:extLst>
          </p:cNvPr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697A035-04BE-45D5-B251-893C78ED6508}"/>
              </a:ext>
            </a:extLst>
          </p:cNvPr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313832"/>
              </p:ext>
            </p:extLst>
          </p:nvPr>
        </p:nvGraphicFramePr>
        <p:xfrm>
          <a:off x="4515354" y="5891225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</a:rPr>
              <a:t>Kết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quả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hai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nhau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05213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1322</Words>
  <Application>Microsoft Office PowerPoint</Application>
  <PresentationFormat>On-screen Show (4:3)</PresentationFormat>
  <Paragraphs>259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HP</cp:lastModifiedBy>
  <cp:revision>230</cp:revision>
  <dcterms:created xsi:type="dcterms:W3CDTF">2021-06-22T14:05:55Z</dcterms:created>
  <dcterms:modified xsi:type="dcterms:W3CDTF">2021-09-27T04:05:00Z</dcterms:modified>
</cp:coreProperties>
</file>