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2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28"/>
  </p:notesMasterIdLst>
  <p:sldIdLst>
    <p:sldId id="256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303" r:id="rId14"/>
    <p:sldId id="304" r:id="rId15"/>
    <p:sldId id="297" r:id="rId16"/>
    <p:sldId id="298" r:id="rId17"/>
    <p:sldId id="264" r:id="rId18"/>
    <p:sldId id="299" r:id="rId19"/>
    <p:sldId id="300" r:id="rId20"/>
    <p:sldId id="285" r:id="rId21"/>
    <p:sldId id="270" r:id="rId22"/>
    <p:sldId id="301" r:id="rId23"/>
    <p:sldId id="302" r:id="rId24"/>
    <p:sldId id="287" r:id="rId25"/>
    <p:sldId id="279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56" autoAdjust="0"/>
    <p:restoredTop sz="84954" autoAdjust="0"/>
  </p:normalViewPr>
  <p:slideViewPr>
    <p:cSldViewPr snapToGrid="0">
      <p:cViewPr varScale="1">
        <p:scale>
          <a:sx n="45" d="100"/>
          <a:sy n="45" d="100"/>
        </p:scale>
        <p:origin x="548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4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8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765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9399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735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440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563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0939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731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2499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1491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2873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961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662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9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2854C-BA92-43F8-A064-69408E61E098}" type="datetimeFigureOut">
              <a:rPr lang="vi-VN" smtClean="0"/>
              <a:t>10/10/2021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DF264-2058-455A-9C97-5076D448B1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718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7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1.wmf"/><Relationship Id="rId5" Type="http://schemas.openxmlformats.org/officeDocument/2006/relationships/image" Target="../media/image43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2.png"/><Relationship Id="rId9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gif"/><Relationship Id="rId18" Type="http://schemas.openxmlformats.org/officeDocument/2006/relationships/image" Target="../media/image14.gif"/><Relationship Id="rId3" Type="http://schemas.openxmlformats.org/officeDocument/2006/relationships/audio" Target="../media/media1.WAV"/><Relationship Id="rId21" Type="http://schemas.openxmlformats.org/officeDocument/2006/relationships/image" Target="../media/image17.png"/><Relationship Id="rId7" Type="http://schemas.openxmlformats.org/officeDocument/2006/relationships/slide" Target="slide2.xml"/><Relationship Id="rId12" Type="http://schemas.openxmlformats.org/officeDocument/2006/relationships/image" Target="../media/image8.gif"/><Relationship Id="rId17" Type="http://schemas.openxmlformats.org/officeDocument/2006/relationships/image" Target="../media/image13.gif"/><Relationship Id="rId2" Type="http://schemas.microsoft.com/office/2007/relationships/media" Target="../media/media1.WAV"/><Relationship Id="rId16" Type="http://schemas.openxmlformats.org/officeDocument/2006/relationships/image" Target="../media/image12.gif"/><Relationship Id="rId20" Type="http://schemas.openxmlformats.org/officeDocument/2006/relationships/image" Target="../media/image16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7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1.gif"/><Relationship Id="rId10" Type="http://schemas.openxmlformats.org/officeDocument/2006/relationships/image" Target="../media/image6.gif"/><Relationship Id="rId19" Type="http://schemas.openxmlformats.org/officeDocument/2006/relationships/image" Target="../media/image15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image" Target="../media/image15.gif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14.gif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5.wav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7.wav"/><Relationship Id="rId10" Type="http://schemas.openxmlformats.org/officeDocument/2006/relationships/image" Target="../media/image18.gif"/><Relationship Id="rId4" Type="http://schemas.openxmlformats.org/officeDocument/2006/relationships/audio" Target="../media/audio6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329" y="3039475"/>
            <a:ext cx="8964279" cy="106284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 TRONG BIỂU THỨC CHỨA DẤU NGOẶC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08759" y="4418183"/>
            <a:ext cx="36861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2845" y="4740684"/>
            <a:ext cx="6858000" cy="1241822"/>
          </a:xfrm>
        </p:spPr>
        <p:txBody>
          <a:bodyPr>
            <a:normAutofit/>
          </a:bodyPr>
          <a:lstStyle/>
          <a:p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1048255" y="3769510"/>
            <a:ext cx="2395598" cy="2395598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9152789" y="966576"/>
            <a:ext cx="1180802" cy="1180802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9712258" y="1445204"/>
            <a:ext cx="1116302" cy="11163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1720770" y="977920"/>
            <a:ext cx="6858000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GD&amp;ĐT………..</a:t>
            </a: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821829" y="2461264"/>
            <a:ext cx="5072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S6-C1-T30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1828800" y="1051726"/>
            <a:ext cx="8534400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35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1096566"/>
            <a:ext cx="144780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43100"/>
            <a:ext cx="8458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343400" y="1268016"/>
            <a:ext cx="5181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8686801" y="5372097"/>
            <a:ext cx="1168400" cy="446484"/>
            <a:chOff x="4512" y="3792"/>
            <a:chExt cx="736" cy="375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5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15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334000" y="2060974"/>
            <a:ext cx="1676400" cy="3298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407026" y="2099072"/>
            <a:ext cx="1536700" cy="25598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433989" y="2081882"/>
            <a:ext cx="16129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="0" dirty="0">
                <a:latin typeface=".VnBlack" pitchFamily="34" charset="0"/>
              </a:rPr>
              <a:t>C©u hái </a:t>
            </a:r>
            <a:r>
              <a:rPr lang="en-US" sz="1350" b="0" dirty="0">
                <a:latin typeface=".VnBlack" pitchFamily="34" charset="0"/>
              </a:rPr>
              <a:t>7</a:t>
            </a:r>
            <a:endParaRPr lang="en-US" sz="1350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4859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480060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3124200" y="3376853"/>
            <a:ext cx="5867400" cy="1077987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100" dirty="0"/>
              <a:t>66</a:t>
            </a:r>
          </a:p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100" dirty="0"/>
              <a:t> </a:t>
            </a:r>
            <a:endParaRPr lang="en-US" sz="21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3336927" y="5455444"/>
            <a:ext cx="742511" cy="30008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sz="135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9372600" y="4742260"/>
            <a:ext cx="1371600" cy="97155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52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835652" y="5257802"/>
            <a:ext cx="76174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700"/>
              <a:t>10s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1905000" y="2582468"/>
                <a:ext cx="830580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en-US" sz="24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.3−60:</m:t>
                      </m:r>
                      <m:r>
                        <a:rPr lang="en-US" sz="24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2582468"/>
                <a:ext cx="8305800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7811546" y="3271148"/>
            <a:ext cx="5168435" cy="490264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1" y="198269"/>
              <a:ext cx="7104247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15" y="1205908"/>
            <a:ext cx="759380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34804" y="4571121"/>
            <a:ext cx="397311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100" dirty="0">
                <a:solidFill>
                  <a:srgbClr val="00B0F0"/>
                </a:solidFill>
                <a:latin typeface="Arial" pitchFamily="34" charset="0"/>
              </a:rPr>
              <a:t>Yêu cầu thực hiện nhóm 4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1821" y="932063"/>
            <a:ext cx="1143000" cy="59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1841769" y="913731"/>
            <a:ext cx="7556831" cy="738683"/>
            <a:chOff x="5123976" y="1084217"/>
            <a:chExt cx="5574505" cy="736216"/>
          </a:xfrm>
        </p:grpSpPr>
        <p:sp>
          <p:nvSpPr>
            <p:cNvPr id="5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7" name="文本框 31"/>
            <p:cNvSpPr txBox="1"/>
            <p:nvPr/>
          </p:nvSpPr>
          <p:spPr>
            <a:xfrm>
              <a:off x="5123976" y="1249864"/>
              <a:ext cx="300682" cy="46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24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7811546" y="3271148"/>
            <a:ext cx="5168435" cy="490264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1" y="198269"/>
              <a:ext cx="7104247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Kid boy thinking face Premium Vector">
            <a:extLst>
              <a:ext uri="{FF2B5EF4-FFF2-40B4-BE49-F238E27FC236}">
                <a16:creationId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1841769" y="3319719"/>
            <a:ext cx="1899745" cy="268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58">
            <a:extLst>
              <a:ext uri="{FF2B5EF4-FFF2-40B4-BE49-F238E27FC236}">
                <a16:creationId xmlns:a16="http://schemas.microsoft.com/office/drawing/2014/main" id="{63193FE6-CF2A-4312-81FB-22CCAC8F73F6}"/>
              </a:ext>
            </a:extLst>
          </p:cNvPr>
          <p:cNvSpPr/>
          <p:nvPr/>
        </p:nvSpPr>
        <p:spPr>
          <a:xfrm>
            <a:off x="2693888" y="2043280"/>
            <a:ext cx="7156524" cy="1008530"/>
          </a:xfrm>
          <a:prstGeom prst="wedgeRoundRectCallout">
            <a:avLst>
              <a:gd name="adj1" fmla="val -37118"/>
              <a:gd name="adj2" fmla="val 69600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1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21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734550" y="447328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7811546" y="3271148"/>
            <a:ext cx="5168435" cy="490264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1" y="198269"/>
              <a:ext cx="7104247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1719573" y="1137031"/>
                <a:ext cx="88234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VD4 – SGK/T28: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48+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(12−8)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:8.2</m:t>
                    </m:r>
                  </m:oMath>
                </a14:m>
                <a:endParaRPr lang="en-US" sz="24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573" y="1137031"/>
                <a:ext cx="8823425" cy="461665"/>
              </a:xfrm>
              <a:prstGeom prst="rect">
                <a:avLst/>
              </a:prstGeom>
              <a:blipFill>
                <a:blip r:embed="rId3"/>
                <a:stretch>
                  <a:fillRect l="-1037" t="-933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245924"/>
              </p:ext>
            </p:extLst>
          </p:nvPr>
        </p:nvGraphicFramePr>
        <p:xfrm>
          <a:off x="3371513" y="1740464"/>
          <a:ext cx="2631289" cy="110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Equation" r:id="rId4" imgW="1981080" imgH="825480" progId="Equation.DSMT4">
                  <p:embed/>
                </p:oleObj>
              </mc:Choice>
              <mc:Fallback>
                <p:oleObj name="Equation" r:id="rId4" imgW="1981080" imgH="825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1513" y="1740464"/>
                        <a:ext cx="2631289" cy="1100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1859010" y="3504932"/>
                <a:ext cx="800298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LT4 – SGK/T28: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4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15+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39:3−8</m:t>
                        </m:r>
                      </m:e>
                    </m:d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.4</m:t>
                    </m:r>
                  </m:oMath>
                </a14:m>
                <a:endParaRPr lang="en-US" sz="24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010" y="3504932"/>
                <a:ext cx="8002989" cy="830997"/>
              </a:xfrm>
              <a:prstGeom prst="rect">
                <a:avLst/>
              </a:prstGeom>
              <a:blipFill>
                <a:blip r:embed="rId6"/>
                <a:stretch>
                  <a:fillRect l="-1219" t="-51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431287"/>
              </p:ext>
            </p:extLst>
          </p:nvPr>
        </p:nvGraphicFramePr>
        <p:xfrm>
          <a:off x="5939141" y="4038014"/>
          <a:ext cx="1916634" cy="187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r:id="rId7" imgW="1371600" imgH="1333500" progId="Equation.DSMT4">
                  <p:embed/>
                </p:oleObj>
              </mc:Choice>
              <mc:Fallback>
                <p:oleObj r:id="rId7" imgW="1371600" imgH="1333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9141" y="4038014"/>
                        <a:ext cx="1916634" cy="18767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7811546" y="3271148"/>
            <a:ext cx="5168435" cy="490264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1" y="198269"/>
              <a:ext cx="7104247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72" y="1658143"/>
            <a:ext cx="7679531" cy="281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2234804" y="4571121"/>
            <a:ext cx="397311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100" dirty="0">
                <a:solidFill>
                  <a:srgbClr val="00B0F0"/>
                </a:solidFill>
                <a:latin typeface="Arial" pitchFamily="34" charset="0"/>
              </a:rPr>
              <a:t>Yêu cầu thực hiện nhóm 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</a:rPr>
              <a:t>2 </a:t>
            </a:r>
            <a:r>
              <a:rPr lang="en-US" sz="2100" dirty="0">
                <a:solidFill>
                  <a:srgbClr val="00B0F0"/>
                </a:solidFill>
                <a:latin typeface="Arial" pitchFamily="34" charset="0"/>
              </a:rPr>
              <a:t>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1303" y="932063"/>
            <a:ext cx="1143000" cy="59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id boy thinking face Premium Vector">
            <a:extLst>
              <a:ext uri="{FF2B5EF4-FFF2-40B4-BE49-F238E27FC236}">
                <a16:creationId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1841769" y="3233686"/>
            <a:ext cx="1899745" cy="268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8"/>
          <p:cNvGrpSpPr/>
          <p:nvPr/>
        </p:nvGrpSpPr>
        <p:grpSpPr>
          <a:xfrm>
            <a:off x="1841769" y="913731"/>
            <a:ext cx="7556831" cy="738683"/>
            <a:chOff x="5123976" y="1084217"/>
            <a:chExt cx="5574505" cy="736216"/>
          </a:xfrm>
        </p:grpSpPr>
        <p:sp>
          <p:nvSpPr>
            <p:cNvPr id="7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9" name="文本框 31"/>
            <p:cNvSpPr txBox="1"/>
            <p:nvPr/>
          </p:nvSpPr>
          <p:spPr>
            <a:xfrm>
              <a:off x="5123976" y="1249864"/>
              <a:ext cx="300682" cy="46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24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7811546" y="3271148"/>
            <a:ext cx="5168435" cy="490264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1" y="198269"/>
              <a:ext cx="7104247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id="{63193FE6-CF2A-4312-81FB-22CCAC8F73F6}"/>
                  </a:ext>
                </a:extLst>
              </p:cNvPr>
              <p:cNvSpPr/>
              <p:nvPr/>
            </p:nvSpPr>
            <p:spPr>
              <a:xfrm>
                <a:off x="2693888" y="2043280"/>
                <a:ext cx="7156524" cy="1008530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Nếu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chứa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dấu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ngoặc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1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100" i="1">
                        <a:solidFill>
                          <a:schemeClr val="accent1"/>
                        </a:solidFill>
                        <a:latin typeface="Cambria Math"/>
                        <a:cs typeface="Arial" pitchFamily="34" charset="0"/>
                      </a:rPr>
                      <m:t>,  </m:t>
                    </m:r>
                    <m:d>
                      <m:dPr>
                        <m:begChr m:val="["/>
                        <m:endChr m:val="]"/>
                        <m:ctrlPr>
                          <a:rPr lang="en-US" sz="21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1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1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,  </m:t>
                    </m:r>
                    <m:r>
                      <a:rPr lang="en-US" sz="21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{ }</m:t>
                    </m:r>
                  </m:oMath>
                </a14:m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210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thì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tự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thực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hiện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phép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như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sau</a:t>
                </a:r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1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1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sz="21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1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1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→{ }</m:t>
                    </m:r>
                  </m:oMath>
                </a14:m>
                <a:r>
                  <a:rPr lang="en-US" sz="21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id="{63193FE6-CF2A-4312-81FB-22CCAC8F7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88" y="2043280"/>
                <a:ext cx="7156524" cy="1008530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0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734550" y="447328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7811546" y="3271148"/>
            <a:ext cx="5168435" cy="490264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1" y="198269"/>
              <a:ext cx="7104247" cy="492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1719573" y="1240744"/>
                <a:ext cx="8823425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VD5 – SGK/T29: </a:t>
                </a:r>
                <a:r>
                  <a:rPr lang="en-US" sz="21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80−[130−8.</m:t>
                    </m:r>
                    <m:sSup>
                      <m:sSupPr>
                        <m:ctrlPr>
                          <a:rPr lang="en-US" sz="21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7−4</m:t>
                            </m:r>
                          </m:e>
                        </m:d>
                      </m:e>
                      <m:sup>
                        <m:r>
                          <a:rPr lang="en-US" sz="21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1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573" y="1240744"/>
                <a:ext cx="8823425" cy="415498"/>
              </a:xfrm>
              <a:prstGeom prst="rect">
                <a:avLst/>
              </a:prstGeom>
              <a:blipFill>
                <a:blip r:embed="rId3"/>
                <a:stretch>
                  <a:fillRect l="-829" t="-10294" b="-279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1696712" y="3065599"/>
                <a:ext cx="8673161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LT5 – SGK/T29: </a:t>
                </a:r>
                <a:r>
                  <a:rPr lang="en-US" sz="21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1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1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35−{5.</m:t>
                    </m:r>
                    <m:d>
                      <m:dPr>
                        <m:begChr m:val="["/>
                        <m:endChr m:val="]"/>
                        <m:ctrlPr>
                          <a:rPr lang="en-US" sz="21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16+12</m:t>
                            </m:r>
                          </m:e>
                        </m:d>
                        <m:r>
                          <a:rPr lang="en-US" sz="21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:4+3</m:t>
                        </m:r>
                      </m:e>
                    </m:d>
                    <m:r>
                      <a:rPr lang="en-US" sz="2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−2.10}</m:t>
                    </m:r>
                  </m:oMath>
                </a14:m>
                <a:endParaRPr lang="en-US" sz="21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712" y="3065599"/>
                <a:ext cx="8673161" cy="738664"/>
              </a:xfrm>
              <a:prstGeom prst="rect">
                <a:avLst/>
              </a:prstGeom>
              <a:blipFill>
                <a:blip r:embed="rId4"/>
                <a:stretch>
                  <a:fillRect l="-843" t="-4959" b="-991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34865"/>
              </p:ext>
            </p:extLst>
          </p:nvPr>
        </p:nvGraphicFramePr>
        <p:xfrm>
          <a:off x="2833590" y="1937300"/>
          <a:ext cx="2851845" cy="10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Equation" r:id="rId5" imgW="2616120" imgH="965160" progId="Equation.DSMT4">
                  <p:embed/>
                </p:oleObj>
              </mc:Choice>
              <mc:Fallback>
                <p:oleObj name="Equation" r:id="rId5" imgW="2616120" imgH="9651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590" y="1937300"/>
                        <a:ext cx="2851845" cy="1057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227522"/>
              </p:ext>
            </p:extLst>
          </p:nvPr>
        </p:nvGraphicFramePr>
        <p:xfrm>
          <a:off x="2862207" y="3653203"/>
          <a:ext cx="2576611" cy="2021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r:id="rId7" imgW="2476500" imgH="1930400" progId="Equation.DSMT4">
                  <p:embed/>
                </p:oleObj>
              </mc:Choice>
              <mc:Fallback>
                <p:oleObj r:id="rId7" imgW="2476500" imgH="1930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2207" y="3653203"/>
                        <a:ext cx="2576611" cy="2021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1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551107" y="898402"/>
            <a:ext cx="4287971" cy="370292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1635514" y="1399696"/>
                <a:ext cx="6288259" cy="878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85763" indent="-385763">
                  <a:buAutoNum type="arabicPeriod"/>
                </a:pPr>
                <a:r>
                  <a:rPr lang="en-US" sz="2400" b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BT4a – SGK/T29: </a:t>
                </a:r>
                <a:endParaRPr lang="en-US" sz="2400" b="1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24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514" y="1399696"/>
                <a:ext cx="6288259" cy="878510"/>
              </a:xfrm>
              <a:prstGeom prst="rect">
                <a:avLst/>
              </a:prstGeom>
              <a:blipFill>
                <a:blip r:embed="rId4"/>
                <a:stretch>
                  <a:fillRect l="-1260" t="-486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6419558" y="1319272"/>
                <a:ext cx="6288259" cy="839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2. BT5a – SGK/T29: </a:t>
                </a:r>
                <a:endParaRPr lang="en-US" sz="2400" b="1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𝟗𝟐𝟑𝟒</m:t>
                      </m:r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:[</m:t>
                      </m:r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558" y="1319272"/>
                <a:ext cx="6288259" cy="839845"/>
              </a:xfrm>
              <a:prstGeom prst="rect">
                <a:avLst/>
              </a:prstGeom>
              <a:blipFill>
                <a:blip r:embed="rId5"/>
                <a:stretch>
                  <a:fillRect l="-1453" t="-5072" b="-1014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00786"/>
              </p:ext>
            </p:extLst>
          </p:nvPr>
        </p:nvGraphicFramePr>
        <p:xfrm>
          <a:off x="1709368" y="2255172"/>
          <a:ext cx="2307464" cy="1344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" r:id="rId6" imgW="1435100" imgH="838200" progId="Equation.DSMT4">
                  <p:embed/>
                </p:oleObj>
              </mc:Choice>
              <mc:Fallback>
                <p:oleObj r:id="rId6" imgW="1435100" imgH="838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368" y="2255172"/>
                        <a:ext cx="2307464" cy="13447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7187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24313"/>
              </p:ext>
            </p:extLst>
          </p:nvPr>
        </p:nvGraphicFramePr>
        <p:xfrm>
          <a:off x="1696180" y="3569357"/>
          <a:ext cx="1679481" cy="737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" r:id="rId8" imgW="1015559" imgH="444307" progId="Equation.DSMT4">
                  <p:embed/>
                </p:oleObj>
              </mc:Choice>
              <mc:Fallback>
                <p:oleObj r:id="rId8" imgW="1015559" imgH="44430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6180" y="3569357"/>
                        <a:ext cx="1679481" cy="7377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949748"/>
              </p:ext>
            </p:extLst>
          </p:nvPr>
        </p:nvGraphicFramePr>
        <p:xfrm>
          <a:off x="6490504" y="2216410"/>
          <a:ext cx="2616689" cy="2353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" r:id="rId10" imgW="1701800" imgH="1536700" progId="Equation.DSMT4">
                  <p:embed/>
                </p:oleObj>
              </mc:Choice>
              <mc:Fallback>
                <p:oleObj r:id="rId10" imgW="1701800" imgH="153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0504" y="2216410"/>
                        <a:ext cx="2616689" cy="23535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19083" y="2502445"/>
            <a:ext cx="4357122" cy="3484657"/>
            <a:chOff x="3404134" y="-1171488"/>
            <a:chExt cx="5809496" cy="4646209"/>
          </a:xfrm>
        </p:grpSpPr>
        <p:grpSp>
          <p:nvGrpSpPr>
            <p:cNvPr id="3" name="Group 2"/>
            <p:cNvGrpSpPr/>
            <p:nvPr/>
          </p:nvGrpSpPr>
          <p:grpSpPr>
            <a:xfrm>
              <a:off x="3404134" y="-1171488"/>
              <a:ext cx="5809496" cy="4646209"/>
              <a:chOff x="3404134" y="-1203762"/>
              <a:chExt cx="5809496" cy="4646209"/>
            </a:xfrm>
          </p:grpSpPr>
          <p:grpSp>
            <p:nvGrpSpPr>
              <p:cNvPr id="14" name="组合 16">
                <a:extLst>
                  <a:ext uri="{FF2B5EF4-FFF2-40B4-BE49-F238E27FC236}">
                    <a16:creationId xmlns:a16="http://schemas.microsoft.com/office/drawing/2014/main" id="{FDD56F46-78C0-48A0-80AE-43E1B08C2906}"/>
                  </a:ext>
                </a:extLst>
              </p:cNvPr>
              <p:cNvGrpSpPr/>
              <p:nvPr/>
            </p:nvGrpSpPr>
            <p:grpSpPr>
              <a:xfrm>
                <a:off x="3617017" y="-1203762"/>
                <a:ext cx="5596613" cy="4646209"/>
                <a:chOff x="3297693" y="-335112"/>
                <a:chExt cx="5596613" cy="5760000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9E63ACBC-0502-4C24-A228-135B9D7FD2C8}"/>
                    </a:ext>
                  </a:extLst>
                </p:cNvPr>
                <p:cNvCxnSpPr/>
                <p:nvPr/>
              </p:nvCxnSpPr>
              <p:spPr>
                <a:xfrm>
                  <a:off x="6154058" y="-335112"/>
                  <a:ext cx="0" cy="5760000"/>
                </a:xfrm>
                <a:prstGeom prst="line">
                  <a:avLst/>
                </a:prstGeom>
                <a:ln w="76200" cap="rnd">
                  <a:solidFill>
                    <a:srgbClr val="F7E3A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" name="图片 12">
                  <a:extLst>
                    <a:ext uri="{FF2B5EF4-FFF2-40B4-BE49-F238E27FC236}">
                      <a16:creationId xmlns:a16="http://schemas.microsoft.com/office/drawing/2014/main" id="{2785C2FF-6646-4D8E-A4D4-4477539FA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492"/>
                <a:stretch/>
              </p:blipFill>
              <p:spPr>
                <a:xfrm>
                  <a:off x="3297693" y="2256270"/>
                  <a:ext cx="5596613" cy="2885850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id="{E3262840-AD48-47F6-A0A1-446DB542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43" b="95561" l="226" r="99266">
                            <a14:foregroundMark x1="16431" y1="13785" x2="20327" y2="37150"/>
                            <a14:foregroundMark x1="39921" y1="33178" x2="43422" y2="49065"/>
                            <a14:foregroundMark x1="55901" y1="12617" x2="55901" y2="27336"/>
                            <a14:foregroundMark x1="85545" y1="32710" x2="90683" y2="77804"/>
                            <a14:foregroundMark x1="93958" y1="35514" x2="97233" y2="58178"/>
                            <a14:foregroundMark x1="74534" y1="26636" x2="79616" y2="28271"/>
                            <a14:foregroundMark x1="76228" y1="80374" x2="79390" y2="63551"/>
                            <a14:foregroundMark x1="90006" y1="92523" x2="82778" y2="45794"/>
                            <a14:foregroundMark x1="93958" y1="84813" x2="89723" y2="80374"/>
                            <a14:foregroundMark x1="95652" y1="27336" x2="282" y2="15888"/>
                            <a14:foregroundMark x1="14568" y1="7710" x2="21287" y2="10514"/>
                            <a14:foregroundMark x1="46979" y1="10514" x2="48278" y2="17523"/>
                            <a14:foregroundMark x1="45398" y1="13084" x2="53473" y2="3505"/>
                            <a14:foregroundMark x1="53473" y1="3505" x2="62055" y2="14720"/>
                            <a14:foregroundMark x1="62055" y1="14720" x2="44156" y2="29907"/>
                            <a14:foregroundMark x1="44156" y1="29907" x2="45680" y2="7243"/>
                            <a14:foregroundMark x1="99209" y1="50000" x2="565" y2="68692"/>
                            <a14:foregroundMark x1="565" y1="68692" x2="734" y2="27336"/>
                            <a14:foregroundMark x1="734" y1="27336" x2="9034" y2="5140"/>
                            <a14:foregroundMark x1="9034" y1="5140" x2="28176" y2="234"/>
                            <a14:foregroundMark x1="28176" y1="234" x2="99774" y2="1168"/>
                            <a14:foregroundMark x1="99774" y1="1168" x2="99322" y2="48131"/>
                            <a14:foregroundMark x1="99322" y1="48131" x2="90175" y2="56776"/>
                            <a14:foregroundMark x1="90175" y1="56776" x2="86957" y2="50701"/>
                            <a14:foregroundMark x1="30322" y1="26168" x2="29136" y2="37150"/>
                            <a14:foregroundMark x1="2146" y1="13785" x2="3670" y2="47196"/>
                            <a14:foregroundMark x1="3670" y1="47196" x2="10446" y2="71028"/>
                            <a14:foregroundMark x1="10446" y1="71028" x2="12366" y2="73364"/>
                            <a14:foregroundMark x1="10277" y1="52804" x2="10277" y2="45794"/>
                            <a14:foregroundMark x1="31508" y1="27336" x2="39582" y2="13084"/>
                            <a14:foregroundMark x1="39582" y1="13084" x2="43704" y2="13084"/>
                            <a14:foregroundMark x1="51158" y1="26168" x2="42801" y2="28037"/>
                            <a14:foregroundMark x1="42801" y1="28037" x2="27612" y2="62617"/>
                            <a14:foregroundMark x1="27612" y1="62617" x2="33879" y2="85981"/>
                            <a14:foregroundMark x1="33879" y1="85981" x2="42518" y2="86449"/>
                            <a14:foregroundMark x1="42518" y1="86449" x2="67024" y2="84346"/>
                            <a14:foregroundMark x1="67024" y1="84346" x2="79503" y2="84346"/>
                            <a14:foregroundMark x1="79503" y1="84346" x2="97233" y2="81075"/>
                            <a14:foregroundMark x1="97233" y1="81075" x2="95088" y2="43458"/>
                            <a14:foregroundMark x1="95088" y1="43458" x2="85432" y2="37150"/>
                            <a14:foregroundMark x1="64427" y1="26636" x2="58667" y2="53972"/>
                            <a14:foregroundMark x1="58667" y1="53972" x2="58667" y2="54907"/>
                            <a14:foregroundMark x1="94579" y1="84813" x2="91417" y2="95561"/>
                            <a14:foregroundMark x1="51553" y1="37150" x2="53924" y2="45093"/>
                            <a14:foregroundMark x1="56973" y1="42991" x2="59063" y2="49065"/>
                            <a14:foregroundMark x1="48278" y1="59346" x2="51835" y2="45794"/>
                            <a14:foregroundMark x1="47883" y1="32243" x2="46979" y2="56075"/>
                            <a14:foregroundMark x1="50367" y1="47430" x2="48842" y2="54907"/>
                            <a14:foregroundMark x1="18102" y1="77255" x2="19198" y2="71262"/>
                            <a14:foregroundMark x1="12366" y1="81542" x2="12971" y2="82201"/>
                            <a14:foregroundMark x1="16750" y1="77255" x2="14003" y2="67991"/>
                            <a14:foregroundMark x1="14003" y1="67991" x2="11971" y2="80374"/>
                            <a14:foregroundMark x1="9091" y1="22430" x2="10107" y2="46262"/>
                            <a14:foregroundMark x1="1863" y1="13084" x2="791" y2="22430"/>
                            <a14:foregroundMark x1="8413" y1="24065" x2="10898" y2="51168"/>
                            <a14:foregroundMark x1="8809" y1="21262" x2="9317" y2="45794"/>
                            <a14:foregroundMark x1="29305" y1="76168" x2="28684" y2="87850"/>
                            <a14:foregroundMark x1="22078" y1="78037" x2="23433" y2="85280"/>
                            <a14:foregroundMark x1="83286" y1="86449" x2="85601" y2="88785"/>
                            <a14:foregroundMark x1="94918" y1="87850" x2="93902" y2="92056"/>
                            <a14:foregroundMark x1="59458" y1="86916" x2="59797" y2="93224"/>
                            <a14:foregroundMark x1="14899" y1="78987" x2="18402" y2="79487"/>
                            <a14:foregroundMark x1="13156" y1="78738" x2="14106" y2="78874"/>
                            <a14:foregroundMark x1="19819" y1="73832" x2="19029" y2="77570"/>
                            <a14:foregroundMark x1="18690" y1="80140" x2="19819" y2="80140"/>
                            <a14:foregroundMark x1="21005" y1="77103" x2="19706" y2="74299"/>
                            <a14:backgroundMark x1="12503" y1="86288" x2="20440" y2="96028"/>
                            <a14:backgroundMark x1="12253" y1="85981" x2="12421" y2="86187"/>
                            <a14:backgroundMark x1="20440" y1="96028" x2="20553" y2="99766"/>
                            <a14:backgroundMark x1="15156" y1="86673" x2="19029" y2="89252"/>
                            <a14:backgroundMark x1="12931" y1="82477" x2="14455" y2="82009"/>
                            <a14:backgroundMark x1="17843" y1="82944" x2="18240" y2="83065"/>
                            <a14:backgroundMark x1="19255" y1="87383" x2="19819" y2="92056"/>
                            <a14:backgroundMark x1="19368" y1="85981" x2="13890" y2="83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4134" y="-24869"/>
                <a:ext cx="5809496" cy="1132504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625778" y="1204856"/>
              <a:ext cx="3711389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THỨ TỰ THỰC HIỆN CÁC PHÉP TÍNH TRONG BIỂU THỨC</a:t>
              </a:r>
              <a:endParaRPr lang="en-US" sz="21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0" name="Shape 505"/>
          <p:cNvSpPr/>
          <p:nvPr/>
        </p:nvSpPr>
        <p:spPr>
          <a:xfrm>
            <a:off x="6238993" y="804008"/>
            <a:ext cx="5082988" cy="2388199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69" name="Shape 505"/>
          <p:cNvSpPr/>
          <p:nvPr/>
        </p:nvSpPr>
        <p:spPr>
          <a:xfrm>
            <a:off x="1545025" y="739176"/>
            <a:ext cx="5082988" cy="2388199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23" name="TextBox 22"/>
          <p:cNvSpPr txBox="1"/>
          <p:nvPr/>
        </p:nvSpPr>
        <p:spPr>
          <a:xfrm>
            <a:off x="2635905" y="1252651"/>
            <a:ext cx="2292008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 NGOẶC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2068405" y="1781957"/>
            <a:ext cx="1151967" cy="1154040"/>
            <a:chOff x="419122" y="2691928"/>
            <a:chExt cx="1535956" cy="1538720"/>
          </a:xfrm>
        </p:grpSpPr>
        <p:grpSp>
          <p:nvGrpSpPr>
            <p:cNvPr id="25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26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400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400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570173" y="3125977"/>
              <a:ext cx="1270007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dirty="0">
                  <a:latin typeface="Arial" pitchFamily="34" charset="0"/>
                  <a:cs typeface="Arial" pitchFamily="34" charset="0"/>
                </a:rPr>
                <a:t>LŨY </a:t>
              </a:r>
              <a:endParaRPr lang="en-US" sz="2100" dirty="0">
                <a:latin typeface="Arial" pitchFamily="34" charset="0"/>
                <a:cs typeface="Arial" pitchFamily="34" charset="0"/>
              </a:endParaRPr>
            </a:p>
            <a:p>
              <a:r>
                <a:rPr lang="en-US" sz="2100" dirty="0">
                  <a:latin typeface="Arial" pitchFamily="34" charset="0"/>
                  <a:cs typeface="Arial" pitchFamily="34" charset="0"/>
                </a:rPr>
                <a:t>THỪA</a:t>
              </a:r>
              <a:endParaRPr lang="en-US" sz="21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325330" y="1876035"/>
            <a:ext cx="1167374" cy="1151216"/>
            <a:chOff x="345642" y="4419976"/>
            <a:chExt cx="1556499" cy="1534954"/>
          </a:xfrm>
        </p:grpSpPr>
        <p:grpSp>
          <p:nvGrpSpPr>
            <p:cNvPr id="40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41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400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400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374757" y="4860602"/>
              <a:ext cx="1462367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>
                  <a:latin typeface="Arial" pitchFamily="34" charset="0"/>
                  <a:cs typeface="Arial" pitchFamily="34" charset="0"/>
                </a:rPr>
                <a:t>NHÂN, </a:t>
              </a:r>
            </a:p>
            <a:p>
              <a:pPr algn="ctr"/>
              <a:r>
                <a:rPr lang="en-US" sz="2100" dirty="0">
                  <a:latin typeface="Arial" pitchFamily="34" charset="0"/>
                  <a:cs typeface="Arial" pitchFamily="34" charset="0"/>
                </a:rPr>
                <a:t>CHIA</a:t>
              </a:r>
              <a:endParaRPr lang="en-US" sz="21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646006" y="1963021"/>
            <a:ext cx="1176734" cy="1151216"/>
            <a:chOff x="2114621" y="5283051"/>
            <a:chExt cx="1568979" cy="1534954"/>
          </a:xfrm>
        </p:grpSpPr>
        <p:grpSp>
          <p:nvGrpSpPr>
            <p:cNvPr id="53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54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400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400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2159249" y="5725452"/>
              <a:ext cx="1524351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>
                  <a:latin typeface="Arial" pitchFamily="34" charset="0"/>
                  <a:cs typeface="Arial" pitchFamily="34" charset="0"/>
                </a:rPr>
                <a:t>CỘNG, </a:t>
              </a:r>
              <a:endParaRPr lang="en-US" sz="210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100" dirty="0">
                  <a:latin typeface="Arial" pitchFamily="34" charset="0"/>
                  <a:cs typeface="Arial" pitchFamily="34" charset="0"/>
                </a:rPr>
                <a:t>TRỪ</a:t>
              </a:r>
              <a:endParaRPr lang="en-US" sz="21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3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3082044" y="1581749"/>
            <a:ext cx="385587" cy="378832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4366276" y="1768665"/>
            <a:ext cx="385587" cy="378832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907004" y="1316475"/>
            <a:ext cx="1636838" cy="4154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 NGOẶC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960285" y="1902260"/>
            <a:ext cx="1151967" cy="1154040"/>
            <a:chOff x="419122" y="2691928"/>
            <a:chExt cx="1535956" cy="1538720"/>
          </a:xfrm>
        </p:grpSpPr>
        <p:grpSp>
          <p:nvGrpSpPr>
            <p:cNvPr id="77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79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400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400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828365" y="3125977"/>
              <a:ext cx="900247" cy="954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50" dirty="0">
                  <a:latin typeface="Arial" pitchFamily="34" charset="0"/>
                  <a:cs typeface="Arial" pitchFamily="34" charset="0"/>
                </a:rPr>
                <a:t>( )</a:t>
              </a:r>
              <a:endParaRPr lang="en-US" sz="405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217210" y="1996338"/>
            <a:ext cx="1167374" cy="1151216"/>
            <a:chOff x="345642" y="4419976"/>
            <a:chExt cx="1556499" cy="1534954"/>
          </a:xfrm>
        </p:grpSpPr>
        <p:grpSp>
          <p:nvGrpSpPr>
            <p:cNvPr id="91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93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400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400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737319" y="4796055"/>
              <a:ext cx="823304" cy="954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50" dirty="0">
                  <a:latin typeface="Arial" pitchFamily="34" charset="0"/>
                  <a:cs typeface="Arial" pitchFamily="34" charset="0"/>
                </a:rPr>
                <a:t>[ ]</a:t>
              </a:r>
              <a:endParaRPr lang="en-US" sz="405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9537886" y="2083324"/>
            <a:ext cx="1167374" cy="1151216"/>
            <a:chOff x="2114621" y="5283051"/>
            <a:chExt cx="1556499" cy="1534954"/>
          </a:xfrm>
        </p:grpSpPr>
        <p:grpSp>
          <p:nvGrpSpPr>
            <p:cNvPr id="105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107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400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400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2471301" y="5725452"/>
              <a:ext cx="900248" cy="954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50" dirty="0">
                  <a:latin typeface="Arial" pitchFamily="34" charset="0"/>
                  <a:cs typeface="Arial" pitchFamily="34" charset="0"/>
                </a:rPr>
                <a:t>{ }</a:t>
              </a:r>
              <a:endParaRPr lang="en-US" sz="405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8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7973923" y="1702052"/>
            <a:ext cx="385587" cy="378832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9258156" y="1888968"/>
            <a:ext cx="385587" cy="378832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39" y="4467735"/>
            <a:ext cx="2474861" cy="10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69" grpId="0" animBg="1"/>
      <p:bldP spid="23" grpId="0"/>
      <p:bldP spid="73" grpId="0" animBg="1"/>
      <p:bldP spid="74" grpId="0" animBg="1"/>
      <p:bldP spid="75" grpId="0" animBg="1"/>
      <p:bldP spid="118" grpId="0" animBg="1"/>
      <p:bldP spid="1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693435" y="937451"/>
                <a:ext cx="8745967" cy="1233893"/>
              </a:xfrm>
              <a:ln w="19050">
                <a:solidFill>
                  <a:schemeClr val="accent6"/>
                </a:solidFill>
                <a:prstDash val="sysDash"/>
              </a:ln>
            </p:spPr>
            <p:txBody>
              <a:bodyPr>
                <a:normAutofit/>
              </a:bodyPr>
              <a:lstStyle/>
              <a:p>
                <a:r>
                  <a:rPr lang="en-US" sz="2400" b="1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Bài 6: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240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khoảng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30 000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tổng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chiếc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lần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lượt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240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24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240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solidFill>
                          <a:srgbClr val="2404AA"/>
                        </a:solidFill>
                        <a:latin typeface="Cambria Math"/>
                        <a:cs typeface="Arial" pitchFamily="34" charset="0"/>
                      </a:rPr>
                      <m:t>.</m:t>
                    </m:r>
                  </m:oMath>
                </a14:m>
                <a:endParaRPr lang="en-US" sz="2400" dirty="0">
                  <a:solidFill>
                    <a:srgbClr val="2404AA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93435" y="937451"/>
                <a:ext cx="8745967" cy="1233893"/>
              </a:xfrm>
              <a:blipFill>
                <a:blip r:embed="rId3"/>
                <a:stretch>
                  <a:fillRect l="-1043" r="-70"/>
                </a:stretch>
              </a:blipFill>
              <a:ln w="19050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162314" y="2438626"/>
            <a:ext cx="522067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giải</a:t>
            </a:r>
            <a:endParaRPr lang="en-US" sz="21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100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lỗ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khí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100" dirty="0">
                <a:latin typeface="Arial" pitchFamily="34" charset="0"/>
                <a:cs typeface="Arial" pitchFamily="34" charset="0"/>
              </a:rPr>
              <a:t>(7+15).30 000 = 660 000 (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lỗ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khí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)</a:t>
            </a:r>
            <a:endParaRPr lang="en-US" sz="2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51" y="2254031"/>
            <a:ext cx="2450306" cy="253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2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7" action="ppaction://hlinksldjump" tooltip="Nhấn Enter">
              <a:snd r:embed="rId8" name="push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7" y="5748338"/>
            <a:ext cx="8477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1828800" y="1028701"/>
            <a:ext cx="8534400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35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2413000" y="4886326"/>
            <a:ext cx="7340600" cy="771525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827213" y="1085850"/>
            <a:ext cx="8501062" cy="142875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2667000" y="3486150"/>
            <a:ext cx="7086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590800" y="2628900"/>
            <a:ext cx="69342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 ch¬i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57250"/>
            <a:ext cx="76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345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76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86400"/>
            <a:ext cx="76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582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551107" y="898402"/>
            <a:ext cx="4287971" cy="370292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551107" y="1390508"/>
            <a:ext cx="62882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BT4: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x, </a:t>
            </a:r>
            <a:r>
              <a:rPr lang="en-US" sz="3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7187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760483" y="1921424"/>
                <a:ext cx="340535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7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𝟑𝟔</m:t>
                    </m:r>
                    <m:r>
                      <a:rPr lang="en-US" sz="27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7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27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7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en-US" sz="27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483" y="1921424"/>
                <a:ext cx="3405352" cy="507831"/>
              </a:xfrm>
              <a:prstGeom prst="rect">
                <a:avLst/>
              </a:prstGeom>
              <a:blipFill>
                <a:blip r:embed="rId3"/>
                <a:stretch>
                  <a:fillRect l="-3405" t="-12048" b="-313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6344309" y="1921423"/>
                <a:ext cx="396502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−36</m:t>
                        </m:r>
                      </m:e>
                    </m:d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:18=12</m:t>
                    </m:r>
                  </m:oMath>
                </a14:m>
                <a:endParaRPr lang="en-US" sz="3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309" y="1921423"/>
                <a:ext cx="3965027" cy="553998"/>
              </a:xfrm>
              <a:prstGeom prst="rect">
                <a:avLst/>
              </a:prstGeom>
              <a:blipFill>
                <a:blip r:embed="rId4"/>
                <a:stretch>
                  <a:fillRect l="-3692" t="-14286" b="-329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951394" y="2477039"/>
                <a:ext cx="367730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−2=12</m:t>
                      </m:r>
                    </m:oMath>
                  </m:oMathPara>
                </a14:m>
                <a:endParaRPr lang="en-US" sz="27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/>
                        </a:rPr>
                        <m:t>                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=12+2</m:t>
                      </m:r>
                    </m:oMath>
                  </m:oMathPara>
                </a14:m>
                <a:endParaRPr lang="en-US" sz="27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/>
                        </a:rPr>
                        <m:t>        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US" sz="27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394" y="2477039"/>
                <a:ext cx="3677308" cy="1338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839078" y="2420066"/>
                <a:ext cx="437875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−36  =18.12</m:t>
                      </m:r>
                    </m:oMath>
                  </m:oMathPara>
                </a14:m>
                <a:endParaRPr lang="en-US" sz="27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−36=216</m:t>
                      </m:r>
                    </m:oMath>
                  </m:oMathPara>
                </a14:m>
                <a:endParaRPr lang="en-US" sz="2700" dirty="0"/>
              </a:p>
              <a:p>
                <a:r>
                  <a:rPr lang="en-US" sz="2700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sz="27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700" i="1">
                        <a:latin typeface="Cambria Math" panose="02040503050406030204" pitchFamily="18" charset="0"/>
                      </a:rPr>
                      <m:t>=216+36</m:t>
                    </m:r>
                  </m:oMath>
                </a14:m>
                <a:endParaRPr lang="en-US" sz="27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/>
                        </a:rPr>
                        <m:t>            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=252</m:t>
                      </m:r>
                    </m:oMath>
                  </m:oMathPara>
                </a14:m>
                <a:endParaRPr lang="en-US" sz="27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78" y="2420066"/>
                <a:ext cx="4378757" cy="17543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28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8" grpId="0"/>
      <p:bldP spid="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608407" y="931955"/>
            <a:ext cx="8957414" cy="4994090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943129" y="1103406"/>
            <a:ext cx="4287971" cy="717088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Arial" pitchFamily="34" charset="0"/>
                <a:cs typeface="Arial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3076575" y="2125293"/>
            <a:ext cx="72009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nl-NL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lại toàn bộ nội dung đã học</a:t>
            </a:r>
            <a:endParaRPr lang="nl-NL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nl-NL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 thuộc: Thứ tự thực hiện các phép tính trong biểu thức chứa dấu ngoặc</a:t>
            </a:r>
          </a:p>
          <a:p>
            <a:pPr marL="342900" indent="-342900">
              <a:buFontTx/>
              <a:buChar char="-"/>
            </a:pPr>
            <a:r>
              <a:rPr lang="nl-NL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 BT4, 5 ý b, BT8, 9 – SGK/T29</a:t>
            </a:r>
          </a:p>
          <a:p>
            <a:pPr marL="342900" indent="-342900">
              <a:buFontTx/>
              <a:buChar char="-"/>
            </a:pPr>
            <a:r>
              <a:rPr lang="nl-NL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nội dung bài tiếp theo: Quan hệ chia hết. Tính chất chia hết.</a:t>
            </a:r>
            <a:endParaRPr lang="en-US" sz="3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1496405"/>
            <a:ext cx="6858000" cy="17907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6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6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08759" y="3316004"/>
            <a:ext cx="36861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2845" y="3572524"/>
            <a:ext cx="6858000" cy="1241822"/>
          </a:xfrm>
        </p:spPr>
        <p:txBody>
          <a:bodyPr>
            <a:normAutofit/>
          </a:bodyPr>
          <a:lstStyle/>
          <a:p>
            <a:r>
              <a:rPr lang="en-US" sz="15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15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1138062" y="3952613"/>
            <a:ext cx="2395598" cy="2395598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152789" y="966576"/>
            <a:ext cx="1180802" cy="1180802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9712258" y="1445204"/>
            <a:ext cx="1116302" cy="11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2013987" y="1096567"/>
            <a:ext cx="8534400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350"/>
          </a:p>
        </p:txBody>
      </p:sp>
      <p:pic>
        <p:nvPicPr>
          <p:cNvPr id="3075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1096566"/>
            <a:ext cx="144780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43100"/>
            <a:ext cx="8458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343400" y="1268016"/>
            <a:ext cx="5181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3109" name="Picture 98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4859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252144" y="2444939"/>
            <a:ext cx="1175751" cy="12186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hlinkClick r:id="rId8" action="ppaction://hlinksldjump"/>
              </a:rPr>
              <a:t>CÂU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693313" y="2473753"/>
            <a:ext cx="1175751" cy="12186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hlinkClick r:id="rId9" action="ppaction://hlinksldjump"/>
              </a:rPr>
              <a:t>CÂU 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1" name="Oval 100">
            <a:hlinkClick r:id="rId10" action="ppaction://hlinksldjump"/>
          </p:cNvPr>
          <p:cNvSpPr/>
          <p:nvPr/>
        </p:nvSpPr>
        <p:spPr>
          <a:xfrm>
            <a:off x="3001109" y="2473754"/>
            <a:ext cx="1122485" cy="11897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hlinkClick r:id="rId10" action="ppaction://hlinksldjump"/>
              </a:rPr>
              <a:t>CÂU</a:t>
            </a:r>
            <a:r>
              <a:rPr lang="en-US" b="1" dirty="0">
                <a:solidFill>
                  <a:srgbClr val="FF0000"/>
                </a:solidFill>
              </a:rPr>
              <a:t>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281188" y="3969726"/>
            <a:ext cx="1175751" cy="12186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hlinkClick r:id="rId11" action="ppaction://hlinksldjump"/>
              </a:rPr>
              <a:t>CÂU 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840020" y="3969727"/>
            <a:ext cx="1175751" cy="12186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hlinkClick r:id="rId12" action="ppaction://hlinksldjump"/>
              </a:rPr>
              <a:t>CÂU 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3417389" y="3969727"/>
            <a:ext cx="1175751" cy="12186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hlinkClick r:id="rId13" action="ppaction://hlinksldjump"/>
              </a:rPr>
              <a:t>CÂU 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981642" y="2339632"/>
            <a:ext cx="1175751" cy="12186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hlinkClick r:id="rId14" action="ppaction://hlinksldjump"/>
              </a:rPr>
              <a:t>CÂU 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87509" y="1964203"/>
            <a:ext cx="2060879" cy="3866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LUẬT CHƠI:</a:t>
            </a:r>
          </a:p>
          <a:p>
            <a:pPr algn="ctr"/>
            <a:r>
              <a:rPr lang="en-US" sz="1500" dirty="0"/>
              <a:t>1 HS SẼ LẦN LƯỢT TRẢ LỜI CÁC CÂU HỎI.</a:t>
            </a:r>
          </a:p>
          <a:p>
            <a:pPr algn="ctr"/>
            <a:r>
              <a:rPr lang="en-US" sz="1500" dirty="0"/>
              <a:t>NẾU TRẢ LỜI SAI SẼ NHƯỜNG QUYỀN TRẢ LỜI CHO BẠN KHÁC.</a:t>
            </a:r>
          </a:p>
          <a:p>
            <a:pPr algn="ctr"/>
            <a:r>
              <a:rPr lang="en-US" sz="1500" dirty="0"/>
              <a:t>HS ĐI ĐẾN CÂU HỎI CUỐI CÙNG SẼ CHIẾN THẮNG.</a:t>
            </a:r>
          </a:p>
          <a:p>
            <a:pPr algn="ctr"/>
            <a:endParaRPr lang="en-US" sz="1500" dirty="0"/>
          </a:p>
          <a:p>
            <a:pPr algn="ctr"/>
            <a:endParaRPr lang="en-US" sz="1350" dirty="0"/>
          </a:p>
          <a:p>
            <a:pPr algn="ctr"/>
            <a:endParaRPr lang="en-US" sz="1350" dirty="0"/>
          </a:p>
          <a:p>
            <a:pPr algn="ctr"/>
            <a:endParaRPr lang="en-US" sz="1350" dirty="0"/>
          </a:p>
        </p:txBody>
      </p:sp>
      <p:sp>
        <p:nvSpPr>
          <p:cNvPr id="4" name="Right Arrow 3">
            <a:hlinkClick r:id="rId15" action="ppaction://hlinksldjump"/>
          </p:cNvPr>
          <p:cNvSpPr/>
          <p:nvPr/>
        </p:nvSpPr>
        <p:spPr>
          <a:xfrm>
            <a:off x="7569518" y="5351879"/>
            <a:ext cx="401003" cy="316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85607873"/>
      </p:ext>
    </p:extLst>
  </p:cSld>
  <p:clrMapOvr>
    <a:masterClrMapping/>
  </p:clrMapOvr>
  <p:transition spd="slow" advClick="0">
    <p:zoom/>
    <p:sndAc>
      <p:stSnd>
        <p:snd r:embed="rId3" name="bomb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4343400" y="3829051"/>
            <a:ext cx="1981200" cy="3905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752600" y="988056"/>
            <a:ext cx="8534400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350"/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1096566"/>
            <a:ext cx="144780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943100"/>
            <a:ext cx="8458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4343400" y="1268016"/>
            <a:ext cx="5181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334000" y="2060974"/>
            <a:ext cx="1676400" cy="3298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407026" y="2099072"/>
            <a:ext cx="1536700" cy="25598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368926" y="2087166"/>
            <a:ext cx="16129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="0">
                <a:latin typeface=".VnBlack" pitchFamily="34" charset="0"/>
              </a:rPr>
              <a:t>C©u hái 1</a:t>
            </a:r>
          </a:p>
        </p:txBody>
      </p:sp>
      <p:grpSp>
        <p:nvGrpSpPr>
          <p:cNvPr id="4106" name="Group 9"/>
          <p:cNvGrpSpPr>
            <a:grpSpLocks/>
          </p:cNvGrpSpPr>
          <p:nvPr/>
        </p:nvGrpSpPr>
        <p:grpSpPr bwMode="auto">
          <a:xfrm>
            <a:off x="8686801" y="5372097"/>
            <a:ext cx="1168400" cy="446484"/>
            <a:chOff x="4512" y="3792"/>
            <a:chExt cx="736" cy="375"/>
          </a:xfrm>
        </p:grpSpPr>
        <p:pic>
          <p:nvPicPr>
            <p:cNvPr id="2" name="Picture 10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5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1500" dirty="0">
                <a:latin typeface=".VnArial Narrow" pitchFamily="34" charset="0"/>
              </a:endParaRPr>
            </a:p>
          </p:txBody>
        </p:sp>
      </p:grp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4859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1965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112" name="Text Box 16"/>
              <p:cNvSpPr txBox="1">
                <a:spLocks noChangeArrowheads="1"/>
              </p:cNvSpPr>
              <p:nvPr/>
            </p:nvSpPr>
            <p:spPr bwMode="auto">
              <a:xfrm>
                <a:off x="1905000" y="2686051"/>
                <a:ext cx="8382000" cy="415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3" indent="0" eaLnBrk="1" hangingPunct="1">
                  <a:spcBef>
                    <a:spcPct val="50000"/>
                  </a:spcBef>
                </a:pPr>
                <a:r>
                  <a:rPr lang="en-US" sz="2100" dirty="0">
                    <a:solidFill>
                      <a:srgbClr val="0070C0"/>
                    </a:solidFill>
                    <a:latin typeface="Arial" pitchFamily="34" charset="0"/>
                    <a:ea typeface="Tahoma"/>
                    <a:cs typeface="Arial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1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ahoma"/>
                        <a:cs typeface="Times New Roman" panose="02020603050405020304" pitchFamily="18" charset="0"/>
                      </a:rPr>
                      <m:t>25.4+18:3</m:t>
                    </m:r>
                    <m:r>
                      <a:rPr lang="en-US" sz="2100" b="0" i="1">
                        <a:solidFill>
                          <a:srgbClr val="0070C0"/>
                        </a:solidFill>
                        <a:latin typeface="Cambria Math"/>
                        <a:ea typeface="Tahoma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endParaRPr lang="en-US" sz="2100" dirty="0">
                  <a:solidFill>
                    <a:srgbClr val="0070C0"/>
                  </a:solidFill>
                  <a:latin typeface="Arial" pitchFamily="34" charset="0"/>
                  <a:ea typeface="Tahoma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4112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2686051"/>
                <a:ext cx="8382000" cy="415498"/>
              </a:xfrm>
              <a:prstGeom prst="rect">
                <a:avLst/>
              </a:prstGeom>
              <a:blipFill>
                <a:blip r:embed="rId12"/>
                <a:stretch>
                  <a:fillRect l="-873" t="-10294" b="-27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336927" y="5455444"/>
            <a:ext cx="742511" cy="30008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sz="135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414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143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414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14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4138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137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4134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135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41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10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412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129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142" name="Group 46"/>
          <p:cNvGrpSpPr>
            <a:grpSpLocks/>
          </p:cNvGrpSpPr>
          <p:nvPr/>
        </p:nvGrpSpPr>
        <p:grpSpPr bwMode="auto">
          <a:xfrm>
            <a:off x="9220200" y="4627960"/>
            <a:ext cx="1371600" cy="971550"/>
            <a:chOff x="4574" y="3342"/>
            <a:chExt cx="960" cy="912"/>
          </a:xfrm>
        </p:grpSpPr>
        <p:sp>
          <p:nvSpPr>
            <p:cNvPr id="4126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52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943600" y="542925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4419600" y="3771901"/>
            <a:ext cx="1752600" cy="3905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800600" y="3257551"/>
            <a:ext cx="2971800" cy="199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250" dirty="0"/>
              <a:t>a.100</a:t>
            </a:r>
            <a:endParaRPr lang="en-US" sz="2250" dirty="0"/>
          </a:p>
          <a:p>
            <a:pPr algn="l" eaLnBrk="1" hangingPunct="1">
              <a:spcBef>
                <a:spcPct val="50000"/>
              </a:spcBef>
            </a:pPr>
            <a:r>
              <a:rPr lang="en-US" sz="2250" dirty="0"/>
              <a:t>b.106</a:t>
            </a:r>
            <a:endParaRPr lang="en-US" sz="2250" dirty="0"/>
          </a:p>
          <a:p>
            <a:pPr algn="l" eaLnBrk="1" hangingPunct="1">
              <a:spcBef>
                <a:spcPct val="50000"/>
              </a:spcBef>
            </a:pPr>
            <a:r>
              <a:rPr lang="en-US" sz="2250" dirty="0"/>
              <a:t>c.150</a:t>
            </a:r>
            <a:endParaRPr lang="en-US" sz="2250" dirty="0"/>
          </a:p>
          <a:p>
            <a:pPr algn="l" eaLnBrk="1" hangingPunct="1">
              <a:spcBef>
                <a:spcPct val="50000"/>
              </a:spcBef>
            </a:pPr>
            <a:r>
              <a:rPr lang="en-US" sz="2250" dirty="0"/>
              <a:t>d.37</a:t>
            </a: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416456274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905000" y="1028701"/>
            <a:ext cx="8534400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35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1096566"/>
            <a:ext cx="144780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43100"/>
            <a:ext cx="8458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4343400" y="1268016"/>
            <a:ext cx="5181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8686801" y="5372097"/>
            <a:ext cx="1168400" cy="446484"/>
            <a:chOff x="4512" y="3792"/>
            <a:chExt cx="736" cy="375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5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1500" dirty="0">
                <a:latin typeface=".VnArial Narrow" pitchFamily="34" charset="0"/>
              </a:endParaRP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334000" y="2060974"/>
            <a:ext cx="1676400" cy="3298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407026" y="2099072"/>
            <a:ext cx="1536700" cy="25598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368926" y="2087166"/>
            <a:ext cx="16129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="0">
                <a:latin typeface=".VnBlack" pitchFamily="34" charset="0"/>
              </a:rPr>
              <a:t>C©u hái 2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4859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1965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2362200" y="2686051"/>
            <a:ext cx="8001000" cy="8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100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1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1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chỉ có phép tính cộng và trừ (hoặc chỉ có phép tính nhân và chia) ta thực hiện theo thứ </a:t>
            </a:r>
            <a:r>
              <a:rPr lang="en-US" sz="21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tự  nào? </a:t>
            </a:r>
            <a:endParaRPr lang="en-US" sz="21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787901" y="3505201"/>
            <a:ext cx="2832100" cy="3905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724400" y="3486150"/>
            <a:ext cx="297180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250" dirty="0"/>
              <a:t>Từ trái sang phải</a:t>
            </a:r>
            <a:endParaRPr lang="en-US" sz="225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36927" y="5455444"/>
            <a:ext cx="742511" cy="30008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sz="135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9221788" y="4629150"/>
            <a:ext cx="1370012" cy="97155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9220200" y="4627960"/>
            <a:ext cx="1371600" cy="97155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52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791202" y="5376863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4495800" y="1382316"/>
            <a:ext cx="5181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7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041396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828800" y="1028701"/>
            <a:ext cx="8534400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350"/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1096566"/>
            <a:ext cx="144780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43100"/>
            <a:ext cx="8458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4343400" y="1268016"/>
            <a:ext cx="5181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8686801" y="5372097"/>
            <a:ext cx="1168400" cy="446484"/>
            <a:chOff x="4512" y="3792"/>
            <a:chExt cx="736" cy="375"/>
          </a:xfrm>
        </p:grpSpPr>
        <p:pic>
          <p:nvPicPr>
            <p:cNvPr id="6193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4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5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1500" dirty="0">
                <a:latin typeface=".VnArial Narrow" pitchFamily="34" charset="0"/>
              </a:endParaRPr>
            </a:p>
          </p:txBody>
        </p:sp>
      </p:grpSp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5334000" y="2060974"/>
            <a:ext cx="1676400" cy="3298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5407026" y="2099072"/>
            <a:ext cx="1536700" cy="25598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5368926" y="2087166"/>
            <a:ext cx="16129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="0">
                <a:latin typeface=".VnBlack" pitchFamily="34" charset="0"/>
              </a:rPr>
              <a:t>C©u hái 3</a:t>
            </a:r>
          </a:p>
        </p:txBody>
      </p:sp>
      <p:pic>
        <p:nvPicPr>
          <p:cNvPr id="6154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4859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1965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1892300" y="2514601"/>
            <a:ext cx="8458200" cy="8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n-US" sz="21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 và chia</a:t>
            </a:r>
            <a:r>
              <a:rPr lang="en-US" sz="21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ta thực hiện phép </a:t>
            </a:r>
            <a:r>
              <a:rPr lang="en-US" sz="21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tính theo thứ tự nào?</a:t>
            </a:r>
            <a:endParaRPr lang="en-US" sz="2100" dirty="0">
              <a:solidFill>
                <a:srgbClr val="FF0000"/>
              </a:solidFill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3281365" y="3714750"/>
            <a:ext cx="4529137" cy="68039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3505200" y="3771901"/>
            <a:ext cx="365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Nhân và chia, rồi đến cộng và trừ sau. 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3336927" y="5455444"/>
            <a:ext cx="742511" cy="30008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sz="1350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6254" name="Group 110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6191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92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6257" name="Group 113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6189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90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260" name="Group 116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6187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88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263" name="Group 119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6185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86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6266" name="Group 122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6183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84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6269" name="Group 125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6181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82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272" name="Group 128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6179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80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6275" name="Group 131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6177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78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6278" name="Group 134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6175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76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6281" name="Group 137"/>
          <p:cNvGrpSpPr>
            <a:grpSpLocks/>
          </p:cNvGrpSpPr>
          <p:nvPr/>
        </p:nvGrpSpPr>
        <p:grpSpPr bwMode="auto">
          <a:xfrm>
            <a:off x="9372600" y="4742260"/>
            <a:ext cx="1371600" cy="971550"/>
            <a:chOff x="4574" y="3342"/>
            <a:chExt cx="960" cy="912"/>
          </a:xfrm>
        </p:grpSpPr>
        <p:sp>
          <p:nvSpPr>
            <p:cNvPr id="6173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74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52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500" dirty="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5791202" y="5376863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25922131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0" grpId="0"/>
      <p:bldP spid="6161" grpId="0" animBg="1"/>
      <p:bldP spid="6161" grpId="1" animBg="1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1905000" y="1028701"/>
            <a:ext cx="8534400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350"/>
          </a:p>
        </p:txBody>
      </p:sp>
      <p:pic>
        <p:nvPicPr>
          <p:cNvPr id="7171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1096566"/>
            <a:ext cx="144780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43100"/>
            <a:ext cx="8458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4343400" y="1268016"/>
            <a:ext cx="5181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8686801" y="5372099"/>
            <a:ext cx="1130300" cy="440531"/>
            <a:chOff x="4512" y="3792"/>
            <a:chExt cx="712" cy="370"/>
          </a:xfrm>
        </p:grpSpPr>
        <p:pic>
          <p:nvPicPr>
            <p:cNvPr id="7216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17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28" y="3891"/>
              <a:ext cx="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5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1500" dirty="0">
                <a:latin typeface=".VnArial Narrow" pitchFamily="34" charset="0"/>
              </a:endParaRPr>
            </a:p>
          </p:txBody>
        </p:sp>
      </p:grpSp>
      <p:sp>
        <p:nvSpPr>
          <p:cNvPr id="7175" name="AutoShape 9"/>
          <p:cNvSpPr>
            <a:spLocks noChangeArrowheads="1"/>
          </p:cNvSpPr>
          <p:nvPr/>
        </p:nvSpPr>
        <p:spPr bwMode="auto">
          <a:xfrm>
            <a:off x="5334000" y="2060974"/>
            <a:ext cx="1676400" cy="3298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5407026" y="2099072"/>
            <a:ext cx="1536700" cy="25598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5368926" y="2087166"/>
            <a:ext cx="16129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="0">
                <a:latin typeface=".VnBlack" pitchFamily="34" charset="0"/>
              </a:rPr>
              <a:t>C©u hái 4</a:t>
            </a:r>
          </a:p>
        </p:txBody>
      </p:sp>
      <p:pic>
        <p:nvPicPr>
          <p:cNvPr id="7178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4859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3870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1905000" y="2514601"/>
            <a:ext cx="838200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1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nhân, chia</a:t>
            </a:r>
            <a:r>
              <a:rPr lang="en-US" sz="21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nâng lên lũy thừa, ta thực hiện phép tính  </a:t>
            </a:r>
            <a:r>
              <a:rPr lang="en-US" sz="21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theo thứ tự nào?</a:t>
            </a:r>
            <a:endParaRPr lang="en-US" sz="2100" dirty="0">
              <a:solidFill>
                <a:srgbClr val="FF0000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2133600" y="3771900"/>
            <a:ext cx="8153400" cy="369332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dirty="0"/>
              <a:t>Tính lũy thừa trước, rồi đến nhân và chia, cuối cùng đến cộng và trừ.</a:t>
            </a:r>
            <a:endParaRPr lang="en-US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3336927" y="5455444"/>
            <a:ext cx="742511" cy="30008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sz="135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7247" name="Group 79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7214" name="AutoShape 8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15" name="Text Box 8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7250" name="Group 82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7212" name="AutoShape 8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13" name="Text Box 8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7253" name="Group 85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7210" name="AutoShape 8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11" name="Text Box 8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7256" name="Group 88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7208" name="AutoShape 8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09" name="Text Box 9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259" name="Group 91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7206" name="AutoShape 9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07" name="Text Box 9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262" name="Group 94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7204" name="AutoShape 9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05" name="Text Box 9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7265" name="Group 97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7202" name="AutoShape 9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03" name="Text Box 9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7268" name="Group 100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7200" name="AutoShape 10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01" name="Text Box 10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7271" name="Group 103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7198" name="AutoShape 10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199" name="Text Box 10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7274" name="Group 106"/>
          <p:cNvGrpSpPr>
            <a:grpSpLocks/>
          </p:cNvGrpSpPr>
          <p:nvPr/>
        </p:nvGrpSpPr>
        <p:grpSpPr bwMode="auto">
          <a:xfrm>
            <a:off x="9372600" y="4742260"/>
            <a:ext cx="1371600" cy="971550"/>
            <a:chOff x="4574" y="3342"/>
            <a:chExt cx="960" cy="912"/>
          </a:xfrm>
        </p:grpSpPr>
        <p:sp>
          <p:nvSpPr>
            <p:cNvPr id="7196" name="AutoShape 10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197" name="Text Box 10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52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5697538" y="5372101"/>
            <a:ext cx="63190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1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142009949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7"/>
                  </p:tgtEl>
                </p:cond>
              </p:nextCondLst>
            </p:seq>
          </p:childTnLst>
        </p:cTn>
      </p:par>
    </p:tnLst>
    <p:bldLst>
      <p:bldP spid="7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1828800" y="1028701"/>
            <a:ext cx="8534400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35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1096566"/>
            <a:ext cx="144780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43100"/>
            <a:ext cx="8458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343400" y="1268016"/>
            <a:ext cx="5181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8686801" y="5372097"/>
            <a:ext cx="1168400" cy="446484"/>
            <a:chOff x="4512" y="3792"/>
            <a:chExt cx="736" cy="375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5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15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334000" y="2060974"/>
            <a:ext cx="1676400" cy="3298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407026" y="2099072"/>
            <a:ext cx="1536700" cy="25598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368926" y="2087166"/>
            <a:ext cx="16129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="0">
                <a:latin typeface=".VnBlack" pitchFamily="34" charset="0"/>
              </a:rPr>
              <a:t>C©u hái 5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4859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480060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1905000" y="2639616"/>
                <a:ext cx="8305800" cy="4154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1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1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1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1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1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1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1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1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1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2021</m:t>
                          </m:r>
                        </m:e>
                        <m:sup>
                          <m:r>
                            <a:rPr lang="en-US" sz="21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1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2639616"/>
                <a:ext cx="8305800" cy="4154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438400" y="3519488"/>
            <a:ext cx="5867400" cy="496290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100" dirty="0"/>
              <a:t>27 </a:t>
            </a:r>
            <a:endParaRPr lang="en-US" sz="21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3336927" y="5455444"/>
            <a:ext cx="742511" cy="30008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sz="135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9372600" y="4742260"/>
            <a:ext cx="1371600" cy="97155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52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835652" y="5257802"/>
            <a:ext cx="76174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7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7070332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1828800" y="1028701"/>
            <a:ext cx="8534400" cy="4791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35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1096566"/>
            <a:ext cx="1447800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43100"/>
            <a:ext cx="8458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343400" y="1268016"/>
            <a:ext cx="5181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8686801" y="5372097"/>
            <a:ext cx="1168400" cy="446484"/>
            <a:chOff x="4512" y="3792"/>
            <a:chExt cx="736" cy="375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5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15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334000" y="2060974"/>
            <a:ext cx="1676400" cy="3298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407026" y="2099072"/>
            <a:ext cx="1536700" cy="25598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368926" y="2087166"/>
            <a:ext cx="16129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="0" dirty="0">
                <a:latin typeface=".VnBlack" pitchFamily="34" charset="0"/>
              </a:rPr>
              <a:t>C©u hái </a:t>
            </a:r>
            <a:r>
              <a:rPr lang="en-US" sz="1350" b="0" dirty="0">
                <a:latin typeface=".VnBlack" pitchFamily="34" charset="0"/>
              </a:rPr>
              <a:t>6</a:t>
            </a:r>
            <a:endParaRPr lang="en-US" sz="1350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4859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480060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1905000" y="2639616"/>
                <a:ext cx="8305800" cy="900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240:12.2</m:t>
                      </m:r>
                    </m:oMath>
                  </m:oMathPara>
                </a14:m>
                <a:endParaRPr lang="en-US" sz="2100" dirty="0">
                  <a:solidFill>
                    <a:srgbClr val="FF0000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</a:pPr>
                <a:endParaRPr lang="en-US" sz="21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2639616"/>
                <a:ext cx="8305800" cy="90024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438400" y="3519488"/>
            <a:ext cx="5867400" cy="496290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100" dirty="0"/>
              <a:t>40</a:t>
            </a:r>
            <a:endParaRPr lang="en-US" sz="21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3336927" y="5455444"/>
            <a:ext cx="742511" cy="30008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sz="135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9374188" y="4743450"/>
            <a:ext cx="1370012" cy="97155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7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9372600" y="4742260"/>
            <a:ext cx="1371600" cy="97155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52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5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835652" y="5257802"/>
            <a:ext cx="76174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7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747</TotalTime>
  <Words>963</Words>
  <Application>Microsoft Office PowerPoint</Application>
  <PresentationFormat>Widescreen</PresentationFormat>
  <Paragraphs>222</Paragraphs>
  <Slides>22</Slides>
  <Notes>6</Notes>
  <HiddenSlides>0</HiddenSlides>
  <MMClips>5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微软雅黑</vt:lpstr>
      <vt:lpstr>.VnArial</vt:lpstr>
      <vt:lpstr>.VnArial Narrow</vt:lpstr>
      <vt:lpstr>.VnBlack</vt:lpstr>
      <vt:lpstr>.VnBlackH</vt:lpstr>
      <vt:lpstr>.VnTime</vt:lpstr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Custom Design</vt:lpstr>
      <vt:lpstr>Equation</vt:lpstr>
      <vt:lpstr>MathType 7.0 Equation</vt:lpstr>
      <vt:lpstr> THỨ TỰ THỰC HIỆN CÁC PHÉP TÍNH TRONG BIỂU THỨC CHỨA DẤU NGOẶC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Trên 1 cm^2 mặt lá có khoảng 30 000 lỗ khí. Tính tổng số lỗ khí trên hai chiếc lá có diện tích lần lượt là 7 cm^2 và 15 cm^2.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51</cp:revision>
  <dcterms:created xsi:type="dcterms:W3CDTF">2021-06-07T13:44:30Z</dcterms:created>
  <dcterms:modified xsi:type="dcterms:W3CDTF">2021-10-10T14:09:32Z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