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88" r:id="rId8"/>
    <p:sldId id="283" r:id="rId9"/>
    <p:sldId id="284" r:id="rId10"/>
    <p:sldId id="285" r:id="rId11"/>
    <p:sldId id="286" r:id="rId12"/>
    <p:sldId id="287" r:id="rId13"/>
    <p:sldId id="289" r:id="rId14"/>
    <p:sldId id="291" r:id="rId15"/>
    <p:sldId id="290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EEAD"/>
    <a:srgbClr val="A7FDFF"/>
    <a:srgbClr val="C3DBB9"/>
    <a:srgbClr val="A4F0D1"/>
    <a:srgbClr val="B1E3D0"/>
    <a:srgbClr val="000000"/>
    <a:srgbClr val="70AD47"/>
    <a:srgbClr val="FFD347"/>
    <a:srgbClr val="15142A"/>
    <a:srgbClr val="FAE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47" autoAdjust="0"/>
    <p:restoredTop sz="84946" autoAdjust="0"/>
  </p:normalViewPr>
  <p:slideViewPr>
    <p:cSldViewPr snapToGrid="0">
      <p:cViewPr varScale="1">
        <p:scale>
          <a:sx n="58" d="100"/>
          <a:sy n="58" d="100"/>
        </p:scale>
        <p:origin x="1176" y="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anose="020F050202020403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7374334-08D4-4C7C-BB79-92B4B6E20123}" type="slidenum">
              <a:rPr lang="en-US" altLang="vi-VN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vi-VN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30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20.wmf"/><Relationship Id="rId3" Type="http://schemas.openxmlformats.org/officeDocument/2006/relationships/image" Target="../media/image9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577226"/>
            <a:ext cx="11952372" cy="141712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66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TẬP HỢP CÁC SỐ TỰ NHIÊN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962738" y="1988248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Tiết 3, § 2.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1844297" y="594102"/>
            <a:ext cx="7868195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hệ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thập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phân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4881" y="1999280"/>
            <a:ext cx="9856922" cy="954107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+)               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467529" y="2034385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7" name="Equation" r:id="rId3" imgW="558720" imgH="368280" progId="Equation.DSMT4">
                  <p:embed/>
                </p:oleObj>
              </mc:Choice>
              <mc:Fallback>
                <p:oleObj name="Equation" r:id="rId3" imgW="5587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529" y="2034385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175178" y="2083676"/>
          <a:ext cx="100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8" name="Equation" r:id="rId5" imgW="1002960" imgH="393480" progId="Equation.DSMT4">
                  <p:embed/>
                </p:oleObj>
              </mc:Choice>
              <mc:Fallback>
                <p:oleObj name="Equation" r:id="rId5" imgW="10029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178" y="2083676"/>
                        <a:ext cx="1003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53884" y="2975682"/>
            <a:ext cx="9903418" cy="738664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751760" y="1952787"/>
          <a:ext cx="4013200" cy="618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9" name="Equation" r:id="rId7" imgW="1511300" imgH="241300" progId="Equation.DSMT4">
                  <p:embed/>
                </p:oleObj>
              </mc:Choice>
              <mc:Fallback>
                <p:oleObj name="Equation" r:id="rId7" imgW="1511300" imgH="241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760" y="1952787"/>
                        <a:ext cx="4013200" cy="6182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/>
          </p:cNvPr>
          <p:cNvSpPr/>
          <p:nvPr/>
        </p:nvSpPr>
        <p:spPr>
          <a:xfrm>
            <a:off x="36513" y="55563"/>
            <a:ext cx="5716587" cy="493712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10243" name="TextBox 26"/>
          <p:cNvSpPr txBox="1">
            <a:spLocks noChangeArrowheads="1"/>
          </p:cNvSpPr>
          <p:nvPr/>
        </p:nvSpPr>
        <p:spPr bwMode="auto">
          <a:xfrm>
            <a:off x="1117982" y="1550126"/>
            <a:ext cx="101361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200" b="1" dirty="0" err="1">
                <a:solidFill>
                  <a:srgbClr val="FF0000"/>
                </a:solidFill>
              </a:rPr>
              <a:t>Các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em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hãy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thực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hiện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yêu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cầu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sau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  <a:defRPr/>
            </a:pPr>
            <a:r>
              <a:rPr lang="vi-VN" sz="3200" dirty="0">
                <a:solidFill>
                  <a:srgbClr val="4219EF"/>
                </a:solidFill>
              </a:rPr>
              <a:t>-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Viết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tập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hợp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số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tự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nhiên</a:t>
            </a:r>
            <a:r>
              <a:rPr lang="en-US" sz="3200" dirty="0">
                <a:solidFill>
                  <a:srgbClr val="4219EF"/>
                </a:solidFill>
              </a:rPr>
              <a:t>, </a:t>
            </a:r>
            <a:r>
              <a:rPr lang="en-US" sz="3200" dirty="0" err="1">
                <a:solidFill>
                  <a:srgbClr val="4219EF"/>
                </a:solidFill>
              </a:rPr>
              <a:t>tập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hợp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số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tự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nhiên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khác</a:t>
            </a:r>
            <a:r>
              <a:rPr lang="en-US" sz="3200" dirty="0">
                <a:solidFill>
                  <a:srgbClr val="4219EF"/>
                </a:solidFill>
              </a:rPr>
              <a:t> 0.</a:t>
            </a:r>
          </a:p>
          <a:p>
            <a:pPr>
              <a:lnSpc>
                <a:spcPct val="150000"/>
              </a:lnSpc>
              <a:defRPr/>
            </a:pPr>
            <a:r>
              <a:rPr lang="vi-VN" sz="3200" dirty="0">
                <a:solidFill>
                  <a:srgbClr val="4219EF"/>
                </a:solidFill>
              </a:rPr>
              <a:t>- </a:t>
            </a:r>
            <a:r>
              <a:rPr lang="en-US" sz="3200" dirty="0">
                <a:solidFill>
                  <a:srgbClr val="4219EF"/>
                </a:solidFill>
              </a:rPr>
              <a:t>Cho </a:t>
            </a:r>
            <a:r>
              <a:rPr lang="en-US" sz="3200" dirty="0" err="1">
                <a:solidFill>
                  <a:srgbClr val="4219EF"/>
                </a:solidFill>
              </a:rPr>
              <a:t>biết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cách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viết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số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tự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nhiên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theo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hệ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>
                <a:solidFill>
                  <a:srgbClr val="4219EF"/>
                </a:solidFill>
              </a:rPr>
              <a:t>thập</a:t>
            </a:r>
            <a:r>
              <a:rPr lang="en-US" sz="3200" dirty="0">
                <a:solidFill>
                  <a:srgbClr val="4219EF"/>
                </a:solidFill>
              </a:rPr>
              <a:t> </a:t>
            </a:r>
            <a:r>
              <a:rPr lang="en-US" sz="3200" dirty="0" err="1" smtClean="0">
                <a:solidFill>
                  <a:srgbClr val="4219EF"/>
                </a:solidFill>
              </a:rPr>
              <a:t>phân</a:t>
            </a:r>
            <a:endParaRPr lang="en-US" sz="3200" dirty="0">
              <a:solidFill>
                <a:srgbClr val="4219EF"/>
              </a:solidFill>
            </a:endParaRPr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850900"/>
            <a:ext cx="11953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8938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36189" y="1751308"/>
            <a:ext cx="79041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SGK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vở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1, 2, 3 /SGK/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12; 13.</a:t>
            </a:r>
            <a:endParaRPr lang="en-US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2924" y="5444914"/>
            <a:ext cx="10321870" cy="954107"/>
          </a:xfrm>
          <a:prstGeom prst="rect">
            <a:avLst/>
          </a:prstGeom>
          <a:solidFill>
            <a:srgbClr val="FFD347"/>
          </a:solidFill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Arial" pitchFamily="34" charset="0"/>
                <a:cs typeface="Arial" pitchFamily="34" charset="0"/>
              </a:rPr>
              <a:t>Các con 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ố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918" y="1107324"/>
            <a:ext cx="8410575" cy="3933825"/>
          </a:xfrm>
          <a:prstGeom prst="rect">
            <a:avLst/>
          </a:prstGeom>
        </p:spPr>
      </p:pic>
      <p:sp>
        <p:nvSpPr>
          <p:cNvPr id="4" name="Cloud 3"/>
          <p:cNvSpPr/>
          <p:nvPr/>
        </p:nvSpPr>
        <p:spPr>
          <a:xfrm>
            <a:off x="8780443" y="112593"/>
            <a:ext cx="3855904" cy="31376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</a:rPr>
              <a:t>Hãy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đọc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dân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số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của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các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tỉnh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và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cho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biết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tỉnh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nào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có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số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dân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nhiều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nhất</a:t>
            </a:r>
            <a:r>
              <a:rPr lang="en-US" sz="2400" b="1" dirty="0" smtClean="0">
                <a:solidFill>
                  <a:schemeClr val="bg1"/>
                </a:solidFill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</a:rPr>
              <a:t>ít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nhất</a:t>
            </a:r>
            <a:r>
              <a:rPr lang="en-US" sz="2400" b="1" dirty="0" smtClean="0">
                <a:solidFill>
                  <a:schemeClr val="bg1"/>
                </a:solidFill>
              </a:rPr>
              <a:t>?</a:t>
            </a:r>
            <a:endParaRPr lang="vi-VN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871" y="4471173"/>
            <a:ext cx="1987621" cy="237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761959" y="1332468"/>
            <a:ext cx="10148422" cy="3539430"/>
          </a:xfrm>
          <a:prstGeom prst="rect">
            <a:avLst/>
          </a:prstGeom>
          <a:solidFill>
            <a:srgbClr val="A6EEAD"/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0, 1, 2, 3, 4, ...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N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N*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N* =                          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55504" y="314377"/>
            <a:ext cx="9577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TẬP HỢP CÁC SỐ TỰ NHIÊN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N*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047" y="2319349"/>
            <a:ext cx="4187416" cy="6551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3747" y="4167749"/>
            <a:ext cx="3309228" cy="72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681924" y="464877"/>
            <a:ext cx="9949913" cy="203132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Phát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đây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a)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b)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250"/>
            <a:ext cx="2857500" cy="257175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262752" y="1244633"/>
                <a:ext cx="132478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vi-VN" sz="3200" i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vi-VN" sz="32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752" y="1244633"/>
                <a:ext cx="132478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4436009" y="1817720"/>
                <a:ext cx="132478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vi-VN" sz="3200" i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vi-VN" sz="3200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009" y="1817720"/>
                <a:ext cx="132478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4457874" y="1244633"/>
                <a:ext cx="172258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2800" i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vi-VN" sz="28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vi-VN" sz="2800" dirty="0" smtClean="0"/>
                  <a:t>*</a:t>
                </a:r>
                <a:endParaRPr lang="vi-VN" sz="2800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874" y="1244633"/>
                <a:ext cx="1722589" cy="523220"/>
              </a:xfrm>
              <a:prstGeom prst="rect">
                <a:avLst/>
              </a:prstGeom>
              <a:blipFill>
                <a:blip r:embed="rId5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2395884" y="1901195"/>
                <a:ext cx="172258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2800" i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vi-VN" sz="28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vi-VN" sz="2800" dirty="0" smtClean="0"/>
                  <a:t>*</a:t>
                </a:r>
                <a:endParaRPr lang="vi-VN" sz="2800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884" y="1901195"/>
                <a:ext cx="1722589" cy="523220"/>
              </a:xfrm>
              <a:prstGeom prst="rect">
                <a:avLst/>
              </a:prstGeom>
              <a:blipFill>
                <a:blip r:embed="rId6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863448" y="1865301"/>
            <a:ext cx="594910" cy="5950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7938" y="418454"/>
            <a:ext cx="864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Cách đọc và viết số tự nhiên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71960" y="1193369"/>
            <a:ext cx="1091080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12 123 452.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965" y="2169769"/>
            <a:ext cx="10926303" cy="738664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2.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71 219 367; 1 153 692 305.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460" y="2836198"/>
            <a:ext cx="10864312" cy="1384995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451" y="4804475"/>
            <a:ext cx="9329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i="1" u="sng" dirty="0" smtClean="0">
                <a:latin typeface="Arial" pitchFamily="34" charset="0"/>
                <a:cs typeface="Arial" pitchFamily="34" charset="0"/>
              </a:rPr>
              <a:t> ý: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bốn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tách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8936" y="340963"/>
            <a:ext cx="9391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417" y="929898"/>
            <a:ext cx="592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782800" y="1618077"/>
            <a:ext cx="10093747" cy="2246769"/>
          </a:xfrm>
          <a:prstGeom prst="rect">
            <a:avLst/>
          </a:prstGeom>
          <a:solidFill>
            <a:srgbClr val="A6EEA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diễn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với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9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1" name="Picture 1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4291" y="2503816"/>
            <a:ext cx="5941017" cy="130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898" y="495946"/>
            <a:ext cx="10151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77906" y="3729972"/>
          <a:ext cx="9949876" cy="2019883"/>
        </p:xfrm>
        <a:graphic>
          <a:graphicData uri="http://schemas.openxmlformats.org/drawingml/2006/table">
            <a:tbl>
              <a:tblPr/>
              <a:tblGrid>
                <a:gridCol w="248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77871" y="1332854"/>
            <a:ext cx="587385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966; 953.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7872" y="1828804"/>
            <a:ext cx="9934414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175322" y="3727388"/>
          <a:ext cx="9952460" cy="2019883"/>
        </p:xfrm>
        <a:graphic>
          <a:graphicData uri="http://schemas.openxmlformats.org/drawingml/2006/table">
            <a:tbl>
              <a:tblPr/>
              <a:tblGrid>
                <a:gridCol w="248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177885" y="2805199"/>
            <a:ext cx="996539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953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966 = 900 + 60 + 6 = 9 x 100 + 6 x 10 +6</a:t>
            </a: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3533614" y="4215533"/>
          <a:ext cx="5362413" cy="1686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6" name="Equation" r:id="rId3" imgW="1713756" imgH="495085" progId="Equation.DSMT4">
                  <p:embed/>
                </p:oleObj>
              </mc:Choice>
              <mc:Fallback>
                <p:oleObj name="Equation" r:id="rId3" imgW="1713756" imgH="49508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614" y="4215533"/>
                        <a:ext cx="5362413" cy="16863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2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6" grpId="1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437" y="604434"/>
            <a:ext cx="10445858" cy="3108543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hay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0, 1, 2, 3, 4, 5, 6, 7 8, 9.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tổng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mẫu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dụ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63368"/>
            <a:ext cx="2216258" cy="1994632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83000" y="1905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0" name="Equation" r:id="rId4" imgW="914400" imgH="336960" progId="Equation.DSMT4">
                  <p:embed/>
                </p:oleObj>
              </mc:Choice>
              <mc:Fallback>
                <p:oleObj name="Equation" r:id="rId4" imgW="914400" imgH="336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81300" y="1558925"/>
          <a:ext cx="36845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1" name="Equation" r:id="rId6" imgW="3327120" imgH="469800" progId="Equation.DSMT4">
                  <p:embed/>
                </p:oleObj>
              </mc:Choice>
              <mc:Fallback>
                <p:oleObj name="Equation" r:id="rId6" imgW="33271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1558925"/>
                        <a:ext cx="368458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628651" y="2410768"/>
          <a:ext cx="10034184" cy="704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2" name="Equation" r:id="rId8" imgW="5854680" imgH="482400" progId="Equation.DSMT4">
                  <p:embed/>
                </p:oleObj>
              </mc:Choice>
              <mc:Fallback>
                <p:oleObj name="Equation" r:id="rId8" imgW="58546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" y="2410768"/>
                        <a:ext cx="10034184" cy="7043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542440" y="3208148"/>
          <a:ext cx="8307091" cy="805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3" name="Equation" r:id="rId10" imgW="2298600" imgH="241200" progId="Equation.DSMT4">
                  <p:embed/>
                </p:oleObj>
              </mc:Choice>
              <mc:Fallback>
                <p:oleObj name="Equation" r:id="rId10" imgW="229860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0" y="3208148"/>
                        <a:ext cx="8307091" cy="805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696939" y="4076053"/>
          <a:ext cx="8974003" cy="710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4" name="Equation" r:id="rId12" imgW="3022560" imgH="241200" progId="Equation.DSMT4">
                  <p:embed/>
                </p:oleObj>
              </mc:Choice>
              <mc:Fallback>
                <p:oleObj name="Equation" r:id="rId12" imgW="30225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39" y="4076053"/>
                        <a:ext cx="8974003" cy="710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73438" y="2371239"/>
            <a:ext cx="1060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1569</TotalTime>
  <Words>713</Words>
  <Application>Microsoft Office PowerPoint</Application>
  <PresentationFormat>Widescreen</PresentationFormat>
  <Paragraphs>86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Equation</vt:lpstr>
      <vt:lpstr> TẬP HỢP CÁC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59</cp:revision>
  <dcterms:created xsi:type="dcterms:W3CDTF">2021-06-07T13:44:30Z</dcterms:created>
  <dcterms:modified xsi:type="dcterms:W3CDTF">2021-09-08T15:36:18Z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