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28"/>
  </p:notesMasterIdLst>
  <p:sldIdLst>
    <p:sldId id="256" r:id="rId2"/>
    <p:sldId id="283" r:id="rId3"/>
    <p:sldId id="3081" r:id="rId4"/>
    <p:sldId id="295" r:id="rId5"/>
    <p:sldId id="3082" r:id="rId6"/>
    <p:sldId id="3124" r:id="rId7"/>
    <p:sldId id="3125" r:id="rId8"/>
    <p:sldId id="3087" r:id="rId9"/>
    <p:sldId id="3126" r:id="rId10"/>
    <p:sldId id="3127" r:id="rId11"/>
    <p:sldId id="3130" r:id="rId12"/>
    <p:sldId id="3131" r:id="rId13"/>
    <p:sldId id="3088" r:id="rId14"/>
    <p:sldId id="3089" r:id="rId15"/>
    <p:sldId id="3133" r:id="rId16"/>
    <p:sldId id="3107" r:id="rId17"/>
    <p:sldId id="3134" r:id="rId18"/>
    <p:sldId id="3135" r:id="rId19"/>
    <p:sldId id="3136" r:id="rId20"/>
    <p:sldId id="3137" r:id="rId21"/>
    <p:sldId id="3139" r:id="rId22"/>
    <p:sldId id="3138" r:id="rId23"/>
    <p:sldId id="3095" r:id="rId24"/>
    <p:sldId id="3083" r:id="rId25"/>
    <p:sldId id="3123" r:id="rId26"/>
    <p:sldId id="3140"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Segoe Print" panose="02000600000000000000" pitchFamily="2" charset="0"/>
      <p:regular r:id="rId33"/>
      <p:bold r:id="rId3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6600"/>
    <a:srgbClr val="E07235"/>
    <a:srgbClr val="FFFBCD"/>
    <a:srgbClr val="FDDEEB"/>
    <a:srgbClr val="FFF789"/>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60" d="100"/>
          <a:sy n="60" d="100"/>
        </p:scale>
        <p:origin x="5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9.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184340"/>
              <a:ext cx="1972089" cy="523220"/>
            </a:xfrm>
            <a:prstGeom prst="rect">
              <a:avLst/>
            </a:prstGeom>
            <a:noFill/>
          </p:spPr>
          <p:txBody>
            <a:bodyPr wrap="square" rtlCol="0">
              <a:spAutoFit/>
            </a:bodyPr>
            <a:lstStyle/>
            <a:p>
              <a:pPr algn="ctr"/>
              <a:r>
                <a:rPr lang="vi-VN" sz="2800" dirty="0">
                  <a:solidFill>
                    <a:schemeClr val="accent6">
                      <a:lumMod val="75000"/>
                    </a:schemeClr>
                  </a:solidFill>
                  <a:latin typeface="+mj-lt"/>
                </a:rPr>
                <a:t>CHỦ ĐỀ </a:t>
              </a:r>
              <a:r>
                <a:rPr lang="en-US" sz="2800" dirty="0">
                  <a:solidFill>
                    <a:schemeClr val="accent6">
                      <a:lumMod val="75000"/>
                    </a:schemeClr>
                  </a:solidFill>
                  <a:latin typeface="+mj-lt"/>
                </a:rPr>
                <a:t>2</a:t>
              </a:r>
              <a:endParaRPr lang="vi-VN" sz="28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077218"/>
          </a:xfrm>
          <a:prstGeom prst="rect">
            <a:avLst/>
          </a:prstGeom>
          <a:noFill/>
        </p:spPr>
        <p:txBody>
          <a:bodyPr wrap="square" rtlCol="0">
            <a:spAutoFit/>
          </a:bodyPr>
          <a:lstStyle/>
          <a:p>
            <a:pPr algn="ctr"/>
            <a:r>
              <a:rPr lang="vi-VN" sz="3200" b="1" dirty="0">
                <a:solidFill>
                  <a:schemeClr val="accent6">
                    <a:lumMod val="75000"/>
                  </a:schemeClr>
                </a:solidFill>
                <a:latin typeface="+mj-lt"/>
              </a:rPr>
              <a:t>T</a:t>
            </a:r>
            <a:r>
              <a:rPr lang="en-US" sz="3200" b="1" dirty="0">
                <a:solidFill>
                  <a:schemeClr val="accent6">
                    <a:lumMod val="75000"/>
                  </a:schemeClr>
                </a:solidFill>
                <a:latin typeface="+mj-lt"/>
              </a:rPr>
              <a:t>Ổ</a:t>
            </a:r>
            <a:r>
              <a:rPr lang="vi-VN" sz="3200" b="1" dirty="0">
                <a:solidFill>
                  <a:schemeClr val="accent6">
                    <a:lumMod val="75000"/>
                  </a:schemeClr>
                </a:solidFill>
                <a:latin typeface="+mj-lt"/>
              </a:rPr>
              <a:t> CHỨC LƯU TRỮ, TÌM K</a:t>
            </a:r>
            <a:r>
              <a:rPr lang="en-US" sz="3200" b="1" dirty="0">
                <a:solidFill>
                  <a:schemeClr val="accent6">
                    <a:lumMod val="75000"/>
                  </a:schemeClr>
                </a:solidFill>
                <a:latin typeface="+mj-lt"/>
              </a:rPr>
              <a:t>IẾM VÀ TRAO ĐỔI THÔNG TIN</a:t>
            </a:r>
            <a:endParaRPr lang="vi-VN" sz="3200" b="1"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723014" y="2191642"/>
            <a:ext cx="10460954" cy="2862322"/>
          </a:xfrm>
          <a:prstGeom prst="rect">
            <a:avLst/>
          </a:prstGeom>
          <a:noFill/>
          <a:ln>
            <a:noFill/>
          </a:ln>
        </p:spPr>
        <p:txBody>
          <a:bodyPr wrap="square" rtlCol="0">
            <a:spAutoFit/>
          </a:bodyPr>
          <a:lstStyle/>
          <a:p>
            <a:pPr algn="ctr">
              <a:lnSpc>
                <a:spcPct val="120000"/>
              </a:lnSpc>
            </a:pPr>
            <a:r>
              <a:rPr lang="vi-VN" sz="5400" b="1" dirty="0">
                <a:ln w="19050">
                  <a:solidFill>
                    <a:schemeClr val="bg1"/>
                  </a:solidFill>
                </a:ln>
                <a:latin typeface="+mj-lt"/>
              </a:rPr>
              <a:t>BÀI </a:t>
            </a:r>
            <a:r>
              <a:rPr lang="en-US" sz="5400" b="1" dirty="0">
                <a:ln w="19050">
                  <a:solidFill>
                    <a:schemeClr val="bg1"/>
                  </a:solidFill>
                </a:ln>
                <a:latin typeface="+mj-lt"/>
              </a:rPr>
              <a:t>2</a:t>
            </a:r>
            <a:endParaRPr lang="vi-VN" sz="5400" b="1" dirty="0">
              <a:ln w="19050">
                <a:solidFill>
                  <a:schemeClr val="bg1"/>
                </a:solidFill>
              </a:ln>
              <a:latin typeface="+mj-lt"/>
            </a:endParaRPr>
          </a:p>
          <a:p>
            <a:pPr algn="ctr">
              <a:lnSpc>
                <a:spcPct val="120000"/>
              </a:lnSpc>
            </a:pPr>
            <a:r>
              <a:rPr lang="vi-VN" sz="4800" b="1" dirty="0">
                <a:ln w="19050">
                  <a:solidFill>
                    <a:schemeClr val="bg1"/>
                  </a:solidFill>
                </a:ln>
                <a:latin typeface="+mj-lt"/>
              </a:rPr>
              <a:t>THÔNG TIN TRONG </a:t>
            </a:r>
            <a:endParaRPr lang="vi-VN" sz="4800" b="1" dirty="0" smtClean="0">
              <a:ln w="19050">
                <a:solidFill>
                  <a:schemeClr val="bg1"/>
                </a:solidFill>
              </a:ln>
              <a:latin typeface="+mj-lt"/>
            </a:endParaRPr>
          </a:p>
          <a:p>
            <a:pPr algn="ctr">
              <a:lnSpc>
                <a:spcPct val="120000"/>
              </a:lnSpc>
            </a:pPr>
            <a:r>
              <a:rPr lang="vi-VN" sz="4800" b="1" dirty="0" smtClean="0">
                <a:ln w="19050">
                  <a:solidFill>
                    <a:schemeClr val="bg1"/>
                  </a:solidFill>
                </a:ln>
                <a:latin typeface="+mj-lt"/>
              </a:rPr>
              <a:t>MÔI </a:t>
            </a:r>
            <a:r>
              <a:rPr lang="vi-VN" sz="4800" b="1" dirty="0">
                <a:ln w="19050">
                  <a:solidFill>
                    <a:schemeClr val="bg1"/>
                  </a:solidFill>
                </a:ln>
                <a:latin typeface="+mj-lt"/>
              </a:rPr>
              <a:t>TRƯỜNG số</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29182" y="3429000"/>
            <a:ext cx="4139933" cy="272644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Khi bức ảnh đã được chia sẻ qua một ứng dụng, ví dụ thư điện tử, mạng xã hội, nó sẽ được ứng dụng đó lưu trữ lại và cho phép một số người được tiếp cận hay tiếp tục chia sẻ. Thông tin số có thể được lưu trữ với dung lượng rất lớn bởi nhiều cá nhân, tổ chức và được cấp quyền truy cập khác nhau.</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36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5029" y="4030195"/>
            <a:ext cx="5443047" cy="236654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trên mạng đều chân thực. An có thể lấy bức ảnh ruộng bậc thang nhận được làm nền cho ảnh của mình, nhưng không có nghĩa là An đã tới Yên Bái, nơi có ruộng bậc thang. Thông tin số dễ dàng được chình sửa và lại tiếp tục được lan truyền trên mạng. Thông tin số có độ tin cậy rất khác nhau, phụ thuộc vào nguồn gốc và mục tiêu thông tin.</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830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602359" cy="4398080"/>
            <a:chOff x="541427" y="4307442"/>
            <a:chExt cx="10602359" cy="4398080"/>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602359" cy="4398080"/>
              <a:chOff x="541575" y="4359396"/>
              <a:chExt cx="10451856" cy="4398080"/>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233044" y="4411547"/>
                <a:ext cx="9760387" cy="434592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44163"/>
              <a:ext cx="9598058" cy="4023024"/>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Thông tin số đa dạng, được thu thập nhanh, được lưu trữ với dung lượng rất lớn bởi nhiều tổ chức và cá nhân.</a:t>
              </a:r>
            </a:p>
            <a:p>
              <a:pPr algn="just" defTabSz="342900">
                <a:lnSpc>
                  <a:spcPct val="135000"/>
                </a:lnSpc>
              </a:pPr>
              <a:r>
                <a:rPr lang="vi-VN" sz="2400">
                  <a:latin typeface="UTM Avo" panose="02040603050506020204" pitchFamily="18" charset="0"/>
                  <a:cs typeface="Times New Roman" panose="02020603050405020304" pitchFamily="18" charset="0"/>
                </a:rPr>
                <a:t>•	Có nhiều công cụ hỗ trợ tìm kiếm, truy cập, lưu trữ, xử lí và chia sẻ thông tin số.</a:t>
              </a:r>
            </a:p>
            <a:p>
              <a:pPr algn="just" defTabSz="342900">
                <a:lnSpc>
                  <a:spcPct val="135000"/>
                </a:lnSpc>
              </a:pPr>
              <a:r>
                <a:rPr lang="vi-VN" sz="2400">
                  <a:latin typeface="UTM Avo" panose="02040603050506020204" pitchFamily="18" charset="0"/>
                  <a:cs typeface="Times New Roman" panose="02020603050405020304" pitchFamily="18" charset="0"/>
                </a:rPr>
                <a:t>•	Quyền tác giả của thông tin số được pháp luật bảo hộ.</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mức độ tin cậy khác nhau.</a:t>
              </a:r>
            </a:p>
            <a:p>
              <a:pPr algn="just" defTabSz="342900">
                <a:lnSpc>
                  <a:spcPct val="135000"/>
                </a:lnSpc>
              </a:pPr>
              <a:r>
                <a:rPr lang="vi-VN" sz="2400">
                  <a:latin typeface="UTM Avo" panose="02040603050506020204" pitchFamily="18" charset="0"/>
                  <a:cs typeface="Times New Roman" panose="02020603050405020304" pitchFamily="18" charset="0"/>
                </a:rPr>
                <a:t>•	Thông tin số cần được quản lí, khai thác an toàn và có trách nhiệm.</a:t>
              </a:r>
            </a:p>
          </p:txBody>
        </p:sp>
      </p:grpSp>
    </p:spTree>
    <p:extLst>
      <p:ext uri="{BB962C8B-B14F-4D97-AF65-F5344CB8AC3E}">
        <p14:creationId xmlns:p14="http://schemas.microsoft.com/office/powerpoint/2010/main" val="23683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432237"/>
            <a:ext cx="3246824" cy="2033155"/>
          </a:xfrm>
          <a:prstGeom prst="rect">
            <a:avLst/>
          </a:prstGeom>
        </p:spPr>
      </p:pic>
      <p:grpSp>
        <p:nvGrpSpPr>
          <p:cNvPr id="3" name="Group 2">
            <a:extLst>
              <a:ext uri="{FF2B5EF4-FFF2-40B4-BE49-F238E27FC236}">
                <a16:creationId xmlns:a16="http://schemas.microsoft.com/office/drawing/2014/main" id="{C5E6D80A-8BE6-4774-8FD5-6C1DB9B450A7}"/>
              </a:ext>
            </a:extLst>
          </p:cNvPr>
          <p:cNvGrpSpPr/>
          <p:nvPr/>
        </p:nvGrpSpPr>
        <p:grpSpPr>
          <a:xfrm>
            <a:off x="627138" y="228754"/>
            <a:ext cx="10545050" cy="4203483"/>
            <a:chOff x="558635" y="552911"/>
            <a:chExt cx="10545050" cy="4203483"/>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41319" y="814529"/>
              <a:ext cx="9962366" cy="3941865"/>
              <a:chOff x="1149951" y="4640768"/>
              <a:chExt cx="9962366" cy="3941865"/>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49951" y="4640768"/>
                <a:ext cx="9836644" cy="3941865"/>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389837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phương án ghép đúng:</a:t>
                </a:r>
              </a:p>
              <a:p>
                <a:pPr algn="just" defTabSz="342900">
                  <a:lnSpc>
                    <a:spcPct val="150000"/>
                  </a:lnSpc>
                </a:pPr>
                <a:r>
                  <a:rPr lang="vi-VN" sz="2400">
                    <a:latin typeface="UTM Avo" panose="02040603050506020204" pitchFamily="18" charset="0"/>
                    <a:cs typeface="Times New Roman" panose="02020603050405020304" pitchFamily="18" charset="0"/>
                  </a:rPr>
                  <a:t>Thông tin số được nhiều tổ chức và cá nhân lưu trữ với dung lượng rất lớn,</a:t>
                </a:r>
              </a:p>
              <a:p>
                <a:pPr algn="just" defTabSz="342900">
                  <a:lnSpc>
                    <a:spcPct val="150000"/>
                  </a:lnSpc>
                </a:pPr>
                <a:r>
                  <a:rPr lang="vi-VN" sz="2400">
                    <a:latin typeface="UTM Avo" panose="02040603050506020204" pitchFamily="18" charset="0"/>
                    <a:cs typeface="Times New Roman" panose="02020603050405020304" pitchFamily="18" charset="0"/>
                  </a:rPr>
                  <a:t>A.	được truy cập tự do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B.	được bảo hộ quyền tác giả và không đáng tin cậy.</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được bảo hộ quyền tác giả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D. được bảo hộ quyền tác giả và rất đáng tin cậy.</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stretch>
              <a:fillRect/>
            </a:stretch>
          </p:blipFill>
          <p:spPr>
            <a:xfrm>
              <a:off x="558635" y="552911"/>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4"/>
            <a:stretch>
              <a:fillRect/>
            </a:stretch>
          </p:blipFill>
          <p:spPr>
            <a:xfrm>
              <a:off x="10316207" y="806290"/>
              <a:ext cx="661756" cy="554444"/>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821696" y="1111701"/>
            <a:ext cx="7842056" cy="195418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63551" y="1051867"/>
            <a:ext cx="11612547" cy="2123658"/>
          </a:xfrm>
          <a:prstGeom prst="rect">
            <a:avLst/>
          </a:prstGeom>
          <a:noFill/>
        </p:spPr>
        <p:txBody>
          <a:bodyPr wrap="square" rtlCol="0">
            <a:spAutoFit/>
          </a:bodyPr>
          <a:lstStyle/>
          <a:p>
            <a:pPr marL="1143000" lvl="0" indent="-1143000" algn="ctr">
              <a:buAutoNum type="arabicPeriod" startAt="2"/>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Đ</a:t>
            </a:r>
            <a:r>
              <a:rPr lang="en-US" sz="6600">
                <a:solidFill>
                  <a:schemeClr val="accent6">
                    <a:lumMod val="50000"/>
                  </a:schemeClr>
                </a:solidFill>
                <a:latin typeface="+mj-lt"/>
              </a:rPr>
              <a:t>Á</a:t>
            </a:r>
            <a:r>
              <a:rPr lang="vi-VN" sz="6600">
                <a:solidFill>
                  <a:schemeClr val="accent6">
                    <a:lumMod val="50000"/>
                  </a:schemeClr>
                </a:solidFill>
                <a:latin typeface="+mj-lt"/>
              </a:rPr>
              <a:t>NG TIN CẬY</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429000"/>
            <a:ext cx="2812194" cy="2803758"/>
          </a:xfrm>
          <a:prstGeom prst="rect">
            <a:avLst/>
          </a:prstGeom>
        </p:spPr>
      </p:pic>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3"/>
            <a:ext cx="10567281" cy="2373276"/>
            <a:chOff x="1117599" y="3488775"/>
            <a:chExt cx="10824275" cy="126885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57999"/>
              <a:chOff x="1493519" y="3862639"/>
              <a:chExt cx="10824275" cy="12579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91295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3</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Tin giả</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Em hãy kể lại một nội dung trên mạng mà em biết đó là tin giả.</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Tin giả đó gây ra tác hại gì nếu người đọc tin vào điều đó?</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Làm thế nào để em biết đó là tin gi</a:t>
            </a:r>
            <a:r>
              <a:rPr lang="en-US" sz="2400">
                <a:solidFill>
                  <a:srgbClr val="000000"/>
                </a:solidFill>
                <a:latin typeface="UTM Avo" panose="02040603050506020204" pitchFamily="18" charset="0"/>
                <a:cs typeface="Times New Roman" panose="02020603050405020304" pitchFamily="18" charset="0"/>
              </a:rPr>
              <a:t>ả?</a:t>
            </a:r>
            <a:endParaRPr lang="vi-VN" sz="2400">
              <a:solidFill>
                <a:srgbClr val="000000"/>
              </a:solidFill>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09A27A3A-272B-424A-9089-20625B7B47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5839" y="3527726"/>
            <a:ext cx="3974832" cy="2640672"/>
          </a:xfrm>
          <a:prstGeom prst="rect">
            <a:avLst/>
          </a:prstGeom>
        </p:spPr>
      </p:pic>
    </p:spTree>
    <p:extLst>
      <p:ext uri="{BB962C8B-B14F-4D97-AF65-F5344CB8AC3E}">
        <p14:creationId xmlns:p14="http://schemas.microsoft.com/office/powerpoint/2010/main" val="33361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9399" y="2366925"/>
            <a:ext cx="6113202" cy="404694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02658" y="344833"/>
            <a:ext cx="954712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chúng ta nghe thấy, xem được hay đọc được đều là sự thật. Internet là một kho thông tin khổng lồ, tuy nhiên, nhiều thông tin trên Internet có thể không đáng tin cậy.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Thông tin không đáng tin cậy có thể là:</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257422"/>
            <a:ext cx="4770423" cy="427907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420758"/>
            <a:ext cx="5481474" cy="401648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không đáng tin cậy có giá trị sử dụng thấp, thậm chí không sử dụng được. Việc xác định thông tin đáng tin cậy và biết khai thác nguồn thông tin</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đáng tin cậy rất quan trọng vì điều đó giúp em đưa ra những quyết định đúng đắn. </a:t>
            </a:r>
          </a:p>
        </p:txBody>
      </p:sp>
    </p:spTree>
    <p:extLst>
      <p:ext uri="{BB962C8B-B14F-4D97-AF65-F5344CB8AC3E}">
        <p14:creationId xmlns:p14="http://schemas.microsoft.com/office/powerpoint/2010/main" val="19372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26" y="1876829"/>
            <a:ext cx="5581536" cy="4558443"/>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6196062" y="766916"/>
            <a:ext cx="4511267" cy="3783563"/>
          </a:xfrm>
          <a:prstGeom prst="cloudCallout">
            <a:avLst>
              <a:gd name="adj1" fmla="val -67102"/>
              <a:gd name="adj2" fmla="val 2916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a16="http://schemas.microsoft.com/office/drawing/2014/main" id="{5FC2FA51-8526-47FE-B365-72618F6EF5F4}"/>
              </a:ext>
            </a:extLst>
          </p:cNvPr>
          <p:cNvSpPr txBox="1"/>
          <p:nvPr/>
        </p:nvSpPr>
        <p:spPr>
          <a:xfrm>
            <a:off x="6644148" y="1306514"/>
            <a:ext cx="4063181" cy="3243965"/>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M</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ột số gợi ý giúp em xác định được thông tin đáng tin cậy hay không</a:t>
            </a:r>
            <a:endPar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6195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Xác định nguồn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3548" y="1672759"/>
            <a:ext cx="4770423"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Thẩm quyền và uy tín của tổ chức hay cá nhân cung cấp thông tin ảnh hưởng đến giá trị và độ tin cậy của thông tin. </a:t>
            </a:r>
          </a:p>
        </p:txBody>
      </p:sp>
      <p:pic>
        <p:nvPicPr>
          <p:cNvPr id="6" name="Picture 5">
            <a:extLst>
              <a:ext uri="{FF2B5EF4-FFF2-40B4-BE49-F238E27FC236}">
                <a16:creationId xmlns:a16="http://schemas.microsoft.com/office/drawing/2014/main" id="{CCED0B7E-C56B-4A55-A79C-A9F9F6E3E5CD}"/>
              </a:ext>
            </a:extLst>
          </p:cNvPr>
          <p:cNvPicPr>
            <a:picLocks noChangeAspect="1"/>
          </p:cNvPicPr>
          <p:nvPr/>
        </p:nvPicPr>
        <p:blipFill rotWithShape="1">
          <a:blip r:embed="rId4">
            <a:extLst>
              <a:ext uri="{28A0092B-C50C-407E-A947-70E740481C1C}">
                <a14:useLocalDpi xmlns:a14="http://schemas.microsoft.com/office/drawing/2010/main" val="0"/>
              </a:ext>
            </a:extLst>
          </a:blip>
          <a:srcRect l="12608" t="2" r="29888" b="-5484"/>
          <a:stretch/>
        </p:blipFill>
        <p:spPr>
          <a:xfrm>
            <a:off x="2296685" y="5024511"/>
            <a:ext cx="7209265" cy="1234266"/>
          </a:xfrm>
          <a:prstGeom prst="rect">
            <a:avLst/>
          </a:prstGeom>
        </p:spPr>
      </p:pic>
    </p:spTree>
    <p:extLst>
      <p:ext uri="{BB962C8B-B14F-4D97-AF65-F5344CB8AC3E}">
        <p14:creationId xmlns:p14="http://schemas.microsoft.com/office/powerpoint/2010/main" val="24893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Phân biệt ý kiến và sự kiện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96559" y="3531686"/>
            <a:ext cx="2031825"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Ý kiến là quan điểm, không phải sự kiện. Trong khi các ý kiến cần được xem xét và có thể cũng thú vị nhưng độ tin cậy của chúng thấp hơn sự kiện v</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 mang nhiều cảm xúc và định kiến cá nhân. </a:t>
            </a: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35416"/>
              <a:gd name="adj2" fmla="val 50600"/>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8128820" y="999401"/>
            <a:ext cx="2899564" cy="2011513"/>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Tôi tin rằng việc đó đã xảy ra!</a:t>
            </a: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1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Kiểm tra chứng cứ của kết luận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90427" y="3599672"/>
            <a:ext cx="4037649" cy="2896013"/>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152349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Những kết luận không có chứng cứ, cũng giống như những ý kiến mang tính chất cá nhân</a:t>
            </a:r>
            <a:r>
              <a:rPr lang="en-US" sz="2400">
                <a:solidFill>
                  <a:srgbClr val="000000"/>
                </a:solidFill>
                <a:latin typeface="UTM Avo" panose="02040603050506020204" pitchFamily="18" charset="0"/>
                <a:cs typeface="Times New Roman" panose="02020603050405020304" pitchFamily="18" charset="0"/>
              </a:rPr>
              <a:t> nên có độ tin cậy rất thấp. </a:t>
            </a:r>
            <a:endParaRPr lang="vi-VN" sz="2400">
              <a:solidFill>
                <a:srgbClr val="000000"/>
              </a:solidFill>
              <a:latin typeface="UTM Avo" panose="020406030505060202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26178"/>
              <a:gd name="adj2" fmla="val 6590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7982196" y="1028559"/>
            <a:ext cx="2899564" cy="2031454"/>
          </a:xfrm>
          <a:prstGeom prst="rect">
            <a:avLst/>
          </a:prstGeom>
          <a:noFill/>
        </p:spPr>
        <p:txBody>
          <a:bodyPr wrap="square">
            <a:spAutoFit/>
          </a:bodyPr>
          <a:lstStyle/>
          <a:p>
            <a:pPr lvl="0" algn="ctr"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Tôi nghĩ đây là bộ phim hoạt hình hay nhất mọi thời đại</a:t>
            </a:r>
            <a:endParaRPr kumimoji="0" lang="en-US" sz="2400" b="1"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35263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Đánh giá tính thời sự của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1846" y="1132061"/>
            <a:ext cx="4744528" cy="4744528"/>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98670" y="2417954"/>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Thời điểm công bố thông tin quan trọng vì nó quyết định thông tin có còn ý nghĩa không hay đã trở nên lỗi thời. </a:t>
            </a:r>
          </a:p>
        </p:txBody>
      </p:sp>
    </p:spTree>
    <p:extLst>
      <p:ext uri="{BB962C8B-B14F-4D97-AF65-F5344CB8AC3E}">
        <p14:creationId xmlns:p14="http://schemas.microsoft.com/office/powerpoint/2010/main" val="41415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64050" y="1168016"/>
            <a:ext cx="10541393" cy="3865205"/>
            <a:chOff x="570924" y="4336939"/>
            <a:chExt cx="10541393" cy="3865205"/>
          </a:xfrm>
        </p:grpSpPr>
        <p:grpSp>
          <p:nvGrpSpPr>
            <p:cNvPr id="6" name="Group 5">
              <a:extLst>
                <a:ext uri="{FF2B5EF4-FFF2-40B4-BE49-F238E27FC236}">
                  <a16:creationId xmlns:a16="http://schemas.microsoft.com/office/drawing/2014/main" id="{EAC95955-D97D-49E0-83D8-F785C4AE2088}"/>
                </a:ext>
              </a:extLst>
            </p:cNvPr>
            <p:cNvGrpSpPr/>
            <p:nvPr/>
          </p:nvGrpSpPr>
          <p:grpSpPr>
            <a:xfrm>
              <a:off x="570924" y="4336939"/>
              <a:ext cx="10520610" cy="3865205"/>
              <a:chOff x="570653" y="4388893"/>
              <a:chExt cx="10371268" cy="3865205"/>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65966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3517886"/>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Thông tin đáng tin cậy </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giúp em đưa ra kết luận đúng, quyết định hành động đúng và giải quyết được các vấn đề được đặt ra.</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Một số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cách xác định thông tin có đáng tin cậy hay không</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kiểm tra nguồn thông tin; phân biệt ý kiến với sự kiện; kiểm tra chứng cứ của kết luận; đánh giá tính thời sự của thông tin.</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334437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Em hãy kể tên ba ứng dụng thu thập nhiều thông tin từ người sử dụng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Tổ chức, cá nhân nào sở hữu các ứng dụng đó?</a:t>
            </a:r>
          </a:p>
          <a:p>
            <a:pPr algn="just" defTabSz="342900">
              <a:lnSpc>
                <a:spcPct val="150000"/>
              </a:lnSpc>
            </a:pPr>
            <a:r>
              <a:rPr lang="vi-VN" sz="2400">
                <a:latin typeface="UTM Avo" panose="02040603050506020204" pitchFamily="18" charset="0"/>
                <a:cs typeface="Times New Roman" panose="02020603050405020304" pitchFamily="18" charset="0"/>
              </a:rPr>
              <a:t>b)	Mỗi ứng dụng thu thập dạng thông tin nào?</a:t>
            </a:r>
          </a:p>
          <a:p>
            <a:pPr algn="just" defTabSz="342900">
              <a:lnSpc>
                <a:spcPct val="150000"/>
              </a:lnSpc>
            </a:pPr>
            <a:r>
              <a:rPr lang="vi-VN" sz="2400" b="1">
                <a:latin typeface="UTM Avo" panose="02040603050506020204" pitchFamily="18" charset="0"/>
                <a:cs typeface="Times New Roman" panose="02020603050405020304" pitchFamily="18" charset="0"/>
              </a:rPr>
              <a:t>2.	Em hãy đánh giá độ tin cậy của thông tin được cung cấp từ ba ứng dụng ở Câu 1.</a:t>
            </a: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499983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Em hãy tìm kiếm trên Internet thông tin về một đội bóng, một cầu thủ hoặc một nhân vật mà em yêu thích.</a:t>
            </a:r>
          </a:p>
          <a:p>
            <a:pPr algn="just" defTabSz="342900">
              <a:lnSpc>
                <a:spcPct val="150000"/>
              </a:lnSpc>
            </a:pPr>
            <a:r>
              <a:rPr lang="vi-VN" sz="2400">
                <a:latin typeface="UTM Avo" panose="02040603050506020204" pitchFamily="18" charset="0"/>
                <a:cs typeface="Times New Roman" panose="02020603050405020304" pitchFamily="18" charset="0"/>
              </a:rPr>
              <a:t>2.	Em hãy phân tích mức độ tin cậy của nguồn tin tìm được ở Câu 1 và trình bày một bài giới thiệu về đội bóng, cầu thủ hoặc nhân vật đó.</a:t>
            </a:r>
          </a:p>
          <a:p>
            <a:pPr algn="just" defTabSz="342900">
              <a:lnSpc>
                <a:spcPct val="150000"/>
              </a:lnSpc>
            </a:pPr>
            <a:r>
              <a:rPr lang="vi-VN" sz="2400">
                <a:latin typeface="UTM Avo" panose="02040603050506020204" pitchFamily="18" charset="0"/>
                <a:cs typeface="Times New Roman" panose="02020603050405020304" pitchFamily="18" charset="0"/>
              </a:rPr>
              <a:t>3.	Em hãy kể một ví dụ về tin đồn (trong cuộc sống hoặc trên mạng)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Tin đồn đó xuất hiện từ sự việc nào?</a:t>
            </a:r>
          </a:p>
          <a:p>
            <a:pPr algn="just" defTabSz="342900">
              <a:lnSpc>
                <a:spcPct val="150000"/>
              </a:lnSpc>
            </a:pPr>
            <a:r>
              <a:rPr lang="vi-VN" sz="2400">
                <a:latin typeface="UTM Avo" panose="02040603050506020204" pitchFamily="18" charset="0"/>
                <a:cs typeface="Times New Roman" panose="02020603050405020304" pitchFamily="18" charset="0"/>
              </a:rPr>
              <a:t>b)	Tác hại của tin đồn đó là gì?</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802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1103487"/>
            <a:ext cx="10567281" cy="4710699"/>
            <a:chOff x="1117599" y="3488775"/>
            <a:chExt cx="10824275" cy="251853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47004"/>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9326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Ảnh in và ảnh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401648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tập ảnh cũ, Khoa thấy bức ảnh ruộng bậc thang. Để chia sẻ ảnh với An mà không cần phải đến nhà bạn, Khoa đã dùng điện thoại thông minh chụp lại bức ảnh và gửi cho An qua thư điện tử. Em hãy cho biết:</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An có thể nhận được ảnh băng cách nào?</a:t>
            </a:r>
          </a:p>
          <a:p>
            <a:pPr marL="457200" lvl="0" indent="-457200" algn="just" defTabSz="342900">
              <a:lnSpc>
                <a:spcPct val="135000"/>
              </a:lnSpc>
              <a:buAutoNum type="arabicPeriod" startAt="2"/>
            </a:pPr>
            <a:r>
              <a:rPr lang="vi-VN" sz="2400">
                <a:solidFill>
                  <a:srgbClr val="000000"/>
                </a:solidFill>
                <a:latin typeface="UTM Avo" panose="02040603050506020204" pitchFamily="18" charset="0"/>
                <a:cs typeface="Times New Roman" panose="02020603050405020304" pitchFamily="18" charset="0"/>
              </a:rPr>
              <a:t>Sau khi An nhận được ảnh, Khoa có bị mất bức ảnh </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gốc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lưu trữ ảnh vào những thiết bị nào?</a:t>
            </a:r>
          </a:p>
        </p:txBody>
      </p:sp>
      <p:pic>
        <p:nvPicPr>
          <p:cNvPr id="21" name="Picture 20">
            <a:extLst>
              <a:ext uri="{FF2B5EF4-FFF2-40B4-BE49-F238E27FC236}">
                <a16:creationId xmlns:a16="http://schemas.microsoft.com/office/drawing/2014/main" id="{26B86F4A-EC51-405A-97E5-68750E16C762}"/>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67874" r="96430">
                        <a14:foregroundMark x1="88939" y1="53869" x2="84006" y2="60714"/>
                      </a14:backgroundRemoval>
                    </a14:imgEffect>
                    <a14:imgEffect>
                      <a14:sharpenSoften amount="25000"/>
                    </a14:imgEffect>
                    <a14:imgEffect>
                      <a14:saturation sat="200000"/>
                    </a14:imgEffect>
                  </a14:imgLayer>
                </a14:imgProps>
              </a:ext>
            </a:extLst>
          </a:blip>
          <a:srcRect l="64304"/>
          <a:stretch/>
        </p:blipFill>
        <p:spPr>
          <a:xfrm>
            <a:off x="9245246" y="3739425"/>
            <a:ext cx="2159576" cy="3038475"/>
          </a:xfrm>
          <a:prstGeom prst="rect">
            <a:avLst/>
          </a:prstGeom>
        </p:spPr>
      </p:pic>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4"/>
          <a:stretch>
            <a:fillRect/>
          </a:stretch>
        </p:blipFill>
        <p:spPr>
          <a:xfrm>
            <a:off x="533495" y="230527"/>
            <a:ext cx="888648" cy="903074"/>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TRONG MÔI TRƯỜNG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01185"/>
            <a:ext cx="4509382" cy="272644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B</a:t>
            </a:r>
            <a:r>
              <a:rPr lang="vi-VN" sz="2400">
                <a:solidFill>
                  <a:srgbClr val="000000"/>
                </a:solidFill>
                <a:latin typeface="UTM Avo" panose="02040603050506020204" pitchFamily="18" charset="0"/>
                <a:cs typeface="Times New Roman" panose="02020603050405020304" pitchFamily="18" charset="0"/>
              </a:rPr>
              <a:t>ằng thao tác chụp lại bức ảnh, Khoa đã tạo ra một bức ảnh số. Khác với bức ảnh trên giấy, bức ảnh số được tạo ra không tốn vật liệu và khi Khoa gửi cho An, Khoa không bị mất đi bức ảnh đó.</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CD7396-A9F4-44B5-A96A-FC90612B16F1}"/>
              </a:ext>
            </a:extLst>
          </p:cNvPr>
          <p:cNvSpPr txBox="1"/>
          <p:nvPr/>
        </p:nvSpPr>
        <p:spPr>
          <a:xfrm>
            <a:off x="587824" y="3008339"/>
            <a:ext cx="5907044"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được mã hoá thành dãy bit, được chuyển vào máy tính, điện thoại thông minh, máy tính bảng,... để có thể lan truyền, trao đổi trong môi trường kĩ thuật số còn được gọi ngắn gọn là thông tin số.</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96142"/>
            <a:ext cx="4509382" cy="2536527"/>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52629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có thể được truy cập từ xa thông qua kết nối Internet.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CD7396-A9F4-44B5-A96A-FC90612B16F1}"/>
              </a:ext>
            </a:extLst>
          </p:cNvPr>
          <p:cNvSpPr txBox="1"/>
          <p:nvPr/>
        </p:nvSpPr>
        <p:spPr>
          <a:xfrm>
            <a:off x="614526" y="2011143"/>
            <a:ext cx="10219116"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K</a:t>
            </a:r>
            <a:r>
              <a:rPr lang="vi-VN" sz="2400">
                <a:solidFill>
                  <a:srgbClr val="000000"/>
                </a:solidFill>
                <a:latin typeface="UTM Avo" panose="02040603050506020204" pitchFamily="18" charset="0"/>
                <a:cs typeface="Times New Roman" panose="02020603050405020304" pitchFamily="18" charset="0"/>
              </a:rPr>
              <a:t>hi được Khoa chia sẻ, An có thể vào hộp thư điện tử của mình để nhận ảnh mà không cần nhận trực tiếp từ Khoa như nhận bức ảnh in trên giấy</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A7363DE-545D-4482-B44E-1AFE207C7223}"/>
              </a:ext>
            </a:extLst>
          </p:cNvPr>
          <p:cNvSpPr txBox="1"/>
          <p:nvPr/>
        </p:nvSpPr>
        <p:spPr>
          <a:xfrm>
            <a:off x="614526" y="3653359"/>
            <a:ext cx="5907044" cy="2022092"/>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a:t>
            </a:r>
            <a:r>
              <a:rPr lang="vi-VN" sz="2400">
                <a:solidFill>
                  <a:srgbClr val="000000"/>
                </a:solidFill>
                <a:latin typeface="UTM Avo" panose="02040603050506020204" pitchFamily="18" charset="0"/>
                <a:cs typeface="Times New Roman" panose="02020603050405020304" pitchFamily="18" charset="0"/>
              </a:rPr>
              <a:t>ó thể lưu ảnh về máy tính hoặc điện thoại của mình và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sửa b</a:t>
            </a:r>
            <a:r>
              <a:rPr lang="en-US" sz="2400">
                <a:solidFill>
                  <a:srgbClr val="000000"/>
                </a:solidFill>
                <a:latin typeface="UTM Avo" panose="02040603050506020204" pitchFamily="18" charset="0"/>
                <a:cs typeface="Times New Roman" panose="02020603050405020304" pitchFamily="18" charset="0"/>
              </a:rPr>
              <a:t>ằ</a:t>
            </a:r>
            <a:r>
              <a:rPr lang="vi-VN" sz="2400">
                <a:solidFill>
                  <a:srgbClr val="000000"/>
                </a:solidFill>
                <a:latin typeface="UTM Avo" panose="02040603050506020204" pitchFamily="18" charset="0"/>
                <a:cs typeface="Times New Roman" panose="02020603050405020304" pitchFamily="18" charset="0"/>
              </a:rPr>
              <a:t>ng phần mềm ứng dụng rồi tiếp tục chia sẻ cho người khác.</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45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0948" y="3907457"/>
            <a:ext cx="4509382" cy="235132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dễ dàng được nhân bản và chia sẻ. Thông tin số còn có thể được lan truyền tự động do nhiều thiết bị được đồng bộ với nhau. Điều đó khiến cho em khó biết được thiết bị nào đã nhận được thông tin hoặc thông tin sẽ lan rộng đến mức nào.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A7363DE-545D-4482-B44E-1AFE207C7223}"/>
              </a:ext>
            </a:extLst>
          </p:cNvPr>
          <p:cNvSpPr txBox="1"/>
          <p:nvPr/>
        </p:nvSpPr>
        <p:spPr>
          <a:xfrm>
            <a:off x="614525" y="3340575"/>
            <a:ext cx="6935805" cy="532838"/>
          </a:xfrm>
          <a:prstGeom prst="rect">
            <a:avLst/>
          </a:prstGeom>
          <a:noFill/>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Thông tin số khó bị xoá bỏ hoàn toàn.</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929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3536998"/>
            <a:chOff x="541427" y="4307442"/>
            <a:chExt cx="10570890" cy="353699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3536998"/>
              <a:chOff x="541575" y="4359396"/>
              <a:chExt cx="10400346" cy="353699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30196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933112"/>
              <a:ext cx="9598058" cy="2520690"/>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Thông tin s</a:t>
              </a:r>
              <a:r>
                <a:rPr lang="en-US" sz="2400" b="1">
                  <a:latin typeface="UTM Avo" panose="02040603050506020204" pitchFamily="18" charset="0"/>
                  <a:cs typeface="Times New Roman" panose="02020603050405020304" pitchFamily="18" charset="0"/>
                </a:rPr>
                <a:t>ố</a:t>
              </a:r>
              <a:r>
                <a:rPr lang="vi-VN" sz="2400" b="1">
                  <a:latin typeface="UTM Avo" panose="02040603050506020204" pitchFamily="18" charset="0"/>
                  <a:cs typeface="Times New Roman" panose="02020603050405020304" pitchFamily="18" charset="0"/>
                </a:rPr>
                <a:t> có những đặc </a:t>
              </a:r>
              <a:r>
                <a:rPr lang="en-US" sz="2400" b="1">
                  <a:latin typeface="UTM Avo" panose="02040603050506020204" pitchFamily="18" charset="0"/>
                  <a:cs typeface="Times New Roman" panose="02020603050405020304" pitchFamily="18" charset="0"/>
                </a:rPr>
                <a:t>điểm</a:t>
              </a:r>
              <a:r>
                <a:rPr lang="vi-VN" sz="2400" b="1">
                  <a:latin typeface="UTM Avo" panose="02040603050506020204" pitchFamily="18" charset="0"/>
                  <a:cs typeface="Times New Roman" panose="02020603050405020304" pitchFamily="18" charset="0"/>
                </a:rPr>
                <a:t> chính sau:</a:t>
              </a:r>
            </a:p>
            <a:p>
              <a:pPr algn="just" defTabSz="342900">
                <a:lnSpc>
                  <a:spcPct val="135000"/>
                </a:lnSpc>
              </a:pPr>
              <a:r>
                <a:rPr lang="vi-VN" sz="2400">
                  <a:latin typeface="UTM Avo" panose="02040603050506020204" pitchFamily="18" charset="0"/>
                  <a:cs typeface="Times New Roman" panose="02020603050405020304" pitchFamily="18" charset="0"/>
                </a:rPr>
                <a:t>•	Thông tin số dễ dàng được nhân bản và lan truyền nhưng khó bị xoá bỏ hoàn toàn.</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thể được truy cập từ xa nếu người quản lí thông tin đó cho phép.</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2"/>
            <a:ext cx="10567281" cy="5293890"/>
            <a:chOff x="1117599" y="3488775"/>
            <a:chExt cx="10824275" cy="283033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819480"/>
              <a:chOff x="1493519" y="3862639"/>
              <a:chExt cx="10824275" cy="281948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474431"/>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Thông tin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4515082"/>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Khoa gửi cho An bức ảnh ruộng bậc thang qua thư điện tử. Nhận được, An chỉnh sửa lại ảnh cho đẹp hơn và sử dụng nó làm nền cho ảnh của mình rồi đưa lên trang cá nhân trên mạng xã hội. Em hãy cho biết:</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Máy chủ của dịch vụ thư điện tử có lưu trữ bức ảnh Khoa gửi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Những ai có thể xem được bức ảnh An đưa lên mạng xã hội?</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gửi ảnh sau khi chình sửa cho Khoa hoặc các bạn khác được không?</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799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1576</Words>
  <Application>Microsoft Office PowerPoint</Application>
  <PresentationFormat>Widescreen</PresentationFormat>
  <Paragraphs>80</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UTM Cookies</vt:lpstr>
      <vt:lpstr>Calibri</vt:lpstr>
      <vt:lpstr>UTM Avo</vt:lpstr>
      <vt:lpstr>Times New Roman</vt:lpstr>
      <vt:lpstr>Arial</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174</cp:revision>
  <dcterms:created xsi:type="dcterms:W3CDTF">2021-06-02T01:34:28Z</dcterms:created>
  <dcterms:modified xsi:type="dcterms:W3CDTF">2023-07-18T13:52:26Z</dcterms:modified>
</cp:coreProperties>
</file>