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0" r:id="rId2"/>
    <p:sldId id="259" r:id="rId3"/>
    <p:sldId id="260" r:id="rId4"/>
    <p:sldId id="258" r:id="rId5"/>
    <p:sldId id="278" r:id="rId6"/>
    <p:sldId id="279" r:id="rId7"/>
    <p:sldId id="265" r:id="rId8"/>
    <p:sldId id="272" r:id="rId9"/>
    <p:sldId id="276" r:id="rId10"/>
    <p:sldId id="273" r:id="rId11"/>
    <p:sldId id="267" r:id="rId12"/>
    <p:sldId id="277" r:id="rId13"/>
    <p:sldId id="266" r:id="rId14"/>
    <p:sldId id="274" r:id="rId15"/>
    <p:sldId id="275" r:id="rId16"/>
    <p:sldId id="271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800000"/>
    <a:srgbClr val="FF9900"/>
    <a:srgbClr val="0000FF"/>
    <a:srgbClr val="009900"/>
    <a:srgbClr val="FF0066"/>
    <a:srgbClr val="FFFF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7AF500F-A495-4296-9171-120F84A07F4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2FCA857-F9A9-4C82-8CBD-22032500B4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E051441C-9602-4F29-B886-44087498EC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83F14A6A-74D4-4323-9A50-DD755B1CA0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AE82AF1-1FDC-4EBC-86DA-BCA4FAFB81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EF89C804-BC55-4645-B178-1A86F831D2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F9E86AC9-FF1B-4EAD-990C-AC0BDF120B2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96A48DCE-3404-4CAB-88FF-A643FF7BEFA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214B4D29-240F-4389-8BB6-A33C06746D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53FB77B7-CA77-40D1-837D-00E4E53A4FB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A9A4C06-02EA-4586-81E9-9ADFFE50E59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3846816-E344-41B8-A9F6-E4F4564541C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878B0646-0569-4B87-A6F0-4E8E49D9AAD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D18536C1-8191-4A4D-9579-CDF215D521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12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78C0432-4808-4C58-B546-80BFE1AED0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034AEBAB-640D-4055-82D7-BCB414D93D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6E450EBD-CCA6-47CC-86D2-E3F3E97A3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D3E780-D27E-437A-9507-EBE127845B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67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6838B06-D278-465D-BBD8-739785AAF00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700B429-9550-44DB-A7C8-1091322DB2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AE2AD-C7D0-4469-A6E3-E29CD72A34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AEFB657-61E1-49C6-9D19-264958D5056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30CEE87-3C7E-4107-BB09-1DB70E3889A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8353BF9-BEFD-41A4-9D75-CA4D925858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C4A03-3545-4881-B96F-F6B115BBD3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315C52-739F-420D-95DD-F64A662DC69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7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777D3F-FBF9-47E9-9353-9F6CB2474F7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8E8D40E-3491-4040-B80C-DFB2728D1F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97A44-D77E-4618-BBA4-A76BAADE4A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93859C7-6C24-4656-82F0-ACA5488980E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8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7F42B54-D371-4443-9D82-B1F4AFDDFF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5A6A7CA-111A-4F28-BAF4-7359BEB612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10B2D-7A35-48DC-AB16-B35FCDAC3C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E527DEC-E61A-409D-8722-45F0D2C117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3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4481C11-F82B-4679-9727-7902CCEFA3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2AB2B31-526D-4410-B428-38658BEA853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EED02-C909-4FA5-91AB-FADA98B951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F593792-FC59-4160-BD31-CB08F987D4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1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5E02A11-3E9E-47DA-9805-EFB82BD827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7D63D11-B2E6-4CF5-A4D3-F2E0C649A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B6432-5128-4BD0-9D64-B398E76519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EE46E0A4-C547-4E29-A223-0449066FF79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6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687780-778B-4F75-802F-2FEC168781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8A2DA3-9AF9-40B4-BB2A-3EEA8641FB9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CD231-5548-4D16-A932-9793312483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4782E2A-A7F8-46BD-A12B-C3B1105AED4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5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4BE2921-2F2B-4DB5-85FD-FF1697697C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32F2809-2E89-4242-8A47-06320BC268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90BA2-2F9F-4A65-B0BF-D92251ADBB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293CFDCD-9411-4B74-BAC9-1BF860B088C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3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96CF8ED-889C-4BC6-8F9A-7580BD5D00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94995ED-B1F4-49EB-A0D9-1B9C3356ED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B9C73-F571-40D6-9C9D-14BC486864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B29ACC0-7603-4474-8E4D-6856A96140D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7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B142244-16D6-43C2-9051-893B9BE8F0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946C994-B94B-4406-9ED7-87D25725049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D7D99-F847-4709-8AE1-A7FA6F82F5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D8A3E7E7-DF8E-46AE-928E-122E3011E3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4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7F13D6D-2030-4D84-9773-DE4D7D3B2F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D505B0F-1EF0-4074-B087-B8288C81A4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95FCC9D-3FB5-49AE-80B3-6600A1624C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A8E957E-4E67-4AF2-9EC9-A95DA36152B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2B8B866D-856D-47D9-A538-FC53063AF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18CF4324-E1D5-43E5-8458-BC71D601B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4206E7A0-994E-455E-BEEE-03BA4E512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174AFDB5-A4AF-44B8-9E7E-EF38D53A7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2BB80C31-2C58-4092-8C1B-1E6E59E4A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9C600765-871C-4CD0-8931-E768C5F3D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0251261-019B-439E-89BD-FACEDABE7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C1A27483-52AE-4A14-9554-B0A0854D5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B117E7E3-36F4-4D5B-8B32-CE773055C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8D4FBBE3-7F72-4CCE-800D-A3F1A07EDC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AFDE502D-C21F-45C3-B7D1-85C621DB6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56" name="Rectangle 16">
            <a:extLst>
              <a:ext uri="{FF2B5EF4-FFF2-40B4-BE49-F238E27FC236}">
                <a16:creationId xmlns:a16="http://schemas.microsoft.com/office/drawing/2014/main" id="{B1457B76-6A66-4328-B2A3-2ABCC638717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6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5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slide" Target="slide11.xml"/><Relationship Id="rId10" Type="http://schemas.openxmlformats.org/officeDocument/2006/relationships/image" Target="../media/image6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89965EBD-E61B-47A4-9075-111E6F85F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>
            <a:extLst>
              <a:ext uri="{FF2B5EF4-FFF2-40B4-BE49-F238E27FC236}">
                <a16:creationId xmlns:a16="http://schemas.microsoft.com/office/drawing/2014/main" id="{12D1099D-284C-4E70-969F-83411FC4A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800" y="1200150"/>
            <a:ext cx="187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2291" name="Text Box 54">
            <a:extLst>
              <a:ext uri="{FF2B5EF4-FFF2-40B4-BE49-F238E27FC236}">
                <a16:creationId xmlns:a16="http://schemas.microsoft.com/office/drawing/2014/main" id="{CF7E4704-4F7E-4991-AC5E-5C6F50E9A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325" y="1200150"/>
            <a:ext cx="377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1">
              <a:latin typeface="VNI-Times" pitchFamily="2" charset="0"/>
            </a:endParaRPr>
          </a:p>
        </p:txBody>
      </p:sp>
      <p:sp>
        <p:nvSpPr>
          <p:cNvPr id="12292" name="Text Box 49">
            <a:extLst>
              <a:ext uri="{FF2B5EF4-FFF2-40B4-BE49-F238E27FC236}">
                <a16:creationId xmlns:a16="http://schemas.microsoft.com/office/drawing/2014/main" id="{D88A9E05-8476-4DDF-8F95-CC41EB69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663" y="762000"/>
            <a:ext cx="2603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y</a:t>
            </a: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AFEDEB0E-B531-45A8-A7D8-6A6AFBB28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788" y="463550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2294" name="Text Box 5">
            <a:extLst>
              <a:ext uri="{FF2B5EF4-FFF2-40B4-BE49-F238E27FC236}">
                <a16:creationId xmlns:a16="http://schemas.microsoft.com/office/drawing/2014/main" id="{F03E2B9E-72B4-4947-9C2E-4C00C02B9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013075"/>
            <a:ext cx="388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2295" name="Text Box 15">
            <a:extLst>
              <a:ext uri="{FF2B5EF4-FFF2-40B4-BE49-F238E27FC236}">
                <a16:creationId xmlns:a16="http://schemas.microsoft.com/office/drawing/2014/main" id="{B28044E3-18E5-4BF8-9F8E-8B454561E763}"/>
              </a:ext>
            </a:extLst>
          </p:cNvPr>
          <p:cNvSpPr txBox="1">
            <a:spLocks noChangeArrowheads="1"/>
          </p:cNvSpPr>
          <p:nvPr/>
        </p:nvSpPr>
        <p:spPr bwMode="auto">
          <a:xfrm rot="-3754937">
            <a:off x="698500" y="396875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1">
              <a:solidFill>
                <a:srgbClr val="33CC33"/>
              </a:solidFill>
              <a:latin typeface="VNI-Times" pitchFamily="2" charset="0"/>
            </a:endParaRPr>
          </a:p>
        </p:txBody>
      </p:sp>
      <p:sp>
        <p:nvSpPr>
          <p:cNvPr id="12296" name="Line 39">
            <a:extLst>
              <a:ext uri="{FF2B5EF4-FFF2-40B4-BE49-F238E27FC236}">
                <a16:creationId xmlns:a16="http://schemas.microsoft.com/office/drawing/2014/main" id="{A38B6ECA-7508-49F0-94F9-55A742227E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9513" y="2201863"/>
            <a:ext cx="1587" cy="13144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Text Box 46">
            <a:extLst>
              <a:ext uri="{FF2B5EF4-FFF2-40B4-BE49-F238E27FC236}">
                <a16:creationId xmlns:a16="http://schemas.microsoft.com/office/drawing/2014/main" id="{B7784544-B98D-414D-8B3F-7690B0190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100" y="4027488"/>
            <a:ext cx="2603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0</a:t>
            </a:r>
          </a:p>
        </p:txBody>
      </p:sp>
      <p:sp>
        <p:nvSpPr>
          <p:cNvPr id="12298" name="Line 44">
            <a:extLst>
              <a:ext uri="{FF2B5EF4-FFF2-40B4-BE49-F238E27FC236}">
                <a16:creationId xmlns:a16="http://schemas.microsoft.com/office/drawing/2014/main" id="{D2EB07DC-66CE-4CBA-B530-BD5FF96264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1100" y="917575"/>
            <a:ext cx="0" cy="4056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Text Box 48">
            <a:extLst>
              <a:ext uri="{FF2B5EF4-FFF2-40B4-BE49-F238E27FC236}">
                <a16:creationId xmlns:a16="http://schemas.microsoft.com/office/drawing/2014/main" id="{5C33B135-E6D2-4778-8E16-F3D4F9B73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7763" y="3551238"/>
            <a:ext cx="323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x</a:t>
            </a:r>
          </a:p>
        </p:txBody>
      </p:sp>
      <p:sp>
        <p:nvSpPr>
          <p:cNvPr id="12300" name="Line 36">
            <a:extLst>
              <a:ext uri="{FF2B5EF4-FFF2-40B4-BE49-F238E27FC236}">
                <a16:creationId xmlns:a16="http://schemas.microsoft.com/office/drawing/2014/main" id="{D3FE833B-BC87-4205-83B1-810C5D177B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4613" y="850900"/>
            <a:ext cx="2278062" cy="43942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Text Box 38">
            <a:extLst>
              <a:ext uri="{FF2B5EF4-FFF2-40B4-BE49-F238E27FC236}">
                <a16:creationId xmlns:a16="http://schemas.microsoft.com/office/drawing/2014/main" id="{C1B32B12-7989-4FD6-AA1D-BF20F85FF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663" y="2878138"/>
            <a:ext cx="2603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2</a:t>
            </a:r>
          </a:p>
        </p:txBody>
      </p:sp>
      <p:sp>
        <p:nvSpPr>
          <p:cNvPr id="12302" name="Text Box 43">
            <a:extLst>
              <a:ext uri="{FF2B5EF4-FFF2-40B4-BE49-F238E27FC236}">
                <a16:creationId xmlns:a16="http://schemas.microsoft.com/office/drawing/2014/main" id="{388547D8-F275-426C-B442-62ED1CE75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346075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>
                <a:latin typeface="VNI-Times" pitchFamily="2" charset="0"/>
              </a:rPr>
              <a:t>.</a:t>
            </a:r>
          </a:p>
        </p:txBody>
      </p:sp>
      <p:sp>
        <p:nvSpPr>
          <p:cNvPr id="12303" name="Text Box 50">
            <a:extLst>
              <a:ext uri="{FF2B5EF4-FFF2-40B4-BE49-F238E27FC236}">
                <a16:creationId xmlns:a16="http://schemas.microsoft.com/office/drawing/2014/main" id="{E58E9971-A68A-40FF-9879-160B3682914E}"/>
              </a:ext>
            </a:extLst>
          </p:cNvPr>
          <p:cNvSpPr txBox="1">
            <a:spLocks noChangeArrowheads="1"/>
          </p:cNvSpPr>
          <p:nvPr/>
        </p:nvSpPr>
        <p:spPr bwMode="auto">
          <a:xfrm rot="-3690172">
            <a:off x="730250" y="4629150"/>
            <a:ext cx="1257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</a:rPr>
              <a:t>y = </a:t>
            </a:r>
            <a:r>
              <a:rPr lang="en-US" altLang="en-US" sz="1400" b="1">
                <a:solidFill>
                  <a:srgbClr val="000099"/>
                </a:solidFill>
                <a:latin typeface="VNI-Times" pitchFamily="2" charset="0"/>
              </a:rPr>
              <a:t>2</a:t>
            </a:r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</a:rPr>
              <a:t>x + 2</a:t>
            </a:r>
          </a:p>
        </p:txBody>
      </p:sp>
      <p:sp>
        <p:nvSpPr>
          <p:cNvPr id="12304" name="Text Box 51">
            <a:extLst>
              <a:ext uri="{FF2B5EF4-FFF2-40B4-BE49-F238E27FC236}">
                <a16:creationId xmlns:a16="http://schemas.microsoft.com/office/drawing/2014/main" id="{E0D01CAB-58F8-4591-B353-C617E4B98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3962400"/>
            <a:ext cx="4556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-1</a:t>
            </a:r>
          </a:p>
        </p:txBody>
      </p:sp>
      <p:sp>
        <p:nvSpPr>
          <p:cNvPr id="12305" name="Text Box 52">
            <a:extLst>
              <a:ext uri="{FF2B5EF4-FFF2-40B4-BE49-F238E27FC236}">
                <a16:creationId xmlns:a16="http://schemas.microsoft.com/office/drawing/2014/main" id="{85E0B3F5-9BE4-4C76-BB23-CC859901F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925" y="254000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1">
              <a:latin typeface="VNI-Times" pitchFamily="2" charset="0"/>
            </a:endParaRPr>
          </a:p>
        </p:txBody>
      </p:sp>
      <p:sp>
        <p:nvSpPr>
          <p:cNvPr id="12306" name="Line 42">
            <a:extLst>
              <a:ext uri="{FF2B5EF4-FFF2-40B4-BE49-F238E27FC236}">
                <a16:creationId xmlns:a16="http://schemas.microsoft.com/office/drawing/2014/main" id="{0560E38E-928E-4B67-B685-F1868A6A9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738" y="2065338"/>
            <a:ext cx="2797175" cy="2841625"/>
          </a:xfrm>
          <a:prstGeom prst="line">
            <a:avLst/>
          </a:prstGeom>
          <a:noFill/>
          <a:ln w="317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Text Box 53">
            <a:extLst>
              <a:ext uri="{FF2B5EF4-FFF2-40B4-BE49-F238E27FC236}">
                <a16:creationId xmlns:a16="http://schemas.microsoft.com/office/drawing/2014/main" id="{A9134806-2566-4DF1-92BB-C26B6E81D45F}"/>
              </a:ext>
            </a:extLst>
          </p:cNvPr>
          <p:cNvSpPr txBox="1">
            <a:spLocks noChangeArrowheads="1"/>
          </p:cNvSpPr>
          <p:nvPr/>
        </p:nvSpPr>
        <p:spPr bwMode="auto">
          <a:xfrm rot="-1395967">
            <a:off x="673100" y="3200400"/>
            <a:ext cx="1209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</a:rPr>
              <a:t>y = </a:t>
            </a:r>
            <a:r>
              <a:rPr lang="en-US" altLang="en-US" sz="1400" b="1">
                <a:solidFill>
                  <a:schemeClr val="accent1"/>
                </a:solidFill>
                <a:latin typeface="VNI-Times" pitchFamily="2" charset="0"/>
              </a:rPr>
              <a:t>0.5</a:t>
            </a:r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</a:rPr>
              <a:t>x +2</a:t>
            </a:r>
          </a:p>
        </p:txBody>
      </p:sp>
      <p:sp>
        <p:nvSpPr>
          <p:cNvPr id="12308" name="Arc 57">
            <a:extLst>
              <a:ext uri="{FF2B5EF4-FFF2-40B4-BE49-F238E27FC236}">
                <a16:creationId xmlns:a16="http://schemas.microsoft.com/office/drawing/2014/main" id="{3FA99016-8D55-4D61-AD21-EAC813D98C5E}"/>
              </a:ext>
            </a:extLst>
          </p:cNvPr>
          <p:cNvSpPr>
            <a:spLocks/>
          </p:cNvSpPr>
          <p:nvPr/>
        </p:nvSpPr>
        <p:spPr bwMode="auto">
          <a:xfrm>
            <a:off x="1411288" y="3802063"/>
            <a:ext cx="819150" cy="342900"/>
          </a:xfrm>
          <a:custGeom>
            <a:avLst/>
            <a:gdLst>
              <a:gd name="T0" fmla="*/ 0 w 21057"/>
              <a:gd name="T1" fmla="*/ 0 h 12036"/>
              <a:gd name="T2" fmla="*/ 0 w 21057"/>
              <a:gd name="T3" fmla="*/ 0 h 12036"/>
              <a:gd name="T4" fmla="*/ 0 w 21057"/>
              <a:gd name="T5" fmla="*/ 0 h 12036"/>
              <a:gd name="T6" fmla="*/ 0 60000 65536"/>
              <a:gd name="T7" fmla="*/ 0 60000 65536"/>
              <a:gd name="T8" fmla="*/ 0 60000 65536"/>
              <a:gd name="T9" fmla="*/ 0 w 21057"/>
              <a:gd name="T10" fmla="*/ 0 h 12036"/>
              <a:gd name="T11" fmla="*/ 21057 w 21057"/>
              <a:gd name="T12" fmla="*/ 12036 h 120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57" h="12036" fill="none" extrusionOk="0">
                <a:moveTo>
                  <a:pt x="17935" y="0"/>
                </a:moveTo>
                <a:cubicBezTo>
                  <a:pt x="19409" y="2196"/>
                  <a:pt x="20467" y="4643"/>
                  <a:pt x="21056" y="7222"/>
                </a:cubicBezTo>
              </a:path>
              <a:path w="21057" h="12036" stroke="0" extrusionOk="0">
                <a:moveTo>
                  <a:pt x="17935" y="0"/>
                </a:moveTo>
                <a:cubicBezTo>
                  <a:pt x="19409" y="2196"/>
                  <a:pt x="20467" y="4643"/>
                  <a:pt x="21056" y="7222"/>
                </a:cubicBezTo>
                <a:lnTo>
                  <a:pt x="0" y="12036"/>
                </a:lnTo>
                <a:lnTo>
                  <a:pt x="17935" y="0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2309" name="Object 69">
            <a:extLst>
              <a:ext uri="{FF2B5EF4-FFF2-40B4-BE49-F238E27FC236}">
                <a16:creationId xmlns:a16="http://schemas.microsoft.com/office/drawing/2014/main" id="{829C3A96-7F04-46C8-944D-E94FAD3BE6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505200"/>
          <a:ext cx="3079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5" name="Equation" r:id="rId3" imgW="190500" imgH="228600" progId="Equation.DSMT4">
                  <p:embed/>
                </p:oleObj>
              </mc:Choice>
              <mc:Fallback>
                <p:oleObj name="Equation" r:id="rId3" imgW="190500" imgH="228600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05200"/>
                        <a:ext cx="3079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0" name="Arc 56">
            <a:extLst>
              <a:ext uri="{FF2B5EF4-FFF2-40B4-BE49-F238E27FC236}">
                <a16:creationId xmlns:a16="http://schemas.microsoft.com/office/drawing/2014/main" id="{932459C0-B431-440B-86BB-37A53E7831B1}"/>
              </a:ext>
            </a:extLst>
          </p:cNvPr>
          <p:cNvSpPr>
            <a:spLocks/>
          </p:cNvSpPr>
          <p:nvPr/>
        </p:nvSpPr>
        <p:spPr bwMode="auto">
          <a:xfrm>
            <a:off x="1474788" y="3757613"/>
            <a:ext cx="455612" cy="333375"/>
          </a:xfrm>
          <a:custGeom>
            <a:avLst/>
            <a:gdLst>
              <a:gd name="T0" fmla="*/ 0 w 21387"/>
              <a:gd name="T1" fmla="*/ 0 h 14559"/>
              <a:gd name="T2" fmla="*/ 0 w 21387"/>
              <a:gd name="T3" fmla="*/ 0 h 14559"/>
              <a:gd name="T4" fmla="*/ 0 w 21387"/>
              <a:gd name="T5" fmla="*/ 0 h 14559"/>
              <a:gd name="T6" fmla="*/ 0 60000 65536"/>
              <a:gd name="T7" fmla="*/ 0 60000 65536"/>
              <a:gd name="T8" fmla="*/ 0 60000 65536"/>
              <a:gd name="T9" fmla="*/ 0 w 21387"/>
              <a:gd name="T10" fmla="*/ 0 h 14559"/>
              <a:gd name="T11" fmla="*/ 21387 w 21387"/>
              <a:gd name="T12" fmla="*/ 14559 h 145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87" h="14559" fill="none" extrusionOk="0">
                <a:moveTo>
                  <a:pt x="15956" y="-1"/>
                </a:moveTo>
                <a:cubicBezTo>
                  <a:pt x="18884" y="3209"/>
                  <a:pt x="20777" y="7227"/>
                  <a:pt x="21386" y="11530"/>
                </a:cubicBezTo>
              </a:path>
              <a:path w="21387" h="14559" stroke="0" extrusionOk="0">
                <a:moveTo>
                  <a:pt x="15956" y="-1"/>
                </a:moveTo>
                <a:cubicBezTo>
                  <a:pt x="18884" y="3209"/>
                  <a:pt x="20777" y="7227"/>
                  <a:pt x="21386" y="11530"/>
                </a:cubicBezTo>
                <a:lnTo>
                  <a:pt x="0" y="14559"/>
                </a:lnTo>
                <a:lnTo>
                  <a:pt x="15956" y="-1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2311" name="Object 75">
            <a:extLst>
              <a:ext uri="{FF2B5EF4-FFF2-40B4-BE49-F238E27FC236}">
                <a16:creationId xmlns:a16="http://schemas.microsoft.com/office/drawing/2014/main" id="{5A6AFD1D-946F-4AA5-B4FD-AADFD2A8F6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5313" y="3578225"/>
          <a:ext cx="2047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6" name="Equation" r:id="rId5" imgW="190500" imgH="228600" progId="Equation.DSMT4">
                  <p:embed/>
                </p:oleObj>
              </mc:Choice>
              <mc:Fallback>
                <p:oleObj name="Equation" r:id="rId5" imgW="190500" imgH="22860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578225"/>
                        <a:ext cx="2047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2" name="Text Box 51">
            <a:extLst>
              <a:ext uri="{FF2B5EF4-FFF2-40B4-BE49-F238E27FC236}">
                <a16:creationId xmlns:a16="http://schemas.microsoft.com/office/drawing/2014/main" id="{30311A1B-439F-404A-A322-C988271FE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788" y="4027488"/>
            <a:ext cx="4556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-2</a:t>
            </a:r>
          </a:p>
        </p:txBody>
      </p:sp>
      <p:sp>
        <p:nvSpPr>
          <p:cNvPr id="12313" name="Text Box 51">
            <a:extLst>
              <a:ext uri="{FF2B5EF4-FFF2-40B4-BE49-F238E27FC236}">
                <a16:creationId xmlns:a16="http://schemas.microsoft.com/office/drawing/2014/main" id="{C927A8D6-048E-4AAC-9621-EEEA475CA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4027488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VNI-Times" pitchFamily="2" charset="0"/>
              </a:rPr>
              <a:t>-4</a:t>
            </a:r>
          </a:p>
        </p:txBody>
      </p:sp>
      <p:graphicFrame>
        <p:nvGraphicFramePr>
          <p:cNvPr id="12314" name="Object 4">
            <a:extLst>
              <a:ext uri="{FF2B5EF4-FFF2-40B4-BE49-F238E27FC236}">
                <a16:creationId xmlns:a16="http://schemas.microsoft.com/office/drawing/2014/main" id="{4EF9BC52-FF25-4046-8787-664A8F6613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5850" y="3689350"/>
          <a:ext cx="2381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7" name="Equation" r:id="rId7" imgW="177646" imgH="228402" progId="Equation.DSMT4">
                  <p:embed/>
                </p:oleObj>
              </mc:Choice>
              <mc:Fallback>
                <p:oleObj name="Equation" r:id="rId7" imgW="177646" imgH="22840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3689350"/>
                        <a:ext cx="23812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5" name="Arc 57">
            <a:extLst>
              <a:ext uri="{FF2B5EF4-FFF2-40B4-BE49-F238E27FC236}">
                <a16:creationId xmlns:a16="http://schemas.microsoft.com/office/drawing/2014/main" id="{988260FD-FB06-4F35-9AB3-54D087FCDEF1}"/>
              </a:ext>
            </a:extLst>
          </p:cNvPr>
          <p:cNvSpPr>
            <a:spLocks/>
          </p:cNvSpPr>
          <p:nvPr/>
        </p:nvSpPr>
        <p:spPr bwMode="auto">
          <a:xfrm>
            <a:off x="304800" y="3824288"/>
            <a:ext cx="819150" cy="342900"/>
          </a:xfrm>
          <a:custGeom>
            <a:avLst/>
            <a:gdLst>
              <a:gd name="T0" fmla="*/ 0 w 21057"/>
              <a:gd name="T1" fmla="*/ 0 h 12036"/>
              <a:gd name="T2" fmla="*/ 0 w 21057"/>
              <a:gd name="T3" fmla="*/ 0 h 12036"/>
              <a:gd name="T4" fmla="*/ 0 w 21057"/>
              <a:gd name="T5" fmla="*/ 0 h 12036"/>
              <a:gd name="T6" fmla="*/ 0 60000 65536"/>
              <a:gd name="T7" fmla="*/ 0 60000 65536"/>
              <a:gd name="T8" fmla="*/ 0 60000 65536"/>
              <a:gd name="T9" fmla="*/ 0 w 21057"/>
              <a:gd name="T10" fmla="*/ 0 h 12036"/>
              <a:gd name="T11" fmla="*/ 21057 w 21057"/>
              <a:gd name="T12" fmla="*/ 12036 h 120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57" h="12036" fill="none" extrusionOk="0">
                <a:moveTo>
                  <a:pt x="17935" y="0"/>
                </a:moveTo>
                <a:cubicBezTo>
                  <a:pt x="19409" y="2196"/>
                  <a:pt x="20467" y="4643"/>
                  <a:pt x="21056" y="7222"/>
                </a:cubicBezTo>
              </a:path>
              <a:path w="21057" h="12036" stroke="0" extrusionOk="0">
                <a:moveTo>
                  <a:pt x="17935" y="0"/>
                </a:moveTo>
                <a:cubicBezTo>
                  <a:pt x="19409" y="2196"/>
                  <a:pt x="20467" y="4643"/>
                  <a:pt x="21056" y="7222"/>
                </a:cubicBezTo>
                <a:lnTo>
                  <a:pt x="0" y="12036"/>
                </a:lnTo>
                <a:lnTo>
                  <a:pt x="17935" y="0"/>
                </a:ln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6" name="Line 45">
            <a:extLst>
              <a:ext uri="{FF2B5EF4-FFF2-40B4-BE49-F238E27FC236}">
                <a16:creationId xmlns:a16="http://schemas.microsoft.com/office/drawing/2014/main" id="{3923711E-3392-4AED-91AB-553D658FC4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9888" y="4008438"/>
            <a:ext cx="35766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42">
            <a:extLst>
              <a:ext uri="{FF2B5EF4-FFF2-40B4-BE49-F238E27FC236}">
                <a16:creationId xmlns:a16="http://schemas.microsoft.com/office/drawing/2014/main" id="{EA127285-B6E8-4479-A11A-EBE4BC5F60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025" y="2386013"/>
            <a:ext cx="3489325" cy="1808162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Text Box 50">
            <a:extLst>
              <a:ext uri="{FF2B5EF4-FFF2-40B4-BE49-F238E27FC236}">
                <a16:creationId xmlns:a16="http://schemas.microsoft.com/office/drawing/2014/main" id="{91FCEAAD-2F8B-49F6-9589-BEE855EAF42B}"/>
              </a:ext>
            </a:extLst>
          </p:cNvPr>
          <p:cNvSpPr txBox="1">
            <a:spLocks noChangeArrowheads="1"/>
          </p:cNvSpPr>
          <p:nvPr/>
        </p:nvSpPr>
        <p:spPr bwMode="auto">
          <a:xfrm rot="-2700000">
            <a:off x="347663" y="4211638"/>
            <a:ext cx="1208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</a:rPr>
              <a:t>y = x + 2</a:t>
            </a:r>
          </a:p>
        </p:txBody>
      </p:sp>
      <p:grpSp>
        <p:nvGrpSpPr>
          <p:cNvPr id="12319" name="Group 31">
            <a:extLst>
              <a:ext uri="{FF2B5EF4-FFF2-40B4-BE49-F238E27FC236}">
                <a16:creationId xmlns:a16="http://schemas.microsoft.com/office/drawing/2014/main" id="{CA1D4E3A-D908-43FF-8A7D-7F1220F1FFA0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381000"/>
            <a:ext cx="4576763" cy="4953000"/>
            <a:chOff x="192" y="1009"/>
            <a:chExt cx="3353" cy="3695"/>
          </a:xfrm>
        </p:grpSpPr>
        <p:sp>
          <p:nvSpPr>
            <p:cNvPr id="12329" name="Text Box 4">
              <a:extLst>
                <a:ext uri="{FF2B5EF4-FFF2-40B4-BE49-F238E27FC236}">
                  <a16:creationId xmlns:a16="http://schemas.microsoft.com/office/drawing/2014/main" id="{F5C34B76-C1C3-4AFB-B458-8298AC32A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0" name="Text Box 5">
              <a:extLst>
                <a:ext uri="{FF2B5EF4-FFF2-40B4-BE49-F238E27FC236}">
                  <a16:creationId xmlns:a16="http://schemas.microsoft.com/office/drawing/2014/main" id="{BF2305A9-FACE-41CC-8C71-4E9D56861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1" name="Text Box 6">
              <a:extLst>
                <a:ext uri="{FF2B5EF4-FFF2-40B4-BE49-F238E27FC236}">
                  <a16:creationId xmlns:a16="http://schemas.microsoft.com/office/drawing/2014/main" id="{7BA7E73B-D6CF-41F3-8D45-544A62BE5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2" name="Text Box 7">
              <a:extLst>
                <a:ext uri="{FF2B5EF4-FFF2-40B4-BE49-F238E27FC236}">
                  <a16:creationId xmlns:a16="http://schemas.microsoft.com/office/drawing/2014/main" id="{14CECD33-E29B-46BE-BFE3-19E43E786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3" name="Text Box 8">
              <a:extLst>
                <a:ext uri="{FF2B5EF4-FFF2-40B4-BE49-F238E27FC236}">
                  <a16:creationId xmlns:a16="http://schemas.microsoft.com/office/drawing/2014/main" id="{01229E96-2829-4F26-9832-4C64825E73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4" name="Text Box 9">
              <a:extLst>
                <a:ext uri="{FF2B5EF4-FFF2-40B4-BE49-F238E27FC236}">
                  <a16:creationId xmlns:a16="http://schemas.microsoft.com/office/drawing/2014/main" id="{2E354C16-6551-4784-BBDF-D42D649D1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5" name="Text Box 10">
              <a:extLst>
                <a:ext uri="{FF2B5EF4-FFF2-40B4-BE49-F238E27FC236}">
                  <a16:creationId xmlns:a16="http://schemas.microsoft.com/office/drawing/2014/main" id="{13DA76C8-7199-4F5D-A728-D3F82F477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6" name="Text Box 11">
              <a:extLst>
                <a:ext uri="{FF2B5EF4-FFF2-40B4-BE49-F238E27FC236}">
                  <a16:creationId xmlns:a16="http://schemas.microsoft.com/office/drawing/2014/main" id="{7C173F61-BF5F-4351-9912-AF91C5408C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7" name="Text Box 12">
              <a:extLst>
                <a:ext uri="{FF2B5EF4-FFF2-40B4-BE49-F238E27FC236}">
                  <a16:creationId xmlns:a16="http://schemas.microsoft.com/office/drawing/2014/main" id="{81D094F0-0EDC-49EA-9F3B-C0423E869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8" name="Text Box 13">
              <a:extLst>
                <a:ext uri="{FF2B5EF4-FFF2-40B4-BE49-F238E27FC236}">
                  <a16:creationId xmlns:a16="http://schemas.microsoft.com/office/drawing/2014/main" id="{48C53345-938C-42D6-9754-0645339D5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39" name="Text Box 14">
              <a:extLst>
                <a:ext uri="{FF2B5EF4-FFF2-40B4-BE49-F238E27FC236}">
                  <a16:creationId xmlns:a16="http://schemas.microsoft.com/office/drawing/2014/main" id="{3AF916BF-CE0B-4206-A2C1-759547173D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7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40" name="Text Box 15">
              <a:extLst>
                <a:ext uri="{FF2B5EF4-FFF2-40B4-BE49-F238E27FC236}">
                  <a16:creationId xmlns:a16="http://schemas.microsoft.com/office/drawing/2014/main" id="{5EE1D185-A7E2-45A5-ADAB-971D5F915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7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41" name="Text Box 24">
              <a:extLst>
                <a:ext uri="{FF2B5EF4-FFF2-40B4-BE49-F238E27FC236}">
                  <a16:creationId xmlns:a16="http://schemas.microsoft.com/office/drawing/2014/main" id="{87E1E0EE-6073-4574-AD7E-E32A80EF78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42" name="Text Box 29">
              <a:extLst>
                <a:ext uri="{FF2B5EF4-FFF2-40B4-BE49-F238E27FC236}">
                  <a16:creationId xmlns:a16="http://schemas.microsoft.com/office/drawing/2014/main" id="{E9AA30CC-00A8-44DD-BC74-CC911B5DF7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43" name="Text Box 30">
              <a:extLst>
                <a:ext uri="{FF2B5EF4-FFF2-40B4-BE49-F238E27FC236}">
                  <a16:creationId xmlns:a16="http://schemas.microsoft.com/office/drawing/2014/main" id="{B7E15C72-4738-4AD2-9307-E0FEF75D7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44" name="Text Box 31">
              <a:extLst>
                <a:ext uri="{FF2B5EF4-FFF2-40B4-BE49-F238E27FC236}">
                  <a16:creationId xmlns:a16="http://schemas.microsoft.com/office/drawing/2014/main" id="{A1D71EE3-4954-4C85-A4CA-D4B8C493C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2345" name="Text Box 32">
              <a:extLst>
                <a:ext uri="{FF2B5EF4-FFF2-40B4-BE49-F238E27FC236}">
                  <a16:creationId xmlns:a16="http://schemas.microsoft.com/office/drawing/2014/main" id="{0DA9C0E6-D88D-401B-8FC1-E2818479C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grpSp>
          <p:nvGrpSpPr>
            <p:cNvPr id="12346" name="Group 44">
              <a:extLst>
                <a:ext uri="{FF2B5EF4-FFF2-40B4-BE49-F238E27FC236}">
                  <a16:creationId xmlns:a16="http://schemas.microsoft.com/office/drawing/2014/main" id="{D2A522DD-8F4F-45B3-A8D9-183570539E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2208"/>
              <a:ext cx="3305" cy="1680"/>
              <a:chOff x="749300" y="3697456"/>
              <a:chExt cx="5249596" cy="2667000"/>
            </a:xfrm>
          </p:grpSpPr>
          <p:sp>
            <p:nvSpPr>
              <p:cNvPr id="12371" name="Text Box 22">
                <a:extLst>
                  <a:ext uri="{FF2B5EF4-FFF2-40B4-BE49-F238E27FC236}">
                    <a16:creationId xmlns:a16="http://schemas.microsoft.com/office/drawing/2014/main" id="{69355D02-E685-4D0F-9874-5681644DEC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69942" y="4233111"/>
                <a:ext cx="306627" cy="3984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2</a:t>
                </a:r>
              </a:p>
            </p:txBody>
          </p:sp>
          <p:sp>
            <p:nvSpPr>
              <p:cNvPr id="12372" name="Line 25">
                <a:extLst>
                  <a:ext uri="{FF2B5EF4-FFF2-40B4-BE49-F238E27FC236}">
                    <a16:creationId xmlns:a16="http://schemas.microsoft.com/office/drawing/2014/main" id="{326BB966-C0DB-4E74-954F-9EC570FBA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9300" y="3849856"/>
                <a:ext cx="5029796" cy="2514600"/>
              </a:xfrm>
              <a:prstGeom prst="line">
                <a:avLst/>
              </a:prstGeom>
              <a:noFill/>
              <a:ln w="317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Text Box 26">
                <a:extLst>
                  <a:ext uri="{FF2B5EF4-FFF2-40B4-BE49-F238E27FC236}">
                    <a16:creationId xmlns:a16="http://schemas.microsoft.com/office/drawing/2014/main" id="{7D96B37D-4BB4-458A-AAB5-50C7DCD313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54746">
                <a:off x="4399265" y="5644610"/>
                <a:ext cx="1599631" cy="3984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 b="1">
                    <a:solidFill>
                      <a:srgbClr val="C00000"/>
                    </a:solidFill>
                    <a:latin typeface="VNI-Times" pitchFamily="2" charset="0"/>
                  </a:rPr>
                  <a:t>y = -0,5x + 2</a:t>
                </a:r>
              </a:p>
            </p:txBody>
          </p:sp>
          <p:sp>
            <p:nvSpPr>
              <p:cNvPr id="12374" name="Text Box 33">
                <a:extLst>
                  <a:ext uri="{FF2B5EF4-FFF2-40B4-BE49-F238E27FC236}">
                    <a16:creationId xmlns:a16="http://schemas.microsoft.com/office/drawing/2014/main" id="{BB25AE3F-78FB-43E4-9C61-41EEB1ABA8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6631" y="3697456"/>
                <a:ext cx="458093" cy="398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1600" b="1">
                  <a:latin typeface="VNI-Times" pitchFamily="2" charset="0"/>
                </a:endParaRPr>
              </a:p>
            </p:txBody>
          </p:sp>
        </p:grpSp>
        <p:grpSp>
          <p:nvGrpSpPr>
            <p:cNvPr id="12347" name="Group 42">
              <a:extLst>
                <a:ext uri="{FF2B5EF4-FFF2-40B4-BE49-F238E27FC236}">
                  <a16:creationId xmlns:a16="http://schemas.microsoft.com/office/drawing/2014/main" id="{15D1886D-7C55-4C88-9351-79950FE3A6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" y="1364"/>
              <a:ext cx="3072" cy="2572"/>
              <a:chOff x="685800" y="2357735"/>
              <a:chExt cx="4876800" cy="4082921"/>
            </a:xfrm>
          </p:grpSpPr>
          <p:sp>
            <p:nvSpPr>
              <p:cNvPr id="12366" name="Line 16">
                <a:extLst>
                  <a:ext uri="{FF2B5EF4-FFF2-40B4-BE49-F238E27FC236}">
                    <a16:creationId xmlns:a16="http://schemas.microsoft.com/office/drawing/2014/main" id="{40220453-D43D-4410-8A5A-46157EE25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76400" y="2402056"/>
                <a:ext cx="0" cy="403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7" name="Line 17">
                <a:extLst>
                  <a:ext uri="{FF2B5EF4-FFF2-40B4-BE49-F238E27FC236}">
                    <a16:creationId xmlns:a16="http://schemas.microsoft.com/office/drawing/2014/main" id="{D3506107-5375-4611-9A1C-174682C69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" y="5373856"/>
                <a:ext cx="48768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8" name="Text Box 18">
                <a:extLst>
                  <a:ext uri="{FF2B5EF4-FFF2-40B4-BE49-F238E27FC236}">
                    <a16:creationId xmlns:a16="http://schemas.microsoft.com/office/drawing/2014/main" id="{DBCE485A-ED06-4416-B26C-073063047B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2725" y="5297739"/>
                <a:ext cx="376701" cy="3985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0</a:t>
                </a:r>
              </a:p>
            </p:txBody>
          </p:sp>
          <p:sp>
            <p:nvSpPr>
              <p:cNvPr id="12369" name="Text Box 20">
                <a:extLst>
                  <a:ext uri="{FF2B5EF4-FFF2-40B4-BE49-F238E27FC236}">
                    <a16:creationId xmlns:a16="http://schemas.microsoft.com/office/drawing/2014/main" id="{0ABCA670-ECFC-4B31-AF9E-E8F4F88898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0359" y="4948096"/>
                <a:ext cx="382241" cy="398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x</a:t>
                </a:r>
              </a:p>
            </p:txBody>
          </p:sp>
          <p:sp>
            <p:nvSpPr>
              <p:cNvPr id="12370" name="Text Box 21">
                <a:extLst>
                  <a:ext uri="{FF2B5EF4-FFF2-40B4-BE49-F238E27FC236}">
                    <a16:creationId xmlns:a16="http://schemas.microsoft.com/office/drawing/2014/main" id="{633D9090-E4CB-4AF5-8254-352B003871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3717" y="2357735"/>
                <a:ext cx="308377" cy="3985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y</a:t>
                </a:r>
              </a:p>
            </p:txBody>
          </p:sp>
        </p:grpSp>
        <p:sp>
          <p:nvSpPr>
            <p:cNvPr id="12348" name="Text Box 19">
              <a:extLst>
                <a:ext uri="{FF2B5EF4-FFF2-40B4-BE49-F238E27FC236}">
                  <a16:creationId xmlns:a16="http://schemas.microsoft.com/office/drawing/2014/main" id="{6F872DCF-B73D-451F-AC32-293AB450B5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4" y="3264"/>
              <a:ext cx="1296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VNI-Times" pitchFamily="2" charset="0"/>
                </a:rPr>
                <a:t>1        2       3       4</a:t>
              </a:r>
            </a:p>
          </p:txBody>
        </p:sp>
        <p:sp>
          <p:nvSpPr>
            <p:cNvPr id="12349" name="Text Box 23">
              <a:extLst>
                <a:ext uri="{FF2B5EF4-FFF2-40B4-BE49-F238E27FC236}">
                  <a16:creationId xmlns:a16="http://schemas.microsoft.com/office/drawing/2014/main" id="{DE991652-55B3-48A6-996B-FEE0764DC8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3" y="1775"/>
              <a:ext cx="192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VNI-Times" pitchFamily="2" charset="0"/>
                </a:rPr>
                <a:t>4</a:t>
              </a:r>
            </a:p>
          </p:txBody>
        </p:sp>
        <p:sp>
          <p:nvSpPr>
            <p:cNvPr id="12350" name="Line 27">
              <a:extLst>
                <a:ext uri="{FF2B5EF4-FFF2-40B4-BE49-F238E27FC236}">
                  <a16:creationId xmlns:a16="http://schemas.microsoft.com/office/drawing/2014/main" id="{EB85FAC1-D891-4843-BF71-7AA60DEE0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1968"/>
              <a:ext cx="2400" cy="2352"/>
            </a:xfrm>
            <a:prstGeom prst="line">
              <a:avLst/>
            </a:prstGeom>
            <a:noFill/>
            <a:ln w="38100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Text Box 28">
              <a:extLst>
                <a:ext uri="{FF2B5EF4-FFF2-40B4-BE49-F238E27FC236}">
                  <a16:creationId xmlns:a16="http://schemas.microsoft.com/office/drawing/2014/main" id="{09782CC7-1BBA-46A8-8C53-0CA9D70F57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856058">
              <a:off x="1778" y="3614"/>
              <a:ext cx="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  <a:latin typeface="VNI-Times" pitchFamily="2" charset="0"/>
                </a:rPr>
                <a:t>y = - x + 2</a:t>
              </a:r>
            </a:p>
          </p:txBody>
        </p:sp>
        <p:sp>
          <p:nvSpPr>
            <p:cNvPr id="12352" name="Rectangle 35">
              <a:extLst>
                <a:ext uri="{FF2B5EF4-FFF2-40B4-BE49-F238E27FC236}">
                  <a16:creationId xmlns:a16="http://schemas.microsoft.com/office/drawing/2014/main" id="{A0DC6F11-102F-4CEB-8AA8-B9ABEA808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" y="1540"/>
              <a:ext cx="135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 b="1">
                <a:latin typeface="VNI-Times" pitchFamily="2" charset="0"/>
              </a:endParaRPr>
            </a:p>
          </p:txBody>
        </p:sp>
        <p:sp>
          <p:nvSpPr>
            <p:cNvPr id="12353" name="Rectangle 36">
              <a:extLst>
                <a:ext uri="{FF2B5EF4-FFF2-40B4-BE49-F238E27FC236}">
                  <a16:creationId xmlns:a16="http://schemas.microsoft.com/office/drawing/2014/main" id="{9A9A1277-E483-4834-A9EC-95C9B27A4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3" y="2879"/>
              <a:ext cx="135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 b="1">
                <a:latin typeface="VNI-Times" pitchFamily="2" charset="0"/>
              </a:endParaRPr>
            </a:p>
          </p:txBody>
        </p:sp>
        <p:graphicFrame>
          <p:nvGraphicFramePr>
            <p:cNvPr id="12354" name="Object 41">
              <a:extLst>
                <a:ext uri="{FF2B5EF4-FFF2-40B4-BE49-F238E27FC236}">
                  <a16:creationId xmlns:a16="http://schemas.microsoft.com/office/drawing/2014/main" id="{7994DC3F-25C5-4A6E-81F9-1BDCA3D5216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2969"/>
            <a:ext cx="240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8" name="Equation" r:id="rId9" imgW="152334" imgH="228501" progId="Equation.DSMT4">
                    <p:embed/>
                  </p:oleObj>
                </mc:Choice>
                <mc:Fallback>
                  <p:oleObj name="Equation" r:id="rId9" imgW="152334" imgH="228501" progId="Equation.DSMT4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969"/>
                          <a:ext cx="240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1382893-10B5-427A-9231-A267377E38A3}"/>
                </a:ext>
              </a:extLst>
            </p:cNvPr>
            <p:cNvCxnSpPr/>
            <p:nvPr/>
          </p:nvCxnSpPr>
          <p:spPr>
            <a:xfrm rot="5400000">
              <a:off x="1919" y="2545"/>
              <a:ext cx="30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56" name="Line 27">
              <a:extLst>
                <a:ext uri="{FF2B5EF4-FFF2-40B4-BE49-F238E27FC236}">
                  <a16:creationId xmlns:a16="http://schemas.microsoft.com/office/drawing/2014/main" id="{A6DCD0B2-4FAD-40A8-B872-0BD2CF4E48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872"/>
              <a:ext cx="1488" cy="283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7" name="Text Box 28">
              <a:extLst>
                <a:ext uri="{FF2B5EF4-FFF2-40B4-BE49-F238E27FC236}">
                  <a16:creationId xmlns:a16="http://schemas.microsoft.com/office/drawing/2014/main" id="{1EB2050E-6344-412A-89EB-105B9C8171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776353">
              <a:off x="1140" y="3685"/>
              <a:ext cx="9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  <a:latin typeface="VNI-Times" pitchFamily="2" charset="0"/>
                </a:rPr>
                <a:t>y = -2x + 2</a:t>
              </a:r>
            </a:p>
          </p:txBody>
        </p:sp>
        <p:sp>
          <p:nvSpPr>
            <p:cNvPr id="12358" name="Freeform 70">
              <a:extLst>
                <a:ext uri="{FF2B5EF4-FFF2-40B4-BE49-F238E27FC236}">
                  <a16:creationId xmlns:a16="http://schemas.microsoft.com/office/drawing/2014/main" id="{705298C9-33DD-4B0F-BF6A-94D640C23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3120"/>
              <a:ext cx="192" cy="144"/>
            </a:xfrm>
            <a:custGeom>
              <a:avLst/>
              <a:gdLst>
                <a:gd name="T0" fmla="*/ 0 w 192"/>
                <a:gd name="T1" fmla="*/ 0 h 144"/>
                <a:gd name="T2" fmla="*/ 144 w 192"/>
                <a:gd name="T3" fmla="*/ 48 h 144"/>
                <a:gd name="T4" fmla="*/ 192 w 192"/>
                <a:gd name="T5" fmla="*/ 144 h 144"/>
                <a:gd name="T6" fmla="*/ 0 60000 65536"/>
                <a:gd name="T7" fmla="*/ 0 60000 65536"/>
                <a:gd name="T8" fmla="*/ 0 60000 65536"/>
                <a:gd name="T9" fmla="*/ 0 w 192"/>
                <a:gd name="T10" fmla="*/ 0 h 144"/>
                <a:gd name="T11" fmla="*/ 192 w 192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44">
                  <a:moveTo>
                    <a:pt x="0" y="0"/>
                  </a:moveTo>
                  <a:cubicBezTo>
                    <a:pt x="56" y="12"/>
                    <a:pt x="112" y="24"/>
                    <a:pt x="144" y="48"/>
                  </a:cubicBezTo>
                  <a:cubicBezTo>
                    <a:pt x="176" y="72"/>
                    <a:pt x="184" y="128"/>
                    <a:pt x="192" y="144"/>
                  </a:cubicBezTo>
                </a:path>
              </a:pathLst>
            </a:custGeom>
            <a:noFill/>
            <a:ln w="9525">
              <a:solidFill>
                <a:srgbClr val="633DC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9" name="Freeform 71">
              <a:extLst>
                <a:ext uri="{FF2B5EF4-FFF2-40B4-BE49-F238E27FC236}">
                  <a16:creationId xmlns:a16="http://schemas.microsoft.com/office/drawing/2014/main" id="{072B77C6-2CB5-4BBE-AB48-74556D48D3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3152"/>
              <a:ext cx="240" cy="112"/>
            </a:xfrm>
            <a:custGeom>
              <a:avLst/>
              <a:gdLst>
                <a:gd name="T0" fmla="*/ 0 w 240"/>
                <a:gd name="T1" fmla="*/ 16 h 112"/>
                <a:gd name="T2" fmla="*/ 144 w 240"/>
                <a:gd name="T3" fmla="*/ 16 h 112"/>
                <a:gd name="T4" fmla="*/ 240 w 240"/>
                <a:gd name="T5" fmla="*/ 112 h 112"/>
                <a:gd name="T6" fmla="*/ 0 60000 65536"/>
                <a:gd name="T7" fmla="*/ 0 60000 65536"/>
                <a:gd name="T8" fmla="*/ 0 60000 65536"/>
                <a:gd name="T9" fmla="*/ 0 w 240"/>
                <a:gd name="T10" fmla="*/ 0 h 112"/>
                <a:gd name="T11" fmla="*/ 240 w 24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12">
                  <a:moveTo>
                    <a:pt x="0" y="16"/>
                  </a:moveTo>
                  <a:cubicBezTo>
                    <a:pt x="52" y="8"/>
                    <a:pt x="104" y="0"/>
                    <a:pt x="144" y="16"/>
                  </a:cubicBezTo>
                  <a:cubicBezTo>
                    <a:pt x="184" y="32"/>
                    <a:pt x="224" y="96"/>
                    <a:pt x="240" y="112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0" name="Freeform 72">
              <a:extLst>
                <a:ext uri="{FF2B5EF4-FFF2-40B4-BE49-F238E27FC236}">
                  <a16:creationId xmlns:a16="http://schemas.microsoft.com/office/drawing/2014/main" id="{C9DB1801-6CBF-48AC-BCFE-C29F9ED06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3152"/>
              <a:ext cx="336" cy="112"/>
            </a:xfrm>
            <a:custGeom>
              <a:avLst/>
              <a:gdLst>
                <a:gd name="T0" fmla="*/ 0 w 336"/>
                <a:gd name="T1" fmla="*/ 16 h 112"/>
                <a:gd name="T2" fmla="*/ 192 w 336"/>
                <a:gd name="T3" fmla="*/ 16 h 112"/>
                <a:gd name="T4" fmla="*/ 336 w 336"/>
                <a:gd name="T5" fmla="*/ 112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61" name="Object 6">
              <a:extLst>
                <a:ext uri="{FF2B5EF4-FFF2-40B4-BE49-F238E27FC236}">
                  <a16:creationId xmlns:a16="http://schemas.microsoft.com/office/drawing/2014/main" id="{18EE648F-3E8D-4863-878F-1D010C36437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0" y="2963"/>
            <a:ext cx="280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79" name="Equation" r:id="rId11" imgW="177646" imgH="228402" progId="Equation.DSMT4">
                    <p:embed/>
                  </p:oleObj>
                </mc:Choice>
                <mc:Fallback>
                  <p:oleObj name="Equation" r:id="rId11" imgW="177646" imgH="228402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963"/>
                          <a:ext cx="280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62" name="Object 7">
              <a:extLst>
                <a:ext uri="{FF2B5EF4-FFF2-40B4-BE49-F238E27FC236}">
                  <a16:creationId xmlns:a16="http://schemas.microsoft.com/office/drawing/2014/main" id="{140808FC-4C53-4BF4-A2E5-F2DDA7A77C0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64" y="2880"/>
            <a:ext cx="260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80" name="Equation" r:id="rId13" imgW="165028" imgH="228501" progId="Equation.DSMT4">
                    <p:embed/>
                  </p:oleObj>
                </mc:Choice>
                <mc:Fallback>
                  <p:oleObj name="Equation" r:id="rId13" imgW="165028" imgH="228501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880"/>
                          <a:ext cx="260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63" name="Freeform 75">
              <a:extLst>
                <a:ext uri="{FF2B5EF4-FFF2-40B4-BE49-F238E27FC236}">
                  <a16:creationId xmlns:a16="http://schemas.microsoft.com/office/drawing/2014/main" id="{55D54F2A-0E71-42B1-A23C-77AE351E6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3120"/>
              <a:ext cx="240" cy="112"/>
            </a:xfrm>
            <a:custGeom>
              <a:avLst/>
              <a:gdLst>
                <a:gd name="T0" fmla="*/ 0 w 240"/>
                <a:gd name="T1" fmla="*/ 16 h 112"/>
                <a:gd name="T2" fmla="*/ 144 w 240"/>
                <a:gd name="T3" fmla="*/ 16 h 112"/>
                <a:gd name="T4" fmla="*/ 240 w 240"/>
                <a:gd name="T5" fmla="*/ 112 h 112"/>
                <a:gd name="T6" fmla="*/ 0 60000 65536"/>
                <a:gd name="T7" fmla="*/ 0 60000 65536"/>
                <a:gd name="T8" fmla="*/ 0 60000 65536"/>
                <a:gd name="T9" fmla="*/ 0 w 240"/>
                <a:gd name="T10" fmla="*/ 0 h 112"/>
                <a:gd name="T11" fmla="*/ 240 w 24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12">
                  <a:moveTo>
                    <a:pt x="0" y="16"/>
                  </a:moveTo>
                  <a:cubicBezTo>
                    <a:pt x="52" y="8"/>
                    <a:pt x="104" y="0"/>
                    <a:pt x="144" y="16"/>
                  </a:cubicBezTo>
                  <a:cubicBezTo>
                    <a:pt x="184" y="32"/>
                    <a:pt x="224" y="96"/>
                    <a:pt x="240" y="112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Freeform 76">
              <a:extLst>
                <a:ext uri="{FF2B5EF4-FFF2-40B4-BE49-F238E27FC236}">
                  <a16:creationId xmlns:a16="http://schemas.microsoft.com/office/drawing/2014/main" id="{83F0D6EE-A919-4400-A959-E19BC20C7D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3120"/>
              <a:ext cx="528" cy="144"/>
            </a:xfrm>
            <a:custGeom>
              <a:avLst/>
              <a:gdLst>
                <a:gd name="T0" fmla="*/ 0 w 336"/>
                <a:gd name="T1" fmla="*/ 58 h 112"/>
                <a:gd name="T2" fmla="*/ 1842 w 336"/>
                <a:gd name="T3" fmla="*/ 58 h 112"/>
                <a:gd name="T4" fmla="*/ 3220 w 336"/>
                <a:gd name="T5" fmla="*/ 393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5" name="Freeform 77">
              <a:extLst>
                <a:ext uri="{FF2B5EF4-FFF2-40B4-BE49-F238E27FC236}">
                  <a16:creationId xmlns:a16="http://schemas.microsoft.com/office/drawing/2014/main" id="{DA768AE3-EDD3-4EFB-A0EC-7E6F0D15EB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3072"/>
              <a:ext cx="672" cy="192"/>
            </a:xfrm>
            <a:custGeom>
              <a:avLst/>
              <a:gdLst>
                <a:gd name="T0" fmla="*/ 0 w 336"/>
                <a:gd name="T1" fmla="*/ 231 h 112"/>
                <a:gd name="T2" fmla="*/ 6144 w 336"/>
                <a:gd name="T3" fmla="*/ 231 h 112"/>
                <a:gd name="T4" fmla="*/ 10752 w 336"/>
                <a:gd name="T5" fmla="*/ 1658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20" name="Text Box 78">
            <a:extLst>
              <a:ext uri="{FF2B5EF4-FFF2-40B4-BE49-F238E27FC236}">
                <a16:creationId xmlns:a16="http://schemas.microsoft.com/office/drawing/2014/main" id="{1EF55F2F-32C6-456D-83A4-3137286A6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81000" cy="406400"/>
          </a:xfrm>
          <a:prstGeom prst="rect">
            <a:avLst/>
          </a:prstGeom>
          <a:solidFill>
            <a:srgbClr val="FFFF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12321" name="Text Box 79">
            <a:extLst>
              <a:ext uri="{FF2B5EF4-FFF2-40B4-BE49-F238E27FC236}">
                <a16:creationId xmlns:a16="http://schemas.microsoft.com/office/drawing/2014/main" id="{F818C4FF-54F0-4F76-8ECA-B69E99EEA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.VnTime" panose="020B7200000000000000" pitchFamily="34" charset="0"/>
              </a:rPr>
              <a:t>H×nh 11a.   Víi a&gt;0</a:t>
            </a:r>
          </a:p>
        </p:txBody>
      </p:sp>
      <p:sp>
        <p:nvSpPr>
          <p:cNvPr id="12322" name="Text Box 80">
            <a:extLst>
              <a:ext uri="{FF2B5EF4-FFF2-40B4-BE49-F238E27FC236}">
                <a16:creationId xmlns:a16="http://schemas.microsoft.com/office/drawing/2014/main" id="{F4F84B2E-3689-49BE-9420-9C9F12DE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57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.VnTime" panose="020B7200000000000000" pitchFamily="34" charset="0"/>
              </a:rPr>
              <a:t>H×nh 11b.   Víi a&lt;0</a:t>
            </a:r>
          </a:p>
        </p:txBody>
      </p:sp>
      <p:sp>
        <p:nvSpPr>
          <p:cNvPr id="12323" name="Line 81">
            <a:extLst>
              <a:ext uri="{FF2B5EF4-FFF2-40B4-BE49-F238E27FC236}">
                <a16:creationId xmlns:a16="http://schemas.microsoft.com/office/drawing/2014/main" id="{63BABD8C-2837-48C7-A642-9B673DE5A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57200"/>
            <a:ext cx="0" cy="640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4" name="Line 83">
            <a:extLst>
              <a:ext uri="{FF2B5EF4-FFF2-40B4-BE49-F238E27FC236}">
                <a16:creationId xmlns:a16="http://schemas.microsoft.com/office/drawing/2014/main" id="{5B523532-1AEF-4850-9EA2-3B92F435FD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38100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5" name="Line 84">
            <a:extLst>
              <a:ext uri="{FF2B5EF4-FFF2-40B4-BE49-F238E27FC236}">
                <a16:creationId xmlns:a16="http://schemas.microsoft.com/office/drawing/2014/main" id="{79383FE8-CD23-405B-9ED4-9E02C9228D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886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6" name="Line 85">
            <a:extLst>
              <a:ext uri="{FF2B5EF4-FFF2-40B4-BE49-F238E27FC236}">
                <a16:creationId xmlns:a16="http://schemas.microsoft.com/office/drawing/2014/main" id="{785E4B5C-48CA-4A7C-8968-FC272FEB53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3810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6" name="Text Box 86">
            <a:extLst>
              <a:ext uri="{FF2B5EF4-FFF2-40B4-BE49-F238E27FC236}">
                <a16:creationId xmlns:a16="http://schemas.microsoft.com/office/drawing/2014/main" id="{A9338B3C-1937-49A3-BB0D-562D1D569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257800"/>
            <a:ext cx="4267200" cy="147478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15691D"/>
                </a:solidFill>
                <a:latin typeface="VNI-Times" pitchFamily="2" charset="0"/>
              </a:rPr>
              <a:t>* Vôùi a &gt; 0</a:t>
            </a:r>
          </a:p>
          <a:p>
            <a:pPr algn="just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1800">
                <a:solidFill>
                  <a:schemeClr val="bg2"/>
                </a:solidFill>
                <a:latin typeface="VNI-Times" pitchFamily="2" charset="0"/>
              </a:rPr>
              <a:t>Goùc taïo bôûi ñöôøng thaúng vaø truïc Ox laø </a:t>
            </a:r>
            <a:r>
              <a:rPr lang="en-US" altLang="en-US" sz="1800" b="1">
                <a:solidFill>
                  <a:srgbClr val="FF3300"/>
                </a:solidFill>
                <a:latin typeface="VNI-Times" pitchFamily="2" charset="0"/>
              </a:rPr>
              <a:t>goùc nhoïn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VNI-Times" pitchFamily="2" charset="0"/>
              </a:rPr>
              <a:t>- Heä soá </a:t>
            </a:r>
            <a:r>
              <a:rPr lang="en-US" altLang="en-US" sz="1800" b="1">
                <a:solidFill>
                  <a:srgbClr val="FF3300"/>
                </a:solidFill>
                <a:latin typeface="VNI-Times" pitchFamily="2" charset="0"/>
              </a:rPr>
              <a:t>a</a:t>
            </a:r>
            <a:r>
              <a:rPr lang="en-US" altLang="en-US" sz="1800">
                <a:solidFill>
                  <a:schemeClr val="bg2"/>
                </a:solidFill>
                <a:latin typeface="VNI-Times" pitchFamily="2" charset="0"/>
              </a:rPr>
              <a:t> caøng lôùn thì goùc caøng lôùn nhưng vẫn nhỏ hơn 90</a:t>
            </a:r>
            <a:r>
              <a:rPr lang="en-US" altLang="en-US" sz="1800" baseline="30000">
                <a:solidFill>
                  <a:schemeClr val="bg2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25687" name="Text Box 87">
            <a:extLst>
              <a:ext uri="{FF2B5EF4-FFF2-40B4-BE49-F238E27FC236}">
                <a16:creationId xmlns:a16="http://schemas.microsoft.com/office/drawing/2014/main" id="{794C131F-6349-40CC-B1D9-F6F9B2608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257800"/>
            <a:ext cx="4267200" cy="147478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15691D"/>
                </a:solidFill>
                <a:latin typeface="VNI-Times" pitchFamily="2" charset="0"/>
              </a:rPr>
              <a:t>* Vôùi a &lt; 0</a:t>
            </a:r>
            <a:r>
              <a:rPr lang="en-US" altLang="en-US" sz="1800">
                <a:solidFill>
                  <a:srgbClr val="15691D"/>
                </a:solidFill>
                <a:latin typeface="VNI-Times" pitchFamily="2" charset="0"/>
              </a:rPr>
              <a:t> </a:t>
            </a:r>
          </a:p>
          <a:p>
            <a:pPr algn="just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1800">
                <a:solidFill>
                  <a:schemeClr val="bg2"/>
                </a:solidFill>
                <a:latin typeface="VNI-Times" pitchFamily="2" charset="0"/>
              </a:rPr>
              <a:t>Goùc taïo bôûi ñöôøng thaúng vaø truïc Ox laø </a:t>
            </a:r>
            <a:r>
              <a:rPr lang="en-US" altLang="en-US" sz="1800" b="1">
                <a:solidFill>
                  <a:srgbClr val="FF3300"/>
                </a:solidFill>
                <a:latin typeface="VNI-Times" pitchFamily="2" charset="0"/>
              </a:rPr>
              <a:t>goùc </a:t>
            </a:r>
            <a:r>
              <a:rPr lang="en-US" altLang="en-US" sz="1800" b="1">
                <a:solidFill>
                  <a:srgbClr val="FF3300"/>
                </a:solidFill>
                <a:latin typeface=".VnTime" panose="020B7200000000000000" pitchFamily="34" charset="0"/>
              </a:rPr>
              <a:t>tï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bg2"/>
                </a:solidFill>
                <a:latin typeface="VNI-Times" pitchFamily="2" charset="0"/>
              </a:rPr>
              <a:t>- Heä soá </a:t>
            </a:r>
            <a:r>
              <a:rPr lang="en-US" altLang="en-US" sz="1800" b="1">
                <a:solidFill>
                  <a:srgbClr val="FF3300"/>
                </a:solidFill>
                <a:latin typeface="VNI-Times" pitchFamily="2" charset="0"/>
              </a:rPr>
              <a:t>a</a:t>
            </a:r>
            <a:r>
              <a:rPr lang="en-US" altLang="en-US" sz="1800">
                <a:solidFill>
                  <a:schemeClr val="bg2"/>
                </a:solidFill>
                <a:latin typeface="VNI-Times" pitchFamily="2" charset="0"/>
              </a:rPr>
              <a:t> caøng lôùn thì goùc caøng lôùn nhưng vẫn nhỏ hơn 180</a:t>
            </a:r>
            <a:r>
              <a:rPr lang="en-US" altLang="en-US" sz="1800" baseline="30000">
                <a:solidFill>
                  <a:schemeClr val="bg2"/>
                </a:solidFill>
                <a:latin typeface="VNI-Times" pitchFamily="2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86" grpId="0" animBg="1"/>
      <p:bldP spid="256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45754E7-7CA1-439A-B564-14955FEAF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524000"/>
            <a:ext cx="838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chemeClr val="hlink"/>
              </a:buClr>
              <a:buSzPct val="65000"/>
              <a:buFontTx/>
              <a:buNone/>
            </a:pPr>
            <a:r>
              <a:rPr lang="en-US" altLang="en-US" sz="2600" b="1">
                <a:solidFill>
                  <a:srgbClr val="0000FF"/>
                </a:solidFill>
                <a:latin typeface="VNI-Times" pitchFamily="2" charset="0"/>
              </a:rPr>
              <a:t>1. Khaùi nieäm heä soá goùc cuûa ñöôøng thaúng y = ax + b (a</a:t>
            </a: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60FE9B5B-60A6-49F4-BE15-BA7DC3593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7391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latin typeface="VNI-Times" pitchFamily="2" charset="0"/>
              </a:rPr>
              <a:t>a. Goùc taïo bôûi ñöôøng thaúng y = ax + b vaø truïc Ox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6012F8-347B-40D2-8896-B7A77568C64C}"/>
              </a:ext>
            </a:extLst>
          </p:cNvPr>
          <p:cNvSpPr txBox="1"/>
          <p:nvPr/>
        </p:nvSpPr>
        <p:spPr>
          <a:xfrm>
            <a:off x="1447800" y="3133725"/>
            <a:ext cx="2057400" cy="5191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latin typeface="VNI-Times" pitchFamily="2" charset="0"/>
              </a:rPr>
              <a:t>* </a:t>
            </a:r>
            <a:r>
              <a:rPr lang="en-US" sz="2800" b="1">
                <a:solidFill>
                  <a:srgbClr val="006600"/>
                </a:solidFill>
                <a:latin typeface="VNI-Times" pitchFamily="2" charset="0"/>
              </a:rPr>
              <a:t>Vôùi a &gt;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BFF770-C86E-40C5-8E61-A00358B0D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67125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14425D"/>
                </a:solidFill>
                <a:latin typeface="VNI-Times" pitchFamily="2" charset="0"/>
              </a:rPr>
              <a:t>- Goùc taïo bôûi ñöôøng thaúng vaø truïc Ox laø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goùc nhoïn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0086E9-A9FA-4B3B-B2A4-B8217BE55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200525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15691D"/>
                </a:solidFill>
                <a:latin typeface="VNI-Times" pitchFamily="2" charset="0"/>
              </a:rPr>
              <a:t>- Heä soá</a:t>
            </a:r>
            <a:r>
              <a:rPr lang="en-US" altLang="en-US" sz="2400" b="1">
                <a:solidFill>
                  <a:srgbClr val="674D26"/>
                </a:solidFill>
                <a:latin typeface="VNI-Times" pitchFamily="2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a</a:t>
            </a:r>
            <a:r>
              <a:rPr lang="en-US" altLang="en-US" sz="2400" b="1">
                <a:solidFill>
                  <a:srgbClr val="674D26"/>
                </a:solidFill>
                <a:latin typeface="VNI-Times" pitchFamily="2" charset="0"/>
              </a:rPr>
              <a:t> </a:t>
            </a:r>
            <a:r>
              <a:rPr lang="en-US" altLang="en-US" sz="2400" b="1">
                <a:solidFill>
                  <a:srgbClr val="15691D"/>
                </a:solidFill>
                <a:latin typeface="VNI-Times" pitchFamily="2" charset="0"/>
              </a:rPr>
              <a:t>caøng lôùn thì goùc caøng lôùn như</a:t>
            </a:r>
            <a:r>
              <a:rPr lang="en-US" altLang="en-US" sz="2400" b="1">
                <a:solidFill>
                  <a:srgbClr val="15691D"/>
                </a:solidFill>
                <a:latin typeface=".VnTime" panose="020B7200000000000000" pitchFamily="34" charset="0"/>
              </a:rPr>
              <a:t>­ng vÉn nhá h¬n 90</a:t>
            </a:r>
            <a:r>
              <a:rPr lang="en-US" altLang="en-US" sz="2400" b="1" baseline="30000">
                <a:solidFill>
                  <a:srgbClr val="15691D"/>
                </a:solidFill>
                <a:latin typeface=".VnTime" panose="020B7200000000000000" pitchFamily="34" charset="0"/>
              </a:rPr>
              <a:t>0</a:t>
            </a:r>
            <a:endParaRPr lang="en-US" altLang="en-US" sz="2400" b="1">
              <a:solidFill>
                <a:srgbClr val="15691D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03A08A-185D-4115-9BD8-BB43BE6B48EB}"/>
              </a:ext>
            </a:extLst>
          </p:cNvPr>
          <p:cNvSpPr txBox="1"/>
          <p:nvPr/>
        </p:nvSpPr>
        <p:spPr>
          <a:xfrm>
            <a:off x="1447800" y="4886325"/>
            <a:ext cx="2057400" cy="5191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latin typeface="VNI-Times" pitchFamily="2" charset="0"/>
              </a:rPr>
              <a:t>* </a:t>
            </a:r>
            <a:r>
              <a:rPr lang="en-US" sz="2800" b="1">
                <a:solidFill>
                  <a:srgbClr val="006600"/>
                </a:solidFill>
                <a:latin typeface="VNI-Times" pitchFamily="2" charset="0"/>
              </a:rPr>
              <a:t>Vôùi a &lt;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CD630D-E3FC-4DF4-A263-B98DC61A3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19725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14425D"/>
                </a:solidFill>
                <a:latin typeface="VNI-Times" pitchFamily="2" charset="0"/>
              </a:rPr>
              <a:t>- Goùc taïo bôûi ñöôøng thaúng vaø truïc Ox laø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goùc tuø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B46763-65A7-435F-89DD-6241E72C3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876925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15691D"/>
                </a:solidFill>
                <a:latin typeface="VNI-Times" pitchFamily="2" charset="0"/>
              </a:rPr>
              <a:t>- Heä soá</a:t>
            </a:r>
            <a:r>
              <a:rPr lang="en-US" altLang="en-US" sz="2400" b="1">
                <a:solidFill>
                  <a:srgbClr val="674D26"/>
                </a:solidFill>
                <a:latin typeface="VNI-Times" pitchFamily="2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a</a:t>
            </a:r>
            <a:r>
              <a:rPr lang="en-US" altLang="en-US" sz="2400" b="1">
                <a:solidFill>
                  <a:srgbClr val="674D26"/>
                </a:solidFill>
                <a:latin typeface="VNI-Times" pitchFamily="2" charset="0"/>
              </a:rPr>
              <a:t> </a:t>
            </a:r>
            <a:r>
              <a:rPr lang="en-US" altLang="en-US" sz="2400" b="1">
                <a:solidFill>
                  <a:srgbClr val="15691D"/>
                </a:solidFill>
                <a:latin typeface="VNI-Times" pitchFamily="2" charset="0"/>
              </a:rPr>
              <a:t>caøng lôùn thì goùc caøng lôùn </a:t>
            </a:r>
            <a:r>
              <a:rPr lang="en-US" altLang="en-US" sz="2400" b="1">
                <a:solidFill>
                  <a:srgbClr val="15691D"/>
                </a:solidFill>
                <a:latin typeface=".VnTime" panose="020B7200000000000000" pitchFamily="34" charset="0"/>
              </a:rPr>
              <a:t>nh­ưng vÉn nhá h¬n 180</a:t>
            </a:r>
            <a:r>
              <a:rPr lang="en-US" altLang="en-US" sz="2400" b="1" baseline="30000">
                <a:solidFill>
                  <a:srgbClr val="15691D"/>
                </a:solidFill>
                <a:latin typeface=".VnTime" panose="020B7200000000000000" pitchFamily="34" charset="0"/>
              </a:rPr>
              <a:t>0</a:t>
            </a:r>
            <a:endParaRPr lang="en-US" altLang="en-US" sz="2400" b="1">
              <a:solidFill>
                <a:srgbClr val="15691D"/>
              </a:solidFill>
              <a:latin typeface=".VnTime" panose="020B7200000000000000" pitchFamily="34" charset="0"/>
            </a:endParaRPr>
          </a:p>
        </p:txBody>
      </p:sp>
      <p:sp>
        <p:nvSpPr>
          <p:cNvPr id="13322" name="TextBox 10">
            <a:extLst>
              <a:ext uri="{FF2B5EF4-FFF2-40B4-BE49-F238E27FC236}">
                <a16:creationId xmlns:a16="http://schemas.microsoft.com/office/drawing/2014/main" id="{84305496-9A36-479A-AF1A-F12C28BEA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175" y="2590800"/>
            <a:ext cx="4343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latin typeface="VNI-Times" pitchFamily="2" charset="0"/>
              </a:rPr>
              <a:t>b. Heä soá goùc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7" grpId="0"/>
      <p:bldP spid="7" grpId="1"/>
      <p:bldP spid="8" grpId="0" animBg="1"/>
      <p:bldP spid="8" grpId="1" animBg="1"/>
      <p:bldP spid="9" grpId="0"/>
      <p:bldP spid="9" grpId="1"/>
      <p:bldP spid="10" grpId="0"/>
      <p:bldP spid="1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7751BE1-EC94-47BD-9C77-B912CCE21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524000"/>
            <a:ext cx="838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chemeClr val="hlink"/>
              </a:buClr>
              <a:buSzPct val="65000"/>
              <a:buFontTx/>
              <a:buNone/>
            </a:pPr>
            <a:r>
              <a:rPr lang="en-US" altLang="en-US" sz="2600" b="1">
                <a:solidFill>
                  <a:srgbClr val="0000FF"/>
                </a:solidFill>
                <a:latin typeface="VNI-Times" pitchFamily="2" charset="0"/>
              </a:rPr>
              <a:t>1. Khaùi nieäm heä soá goùc cuûa ñöôøng thaúng y = ax + b (a</a:t>
            </a: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75D1A5D8-E31F-4B7F-BB56-AB14FBC13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7391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latin typeface="VNI-Times" pitchFamily="2" charset="0"/>
              </a:rPr>
              <a:t>a. Goùc taïo bôûi ñöôøng thaúng y = ax + b vaø truïc Ox</a:t>
            </a:r>
          </a:p>
        </p:txBody>
      </p:sp>
      <p:sp>
        <p:nvSpPr>
          <p:cNvPr id="14340" name="TextBox 10">
            <a:extLst>
              <a:ext uri="{FF2B5EF4-FFF2-40B4-BE49-F238E27FC236}">
                <a16:creationId xmlns:a16="http://schemas.microsoft.com/office/drawing/2014/main" id="{B4B411AD-B980-44E6-B611-3EFAAA296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175" y="2590800"/>
            <a:ext cx="4343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latin typeface="VNI-Times" pitchFamily="2" charset="0"/>
              </a:rPr>
              <a:t>b. Heä soá goùc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8E7D5D-49AE-41D2-89CF-AC0DF8273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124200"/>
            <a:ext cx="716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VNI-Times" pitchFamily="2" charset="0"/>
              </a:rPr>
              <a:t>- Heä soá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a</a:t>
            </a:r>
            <a:r>
              <a:rPr lang="en-US" altLang="en-US" sz="2400">
                <a:latin typeface="VNI-Times" pitchFamily="2" charset="0"/>
              </a:rPr>
              <a:t> vaø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ñoä lôùn</a:t>
            </a:r>
            <a:r>
              <a:rPr lang="en-US" altLang="en-US" sz="2400">
                <a:latin typeface="VNI-Times" pitchFamily="2" charset="0"/>
              </a:rPr>
              <a:t> cuûa goùc coù moái lieân heä vôùi nhau neân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a</a:t>
            </a:r>
            <a:r>
              <a:rPr lang="en-US" altLang="en-US" sz="2400">
                <a:latin typeface="VNI-Times" pitchFamily="2" charset="0"/>
              </a:rPr>
              <a:t> ñöôïc goïi laø </a:t>
            </a:r>
            <a:r>
              <a:rPr lang="en-US" altLang="en-US" sz="2400" b="1">
                <a:solidFill>
                  <a:srgbClr val="C00000"/>
                </a:solidFill>
                <a:latin typeface="VNI-Times" pitchFamily="2" charset="0"/>
              </a:rPr>
              <a:t>heä soá goùc</a:t>
            </a:r>
          </a:p>
        </p:txBody>
      </p:sp>
      <p:sp>
        <p:nvSpPr>
          <p:cNvPr id="29711" name="Text Box 15">
            <a:extLst>
              <a:ext uri="{FF2B5EF4-FFF2-40B4-BE49-F238E27FC236}">
                <a16:creationId xmlns:a16="http://schemas.microsoft.com/office/drawing/2014/main" id="{547CCD27-ADD8-4569-B19E-DC82D0C40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3300"/>
                </a:solidFill>
                <a:latin typeface=".VnTime" panose="020B7200000000000000" pitchFamily="34" charset="0"/>
              </a:rPr>
              <a:t>Chó ý (sgk)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97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187850E-A160-414C-AD0C-06033CCBF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375" y="6034088"/>
            <a:ext cx="457200" cy="4572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  <p:sp>
        <p:nvSpPr>
          <p:cNvPr id="15363" name="WordArt 10">
            <a:extLst>
              <a:ext uri="{FF2B5EF4-FFF2-40B4-BE49-F238E27FC236}">
                <a16:creationId xmlns:a16="http://schemas.microsoft.com/office/drawing/2014/main" id="{7628D684-B4CD-412E-B351-1289BB0A0F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3048000"/>
            <a:ext cx="1019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14425D"/>
                </a:solidFill>
                <a:effectLst>
                  <a:outerShdw dist="40161" dir="20493903" algn="ctr" rotWithShape="0">
                    <a:srgbClr val="990099">
                      <a:alpha val="50000"/>
                    </a:srgbClr>
                  </a:outerShdw>
                </a:effectLst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15364" name="WordArt 11">
            <a:extLst>
              <a:ext uri="{FF2B5EF4-FFF2-40B4-BE49-F238E27FC236}">
                <a16:creationId xmlns:a16="http://schemas.microsoft.com/office/drawing/2014/main" id="{29332578-1146-47D5-A9B0-F0F9998E122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3886200"/>
            <a:ext cx="1019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14425D"/>
                </a:solidFill>
                <a:effectLst>
                  <a:outerShdw dist="40161" dir="20493903" algn="ctr" rotWithShape="0">
                    <a:srgbClr val="990099">
                      <a:alpha val="50000"/>
                    </a:srgbClr>
                  </a:outerShdw>
                </a:effectLst>
                <a:latin typeface="Arial Black" panose="020B0A04020102020204" pitchFamily="34" charset="0"/>
              </a:rPr>
              <a:t>B</a:t>
            </a:r>
          </a:p>
        </p:txBody>
      </p:sp>
      <p:sp>
        <p:nvSpPr>
          <p:cNvPr id="57356" name="WordArt 12">
            <a:extLst>
              <a:ext uri="{FF2B5EF4-FFF2-40B4-BE49-F238E27FC236}">
                <a16:creationId xmlns:a16="http://schemas.microsoft.com/office/drawing/2014/main" id="{6A77672F-A123-4AD4-A2AA-1E0B73A34F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4800600"/>
            <a:ext cx="1019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14425D"/>
                </a:solidFill>
                <a:effectLst>
                  <a:outerShdw dist="40161" dir="20493903" algn="ctr" rotWithShape="0">
                    <a:srgbClr val="990099">
                      <a:alpha val="50000"/>
                    </a:srgbClr>
                  </a:outerShdw>
                </a:effectLst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5366" name="WordArt 13">
            <a:extLst>
              <a:ext uri="{FF2B5EF4-FFF2-40B4-BE49-F238E27FC236}">
                <a16:creationId xmlns:a16="http://schemas.microsoft.com/office/drawing/2014/main" id="{DA84D586-558C-4D30-97FE-63A813F4DF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5638800"/>
            <a:ext cx="1019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14425D"/>
                </a:solidFill>
                <a:effectLst>
                  <a:outerShdw dist="40161" dir="20493903" algn="ctr" rotWithShape="0">
                    <a:srgbClr val="990099">
                      <a:alpha val="50000"/>
                    </a:srgbClr>
                  </a:outerShdw>
                </a:effectLst>
                <a:latin typeface="Arial Black" panose="020B0A04020102020204" pitchFamily="34" charset="0"/>
              </a:rPr>
              <a:t>D</a:t>
            </a:r>
          </a:p>
        </p:txBody>
      </p:sp>
      <p:sp>
        <p:nvSpPr>
          <p:cNvPr id="15367" name="Rectangle 14">
            <a:extLst>
              <a:ext uri="{FF2B5EF4-FFF2-40B4-BE49-F238E27FC236}">
                <a16:creationId xmlns:a16="http://schemas.microsoft.com/office/drawing/2014/main" id="{F6BD131D-BF7D-4275-AEF2-518DEDCC7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CC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  <p:sp>
        <p:nvSpPr>
          <p:cNvPr id="15368" name="Text Box 15">
            <a:extLst>
              <a:ext uri="{FF2B5EF4-FFF2-40B4-BE49-F238E27FC236}">
                <a16:creationId xmlns:a16="http://schemas.microsoft.com/office/drawing/2014/main" id="{09F706A4-2F41-425B-8345-25C08C889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971800"/>
            <a:ext cx="1981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1</a:t>
            </a: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=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2</a:t>
            </a:r>
            <a:endParaRPr lang="en-US" altLang="en-US" sz="4400" b="1" baseline="-25000">
              <a:solidFill>
                <a:srgbClr val="771F28"/>
              </a:solidFill>
              <a:latin typeface="VNI-Times" pitchFamily="2" charset="0"/>
            </a:endParaRPr>
          </a:p>
        </p:txBody>
      </p:sp>
      <p:sp>
        <p:nvSpPr>
          <p:cNvPr id="15369" name="Text Box 16">
            <a:extLst>
              <a:ext uri="{FF2B5EF4-FFF2-40B4-BE49-F238E27FC236}">
                <a16:creationId xmlns:a16="http://schemas.microsoft.com/office/drawing/2014/main" id="{C95B98B7-CF70-460C-892C-441FDF08A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810000"/>
            <a:ext cx="1752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1</a:t>
            </a: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&gt;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2</a:t>
            </a:r>
            <a:endParaRPr lang="en-US" altLang="en-US" sz="4400" b="1" baseline="-25000">
              <a:solidFill>
                <a:srgbClr val="771F28"/>
              </a:solidFill>
              <a:latin typeface="VNI-Times" pitchFamily="2" charset="0"/>
            </a:endParaRPr>
          </a:p>
        </p:txBody>
      </p:sp>
      <p:sp>
        <p:nvSpPr>
          <p:cNvPr id="15370" name="Text Box 17">
            <a:extLst>
              <a:ext uri="{FF2B5EF4-FFF2-40B4-BE49-F238E27FC236}">
                <a16:creationId xmlns:a16="http://schemas.microsoft.com/office/drawing/2014/main" id="{639E30C5-CF55-4169-B88E-969D211BD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724400"/>
            <a:ext cx="1828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1</a:t>
            </a: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&lt;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2</a:t>
            </a:r>
            <a:endParaRPr lang="en-US" altLang="en-US" sz="4400" b="1" baseline="-25000">
              <a:solidFill>
                <a:srgbClr val="771F28"/>
              </a:solidFill>
              <a:latin typeface="VNI-Times" pitchFamily="2" charset="0"/>
            </a:endParaRPr>
          </a:p>
        </p:txBody>
      </p:sp>
      <p:sp>
        <p:nvSpPr>
          <p:cNvPr id="15371" name="Text Box 18">
            <a:extLst>
              <a:ext uri="{FF2B5EF4-FFF2-40B4-BE49-F238E27FC236}">
                <a16:creationId xmlns:a16="http://schemas.microsoft.com/office/drawing/2014/main" id="{AA5668C4-3B76-40C7-9C2A-34E91F766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3" y="55626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1</a:t>
            </a:r>
            <a:r>
              <a:rPr lang="en-US" altLang="en-US" sz="4400" b="1">
                <a:solidFill>
                  <a:srgbClr val="771F2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≥</a:t>
            </a:r>
            <a:r>
              <a:rPr lang="en-US" altLang="en-US" sz="4400" b="1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</a:t>
            </a:r>
            <a:r>
              <a:rPr lang="en-US" altLang="en-US" sz="4400" b="1" baseline="-25000">
                <a:solidFill>
                  <a:srgbClr val="771F28"/>
                </a:solidFill>
                <a:latin typeface="VNI-Times" pitchFamily="2" charset="0"/>
                <a:sym typeface="Symbol" panose="05050102010706020507" pitchFamily="18" charset="2"/>
              </a:rPr>
              <a:t>2</a:t>
            </a:r>
            <a:endParaRPr lang="en-US" altLang="en-US" sz="4400" b="1" baseline="-25000">
              <a:solidFill>
                <a:srgbClr val="771F28"/>
              </a:solidFill>
              <a:latin typeface="VNI-Times" pitchFamily="2" charset="0"/>
            </a:endParaRPr>
          </a:p>
        </p:txBody>
      </p:sp>
      <p:sp>
        <p:nvSpPr>
          <p:cNvPr id="57363" name="Oval 19">
            <a:extLst>
              <a:ext uri="{FF2B5EF4-FFF2-40B4-BE49-F238E27FC236}">
                <a16:creationId xmlns:a16="http://schemas.microsoft.com/office/drawing/2014/main" id="{6010CA88-0CDB-43D5-9CC3-8B6719C8B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048000"/>
            <a:ext cx="1219200" cy="990600"/>
          </a:xfrm>
          <a:prstGeom prst="ellips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  <p:sp>
        <p:nvSpPr>
          <p:cNvPr id="57364" name="AutoShape 20">
            <a:extLst>
              <a:ext uri="{FF2B5EF4-FFF2-40B4-BE49-F238E27FC236}">
                <a16:creationId xmlns:a16="http://schemas.microsoft.com/office/drawing/2014/main" id="{583E6F46-2D0C-4FC8-98A6-E9C99A655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895600"/>
            <a:ext cx="2514600" cy="2514600"/>
          </a:xfrm>
          <a:prstGeom prst="cloudCallout">
            <a:avLst>
              <a:gd name="adj1" fmla="val -43750"/>
              <a:gd name="adj2" fmla="val 62755"/>
            </a:avLst>
          </a:prstGeom>
          <a:solidFill>
            <a:srgbClr val="A6A6A6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>
                <a:solidFill>
                  <a:srgbClr val="D60093"/>
                </a:solidFill>
                <a:latin typeface=".VnTime" panose="020B7200000000000000" pitchFamily="34" charset="0"/>
              </a:rPr>
              <a:t>§óng råi</a:t>
            </a:r>
          </a:p>
        </p:txBody>
      </p:sp>
      <p:grpSp>
        <p:nvGrpSpPr>
          <p:cNvPr id="15374" name="Group 5">
            <a:extLst>
              <a:ext uri="{FF2B5EF4-FFF2-40B4-BE49-F238E27FC236}">
                <a16:creationId xmlns:a16="http://schemas.microsoft.com/office/drawing/2014/main" id="{0EA96005-F5E3-4E95-9330-CB711CDBDC0E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19088"/>
            <a:ext cx="8305800" cy="2347912"/>
            <a:chOff x="336" y="480"/>
            <a:chExt cx="5232" cy="1479"/>
          </a:xfrm>
        </p:grpSpPr>
        <p:sp>
          <p:nvSpPr>
            <p:cNvPr id="20" name="Text Box 6">
              <a:extLst>
                <a:ext uri="{FF2B5EF4-FFF2-40B4-BE49-F238E27FC236}">
                  <a16:creationId xmlns:a16="http://schemas.microsoft.com/office/drawing/2014/main" id="{FE1193EA-43D9-4DC4-BF22-F8C9DA35C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480"/>
              <a:ext cx="5232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 u="sng" dirty="0" err="1">
                  <a:solidFill>
                    <a:srgbClr val="3333FF"/>
                  </a:solidFill>
                  <a:latin typeface="VNI-Times" pitchFamily="2" charset="0"/>
                </a:rPr>
                <a:t>Caâu</a:t>
              </a:r>
              <a:r>
                <a:rPr lang="en-US" sz="2800" b="1" u="sng" dirty="0">
                  <a:solidFill>
                    <a:srgbClr val="3333FF"/>
                  </a:solidFill>
                  <a:latin typeface="VNI-Times" pitchFamily="2" charset="0"/>
                </a:rPr>
                <a:t> 1</a:t>
              </a:r>
              <a:r>
                <a:rPr lang="en-US" sz="2800" b="1" dirty="0">
                  <a:solidFill>
                    <a:srgbClr val="3333FF"/>
                  </a:solidFill>
                  <a:latin typeface="VNI-Times" pitchFamily="2" charset="0"/>
                </a:rPr>
                <a:t> :</a:t>
              </a:r>
              <a:r>
                <a:rPr lang="en-US" sz="2800" b="1" dirty="0">
                  <a:latin typeface="VNI-Times" pitchFamily="2" charset="0"/>
                </a:rPr>
                <a:t> </a:t>
              </a:r>
              <a:r>
                <a: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NI-Times" pitchFamily="2" charset="0"/>
                </a:rPr>
                <a:t>Cho </a:t>
              </a:r>
              <a:r>
                <a:rPr lang="en-US" sz="28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VNI-Times" pitchFamily="2" charset="0"/>
                </a:rPr>
                <a:t>ñöôøng</a:t>
              </a:r>
              <a:r>
                <a: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VNI-Times" pitchFamily="2" charset="0"/>
                </a:rPr>
                <a:t>thaúng</a:t>
              </a:r>
              <a:r>
                <a: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NI-Times" pitchFamily="2" charset="0"/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            (d</a:t>
              </a:r>
              <a:r>
                <a:rPr lang="en-US" sz="2800" b="1" baseline="-25000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1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): y = 2x – 3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taïo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vôùi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truïc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Ox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goùc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            (d</a:t>
              </a:r>
              <a:r>
                <a:rPr lang="en-US" sz="2800" b="1" baseline="-25000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2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): y = 5x + 1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taïo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vôùi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truïc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Ox </a:t>
              </a:r>
              <a:r>
                <a:rPr lang="en-US" sz="2800" b="1" dirty="0" err="1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goùc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latin typeface="VNI-Times" pitchFamily="2" charset="0"/>
                </a:rPr>
                <a:t>  </a:t>
              </a:r>
            </a:p>
          </p:txBody>
        </p:sp>
        <p:graphicFrame>
          <p:nvGraphicFramePr>
            <p:cNvPr id="15376" name="Object 7">
              <a:extLst>
                <a:ext uri="{FF2B5EF4-FFF2-40B4-BE49-F238E27FC236}">
                  <a16:creationId xmlns:a16="http://schemas.microsoft.com/office/drawing/2014/main" id="{74AA98BE-B89F-4D6A-9DDC-B2B3FCA770D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60" y="864"/>
            <a:ext cx="384" cy="4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9" name="Equation" r:id="rId4" imgW="177646" imgH="228402" progId="Equation.DSMT4">
                    <p:embed/>
                  </p:oleObj>
                </mc:Choice>
                <mc:Fallback>
                  <p:oleObj name="Equation" r:id="rId4" imgW="177646" imgH="228402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0" y="864"/>
                          <a:ext cx="384" cy="4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7" name="Object 8">
              <a:extLst>
                <a:ext uri="{FF2B5EF4-FFF2-40B4-BE49-F238E27FC236}">
                  <a16:creationId xmlns:a16="http://schemas.microsoft.com/office/drawing/2014/main" id="{E12F11CB-BFF3-405B-A0A8-0BF313E64BD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56" y="1248"/>
            <a:ext cx="412" cy="4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0" name="Equation" r:id="rId6" imgW="190500" imgH="228600" progId="Equation.DSMT4">
                    <p:embed/>
                  </p:oleObj>
                </mc:Choice>
                <mc:Fallback>
                  <p:oleObj name="Equation" r:id="rId6" imgW="190500" imgH="228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6" y="1248"/>
                          <a:ext cx="412" cy="4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8" name="Text Box 9">
              <a:extLst>
                <a:ext uri="{FF2B5EF4-FFF2-40B4-BE49-F238E27FC236}">
                  <a16:creationId xmlns:a16="http://schemas.microsoft.com/office/drawing/2014/main" id="{D98B5030-0A8B-4BB9-BB34-B3FC245F19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632"/>
              <a:ext cx="39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3333FF"/>
                  </a:solidFill>
                  <a:latin typeface="VNI-Times" pitchFamily="2" charset="0"/>
                </a:rPr>
                <a:t>So saùnh naøo sau ñaây laø ñuùng?</a:t>
              </a:r>
            </a:p>
          </p:txBody>
        </p:sp>
      </p:grpSp>
    </p:spTree>
  </p:cSld>
  <p:clrMapOvr>
    <a:masterClrMapping/>
  </p:clrMapOvr>
  <p:transition spd="med" advClick="0" advTm="600000">
    <p:comb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51 0.07215 C -0.04809 0.15333 -0.06666 0.2345 -0.02951 0.25994 C 0.00764 0.28538 0.1566 0.2308 0.19341 0.22502 " pathEditMode="relative" rAng="0" ptsTypes="aaA">
                                      <p:cBhvr>
                                        <p:cTn id="9" dur="20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88" y="106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573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6"/>
                  </p:tgtEl>
                </p:cond>
              </p:nextCondLst>
            </p:seq>
          </p:childTnLst>
        </p:cTn>
      </p:par>
    </p:tnLst>
    <p:bldLst>
      <p:bldP spid="57363" grpId="0" animBg="1"/>
      <p:bldP spid="57363" grpId="1" animBg="1"/>
      <p:bldP spid="57364" grpId="0" animBg="1"/>
      <p:bldP spid="5736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8">
            <a:extLst>
              <a:ext uri="{FF2B5EF4-FFF2-40B4-BE49-F238E27FC236}">
                <a16:creationId xmlns:a16="http://schemas.microsoft.com/office/drawing/2014/main" id="{D9A61CDF-3CD4-4DEB-8E9A-26B38AED0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3400"/>
            <a:ext cx="80010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>
                <a:solidFill>
                  <a:srgbClr val="000099"/>
                </a:solidFill>
                <a:latin typeface="VNI-Times" pitchFamily="2" charset="0"/>
              </a:rPr>
              <a:t>2. </a:t>
            </a:r>
            <a:r>
              <a:rPr lang="en-US" altLang="en-US" sz="3000" b="1" u="sng">
                <a:solidFill>
                  <a:srgbClr val="000099"/>
                </a:solidFill>
                <a:latin typeface="VNI-Times" pitchFamily="2" charset="0"/>
              </a:rPr>
              <a:t>Ví duï 1</a:t>
            </a:r>
            <a:r>
              <a:rPr lang="en-US" altLang="en-US" sz="3000">
                <a:latin typeface="VNI-Times" pitchFamily="2" charset="0"/>
              </a:rPr>
              <a:t>: Cho ñöôøng thaúng (d): y = 3x + 2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B45F07"/>
                </a:solidFill>
                <a:latin typeface="VNI-Times" pitchFamily="2" charset="0"/>
              </a:rPr>
              <a:t>   a. Veõ ñöôøng thaúng (d)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B45F07"/>
                </a:solidFill>
                <a:latin typeface="VNI-Times" pitchFamily="2" charset="0"/>
              </a:rPr>
              <a:t>   b. Tính goùc taïo bôûi (d) vaø truïc Ox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FCDD98-A529-4CAF-B67C-834D9A9EB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9812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VNI-Times" pitchFamily="2" charset="0"/>
              </a:rPr>
              <a:t>Höôùng daãn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5C9CC97-34EA-497F-BE38-9241253C6E15}"/>
              </a:ext>
            </a:extLst>
          </p:cNvPr>
          <p:cNvCxnSpPr/>
          <p:nvPr/>
        </p:nvCxnSpPr>
        <p:spPr>
          <a:xfrm rot="5400000">
            <a:off x="2209801" y="4495800"/>
            <a:ext cx="3657600" cy="3175"/>
          </a:xfrm>
          <a:prstGeom prst="line">
            <a:avLst/>
          </a:prstGeom>
          <a:ln w="190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4">
            <a:extLst>
              <a:ext uri="{FF2B5EF4-FFF2-40B4-BE49-F238E27FC236}">
                <a16:creationId xmlns:a16="http://schemas.microsoft.com/office/drawing/2014/main" id="{85BEB6BB-7B41-4E8F-8E47-B7E52E958735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946525"/>
            <a:ext cx="4648200" cy="2058988"/>
            <a:chOff x="2640" y="2486"/>
            <a:chExt cx="2928" cy="1297"/>
          </a:xfrm>
        </p:grpSpPr>
        <p:grpSp>
          <p:nvGrpSpPr>
            <p:cNvPr id="16428" name="Group 53">
              <a:extLst>
                <a:ext uri="{FF2B5EF4-FFF2-40B4-BE49-F238E27FC236}">
                  <a16:creationId xmlns:a16="http://schemas.microsoft.com/office/drawing/2014/main" id="{A60571EA-29B8-473F-BD55-76B30C6E87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2486"/>
              <a:ext cx="2784" cy="1018"/>
              <a:chOff x="2688" y="2486"/>
              <a:chExt cx="2784" cy="1018"/>
            </a:xfrm>
          </p:grpSpPr>
          <p:sp>
            <p:nvSpPr>
              <p:cNvPr id="16430" name="TextBox 33">
                <a:extLst>
                  <a:ext uri="{FF2B5EF4-FFF2-40B4-BE49-F238E27FC236}">
                    <a16:creationId xmlns:a16="http://schemas.microsoft.com/office/drawing/2014/main" id="{03F1AC38-6A67-4364-964A-8A82C3920A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8" y="2486"/>
                <a:ext cx="27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 b="1">
                    <a:latin typeface="VNI-Times" pitchFamily="2" charset="0"/>
                  </a:rPr>
                  <a:t> b</a:t>
                </a:r>
                <a:r>
                  <a:rPr lang="en-US" altLang="en-US" sz="2800">
                    <a:latin typeface="VNI-Times" pitchFamily="2" charset="0"/>
                  </a:rPr>
                  <a:t>. Xeùt tam giaùc vuoâng AOB</a:t>
                </a:r>
              </a:p>
            </p:txBody>
          </p:sp>
          <p:graphicFrame>
            <p:nvGraphicFramePr>
              <p:cNvPr id="16431" name="Object 29">
                <a:extLst>
                  <a:ext uri="{FF2B5EF4-FFF2-40B4-BE49-F238E27FC236}">
                    <a16:creationId xmlns:a16="http://schemas.microsoft.com/office/drawing/2014/main" id="{392D7415-34C8-4D2C-B602-1800309872E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926" y="2845"/>
              <a:ext cx="874" cy="65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32" name="Equation" r:id="rId3" imgW="774364" imgH="583947" progId="Equation.DSMT4">
                      <p:embed/>
                    </p:oleObj>
                  </mc:Choice>
                  <mc:Fallback>
                    <p:oleObj name="Equation" r:id="rId3" imgW="774364" imgH="583947" progId="Equation.DSMT4">
                      <p:embed/>
                      <p:pic>
                        <p:nvPicPr>
                          <p:cNvPr id="0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26" y="2845"/>
                            <a:ext cx="874" cy="65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6429" name="TextBox 37">
              <a:extLst>
                <a:ext uri="{FF2B5EF4-FFF2-40B4-BE49-F238E27FC236}">
                  <a16:creationId xmlns:a16="http://schemas.microsoft.com/office/drawing/2014/main" id="{1C81278D-89DE-49C1-9B27-2E84AF241C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880"/>
              <a:ext cx="2928" cy="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ts val="12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latin typeface="VNI-Times" pitchFamily="2" charset="0"/>
                </a:rPr>
                <a:t>- </a:t>
              </a:r>
              <a:r>
                <a:rPr lang="en-US" altLang="en-US" sz="2400" dirty="0">
                  <a:latin typeface="VNI-Times" pitchFamily="2" charset="0"/>
                </a:rPr>
                <a:t>Ta </a:t>
              </a:r>
              <a:r>
                <a:rPr lang="en-US" altLang="en-US" sz="2400" dirty="0" err="1">
                  <a:latin typeface="VNI-Times" pitchFamily="2" charset="0"/>
                </a:rPr>
                <a:t>coù</a:t>
              </a:r>
              <a:r>
                <a:rPr lang="en-US" altLang="en-US" sz="2400" dirty="0">
                  <a:latin typeface="VNI-Times" pitchFamily="2" charset="0"/>
                </a:rPr>
                <a:t>: tan</a:t>
              </a:r>
              <a:r>
                <a:rPr lang="en-US" altLang="en-US" sz="2400" dirty="0">
                  <a:latin typeface="VNI-Times" pitchFamily="2" charset="0"/>
                  <a:sym typeface="Symbol" panose="05050102010706020507" pitchFamily="18" charset="2"/>
                </a:rPr>
                <a:t> =</a:t>
              </a:r>
              <a:r>
                <a:rPr lang="en-US" altLang="en-US" sz="2000" dirty="0">
                  <a:latin typeface="VNI-Times" pitchFamily="2" charset="0"/>
                  <a:sym typeface="Symbol" panose="05050102010706020507" pitchFamily="18" charset="2"/>
                </a:rPr>
                <a:t>                   </a:t>
              </a:r>
            </a:p>
            <a:p>
              <a:pPr>
                <a:spcBef>
                  <a:spcPts val="1200"/>
                </a:spcBef>
                <a:buClrTx/>
                <a:buSzTx/>
                <a:buFontTx/>
                <a:buNone/>
              </a:pPr>
              <a:endParaRPr lang="en-US" altLang="en-US" sz="2000" dirty="0">
                <a:latin typeface="VNI-Times" pitchFamily="2" charset="0"/>
                <a:sym typeface="Symbol" panose="05050102010706020507" pitchFamily="18" charset="2"/>
              </a:endParaRPr>
            </a:p>
            <a:p>
              <a:pPr>
                <a:spcBef>
                  <a:spcPts val="120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latin typeface="VNI-Times" pitchFamily="2" charset="0"/>
                  <a:sym typeface="Symbol" panose="05050102010706020507" pitchFamily="18" charset="2"/>
                </a:rPr>
                <a:t>(3 </a:t>
              </a:r>
              <a:r>
                <a:rPr lang="en-US" altLang="en-US" sz="2000" dirty="0" err="1">
                  <a:latin typeface="VNI-Times" pitchFamily="2" charset="0"/>
                  <a:sym typeface="Symbol" panose="05050102010706020507" pitchFamily="18" charset="2"/>
                </a:rPr>
                <a:t>c</a:t>
              </a:r>
              <a:r>
                <a:rPr lang="en-US" altLang="en-US" sz="2000" dirty="0" err="1">
                  <a:latin typeface=".VnTime" panose="020B7200000000000000" pitchFamily="34" charset="0"/>
                  <a:sym typeface="Symbol" panose="05050102010706020507" pitchFamily="18" charset="2"/>
                </a:rPr>
                <a:t>hÝnh</a:t>
              </a:r>
              <a:r>
                <a:rPr lang="en-US" altLang="en-US" sz="2000" dirty="0">
                  <a:latin typeface=".VnTime" panose="020B7200000000000000" pitchFamily="34" charset="0"/>
                  <a:sym typeface="Symbol" panose="05050102010706020507" pitchFamily="18" charset="2"/>
                </a:rPr>
                <a:t> lµ </a:t>
              </a:r>
              <a:r>
                <a:rPr lang="en-US" altLang="en-US" sz="2000" dirty="0" err="1">
                  <a:latin typeface=".VnTime" panose="020B7200000000000000" pitchFamily="34" charset="0"/>
                  <a:sym typeface="Symbol" panose="05050102010706020507" pitchFamily="18" charset="2"/>
                </a:rPr>
                <a:t>hÖ</a:t>
              </a:r>
              <a:r>
                <a:rPr lang="en-US" altLang="en-US" sz="2000" dirty="0">
                  <a:latin typeface=".VnTime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altLang="en-US" sz="2000" dirty="0" err="1">
                  <a:latin typeface=".VnTime" panose="020B7200000000000000" pitchFamily="34" charset="0"/>
                  <a:sym typeface="Symbol" panose="05050102010706020507" pitchFamily="18" charset="2"/>
                </a:rPr>
                <a:t>sè</a:t>
              </a:r>
              <a:r>
                <a:rPr lang="en-US" altLang="en-US" sz="2000" dirty="0">
                  <a:latin typeface=".VnTime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altLang="en-US" sz="2000" dirty="0" err="1">
                  <a:latin typeface=".VnTime" panose="020B7200000000000000" pitchFamily="34" charset="0"/>
                  <a:sym typeface="Symbol" panose="05050102010706020507" pitchFamily="18" charset="2"/>
                </a:rPr>
                <a:t>gãc</a:t>
              </a:r>
              <a:r>
                <a:rPr lang="en-US" altLang="en-US" sz="2000" dirty="0">
                  <a:latin typeface=".VnTime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altLang="en-US" sz="2000" dirty="0" err="1">
                  <a:latin typeface=".VnTime" panose="020B7200000000000000" pitchFamily="34" charset="0"/>
                  <a:sym typeface="Symbol" panose="05050102010706020507" pitchFamily="18" charset="2"/>
                </a:rPr>
                <a:t>cña</a:t>
              </a:r>
              <a:r>
                <a:rPr lang="en-US" altLang="en-US" sz="2000" dirty="0">
                  <a:latin typeface=".VnTime" panose="020B7200000000000000" pitchFamily="34" charset="0"/>
                  <a:sym typeface="Symbol" panose="05050102010706020507" pitchFamily="18" charset="2"/>
                </a:rPr>
                <a:t> ®­</a:t>
              </a:r>
              <a:r>
                <a:rPr lang="en-US" altLang="en-US" sz="2000" dirty="0" err="1">
                  <a:latin typeface=".VnTime" panose="020B7200000000000000" pitchFamily="34" charset="0"/>
                  <a:sym typeface="Symbol" panose="05050102010706020507" pitchFamily="18" charset="2"/>
                </a:rPr>
                <a:t>ưêng</a:t>
              </a:r>
              <a:r>
                <a:rPr lang="en-US" altLang="en-US" sz="2000" dirty="0">
                  <a:latin typeface=".VnTime" panose="020B7200000000000000" pitchFamily="34" charset="0"/>
                  <a:sym typeface="Symbol" panose="05050102010706020507" pitchFamily="18" charset="2"/>
                </a:rPr>
                <a:t> th¼ng d)</a:t>
              </a:r>
              <a:endParaRPr lang="en-US" altLang="en-US" sz="2000" dirty="0">
                <a:latin typeface="VNI-Times" pitchFamily="2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6" name="Group 52">
            <a:extLst>
              <a:ext uri="{FF2B5EF4-FFF2-40B4-BE49-F238E27FC236}">
                <a16:creationId xmlns:a16="http://schemas.microsoft.com/office/drawing/2014/main" id="{955040DB-E3A2-4732-AFCC-5A0246CB6C2C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2667000"/>
            <a:ext cx="4419600" cy="1152525"/>
            <a:chOff x="2688" y="1680"/>
            <a:chExt cx="2784" cy="726"/>
          </a:xfrm>
        </p:grpSpPr>
        <p:sp>
          <p:nvSpPr>
            <p:cNvPr id="16426" name="TextBox 32">
              <a:extLst>
                <a:ext uri="{FF2B5EF4-FFF2-40B4-BE49-F238E27FC236}">
                  <a16:creationId xmlns:a16="http://schemas.microsoft.com/office/drawing/2014/main" id="{B05385E9-BFF4-43F1-A89C-E5330FE30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680"/>
              <a:ext cx="2784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latin typeface="VNI-Times" pitchFamily="2" charset="0"/>
                </a:rPr>
                <a:t> a</a:t>
              </a:r>
              <a:r>
                <a:rPr lang="en-US" altLang="en-US" sz="2800">
                  <a:latin typeface="VNI-Times" pitchFamily="2" charset="0"/>
                </a:rPr>
                <a:t>. Ñöôøng thaúng </a:t>
              </a:r>
              <a:r>
                <a:rPr lang="en-US" altLang="en-US" sz="2800">
                  <a:solidFill>
                    <a:srgbClr val="C00000"/>
                  </a:solidFill>
                  <a:latin typeface="VNI-Times" pitchFamily="2" charset="0"/>
                </a:rPr>
                <a:t>(d)</a:t>
              </a:r>
              <a:r>
                <a:rPr lang="en-US" altLang="en-US" sz="2800">
                  <a:latin typeface="VNI-Times" pitchFamily="2" charset="0"/>
                </a:rPr>
                <a:t> qua hai ñieåm </a:t>
              </a:r>
              <a:r>
                <a:rPr lang="en-US" altLang="en-US" sz="2800" b="1">
                  <a:solidFill>
                    <a:srgbClr val="000099"/>
                  </a:solidFill>
                  <a:latin typeface="VNI-Times" pitchFamily="2" charset="0"/>
                </a:rPr>
                <a:t>A(0; 2) </a:t>
              </a:r>
              <a:r>
                <a:rPr lang="en-US" altLang="en-US" sz="2800">
                  <a:latin typeface="VNI-Times" pitchFamily="2" charset="0"/>
                </a:rPr>
                <a:t>vaø </a:t>
              </a:r>
              <a:r>
                <a:rPr lang="en-US" altLang="en-US" sz="2800" b="1">
                  <a:solidFill>
                    <a:srgbClr val="000099"/>
                  </a:solidFill>
                  <a:latin typeface="VNI-Times" pitchFamily="2" charset="0"/>
                </a:rPr>
                <a:t>B(     ; 0)</a:t>
              </a:r>
            </a:p>
          </p:txBody>
        </p:sp>
        <p:graphicFrame>
          <p:nvGraphicFramePr>
            <p:cNvPr id="16427" name="Object 37">
              <a:extLst>
                <a:ext uri="{FF2B5EF4-FFF2-40B4-BE49-F238E27FC236}">
                  <a16:creationId xmlns:a16="http://schemas.microsoft.com/office/drawing/2014/main" id="{99809314-B85C-43A0-BF33-F09B272D0FF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12" y="1920"/>
            <a:ext cx="274" cy="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33" name="Equation" r:id="rId5" imgW="228501" imgH="406224" progId="Equation.DSMT4">
                    <p:embed/>
                  </p:oleObj>
                </mc:Choice>
                <mc:Fallback>
                  <p:oleObj name="Equation" r:id="rId5" imgW="228501" imgH="406224" progId="Equation.DSMT4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1920"/>
                          <a:ext cx="274" cy="4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43">
            <a:extLst>
              <a:ext uri="{FF2B5EF4-FFF2-40B4-BE49-F238E27FC236}">
                <a16:creationId xmlns:a16="http://schemas.microsoft.com/office/drawing/2014/main" id="{FA3B1B42-39FE-4FD9-8668-722B1A667484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5957888"/>
            <a:ext cx="3200400" cy="519112"/>
            <a:chOff x="3120" y="3366"/>
            <a:chExt cx="2016" cy="327"/>
          </a:xfrm>
        </p:grpSpPr>
        <p:sp>
          <p:nvSpPr>
            <p:cNvPr id="16424" name="TextBox 35">
              <a:extLst>
                <a:ext uri="{FF2B5EF4-FFF2-40B4-BE49-F238E27FC236}">
                  <a16:creationId xmlns:a16="http://schemas.microsoft.com/office/drawing/2014/main" id="{BA93820B-2741-40C5-83A1-F9829759C2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3366"/>
              <a:ext cx="20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ts val="12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VNI-Times" pitchFamily="2" charset="0"/>
                  <a:sym typeface="Symbol" panose="05050102010706020507" pitchFamily="18" charset="2"/>
                </a:rPr>
                <a:t>     71</a:t>
              </a:r>
              <a:r>
                <a:rPr lang="en-US" altLang="en-US" sz="2800" baseline="30000">
                  <a:latin typeface="VNI-Times" pitchFamily="2" charset="0"/>
                  <a:sym typeface="Symbol" panose="05050102010706020507" pitchFamily="18" charset="2"/>
                </a:rPr>
                <a:t>0</a:t>
              </a:r>
              <a:r>
                <a:rPr lang="en-US" altLang="en-US" sz="2800">
                  <a:latin typeface="VNI-Times" pitchFamily="2" charset="0"/>
                  <a:sym typeface="Symbol" panose="05050102010706020507" pitchFamily="18" charset="2"/>
                </a:rPr>
                <a:t>34’</a:t>
              </a:r>
              <a:endParaRPr lang="en-US" altLang="en-US" sz="2800">
                <a:latin typeface="VNI-Times" pitchFamily="2" charset="0"/>
              </a:endParaRPr>
            </a:p>
          </p:txBody>
        </p:sp>
        <p:graphicFrame>
          <p:nvGraphicFramePr>
            <p:cNvPr id="16425" name="Object 42">
              <a:extLst>
                <a:ext uri="{FF2B5EF4-FFF2-40B4-BE49-F238E27FC236}">
                  <a16:creationId xmlns:a16="http://schemas.microsoft.com/office/drawing/2014/main" id="{D44E3617-2963-4F17-A5A7-564DF281C3A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8" y="3456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34" name="Equation" r:id="rId7" imgW="126725" imgH="126725" progId="Equation.DSMT4">
                    <p:embed/>
                  </p:oleObj>
                </mc:Choice>
                <mc:Fallback>
                  <p:oleObj name="Equation" r:id="rId7" imgW="126725" imgH="126725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3456"/>
                          <a:ext cx="192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65F42893-BE47-4118-A5FE-E91BEBFF152C}"/>
              </a:ext>
            </a:extLst>
          </p:cNvPr>
          <p:cNvSpPr/>
          <p:nvPr/>
        </p:nvSpPr>
        <p:spPr>
          <a:xfrm>
            <a:off x="76200" y="4495800"/>
            <a:ext cx="109538" cy="10953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grpSp>
        <p:nvGrpSpPr>
          <p:cNvPr id="9" name="Group 56">
            <a:extLst>
              <a:ext uri="{FF2B5EF4-FFF2-40B4-BE49-F238E27FC236}">
                <a16:creationId xmlns:a16="http://schemas.microsoft.com/office/drawing/2014/main" id="{3E8C754D-6FE0-463B-9800-866EB355D45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743200"/>
            <a:ext cx="2757488" cy="3810000"/>
            <a:chOff x="432" y="1728"/>
            <a:chExt cx="1737" cy="24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6A47A97-8CCC-49D1-AE12-43AFDC52148F}"/>
                </a:ext>
              </a:extLst>
            </p:cNvPr>
            <p:cNvSpPr/>
            <p:nvPr/>
          </p:nvSpPr>
          <p:spPr>
            <a:xfrm>
              <a:off x="1536" y="3408"/>
              <a:ext cx="6" cy="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7D9B232-2CDC-41EF-BE2C-CBBA9C5ACC49}"/>
                </a:ext>
              </a:extLst>
            </p:cNvPr>
            <p:cNvCxnSpPr/>
            <p:nvPr/>
          </p:nvCxnSpPr>
          <p:spPr>
            <a:xfrm rot="5400000">
              <a:off x="2059" y="3404"/>
              <a:ext cx="2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36335DD-776B-4F95-9213-4F2D0835657F}"/>
                </a:ext>
              </a:extLst>
            </p:cNvPr>
            <p:cNvCxnSpPr/>
            <p:nvPr/>
          </p:nvCxnSpPr>
          <p:spPr>
            <a:xfrm>
              <a:off x="1518" y="2880"/>
              <a:ext cx="2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7F165F3-6585-4F85-ABB1-F564A644807E}"/>
                </a:ext>
              </a:extLst>
            </p:cNvPr>
            <p:cNvCxnSpPr/>
            <p:nvPr/>
          </p:nvCxnSpPr>
          <p:spPr>
            <a:xfrm>
              <a:off x="1518" y="3935"/>
              <a:ext cx="2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04DCC5C-CBA2-473F-92E4-EC85CBA1DF5A}"/>
                </a:ext>
              </a:extLst>
            </p:cNvPr>
            <p:cNvCxnSpPr/>
            <p:nvPr/>
          </p:nvCxnSpPr>
          <p:spPr>
            <a:xfrm rot="5400000">
              <a:off x="421" y="3401"/>
              <a:ext cx="23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40A286-ED65-46DE-9B36-2C471D431926}"/>
                </a:ext>
              </a:extLst>
            </p:cNvPr>
            <p:cNvCxnSpPr/>
            <p:nvPr/>
          </p:nvCxnSpPr>
          <p:spPr>
            <a:xfrm rot="5400000">
              <a:off x="996" y="3401"/>
              <a:ext cx="23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8FC2D36-0074-4FC0-A13B-56C19A841AFE}"/>
                </a:ext>
              </a:extLst>
            </p:cNvPr>
            <p:cNvCxnSpPr/>
            <p:nvPr/>
          </p:nvCxnSpPr>
          <p:spPr>
            <a:xfrm>
              <a:off x="1518" y="2352"/>
              <a:ext cx="2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12" name="TextBox 30">
              <a:extLst>
                <a:ext uri="{FF2B5EF4-FFF2-40B4-BE49-F238E27FC236}">
                  <a16:creationId xmlns:a16="http://schemas.microsoft.com/office/drawing/2014/main" id="{AD02CEA0-D138-44A2-AC41-4375CB529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1" y="1950"/>
              <a:ext cx="24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800">
                  <a:solidFill>
                    <a:srgbClr val="FF0000"/>
                  </a:solidFill>
                  <a:latin typeface="VNI-Times" pitchFamily="2" charset="0"/>
                </a:rPr>
                <a:t>.</a:t>
              </a:r>
            </a:p>
          </p:txBody>
        </p:sp>
        <p:sp>
          <p:nvSpPr>
            <p:cNvPr id="16413" name="TextBox 31">
              <a:extLst>
                <a:ext uri="{FF2B5EF4-FFF2-40B4-BE49-F238E27FC236}">
                  <a16:creationId xmlns:a16="http://schemas.microsoft.com/office/drawing/2014/main" id="{D75C9E72-0F4E-4432-A584-BF88481A92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100"/>
              <a:ext cx="24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>
                  <a:latin typeface="VNI-Times" pitchFamily="2" charset="0"/>
                </a:rPr>
                <a:t>.</a:t>
              </a:r>
            </a:p>
          </p:txBody>
        </p:sp>
        <p:sp>
          <p:nvSpPr>
            <p:cNvPr id="16414" name="TextBox 34">
              <a:extLst>
                <a:ext uri="{FF2B5EF4-FFF2-40B4-BE49-F238E27FC236}">
                  <a16:creationId xmlns:a16="http://schemas.microsoft.com/office/drawing/2014/main" id="{8774F466-2AEB-4898-96F5-D76FF4F1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" y="2265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VNI-Times" pitchFamily="2" charset="0"/>
                </a:rPr>
                <a:t>A</a:t>
              </a:r>
              <a:r>
                <a:rPr lang="en-US" altLang="en-US" sz="1800">
                  <a:latin typeface="VNI-Times" pitchFamily="2" charset="0"/>
                </a:rPr>
                <a:t>(0; 2)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E560215-EBC5-459B-8A00-9B5A3BD6FC7E}"/>
                </a:ext>
              </a:extLst>
            </p:cNvPr>
            <p:cNvCxnSpPr/>
            <p:nvPr/>
          </p:nvCxnSpPr>
          <p:spPr>
            <a:xfrm rot="5400000">
              <a:off x="168" y="2568"/>
              <a:ext cx="2400" cy="7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16" name="TextBox 37">
              <a:extLst>
                <a:ext uri="{FF2B5EF4-FFF2-40B4-BE49-F238E27FC236}">
                  <a16:creationId xmlns:a16="http://schemas.microsoft.com/office/drawing/2014/main" id="{6749F3D2-BDD4-40D2-96CA-3D63CF97AA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0" y="1728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VNI-Times" pitchFamily="2" charset="0"/>
                </a:rPr>
                <a:t>(d)</a:t>
              </a:r>
            </a:p>
          </p:txBody>
        </p: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F1C6CCFC-B13E-4DC7-AEC2-6D701CF55D6A}"/>
                </a:ext>
              </a:extLst>
            </p:cNvPr>
            <p:cNvSpPr/>
            <p:nvPr/>
          </p:nvSpPr>
          <p:spPr>
            <a:xfrm>
              <a:off x="1182" y="3251"/>
              <a:ext cx="166" cy="349"/>
            </a:xfrm>
            <a:prstGeom prst="arc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6418" name="TextBox 40">
              <a:extLst>
                <a:ext uri="{FF2B5EF4-FFF2-40B4-BE49-F238E27FC236}">
                  <a16:creationId xmlns:a16="http://schemas.microsoft.com/office/drawing/2014/main" id="{A41EEC06-BA4D-4E43-90F0-9365FB228C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120"/>
              <a:ext cx="1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99"/>
                  </a:solidFill>
                  <a:latin typeface="VNI-Times" pitchFamily="2" charset="0"/>
                  <a:sym typeface="Symbol" panose="05050102010706020507" pitchFamily="18" charset="2"/>
                </a:rPr>
                <a:t></a:t>
              </a:r>
              <a:endParaRPr lang="en-US" altLang="en-US" sz="2400">
                <a:solidFill>
                  <a:srgbClr val="000099"/>
                </a:solidFill>
                <a:latin typeface="VNI-Times" pitchFamily="2" charset="0"/>
              </a:endParaRPr>
            </a:p>
          </p:txBody>
        </p:sp>
        <p:graphicFrame>
          <p:nvGraphicFramePr>
            <p:cNvPr id="16419" name="Object 38">
              <a:extLst>
                <a:ext uri="{FF2B5EF4-FFF2-40B4-BE49-F238E27FC236}">
                  <a16:creationId xmlns:a16="http://schemas.microsoft.com/office/drawing/2014/main" id="{FAF7A054-CC2E-4850-BD58-CA6F5E2E9D5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00" y="3408"/>
            <a:ext cx="21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35" name="Equation" r:id="rId9" imgW="228501" imgH="406224" progId="Equation.DSMT4">
                    <p:embed/>
                  </p:oleObj>
                </mc:Choice>
                <mc:Fallback>
                  <p:oleObj name="Equation" r:id="rId9" imgW="228501" imgH="406224" progId="Equation.DSMT4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408"/>
                          <a:ext cx="217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99990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20" name="TextBox 31">
              <a:extLst>
                <a:ext uri="{FF2B5EF4-FFF2-40B4-BE49-F238E27FC236}">
                  <a16:creationId xmlns:a16="http://schemas.microsoft.com/office/drawing/2014/main" id="{3AF03597-180B-475F-8443-3D5646D8A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024"/>
              <a:ext cx="192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800">
                  <a:solidFill>
                    <a:srgbClr val="FF0000"/>
                  </a:solidFill>
                  <a:latin typeface="VNI-Times" pitchFamily="2" charset="0"/>
                </a:rPr>
                <a:t>.</a:t>
              </a:r>
            </a:p>
          </p:txBody>
        </p:sp>
        <p:grpSp>
          <p:nvGrpSpPr>
            <p:cNvPr id="16421" name="Group 41">
              <a:extLst>
                <a:ext uri="{FF2B5EF4-FFF2-40B4-BE49-F238E27FC236}">
                  <a16:creationId xmlns:a16="http://schemas.microsoft.com/office/drawing/2014/main" id="{393B1BB3-10BD-484A-9E8F-63B25A95A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3072"/>
              <a:ext cx="672" cy="288"/>
              <a:chOff x="816" y="2928"/>
              <a:chExt cx="672" cy="288"/>
            </a:xfrm>
          </p:grpSpPr>
          <p:sp>
            <p:nvSpPr>
              <p:cNvPr id="16422" name="TextBox 35">
                <a:extLst>
                  <a:ext uri="{FF2B5EF4-FFF2-40B4-BE49-F238E27FC236}">
                    <a16:creationId xmlns:a16="http://schemas.microsoft.com/office/drawing/2014/main" id="{BCD4294A-EC53-49AB-8DFD-225EB9C434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6" y="2928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>
                    <a:latin typeface="VNI-Times" pitchFamily="2" charset="0"/>
                  </a:rPr>
                  <a:t>B</a:t>
                </a:r>
                <a:r>
                  <a:rPr lang="en-US" altLang="en-US" sz="1800">
                    <a:latin typeface="VNI-Times" pitchFamily="2" charset="0"/>
                  </a:rPr>
                  <a:t>(    ; 0)</a:t>
                </a:r>
              </a:p>
            </p:txBody>
          </p:sp>
          <p:graphicFrame>
            <p:nvGraphicFramePr>
              <p:cNvPr id="16423" name="Object 40">
                <a:extLst>
                  <a:ext uri="{FF2B5EF4-FFF2-40B4-BE49-F238E27FC236}">
                    <a16:creationId xmlns:a16="http://schemas.microsoft.com/office/drawing/2014/main" id="{6C52A1C8-4433-4EC1-A36B-2E178988EF4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008" y="2928"/>
              <a:ext cx="167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436" name="Equation" r:id="rId10" imgW="228501" imgH="393529" progId="Equation.DSMT4">
                      <p:embed/>
                    </p:oleObj>
                  </mc:Choice>
                  <mc:Fallback>
                    <p:oleObj name="Equation" r:id="rId10" imgW="228501" imgH="393529" progId="Equation.DSMT4">
                      <p:embed/>
                      <p:pic>
                        <p:nvPicPr>
                          <p:cNvPr id="0" name="Object 4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08" y="2928"/>
                            <a:ext cx="167" cy="2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1" name="Group 55">
            <a:extLst>
              <a:ext uri="{FF2B5EF4-FFF2-40B4-BE49-F238E27FC236}">
                <a16:creationId xmlns:a16="http://schemas.microsoft.com/office/drawing/2014/main" id="{0C0151EF-3A1B-4C81-8BEC-A22EE765B318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819400"/>
            <a:ext cx="3810000" cy="3581400"/>
            <a:chOff x="144" y="1776"/>
            <a:chExt cx="2400" cy="2256"/>
          </a:xfrm>
        </p:grpSpPr>
        <p:sp>
          <p:nvSpPr>
            <p:cNvPr id="16396" name="TextBox 6">
              <a:extLst>
                <a:ext uri="{FF2B5EF4-FFF2-40B4-BE49-F238E27FC236}">
                  <a16:creationId xmlns:a16="http://schemas.microsoft.com/office/drawing/2014/main" id="{F7A48FB8-C41E-480E-A0CF-1E13CB8765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36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VNI-Times" pitchFamily="2" charset="0"/>
                </a:rPr>
                <a:t>x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E91651C-2E35-47AF-8D60-410E39CAFDB3}"/>
                </a:ext>
              </a:extLst>
            </p:cNvPr>
            <p:cNvCxnSpPr/>
            <p:nvPr/>
          </p:nvCxnSpPr>
          <p:spPr>
            <a:xfrm>
              <a:off x="144" y="3408"/>
              <a:ext cx="2256" cy="1"/>
            </a:xfrm>
            <a:prstGeom prst="line">
              <a:avLst/>
            </a:prstGeom>
            <a:ln w="1905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A530AB4-F569-4E6A-BF5F-7BEF7B9F195E}"/>
                </a:ext>
              </a:extLst>
            </p:cNvPr>
            <p:cNvCxnSpPr/>
            <p:nvPr/>
          </p:nvCxnSpPr>
          <p:spPr>
            <a:xfrm rot="5400000">
              <a:off x="457" y="2951"/>
              <a:ext cx="2160" cy="1"/>
            </a:xfrm>
            <a:prstGeom prst="line">
              <a:avLst/>
            </a:prstGeom>
            <a:ln w="19050">
              <a:solidFill>
                <a:srgbClr val="000099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9" name="TextBox 5">
              <a:extLst>
                <a:ext uri="{FF2B5EF4-FFF2-40B4-BE49-F238E27FC236}">
                  <a16:creationId xmlns:a16="http://schemas.microsoft.com/office/drawing/2014/main" id="{75B66634-6862-4DD5-8D9E-06C3D6D323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77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VNI-Times" pitchFamily="2" charset="0"/>
                </a:rPr>
                <a:t>y</a:t>
              </a:r>
            </a:p>
          </p:txBody>
        </p:sp>
        <p:sp>
          <p:nvSpPr>
            <p:cNvPr id="16400" name="TextBox 17">
              <a:extLst>
                <a:ext uri="{FF2B5EF4-FFF2-40B4-BE49-F238E27FC236}">
                  <a16:creationId xmlns:a16="http://schemas.microsoft.com/office/drawing/2014/main" id="{2AC3699A-AB0F-4353-B69D-EF102DDC0F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340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VNI-Times" pitchFamily="2" charset="0"/>
                </a:rPr>
                <a:t>O</a:t>
              </a:r>
            </a:p>
          </p:txBody>
        </p:sp>
        <p:sp>
          <p:nvSpPr>
            <p:cNvPr id="16401" name="TextBox 32">
              <a:extLst>
                <a:ext uri="{FF2B5EF4-FFF2-40B4-BE49-F238E27FC236}">
                  <a16:creationId xmlns:a16="http://schemas.microsoft.com/office/drawing/2014/main" id="{7CEA0D66-B448-437A-BD24-F5273F602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398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VNI-Times" pitchFamily="2" charset="0"/>
                </a:rPr>
                <a:t>-1</a:t>
              </a:r>
            </a:p>
          </p:txBody>
        </p:sp>
        <p:sp>
          <p:nvSpPr>
            <p:cNvPr id="16402" name="TextBox 33">
              <a:extLst>
                <a:ext uri="{FF2B5EF4-FFF2-40B4-BE49-F238E27FC236}">
                  <a16:creationId xmlns:a16="http://schemas.microsoft.com/office/drawing/2014/main" id="{26F0FF21-3CD6-45AE-8598-8B9104116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88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VNI-Times" pitchFamily="2" charset="0"/>
                </a:rPr>
                <a:t>1</a:t>
              </a:r>
            </a:p>
          </p:txBody>
        </p:sp>
        <p:sp>
          <p:nvSpPr>
            <p:cNvPr id="16403" name="TextBox 33">
              <a:extLst>
                <a:ext uri="{FF2B5EF4-FFF2-40B4-BE49-F238E27FC236}">
                  <a16:creationId xmlns:a16="http://schemas.microsoft.com/office/drawing/2014/main" id="{6ACC6D14-8D7C-4A58-99D1-7FFC08D75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208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VNI-Times" pitchFamily="2" charset="0"/>
                </a:rPr>
                <a:t>2</a:t>
              </a:r>
            </a:p>
          </p:txBody>
        </p:sp>
        <p:sp>
          <p:nvSpPr>
            <p:cNvPr id="16404" name="TextBox 33">
              <a:extLst>
                <a:ext uri="{FF2B5EF4-FFF2-40B4-BE49-F238E27FC236}">
                  <a16:creationId xmlns:a16="http://schemas.microsoft.com/office/drawing/2014/main" id="{7A01516A-43BA-4085-B06D-52573D484D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360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VNI-Times" pitchFamily="2" charset="0"/>
                </a:rPr>
                <a:t>1</a:t>
              </a:r>
            </a:p>
          </p:txBody>
        </p:sp>
      </p:grpSp>
      <p:sp>
        <p:nvSpPr>
          <p:cNvPr id="16395" name="Text Box 51">
            <a:extLst>
              <a:ext uri="{FF2B5EF4-FFF2-40B4-BE49-F238E27FC236}">
                <a16:creationId xmlns:a16="http://schemas.microsoft.com/office/drawing/2014/main" id="{FE39A14D-D385-4263-AABD-7A81AFBBB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343400"/>
            <a:ext cx="3048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74911E-E04D-452A-890E-8AB9C286B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915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99"/>
                </a:solidFill>
                <a:latin typeface="VNI-Times" pitchFamily="2" charset="0"/>
              </a:rPr>
              <a:t>3. </a:t>
            </a:r>
            <a:r>
              <a:rPr lang="en-US" altLang="en-US" sz="2400" b="1">
                <a:solidFill>
                  <a:srgbClr val="000099"/>
                </a:solidFill>
                <a:latin typeface=".VnTime" panose="020B7200000000000000" pitchFamily="34" charset="0"/>
              </a:rPr>
              <a:t>Bµi tËp: </a:t>
            </a:r>
            <a:r>
              <a:rPr lang="en-US" altLang="en-US" sz="2400" b="1" u="sng">
                <a:solidFill>
                  <a:srgbClr val="000099"/>
                </a:solidFill>
                <a:latin typeface=".VnTime" panose="020B7200000000000000" pitchFamily="34" charset="0"/>
              </a:rPr>
              <a:t>BT</a:t>
            </a:r>
            <a:r>
              <a:rPr lang="en-US" altLang="en-US" sz="2400" b="1" u="sng">
                <a:solidFill>
                  <a:srgbClr val="000099"/>
                </a:solidFill>
                <a:latin typeface="VNI-Times" pitchFamily="2" charset="0"/>
              </a:rPr>
              <a:t>27(sgk)</a:t>
            </a:r>
            <a:r>
              <a:rPr lang="en-US" altLang="en-US" sz="2400">
                <a:latin typeface="VNI-Times" pitchFamily="2" charset="0"/>
              </a:rPr>
              <a:t>: Cho haøm soá y = ax + 3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B45F07"/>
                </a:solidFill>
                <a:latin typeface="VNI-Times" pitchFamily="2" charset="0"/>
              </a:rPr>
              <a:t>a. Xaùc ñònh heä soá goùc a, bieát raèng ñoà thò cuûa haøm soá qua ñieåm A(2; 6)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B45F07"/>
                </a:solidFill>
                <a:latin typeface="VNI-Times" pitchFamily="2" charset="0"/>
              </a:rPr>
              <a:t>b. Veõ ñoà thò cuûa haøm soá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3300"/>
                </a:solidFill>
                <a:latin typeface="VNI-Times" pitchFamily="2" charset="0"/>
              </a:rPr>
              <a:t>c</a:t>
            </a:r>
            <a:r>
              <a:rPr lang="en-US" altLang="en-US" sz="2000">
                <a:solidFill>
                  <a:srgbClr val="FF3300"/>
                </a:solidFill>
                <a:latin typeface=".VnTime" panose="020B7200000000000000" pitchFamily="34" charset="0"/>
              </a:rPr>
              <a:t>. X¸c ®Þnh gãc t¹o bëi ®­êng th¼ng trªn víi trôc Ox</a:t>
            </a:r>
            <a:endParaRPr lang="en-US" altLang="en-US" sz="2000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31747" name="TextBox 2">
            <a:extLst>
              <a:ext uri="{FF2B5EF4-FFF2-40B4-BE49-F238E27FC236}">
                <a16:creationId xmlns:a16="http://schemas.microsoft.com/office/drawing/2014/main" id="{2ED58BCA-8648-4EBA-A354-1AD44151B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6002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000099"/>
                </a:solidFill>
                <a:latin typeface="VNI-Times" pitchFamily="2" charset="0"/>
              </a:rPr>
              <a:t>Höôùng daãn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3A05804-E481-421F-A52D-38DA9C54486C}"/>
              </a:ext>
            </a:extLst>
          </p:cNvPr>
          <p:cNvCxnSpPr/>
          <p:nvPr/>
        </p:nvCxnSpPr>
        <p:spPr>
          <a:xfrm rot="5400000">
            <a:off x="1829594" y="4495006"/>
            <a:ext cx="4724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9" name="TextBox 5">
            <a:extLst>
              <a:ext uri="{FF2B5EF4-FFF2-40B4-BE49-F238E27FC236}">
                <a16:creationId xmlns:a16="http://schemas.microsoft.com/office/drawing/2014/main" id="{0AEBB0A3-8F38-4221-A2B2-5D500FA8D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057400"/>
            <a:ext cx="373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VNI-Times" pitchFamily="2" charset="0"/>
              </a:rPr>
              <a:t> </a:t>
            </a:r>
            <a:r>
              <a:rPr lang="en-US" altLang="en-US" sz="2800" b="1">
                <a:solidFill>
                  <a:srgbClr val="000099"/>
                </a:solidFill>
                <a:latin typeface="VNI-Times" pitchFamily="2" charset="0"/>
              </a:rPr>
              <a:t>a</a:t>
            </a:r>
            <a:r>
              <a:rPr lang="en-US" altLang="en-US" sz="2800">
                <a:solidFill>
                  <a:srgbClr val="000099"/>
                </a:solidFill>
                <a:latin typeface="VNI-Times" pitchFamily="2" charset="0"/>
              </a:rPr>
              <a:t>. Vì ñoà thò qua ñieåm A(</a:t>
            </a:r>
            <a:r>
              <a:rPr lang="en-US" altLang="en-US" sz="280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altLang="en-US" sz="2800">
                <a:solidFill>
                  <a:srgbClr val="000099"/>
                </a:solidFill>
                <a:latin typeface="VNI-Times" pitchFamily="2" charset="0"/>
              </a:rPr>
              <a:t>; </a:t>
            </a:r>
            <a:r>
              <a:rPr lang="en-US" altLang="en-US" sz="2800">
                <a:solidFill>
                  <a:srgbClr val="FF0000"/>
                </a:solidFill>
                <a:latin typeface="VNI-Times" pitchFamily="2" charset="0"/>
              </a:rPr>
              <a:t>6</a:t>
            </a:r>
            <a:r>
              <a:rPr lang="en-US" altLang="en-US" sz="2800">
                <a:solidFill>
                  <a:srgbClr val="000099"/>
                </a:solidFill>
                <a:latin typeface="VNI-Times" pitchFamily="2" charset="0"/>
              </a:rPr>
              <a:t>) neân: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FEF56-1E39-481C-9BEE-C2527FC6A2DD}"/>
              </a:ext>
            </a:extLst>
          </p:cNvPr>
          <p:cNvSpPr txBox="1"/>
          <p:nvPr/>
        </p:nvSpPr>
        <p:spPr>
          <a:xfrm>
            <a:off x="457200" y="3921125"/>
            <a:ext cx="3657600" cy="94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 b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. Veõ ñoà thò haøm soá    y = </a:t>
            </a:r>
            <a:r>
              <a:rPr lang="en-US" sz="2800">
                <a:latin typeface="VNI-Times" pitchFamily="2" charset="0"/>
              </a:rPr>
              <a:t>1,5</a:t>
            </a: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x + 3</a:t>
            </a:r>
          </a:p>
        </p:txBody>
      </p:sp>
      <p:sp>
        <p:nvSpPr>
          <p:cNvPr id="31751" name="TextBox 7">
            <a:extLst>
              <a:ext uri="{FF2B5EF4-FFF2-40B4-BE49-F238E27FC236}">
                <a16:creationId xmlns:a16="http://schemas.microsoft.com/office/drawing/2014/main" id="{A72AC5F4-1F73-4415-A67C-3E9E8AC00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835525"/>
            <a:ext cx="3505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VNI-Times" pitchFamily="2" charset="0"/>
              </a:rPr>
              <a:t>- Ñoà thò qua hai ñieåm </a:t>
            </a:r>
            <a:r>
              <a:rPr lang="en-US" altLang="en-US" sz="2800">
                <a:solidFill>
                  <a:srgbClr val="000099"/>
                </a:solidFill>
                <a:latin typeface="VNI-Times" pitchFamily="2" charset="0"/>
              </a:rPr>
              <a:t>B(0; 3) </a:t>
            </a:r>
            <a:r>
              <a:rPr lang="en-US" altLang="en-US" sz="2800">
                <a:latin typeface="VNI-Times" pitchFamily="2" charset="0"/>
              </a:rPr>
              <a:t>vaø </a:t>
            </a:r>
            <a:r>
              <a:rPr lang="en-US" altLang="en-US" sz="2800">
                <a:solidFill>
                  <a:srgbClr val="000099"/>
                </a:solidFill>
                <a:latin typeface="VNI-Times" pitchFamily="2" charset="0"/>
              </a:rPr>
              <a:t>C(-2; 0)</a:t>
            </a:r>
          </a:p>
        </p:txBody>
      </p:sp>
      <p:sp>
        <p:nvSpPr>
          <p:cNvPr id="31752" name="TextBox 8">
            <a:extLst>
              <a:ext uri="{FF2B5EF4-FFF2-40B4-BE49-F238E27FC236}">
                <a16:creationId xmlns:a16="http://schemas.microsoft.com/office/drawing/2014/main" id="{34E0F8B3-F015-4F50-8C9D-979D19774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VNI-Times" pitchFamily="2" charset="0"/>
              </a:rPr>
              <a:t>- Ta coù: </a:t>
            </a:r>
            <a:r>
              <a:rPr lang="en-US" altLang="en-US" sz="2800">
                <a:solidFill>
                  <a:srgbClr val="FF0000"/>
                </a:solidFill>
                <a:latin typeface="VNI-Times" pitchFamily="2" charset="0"/>
              </a:rPr>
              <a:t>6</a:t>
            </a:r>
            <a:r>
              <a:rPr lang="en-US" altLang="en-US" sz="2800">
                <a:latin typeface="VNI-Times" pitchFamily="2" charset="0"/>
              </a:rPr>
              <a:t> = a.</a:t>
            </a:r>
            <a:r>
              <a:rPr lang="en-US" altLang="en-US" sz="280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altLang="en-US" sz="2800">
                <a:latin typeface="VNI-Times" pitchFamily="2" charset="0"/>
              </a:rPr>
              <a:t> + 3</a:t>
            </a:r>
          </a:p>
        </p:txBody>
      </p:sp>
      <p:sp>
        <p:nvSpPr>
          <p:cNvPr id="31753" name="TextBox 9">
            <a:extLst>
              <a:ext uri="{FF2B5EF4-FFF2-40B4-BE49-F238E27FC236}">
                <a16:creationId xmlns:a16="http://schemas.microsoft.com/office/drawing/2014/main" id="{0B2C1A43-756D-474F-BFF5-5C685C64A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514725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VNI-Times" pitchFamily="2" charset="0"/>
                <a:sym typeface="Symbol" panose="05050102010706020507" pitchFamily="18" charset="2"/>
              </a:rPr>
              <a:t> a = 1,5</a:t>
            </a:r>
            <a:endParaRPr lang="en-US" altLang="en-US" sz="2800">
              <a:latin typeface="VNI-Times" pitchFamily="2" charset="0"/>
            </a:endParaRPr>
          </a:p>
        </p:txBody>
      </p:sp>
      <p:sp>
        <p:nvSpPr>
          <p:cNvPr id="31754" name="TextBox 10">
            <a:extLst>
              <a:ext uri="{FF2B5EF4-FFF2-40B4-BE49-F238E27FC236}">
                <a16:creationId xmlns:a16="http://schemas.microsoft.com/office/drawing/2014/main" id="{AD8CE29B-7D9C-4130-BBF7-710383405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19400"/>
            <a:ext cx="83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  <a:latin typeface="VNI-Times" pitchFamily="2" charset="0"/>
              </a:rPr>
              <a:t> x    y </a:t>
            </a: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4B890D-ACC2-4347-A55D-6A45C37BC92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2895600"/>
            <a:ext cx="3886200" cy="3505200"/>
            <a:chOff x="4648200" y="2744788"/>
            <a:chExt cx="3886200" cy="35052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8CFE94-E2E8-4E28-AC5E-D04A0AF4AFEB}"/>
                </a:ext>
              </a:extLst>
            </p:cNvPr>
            <p:cNvCxnSpPr/>
            <p:nvPr/>
          </p:nvCxnSpPr>
          <p:spPr>
            <a:xfrm rot="5400000">
              <a:off x="5334001" y="4495800"/>
              <a:ext cx="3505200" cy="3175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0035D9E-F054-4718-8722-6AFA1679A66E}"/>
                </a:ext>
              </a:extLst>
            </p:cNvPr>
            <p:cNvCxnSpPr/>
            <p:nvPr/>
          </p:nvCxnSpPr>
          <p:spPr>
            <a:xfrm>
              <a:off x="4648200" y="5257801"/>
              <a:ext cx="3886200" cy="1587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37" name="TextBox 17">
              <a:extLst>
                <a:ext uri="{FF2B5EF4-FFF2-40B4-BE49-F238E27FC236}">
                  <a16:creationId xmlns:a16="http://schemas.microsoft.com/office/drawing/2014/main" id="{54B04D61-CC6F-4697-B448-47533E26FC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6600" y="5257800"/>
              <a:ext cx="304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VNI-Times" pitchFamily="2" charset="0"/>
                </a:rPr>
                <a:t>O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45C027A-A2D9-4099-83CE-BA63560DC83B}"/>
                </a:ext>
              </a:extLst>
            </p:cNvPr>
            <p:cNvCxnSpPr/>
            <p:nvPr/>
          </p:nvCxnSpPr>
          <p:spPr>
            <a:xfrm rot="5400000">
              <a:off x="7678737" y="5260976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2C84419-1618-46B0-A206-AB9CCEED883D}"/>
                </a:ext>
              </a:extLst>
            </p:cNvPr>
            <p:cNvCxnSpPr/>
            <p:nvPr/>
          </p:nvCxnSpPr>
          <p:spPr>
            <a:xfrm rot="5400000">
              <a:off x="6459537" y="5260976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95736C7-71E7-4549-96BB-42198949FBFA}"/>
                </a:ext>
              </a:extLst>
            </p:cNvPr>
            <p:cNvCxnSpPr/>
            <p:nvPr/>
          </p:nvCxnSpPr>
          <p:spPr>
            <a:xfrm rot="5400000">
              <a:off x="5773737" y="5260976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4A52518-67BB-4B72-BC07-B77ED2A9DC0B}"/>
                </a:ext>
              </a:extLst>
            </p:cNvPr>
            <p:cNvCxnSpPr/>
            <p:nvPr/>
          </p:nvCxnSpPr>
          <p:spPr>
            <a:xfrm rot="10800000">
              <a:off x="7058025" y="5853113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740EF19-4483-430D-9B0D-0260D44700EB}"/>
                </a:ext>
              </a:extLst>
            </p:cNvPr>
            <p:cNvCxnSpPr/>
            <p:nvPr/>
          </p:nvCxnSpPr>
          <p:spPr>
            <a:xfrm rot="10800000">
              <a:off x="7058025" y="3462338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F1F74BC-A4F3-4FD1-9363-D0ED0DAB8C09}"/>
                </a:ext>
              </a:extLst>
            </p:cNvPr>
            <p:cNvCxnSpPr/>
            <p:nvPr/>
          </p:nvCxnSpPr>
          <p:spPr>
            <a:xfrm rot="10800000">
              <a:off x="7058025" y="4071938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6B6D603-00AC-4F51-9223-CF6374E52ABD}"/>
                </a:ext>
              </a:extLst>
            </p:cNvPr>
            <p:cNvCxnSpPr/>
            <p:nvPr/>
          </p:nvCxnSpPr>
          <p:spPr>
            <a:xfrm rot="10800000">
              <a:off x="7058025" y="4691063"/>
              <a:ext cx="36513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9">
            <a:extLst>
              <a:ext uri="{FF2B5EF4-FFF2-40B4-BE49-F238E27FC236}">
                <a16:creationId xmlns:a16="http://schemas.microsoft.com/office/drawing/2014/main" id="{5D3397AD-67CB-4059-9E82-FE5FE5201676}"/>
              </a:ext>
            </a:extLst>
          </p:cNvPr>
          <p:cNvGrpSpPr>
            <a:grpSpLocks/>
          </p:cNvGrpSpPr>
          <p:nvPr/>
        </p:nvGrpSpPr>
        <p:grpSpPr bwMode="auto">
          <a:xfrm>
            <a:off x="5645150" y="3086100"/>
            <a:ext cx="2298700" cy="2719388"/>
            <a:chOff x="5644707" y="2935456"/>
            <a:chExt cx="2299820" cy="2719870"/>
          </a:xfrm>
        </p:grpSpPr>
        <p:sp>
          <p:nvSpPr>
            <p:cNvPr id="17429" name="TextBox 24">
              <a:extLst>
                <a:ext uri="{FF2B5EF4-FFF2-40B4-BE49-F238E27FC236}">
                  <a16:creationId xmlns:a16="http://schemas.microsoft.com/office/drawing/2014/main" id="{F14F0594-E253-4E9D-8F8F-87413034A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44707" y="4738468"/>
              <a:ext cx="317716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0">
                  <a:solidFill>
                    <a:srgbClr val="FF0000"/>
                  </a:solidFill>
                  <a:latin typeface="VNI-Times" pitchFamily="2" charset="0"/>
                </a:rPr>
                <a:t>.</a:t>
              </a:r>
            </a:p>
          </p:txBody>
        </p:sp>
        <p:sp>
          <p:nvSpPr>
            <p:cNvPr id="17430" name="TextBox 26">
              <a:extLst>
                <a:ext uri="{FF2B5EF4-FFF2-40B4-BE49-F238E27FC236}">
                  <a16:creationId xmlns:a16="http://schemas.microsoft.com/office/drawing/2014/main" id="{D17AAC6E-AA0C-4D4C-A829-EB42ABF071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4201" y="2935456"/>
              <a:ext cx="317716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0">
                  <a:solidFill>
                    <a:srgbClr val="FF0000"/>
                  </a:solidFill>
                  <a:latin typeface="VNI-Times" pitchFamily="2" charset="0"/>
                </a:rPr>
                <a:t>.</a:t>
              </a:r>
            </a:p>
          </p:txBody>
        </p:sp>
        <p:sp>
          <p:nvSpPr>
            <p:cNvPr id="17431" name="TextBox 28">
              <a:extLst>
                <a:ext uri="{FF2B5EF4-FFF2-40B4-BE49-F238E27FC236}">
                  <a16:creationId xmlns:a16="http://schemas.microsoft.com/office/drawing/2014/main" id="{DA4E2C9B-ED74-481F-9F38-C58C17C74B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5796" y="3214468"/>
              <a:ext cx="304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VNI-Times" pitchFamily="2" charset="0"/>
                </a:rPr>
                <a:t>3</a:t>
              </a:r>
            </a:p>
          </p:txBody>
        </p:sp>
        <p:sp>
          <p:nvSpPr>
            <p:cNvPr id="17432" name="TextBox 29">
              <a:extLst>
                <a:ext uri="{FF2B5EF4-FFF2-40B4-BE49-F238E27FC236}">
                  <a16:creationId xmlns:a16="http://schemas.microsoft.com/office/drawing/2014/main" id="{73FEFA2D-3057-4D33-85DC-C9D875345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1077" y="4878859"/>
              <a:ext cx="304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VNI-Times" pitchFamily="2" charset="0"/>
                </a:rPr>
                <a:t>2</a:t>
              </a:r>
            </a:p>
          </p:txBody>
        </p:sp>
        <p:sp>
          <p:nvSpPr>
            <p:cNvPr id="17433" name="TextBox 30">
              <a:extLst>
                <a:ext uri="{FF2B5EF4-FFF2-40B4-BE49-F238E27FC236}">
                  <a16:creationId xmlns:a16="http://schemas.microsoft.com/office/drawing/2014/main" id="{B34F21C5-81C6-472C-AF56-FC93D8E67A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6600" y="3248464"/>
              <a:ext cx="8579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VNI-Times" pitchFamily="2" charset="0"/>
                </a:rPr>
                <a:t>B</a:t>
              </a:r>
              <a:r>
                <a:rPr lang="en-US" altLang="en-US" sz="1800">
                  <a:latin typeface="VNI-Times" pitchFamily="2" charset="0"/>
                </a:rPr>
                <a:t>(0; 3)</a:t>
              </a:r>
            </a:p>
          </p:txBody>
        </p:sp>
        <p:sp>
          <p:nvSpPr>
            <p:cNvPr id="17434" name="TextBox 31">
              <a:extLst>
                <a:ext uri="{FF2B5EF4-FFF2-40B4-BE49-F238E27FC236}">
                  <a16:creationId xmlns:a16="http://schemas.microsoft.com/office/drawing/2014/main" id="{291A95E3-A059-4A9D-994C-20B43A6898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66" y="5285936"/>
              <a:ext cx="954369" cy="369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VNI-Times" pitchFamily="2" charset="0"/>
                </a:rPr>
                <a:t>C</a:t>
              </a:r>
              <a:r>
                <a:rPr lang="en-US" altLang="en-US" sz="1800">
                  <a:latin typeface="VNI-Times" pitchFamily="2" charset="0"/>
                </a:rPr>
                <a:t>(-2; 0)</a:t>
              </a:r>
            </a:p>
          </p:txBody>
        </p:sp>
      </p:grpSp>
      <p:grpSp>
        <p:nvGrpSpPr>
          <p:cNvPr id="6" name="Group 38">
            <a:extLst>
              <a:ext uri="{FF2B5EF4-FFF2-40B4-BE49-F238E27FC236}">
                <a16:creationId xmlns:a16="http://schemas.microsoft.com/office/drawing/2014/main" id="{4B68E2EC-78DC-4C76-8E04-F002313FAF4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633538"/>
            <a:ext cx="2819400" cy="4538662"/>
            <a:chOff x="5305425" y="1378857"/>
            <a:chExt cx="2819400" cy="4539344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7F2F16A-EB4D-443F-99D4-2F61F5F1C5CD}"/>
                </a:ext>
              </a:extLst>
            </p:cNvPr>
            <p:cNvCxnSpPr/>
            <p:nvPr/>
          </p:nvCxnSpPr>
          <p:spPr>
            <a:xfrm rot="5400000">
              <a:off x="4733627" y="2527003"/>
              <a:ext cx="3962995" cy="281940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28" name="TextBox 36">
              <a:extLst>
                <a:ext uri="{FF2B5EF4-FFF2-40B4-BE49-F238E27FC236}">
                  <a16:creationId xmlns:a16="http://schemas.microsoft.com/office/drawing/2014/main" id="{D7E3D793-8B2D-418E-9A8E-343F512FD9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295779">
              <a:off x="7048351" y="197158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VNI-Times" pitchFamily="2" charset="0"/>
                </a:rPr>
                <a:t> y = 1,5x + 3</a:t>
              </a:r>
            </a:p>
          </p:txBody>
        </p:sp>
      </p:grpSp>
      <p:sp>
        <p:nvSpPr>
          <p:cNvPr id="27681" name="Text Box 33">
            <a:extLst>
              <a:ext uri="{FF2B5EF4-FFF2-40B4-BE49-F238E27FC236}">
                <a16:creationId xmlns:a16="http://schemas.microsoft.com/office/drawing/2014/main" id="{DC844FC9-D371-47AA-851F-A708F5656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867400"/>
            <a:ext cx="4038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2"/>
                </a:solidFill>
                <a:latin typeface=".VnTime" panose="020B7200000000000000" pitchFamily="34" charset="0"/>
              </a:rPr>
              <a:t>c. Ta cã a = 1,5 =&gt; tan</a:t>
            </a:r>
            <a:r>
              <a:rPr lang="el-GR" altLang="en-US"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400">
                <a:solidFill>
                  <a:schemeClr val="bg2"/>
                </a:solidFill>
                <a:latin typeface=".VnTime" panose="020B7200000000000000" pitchFamily="34" charset="0"/>
              </a:rPr>
              <a:t> =1,5 =&gt; </a:t>
            </a:r>
            <a:r>
              <a:rPr lang="el-GR" altLang="en-US" sz="2000">
                <a:solidFill>
                  <a:schemeClr val="bg2"/>
                </a:solidFill>
              </a:rPr>
              <a:t>α</a:t>
            </a:r>
            <a:r>
              <a:rPr lang="en-US" altLang="en-US" sz="2000">
                <a:solidFill>
                  <a:schemeClr val="bg2"/>
                </a:solidFill>
              </a:rPr>
              <a:t> =</a:t>
            </a:r>
            <a:endParaRPr lang="en-US" altLang="en-US" sz="2400">
              <a:solidFill>
                <a:schemeClr val="bg2"/>
              </a:solidFill>
              <a:latin typeface=".VnTime" panose="020B7200000000000000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bg2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31" name="Object 67">
            <a:extLst>
              <a:ext uri="{FF2B5EF4-FFF2-40B4-BE49-F238E27FC236}">
                <a16:creationId xmlns:a16="http://schemas.microsoft.com/office/drawing/2014/main" id="{89EB93E4-C879-429A-9740-77EA864414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0" y="502920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3" imgW="139700" imgH="139700" progId="Equation.DSMT4">
                  <p:embed/>
                </p:oleObj>
              </mc:Choice>
              <mc:Fallback>
                <p:oleObj name="Equation" r:id="rId3" imgW="139700" imgH="1397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029200"/>
                        <a:ext cx="30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83" name="Freeform 35">
            <a:extLst>
              <a:ext uri="{FF2B5EF4-FFF2-40B4-BE49-F238E27FC236}">
                <a16:creationId xmlns:a16="http://schemas.microsoft.com/office/drawing/2014/main" id="{AC78E1E6-4DC9-4E9E-9833-D7B4FFC76F13}"/>
              </a:ext>
            </a:extLst>
          </p:cNvPr>
          <p:cNvSpPr>
            <a:spLocks/>
          </p:cNvSpPr>
          <p:nvPr/>
        </p:nvSpPr>
        <p:spPr bwMode="auto">
          <a:xfrm>
            <a:off x="6019800" y="5105400"/>
            <a:ext cx="88900" cy="304800"/>
          </a:xfrm>
          <a:custGeom>
            <a:avLst/>
            <a:gdLst>
              <a:gd name="T0" fmla="*/ 0 w 56"/>
              <a:gd name="T1" fmla="*/ 0 h 192"/>
              <a:gd name="T2" fmla="*/ 2147483646 w 56"/>
              <a:gd name="T3" fmla="*/ 2147483646 h 192"/>
              <a:gd name="T4" fmla="*/ 2147483646 w 56"/>
              <a:gd name="T5" fmla="*/ 2147483646 h 192"/>
              <a:gd name="T6" fmla="*/ 0 60000 65536"/>
              <a:gd name="T7" fmla="*/ 0 60000 65536"/>
              <a:gd name="T8" fmla="*/ 0 60000 65536"/>
              <a:gd name="T9" fmla="*/ 0 w 56"/>
              <a:gd name="T10" fmla="*/ 0 h 192"/>
              <a:gd name="T11" fmla="*/ 56 w 56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92">
                <a:moveTo>
                  <a:pt x="0" y="0"/>
                </a:moveTo>
                <a:cubicBezTo>
                  <a:pt x="20" y="32"/>
                  <a:pt x="40" y="64"/>
                  <a:pt x="48" y="96"/>
                </a:cubicBezTo>
                <a:cubicBezTo>
                  <a:pt x="56" y="128"/>
                  <a:pt x="48" y="176"/>
                  <a:pt x="48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Text Box 37">
            <a:extLst>
              <a:ext uri="{FF2B5EF4-FFF2-40B4-BE49-F238E27FC236}">
                <a16:creationId xmlns:a16="http://schemas.microsoft.com/office/drawing/2014/main" id="{CA2A735A-7703-48A5-8144-ED40B1280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895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27686" name="Text Box 38">
            <a:extLst>
              <a:ext uri="{FF2B5EF4-FFF2-40B4-BE49-F238E27FC236}">
                <a16:creationId xmlns:a16="http://schemas.microsoft.com/office/drawing/2014/main" id="{E71F5238-BA0B-48BA-B97B-BDF5DE0BB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41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x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9" grpId="0"/>
      <p:bldP spid="7" grpId="0"/>
      <p:bldP spid="31751" grpId="0"/>
      <p:bldP spid="31752" grpId="0"/>
      <p:bldP spid="31753" grpId="0"/>
      <p:bldP spid="31754" grpId="0"/>
      <p:bldP spid="27685" grpId="0"/>
      <p:bldP spid="2768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>
            <a:extLst>
              <a:ext uri="{FF2B5EF4-FFF2-40B4-BE49-F238E27FC236}">
                <a16:creationId xmlns:a16="http://schemas.microsoft.com/office/drawing/2014/main" id="{60E0BF6D-1EC1-4FAD-AE32-1639DE700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85800"/>
            <a:ext cx="563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CC00CC"/>
                </a:solidFill>
                <a:latin typeface="VNI-Times" pitchFamily="2" charset="0"/>
              </a:rPr>
              <a:t>HÖÔÙNG DAÃN VEÀ NHAØ</a:t>
            </a:r>
          </a:p>
        </p:txBody>
      </p:sp>
      <p:sp>
        <p:nvSpPr>
          <p:cNvPr id="18435" name="Text Box 6">
            <a:extLst>
              <a:ext uri="{FF2B5EF4-FFF2-40B4-BE49-F238E27FC236}">
                <a16:creationId xmlns:a16="http://schemas.microsoft.com/office/drawing/2014/main" id="{9A6F7699-ACA0-4504-A6DE-B6FB5DB27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676400"/>
            <a:ext cx="58674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006600"/>
                </a:solidFill>
                <a:latin typeface="VNI-Times" pitchFamily="2" charset="0"/>
              </a:rPr>
              <a:t>- Xem laïi caùc baøi taäp ñaõ laøm</a:t>
            </a:r>
          </a:p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006600"/>
                </a:solidFill>
                <a:latin typeface="VNI-Times" pitchFamily="2" charset="0"/>
              </a:rPr>
              <a:t>- Laøm caùc baøi taäp: 29, 30 saùch giaùo khoa, trang 58, 59</a:t>
            </a:r>
          </a:p>
        </p:txBody>
      </p:sp>
    </p:spTree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>
            <a:extLst>
              <a:ext uri="{FF2B5EF4-FFF2-40B4-BE49-F238E27FC236}">
                <a16:creationId xmlns:a16="http://schemas.microsoft.com/office/drawing/2014/main" id="{7049DEC4-35AC-41C5-85A5-BA1227F62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7696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>
              <a:solidFill>
                <a:srgbClr val="002060"/>
              </a:solidFill>
              <a:latin typeface=".VnTimeH" panose="020B7200000000000000" pitchFamily="34" charset="0"/>
            </a:endParaRPr>
          </a:p>
          <a:p>
            <a:pPr algn="just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14425D"/>
                </a:solidFill>
                <a:latin typeface="VNI-Times" pitchFamily="2" charset="0"/>
              </a:rPr>
              <a:t> </a:t>
            </a:r>
            <a:r>
              <a:rPr lang="en-US" altLang="en-US" sz="4000" b="1">
                <a:solidFill>
                  <a:srgbClr val="14425D"/>
                </a:solidFill>
                <a:latin typeface="VNI-Times" pitchFamily="2" charset="0"/>
              </a:rPr>
              <a:t>Heä soá goùc cuûa ñöôøng thaúng</a:t>
            </a:r>
          </a:p>
          <a:p>
            <a:pPr algn="just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000000"/>
                </a:solidFill>
                <a:latin typeface="VNI-Times" pitchFamily="2" charset="0"/>
              </a:rPr>
              <a:t>                </a:t>
            </a:r>
            <a:r>
              <a:rPr lang="en-US" altLang="en-US" sz="4000" b="1">
                <a:solidFill>
                  <a:srgbClr val="660033"/>
                </a:solidFill>
                <a:latin typeface="VNI-Times" pitchFamily="2" charset="0"/>
              </a:rPr>
              <a:t>y = ax + b </a:t>
            </a:r>
            <a:r>
              <a:rPr lang="en-US" altLang="en-US" sz="4000" b="1">
                <a:solidFill>
                  <a:srgbClr val="000000"/>
                </a:solidFill>
                <a:latin typeface="VNI-Times" pitchFamily="2" charset="0"/>
              </a:rPr>
              <a:t>( a 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altLang="en-US" sz="4000" b="1">
                <a:solidFill>
                  <a:srgbClr val="000000"/>
                </a:solidFill>
                <a:latin typeface="VNI-Times" pitchFamily="2" charset="0"/>
              </a:rPr>
              <a:t> 0 )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C6E3F084-9998-4128-8416-3BB6B1F9F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>
            <a:extLst>
              <a:ext uri="{FF2B5EF4-FFF2-40B4-BE49-F238E27FC236}">
                <a16:creationId xmlns:a16="http://schemas.microsoft.com/office/drawing/2014/main" id="{4FBC3EAA-5191-4F3A-8E6A-F496DCC97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95600"/>
            <a:ext cx="312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66FF33"/>
                </a:solidFill>
                <a:latin typeface="VNI-Times" pitchFamily="2" charset="0"/>
              </a:rPr>
              <a:t>1.(d) caét (d’) thì: </a:t>
            </a:r>
          </a:p>
        </p:txBody>
      </p:sp>
      <p:sp>
        <p:nvSpPr>
          <p:cNvPr id="5123" name="Text Box 9">
            <a:extLst>
              <a:ext uri="{FF2B5EF4-FFF2-40B4-BE49-F238E27FC236}">
                <a16:creationId xmlns:a16="http://schemas.microsoft.com/office/drawing/2014/main" id="{8DCC117C-039A-41C2-A1E2-134452C08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91000"/>
            <a:ext cx="312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66FF33"/>
                </a:solidFill>
                <a:latin typeface="VNI-Times" pitchFamily="2" charset="0"/>
              </a:rPr>
              <a:t>2. (d) // (d’) thì: </a:t>
            </a:r>
          </a:p>
        </p:txBody>
      </p:sp>
      <p:sp>
        <p:nvSpPr>
          <p:cNvPr id="5124" name="Text Box 10">
            <a:extLst>
              <a:ext uri="{FF2B5EF4-FFF2-40B4-BE49-F238E27FC236}">
                <a16:creationId xmlns:a16="http://schemas.microsoft.com/office/drawing/2014/main" id="{E4CB1B47-77BB-4235-AB6F-7F3741B35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211763"/>
            <a:ext cx="3124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66FF33"/>
                </a:solidFill>
                <a:latin typeface="VNI-Times" pitchFamily="2" charset="0"/>
              </a:rPr>
              <a:t>3. (d) </a:t>
            </a:r>
            <a:r>
              <a:rPr lang="en-US" altLang="en-US" b="1">
                <a:solidFill>
                  <a:srgbClr val="66FF33"/>
                </a:solidFill>
                <a:latin typeface="VNI-Times" pitchFamily="2" charset="0"/>
                <a:sym typeface="Symbol" panose="05050102010706020507" pitchFamily="18" charset="2"/>
              </a:rPr>
              <a:t></a:t>
            </a:r>
            <a:r>
              <a:rPr lang="en-US" altLang="en-US" b="1">
                <a:solidFill>
                  <a:srgbClr val="66FF33"/>
                </a:solidFill>
                <a:latin typeface="VNI-Times" pitchFamily="2" charset="0"/>
              </a:rPr>
              <a:t> (d’) thì: </a:t>
            </a:r>
          </a:p>
        </p:txBody>
      </p:sp>
      <p:sp>
        <p:nvSpPr>
          <p:cNvPr id="5125" name="Rectangle 12">
            <a:extLst>
              <a:ext uri="{FF2B5EF4-FFF2-40B4-BE49-F238E27FC236}">
                <a16:creationId xmlns:a16="http://schemas.microsoft.com/office/drawing/2014/main" id="{3215C959-F7D2-4E26-B1BA-73C3532D2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D6009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  <p:sp>
        <p:nvSpPr>
          <p:cNvPr id="5126" name="Rectangle 13">
            <a:extLst>
              <a:ext uri="{FF2B5EF4-FFF2-40B4-BE49-F238E27FC236}">
                <a16:creationId xmlns:a16="http://schemas.microsoft.com/office/drawing/2014/main" id="{9E930172-BB6F-42C5-BC49-37F48BF05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19200"/>
            <a:ext cx="9144000" cy="1371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VNI-Times" pitchFamily="2" charset="0"/>
              </a:rPr>
              <a:t>1. Cho hai ñöôøng thaúng 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VNI-Times" pitchFamily="2" charset="0"/>
              </a:rPr>
              <a:t>(d): y = ax + b vaø (d’): y = a’x + b’ (a, a’</a:t>
            </a:r>
            <a:r>
              <a:rPr lang="en-US" altLang="en-US" b="1">
                <a:solidFill>
                  <a:schemeClr val="tx2"/>
                </a:solidFill>
                <a:latin typeface="VNI-Times" pitchFamily="2" charset="0"/>
                <a:sym typeface="Symbol" panose="05050102010706020507" pitchFamily="18" charset="2"/>
              </a:rPr>
              <a:t></a:t>
            </a:r>
            <a:r>
              <a:rPr lang="en-US" altLang="en-US" b="1">
                <a:solidFill>
                  <a:schemeClr val="tx2"/>
                </a:solidFill>
                <a:latin typeface="VNI-Times" pitchFamily="2" charset="0"/>
              </a:rPr>
              <a:t> 0)</a:t>
            </a:r>
          </a:p>
        </p:txBody>
      </p:sp>
      <p:sp>
        <p:nvSpPr>
          <p:cNvPr id="5127" name="Text Box 25">
            <a:extLst>
              <a:ext uri="{FF2B5EF4-FFF2-40B4-BE49-F238E27FC236}">
                <a16:creationId xmlns:a16="http://schemas.microsoft.com/office/drawing/2014/main" id="{ED93D903-AA19-4253-85D3-5C76836F6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D60093"/>
                </a:solidFill>
                <a:latin typeface="VNI-Times" pitchFamily="2" charset="0"/>
              </a:rPr>
              <a:t>vaø</a:t>
            </a:r>
          </a:p>
        </p:txBody>
      </p:sp>
      <p:sp>
        <p:nvSpPr>
          <p:cNvPr id="5128" name="Text Box 27">
            <a:extLst>
              <a:ext uri="{FF2B5EF4-FFF2-40B4-BE49-F238E27FC236}">
                <a16:creationId xmlns:a16="http://schemas.microsoft.com/office/drawing/2014/main" id="{C00031A9-B15D-406C-A614-37C45D0BB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211763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D60093"/>
                </a:solidFill>
                <a:latin typeface="VNI-Times" pitchFamily="2" charset="0"/>
              </a:rPr>
              <a:t>vaø</a:t>
            </a:r>
          </a:p>
        </p:txBody>
      </p:sp>
      <p:sp>
        <p:nvSpPr>
          <p:cNvPr id="5129" name="Text Box 25">
            <a:extLst>
              <a:ext uri="{FF2B5EF4-FFF2-40B4-BE49-F238E27FC236}">
                <a16:creationId xmlns:a16="http://schemas.microsoft.com/office/drawing/2014/main" id="{1B467528-9D13-40B9-B3DF-DE3D01AD8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60508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171" name="Text Box 27">
            <a:extLst>
              <a:ext uri="{FF2B5EF4-FFF2-40B4-BE49-F238E27FC236}">
                <a16:creationId xmlns:a16="http://schemas.microsoft.com/office/drawing/2014/main" id="{E2BB5294-5AF6-4BB6-8644-E54B33DB6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718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a </a:t>
            </a:r>
            <a:r>
              <a:rPr lang="en-US" altLang="en-US" b="1">
                <a:solidFill>
                  <a:schemeClr val="bg2"/>
                </a:solidFill>
                <a:sym typeface="Symbol" panose="05050102010706020507" pitchFamily="18" charset="2"/>
              </a:rPr>
              <a:t> 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a’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6172" name="Text Box 28">
            <a:extLst>
              <a:ext uri="{FF2B5EF4-FFF2-40B4-BE49-F238E27FC236}">
                <a16:creationId xmlns:a16="http://schemas.microsoft.com/office/drawing/2014/main" id="{26E4FD7C-685F-4569-93CA-BC52FF33A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2672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a =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 a’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6173" name="Text Box 29">
            <a:extLst>
              <a:ext uri="{FF2B5EF4-FFF2-40B4-BE49-F238E27FC236}">
                <a16:creationId xmlns:a16="http://schemas.microsoft.com/office/drawing/2014/main" id="{66E6D5F5-5081-44B4-B41A-6646EA8CF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2578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a 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= a’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6174" name="Text Box 30">
            <a:extLst>
              <a:ext uri="{FF2B5EF4-FFF2-40B4-BE49-F238E27FC236}">
                <a16:creationId xmlns:a16="http://schemas.microsoft.com/office/drawing/2014/main" id="{3842270D-3FAE-4E10-98AF-88FA5CEE5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2672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b 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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 b’</a:t>
            </a:r>
          </a:p>
        </p:txBody>
      </p:sp>
      <p:sp>
        <p:nvSpPr>
          <p:cNvPr id="6175" name="Text Box 31">
            <a:extLst>
              <a:ext uri="{FF2B5EF4-FFF2-40B4-BE49-F238E27FC236}">
                <a16:creationId xmlns:a16="http://schemas.microsoft.com/office/drawing/2014/main" id="{C192004F-78D8-4517-9A2A-1DB2EE994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2578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b 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= b’</a:t>
            </a:r>
            <a:r>
              <a:rPr lang="en-US" altLang="en-US" b="1">
                <a:solidFill>
                  <a:schemeClr val="bg2"/>
                </a:solidFill>
                <a:latin typeface=".VnTime" panose="020B7200000000000000" pitchFamily="34" charset="0"/>
              </a:rPr>
              <a:t>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1" grpId="0"/>
      <p:bldP spid="6172" grpId="0"/>
      <p:bldP spid="6173" grpId="0"/>
      <p:bldP spid="6174" grpId="0"/>
      <p:bldP spid="61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FAE9908C-337A-481D-A5BE-3BB0B08C0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838200"/>
            <a:ext cx="7086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defRPr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2.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Hai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ñöôøng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thaúng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(d): y = 2x – 3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vaø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(d’): y = 2x + 5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nhö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theá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naøo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vôùi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nhau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? </a:t>
            </a:r>
          </a:p>
        </p:txBody>
      </p:sp>
      <p:pic>
        <p:nvPicPr>
          <p:cNvPr id="11267" name="Picture 3" descr="d">
            <a:extLst>
              <a:ext uri="{FF2B5EF4-FFF2-40B4-BE49-F238E27FC236}">
                <a16:creationId xmlns:a16="http://schemas.microsoft.com/office/drawing/2014/main" id="{B1EE116D-3973-484B-A378-B8B3BE93C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5410200"/>
            <a:ext cx="10255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a">
            <a:extLst>
              <a:ext uri="{FF2B5EF4-FFF2-40B4-BE49-F238E27FC236}">
                <a16:creationId xmlns:a16="http://schemas.microsoft.com/office/drawing/2014/main" id="{AD5BF98D-3299-47FD-BE0D-00C85F9EA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1990725"/>
            <a:ext cx="10255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b">
            <a:extLst>
              <a:ext uri="{FF2B5EF4-FFF2-40B4-BE49-F238E27FC236}">
                <a16:creationId xmlns:a16="http://schemas.microsoft.com/office/drawing/2014/main" id="{81387FEC-C5B5-4567-9A80-53F050758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3133725"/>
            <a:ext cx="10271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">
            <a:extLst>
              <a:ext uri="{FF2B5EF4-FFF2-40B4-BE49-F238E27FC236}">
                <a16:creationId xmlns:a16="http://schemas.microsoft.com/office/drawing/2014/main" id="{AEFD3BFD-CB52-4E44-8BF1-31A533DBF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4276725"/>
            <a:ext cx="10255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7">
            <a:extLst>
              <a:ext uri="{FF2B5EF4-FFF2-40B4-BE49-F238E27FC236}">
                <a16:creationId xmlns:a16="http://schemas.microsoft.com/office/drawing/2014/main" id="{D576C37E-3A8B-4998-B0C6-99B2E9017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19325"/>
            <a:ext cx="3276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800080"/>
                </a:solidFill>
                <a:latin typeface="VNI-Times" pitchFamily="2" charset="0"/>
              </a:rPr>
              <a:t>khoâng lieân heä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1BC3ADCA-772C-4593-A744-8D34C5BED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62325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800080"/>
                </a:solidFill>
                <a:latin typeface="VNI-Times" pitchFamily="2" charset="0"/>
              </a:rPr>
              <a:t>truøng nhau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2F70EF8B-6454-4B8E-B523-8660E24EA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00563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800080"/>
                </a:solidFill>
                <a:latin typeface="VNI-Times" pitchFamily="2" charset="0"/>
              </a:rPr>
              <a:t>caét nhau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B57E27A0-E287-431A-8922-E728A78F4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6388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800080"/>
                </a:solidFill>
                <a:latin typeface="VNI-Times" pitchFamily="2" charset="0"/>
              </a:rPr>
              <a:t>song song nhau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BA1017E4-D620-48E5-9C5E-BB6149DDF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1336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VNI-Ariston" pitchFamily="2" charset="0"/>
              </a:rPr>
              <a:t>Sai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5B981A16-17BA-493D-B970-220F1B228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319463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VNI-Ariston" pitchFamily="2" charset="0"/>
              </a:rPr>
              <a:t>Sai</a:t>
            </a:r>
          </a:p>
        </p:txBody>
      </p:sp>
      <p:sp>
        <p:nvSpPr>
          <p:cNvPr id="11277" name="Text Box 13">
            <a:extLst>
              <a:ext uri="{FF2B5EF4-FFF2-40B4-BE49-F238E27FC236}">
                <a16:creationId xmlns:a16="http://schemas.microsoft.com/office/drawing/2014/main" id="{36BE9E31-4CBD-4A33-98EE-5E0FA2373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4958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VNI-Ariston" pitchFamily="2" charset="0"/>
              </a:rPr>
              <a:t>Sai</a:t>
            </a:r>
          </a:p>
        </p:txBody>
      </p:sp>
      <p:sp>
        <p:nvSpPr>
          <p:cNvPr id="11278" name="Text Box 14">
            <a:extLst>
              <a:ext uri="{FF2B5EF4-FFF2-40B4-BE49-F238E27FC236}">
                <a16:creationId xmlns:a16="http://schemas.microsoft.com/office/drawing/2014/main" id="{6A3A64CB-DB51-4066-8457-28D08567D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5626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.VnTime" panose="020B7200000000000000" pitchFamily="34" charset="0"/>
              </a:rPr>
              <a:t>§óng</a:t>
            </a:r>
          </a:p>
        </p:txBody>
      </p:sp>
      <p:sp>
        <p:nvSpPr>
          <p:cNvPr id="11279" name="Oval 15">
            <a:extLst>
              <a:ext uri="{FF2B5EF4-FFF2-40B4-BE49-F238E27FC236}">
                <a16:creationId xmlns:a16="http://schemas.microsoft.com/office/drawing/2014/main" id="{CEC17567-F6D7-46B0-B5A9-8F19CA79A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0"/>
            <a:ext cx="228600" cy="3048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  <p:sp>
        <p:nvSpPr>
          <p:cNvPr id="6160" name="Rectangle 18">
            <a:extLst>
              <a:ext uri="{FF2B5EF4-FFF2-40B4-BE49-F238E27FC236}">
                <a16:creationId xmlns:a16="http://schemas.microsoft.com/office/drawing/2014/main" id="{1AD08670-2661-4356-8F4B-C8B0B104A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Times" pitchFamily="2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57C5CF2-A774-41E8-9D50-A792FC0631FB}"/>
              </a:ext>
            </a:extLst>
          </p:cNvPr>
          <p:cNvCxnSpPr/>
          <p:nvPr/>
        </p:nvCxnSpPr>
        <p:spPr>
          <a:xfrm>
            <a:off x="304800" y="1905000"/>
            <a:ext cx="8534400" cy="1588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900000"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0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7"/>
                  </p:tgtEl>
                </p:cond>
              </p:nextCondLst>
            </p:seq>
          </p:childTnLst>
        </p:cTn>
      </p:par>
    </p:tnLst>
    <p:bldLst>
      <p:bldP spid="11275" grpId="0"/>
      <p:bldP spid="11275" grpId="1"/>
      <p:bldP spid="11275" grpId="2"/>
      <p:bldP spid="11275" grpId="3"/>
      <p:bldP spid="11275" grpId="4"/>
      <p:bldP spid="11276" grpId="0"/>
      <p:bldP spid="11276" grpId="1"/>
      <p:bldP spid="11276" grpId="2"/>
      <p:bldP spid="11276" grpId="3"/>
      <p:bldP spid="11276" grpId="4"/>
      <p:bldP spid="11277" grpId="0"/>
      <p:bldP spid="11277" grpId="1"/>
      <p:bldP spid="11277" grpId="2"/>
      <p:bldP spid="11277" grpId="3"/>
      <p:bldP spid="11277" grpId="4"/>
      <p:bldP spid="11278" grpId="0"/>
      <p:bldP spid="11278" grpId="1"/>
      <p:bldP spid="11278" grpId="2"/>
      <p:bldP spid="11278" grpId="3"/>
      <p:bldP spid="11278" grpId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9" name="Text Box 27">
            <a:extLst>
              <a:ext uri="{FF2B5EF4-FFF2-40B4-BE49-F238E27FC236}">
                <a16:creationId xmlns:a16="http://schemas.microsoft.com/office/drawing/2014/main" id="{F5042CCD-496F-4164-8A2F-53BB06BD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3820" name="Text Box 28">
            <a:extLst>
              <a:ext uri="{FF2B5EF4-FFF2-40B4-BE49-F238E27FC236}">
                <a16:creationId xmlns:a16="http://schemas.microsoft.com/office/drawing/2014/main" id="{3BA023E3-FC7C-4A29-B3AD-F18B3CCDA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4600575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3821" name="Text Box 29">
            <a:extLst>
              <a:ext uri="{FF2B5EF4-FFF2-40B4-BE49-F238E27FC236}">
                <a16:creationId xmlns:a16="http://schemas.microsoft.com/office/drawing/2014/main" id="{FA0D6025-485A-4F49-90E9-0A1B3AFDB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4905375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3822" name="Text Box 30">
            <a:extLst>
              <a:ext uri="{FF2B5EF4-FFF2-40B4-BE49-F238E27FC236}">
                <a16:creationId xmlns:a16="http://schemas.microsoft.com/office/drawing/2014/main" id="{1419A36D-9202-4CCA-8DDA-51432C91B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029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4</a:t>
            </a:r>
          </a:p>
        </p:txBody>
      </p:sp>
      <p:sp>
        <p:nvSpPr>
          <p:cNvPr id="33823" name="Text Box 31">
            <a:extLst>
              <a:ext uri="{FF2B5EF4-FFF2-40B4-BE49-F238E27FC236}">
                <a16:creationId xmlns:a16="http://schemas.microsoft.com/office/drawing/2014/main" id="{A3DBA422-EC61-4604-9885-1C3573B1A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chemeClr val="hlink"/>
              </a:buClr>
              <a:buSzPct val="65000"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1.Khaùi nieäm heä soá goùc cuûa ñöôøng thaúng y = ax + b</a:t>
            </a:r>
            <a:r>
              <a:rPr lang="en-US" altLang="en-US" b="1">
                <a:solidFill>
                  <a:srgbClr val="0000FF"/>
                </a:solidFill>
                <a:latin typeface=".VnTime" panose="020B7200000000000000" pitchFamily="34" charset="0"/>
              </a:rPr>
              <a:t> (a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</a:p>
        </p:txBody>
      </p:sp>
      <p:sp>
        <p:nvSpPr>
          <p:cNvPr id="33824" name="Text Box 32">
            <a:extLst>
              <a:ext uri="{FF2B5EF4-FFF2-40B4-BE49-F238E27FC236}">
                <a16:creationId xmlns:a16="http://schemas.microsoft.com/office/drawing/2014/main" id="{B5E50F57-4232-45C6-81D5-EBF4C3167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363"/>
            <a:ext cx="9144000" cy="579437"/>
          </a:xfrm>
          <a:prstGeom prst="rect">
            <a:avLst/>
          </a:prstGeom>
          <a:gradFill rotWithShape="1">
            <a:gsLst>
              <a:gs pos="0">
                <a:srgbClr val="00DA00"/>
              </a:gs>
              <a:gs pos="50000">
                <a:schemeClr val="bg1"/>
              </a:gs>
              <a:gs pos="100000">
                <a:srgbClr val="00DA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i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Tiết</a:t>
            </a:r>
            <a:r>
              <a:rPr lang="en-US" sz="32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26 :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§ 5. </a:t>
            </a:r>
            <a:r>
              <a:rPr lang="en-US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Hệ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số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góc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của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đường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thẳng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y = ax + b ( a  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 pitchFamily="18" charset="2"/>
              </a:rPr>
              <a:t> </a:t>
            </a:r>
            <a:r>
              <a:rPr lang="en-US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0)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3826" name="Text Box 34">
            <a:extLst>
              <a:ext uri="{FF2B5EF4-FFF2-40B4-BE49-F238E27FC236}">
                <a16:creationId xmlns:a16="http://schemas.microsoft.com/office/drawing/2014/main" id="{05C087FB-7E30-4B77-B52F-12144EEDB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336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u="sng">
                <a:solidFill>
                  <a:srgbClr val="009900"/>
                </a:solidFill>
                <a:latin typeface="Times New Roman" panose="02020603050405020304" pitchFamily="18" charset="0"/>
              </a:rPr>
              <a:t>a) Góc tạo bởi đường thẳng y = ax + b và trục Ox:</a:t>
            </a:r>
          </a:p>
        </p:txBody>
      </p:sp>
      <p:grpSp>
        <p:nvGrpSpPr>
          <p:cNvPr id="2" name="Group 47">
            <a:extLst>
              <a:ext uri="{FF2B5EF4-FFF2-40B4-BE49-F238E27FC236}">
                <a16:creationId xmlns:a16="http://schemas.microsoft.com/office/drawing/2014/main" id="{08B23B70-5BE4-4B8A-891E-4833ADC80ACC}"/>
              </a:ext>
            </a:extLst>
          </p:cNvPr>
          <p:cNvGrpSpPr>
            <a:grpSpLocks/>
          </p:cNvGrpSpPr>
          <p:nvPr/>
        </p:nvGrpSpPr>
        <p:grpSpPr bwMode="auto">
          <a:xfrm>
            <a:off x="171450" y="2514600"/>
            <a:ext cx="4516438" cy="3657600"/>
            <a:chOff x="2915" y="1584"/>
            <a:chExt cx="2845" cy="2304"/>
          </a:xfrm>
        </p:grpSpPr>
        <p:sp>
          <p:nvSpPr>
            <p:cNvPr id="7179" name="Line 35">
              <a:extLst>
                <a:ext uri="{FF2B5EF4-FFF2-40B4-BE49-F238E27FC236}">
                  <a16:creationId xmlns:a16="http://schemas.microsoft.com/office/drawing/2014/main" id="{1AF7135F-10AB-42E3-BEE9-8ECE387F0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9" y="1680"/>
              <a:ext cx="0" cy="22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36">
              <a:extLst>
                <a:ext uri="{FF2B5EF4-FFF2-40B4-BE49-F238E27FC236}">
                  <a16:creationId xmlns:a16="http://schemas.microsoft.com/office/drawing/2014/main" id="{130B79E5-0F5A-440D-9A7F-3F07F87F7D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15" y="3120"/>
              <a:ext cx="26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37">
              <a:extLst>
                <a:ext uri="{FF2B5EF4-FFF2-40B4-BE49-F238E27FC236}">
                  <a16:creationId xmlns:a16="http://schemas.microsoft.com/office/drawing/2014/main" id="{DF8EA312-B8C7-429F-B466-3E9FE013B5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7" y="1902"/>
              <a:ext cx="2016" cy="15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Text Box 38">
              <a:extLst>
                <a:ext uri="{FF2B5EF4-FFF2-40B4-BE49-F238E27FC236}">
                  <a16:creationId xmlns:a16="http://schemas.microsoft.com/office/drawing/2014/main" id="{6BE32D1C-B231-4A93-A9EF-3CFAC80D8E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190669">
              <a:off x="4032" y="1782"/>
              <a:ext cx="17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y = ax + b</a:t>
              </a:r>
            </a:p>
          </p:txBody>
        </p:sp>
        <p:sp>
          <p:nvSpPr>
            <p:cNvPr id="7183" name="Text Box 39">
              <a:extLst>
                <a:ext uri="{FF2B5EF4-FFF2-40B4-BE49-F238E27FC236}">
                  <a16:creationId xmlns:a16="http://schemas.microsoft.com/office/drawing/2014/main" id="{69D25E7C-68AB-4F1A-AD72-AC7BA2364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5" y="3216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7184" name="Text Box 40">
              <a:extLst>
                <a:ext uri="{FF2B5EF4-FFF2-40B4-BE49-F238E27FC236}">
                  <a16:creationId xmlns:a16="http://schemas.microsoft.com/office/drawing/2014/main" id="{3E0A9816-16A9-4772-B7D4-41BA9EBB7A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091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7185" name="Text Box 41">
              <a:extLst>
                <a:ext uri="{FF2B5EF4-FFF2-40B4-BE49-F238E27FC236}">
                  <a16:creationId xmlns:a16="http://schemas.microsoft.com/office/drawing/2014/main" id="{050EDFE0-AF4A-40EC-AB4D-360F70A8CF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1" y="3072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186" name="Text Box 42">
              <a:extLst>
                <a:ext uri="{FF2B5EF4-FFF2-40B4-BE49-F238E27FC236}">
                  <a16:creationId xmlns:a16="http://schemas.microsoft.com/office/drawing/2014/main" id="{265D7ED9-31E1-48E8-87D6-286BCFB89F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9" y="1584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y</a:t>
              </a:r>
            </a:p>
          </p:txBody>
        </p:sp>
      </p:grpSp>
      <p:sp>
        <p:nvSpPr>
          <p:cNvPr id="18" name="Text Box 31">
            <a:extLst>
              <a:ext uri="{FF2B5EF4-FFF2-40B4-BE49-F238E27FC236}">
                <a16:creationId xmlns:a16="http://schemas.microsoft.com/office/drawing/2014/main" id="{D4A5CFE3-1F5B-4687-8B29-4237CC5A3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363"/>
            <a:ext cx="9144000" cy="1077912"/>
          </a:xfrm>
          <a:prstGeom prst="rect">
            <a:avLst/>
          </a:prstGeom>
          <a:gradFill rotWithShape="1">
            <a:gsLst>
              <a:gs pos="0">
                <a:srgbClr val="00DA00"/>
              </a:gs>
              <a:gs pos="50000">
                <a:schemeClr val="bg1"/>
              </a:gs>
              <a:gs pos="100000">
                <a:srgbClr val="00DA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14425D"/>
                </a:solidFill>
                <a:latin typeface=".VnTimeH" pitchFamily="34" charset="0"/>
              </a:rPr>
              <a:t>          </a:t>
            </a:r>
            <a:r>
              <a:rPr lang="en-US" sz="3200" b="1" dirty="0">
                <a:solidFill>
                  <a:srgbClr val="000099"/>
                </a:solidFill>
                <a:latin typeface="VNI-Times" pitchFamily="2" charset="0"/>
              </a:rPr>
              <a:t>HEÄ SOÁ GOÙC CUÛA ÑÖÔØNG THAÚNG </a:t>
            </a:r>
          </a:p>
          <a:p>
            <a:pPr>
              <a:defRPr/>
            </a:pPr>
            <a:r>
              <a:rPr lang="en-US" sz="3200" b="1" dirty="0">
                <a:solidFill>
                  <a:srgbClr val="000099"/>
                </a:solidFill>
                <a:latin typeface="VNI-Times" pitchFamily="2" charset="0"/>
              </a:rPr>
              <a:t>                           </a:t>
            </a:r>
            <a:r>
              <a:rPr lang="en-US" sz="3200" b="1" dirty="0">
                <a:solidFill>
                  <a:srgbClr val="771F28"/>
                </a:solidFill>
                <a:latin typeface="VNI-Times" pitchFamily="2" charset="0"/>
              </a:rPr>
              <a:t>y = ax + b</a:t>
            </a:r>
            <a:r>
              <a:rPr lang="en-US" sz="3200" b="1" dirty="0">
                <a:solidFill>
                  <a:srgbClr val="000099"/>
                </a:solidFill>
                <a:latin typeface="VNI-Times" pitchFamily="2" charset="0"/>
              </a:rPr>
              <a:t> (a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≠ 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9" grpId="0"/>
      <p:bldP spid="33820" grpId="0"/>
      <p:bldP spid="33821" grpId="0"/>
      <p:bldP spid="33822" grpId="0"/>
      <p:bldP spid="33823" grpId="0"/>
      <p:bldP spid="338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230D40E4-AA9F-4E7D-BC1D-ABCC0FD6FF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276600"/>
            <a:ext cx="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B12FB6F8-856F-47CA-9F90-2FCBF25652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6725" y="504825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EFE69FE4-0AAE-49BC-9C69-2C4EF847EF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3638550"/>
            <a:ext cx="2743200" cy="158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D039928C-65BD-4076-A958-404B873CC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67000"/>
            <a:ext cx="12525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 &gt; 0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BC8AC7F3-9A19-48A8-AD55-A58AFD2890D5}"/>
              </a:ext>
            </a:extLst>
          </p:cNvPr>
          <p:cNvSpPr txBox="1">
            <a:spLocks noChangeArrowheads="1"/>
          </p:cNvSpPr>
          <p:nvPr/>
        </p:nvSpPr>
        <p:spPr bwMode="auto">
          <a:xfrm rot="-1796633">
            <a:off x="1752600" y="3200400"/>
            <a:ext cx="274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y = ax + b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72C4C37F-D3F4-4BCE-9179-84B22B95B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83163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9B2DE944-0DB2-4703-B617-214FA2E7B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862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8201" name="Text Box 10">
            <a:extLst>
              <a:ext uri="{FF2B5EF4-FFF2-40B4-BE49-F238E27FC236}">
                <a16:creationId xmlns:a16="http://schemas.microsoft.com/office/drawing/2014/main" id="{0C2BE398-CDCF-47B5-9E25-909361875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4983163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8202" name="Text Box 11">
            <a:extLst>
              <a:ext uri="{FF2B5EF4-FFF2-40B4-BE49-F238E27FC236}">
                <a16:creationId xmlns:a16="http://schemas.microsoft.com/office/drawing/2014/main" id="{C54D4D69-6F4F-44BD-AA7A-CD699B935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200" y="4983163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8203" name="Text Box 12">
            <a:extLst>
              <a:ext uri="{FF2B5EF4-FFF2-40B4-BE49-F238E27FC236}">
                <a16:creationId xmlns:a16="http://schemas.microsoft.com/office/drawing/2014/main" id="{25CCC32C-67A5-466C-8A0F-850DEEFF8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242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32781" name="Arc 13">
            <a:extLst>
              <a:ext uri="{FF2B5EF4-FFF2-40B4-BE49-F238E27FC236}">
                <a16:creationId xmlns:a16="http://schemas.microsoft.com/office/drawing/2014/main" id="{4D3779AB-0C51-4FCC-8343-AB1AABD738CA}"/>
              </a:ext>
            </a:extLst>
          </p:cNvPr>
          <p:cNvSpPr>
            <a:spLocks/>
          </p:cNvSpPr>
          <p:nvPr/>
        </p:nvSpPr>
        <p:spPr bwMode="auto">
          <a:xfrm>
            <a:off x="1357313" y="4808538"/>
            <a:ext cx="127000" cy="215900"/>
          </a:xfrm>
          <a:custGeom>
            <a:avLst/>
            <a:gdLst>
              <a:gd name="T0" fmla="*/ 0 w 21600"/>
              <a:gd name="T1" fmla="*/ 0 h 33582"/>
              <a:gd name="T2" fmla="*/ 126283808 w 21600"/>
              <a:gd name="T3" fmla="*/ 368838746 h 33582"/>
              <a:gd name="T4" fmla="*/ 0 w 21600"/>
              <a:gd name="T5" fmla="*/ 237237223 h 33582"/>
              <a:gd name="T6" fmla="*/ 0 60000 65536"/>
              <a:gd name="T7" fmla="*/ 0 60000 65536"/>
              <a:gd name="T8" fmla="*/ 0 60000 65536"/>
              <a:gd name="T9" fmla="*/ 0 w 21600"/>
              <a:gd name="T10" fmla="*/ 0 h 33582"/>
              <a:gd name="T11" fmla="*/ 21600 w 21600"/>
              <a:gd name="T12" fmla="*/ 33582 h 335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58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864"/>
                  <a:pt x="20337" y="30033"/>
                  <a:pt x="17971" y="33581"/>
                </a:cubicBezTo>
              </a:path>
              <a:path w="21600" h="3358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864"/>
                  <a:pt x="20337" y="30033"/>
                  <a:pt x="17971" y="3358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38758E9A-98AC-4DC7-9A1D-C29C5A24C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425" y="4543425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32783" name="Line 15">
            <a:extLst>
              <a:ext uri="{FF2B5EF4-FFF2-40B4-BE49-F238E27FC236}">
                <a16:creationId xmlns:a16="http://schemas.microsoft.com/office/drawing/2014/main" id="{FE88FD4E-E8BA-409D-AAA0-C8278EFE70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85838" y="5048250"/>
            <a:ext cx="2590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54D0A5D8-B476-4C81-A900-0E1A0B9808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23938" y="3581400"/>
            <a:ext cx="2481262" cy="14430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Oval 24">
            <a:extLst>
              <a:ext uri="{FF2B5EF4-FFF2-40B4-BE49-F238E27FC236}">
                <a16:creationId xmlns:a16="http://schemas.microsoft.com/office/drawing/2014/main" id="{CC7BE44B-7E8F-44F5-8E17-375F0A1F7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402590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</p:txBody>
      </p:sp>
      <p:sp>
        <p:nvSpPr>
          <p:cNvPr id="8209" name="Text Box 32">
            <a:extLst>
              <a:ext uri="{FF2B5EF4-FFF2-40B4-BE49-F238E27FC236}">
                <a16:creationId xmlns:a16="http://schemas.microsoft.com/office/drawing/2014/main" id="{FF456250-2C5F-4301-9531-13354C83B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8" y="733425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chemeClr val="hlink"/>
              </a:buClr>
              <a:buSzPct val="65000"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1.Khaùi nieäm heä soá goùc cuûa ñöôøng thaúng y = ax + b</a:t>
            </a:r>
            <a:r>
              <a:rPr lang="en-US" altLang="en-US" b="1">
                <a:solidFill>
                  <a:srgbClr val="0000FF"/>
                </a:solidFill>
                <a:latin typeface=".VnTime" panose="020B7200000000000000" pitchFamily="34" charset="0"/>
              </a:rPr>
              <a:t> (a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</a:p>
        </p:txBody>
      </p:sp>
      <p:sp>
        <p:nvSpPr>
          <p:cNvPr id="8210" name="Text Box 33">
            <a:extLst>
              <a:ext uri="{FF2B5EF4-FFF2-40B4-BE49-F238E27FC236}">
                <a16:creationId xmlns:a16="http://schemas.microsoft.com/office/drawing/2014/main" id="{F908F7C2-8A6E-4FC5-948D-7694BACE1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827213"/>
            <a:ext cx="861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u="sng">
                <a:solidFill>
                  <a:srgbClr val="009900"/>
                </a:solidFill>
                <a:latin typeface="Times New Roman" panose="02020603050405020304" pitchFamily="18" charset="0"/>
              </a:rPr>
              <a:t>a) Góc tạo bởi đường thẳng y = ax + b và trục Ox:</a:t>
            </a:r>
          </a:p>
        </p:txBody>
      </p:sp>
      <p:sp>
        <p:nvSpPr>
          <p:cNvPr id="32804" name="Text Box 36">
            <a:extLst>
              <a:ext uri="{FF2B5EF4-FFF2-40B4-BE49-F238E27FC236}">
                <a16:creationId xmlns:a16="http://schemas.microsoft.com/office/drawing/2014/main" id="{952346F5-1CF4-4E2E-AA30-B634EA8A4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5908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 &lt; 0</a:t>
            </a:r>
          </a:p>
        </p:txBody>
      </p:sp>
      <p:sp>
        <p:nvSpPr>
          <p:cNvPr id="32812" name="Freeform 44">
            <a:extLst>
              <a:ext uri="{FF2B5EF4-FFF2-40B4-BE49-F238E27FC236}">
                <a16:creationId xmlns:a16="http://schemas.microsoft.com/office/drawing/2014/main" id="{60331DEF-995D-45E4-99CD-2A6F7CFDB155}"/>
              </a:ext>
            </a:extLst>
          </p:cNvPr>
          <p:cNvSpPr>
            <a:spLocks/>
          </p:cNvSpPr>
          <p:nvPr/>
        </p:nvSpPr>
        <p:spPr bwMode="auto">
          <a:xfrm rot="-666782">
            <a:off x="6502400" y="4876800"/>
            <a:ext cx="381000" cy="177800"/>
          </a:xfrm>
          <a:custGeom>
            <a:avLst/>
            <a:gdLst>
              <a:gd name="T0" fmla="*/ 0 w 240"/>
              <a:gd name="T1" fmla="*/ 2147483646 h 112"/>
              <a:gd name="T2" fmla="*/ 2147483646 w 240"/>
              <a:gd name="T3" fmla="*/ 2147483646 h 112"/>
              <a:gd name="T4" fmla="*/ 2147483646 w 240"/>
              <a:gd name="T5" fmla="*/ 2147483646 h 112"/>
              <a:gd name="T6" fmla="*/ 0 60000 65536"/>
              <a:gd name="T7" fmla="*/ 0 60000 65536"/>
              <a:gd name="T8" fmla="*/ 0 60000 65536"/>
              <a:gd name="T9" fmla="*/ 0 w 240"/>
              <a:gd name="T10" fmla="*/ 0 h 112"/>
              <a:gd name="T11" fmla="*/ 240 w 240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112">
                <a:moveTo>
                  <a:pt x="0" y="16"/>
                </a:moveTo>
                <a:cubicBezTo>
                  <a:pt x="52" y="8"/>
                  <a:pt x="104" y="0"/>
                  <a:pt x="144" y="16"/>
                </a:cubicBezTo>
                <a:cubicBezTo>
                  <a:pt x="184" y="32"/>
                  <a:pt x="224" y="96"/>
                  <a:pt x="240" y="112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3" name="Text Box 45">
            <a:extLst>
              <a:ext uri="{FF2B5EF4-FFF2-40B4-BE49-F238E27FC236}">
                <a16:creationId xmlns:a16="http://schemas.microsoft.com/office/drawing/2014/main" id="{02A5CC8F-A966-4E28-84A4-C16144B3D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373563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grpSp>
        <p:nvGrpSpPr>
          <p:cNvPr id="2" name="Group 57">
            <a:extLst>
              <a:ext uri="{FF2B5EF4-FFF2-40B4-BE49-F238E27FC236}">
                <a16:creationId xmlns:a16="http://schemas.microsoft.com/office/drawing/2014/main" id="{D6F3C409-9DB1-4B2F-BBD2-B358B902ECCD}"/>
              </a:ext>
            </a:extLst>
          </p:cNvPr>
          <p:cNvGrpSpPr>
            <a:grpSpLocks/>
          </p:cNvGrpSpPr>
          <p:nvPr/>
        </p:nvGrpSpPr>
        <p:grpSpPr bwMode="auto">
          <a:xfrm>
            <a:off x="4291013" y="3124200"/>
            <a:ext cx="4852987" cy="2971800"/>
            <a:chOff x="2751" y="2112"/>
            <a:chExt cx="3057" cy="1872"/>
          </a:xfrm>
        </p:grpSpPr>
        <p:sp>
          <p:nvSpPr>
            <p:cNvPr id="8218" name="Text Box 42">
              <a:extLst>
                <a:ext uri="{FF2B5EF4-FFF2-40B4-BE49-F238E27FC236}">
                  <a16:creationId xmlns:a16="http://schemas.microsoft.com/office/drawing/2014/main" id="{8DA4EADE-7795-436A-A917-12479207AC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2112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8219" name="Line 34">
              <a:extLst>
                <a:ext uri="{FF2B5EF4-FFF2-40B4-BE49-F238E27FC236}">
                  <a16:creationId xmlns:a16="http://schemas.microsoft.com/office/drawing/2014/main" id="{FC3C1AD4-02CA-489A-BF7D-58456FF3D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256"/>
              <a:ext cx="0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Line 35">
              <a:extLst>
                <a:ext uri="{FF2B5EF4-FFF2-40B4-BE49-F238E27FC236}">
                  <a16:creationId xmlns:a16="http://schemas.microsoft.com/office/drawing/2014/main" id="{75F35248-35D5-4D49-A717-A6C582FCC9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1" y="3312"/>
              <a:ext cx="2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Text Box 37">
              <a:extLst>
                <a:ext uri="{FF2B5EF4-FFF2-40B4-BE49-F238E27FC236}">
                  <a16:creationId xmlns:a16="http://schemas.microsoft.com/office/drawing/2014/main" id="{B204185F-E2E6-46B0-A74F-475CBF03B4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3253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8222" name="Text Box 38">
              <a:extLst>
                <a:ext uri="{FF2B5EF4-FFF2-40B4-BE49-F238E27FC236}">
                  <a16:creationId xmlns:a16="http://schemas.microsoft.com/office/drawing/2014/main" id="{7E3D39D9-87F4-416A-AC85-478D41632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400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8223" name="Line 39">
              <a:extLst>
                <a:ext uri="{FF2B5EF4-FFF2-40B4-BE49-F238E27FC236}">
                  <a16:creationId xmlns:a16="http://schemas.microsoft.com/office/drawing/2014/main" id="{457FE5FC-0D13-4589-AE95-2AC42E757D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2733"/>
              <a:ext cx="0" cy="57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Text Box 40">
              <a:extLst>
                <a:ext uri="{FF2B5EF4-FFF2-40B4-BE49-F238E27FC236}">
                  <a16:creationId xmlns:a16="http://schemas.microsoft.com/office/drawing/2014/main" id="{BD5E0DE3-02C6-49DD-98AA-C197F62B21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0" y="3256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8225" name="Text Box 41">
              <a:extLst>
                <a:ext uri="{FF2B5EF4-FFF2-40B4-BE49-F238E27FC236}">
                  <a16:creationId xmlns:a16="http://schemas.microsoft.com/office/drawing/2014/main" id="{0AACB952-6091-4066-AF84-C75DC547C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3" y="3240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26" name="Line 43">
              <a:extLst>
                <a:ext uri="{FF2B5EF4-FFF2-40B4-BE49-F238E27FC236}">
                  <a16:creationId xmlns:a16="http://schemas.microsoft.com/office/drawing/2014/main" id="{AA7A9F92-C8DD-4B0F-AFC5-624EEA396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8" y="2683"/>
              <a:ext cx="2172" cy="12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Oval 48">
              <a:extLst>
                <a:ext uri="{FF2B5EF4-FFF2-40B4-BE49-F238E27FC236}">
                  <a16:creationId xmlns:a16="http://schemas.microsoft.com/office/drawing/2014/main" id="{47B8CC76-D14E-457A-96A4-E7CC0B096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" y="2717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/>
            </a:p>
          </p:txBody>
        </p:sp>
        <p:sp>
          <p:nvSpPr>
            <p:cNvPr id="8228" name="Text Box 49">
              <a:extLst>
                <a:ext uri="{FF2B5EF4-FFF2-40B4-BE49-F238E27FC236}">
                  <a16:creationId xmlns:a16="http://schemas.microsoft.com/office/drawing/2014/main" id="{1FA0114B-8076-4FAA-B59A-785F3BC2F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64685">
              <a:off x="4521" y="3536"/>
              <a:ext cx="128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y = ax + b</a:t>
              </a:r>
            </a:p>
          </p:txBody>
        </p:sp>
      </p:grpSp>
      <p:sp>
        <p:nvSpPr>
          <p:cNvPr id="32818" name="Text Box 50">
            <a:extLst>
              <a:ext uri="{FF2B5EF4-FFF2-40B4-BE49-F238E27FC236}">
                <a16:creationId xmlns:a16="http://schemas.microsoft.com/office/drawing/2014/main" id="{6DB870B2-6531-485D-9D05-417AC7FBC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600575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32823" name="Line 55">
            <a:extLst>
              <a:ext uri="{FF2B5EF4-FFF2-40B4-BE49-F238E27FC236}">
                <a16:creationId xmlns:a16="http://schemas.microsoft.com/office/drawing/2014/main" id="{8340A52A-D93A-418A-AB55-572CFCEB80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65650" y="3857625"/>
            <a:ext cx="2035175" cy="11763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4" name="Line 56">
            <a:extLst>
              <a:ext uri="{FF2B5EF4-FFF2-40B4-BE49-F238E27FC236}">
                <a16:creationId xmlns:a16="http://schemas.microsoft.com/office/drawing/2014/main" id="{1EE5D7C7-A9C8-40E7-A370-7EF3F6E4DA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7963" y="5029200"/>
            <a:ext cx="180975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/>
      <p:bldP spid="32782" grpId="0"/>
      <p:bldP spid="32792" grpId="0" animBg="1"/>
      <p:bldP spid="32804" grpId="0"/>
      <p:bldP spid="32813" grpId="0"/>
      <p:bldP spid="32818" grpId="0"/>
      <p:bldP spid="32818" grpId="1"/>
      <p:bldP spid="32818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B6BAD35-9791-464C-A15C-3E6D37AA9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828800"/>
            <a:ext cx="8610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chemeClr val="hlink"/>
              </a:buClr>
              <a:buSzPct val="65000"/>
              <a:buFontTx/>
              <a:buNone/>
            </a:pPr>
            <a:r>
              <a:rPr lang="en-US" altLang="en-US" sz="2600" b="1">
                <a:solidFill>
                  <a:srgbClr val="0000FF"/>
                </a:solidFill>
                <a:latin typeface="VNI-Times" pitchFamily="2" charset="0"/>
              </a:rPr>
              <a:t>1.Khaùi nieäm heä soá goùc cuûa ñöôøng thaúng y = ax + b</a:t>
            </a:r>
            <a:r>
              <a:rPr lang="en-US" altLang="en-US" sz="2600" b="1">
                <a:solidFill>
                  <a:srgbClr val="0000FF"/>
                </a:solidFill>
                <a:latin typeface=".VnTime" panose="020B7200000000000000" pitchFamily="34" charset="0"/>
              </a:rPr>
              <a:t> (a</a:t>
            </a: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≠0)</a:t>
            </a:r>
          </a:p>
        </p:txBody>
      </p:sp>
      <p:sp>
        <p:nvSpPr>
          <p:cNvPr id="9219" name="TextBox 3">
            <a:extLst>
              <a:ext uri="{FF2B5EF4-FFF2-40B4-BE49-F238E27FC236}">
                <a16:creationId xmlns:a16="http://schemas.microsoft.com/office/drawing/2014/main" id="{C9B68B3C-A63F-43EE-9DB7-1FB1DC9E6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8400"/>
            <a:ext cx="7391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latin typeface="VNI-Times" pitchFamily="2" charset="0"/>
              </a:rPr>
              <a:t>a. Goùc taïo bôûi ñöôøng thaúng y = ax + b vaø truïc Ox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4CB5667B-8A25-4C0E-86EC-DE23C7322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276600"/>
            <a:ext cx="4343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latin typeface="VNI-Times" pitchFamily="2" charset="0"/>
              </a:rPr>
              <a:t>b. Heä soá goùc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94">
            <a:extLst>
              <a:ext uri="{FF2B5EF4-FFF2-40B4-BE49-F238E27FC236}">
                <a16:creationId xmlns:a16="http://schemas.microsoft.com/office/drawing/2014/main" id="{78DD2449-753B-4F40-96BE-5B9305A3592C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57200"/>
            <a:ext cx="4576763" cy="4953000"/>
            <a:chOff x="192" y="1009"/>
            <a:chExt cx="3353" cy="3695"/>
          </a:xfrm>
        </p:grpSpPr>
        <p:sp>
          <p:nvSpPr>
            <p:cNvPr id="10281" name="Text Box 4">
              <a:extLst>
                <a:ext uri="{FF2B5EF4-FFF2-40B4-BE49-F238E27FC236}">
                  <a16:creationId xmlns:a16="http://schemas.microsoft.com/office/drawing/2014/main" id="{15CB2278-26C3-4C8C-B506-3CE2FDEF1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2" name="Text Box 5">
              <a:extLst>
                <a:ext uri="{FF2B5EF4-FFF2-40B4-BE49-F238E27FC236}">
                  <a16:creationId xmlns:a16="http://schemas.microsoft.com/office/drawing/2014/main" id="{ACBB210B-2C4E-4DCC-AB50-C0F9CFDB78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3" name="Text Box 6">
              <a:extLst>
                <a:ext uri="{FF2B5EF4-FFF2-40B4-BE49-F238E27FC236}">
                  <a16:creationId xmlns:a16="http://schemas.microsoft.com/office/drawing/2014/main" id="{7A037858-4B94-4539-9C4C-09FE54DCA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4" name="Text Box 7">
              <a:extLst>
                <a:ext uri="{FF2B5EF4-FFF2-40B4-BE49-F238E27FC236}">
                  <a16:creationId xmlns:a16="http://schemas.microsoft.com/office/drawing/2014/main" id="{2E5296FC-3F90-42C1-9819-19EA2D95F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5" name="Text Box 8">
              <a:extLst>
                <a:ext uri="{FF2B5EF4-FFF2-40B4-BE49-F238E27FC236}">
                  <a16:creationId xmlns:a16="http://schemas.microsoft.com/office/drawing/2014/main" id="{384FB652-0706-446A-A173-362112528D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6" name="Text Box 9">
              <a:extLst>
                <a:ext uri="{FF2B5EF4-FFF2-40B4-BE49-F238E27FC236}">
                  <a16:creationId xmlns:a16="http://schemas.microsoft.com/office/drawing/2014/main" id="{D865EF6C-83B3-4853-8CDA-83FBDFBD3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7" name="Text Box 10">
              <a:extLst>
                <a:ext uri="{FF2B5EF4-FFF2-40B4-BE49-F238E27FC236}">
                  <a16:creationId xmlns:a16="http://schemas.microsoft.com/office/drawing/2014/main" id="{2143F945-3C11-4977-9961-9CF7ECB57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8" name="Text Box 11">
              <a:extLst>
                <a:ext uri="{FF2B5EF4-FFF2-40B4-BE49-F238E27FC236}">
                  <a16:creationId xmlns:a16="http://schemas.microsoft.com/office/drawing/2014/main" id="{9275F5DE-101F-481D-A54F-8335F7838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89" name="Text Box 12">
              <a:extLst>
                <a:ext uri="{FF2B5EF4-FFF2-40B4-BE49-F238E27FC236}">
                  <a16:creationId xmlns:a16="http://schemas.microsoft.com/office/drawing/2014/main" id="{B87B416D-0CA9-40FC-A467-4D33D0C7F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0" name="Text Box 13">
              <a:extLst>
                <a:ext uri="{FF2B5EF4-FFF2-40B4-BE49-F238E27FC236}">
                  <a16:creationId xmlns:a16="http://schemas.microsoft.com/office/drawing/2014/main" id="{EC3F9456-6D72-450C-9DC4-9B6AA8D73C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4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1" name="Text Box 14">
              <a:extLst>
                <a:ext uri="{FF2B5EF4-FFF2-40B4-BE49-F238E27FC236}">
                  <a16:creationId xmlns:a16="http://schemas.microsoft.com/office/drawing/2014/main" id="{B539EA0A-7C07-4189-91F6-864578DA1D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7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2" name="Text Box 15">
              <a:extLst>
                <a:ext uri="{FF2B5EF4-FFF2-40B4-BE49-F238E27FC236}">
                  <a16:creationId xmlns:a16="http://schemas.microsoft.com/office/drawing/2014/main" id="{1736A328-0BD5-4448-B906-BD7950386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6" y="1297"/>
              <a:ext cx="287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3" name="Text Box 24">
              <a:extLst>
                <a:ext uri="{FF2B5EF4-FFF2-40B4-BE49-F238E27FC236}">
                  <a16:creationId xmlns:a16="http://schemas.microsoft.com/office/drawing/2014/main" id="{B3E8E66D-A0D7-4449-8A09-47B418699D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4" name="Text Box 29">
              <a:extLst>
                <a:ext uri="{FF2B5EF4-FFF2-40B4-BE49-F238E27FC236}">
                  <a16:creationId xmlns:a16="http://schemas.microsoft.com/office/drawing/2014/main" id="{524E3F1F-DD9A-412A-81F9-EEAFE6DC3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5" name="Text Box 30">
              <a:extLst>
                <a:ext uri="{FF2B5EF4-FFF2-40B4-BE49-F238E27FC236}">
                  <a16:creationId xmlns:a16="http://schemas.microsoft.com/office/drawing/2014/main" id="{5C715E41-D2F5-47BD-B529-E42CB7BF6A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6" name="Text Box 31">
              <a:extLst>
                <a:ext uri="{FF2B5EF4-FFF2-40B4-BE49-F238E27FC236}">
                  <a16:creationId xmlns:a16="http://schemas.microsoft.com/office/drawing/2014/main" id="{B95A5117-E09D-43F6-9308-1313952B6B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sp>
          <p:nvSpPr>
            <p:cNvPr id="10297" name="Text Box 32">
              <a:extLst>
                <a:ext uri="{FF2B5EF4-FFF2-40B4-BE49-F238E27FC236}">
                  <a16:creationId xmlns:a16="http://schemas.microsoft.com/office/drawing/2014/main" id="{1490A053-764B-4448-B815-54E9769F6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1106"/>
              <a:ext cx="239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>
                <a:latin typeface="VNI-Times" pitchFamily="2" charset="0"/>
              </a:endParaRPr>
            </a:p>
          </p:txBody>
        </p:sp>
        <p:grpSp>
          <p:nvGrpSpPr>
            <p:cNvPr id="10298" name="Group 44">
              <a:extLst>
                <a:ext uri="{FF2B5EF4-FFF2-40B4-BE49-F238E27FC236}">
                  <a16:creationId xmlns:a16="http://schemas.microsoft.com/office/drawing/2014/main" id="{C533C37E-EFA1-425F-8C3F-B73B87AA0E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2208"/>
              <a:ext cx="3305" cy="1680"/>
              <a:chOff x="749300" y="3697456"/>
              <a:chExt cx="5249596" cy="2667000"/>
            </a:xfrm>
          </p:grpSpPr>
          <p:sp>
            <p:nvSpPr>
              <p:cNvPr id="10323" name="Text Box 22">
                <a:extLst>
                  <a:ext uri="{FF2B5EF4-FFF2-40B4-BE49-F238E27FC236}">
                    <a16:creationId xmlns:a16="http://schemas.microsoft.com/office/drawing/2014/main" id="{9C92CECA-4C05-4E72-8E39-445C679A3E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69942" y="4233111"/>
                <a:ext cx="306627" cy="3984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2</a:t>
                </a:r>
              </a:p>
            </p:txBody>
          </p:sp>
          <p:sp>
            <p:nvSpPr>
              <p:cNvPr id="10324" name="Line 25">
                <a:extLst>
                  <a:ext uri="{FF2B5EF4-FFF2-40B4-BE49-F238E27FC236}">
                    <a16:creationId xmlns:a16="http://schemas.microsoft.com/office/drawing/2014/main" id="{109C03B4-A450-4314-BE70-D566F492D5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9300" y="3849856"/>
                <a:ext cx="5029796" cy="2514600"/>
              </a:xfrm>
              <a:prstGeom prst="line">
                <a:avLst/>
              </a:prstGeom>
              <a:noFill/>
              <a:ln w="317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5" name="Text Box 26">
                <a:extLst>
                  <a:ext uri="{FF2B5EF4-FFF2-40B4-BE49-F238E27FC236}">
                    <a16:creationId xmlns:a16="http://schemas.microsoft.com/office/drawing/2014/main" id="{A5B2DD62-9424-4D0E-BA0F-A9FD96BAB4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54746">
                <a:off x="4399265" y="5644610"/>
                <a:ext cx="1599631" cy="3984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 b="1">
                    <a:solidFill>
                      <a:srgbClr val="C00000"/>
                    </a:solidFill>
                    <a:latin typeface="VNI-Times" pitchFamily="2" charset="0"/>
                  </a:rPr>
                  <a:t>y = -0,5x + 2</a:t>
                </a:r>
              </a:p>
            </p:txBody>
          </p:sp>
          <p:sp>
            <p:nvSpPr>
              <p:cNvPr id="10326" name="Text Box 33">
                <a:extLst>
                  <a:ext uri="{FF2B5EF4-FFF2-40B4-BE49-F238E27FC236}">
                    <a16:creationId xmlns:a16="http://schemas.microsoft.com/office/drawing/2014/main" id="{14296546-1414-4CB0-84C1-77A4E48D9A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6631" y="3697456"/>
                <a:ext cx="458093" cy="398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1600" b="1">
                  <a:latin typeface="VNI-Times" pitchFamily="2" charset="0"/>
                </a:endParaRPr>
              </a:p>
            </p:txBody>
          </p:sp>
        </p:grpSp>
        <p:grpSp>
          <p:nvGrpSpPr>
            <p:cNvPr id="10299" name="Group 42">
              <a:extLst>
                <a:ext uri="{FF2B5EF4-FFF2-40B4-BE49-F238E27FC236}">
                  <a16:creationId xmlns:a16="http://schemas.microsoft.com/office/drawing/2014/main" id="{7EC01B58-2F3B-4DC5-83F0-1BB0219962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" y="1364"/>
              <a:ext cx="3072" cy="2572"/>
              <a:chOff x="685800" y="2357735"/>
              <a:chExt cx="4876800" cy="4082921"/>
            </a:xfrm>
          </p:grpSpPr>
          <p:sp>
            <p:nvSpPr>
              <p:cNvPr id="10318" name="Line 16">
                <a:extLst>
                  <a:ext uri="{FF2B5EF4-FFF2-40B4-BE49-F238E27FC236}">
                    <a16:creationId xmlns:a16="http://schemas.microsoft.com/office/drawing/2014/main" id="{0CC9ED00-DC72-41E6-B935-0CA51BB3EE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76400" y="2402056"/>
                <a:ext cx="0" cy="403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9" name="Line 17">
                <a:extLst>
                  <a:ext uri="{FF2B5EF4-FFF2-40B4-BE49-F238E27FC236}">
                    <a16:creationId xmlns:a16="http://schemas.microsoft.com/office/drawing/2014/main" id="{53259D16-D4E9-4675-98B9-C95973F2B6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" y="5373856"/>
                <a:ext cx="48768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0" name="Text Box 18">
                <a:extLst>
                  <a:ext uri="{FF2B5EF4-FFF2-40B4-BE49-F238E27FC236}">
                    <a16:creationId xmlns:a16="http://schemas.microsoft.com/office/drawing/2014/main" id="{62273FB7-927C-4259-BEB6-D682EDAE66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2725" y="5297739"/>
                <a:ext cx="376701" cy="3985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0</a:t>
                </a:r>
              </a:p>
            </p:txBody>
          </p:sp>
          <p:sp>
            <p:nvSpPr>
              <p:cNvPr id="10321" name="Text Box 20">
                <a:extLst>
                  <a:ext uri="{FF2B5EF4-FFF2-40B4-BE49-F238E27FC236}">
                    <a16:creationId xmlns:a16="http://schemas.microsoft.com/office/drawing/2014/main" id="{54251353-4F07-4016-AA17-56A9F10FA0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0359" y="4948096"/>
                <a:ext cx="382241" cy="398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x</a:t>
                </a:r>
              </a:p>
            </p:txBody>
          </p:sp>
          <p:sp>
            <p:nvSpPr>
              <p:cNvPr id="10322" name="Text Box 21">
                <a:extLst>
                  <a:ext uri="{FF2B5EF4-FFF2-40B4-BE49-F238E27FC236}">
                    <a16:creationId xmlns:a16="http://schemas.microsoft.com/office/drawing/2014/main" id="{33F4C152-5FAA-4E57-9C00-2F7C03C7EE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3717" y="2357735"/>
                <a:ext cx="308377" cy="3985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VNI-Times" pitchFamily="2" charset="0"/>
                  </a:rPr>
                  <a:t>y</a:t>
                </a:r>
              </a:p>
            </p:txBody>
          </p:sp>
        </p:grpSp>
        <p:sp>
          <p:nvSpPr>
            <p:cNvPr id="10300" name="Text Box 19">
              <a:extLst>
                <a:ext uri="{FF2B5EF4-FFF2-40B4-BE49-F238E27FC236}">
                  <a16:creationId xmlns:a16="http://schemas.microsoft.com/office/drawing/2014/main" id="{24ACAC2F-6A2C-4AD8-9125-C1F19623E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4" y="3264"/>
              <a:ext cx="1296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VNI-Times" pitchFamily="2" charset="0"/>
                </a:rPr>
                <a:t>1        2       3       4</a:t>
              </a:r>
            </a:p>
          </p:txBody>
        </p:sp>
        <p:sp>
          <p:nvSpPr>
            <p:cNvPr id="10301" name="Text Box 23">
              <a:extLst>
                <a:ext uri="{FF2B5EF4-FFF2-40B4-BE49-F238E27FC236}">
                  <a16:creationId xmlns:a16="http://schemas.microsoft.com/office/drawing/2014/main" id="{0D35F7D1-0400-4CED-8E3B-DD382031A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3" y="1775"/>
              <a:ext cx="192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VNI-Times" pitchFamily="2" charset="0"/>
                </a:rPr>
                <a:t>4</a:t>
              </a:r>
            </a:p>
          </p:txBody>
        </p:sp>
        <p:sp>
          <p:nvSpPr>
            <p:cNvPr id="10302" name="Line 27">
              <a:extLst>
                <a:ext uri="{FF2B5EF4-FFF2-40B4-BE49-F238E27FC236}">
                  <a16:creationId xmlns:a16="http://schemas.microsoft.com/office/drawing/2014/main" id="{7AB4BAD7-5036-4F48-9F20-737BC2D2A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1968"/>
              <a:ext cx="2400" cy="2352"/>
            </a:xfrm>
            <a:prstGeom prst="line">
              <a:avLst/>
            </a:prstGeom>
            <a:noFill/>
            <a:ln w="38100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Text Box 28">
              <a:extLst>
                <a:ext uri="{FF2B5EF4-FFF2-40B4-BE49-F238E27FC236}">
                  <a16:creationId xmlns:a16="http://schemas.microsoft.com/office/drawing/2014/main" id="{8AA36476-FC19-4062-AAD5-5466F9C047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856058">
              <a:off x="1778" y="3614"/>
              <a:ext cx="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  <a:latin typeface="VNI-Times" pitchFamily="2" charset="0"/>
                </a:rPr>
                <a:t>y = - x + 2</a:t>
              </a:r>
            </a:p>
          </p:txBody>
        </p:sp>
        <p:sp>
          <p:nvSpPr>
            <p:cNvPr id="10304" name="Rectangle 35">
              <a:extLst>
                <a:ext uri="{FF2B5EF4-FFF2-40B4-BE49-F238E27FC236}">
                  <a16:creationId xmlns:a16="http://schemas.microsoft.com/office/drawing/2014/main" id="{943E3AC7-6253-4483-91AB-0902F4DBA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" y="1540"/>
              <a:ext cx="135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 b="1">
                <a:latin typeface="VNI-Times" pitchFamily="2" charset="0"/>
              </a:endParaRPr>
            </a:p>
          </p:txBody>
        </p:sp>
        <p:sp>
          <p:nvSpPr>
            <p:cNvPr id="10305" name="Rectangle 36">
              <a:extLst>
                <a:ext uri="{FF2B5EF4-FFF2-40B4-BE49-F238E27FC236}">
                  <a16:creationId xmlns:a16="http://schemas.microsoft.com/office/drawing/2014/main" id="{6AEAD4AA-4970-40B8-A8FB-472E7D799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3" y="2879"/>
              <a:ext cx="135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 b="1">
                <a:latin typeface="VNI-Times" pitchFamily="2" charset="0"/>
              </a:endParaRPr>
            </a:p>
          </p:txBody>
        </p:sp>
        <p:graphicFrame>
          <p:nvGraphicFramePr>
            <p:cNvPr id="10306" name="Object 41">
              <a:extLst>
                <a:ext uri="{FF2B5EF4-FFF2-40B4-BE49-F238E27FC236}">
                  <a16:creationId xmlns:a16="http://schemas.microsoft.com/office/drawing/2014/main" id="{64D0D684-255B-4C8B-BACF-CDB05D0CAC2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2969"/>
            <a:ext cx="240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7" name="Equation" r:id="rId3" imgW="152334" imgH="228501" progId="Equation.DSMT4">
                    <p:embed/>
                  </p:oleObj>
                </mc:Choice>
                <mc:Fallback>
                  <p:oleObj name="Equation" r:id="rId3" imgW="152334" imgH="228501" progId="Equation.DSMT4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969"/>
                          <a:ext cx="240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F6B5B70-D1B4-4B0A-A398-74492116D3ED}"/>
                </a:ext>
              </a:extLst>
            </p:cNvPr>
            <p:cNvCxnSpPr/>
            <p:nvPr/>
          </p:nvCxnSpPr>
          <p:spPr>
            <a:xfrm rot="5400000">
              <a:off x="1919" y="2545"/>
              <a:ext cx="30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08" name="Line 27">
              <a:extLst>
                <a:ext uri="{FF2B5EF4-FFF2-40B4-BE49-F238E27FC236}">
                  <a16:creationId xmlns:a16="http://schemas.microsoft.com/office/drawing/2014/main" id="{C14B8B36-BB0E-4EBC-94AA-8D399EBEA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872"/>
              <a:ext cx="1488" cy="283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Text Box 28">
              <a:extLst>
                <a:ext uri="{FF2B5EF4-FFF2-40B4-BE49-F238E27FC236}">
                  <a16:creationId xmlns:a16="http://schemas.microsoft.com/office/drawing/2014/main" id="{2DEFBE23-1F95-4759-9A80-1184B4D62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776353">
              <a:off x="1140" y="3685"/>
              <a:ext cx="9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  <a:latin typeface="VNI-Times" pitchFamily="2" charset="0"/>
                </a:rPr>
                <a:t>y = -2x + 2</a:t>
              </a:r>
            </a:p>
          </p:txBody>
        </p:sp>
        <p:sp>
          <p:nvSpPr>
            <p:cNvPr id="10310" name="Freeform 133">
              <a:extLst>
                <a:ext uri="{FF2B5EF4-FFF2-40B4-BE49-F238E27FC236}">
                  <a16:creationId xmlns:a16="http://schemas.microsoft.com/office/drawing/2014/main" id="{0CBCC857-C50A-484E-A719-27CBFA672F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3120"/>
              <a:ext cx="192" cy="144"/>
            </a:xfrm>
            <a:custGeom>
              <a:avLst/>
              <a:gdLst>
                <a:gd name="T0" fmla="*/ 0 w 192"/>
                <a:gd name="T1" fmla="*/ 0 h 144"/>
                <a:gd name="T2" fmla="*/ 144 w 192"/>
                <a:gd name="T3" fmla="*/ 48 h 144"/>
                <a:gd name="T4" fmla="*/ 192 w 192"/>
                <a:gd name="T5" fmla="*/ 144 h 144"/>
                <a:gd name="T6" fmla="*/ 0 60000 65536"/>
                <a:gd name="T7" fmla="*/ 0 60000 65536"/>
                <a:gd name="T8" fmla="*/ 0 60000 65536"/>
                <a:gd name="T9" fmla="*/ 0 w 192"/>
                <a:gd name="T10" fmla="*/ 0 h 144"/>
                <a:gd name="T11" fmla="*/ 192 w 192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44">
                  <a:moveTo>
                    <a:pt x="0" y="0"/>
                  </a:moveTo>
                  <a:cubicBezTo>
                    <a:pt x="56" y="12"/>
                    <a:pt x="112" y="24"/>
                    <a:pt x="144" y="48"/>
                  </a:cubicBezTo>
                  <a:cubicBezTo>
                    <a:pt x="176" y="72"/>
                    <a:pt x="184" y="128"/>
                    <a:pt x="192" y="144"/>
                  </a:cubicBezTo>
                </a:path>
              </a:pathLst>
            </a:custGeom>
            <a:noFill/>
            <a:ln w="9525">
              <a:solidFill>
                <a:srgbClr val="633DC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1" name="Freeform 134">
              <a:extLst>
                <a:ext uri="{FF2B5EF4-FFF2-40B4-BE49-F238E27FC236}">
                  <a16:creationId xmlns:a16="http://schemas.microsoft.com/office/drawing/2014/main" id="{77BA4531-B75E-4915-AF66-94C95A927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3152"/>
              <a:ext cx="240" cy="112"/>
            </a:xfrm>
            <a:custGeom>
              <a:avLst/>
              <a:gdLst>
                <a:gd name="T0" fmla="*/ 0 w 240"/>
                <a:gd name="T1" fmla="*/ 16 h 112"/>
                <a:gd name="T2" fmla="*/ 144 w 240"/>
                <a:gd name="T3" fmla="*/ 16 h 112"/>
                <a:gd name="T4" fmla="*/ 240 w 240"/>
                <a:gd name="T5" fmla="*/ 112 h 112"/>
                <a:gd name="T6" fmla="*/ 0 60000 65536"/>
                <a:gd name="T7" fmla="*/ 0 60000 65536"/>
                <a:gd name="T8" fmla="*/ 0 60000 65536"/>
                <a:gd name="T9" fmla="*/ 0 w 240"/>
                <a:gd name="T10" fmla="*/ 0 h 112"/>
                <a:gd name="T11" fmla="*/ 240 w 24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12">
                  <a:moveTo>
                    <a:pt x="0" y="16"/>
                  </a:moveTo>
                  <a:cubicBezTo>
                    <a:pt x="52" y="8"/>
                    <a:pt x="104" y="0"/>
                    <a:pt x="144" y="16"/>
                  </a:cubicBezTo>
                  <a:cubicBezTo>
                    <a:pt x="184" y="32"/>
                    <a:pt x="224" y="96"/>
                    <a:pt x="240" y="112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2" name="Freeform 135">
              <a:extLst>
                <a:ext uri="{FF2B5EF4-FFF2-40B4-BE49-F238E27FC236}">
                  <a16:creationId xmlns:a16="http://schemas.microsoft.com/office/drawing/2014/main" id="{F3305F10-00F2-4414-9395-37D9CE828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3152"/>
              <a:ext cx="336" cy="112"/>
            </a:xfrm>
            <a:custGeom>
              <a:avLst/>
              <a:gdLst>
                <a:gd name="T0" fmla="*/ 0 w 336"/>
                <a:gd name="T1" fmla="*/ 16 h 112"/>
                <a:gd name="T2" fmla="*/ 192 w 336"/>
                <a:gd name="T3" fmla="*/ 16 h 112"/>
                <a:gd name="T4" fmla="*/ 336 w 336"/>
                <a:gd name="T5" fmla="*/ 112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313" name="Object 6">
              <a:extLst>
                <a:ext uri="{FF2B5EF4-FFF2-40B4-BE49-F238E27FC236}">
                  <a16:creationId xmlns:a16="http://schemas.microsoft.com/office/drawing/2014/main" id="{0A10E4C4-E887-4361-BBF0-49C35C6EAAD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0" y="2963"/>
            <a:ext cx="280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8" name="Equation" r:id="rId5" imgW="177646" imgH="228402" progId="Equation.DSMT4">
                    <p:embed/>
                  </p:oleObj>
                </mc:Choice>
                <mc:Fallback>
                  <p:oleObj name="Equation" r:id="rId5" imgW="177646" imgH="228402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963"/>
                          <a:ext cx="280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4" name="Object 7">
              <a:extLst>
                <a:ext uri="{FF2B5EF4-FFF2-40B4-BE49-F238E27FC236}">
                  <a16:creationId xmlns:a16="http://schemas.microsoft.com/office/drawing/2014/main" id="{846C095A-3291-40CE-BAB8-962F7456C12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64" y="2880"/>
            <a:ext cx="260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9" name="Equation" r:id="rId7" imgW="165028" imgH="228501" progId="Equation.DSMT4">
                    <p:embed/>
                  </p:oleObj>
                </mc:Choice>
                <mc:Fallback>
                  <p:oleObj name="Equation" r:id="rId7" imgW="165028" imgH="228501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880"/>
                          <a:ext cx="260" cy="2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15" name="Freeform 138">
              <a:extLst>
                <a:ext uri="{FF2B5EF4-FFF2-40B4-BE49-F238E27FC236}">
                  <a16:creationId xmlns:a16="http://schemas.microsoft.com/office/drawing/2014/main" id="{41D494C7-EFB9-4448-A2BC-6D10CC419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3120"/>
              <a:ext cx="240" cy="112"/>
            </a:xfrm>
            <a:custGeom>
              <a:avLst/>
              <a:gdLst>
                <a:gd name="T0" fmla="*/ 0 w 240"/>
                <a:gd name="T1" fmla="*/ 16 h 112"/>
                <a:gd name="T2" fmla="*/ 144 w 240"/>
                <a:gd name="T3" fmla="*/ 16 h 112"/>
                <a:gd name="T4" fmla="*/ 240 w 240"/>
                <a:gd name="T5" fmla="*/ 112 h 112"/>
                <a:gd name="T6" fmla="*/ 0 60000 65536"/>
                <a:gd name="T7" fmla="*/ 0 60000 65536"/>
                <a:gd name="T8" fmla="*/ 0 60000 65536"/>
                <a:gd name="T9" fmla="*/ 0 w 240"/>
                <a:gd name="T10" fmla="*/ 0 h 112"/>
                <a:gd name="T11" fmla="*/ 240 w 24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12">
                  <a:moveTo>
                    <a:pt x="0" y="16"/>
                  </a:moveTo>
                  <a:cubicBezTo>
                    <a:pt x="52" y="8"/>
                    <a:pt x="104" y="0"/>
                    <a:pt x="144" y="16"/>
                  </a:cubicBezTo>
                  <a:cubicBezTo>
                    <a:pt x="184" y="32"/>
                    <a:pt x="224" y="96"/>
                    <a:pt x="240" y="112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6" name="Freeform 139">
              <a:extLst>
                <a:ext uri="{FF2B5EF4-FFF2-40B4-BE49-F238E27FC236}">
                  <a16:creationId xmlns:a16="http://schemas.microsoft.com/office/drawing/2014/main" id="{19239D57-0A47-439B-83B2-5692D478C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3120"/>
              <a:ext cx="528" cy="144"/>
            </a:xfrm>
            <a:custGeom>
              <a:avLst/>
              <a:gdLst>
                <a:gd name="T0" fmla="*/ 0 w 336"/>
                <a:gd name="T1" fmla="*/ 58 h 112"/>
                <a:gd name="T2" fmla="*/ 1842 w 336"/>
                <a:gd name="T3" fmla="*/ 58 h 112"/>
                <a:gd name="T4" fmla="*/ 3220 w 336"/>
                <a:gd name="T5" fmla="*/ 393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7" name="Freeform 140">
              <a:extLst>
                <a:ext uri="{FF2B5EF4-FFF2-40B4-BE49-F238E27FC236}">
                  <a16:creationId xmlns:a16="http://schemas.microsoft.com/office/drawing/2014/main" id="{9D52625F-33B0-4C79-BE6A-439A8F673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3072"/>
              <a:ext cx="672" cy="192"/>
            </a:xfrm>
            <a:custGeom>
              <a:avLst/>
              <a:gdLst>
                <a:gd name="T0" fmla="*/ 0 w 336"/>
                <a:gd name="T1" fmla="*/ 231 h 112"/>
                <a:gd name="T2" fmla="*/ 6144 w 336"/>
                <a:gd name="T3" fmla="*/ 231 h 112"/>
                <a:gd name="T4" fmla="*/ 10752 w 336"/>
                <a:gd name="T5" fmla="*/ 1658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3" name="Text Box 143">
            <a:extLst>
              <a:ext uri="{FF2B5EF4-FFF2-40B4-BE49-F238E27FC236}">
                <a16:creationId xmlns:a16="http://schemas.microsoft.com/office/drawing/2014/main" id="{AB8AF97D-8CA2-4462-8B9F-CACF7B3C6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81000" cy="406400"/>
          </a:xfrm>
          <a:prstGeom prst="rect">
            <a:avLst/>
          </a:prstGeom>
          <a:solidFill>
            <a:srgbClr val="FFFF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10244" name="Text Box 144">
            <a:extLst>
              <a:ext uri="{FF2B5EF4-FFF2-40B4-BE49-F238E27FC236}">
                <a16:creationId xmlns:a16="http://schemas.microsoft.com/office/drawing/2014/main" id="{5C598918-3ED3-4D3B-AC65-49BD7FC72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200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800000"/>
                </a:solidFill>
                <a:latin typeface=".VnTime" panose="020B7200000000000000" pitchFamily="34" charset="0"/>
              </a:rPr>
              <a:t>H×nh 11a.   Víi a&gt;0</a:t>
            </a:r>
          </a:p>
        </p:txBody>
      </p:sp>
      <p:sp>
        <p:nvSpPr>
          <p:cNvPr id="10245" name="Text Box 145">
            <a:extLst>
              <a:ext uri="{FF2B5EF4-FFF2-40B4-BE49-F238E27FC236}">
                <a16:creationId xmlns:a16="http://schemas.microsoft.com/office/drawing/2014/main" id="{0228D2F6-0A5F-49CB-AE34-0AFD8AA22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57200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800000"/>
                </a:solidFill>
                <a:latin typeface=".VnTime" panose="020B7200000000000000" pitchFamily="34" charset="0"/>
              </a:rPr>
              <a:t>H×nh 11b.   Víi a&lt;0</a:t>
            </a:r>
          </a:p>
        </p:txBody>
      </p:sp>
      <p:sp>
        <p:nvSpPr>
          <p:cNvPr id="10246" name="Line 146">
            <a:extLst>
              <a:ext uri="{FF2B5EF4-FFF2-40B4-BE49-F238E27FC236}">
                <a16:creationId xmlns:a16="http://schemas.microsoft.com/office/drawing/2014/main" id="{9B7C0AF9-4498-41F7-BAC1-934462F16A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57200"/>
            <a:ext cx="0" cy="495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7">
            <a:extLst>
              <a:ext uri="{FF2B5EF4-FFF2-40B4-BE49-F238E27FC236}">
                <a16:creationId xmlns:a16="http://schemas.microsoft.com/office/drawing/2014/main" id="{98318D18-5254-497E-AC46-C1F30AFCE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34000"/>
            <a:ext cx="8915400" cy="13843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  <a:latin typeface=".VnTime" panose="020B7200000000000000" pitchFamily="34" charset="0"/>
              </a:rPr>
              <a:t>a)</a:t>
            </a:r>
            <a:r>
              <a:rPr lang="en-US" altLang="en-US" sz="2400" dirty="0" err="1">
                <a:latin typeface=".VnTime" panose="020B7200000000000000" pitchFamily="34" charset="0"/>
              </a:rPr>
              <a:t>H·y</a:t>
            </a:r>
            <a:r>
              <a:rPr lang="en-US" altLang="en-US" sz="2400" dirty="0">
                <a:latin typeface=".VnTime" panose="020B7200000000000000" pitchFamily="34" charset="0"/>
              </a:rPr>
              <a:t> so </a:t>
            </a:r>
            <a:r>
              <a:rPr lang="en-US" altLang="en-US" sz="2400" dirty="0" err="1">
                <a:latin typeface=".VnTime" panose="020B7200000000000000" pitchFamily="34" charset="0"/>
              </a:rPr>
              <a:t>s¸nh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c¸c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</a:rPr>
              <a:t>gãc</a:t>
            </a:r>
            <a:r>
              <a:rPr lang="en-US" altLang="en-US" sz="2400" dirty="0">
                <a:latin typeface=".VnTime" panose="020B7200000000000000" pitchFamily="34" charset="0"/>
              </a:rPr>
              <a:t>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vµ so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s¸nh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c¸c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gi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¸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trÞ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t­ư¬ng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øng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cña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hÖ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sè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a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c¸c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hµm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sè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( tr­</a:t>
            </a:r>
            <a:r>
              <a:rPr lang="vi-VN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ư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êng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hîp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a &gt; 0)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råi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rót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ra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nhËn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xÐt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?              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solidFill>
                  <a:srgbClr val="FF3300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b)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Còng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lµm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tư­¬ng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tù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nh­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c©u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a)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víi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trư­êng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.VnTime" panose="020B7200000000000000" pitchFamily="34" charset="0"/>
                <a:cs typeface="Times New Roman" panose="02020603050405020304" pitchFamily="18" charset="0"/>
              </a:rPr>
              <a:t>hîp</a:t>
            </a:r>
            <a:r>
              <a:rPr lang="en-US" altLang="en-US" sz="2400" dirty="0">
                <a:latin typeface=".VnTime" panose="020B7200000000000000" pitchFamily="34" charset="0"/>
                <a:cs typeface="Times New Roman" panose="02020603050405020304" pitchFamily="18" charset="0"/>
              </a:rPr>
              <a:t> a &lt; 0? </a:t>
            </a:r>
            <a:endParaRPr lang="el-GR" altLang="en-US" sz="2400" dirty="0">
              <a:solidFill>
                <a:srgbClr val="FF3300"/>
              </a:solidFill>
              <a:latin typeface=".VnTime" panose="020B72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0248" name="Group 151">
            <a:extLst>
              <a:ext uri="{FF2B5EF4-FFF2-40B4-BE49-F238E27FC236}">
                <a16:creationId xmlns:a16="http://schemas.microsoft.com/office/drawing/2014/main" id="{362ED15D-1574-4424-8A03-50194B4619A4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685800"/>
            <a:ext cx="3911600" cy="4648200"/>
            <a:chOff x="192" y="480"/>
            <a:chExt cx="2464" cy="2928"/>
          </a:xfrm>
        </p:grpSpPr>
        <p:sp>
          <p:nvSpPr>
            <p:cNvPr id="10249" name="Text Box 3">
              <a:extLst>
                <a:ext uri="{FF2B5EF4-FFF2-40B4-BE49-F238E27FC236}">
                  <a16:creationId xmlns:a16="http://schemas.microsoft.com/office/drawing/2014/main" id="{D653A396-811D-471C-A8C4-F69AA738E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756"/>
              <a:ext cx="11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0250" name="Text Box 54">
              <a:extLst>
                <a:ext uri="{FF2B5EF4-FFF2-40B4-BE49-F238E27FC236}">
                  <a16:creationId xmlns:a16="http://schemas.microsoft.com/office/drawing/2014/main" id="{83309021-3138-4719-8B22-9EED8133B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8" y="756"/>
              <a:ext cx="23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VNI-Times" pitchFamily="2" charset="0"/>
              </a:endParaRPr>
            </a:p>
          </p:txBody>
        </p:sp>
        <p:sp>
          <p:nvSpPr>
            <p:cNvPr id="10251" name="Text Box 49">
              <a:extLst>
                <a:ext uri="{FF2B5EF4-FFF2-40B4-BE49-F238E27FC236}">
                  <a16:creationId xmlns:a16="http://schemas.microsoft.com/office/drawing/2014/main" id="{4E7929F0-96C4-4F2A-9BDF-6D94F04194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9" y="480"/>
              <a:ext cx="1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y</a:t>
              </a:r>
            </a:p>
          </p:txBody>
        </p:sp>
        <p:sp>
          <p:nvSpPr>
            <p:cNvPr id="10252" name="Text Box 4">
              <a:extLst>
                <a:ext uri="{FF2B5EF4-FFF2-40B4-BE49-F238E27FC236}">
                  <a16:creationId xmlns:a16="http://schemas.microsoft.com/office/drawing/2014/main" id="{6F58EE10-BA79-49CC-A073-74EB3C2B6B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" y="2920"/>
              <a:ext cx="24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0253" name="Text Box 5">
              <a:extLst>
                <a:ext uri="{FF2B5EF4-FFF2-40B4-BE49-F238E27FC236}">
                  <a16:creationId xmlns:a16="http://schemas.microsoft.com/office/drawing/2014/main" id="{6EFAEDA1-1E3E-4CD9-A878-68AA19218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6" y="1898"/>
              <a:ext cx="24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0254" name="Text Box 15">
              <a:extLst>
                <a:ext uri="{FF2B5EF4-FFF2-40B4-BE49-F238E27FC236}">
                  <a16:creationId xmlns:a16="http://schemas.microsoft.com/office/drawing/2014/main" id="{B7B94198-9867-4D36-A5C0-4475ADFFC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754937">
              <a:off x="440" y="2500"/>
              <a:ext cx="2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 b="1">
                <a:solidFill>
                  <a:srgbClr val="33CC33"/>
                </a:solidFill>
                <a:latin typeface="VNI-Times" pitchFamily="2" charset="0"/>
              </a:endParaRPr>
            </a:p>
          </p:txBody>
        </p:sp>
        <p:sp>
          <p:nvSpPr>
            <p:cNvPr id="10255" name="Line 39">
              <a:extLst>
                <a:ext uri="{FF2B5EF4-FFF2-40B4-BE49-F238E27FC236}">
                  <a16:creationId xmlns:a16="http://schemas.microsoft.com/office/drawing/2014/main" id="{E20A81C1-52AD-4DB1-BF83-12B7C6794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3" y="1387"/>
              <a:ext cx="1" cy="8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Text Box 46">
              <a:extLst>
                <a:ext uri="{FF2B5EF4-FFF2-40B4-BE49-F238E27FC236}">
                  <a16:creationId xmlns:a16="http://schemas.microsoft.com/office/drawing/2014/main" id="{61CE649F-3A37-476E-8EE7-8CFFE9D31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4" y="2537"/>
              <a:ext cx="1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0</a:t>
              </a:r>
            </a:p>
          </p:txBody>
        </p:sp>
        <p:sp>
          <p:nvSpPr>
            <p:cNvPr id="10257" name="Line 44">
              <a:extLst>
                <a:ext uri="{FF2B5EF4-FFF2-40B4-BE49-F238E27FC236}">
                  <a16:creationId xmlns:a16="http://schemas.microsoft.com/office/drawing/2014/main" id="{1B666745-10AE-4D69-97C1-7C9EB1E8BF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4" y="578"/>
              <a:ext cx="0" cy="25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Text Box 48">
              <a:extLst>
                <a:ext uri="{FF2B5EF4-FFF2-40B4-BE49-F238E27FC236}">
                  <a16:creationId xmlns:a16="http://schemas.microsoft.com/office/drawing/2014/main" id="{84BA5218-3263-4E39-BC11-E311F87AD4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3" y="2237"/>
              <a:ext cx="2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x</a:t>
              </a:r>
            </a:p>
          </p:txBody>
        </p:sp>
        <p:sp>
          <p:nvSpPr>
            <p:cNvPr id="10259" name="Line 36">
              <a:extLst>
                <a:ext uri="{FF2B5EF4-FFF2-40B4-BE49-F238E27FC236}">
                  <a16:creationId xmlns:a16="http://schemas.microsoft.com/office/drawing/2014/main" id="{265AB1B9-1A2D-4455-BEFD-ACB8A90C30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7" y="536"/>
              <a:ext cx="1435" cy="2768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Text Box 38">
              <a:extLst>
                <a:ext uri="{FF2B5EF4-FFF2-40B4-BE49-F238E27FC236}">
                  <a16:creationId xmlns:a16="http://schemas.microsoft.com/office/drawing/2014/main" id="{A5FF64DD-032D-4C9B-A005-C0CC9C4DC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9" y="1813"/>
              <a:ext cx="1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2</a:t>
              </a:r>
            </a:p>
          </p:txBody>
        </p:sp>
        <p:sp>
          <p:nvSpPr>
            <p:cNvPr id="10261" name="Text Box 43">
              <a:extLst>
                <a:ext uri="{FF2B5EF4-FFF2-40B4-BE49-F238E27FC236}">
                  <a16:creationId xmlns:a16="http://schemas.microsoft.com/office/drawing/2014/main" id="{9E2DB91B-1B8D-441F-8FB7-19877E12D0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2180"/>
              <a:ext cx="24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VNI-Times" pitchFamily="2" charset="0"/>
                </a:rPr>
                <a:t>.</a:t>
              </a:r>
            </a:p>
          </p:txBody>
        </p:sp>
        <p:sp>
          <p:nvSpPr>
            <p:cNvPr id="10262" name="Text Box 50">
              <a:extLst>
                <a:ext uri="{FF2B5EF4-FFF2-40B4-BE49-F238E27FC236}">
                  <a16:creationId xmlns:a16="http://schemas.microsoft.com/office/drawing/2014/main" id="{29180B94-30C2-4B0B-A458-27D7F840CB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690172">
              <a:off x="460" y="2916"/>
              <a:ext cx="7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</a:rPr>
                <a:t>y = </a:t>
              </a:r>
              <a:r>
                <a:rPr lang="en-US" altLang="en-US" sz="1400" b="1">
                  <a:solidFill>
                    <a:srgbClr val="000099"/>
                  </a:solidFill>
                  <a:latin typeface="VNI-Times" pitchFamily="2" charset="0"/>
                </a:rPr>
                <a:t>2</a:t>
              </a:r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</a:rPr>
                <a:t>x + 2</a:t>
              </a:r>
            </a:p>
          </p:txBody>
        </p:sp>
        <p:sp>
          <p:nvSpPr>
            <p:cNvPr id="10263" name="Text Box 51">
              <a:extLst>
                <a:ext uri="{FF2B5EF4-FFF2-40B4-BE49-F238E27FC236}">
                  <a16:creationId xmlns:a16="http://schemas.microsoft.com/office/drawing/2014/main" id="{2B200469-99C4-482E-8AC6-E5E5EA5CC2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2496"/>
              <a:ext cx="2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-1</a:t>
              </a:r>
            </a:p>
          </p:txBody>
        </p:sp>
        <p:sp>
          <p:nvSpPr>
            <p:cNvPr id="10264" name="Text Box 52">
              <a:extLst>
                <a:ext uri="{FF2B5EF4-FFF2-40B4-BE49-F238E27FC236}">
                  <a16:creationId xmlns:a16="http://schemas.microsoft.com/office/drawing/2014/main" id="{B8FF8196-A0BB-4D23-9637-B267631128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2" y="1600"/>
              <a:ext cx="24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VNI-Times" pitchFamily="2" charset="0"/>
              </a:endParaRPr>
            </a:p>
          </p:txBody>
        </p:sp>
        <p:sp>
          <p:nvSpPr>
            <p:cNvPr id="10265" name="Line 42">
              <a:extLst>
                <a:ext uri="{FF2B5EF4-FFF2-40B4-BE49-F238E27FC236}">
                  <a16:creationId xmlns:a16="http://schemas.microsoft.com/office/drawing/2014/main" id="{CCDD0D7C-2BE1-4EB9-B455-EF42BC544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" y="1301"/>
              <a:ext cx="1762" cy="1790"/>
            </a:xfrm>
            <a:prstGeom prst="line">
              <a:avLst/>
            </a:prstGeom>
            <a:noFill/>
            <a:ln w="31750">
              <a:solidFill>
                <a:srgbClr val="6600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Text Box 53">
              <a:extLst>
                <a:ext uri="{FF2B5EF4-FFF2-40B4-BE49-F238E27FC236}">
                  <a16:creationId xmlns:a16="http://schemas.microsoft.com/office/drawing/2014/main" id="{0561F73C-E29A-4A16-B900-30F3D19A9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95967">
              <a:off x="424" y="2016"/>
              <a:ext cx="76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</a:rPr>
                <a:t>y = </a:t>
              </a:r>
              <a:r>
                <a:rPr lang="en-US" altLang="en-US" sz="1400" b="1">
                  <a:solidFill>
                    <a:schemeClr val="accent1"/>
                  </a:solidFill>
                  <a:latin typeface="VNI-Times" pitchFamily="2" charset="0"/>
                </a:rPr>
                <a:t>0.5</a:t>
              </a:r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</a:rPr>
                <a:t>x +2</a:t>
              </a:r>
            </a:p>
          </p:txBody>
        </p:sp>
        <p:sp>
          <p:nvSpPr>
            <p:cNvPr id="10267" name="Arc 57">
              <a:extLst>
                <a:ext uri="{FF2B5EF4-FFF2-40B4-BE49-F238E27FC236}">
                  <a16:creationId xmlns:a16="http://schemas.microsoft.com/office/drawing/2014/main" id="{90CDB6BB-DDBF-46FB-9BC0-2C42A56D0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89" y="2395"/>
              <a:ext cx="516" cy="216"/>
            </a:xfrm>
            <a:custGeom>
              <a:avLst/>
              <a:gdLst>
                <a:gd name="T0" fmla="*/ 0 w 21057"/>
                <a:gd name="T1" fmla="*/ 0 h 12036"/>
                <a:gd name="T2" fmla="*/ 0 w 21057"/>
                <a:gd name="T3" fmla="*/ 0 h 12036"/>
                <a:gd name="T4" fmla="*/ 0 w 21057"/>
                <a:gd name="T5" fmla="*/ 0 h 12036"/>
                <a:gd name="T6" fmla="*/ 0 60000 65536"/>
                <a:gd name="T7" fmla="*/ 0 60000 65536"/>
                <a:gd name="T8" fmla="*/ 0 60000 65536"/>
                <a:gd name="T9" fmla="*/ 0 w 21057"/>
                <a:gd name="T10" fmla="*/ 0 h 12036"/>
                <a:gd name="T11" fmla="*/ 21057 w 21057"/>
                <a:gd name="T12" fmla="*/ 12036 h 120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57" h="12036" fill="none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</a:path>
                <a:path w="21057" h="12036" stroke="0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  <a:lnTo>
                    <a:pt x="0" y="12036"/>
                  </a:lnTo>
                  <a:lnTo>
                    <a:pt x="17935" y="0"/>
                  </a:lnTo>
                  <a:close/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10268" name="Object 69">
              <a:extLst>
                <a:ext uri="{FF2B5EF4-FFF2-40B4-BE49-F238E27FC236}">
                  <a16:creationId xmlns:a16="http://schemas.microsoft.com/office/drawing/2014/main" id="{F885C925-F7A1-43CA-B655-6E9D70D986F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4" y="2208"/>
            <a:ext cx="194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0" name="Equation" r:id="rId9" imgW="190500" imgH="228600" progId="Equation.DSMT4">
                    <p:embed/>
                  </p:oleObj>
                </mc:Choice>
                <mc:Fallback>
                  <p:oleObj name="Equation" r:id="rId9" imgW="190500" imgH="228600" progId="Equation.DSMT4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208"/>
                          <a:ext cx="194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69" name="Arc 56">
              <a:extLst>
                <a:ext uri="{FF2B5EF4-FFF2-40B4-BE49-F238E27FC236}">
                  <a16:creationId xmlns:a16="http://schemas.microsoft.com/office/drawing/2014/main" id="{4E72C559-0E42-4ACB-AAD9-D15CF9EE382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9" y="2367"/>
              <a:ext cx="287" cy="210"/>
            </a:xfrm>
            <a:custGeom>
              <a:avLst/>
              <a:gdLst>
                <a:gd name="T0" fmla="*/ 0 w 21387"/>
                <a:gd name="T1" fmla="*/ 0 h 14559"/>
                <a:gd name="T2" fmla="*/ 0 w 21387"/>
                <a:gd name="T3" fmla="*/ 0 h 14559"/>
                <a:gd name="T4" fmla="*/ 0 w 21387"/>
                <a:gd name="T5" fmla="*/ 0 h 14559"/>
                <a:gd name="T6" fmla="*/ 0 60000 65536"/>
                <a:gd name="T7" fmla="*/ 0 60000 65536"/>
                <a:gd name="T8" fmla="*/ 0 60000 65536"/>
                <a:gd name="T9" fmla="*/ 0 w 21387"/>
                <a:gd name="T10" fmla="*/ 0 h 14559"/>
                <a:gd name="T11" fmla="*/ 21387 w 21387"/>
                <a:gd name="T12" fmla="*/ 14559 h 145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87" h="14559" fill="none" extrusionOk="0">
                  <a:moveTo>
                    <a:pt x="15956" y="-1"/>
                  </a:moveTo>
                  <a:cubicBezTo>
                    <a:pt x="18884" y="3209"/>
                    <a:pt x="20777" y="7227"/>
                    <a:pt x="21386" y="11530"/>
                  </a:cubicBezTo>
                </a:path>
                <a:path w="21387" h="14559" stroke="0" extrusionOk="0">
                  <a:moveTo>
                    <a:pt x="15956" y="-1"/>
                  </a:moveTo>
                  <a:cubicBezTo>
                    <a:pt x="18884" y="3209"/>
                    <a:pt x="20777" y="7227"/>
                    <a:pt x="21386" y="11530"/>
                  </a:cubicBezTo>
                  <a:lnTo>
                    <a:pt x="0" y="14559"/>
                  </a:lnTo>
                  <a:lnTo>
                    <a:pt x="15956" y="-1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10270" name="Object 75">
              <a:extLst>
                <a:ext uri="{FF2B5EF4-FFF2-40B4-BE49-F238E27FC236}">
                  <a16:creationId xmlns:a16="http://schemas.microsoft.com/office/drawing/2014/main" id="{A8AE66B3-DFE1-4750-97B7-94EE1D670A4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75" y="2254"/>
            <a:ext cx="129" cy="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1" name="Equation" r:id="rId11" imgW="190500" imgH="228600" progId="Equation.DSMT4">
                    <p:embed/>
                  </p:oleObj>
                </mc:Choice>
                <mc:Fallback>
                  <p:oleObj name="Equation" r:id="rId11" imgW="190500" imgH="228600" progId="Equation.DSMT4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5" y="2254"/>
                          <a:ext cx="129" cy="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1" name="Text Box 51">
              <a:extLst>
                <a:ext uri="{FF2B5EF4-FFF2-40B4-BE49-F238E27FC236}">
                  <a16:creationId xmlns:a16="http://schemas.microsoft.com/office/drawing/2014/main" id="{BA63E773-8ACE-491C-9B87-37C72848B9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" y="2537"/>
              <a:ext cx="2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-2</a:t>
              </a:r>
            </a:p>
          </p:txBody>
        </p:sp>
        <p:sp>
          <p:nvSpPr>
            <p:cNvPr id="10272" name="Text Box 51">
              <a:extLst>
                <a:ext uri="{FF2B5EF4-FFF2-40B4-BE49-F238E27FC236}">
                  <a16:creationId xmlns:a16="http://schemas.microsoft.com/office/drawing/2014/main" id="{FE070014-B30A-4CB8-A2FC-2FB8F6B33B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" y="2537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-4</a:t>
              </a:r>
            </a:p>
          </p:txBody>
        </p:sp>
        <p:graphicFrame>
          <p:nvGraphicFramePr>
            <p:cNvPr id="10273" name="Object 4">
              <a:extLst>
                <a:ext uri="{FF2B5EF4-FFF2-40B4-BE49-F238E27FC236}">
                  <a16:creationId xmlns:a16="http://schemas.microsoft.com/office/drawing/2014/main" id="{7F57840E-D37D-4DA4-8558-74A614054E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84" y="2324"/>
            <a:ext cx="150" cy="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2" name="Equation" r:id="rId13" imgW="177646" imgH="228402" progId="Equation.DSMT4">
                    <p:embed/>
                  </p:oleObj>
                </mc:Choice>
                <mc:Fallback>
                  <p:oleObj name="Equation" r:id="rId13" imgW="177646" imgH="228402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4" y="2324"/>
                          <a:ext cx="150" cy="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4" name="Arc 57">
              <a:extLst>
                <a:ext uri="{FF2B5EF4-FFF2-40B4-BE49-F238E27FC236}">
                  <a16:creationId xmlns:a16="http://schemas.microsoft.com/office/drawing/2014/main" id="{6D400CF6-5D77-4A21-AA4A-8758CA367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" y="2409"/>
              <a:ext cx="516" cy="216"/>
            </a:xfrm>
            <a:custGeom>
              <a:avLst/>
              <a:gdLst>
                <a:gd name="T0" fmla="*/ 0 w 21057"/>
                <a:gd name="T1" fmla="*/ 0 h 12036"/>
                <a:gd name="T2" fmla="*/ 0 w 21057"/>
                <a:gd name="T3" fmla="*/ 0 h 12036"/>
                <a:gd name="T4" fmla="*/ 0 w 21057"/>
                <a:gd name="T5" fmla="*/ 0 h 12036"/>
                <a:gd name="T6" fmla="*/ 0 60000 65536"/>
                <a:gd name="T7" fmla="*/ 0 60000 65536"/>
                <a:gd name="T8" fmla="*/ 0 60000 65536"/>
                <a:gd name="T9" fmla="*/ 0 w 21057"/>
                <a:gd name="T10" fmla="*/ 0 h 12036"/>
                <a:gd name="T11" fmla="*/ 21057 w 21057"/>
                <a:gd name="T12" fmla="*/ 12036 h 120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57" h="12036" fill="none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</a:path>
                <a:path w="21057" h="12036" stroke="0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  <a:lnTo>
                    <a:pt x="0" y="12036"/>
                  </a:lnTo>
                  <a:lnTo>
                    <a:pt x="17935" y="0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75" name="Line 45">
              <a:extLst>
                <a:ext uri="{FF2B5EF4-FFF2-40B4-BE49-F238E27FC236}">
                  <a16:creationId xmlns:a16="http://schemas.microsoft.com/office/drawing/2014/main" id="{621455BC-1CD1-4FBC-823D-8B0FB625DD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" y="2525"/>
              <a:ext cx="22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Line 42">
              <a:extLst>
                <a:ext uri="{FF2B5EF4-FFF2-40B4-BE49-F238E27FC236}">
                  <a16:creationId xmlns:a16="http://schemas.microsoft.com/office/drawing/2014/main" id="{0BE745BA-CD92-4467-B8AF-CECECE14CA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" y="1503"/>
              <a:ext cx="2198" cy="113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Text Box 50">
              <a:extLst>
                <a:ext uri="{FF2B5EF4-FFF2-40B4-BE49-F238E27FC236}">
                  <a16:creationId xmlns:a16="http://schemas.microsoft.com/office/drawing/2014/main" id="{4945A400-5598-46AA-B16C-D74D7E4F7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700000">
              <a:off x="219" y="2653"/>
              <a:ext cx="7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</a:rPr>
                <a:t>y = x + 2</a:t>
              </a:r>
            </a:p>
          </p:txBody>
        </p:sp>
        <p:sp>
          <p:nvSpPr>
            <p:cNvPr id="10278" name="Line 148">
              <a:extLst>
                <a:ext uri="{FF2B5EF4-FFF2-40B4-BE49-F238E27FC236}">
                  <a16:creationId xmlns:a16="http://schemas.microsoft.com/office/drawing/2014/main" id="{5D59227C-99F1-42A7-AEB3-7BCBC20A0A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40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149">
              <a:extLst>
                <a:ext uri="{FF2B5EF4-FFF2-40B4-BE49-F238E27FC236}">
                  <a16:creationId xmlns:a16="http://schemas.microsoft.com/office/drawing/2014/main" id="{7A5176A4-2C39-41A6-B291-B955BB43A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244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150">
              <a:extLst>
                <a:ext uri="{FF2B5EF4-FFF2-40B4-BE49-F238E27FC236}">
                  <a16:creationId xmlns:a16="http://schemas.microsoft.com/office/drawing/2014/main" id="{B5B53FE7-569B-4CAE-9E25-DBFC00F806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44" y="240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5">
            <a:extLst>
              <a:ext uri="{FF2B5EF4-FFF2-40B4-BE49-F238E27FC236}">
                <a16:creationId xmlns:a16="http://schemas.microsoft.com/office/drawing/2014/main" id="{B3A9FDF9-F5D9-4A2E-877C-54559AD75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7620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Text Box 7">
            <a:extLst>
              <a:ext uri="{FF2B5EF4-FFF2-40B4-BE49-F238E27FC236}">
                <a16:creationId xmlns:a16="http://schemas.microsoft.com/office/drawing/2014/main" id="{2DBC621E-5AD5-4D24-995C-643F635B9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102100"/>
            <a:ext cx="44958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u="sng">
              <a:solidFill>
                <a:srgbClr val="800000"/>
              </a:solidFill>
              <a:latin typeface=".VnTime" panose="020B7200000000000000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9900"/>
                </a:solidFill>
                <a:latin typeface=".VnTime" panose="020B7200000000000000" pitchFamily="34" charset="0"/>
              </a:rPr>
              <a:t>Tr­êng hîp: a &gt; 0</a:t>
            </a:r>
            <a:r>
              <a:rPr lang="en-US" altLang="en-US" sz="2000">
                <a:solidFill>
                  <a:schemeClr val="bg2"/>
                </a:solidFill>
                <a:latin typeface=".VnTime" panose="020B7200000000000000" pitchFamily="34" charset="0"/>
              </a:rPr>
              <a:t>  (H×nh 11a, SKG)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.VnTime" panose="020B7200000000000000" pitchFamily="34" charset="0"/>
              </a:rPr>
              <a:t>*Ta cã 0,5 … 1… 2 Vµ α</a:t>
            </a:r>
            <a:r>
              <a:rPr lang="en-US" altLang="en-US" sz="2000" baseline="-25000">
                <a:latin typeface=".VnTime" panose="020B7200000000000000" pitchFamily="34" charset="0"/>
              </a:rPr>
              <a:t>1</a:t>
            </a:r>
            <a:r>
              <a:rPr lang="en-US" altLang="en-US" sz="2000">
                <a:latin typeface=".VnTime" panose="020B7200000000000000" pitchFamily="34" charset="0"/>
              </a:rPr>
              <a:t> … α</a:t>
            </a:r>
            <a:r>
              <a:rPr lang="en-US" altLang="en-US" sz="2000" baseline="-25000">
                <a:latin typeface=".VnTime" panose="020B7200000000000000" pitchFamily="34" charset="0"/>
              </a:rPr>
              <a:t>2</a:t>
            </a:r>
            <a:r>
              <a:rPr lang="en-US" altLang="en-US" sz="2000">
                <a:latin typeface=".VnTime" panose="020B7200000000000000" pitchFamily="34" charset="0"/>
              </a:rPr>
              <a:t> … α</a:t>
            </a:r>
            <a:r>
              <a:rPr lang="en-US" altLang="en-US" sz="2000" baseline="-25000">
                <a:latin typeface=".VnTime" panose="020B7200000000000000" pitchFamily="34" charset="0"/>
              </a:rPr>
              <a:t>3</a:t>
            </a:r>
            <a:endParaRPr lang="en-US" altLang="en-US" sz="2000">
              <a:latin typeface=".VnTime" panose="020B7200000000000000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66"/>
                </a:solidFill>
                <a:latin typeface=".VnTime" panose="020B7200000000000000" pitchFamily="34" charset="0"/>
              </a:rPr>
              <a:t>*NhËn xÐt:</a:t>
            </a:r>
            <a:r>
              <a:rPr lang="en-US" altLang="en-US" sz="2000">
                <a:latin typeface=".VnTime" panose="020B7200000000000000" pitchFamily="34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.VnTime" panose="020B7200000000000000" pitchFamily="34" charset="0"/>
              </a:rPr>
              <a:t>+C¸c gãc </a:t>
            </a:r>
            <a:r>
              <a:rPr lang="el-GR" altLang="en-US" sz="2000">
                <a:latin typeface=".VnTime" panose="020B7200000000000000" pitchFamily="34" charset="0"/>
              </a:rPr>
              <a:t>α</a:t>
            </a:r>
            <a:r>
              <a:rPr lang="en-US" altLang="en-US" sz="2000">
                <a:latin typeface=".VnTime" panose="020B7200000000000000" pitchFamily="34" charset="0"/>
              </a:rPr>
              <a:t> lµ gãc ………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.VnTime" panose="020B7200000000000000" pitchFamily="34" charset="0"/>
              </a:rPr>
              <a:t>+NÕu a &gt; 0 th× hÖ sè a cµng ……… th×  gãc α cµng …….,nh­ng vÉn nhá h¬n …</a:t>
            </a:r>
          </a:p>
        </p:txBody>
      </p:sp>
      <p:sp>
        <p:nvSpPr>
          <p:cNvPr id="28680" name="Text Box 8">
            <a:extLst>
              <a:ext uri="{FF2B5EF4-FFF2-40B4-BE49-F238E27FC236}">
                <a16:creationId xmlns:a16="http://schemas.microsoft.com/office/drawing/2014/main" id="{7DD429F0-B54B-4C9F-A58A-C943A0380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98925"/>
            <a:ext cx="4572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u="sng">
              <a:solidFill>
                <a:srgbClr val="800000"/>
              </a:solidFill>
              <a:latin typeface=".VnTime" panose="020B7200000000000000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9900"/>
                </a:solidFill>
                <a:latin typeface=".VnTime" panose="020B7200000000000000" pitchFamily="34" charset="0"/>
              </a:rPr>
              <a:t>Tr­êng hîp: a &lt; 0</a:t>
            </a:r>
            <a:r>
              <a:rPr lang="en-US" altLang="en-US" sz="2000">
                <a:solidFill>
                  <a:srgbClr val="3366FF"/>
                </a:solidFill>
                <a:latin typeface=".VnTime" panose="020B7200000000000000" pitchFamily="34" charset="0"/>
              </a:rPr>
              <a:t>   H×nh 11a, SKG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.VnTime" panose="020B7200000000000000" pitchFamily="34" charset="0"/>
              </a:rPr>
              <a:t>*Ta cã -2 … -1… -0.5 Vµ </a:t>
            </a:r>
            <a:r>
              <a:rPr lang="en-US" altLang="en-US" sz="1800">
                <a:latin typeface=".VnTime" panose="020B7200000000000000" pitchFamily="34" charset="0"/>
              </a:rPr>
              <a:t>β</a:t>
            </a:r>
            <a:r>
              <a:rPr lang="en-US" altLang="en-US" sz="1800" baseline="-25000">
                <a:latin typeface=".VnTime" panose="020B7200000000000000" pitchFamily="34" charset="0"/>
              </a:rPr>
              <a:t>1</a:t>
            </a:r>
            <a:r>
              <a:rPr lang="en-US" altLang="en-US" sz="1800">
                <a:latin typeface=".VnTime" panose="020B7200000000000000" pitchFamily="34" charset="0"/>
              </a:rPr>
              <a:t> … β</a:t>
            </a:r>
            <a:r>
              <a:rPr lang="en-US" altLang="en-US" sz="1800" baseline="-25000">
                <a:latin typeface=".VnTime" panose="020B7200000000000000" pitchFamily="34" charset="0"/>
              </a:rPr>
              <a:t>2</a:t>
            </a:r>
            <a:r>
              <a:rPr lang="en-US" altLang="en-US" sz="1800">
                <a:latin typeface=".VnTime" panose="020B7200000000000000" pitchFamily="34" charset="0"/>
              </a:rPr>
              <a:t> … β</a:t>
            </a:r>
            <a:r>
              <a:rPr lang="en-US" altLang="en-US" sz="1800" baseline="-25000">
                <a:latin typeface=".VnTime" panose="020B7200000000000000" pitchFamily="34" charset="0"/>
              </a:rPr>
              <a:t>3</a:t>
            </a:r>
            <a:endParaRPr lang="en-US" altLang="en-US" sz="1800">
              <a:latin typeface=".VnTime" panose="020B7200000000000000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66"/>
                </a:solidFill>
                <a:latin typeface=".VnTime" panose="020B7200000000000000" pitchFamily="34" charset="0"/>
              </a:rPr>
              <a:t>*NhËn xÐt: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.VnTime" panose="020B7200000000000000" pitchFamily="34" charset="0"/>
              </a:rPr>
              <a:t>+C¸c gãc β lµ gãc………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.VnTime" panose="020B7200000000000000" pitchFamily="34" charset="0"/>
              </a:rPr>
              <a:t>+NÕu a &lt; 0 th× hÖ sè a cµng ……… th× </a:t>
            </a:r>
            <a:r>
              <a:rPr lang="en-US" altLang="en-US" sz="1800"/>
              <a:t>β</a:t>
            </a:r>
            <a:r>
              <a:rPr lang="en-US" altLang="en-US" sz="2000">
                <a:latin typeface=".VnTime" panose="020B7200000000000000" pitchFamily="34" charset="0"/>
              </a:rPr>
              <a:t> gãc  cµng ….,nh­ng vÉn nhá h¬n ……</a:t>
            </a:r>
          </a:p>
        </p:txBody>
      </p:sp>
      <p:grpSp>
        <p:nvGrpSpPr>
          <p:cNvPr id="11269" name="Group 9">
            <a:extLst>
              <a:ext uri="{FF2B5EF4-FFF2-40B4-BE49-F238E27FC236}">
                <a16:creationId xmlns:a16="http://schemas.microsoft.com/office/drawing/2014/main" id="{B56E6D1B-1518-44FD-BFAD-AE7DAB961C11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838200"/>
            <a:ext cx="3733800" cy="3429000"/>
            <a:chOff x="192" y="480"/>
            <a:chExt cx="2464" cy="2921"/>
          </a:xfrm>
        </p:grpSpPr>
        <p:sp>
          <p:nvSpPr>
            <p:cNvPr id="11332" name="Text Box 3">
              <a:extLst>
                <a:ext uri="{FF2B5EF4-FFF2-40B4-BE49-F238E27FC236}">
                  <a16:creationId xmlns:a16="http://schemas.microsoft.com/office/drawing/2014/main" id="{AA973AD7-DC79-4BE7-8C52-085381033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756"/>
              <a:ext cx="118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200">
                <a:latin typeface="VNI-Times" pitchFamily="2" charset="0"/>
              </a:endParaRPr>
            </a:p>
          </p:txBody>
        </p:sp>
        <p:sp>
          <p:nvSpPr>
            <p:cNvPr id="11333" name="Text Box 54">
              <a:extLst>
                <a:ext uri="{FF2B5EF4-FFF2-40B4-BE49-F238E27FC236}">
                  <a16:creationId xmlns:a16="http://schemas.microsoft.com/office/drawing/2014/main" id="{46808167-5C54-46E7-8BFA-F197CC7EA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8" y="756"/>
              <a:ext cx="23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200" b="1">
                <a:latin typeface="VNI-Times" pitchFamily="2" charset="0"/>
              </a:endParaRPr>
            </a:p>
          </p:txBody>
        </p:sp>
        <p:sp>
          <p:nvSpPr>
            <p:cNvPr id="11334" name="Text Box 49">
              <a:extLst>
                <a:ext uri="{FF2B5EF4-FFF2-40B4-BE49-F238E27FC236}">
                  <a16:creationId xmlns:a16="http://schemas.microsoft.com/office/drawing/2014/main" id="{33B5C13C-61E1-4EEB-B8E2-FDA0B70605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9" y="480"/>
              <a:ext cx="16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y</a:t>
              </a:r>
            </a:p>
          </p:txBody>
        </p:sp>
        <p:sp>
          <p:nvSpPr>
            <p:cNvPr id="11335" name="Text Box 4">
              <a:extLst>
                <a:ext uri="{FF2B5EF4-FFF2-40B4-BE49-F238E27FC236}">
                  <a16:creationId xmlns:a16="http://schemas.microsoft.com/office/drawing/2014/main" id="{CD4CEB66-7E97-4E30-9182-3A14B2096D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2920"/>
              <a:ext cx="245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200">
                <a:latin typeface="VNI-Times" pitchFamily="2" charset="0"/>
              </a:endParaRPr>
            </a:p>
          </p:txBody>
        </p:sp>
        <p:sp>
          <p:nvSpPr>
            <p:cNvPr id="11336" name="Text Box 5">
              <a:extLst>
                <a:ext uri="{FF2B5EF4-FFF2-40B4-BE49-F238E27FC236}">
                  <a16:creationId xmlns:a16="http://schemas.microsoft.com/office/drawing/2014/main" id="{DD1D56DD-1E4C-4B29-8D4B-46DFEA85E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6" y="1899"/>
              <a:ext cx="245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200">
                <a:latin typeface="VNI-Times" pitchFamily="2" charset="0"/>
              </a:endParaRPr>
            </a:p>
          </p:txBody>
        </p:sp>
        <p:sp>
          <p:nvSpPr>
            <p:cNvPr id="11337" name="Text Box 15">
              <a:extLst>
                <a:ext uri="{FF2B5EF4-FFF2-40B4-BE49-F238E27FC236}">
                  <a16:creationId xmlns:a16="http://schemas.microsoft.com/office/drawing/2014/main" id="{38A898E0-8D6B-4854-85F7-07AA879ED6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754937">
              <a:off x="443" y="2506"/>
              <a:ext cx="257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200" b="1">
                <a:solidFill>
                  <a:srgbClr val="33CC33"/>
                </a:solidFill>
                <a:latin typeface="VNI-Times" pitchFamily="2" charset="0"/>
              </a:endParaRPr>
            </a:p>
          </p:txBody>
        </p:sp>
        <p:sp>
          <p:nvSpPr>
            <p:cNvPr id="11338" name="Line 39">
              <a:extLst>
                <a:ext uri="{FF2B5EF4-FFF2-40B4-BE49-F238E27FC236}">
                  <a16:creationId xmlns:a16="http://schemas.microsoft.com/office/drawing/2014/main" id="{2296BE28-B367-488C-A97F-BB1141BD4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3" y="1387"/>
              <a:ext cx="1" cy="8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9" name="Text Box 46">
              <a:extLst>
                <a:ext uri="{FF2B5EF4-FFF2-40B4-BE49-F238E27FC236}">
                  <a16:creationId xmlns:a16="http://schemas.microsoft.com/office/drawing/2014/main" id="{EA7195D1-DE28-4F0C-8B10-F9CE270C1E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4" y="2537"/>
              <a:ext cx="16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0</a:t>
              </a:r>
            </a:p>
          </p:txBody>
        </p:sp>
        <p:sp>
          <p:nvSpPr>
            <p:cNvPr id="11340" name="Line 44">
              <a:extLst>
                <a:ext uri="{FF2B5EF4-FFF2-40B4-BE49-F238E27FC236}">
                  <a16:creationId xmlns:a16="http://schemas.microsoft.com/office/drawing/2014/main" id="{4B77C9E2-0762-4A12-99E5-38F37A33F3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4" y="578"/>
              <a:ext cx="0" cy="25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1" name="Text Box 48">
              <a:extLst>
                <a:ext uri="{FF2B5EF4-FFF2-40B4-BE49-F238E27FC236}">
                  <a16:creationId xmlns:a16="http://schemas.microsoft.com/office/drawing/2014/main" id="{64B6AB39-8E04-4F0F-815B-5CDDFEA2B6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3" y="2238"/>
              <a:ext cx="20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x</a:t>
              </a:r>
            </a:p>
          </p:txBody>
        </p:sp>
        <p:sp>
          <p:nvSpPr>
            <p:cNvPr id="11342" name="Line 36">
              <a:extLst>
                <a:ext uri="{FF2B5EF4-FFF2-40B4-BE49-F238E27FC236}">
                  <a16:creationId xmlns:a16="http://schemas.microsoft.com/office/drawing/2014/main" id="{6E597412-187B-47A9-90D1-FC4CBD9CD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7" y="536"/>
              <a:ext cx="1435" cy="2768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3" name="Text Box 38">
              <a:extLst>
                <a:ext uri="{FF2B5EF4-FFF2-40B4-BE49-F238E27FC236}">
                  <a16:creationId xmlns:a16="http://schemas.microsoft.com/office/drawing/2014/main" id="{D4928138-7F1E-4234-A1DE-51E6D4687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9" y="1813"/>
              <a:ext cx="16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2</a:t>
              </a:r>
            </a:p>
          </p:txBody>
        </p:sp>
        <p:sp>
          <p:nvSpPr>
            <p:cNvPr id="11344" name="Text Box 43">
              <a:extLst>
                <a:ext uri="{FF2B5EF4-FFF2-40B4-BE49-F238E27FC236}">
                  <a16:creationId xmlns:a16="http://schemas.microsoft.com/office/drawing/2014/main" id="{B365A8C6-B92B-43AB-AA32-8A37994756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2180"/>
              <a:ext cx="24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latin typeface="VNI-Times" pitchFamily="2" charset="0"/>
                </a:rPr>
                <a:t>.</a:t>
              </a:r>
            </a:p>
          </p:txBody>
        </p:sp>
        <p:sp>
          <p:nvSpPr>
            <p:cNvPr id="11345" name="Text Box 50">
              <a:extLst>
                <a:ext uri="{FF2B5EF4-FFF2-40B4-BE49-F238E27FC236}">
                  <a16:creationId xmlns:a16="http://schemas.microsoft.com/office/drawing/2014/main" id="{73BE0C63-CEB0-4E71-8E21-24BFC66515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690172">
              <a:off x="455" y="2914"/>
              <a:ext cx="792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00"/>
                  </a:solidFill>
                  <a:latin typeface="VNI-Times" pitchFamily="2" charset="0"/>
                </a:rPr>
                <a:t>y = </a:t>
              </a:r>
              <a:r>
                <a:rPr lang="en-US" altLang="en-US" sz="1200" b="1">
                  <a:solidFill>
                    <a:srgbClr val="000099"/>
                  </a:solidFill>
                  <a:latin typeface="VNI-Times" pitchFamily="2" charset="0"/>
                </a:rPr>
                <a:t>2</a:t>
              </a:r>
              <a:r>
                <a:rPr lang="en-US" altLang="en-US" sz="1200" b="1">
                  <a:solidFill>
                    <a:srgbClr val="000000"/>
                  </a:solidFill>
                  <a:latin typeface="VNI-Times" pitchFamily="2" charset="0"/>
                </a:rPr>
                <a:t>x + 2</a:t>
              </a:r>
            </a:p>
          </p:txBody>
        </p:sp>
        <p:sp>
          <p:nvSpPr>
            <p:cNvPr id="11346" name="Text Box 51">
              <a:extLst>
                <a:ext uri="{FF2B5EF4-FFF2-40B4-BE49-F238E27FC236}">
                  <a16:creationId xmlns:a16="http://schemas.microsoft.com/office/drawing/2014/main" id="{49C77944-99A6-4E5F-A517-E7E716414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2496"/>
              <a:ext cx="28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-1</a:t>
              </a:r>
            </a:p>
          </p:txBody>
        </p:sp>
        <p:sp>
          <p:nvSpPr>
            <p:cNvPr id="11347" name="Text Box 52">
              <a:extLst>
                <a:ext uri="{FF2B5EF4-FFF2-40B4-BE49-F238E27FC236}">
                  <a16:creationId xmlns:a16="http://schemas.microsoft.com/office/drawing/2014/main" id="{778AF8A9-F1F2-4C3B-A32F-11118699A2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2" y="1601"/>
              <a:ext cx="24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200" b="1">
                <a:latin typeface="VNI-Times" pitchFamily="2" charset="0"/>
              </a:endParaRPr>
            </a:p>
          </p:txBody>
        </p:sp>
        <p:sp>
          <p:nvSpPr>
            <p:cNvPr id="11348" name="Line 42">
              <a:extLst>
                <a:ext uri="{FF2B5EF4-FFF2-40B4-BE49-F238E27FC236}">
                  <a16:creationId xmlns:a16="http://schemas.microsoft.com/office/drawing/2014/main" id="{046D32DD-BBB3-4B4F-B939-4A2EC877BF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" y="1301"/>
              <a:ext cx="1762" cy="1790"/>
            </a:xfrm>
            <a:prstGeom prst="line">
              <a:avLst/>
            </a:prstGeom>
            <a:noFill/>
            <a:ln w="31750">
              <a:solidFill>
                <a:srgbClr val="6600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9" name="Text Box 53">
              <a:extLst>
                <a:ext uri="{FF2B5EF4-FFF2-40B4-BE49-F238E27FC236}">
                  <a16:creationId xmlns:a16="http://schemas.microsoft.com/office/drawing/2014/main" id="{8CAD904F-7E33-40E0-9D77-39737A638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95967">
              <a:off x="429" y="2012"/>
              <a:ext cx="762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00"/>
                  </a:solidFill>
                  <a:latin typeface="VNI-Times" pitchFamily="2" charset="0"/>
                </a:rPr>
                <a:t>y = </a:t>
              </a:r>
              <a:r>
                <a:rPr lang="en-US" altLang="en-US" sz="1200" b="1">
                  <a:solidFill>
                    <a:schemeClr val="accent1"/>
                  </a:solidFill>
                  <a:latin typeface="VNI-Times" pitchFamily="2" charset="0"/>
                </a:rPr>
                <a:t>0.5</a:t>
              </a:r>
              <a:r>
                <a:rPr lang="en-US" altLang="en-US" sz="1200" b="1">
                  <a:solidFill>
                    <a:srgbClr val="000000"/>
                  </a:solidFill>
                  <a:latin typeface="VNI-Times" pitchFamily="2" charset="0"/>
                </a:rPr>
                <a:t>x +2</a:t>
              </a:r>
            </a:p>
          </p:txBody>
        </p:sp>
        <p:sp>
          <p:nvSpPr>
            <p:cNvPr id="11350" name="Arc 57">
              <a:extLst>
                <a:ext uri="{FF2B5EF4-FFF2-40B4-BE49-F238E27FC236}">
                  <a16:creationId xmlns:a16="http://schemas.microsoft.com/office/drawing/2014/main" id="{545044A0-F8C8-4DB9-8233-0547C3CC8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889" y="2395"/>
              <a:ext cx="516" cy="266"/>
            </a:xfrm>
            <a:custGeom>
              <a:avLst/>
              <a:gdLst>
                <a:gd name="T0" fmla="*/ 0 w 21057"/>
                <a:gd name="T1" fmla="*/ 0 h 12036"/>
                <a:gd name="T2" fmla="*/ 0 w 21057"/>
                <a:gd name="T3" fmla="*/ 0 h 12036"/>
                <a:gd name="T4" fmla="*/ 0 w 21057"/>
                <a:gd name="T5" fmla="*/ 0 h 12036"/>
                <a:gd name="T6" fmla="*/ 0 60000 65536"/>
                <a:gd name="T7" fmla="*/ 0 60000 65536"/>
                <a:gd name="T8" fmla="*/ 0 60000 65536"/>
                <a:gd name="T9" fmla="*/ 0 w 21057"/>
                <a:gd name="T10" fmla="*/ 0 h 12036"/>
                <a:gd name="T11" fmla="*/ 21057 w 21057"/>
                <a:gd name="T12" fmla="*/ 12036 h 120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57" h="12036" fill="none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</a:path>
                <a:path w="21057" h="12036" stroke="0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  <a:lnTo>
                    <a:pt x="0" y="12036"/>
                  </a:lnTo>
                  <a:lnTo>
                    <a:pt x="17935" y="0"/>
                  </a:lnTo>
                  <a:close/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11351" name="Object 69">
              <a:extLst>
                <a:ext uri="{FF2B5EF4-FFF2-40B4-BE49-F238E27FC236}">
                  <a16:creationId xmlns:a16="http://schemas.microsoft.com/office/drawing/2014/main" id="{6C3378E2-7650-420E-906F-35425F54033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4" y="2208"/>
            <a:ext cx="194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4" name="Equation" r:id="rId3" imgW="190500" imgH="228600" progId="Equation.DSMT4">
                    <p:embed/>
                  </p:oleObj>
                </mc:Choice>
                <mc:Fallback>
                  <p:oleObj name="Equation" r:id="rId3" imgW="190500" imgH="228600" progId="Equation.DSMT4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208"/>
                          <a:ext cx="194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52" name="Arc 56">
              <a:extLst>
                <a:ext uri="{FF2B5EF4-FFF2-40B4-BE49-F238E27FC236}">
                  <a16:creationId xmlns:a16="http://schemas.microsoft.com/office/drawing/2014/main" id="{F2F64383-249F-4288-8C5B-08985D18A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" y="2368"/>
              <a:ext cx="286" cy="258"/>
            </a:xfrm>
            <a:custGeom>
              <a:avLst/>
              <a:gdLst>
                <a:gd name="T0" fmla="*/ 0 w 21387"/>
                <a:gd name="T1" fmla="*/ 0 h 14559"/>
                <a:gd name="T2" fmla="*/ 0 w 21387"/>
                <a:gd name="T3" fmla="*/ 0 h 14559"/>
                <a:gd name="T4" fmla="*/ 0 w 21387"/>
                <a:gd name="T5" fmla="*/ 0 h 14559"/>
                <a:gd name="T6" fmla="*/ 0 60000 65536"/>
                <a:gd name="T7" fmla="*/ 0 60000 65536"/>
                <a:gd name="T8" fmla="*/ 0 60000 65536"/>
                <a:gd name="T9" fmla="*/ 0 w 21387"/>
                <a:gd name="T10" fmla="*/ 0 h 14559"/>
                <a:gd name="T11" fmla="*/ 21387 w 21387"/>
                <a:gd name="T12" fmla="*/ 14559 h 145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87" h="14559" fill="none" extrusionOk="0">
                  <a:moveTo>
                    <a:pt x="15956" y="-1"/>
                  </a:moveTo>
                  <a:cubicBezTo>
                    <a:pt x="18884" y="3209"/>
                    <a:pt x="20777" y="7227"/>
                    <a:pt x="21386" y="11530"/>
                  </a:cubicBezTo>
                </a:path>
                <a:path w="21387" h="14559" stroke="0" extrusionOk="0">
                  <a:moveTo>
                    <a:pt x="15956" y="-1"/>
                  </a:moveTo>
                  <a:cubicBezTo>
                    <a:pt x="18884" y="3209"/>
                    <a:pt x="20777" y="7227"/>
                    <a:pt x="21386" y="11530"/>
                  </a:cubicBezTo>
                  <a:lnTo>
                    <a:pt x="0" y="14559"/>
                  </a:lnTo>
                  <a:lnTo>
                    <a:pt x="15956" y="-1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11353" name="Object 75">
              <a:extLst>
                <a:ext uri="{FF2B5EF4-FFF2-40B4-BE49-F238E27FC236}">
                  <a16:creationId xmlns:a16="http://schemas.microsoft.com/office/drawing/2014/main" id="{1D5A16DD-4FC5-4E36-B023-74C70FCF107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75" y="2254"/>
            <a:ext cx="129" cy="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5" name="Equation" r:id="rId5" imgW="190500" imgH="228600" progId="Equation.DSMT4">
                    <p:embed/>
                  </p:oleObj>
                </mc:Choice>
                <mc:Fallback>
                  <p:oleObj name="Equation" r:id="rId5" imgW="190500" imgH="228600" progId="Equation.DSMT4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5" y="2254"/>
                          <a:ext cx="129" cy="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54" name="Text Box 51">
              <a:extLst>
                <a:ext uri="{FF2B5EF4-FFF2-40B4-BE49-F238E27FC236}">
                  <a16:creationId xmlns:a16="http://schemas.microsoft.com/office/drawing/2014/main" id="{F3E0F766-BBEA-478D-BA97-835777EBE4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2538"/>
              <a:ext cx="28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-2</a:t>
              </a:r>
            </a:p>
          </p:txBody>
        </p:sp>
        <p:sp>
          <p:nvSpPr>
            <p:cNvPr id="11355" name="Text Box 51">
              <a:extLst>
                <a:ext uri="{FF2B5EF4-FFF2-40B4-BE49-F238E27FC236}">
                  <a16:creationId xmlns:a16="http://schemas.microsoft.com/office/drawing/2014/main" id="{E25C481B-66D1-4235-8E19-DE5B351EE6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" y="2538"/>
              <a:ext cx="28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VNI-Times" pitchFamily="2" charset="0"/>
                </a:rPr>
                <a:t>-4</a:t>
              </a:r>
            </a:p>
          </p:txBody>
        </p:sp>
        <p:graphicFrame>
          <p:nvGraphicFramePr>
            <p:cNvPr id="11356" name="Object 7">
              <a:extLst>
                <a:ext uri="{FF2B5EF4-FFF2-40B4-BE49-F238E27FC236}">
                  <a16:creationId xmlns:a16="http://schemas.microsoft.com/office/drawing/2014/main" id="{F57513B5-218D-4FB4-8211-619BFE92F05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84" y="2324"/>
            <a:ext cx="150" cy="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6" name="Equation" r:id="rId7" imgW="177646" imgH="228402" progId="Equation.DSMT4">
                    <p:embed/>
                  </p:oleObj>
                </mc:Choice>
                <mc:Fallback>
                  <p:oleObj name="Equation" r:id="rId7" imgW="177646" imgH="228402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4" y="2324"/>
                          <a:ext cx="150" cy="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57" name="Arc 57">
              <a:extLst>
                <a:ext uri="{FF2B5EF4-FFF2-40B4-BE49-F238E27FC236}">
                  <a16:creationId xmlns:a16="http://schemas.microsoft.com/office/drawing/2014/main" id="{4D4D9BBF-FCBF-4B13-B5CB-AD8A72731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" y="2408"/>
              <a:ext cx="516" cy="267"/>
            </a:xfrm>
            <a:custGeom>
              <a:avLst/>
              <a:gdLst>
                <a:gd name="T0" fmla="*/ 0 w 21057"/>
                <a:gd name="T1" fmla="*/ 0 h 12036"/>
                <a:gd name="T2" fmla="*/ 0 w 21057"/>
                <a:gd name="T3" fmla="*/ 0 h 12036"/>
                <a:gd name="T4" fmla="*/ 0 w 21057"/>
                <a:gd name="T5" fmla="*/ 0 h 12036"/>
                <a:gd name="T6" fmla="*/ 0 60000 65536"/>
                <a:gd name="T7" fmla="*/ 0 60000 65536"/>
                <a:gd name="T8" fmla="*/ 0 60000 65536"/>
                <a:gd name="T9" fmla="*/ 0 w 21057"/>
                <a:gd name="T10" fmla="*/ 0 h 12036"/>
                <a:gd name="T11" fmla="*/ 21057 w 21057"/>
                <a:gd name="T12" fmla="*/ 12036 h 120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57" h="12036" fill="none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</a:path>
                <a:path w="21057" h="12036" stroke="0" extrusionOk="0">
                  <a:moveTo>
                    <a:pt x="17935" y="0"/>
                  </a:moveTo>
                  <a:cubicBezTo>
                    <a:pt x="19409" y="2196"/>
                    <a:pt x="20467" y="4643"/>
                    <a:pt x="21056" y="7222"/>
                  </a:cubicBezTo>
                  <a:lnTo>
                    <a:pt x="0" y="12036"/>
                  </a:lnTo>
                  <a:lnTo>
                    <a:pt x="17935" y="0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58" name="Line 45">
              <a:extLst>
                <a:ext uri="{FF2B5EF4-FFF2-40B4-BE49-F238E27FC236}">
                  <a16:creationId xmlns:a16="http://schemas.microsoft.com/office/drawing/2014/main" id="{3A2E4DD7-5410-48C2-AE9E-9DAE2FC49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" y="2525"/>
              <a:ext cx="22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9" name="Line 42">
              <a:extLst>
                <a:ext uri="{FF2B5EF4-FFF2-40B4-BE49-F238E27FC236}">
                  <a16:creationId xmlns:a16="http://schemas.microsoft.com/office/drawing/2014/main" id="{4B98AD26-6ACE-471E-B078-33AF140F65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" y="1503"/>
              <a:ext cx="2198" cy="113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0" name="Text Box 50">
              <a:extLst>
                <a:ext uri="{FF2B5EF4-FFF2-40B4-BE49-F238E27FC236}">
                  <a16:creationId xmlns:a16="http://schemas.microsoft.com/office/drawing/2014/main" id="{3E397594-D68F-45C7-8D75-6DFF13B20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700000">
              <a:off x="230" y="2646"/>
              <a:ext cx="76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00"/>
                  </a:solidFill>
                  <a:latin typeface="VNI-Times" pitchFamily="2" charset="0"/>
                </a:rPr>
                <a:t>y = x + 2</a:t>
              </a:r>
            </a:p>
          </p:txBody>
        </p:sp>
        <p:sp>
          <p:nvSpPr>
            <p:cNvPr id="11361" name="Line 39">
              <a:extLst>
                <a:ext uri="{FF2B5EF4-FFF2-40B4-BE49-F238E27FC236}">
                  <a16:creationId xmlns:a16="http://schemas.microsoft.com/office/drawing/2014/main" id="{62F75733-D933-430F-8F7B-6CB3BEF83B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40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2" name="Line 40">
              <a:extLst>
                <a:ext uri="{FF2B5EF4-FFF2-40B4-BE49-F238E27FC236}">
                  <a16:creationId xmlns:a16="http://schemas.microsoft.com/office/drawing/2014/main" id="{18703448-3B72-4E98-9C16-156F0E3D8D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244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3" name="Line 41">
              <a:extLst>
                <a:ext uri="{FF2B5EF4-FFF2-40B4-BE49-F238E27FC236}">
                  <a16:creationId xmlns:a16="http://schemas.microsoft.com/office/drawing/2014/main" id="{0E4CDAA1-ED3B-4CF1-8E45-97E42DA0A6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44" y="240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0" name="Text Box 24">
            <a:extLst>
              <a:ext uri="{FF2B5EF4-FFF2-40B4-BE49-F238E27FC236}">
                <a16:creationId xmlns:a16="http://schemas.microsoft.com/office/drawing/2014/main" id="{259EF3B3-7188-44F3-AAA8-FC0C39013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1206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1271" name="Text Box 29">
            <a:extLst>
              <a:ext uri="{FF2B5EF4-FFF2-40B4-BE49-F238E27FC236}">
                <a16:creationId xmlns:a16="http://schemas.microsoft.com/office/drawing/2014/main" id="{D55AD6DB-64E4-46E2-9160-D7CD1CF4E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1206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1272" name="Text Box 30">
            <a:extLst>
              <a:ext uri="{FF2B5EF4-FFF2-40B4-BE49-F238E27FC236}">
                <a16:creationId xmlns:a16="http://schemas.microsoft.com/office/drawing/2014/main" id="{A27C63AE-40FC-4768-8F9D-E1BFD6250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1206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1273" name="Text Box 31">
            <a:extLst>
              <a:ext uri="{FF2B5EF4-FFF2-40B4-BE49-F238E27FC236}">
                <a16:creationId xmlns:a16="http://schemas.microsoft.com/office/drawing/2014/main" id="{650CAE1B-2031-4912-B9A2-B2E6E5DC1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1206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sp>
        <p:nvSpPr>
          <p:cNvPr id="11274" name="Text Box 32">
            <a:extLst>
              <a:ext uri="{FF2B5EF4-FFF2-40B4-BE49-F238E27FC236}">
                <a16:creationId xmlns:a16="http://schemas.microsoft.com/office/drawing/2014/main" id="{FF48B5D0-69AE-48FC-BF62-144AA7E63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1206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>
              <a:latin typeface="VNI-Times" pitchFamily="2" charset="0"/>
            </a:endParaRPr>
          </a:p>
        </p:txBody>
      </p:sp>
      <p:grpSp>
        <p:nvGrpSpPr>
          <p:cNvPr id="11275" name="Group 89">
            <a:extLst>
              <a:ext uri="{FF2B5EF4-FFF2-40B4-BE49-F238E27FC236}">
                <a16:creationId xmlns:a16="http://schemas.microsoft.com/office/drawing/2014/main" id="{BB1E73D7-0A60-41EA-A596-FBFAF7D77245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33388"/>
            <a:ext cx="3956050" cy="3681412"/>
            <a:chOff x="3120" y="222"/>
            <a:chExt cx="2492" cy="2319"/>
          </a:xfrm>
        </p:grpSpPr>
        <p:sp>
          <p:nvSpPr>
            <p:cNvPr id="11293" name="Text Box 4">
              <a:extLst>
                <a:ext uri="{FF2B5EF4-FFF2-40B4-BE49-F238E27FC236}">
                  <a16:creationId xmlns:a16="http://schemas.microsoft.com/office/drawing/2014/main" id="{104C443E-0F44-4B84-A25B-37D46C8A7A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294" name="Text Box 5">
              <a:extLst>
                <a:ext uri="{FF2B5EF4-FFF2-40B4-BE49-F238E27FC236}">
                  <a16:creationId xmlns:a16="http://schemas.microsoft.com/office/drawing/2014/main" id="{4FD7D8A3-6A47-43F1-8D3D-24A5E2DD9D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295" name="Text Box 6">
              <a:extLst>
                <a:ext uri="{FF2B5EF4-FFF2-40B4-BE49-F238E27FC236}">
                  <a16:creationId xmlns:a16="http://schemas.microsoft.com/office/drawing/2014/main" id="{E000E7A4-44E0-400A-8962-DF7D8807FF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296" name="Text Box 7">
              <a:extLst>
                <a:ext uri="{FF2B5EF4-FFF2-40B4-BE49-F238E27FC236}">
                  <a16:creationId xmlns:a16="http://schemas.microsoft.com/office/drawing/2014/main" id="{081C037C-E501-4B6C-BFD4-B16CC1EE88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297" name="Text Box 8">
              <a:extLst>
                <a:ext uri="{FF2B5EF4-FFF2-40B4-BE49-F238E27FC236}">
                  <a16:creationId xmlns:a16="http://schemas.microsoft.com/office/drawing/2014/main" id="{42E0061F-6EDA-4361-B76C-9D28765C3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298" name="Text Box 9">
              <a:extLst>
                <a:ext uri="{FF2B5EF4-FFF2-40B4-BE49-F238E27FC236}">
                  <a16:creationId xmlns:a16="http://schemas.microsoft.com/office/drawing/2014/main" id="{29B9C38F-B459-457A-856F-0931826183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299" name="Text Box 10">
              <a:extLst>
                <a:ext uri="{FF2B5EF4-FFF2-40B4-BE49-F238E27FC236}">
                  <a16:creationId xmlns:a16="http://schemas.microsoft.com/office/drawing/2014/main" id="{557A7533-F2CC-44C6-A529-92E9C269B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300" name="Text Box 11">
              <a:extLst>
                <a:ext uri="{FF2B5EF4-FFF2-40B4-BE49-F238E27FC236}">
                  <a16:creationId xmlns:a16="http://schemas.microsoft.com/office/drawing/2014/main" id="{C3C870E6-6859-46AD-9FB1-41648E67C9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301" name="Text Box 12">
              <a:extLst>
                <a:ext uri="{FF2B5EF4-FFF2-40B4-BE49-F238E27FC236}">
                  <a16:creationId xmlns:a16="http://schemas.microsoft.com/office/drawing/2014/main" id="{9B975C6C-18D4-43D9-A3D2-3B16A33D2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302" name="Text Box 13">
              <a:extLst>
                <a:ext uri="{FF2B5EF4-FFF2-40B4-BE49-F238E27FC236}">
                  <a16:creationId xmlns:a16="http://schemas.microsoft.com/office/drawing/2014/main" id="{939DC1E6-FFA7-4287-A589-6F795DC13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2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303" name="Text Box 14">
              <a:extLst>
                <a:ext uri="{FF2B5EF4-FFF2-40B4-BE49-F238E27FC236}">
                  <a16:creationId xmlns:a16="http://schemas.microsoft.com/office/drawing/2014/main" id="{2FFBA2F3-1E7A-4EC4-9BE5-7897AE979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4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sp>
          <p:nvSpPr>
            <p:cNvPr id="11304" name="Text Box 15">
              <a:extLst>
                <a:ext uri="{FF2B5EF4-FFF2-40B4-BE49-F238E27FC236}">
                  <a16:creationId xmlns:a16="http://schemas.microsoft.com/office/drawing/2014/main" id="{1F99430C-2426-4FFB-9876-87F23A003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224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>
                <a:latin typeface="VNI-Times" pitchFamily="2" charset="0"/>
              </a:endParaRPr>
            </a:p>
          </p:txBody>
        </p:sp>
        <p:grpSp>
          <p:nvGrpSpPr>
            <p:cNvPr id="11305" name="Group 44">
              <a:extLst>
                <a:ext uri="{FF2B5EF4-FFF2-40B4-BE49-F238E27FC236}">
                  <a16:creationId xmlns:a16="http://schemas.microsoft.com/office/drawing/2014/main" id="{2E0C728E-49BD-49B7-A4B0-C7F81A574F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56" y="935"/>
              <a:ext cx="2456" cy="1309"/>
              <a:chOff x="749300" y="3697456"/>
              <a:chExt cx="5248437" cy="2667000"/>
            </a:xfrm>
          </p:grpSpPr>
          <p:sp>
            <p:nvSpPr>
              <p:cNvPr id="11328" name="Text Box 22">
                <a:extLst>
                  <a:ext uri="{FF2B5EF4-FFF2-40B4-BE49-F238E27FC236}">
                    <a16:creationId xmlns:a16="http://schemas.microsoft.com/office/drawing/2014/main" id="{686A0DDB-15F0-4876-A139-EA35662DB6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69026" y="4233301"/>
                <a:ext cx="307726" cy="391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VNI-Times" pitchFamily="2" charset="0"/>
                  </a:rPr>
                  <a:t>2</a:t>
                </a:r>
              </a:p>
            </p:txBody>
          </p:sp>
          <p:sp>
            <p:nvSpPr>
              <p:cNvPr id="11329" name="Line 25">
                <a:extLst>
                  <a:ext uri="{FF2B5EF4-FFF2-40B4-BE49-F238E27FC236}">
                    <a16:creationId xmlns:a16="http://schemas.microsoft.com/office/drawing/2014/main" id="{C7AC9B82-FFC0-4145-8540-9D17FA678C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9300" y="3849856"/>
                <a:ext cx="5029796" cy="2514600"/>
              </a:xfrm>
              <a:prstGeom prst="line">
                <a:avLst/>
              </a:prstGeom>
              <a:noFill/>
              <a:ln w="317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0" name="Text Box 26">
                <a:extLst>
                  <a:ext uri="{FF2B5EF4-FFF2-40B4-BE49-F238E27FC236}">
                    <a16:creationId xmlns:a16="http://schemas.microsoft.com/office/drawing/2014/main" id="{08B761A7-D87D-4F67-9FF1-8F81F3B184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54746">
                <a:off x="4397135" y="5645242"/>
                <a:ext cx="1600602" cy="391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400" b="1">
                    <a:solidFill>
                      <a:srgbClr val="C00000"/>
                    </a:solidFill>
                    <a:latin typeface="VNI-Times" pitchFamily="2" charset="0"/>
                  </a:rPr>
                  <a:t>y = -0,5x + 2</a:t>
                </a:r>
              </a:p>
            </p:txBody>
          </p:sp>
          <p:sp>
            <p:nvSpPr>
              <p:cNvPr id="11331" name="Text Box 33">
                <a:extLst>
                  <a:ext uri="{FF2B5EF4-FFF2-40B4-BE49-F238E27FC236}">
                    <a16:creationId xmlns:a16="http://schemas.microsoft.com/office/drawing/2014/main" id="{99EC1E50-8193-4E7B-8C7A-8C53318F84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5793" y="3697456"/>
                <a:ext cx="459452" cy="391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1400" b="1">
                  <a:latin typeface="VNI-Times" pitchFamily="2" charset="0"/>
                </a:endParaRPr>
              </a:p>
            </p:txBody>
          </p:sp>
        </p:grpSp>
        <p:sp>
          <p:nvSpPr>
            <p:cNvPr id="11306" name="Line 16">
              <a:extLst>
                <a:ext uri="{FF2B5EF4-FFF2-40B4-BE49-F238E27FC236}">
                  <a16:creationId xmlns:a16="http://schemas.microsoft.com/office/drawing/2014/main" id="{1DE52DC5-C353-4219-B332-C9625CDBDB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0" y="480"/>
              <a:ext cx="10" cy="180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Line 17">
              <a:extLst>
                <a:ext uri="{FF2B5EF4-FFF2-40B4-BE49-F238E27FC236}">
                  <a16:creationId xmlns:a16="http://schemas.microsoft.com/office/drawing/2014/main" id="{4ADEA8C2-A2C0-408F-B79C-A7C1A2E287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6" y="1757"/>
              <a:ext cx="2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Text Box 18">
              <a:extLst>
                <a:ext uri="{FF2B5EF4-FFF2-40B4-BE49-F238E27FC236}">
                  <a16:creationId xmlns:a16="http://schemas.microsoft.com/office/drawing/2014/main" id="{71D33AE6-43A9-4BE7-AB52-A5B9C79698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8" y="1720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0</a:t>
              </a:r>
            </a:p>
          </p:txBody>
        </p:sp>
        <p:sp>
          <p:nvSpPr>
            <p:cNvPr id="11309" name="Text Box 20">
              <a:extLst>
                <a:ext uri="{FF2B5EF4-FFF2-40B4-BE49-F238E27FC236}">
                  <a16:creationId xmlns:a16="http://schemas.microsoft.com/office/drawing/2014/main" id="{49F126E6-EC5E-45C5-BA4F-919C7D2A2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0" y="1548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x</a:t>
              </a:r>
            </a:p>
          </p:txBody>
        </p:sp>
        <p:sp>
          <p:nvSpPr>
            <p:cNvPr id="11310" name="Text Box 21">
              <a:extLst>
                <a:ext uri="{FF2B5EF4-FFF2-40B4-BE49-F238E27FC236}">
                  <a16:creationId xmlns:a16="http://schemas.microsoft.com/office/drawing/2014/main" id="{7654D466-B284-4754-A7C2-49884F78B7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480"/>
              <a:ext cx="14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y</a:t>
              </a:r>
            </a:p>
          </p:txBody>
        </p:sp>
        <p:sp>
          <p:nvSpPr>
            <p:cNvPr id="11311" name="Text Box 19">
              <a:extLst>
                <a:ext uri="{FF2B5EF4-FFF2-40B4-BE49-F238E27FC236}">
                  <a16:creationId xmlns:a16="http://schemas.microsoft.com/office/drawing/2014/main" id="{3D491268-B0B6-4C85-B661-8E55BDF463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1758"/>
              <a:ext cx="96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1        2       3       4</a:t>
              </a:r>
            </a:p>
          </p:txBody>
        </p:sp>
        <p:sp>
          <p:nvSpPr>
            <p:cNvPr id="11312" name="Text Box 23">
              <a:extLst>
                <a:ext uri="{FF2B5EF4-FFF2-40B4-BE49-F238E27FC236}">
                  <a16:creationId xmlns:a16="http://schemas.microsoft.com/office/drawing/2014/main" id="{D1BA844D-C455-4682-94C4-9C8E5CF8CD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1" y="597"/>
              <a:ext cx="14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VNI-Times" pitchFamily="2" charset="0"/>
                </a:rPr>
                <a:t>4</a:t>
              </a:r>
            </a:p>
          </p:txBody>
        </p:sp>
        <p:sp>
          <p:nvSpPr>
            <p:cNvPr id="11313" name="Line 27">
              <a:extLst>
                <a:ext uri="{FF2B5EF4-FFF2-40B4-BE49-F238E27FC236}">
                  <a16:creationId xmlns:a16="http://schemas.microsoft.com/office/drawing/2014/main" id="{9CAC539A-13B4-4B18-8CFF-F65D60358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747"/>
              <a:ext cx="1584" cy="1653"/>
            </a:xfrm>
            <a:prstGeom prst="line">
              <a:avLst/>
            </a:prstGeom>
            <a:noFill/>
            <a:ln w="38100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Text Box 28">
              <a:extLst>
                <a:ext uri="{FF2B5EF4-FFF2-40B4-BE49-F238E27FC236}">
                  <a16:creationId xmlns:a16="http://schemas.microsoft.com/office/drawing/2014/main" id="{41D9EA6C-B7D9-4F74-A8B2-012E2ECA2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856058">
              <a:off x="4281" y="2031"/>
              <a:ext cx="6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solidFill>
                    <a:srgbClr val="3333FF"/>
                  </a:solidFill>
                  <a:latin typeface="VNI-Times" pitchFamily="2" charset="0"/>
                </a:rPr>
                <a:t>y = - x + 2</a:t>
              </a:r>
            </a:p>
          </p:txBody>
        </p:sp>
        <p:sp>
          <p:nvSpPr>
            <p:cNvPr id="11315" name="Rectangle 35">
              <a:extLst>
                <a:ext uri="{FF2B5EF4-FFF2-40B4-BE49-F238E27FC236}">
                  <a16:creationId xmlns:a16="http://schemas.microsoft.com/office/drawing/2014/main" id="{C9892D38-BC7D-45B4-ABB8-83431052A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414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VNI-Times" pitchFamily="2" charset="0"/>
              </a:endParaRPr>
            </a:p>
          </p:txBody>
        </p:sp>
        <p:sp>
          <p:nvSpPr>
            <p:cNvPr id="11316" name="Rectangle 36">
              <a:extLst>
                <a:ext uri="{FF2B5EF4-FFF2-40B4-BE49-F238E27FC236}">
                  <a16:creationId xmlns:a16="http://schemas.microsoft.com/office/drawing/2014/main" id="{3F1B9266-0518-46C1-A8A7-AFBCF2E45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" y="1458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VNI-Times" pitchFamily="2" charset="0"/>
              </a:endParaRPr>
            </a:p>
          </p:txBody>
        </p:sp>
        <p:graphicFrame>
          <p:nvGraphicFramePr>
            <p:cNvPr id="11317" name="Object 41">
              <a:extLst>
                <a:ext uri="{FF2B5EF4-FFF2-40B4-BE49-F238E27FC236}">
                  <a16:creationId xmlns:a16="http://schemas.microsoft.com/office/drawing/2014/main" id="{D3A832CD-C757-4A94-9583-69D90E3AB08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8" y="1528"/>
            <a:ext cx="178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7" name="Equation" r:id="rId9" imgW="152334" imgH="228501" progId="Equation.DSMT4">
                    <p:embed/>
                  </p:oleObj>
                </mc:Choice>
                <mc:Fallback>
                  <p:oleObj name="Equation" r:id="rId9" imgW="152334" imgH="228501" progId="Equation.DSMT4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8" y="1528"/>
                          <a:ext cx="178" cy="1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18" name="Line 27">
              <a:extLst>
                <a:ext uri="{FF2B5EF4-FFF2-40B4-BE49-F238E27FC236}">
                  <a16:creationId xmlns:a16="http://schemas.microsoft.com/office/drawing/2014/main" id="{2C3B8215-37BA-40A1-9FD2-22B9F25201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8" y="673"/>
              <a:ext cx="878" cy="1775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Text Box 28">
              <a:extLst>
                <a:ext uri="{FF2B5EF4-FFF2-40B4-BE49-F238E27FC236}">
                  <a16:creationId xmlns:a16="http://schemas.microsoft.com/office/drawing/2014/main" id="{8E21CC4A-034E-476B-9F35-8CF6A78F3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776353">
              <a:off x="3804" y="2089"/>
              <a:ext cx="7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solidFill>
                    <a:srgbClr val="3333FF"/>
                  </a:solidFill>
                  <a:latin typeface="VNI-Times" pitchFamily="2" charset="0"/>
                </a:rPr>
                <a:t>y = -2x + 2</a:t>
              </a:r>
            </a:p>
          </p:txBody>
        </p:sp>
        <p:sp>
          <p:nvSpPr>
            <p:cNvPr id="11320" name="Freeform 81">
              <a:extLst>
                <a:ext uri="{FF2B5EF4-FFF2-40B4-BE49-F238E27FC236}">
                  <a16:creationId xmlns:a16="http://schemas.microsoft.com/office/drawing/2014/main" id="{C1F8C90B-29D4-467B-8690-259C0CEF8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8" y="1645"/>
              <a:ext cx="143" cy="113"/>
            </a:xfrm>
            <a:custGeom>
              <a:avLst/>
              <a:gdLst>
                <a:gd name="T0" fmla="*/ 0 w 192"/>
                <a:gd name="T1" fmla="*/ 0 h 144"/>
                <a:gd name="T2" fmla="*/ 34 w 192"/>
                <a:gd name="T3" fmla="*/ 15 h 144"/>
                <a:gd name="T4" fmla="*/ 45 w 192"/>
                <a:gd name="T5" fmla="*/ 43 h 144"/>
                <a:gd name="T6" fmla="*/ 0 60000 65536"/>
                <a:gd name="T7" fmla="*/ 0 60000 65536"/>
                <a:gd name="T8" fmla="*/ 0 60000 65536"/>
                <a:gd name="T9" fmla="*/ 0 w 192"/>
                <a:gd name="T10" fmla="*/ 0 h 144"/>
                <a:gd name="T11" fmla="*/ 192 w 192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44">
                  <a:moveTo>
                    <a:pt x="0" y="0"/>
                  </a:moveTo>
                  <a:cubicBezTo>
                    <a:pt x="56" y="12"/>
                    <a:pt x="112" y="24"/>
                    <a:pt x="144" y="48"/>
                  </a:cubicBezTo>
                  <a:cubicBezTo>
                    <a:pt x="176" y="72"/>
                    <a:pt x="184" y="128"/>
                    <a:pt x="192" y="144"/>
                  </a:cubicBezTo>
                </a:path>
              </a:pathLst>
            </a:custGeom>
            <a:noFill/>
            <a:ln w="9525">
              <a:solidFill>
                <a:srgbClr val="633DC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Freeform 82">
              <a:extLst>
                <a:ext uri="{FF2B5EF4-FFF2-40B4-BE49-F238E27FC236}">
                  <a16:creationId xmlns:a16="http://schemas.microsoft.com/office/drawing/2014/main" id="{855B4613-03BC-4F0C-8468-A6FF09717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8" y="1670"/>
              <a:ext cx="178" cy="88"/>
            </a:xfrm>
            <a:custGeom>
              <a:avLst/>
              <a:gdLst>
                <a:gd name="T0" fmla="*/ 0 w 240"/>
                <a:gd name="T1" fmla="*/ 5 h 112"/>
                <a:gd name="T2" fmla="*/ 33 w 240"/>
                <a:gd name="T3" fmla="*/ 5 h 112"/>
                <a:gd name="T4" fmla="*/ 54 w 240"/>
                <a:gd name="T5" fmla="*/ 33 h 112"/>
                <a:gd name="T6" fmla="*/ 0 60000 65536"/>
                <a:gd name="T7" fmla="*/ 0 60000 65536"/>
                <a:gd name="T8" fmla="*/ 0 60000 65536"/>
                <a:gd name="T9" fmla="*/ 0 w 240"/>
                <a:gd name="T10" fmla="*/ 0 h 112"/>
                <a:gd name="T11" fmla="*/ 240 w 24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12">
                  <a:moveTo>
                    <a:pt x="0" y="16"/>
                  </a:moveTo>
                  <a:cubicBezTo>
                    <a:pt x="52" y="8"/>
                    <a:pt x="104" y="0"/>
                    <a:pt x="144" y="16"/>
                  </a:cubicBezTo>
                  <a:cubicBezTo>
                    <a:pt x="184" y="32"/>
                    <a:pt x="224" y="96"/>
                    <a:pt x="240" y="112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Freeform 83">
              <a:extLst>
                <a:ext uri="{FF2B5EF4-FFF2-40B4-BE49-F238E27FC236}">
                  <a16:creationId xmlns:a16="http://schemas.microsoft.com/office/drawing/2014/main" id="{A974D884-0ED9-408D-B042-203FDD371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6" y="1670"/>
              <a:ext cx="249" cy="88"/>
            </a:xfrm>
            <a:custGeom>
              <a:avLst/>
              <a:gdLst>
                <a:gd name="T0" fmla="*/ 0 w 336"/>
                <a:gd name="T1" fmla="*/ 5 h 112"/>
                <a:gd name="T2" fmla="*/ 43 w 336"/>
                <a:gd name="T3" fmla="*/ 5 h 112"/>
                <a:gd name="T4" fmla="*/ 76 w 336"/>
                <a:gd name="T5" fmla="*/ 33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323" name="Object 3">
              <a:extLst>
                <a:ext uri="{FF2B5EF4-FFF2-40B4-BE49-F238E27FC236}">
                  <a16:creationId xmlns:a16="http://schemas.microsoft.com/office/drawing/2014/main" id="{0D535253-C8D8-4C41-A36C-792BB37269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48" y="1523"/>
            <a:ext cx="208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8" name="Equation" r:id="rId11" imgW="177646" imgH="228402" progId="Equation.DSMT4">
                    <p:embed/>
                  </p:oleObj>
                </mc:Choice>
                <mc:Fallback>
                  <p:oleObj name="Equation" r:id="rId11" imgW="177646" imgH="228402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8" y="1523"/>
                          <a:ext cx="208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24" name="Object 4">
              <a:extLst>
                <a:ext uri="{FF2B5EF4-FFF2-40B4-BE49-F238E27FC236}">
                  <a16:creationId xmlns:a16="http://schemas.microsoft.com/office/drawing/2014/main" id="{3E417655-C836-4F93-8D92-4C63D27BCBD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11" y="1458"/>
            <a:ext cx="194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9" name="Equation" r:id="rId13" imgW="165028" imgH="228501" progId="Equation.DSMT4">
                    <p:embed/>
                  </p:oleObj>
                </mc:Choice>
                <mc:Fallback>
                  <p:oleObj name="Equation" r:id="rId13" imgW="165028" imgH="228501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1" y="1458"/>
                          <a:ext cx="194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25" name="Freeform 86">
              <a:extLst>
                <a:ext uri="{FF2B5EF4-FFF2-40B4-BE49-F238E27FC236}">
                  <a16:creationId xmlns:a16="http://schemas.microsoft.com/office/drawing/2014/main" id="{2695BF62-2056-46A3-96FE-B836BEEF5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8" y="1645"/>
              <a:ext cx="178" cy="88"/>
            </a:xfrm>
            <a:custGeom>
              <a:avLst/>
              <a:gdLst>
                <a:gd name="T0" fmla="*/ 0 w 240"/>
                <a:gd name="T1" fmla="*/ 5 h 112"/>
                <a:gd name="T2" fmla="*/ 33 w 240"/>
                <a:gd name="T3" fmla="*/ 5 h 112"/>
                <a:gd name="T4" fmla="*/ 54 w 240"/>
                <a:gd name="T5" fmla="*/ 33 h 112"/>
                <a:gd name="T6" fmla="*/ 0 60000 65536"/>
                <a:gd name="T7" fmla="*/ 0 60000 65536"/>
                <a:gd name="T8" fmla="*/ 0 60000 65536"/>
                <a:gd name="T9" fmla="*/ 0 w 240"/>
                <a:gd name="T10" fmla="*/ 0 h 112"/>
                <a:gd name="T11" fmla="*/ 240 w 24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12">
                  <a:moveTo>
                    <a:pt x="0" y="16"/>
                  </a:moveTo>
                  <a:cubicBezTo>
                    <a:pt x="52" y="8"/>
                    <a:pt x="104" y="0"/>
                    <a:pt x="144" y="16"/>
                  </a:cubicBezTo>
                  <a:cubicBezTo>
                    <a:pt x="184" y="32"/>
                    <a:pt x="224" y="96"/>
                    <a:pt x="240" y="112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Freeform 87">
              <a:extLst>
                <a:ext uri="{FF2B5EF4-FFF2-40B4-BE49-F238E27FC236}">
                  <a16:creationId xmlns:a16="http://schemas.microsoft.com/office/drawing/2014/main" id="{962A3FA2-3A4F-4FAD-B655-B2413BE8FF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4" y="1645"/>
              <a:ext cx="393" cy="113"/>
            </a:xfrm>
            <a:custGeom>
              <a:avLst/>
              <a:gdLst>
                <a:gd name="T0" fmla="*/ 0 w 336"/>
                <a:gd name="T1" fmla="*/ 16 h 112"/>
                <a:gd name="T2" fmla="*/ 421 w 336"/>
                <a:gd name="T3" fmla="*/ 16 h 112"/>
                <a:gd name="T4" fmla="*/ 736 w 336"/>
                <a:gd name="T5" fmla="*/ 117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Freeform 88">
              <a:extLst>
                <a:ext uri="{FF2B5EF4-FFF2-40B4-BE49-F238E27FC236}">
                  <a16:creationId xmlns:a16="http://schemas.microsoft.com/office/drawing/2014/main" id="{48CAC3EE-B547-45C2-B020-6D07DFE00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9" y="1608"/>
              <a:ext cx="499" cy="150"/>
            </a:xfrm>
            <a:custGeom>
              <a:avLst/>
              <a:gdLst>
                <a:gd name="T0" fmla="*/ 0 w 336"/>
                <a:gd name="T1" fmla="*/ 68 h 112"/>
                <a:gd name="T2" fmla="*/ 1386 w 336"/>
                <a:gd name="T3" fmla="*/ 68 h 112"/>
                <a:gd name="T4" fmla="*/ 2427 w 336"/>
                <a:gd name="T5" fmla="*/ 482 h 112"/>
                <a:gd name="T6" fmla="*/ 0 60000 65536"/>
                <a:gd name="T7" fmla="*/ 0 60000 65536"/>
                <a:gd name="T8" fmla="*/ 0 60000 65536"/>
                <a:gd name="T9" fmla="*/ 0 w 336"/>
                <a:gd name="T10" fmla="*/ 0 h 112"/>
                <a:gd name="T11" fmla="*/ 336 w 336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12">
                  <a:moveTo>
                    <a:pt x="0" y="16"/>
                  </a:moveTo>
                  <a:cubicBezTo>
                    <a:pt x="68" y="8"/>
                    <a:pt x="136" y="0"/>
                    <a:pt x="192" y="16"/>
                  </a:cubicBezTo>
                  <a:cubicBezTo>
                    <a:pt x="248" y="32"/>
                    <a:pt x="312" y="96"/>
                    <a:pt x="336" y="112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63" name="Text Box 91">
            <a:extLst>
              <a:ext uri="{FF2B5EF4-FFF2-40B4-BE49-F238E27FC236}">
                <a16:creationId xmlns:a16="http://schemas.microsoft.com/office/drawing/2014/main" id="{921544E2-62F1-4187-8A72-808444354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64" name="Text Box 92">
            <a:extLst>
              <a:ext uri="{FF2B5EF4-FFF2-40B4-BE49-F238E27FC236}">
                <a16:creationId xmlns:a16="http://schemas.microsoft.com/office/drawing/2014/main" id="{628D7393-AE3C-4458-AFDE-0C71F75B3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65" name="Text Box 93">
            <a:extLst>
              <a:ext uri="{FF2B5EF4-FFF2-40B4-BE49-F238E27FC236}">
                <a16:creationId xmlns:a16="http://schemas.microsoft.com/office/drawing/2014/main" id="{F4DE9F84-84A7-4E7B-89D5-CE43DC20B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66" name="Text Box 94">
            <a:extLst>
              <a:ext uri="{FF2B5EF4-FFF2-40B4-BE49-F238E27FC236}">
                <a16:creationId xmlns:a16="http://schemas.microsoft.com/office/drawing/2014/main" id="{79D87CB8-B074-49AD-94F2-E3EE6796F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67" name="Text Box 95">
            <a:extLst>
              <a:ext uri="{FF2B5EF4-FFF2-40B4-BE49-F238E27FC236}">
                <a16:creationId xmlns:a16="http://schemas.microsoft.com/office/drawing/2014/main" id="{BDAF4014-2418-4A95-BE5D-BD6F3D670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68" name="Text Box 96">
            <a:extLst>
              <a:ext uri="{FF2B5EF4-FFF2-40B4-BE49-F238E27FC236}">
                <a16:creationId xmlns:a16="http://schemas.microsoft.com/office/drawing/2014/main" id="{8F8C9F0F-32B7-4B5C-AC17-409F74B86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69" name="Text Box 97">
            <a:extLst>
              <a:ext uri="{FF2B5EF4-FFF2-40B4-BE49-F238E27FC236}">
                <a16:creationId xmlns:a16="http://schemas.microsoft.com/office/drawing/2014/main" id="{AFA16695-8E98-488F-9D9A-A91364225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70" name="Text Box 98">
            <a:extLst>
              <a:ext uri="{FF2B5EF4-FFF2-40B4-BE49-F238E27FC236}">
                <a16:creationId xmlns:a16="http://schemas.microsoft.com/office/drawing/2014/main" id="{512DE295-1B35-43D4-BB02-751B319BF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724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&lt;</a:t>
            </a:r>
          </a:p>
        </p:txBody>
      </p:sp>
      <p:sp>
        <p:nvSpPr>
          <p:cNvPr id="28771" name="Text Box 99">
            <a:extLst>
              <a:ext uri="{FF2B5EF4-FFF2-40B4-BE49-F238E27FC236}">
                <a16:creationId xmlns:a16="http://schemas.microsoft.com/office/drawing/2014/main" id="{4E8CF074-EEBB-441B-854B-FDE4AC6BD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257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nhän</a:t>
            </a:r>
          </a:p>
        </p:txBody>
      </p:sp>
      <p:sp>
        <p:nvSpPr>
          <p:cNvPr id="28772" name="Text Box 100">
            <a:extLst>
              <a:ext uri="{FF2B5EF4-FFF2-40B4-BE49-F238E27FC236}">
                <a16:creationId xmlns:a16="http://schemas.microsoft.com/office/drawing/2014/main" id="{B6179B44-A858-4AD1-9FC8-6CFF7C3E5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257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tï</a:t>
            </a:r>
          </a:p>
        </p:txBody>
      </p:sp>
      <p:sp>
        <p:nvSpPr>
          <p:cNvPr id="28773" name="Text Box 101">
            <a:extLst>
              <a:ext uri="{FF2B5EF4-FFF2-40B4-BE49-F238E27FC236}">
                <a16:creationId xmlns:a16="http://schemas.microsoft.com/office/drawing/2014/main" id="{AD6B7BA9-01F4-4400-A73B-62A5BB5CB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lín</a:t>
            </a:r>
          </a:p>
        </p:txBody>
      </p:sp>
      <p:sp>
        <p:nvSpPr>
          <p:cNvPr id="28774" name="Text Box 102">
            <a:extLst>
              <a:ext uri="{FF2B5EF4-FFF2-40B4-BE49-F238E27FC236}">
                <a16:creationId xmlns:a16="http://schemas.microsoft.com/office/drawing/2014/main" id="{CD784D11-4A6B-4B90-9D29-FFF1018E0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lín</a:t>
            </a:r>
          </a:p>
        </p:txBody>
      </p:sp>
      <p:sp>
        <p:nvSpPr>
          <p:cNvPr id="28775" name="Text Box 103">
            <a:extLst>
              <a:ext uri="{FF2B5EF4-FFF2-40B4-BE49-F238E27FC236}">
                <a16:creationId xmlns:a16="http://schemas.microsoft.com/office/drawing/2014/main" id="{24D3DF8F-74A2-4671-9262-F8D170308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562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lín</a:t>
            </a:r>
          </a:p>
        </p:txBody>
      </p:sp>
      <p:sp>
        <p:nvSpPr>
          <p:cNvPr id="28776" name="Text Box 104">
            <a:extLst>
              <a:ext uri="{FF2B5EF4-FFF2-40B4-BE49-F238E27FC236}">
                <a16:creationId xmlns:a16="http://schemas.microsoft.com/office/drawing/2014/main" id="{D603C850-BDAF-4E23-99D0-5B9A63E1E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lín</a:t>
            </a:r>
          </a:p>
        </p:txBody>
      </p:sp>
      <p:sp>
        <p:nvSpPr>
          <p:cNvPr id="28777" name="Text Box 105">
            <a:extLst>
              <a:ext uri="{FF2B5EF4-FFF2-40B4-BE49-F238E27FC236}">
                <a16:creationId xmlns:a16="http://schemas.microsoft.com/office/drawing/2014/main" id="{A87D3089-FE63-4233-ABE7-AB2E20D8E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90</a:t>
            </a:r>
            <a:r>
              <a:rPr lang="en-US" altLang="en-US" sz="2400" baseline="30000">
                <a:solidFill>
                  <a:srgbClr val="FF3300"/>
                </a:solidFill>
                <a:latin typeface=".VnTime" panose="020B7200000000000000" pitchFamily="34" charset="0"/>
              </a:rPr>
              <a:t>0</a:t>
            </a:r>
            <a:endParaRPr lang="en-US" altLang="en-US" sz="240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8778" name="Text Box 106">
            <a:extLst>
              <a:ext uri="{FF2B5EF4-FFF2-40B4-BE49-F238E27FC236}">
                <a16:creationId xmlns:a16="http://schemas.microsoft.com/office/drawing/2014/main" id="{45CC5192-AF8D-430A-8D24-39C9A079A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Time" panose="020B7200000000000000" pitchFamily="34" charset="0"/>
              </a:rPr>
              <a:t>180</a:t>
            </a:r>
            <a:r>
              <a:rPr lang="en-US" altLang="en-US" sz="2400" baseline="30000">
                <a:solidFill>
                  <a:srgbClr val="FF3300"/>
                </a:solidFill>
                <a:latin typeface=".VnTime" panose="020B7200000000000000" pitchFamily="34" charset="0"/>
              </a:rPr>
              <a:t>0</a:t>
            </a:r>
            <a:endParaRPr lang="en-US" altLang="en-US" sz="240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11292" name="AutoShape 112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CC0CADE4-416D-48E8-9FF6-E48AA219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57200"/>
            <a:ext cx="381000" cy="3810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80" grpId="0"/>
      <p:bldP spid="28763" grpId="0"/>
      <p:bldP spid="28764" grpId="0"/>
      <p:bldP spid="28765" grpId="0"/>
      <p:bldP spid="28766" grpId="0"/>
      <p:bldP spid="28767" grpId="0"/>
      <p:bldP spid="28768" grpId="0"/>
      <p:bldP spid="28769" grpId="0"/>
      <p:bldP spid="28770" grpId="0"/>
      <p:bldP spid="28771" grpId="0"/>
      <p:bldP spid="28772" grpId="0"/>
      <p:bldP spid="28773" grpId="0"/>
      <p:bldP spid="28774" grpId="0"/>
      <p:bldP spid="28775" grpId="0"/>
      <p:bldP spid="28776" grpId="0"/>
      <p:bldP spid="28777" grpId="0"/>
      <p:bldP spid="2877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9&quot;/&gt;&lt;/object&gt;&lt;object type=&quot;3&quot; unique_id=&quot;10005&quot;&gt;&lt;property id=&quot;20148&quot; value=&quot;5&quot;/&gt;&lt;property id=&quot;20300&quot; value=&quot;Slide 2&quot;/&gt;&lt;property id=&quot;20307&quot; value=&quot;260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11&quot;&gt;&lt;property id=&quot;20148&quot; value=&quot;5&quot;/&gt;&lt;property id=&quot;20300&quot; value=&quot;Slide 6&quot;/&gt;&lt;property id=&quot;20307&quot; value=&quot;265&quot;/&gt;&lt;/object&gt;&lt;object type=&quot;3&quot; unique_id=&quot;10012&quot;&gt;&lt;property id=&quot;20148&quot; value=&quot;5&quot;/&gt;&lt;property id=&quot;20300&quot; value=&quot;Slide 7&quot;/&gt;&lt;property id=&quot;20307&quot; value=&quot;272&quot;/&gt;&lt;/object&gt;&lt;object type=&quot;3&quot; unique_id=&quot;10013&quot;&gt;&lt;property id=&quot;20148&quot; value=&quot;5&quot;/&gt;&lt;property id=&quot;20300&quot; value=&quot;Slide 8&quot;/&gt;&lt;property id=&quot;20307&quot; value=&quot;276&quot;/&gt;&lt;/object&gt;&lt;object type=&quot;3&quot; unique_id=&quot;10014&quot;&gt;&lt;property id=&quot;20148&quot; value=&quot;5&quot;/&gt;&lt;property id=&quot;20300&quot; value=&quot;Slide 9&quot;/&gt;&lt;property id=&quot;20307&quot; value=&quot;273&quot;/&gt;&lt;/object&gt;&lt;object type=&quot;3&quot; unique_id=&quot;10015&quot;&gt;&lt;property id=&quot;20148&quot; value=&quot;5&quot;/&gt;&lt;property id=&quot;20300&quot; value=&quot;Slide 10&quot;/&gt;&lt;property id=&quot;20307&quot; value=&quot;267&quot;/&gt;&lt;/object&gt;&lt;object type=&quot;3&quot; unique_id=&quot;10016&quot;&gt;&lt;property id=&quot;20148&quot; value=&quot;5&quot;/&gt;&lt;property id=&quot;20300&quot; value=&quot;Slide 11&quot;/&gt;&lt;property id=&quot;20307&quot; value=&quot;277&quot;/&gt;&lt;/object&gt;&lt;object type=&quot;3&quot; unique_id=&quot;10017&quot;&gt;&lt;property id=&quot;20148&quot; value=&quot;5&quot;/&gt;&lt;property id=&quot;20300&quot; value=&quot;Slide 12&quot;/&gt;&lt;property id=&quot;20307&quot; value=&quot;266&quot;/&gt;&lt;/object&gt;&lt;object type=&quot;3&quot; unique_id=&quot;10018&quot;&gt;&lt;property id=&quot;20148&quot; value=&quot;5&quot;/&gt;&lt;property id=&quot;20300&quot; value=&quot;Slide 13&quot;/&gt;&lt;property id=&quot;20307&quot; value=&quot;274&quot;/&gt;&lt;/object&gt;&lt;object type=&quot;3&quot; unique_id=&quot;10019&quot;&gt;&lt;property id=&quot;20148&quot; value=&quot;5&quot;/&gt;&lt;property id=&quot;20300&quot; value=&quot;Slide 14&quot;/&gt;&lt;property id=&quot;20307&quot; value=&quot;275&quot;/&gt;&lt;/object&gt;&lt;object type=&quot;3&quot; unique_id=&quot;10020&quot;&gt;&lt;property id=&quot;20148&quot; value=&quot;5&quot;/&gt;&lt;property id=&quot;20300&quot; value=&quot;Slide 15&quot;/&gt;&lt;property id=&quot;20307&quot; value=&quot;270&quot;/&gt;&lt;/object&gt;&lt;object type=&quot;3&quot; unique_id=&quot;10021&quot;&gt;&lt;property id=&quot;20148&quot; value=&quot;5&quot;/&gt;&lt;property id=&quot;20300&quot; value=&quot;Slide 16&quot;/&gt;&lt;property id=&quot;20307&quot; value=&quot;271&quot;/&gt;&lt;/object&gt;&lt;object type=&quot;3&quot; unique_id=&quot;10062&quot;&gt;&lt;property id=&quot;20148&quot; value=&quot;5&quot;/&gt;&lt;property id=&quot;20300&quot; value=&quot;Slide 4&quot;/&gt;&lt;property id=&quot;20307&quot; value=&quot;278&quot;/&gt;&lt;/object&gt;&lt;object type=&quot;3&quot; unique_id=&quot;10063&quot;&gt;&lt;property id=&quot;20148&quot; value=&quot;5&quot;/&gt;&lt;property id=&quot;20300&quot; value=&quot;Slide 5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</TotalTime>
  <Words>1424</Words>
  <Application>Microsoft Office PowerPoint</Application>
  <PresentationFormat>On-screen Show (4:3)</PresentationFormat>
  <Paragraphs>238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Wingdings</vt:lpstr>
      <vt:lpstr>Calibri</vt:lpstr>
      <vt:lpstr>Arial Black</vt:lpstr>
      <vt:lpstr>Times New Roman</vt:lpstr>
      <vt:lpstr>.VnTimeH</vt:lpstr>
      <vt:lpstr>VNI-Times</vt:lpstr>
      <vt:lpstr>Symbol</vt:lpstr>
      <vt:lpstr>.VnTime</vt:lpstr>
      <vt:lpstr>VNI-Ariston</vt:lpstr>
      <vt:lpstr>Verdana</vt:lpstr>
      <vt:lpstr>Pixel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Long</dc:creator>
  <cp:lastModifiedBy>Admin</cp:lastModifiedBy>
  <cp:revision>38</cp:revision>
  <dcterms:created xsi:type="dcterms:W3CDTF">2011-11-11T17:27:02Z</dcterms:created>
  <dcterms:modified xsi:type="dcterms:W3CDTF">2018-11-04T00:18:14Z</dcterms:modified>
</cp:coreProperties>
</file>