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1"/>
  </p:notesMasterIdLst>
  <p:sldIdLst>
    <p:sldId id="276" r:id="rId2"/>
    <p:sldId id="277" r:id="rId3"/>
    <p:sldId id="272" r:id="rId4"/>
    <p:sldId id="274" r:id="rId5"/>
    <p:sldId id="259" r:id="rId6"/>
    <p:sldId id="260" r:id="rId7"/>
    <p:sldId id="280" r:id="rId8"/>
    <p:sldId id="294" r:id="rId9"/>
    <p:sldId id="291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.VnArial" panose="020B7200000000000000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FF0066"/>
    <a:srgbClr val="E18755"/>
    <a:srgbClr val="FF37FF"/>
    <a:srgbClr val="D60093"/>
    <a:srgbClr val="000099"/>
    <a:srgbClr val="FA06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3" autoAdjust="0"/>
    <p:restoredTop sz="98063" autoAdjust="0"/>
  </p:normalViewPr>
  <p:slideViewPr>
    <p:cSldViewPr>
      <p:cViewPr varScale="1">
        <p:scale>
          <a:sx n="68" d="100"/>
          <a:sy n="68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A05869C-772F-40B4-B874-B98C694719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44F1B832-A838-4A77-A17B-F4FB222B78D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7867309-7C2C-43BB-9F55-1503AF8CDAC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83EBB42-E682-4634-A1CB-FC542898B19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noProof="0"/>
              <a:t>Click to edit Master text styles</a:t>
            </a:r>
          </a:p>
          <a:p>
            <a:pPr lvl="1"/>
            <a:r>
              <a:rPr lang="en-US" altLang="vi-VN" noProof="0"/>
              <a:t>Second level</a:t>
            </a:r>
          </a:p>
          <a:p>
            <a:pPr lvl="2"/>
            <a:r>
              <a:rPr lang="en-US" altLang="vi-VN" noProof="0"/>
              <a:t>Third level</a:t>
            </a:r>
          </a:p>
          <a:p>
            <a:pPr lvl="3"/>
            <a:r>
              <a:rPr lang="en-US" altLang="vi-VN" noProof="0"/>
              <a:t>Fourth level</a:t>
            </a:r>
          </a:p>
          <a:p>
            <a:pPr lvl="4"/>
            <a:r>
              <a:rPr lang="en-US" altLang="vi-VN" noProof="0"/>
              <a:t>Fifth level</a:t>
            </a:r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B7564C62-182E-4BF0-B552-0698DC97C38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DD03974E-554F-41D5-95CF-6CAF160BA3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D1C3DC0-BC13-4885-8DD4-555EF862504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7B74A6-C8E0-4C5E-8A38-1F294C906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8E116-772D-45C4-80BA-204F20A9A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59D49-A9EC-493E-AD51-364016595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04AF2-1E48-40BA-9485-9CBB928A4D2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151794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1390B-C8C6-41DA-A57A-25E7F8CB7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95974-DC8B-4B00-8889-D22B4EFA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40A9D-9C88-419E-A177-9D2F45CA1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1CDCB-9285-4E04-8423-3B742985BFD4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59355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6268B-467C-4C22-AA45-58321F407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9433A-26C4-4A75-BD7A-EC5941ADB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C11BC2-E0B6-4725-A93F-580286B94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0C826-F036-4D32-83D9-93594C55E90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086285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D0DBE9-5C02-4FAA-9DB6-F23E7D4288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27E8C3-FC19-4F1F-9C75-E366F95A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D1186-763E-4CFD-A363-A6312F5DD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D9CAE5-09D8-477E-9D75-175F46782BD0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68669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22052C-667C-4715-A114-533042D86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CF254-80DF-48D4-8F42-C01BC2C81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58AA7-4D45-4298-8C35-1A0C9297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73C1B-A7FA-49E5-B406-B069987F71A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2147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623F4-F858-4AA8-95CB-4C6B6B9BC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885DCE-7F78-40EA-8E17-C500C795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5A465-92C8-4074-B0BA-27AB465C3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26DF7-3D25-4A8B-B79E-B88B4A54828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25595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6803998-5D34-49CD-A332-DA40A3767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BFE330-8640-47B1-8AF9-893F3829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BAC4F35-C84B-42A7-BC87-CA84A01A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AB9F9-F312-4661-B257-A5325E83780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340409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758ED8-16F9-4782-97DC-54BE9FFEB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7CED6F-1FCD-413F-AEEB-A4783473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6301F8D-B7E4-4E58-A0C9-CFAD42D9E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8C2CC-1040-410F-8886-A255795B4A8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90607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0622F3-0257-4187-B7BC-772907E31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3A22333-F4B4-4CEB-B00D-3326DE45F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A45966A-0CB7-4171-BA1C-E69F247D2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14F9-8921-486D-A7AA-713CD5D2E38D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3464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363CC85-EBF2-41B7-A31E-7536A8E8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4172FC5-E8DE-4FE8-8900-FC8CD29F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F4F127-0542-49D4-8A8A-6FF78709D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A4107-36FF-4298-804A-020F7334F69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9608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2BD95A-677B-48FD-90D2-581BEB41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CBCD0BA-145B-40FA-9CA7-6C20EC62B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B6DA03-83C4-4832-A8DE-93E3BEA69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15298-29A7-4AE8-9CE3-6DE232A05EA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1927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D021B3-F2ED-499A-9D78-4501DD689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CF21293-6A4C-43B3-90ED-D953E08C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29AD563-7368-43DE-88CF-B7E293827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0D8AB-E192-4493-8396-799F020CF9E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52825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A9DF073-E6F2-4B3E-83C5-FA4BF0F1463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  <a:endParaRPr lang="vi-VN" altLang="vi-VN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7AA91D-0BA1-4679-91C6-7D03E5C2E1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  <a:endParaRPr lang="vi-VN" alt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BB82B-D2D7-41E5-8AE9-6A7405E82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31BCA-3514-4694-9EFC-F5EACD955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FE914-F5D8-4804-99EE-002878C423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CD54943-C614-4EA6-9553-9E4A1E916E5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audio" Target="../media/audio3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>
            <a:extLst>
              <a:ext uri="{FF2B5EF4-FFF2-40B4-BE49-F238E27FC236}">
                <a16:creationId xmlns:a16="http://schemas.microsoft.com/office/drawing/2014/main" id="{E2C343D2-E132-40EA-AEE9-81017C75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812800"/>
            <a:ext cx="8839200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1</a:t>
            </a:r>
            <a:r>
              <a:rPr lang="en-US" altLang="vi-VN" sz="2800" b="1" dirty="0">
                <a:latin typeface="Times New Roman" panose="02020603050405020304" pitchFamily="18" charset="0"/>
              </a:rPr>
              <a:t>. Cho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hàm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latin typeface="Times New Roman" panose="02020603050405020304" pitchFamily="18" charset="0"/>
              </a:rPr>
              <a:t> y = f(x) = 3x + 1</a:t>
            </a:r>
            <a:endParaRPr lang="en-US" altLang="vi-VN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Chứng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minh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hàm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y = f(x)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đồng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R.</a:t>
            </a:r>
          </a:p>
        </p:txBody>
      </p:sp>
      <p:sp>
        <p:nvSpPr>
          <p:cNvPr id="27658" name="Text Box 10">
            <a:extLst>
              <a:ext uri="{FF2B5EF4-FFF2-40B4-BE49-F238E27FC236}">
                <a16:creationId xmlns:a16="http://schemas.microsoft.com/office/drawing/2014/main" id="{810F935B-FEC0-49BE-A94D-2BFB97AB6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" y="3114675"/>
            <a:ext cx="8839200" cy="1212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tập</a:t>
            </a:r>
            <a:r>
              <a:rPr lang="en-US" altLang="vi-VN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2</a:t>
            </a:r>
            <a:r>
              <a:rPr lang="en-US" altLang="vi-VN" sz="2800" b="1" dirty="0">
                <a:latin typeface="Times New Roman" panose="02020603050405020304" pitchFamily="18" charset="0"/>
              </a:rPr>
              <a:t>. Cho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hàm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latin typeface="Times New Roman" panose="02020603050405020304" pitchFamily="18" charset="0"/>
              </a:rPr>
              <a:t> y = f(x) = - 3x + 1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Chứng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minh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hàm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y = f(x)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đã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nghịch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biến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altLang="vi-V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R.</a:t>
            </a:r>
          </a:p>
        </p:txBody>
      </p:sp>
      <p:sp>
        <p:nvSpPr>
          <p:cNvPr id="4100" name="Text Box 3">
            <a:extLst>
              <a:ext uri="{FF2B5EF4-FFF2-40B4-BE49-F238E27FC236}">
                <a16:creationId xmlns:a16="http://schemas.microsoft.com/office/drawing/2014/main" id="{18BA7077-EEC4-4B9C-82C5-B19B85B29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54000"/>
            <a:ext cx="9067800" cy="584200"/>
          </a:xfrm>
          <a:prstGeom prst="rect">
            <a:avLst/>
          </a:prstGeom>
          <a:solidFill>
            <a:srgbClr val="00B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b="1" dirty="0">
                <a:solidFill>
                  <a:srgbClr val="FF0000"/>
                </a:solidFill>
                <a:latin typeface="VNI-Helve" pitchFamily="2" charset="0"/>
              </a:rPr>
              <a:t>KIEÅM TRA BAØI CUÕ</a:t>
            </a:r>
          </a:p>
        </p:txBody>
      </p:sp>
      <p:grpSp>
        <p:nvGrpSpPr>
          <p:cNvPr id="4101" name="Group 4">
            <a:extLst>
              <a:ext uri="{FF2B5EF4-FFF2-40B4-BE49-F238E27FC236}">
                <a16:creationId xmlns:a16="http://schemas.microsoft.com/office/drawing/2014/main" id="{B73FE228-8915-44C7-9AF5-6C7DED85942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102" name="Rectangle 5">
              <a:extLst>
                <a:ext uri="{FF2B5EF4-FFF2-40B4-BE49-F238E27FC236}">
                  <a16:creationId xmlns:a16="http://schemas.microsoft.com/office/drawing/2014/main" id="{3501A3A9-F77E-4F4D-839B-944B988D8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4103" name="Rectangle 6">
              <a:extLst>
                <a:ext uri="{FF2B5EF4-FFF2-40B4-BE49-F238E27FC236}">
                  <a16:creationId xmlns:a16="http://schemas.microsoft.com/office/drawing/2014/main" id="{6F4CCE1B-C04E-4BF6-98DF-102EF83759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4104" name="Rectangle 7">
              <a:extLst>
                <a:ext uri="{FF2B5EF4-FFF2-40B4-BE49-F238E27FC236}">
                  <a16:creationId xmlns:a16="http://schemas.microsoft.com/office/drawing/2014/main" id="{2A8F253A-24C9-4BE6-B137-1BAA1EDDF8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4105" name="Rectangle 8">
              <a:extLst>
                <a:ext uri="{FF2B5EF4-FFF2-40B4-BE49-F238E27FC236}">
                  <a16:creationId xmlns:a16="http://schemas.microsoft.com/office/drawing/2014/main" id="{726829FA-FC1E-4752-A072-E666BD2658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>
            <a:extLst>
              <a:ext uri="{FF2B5EF4-FFF2-40B4-BE49-F238E27FC236}">
                <a16:creationId xmlns:a16="http://schemas.microsoft.com/office/drawing/2014/main" id="{56F6565E-1122-40D8-B773-2FAC51983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sp>
        <p:nvSpPr>
          <p:cNvPr id="5123" name="Line 5">
            <a:extLst>
              <a:ext uri="{FF2B5EF4-FFF2-40B4-BE49-F238E27FC236}">
                <a16:creationId xmlns:a16="http://schemas.microsoft.com/office/drawing/2014/main" id="{7AF351D9-69F4-41FB-881F-07B8A25C7C7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638300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8680" name="Group 8">
            <a:extLst>
              <a:ext uri="{FF2B5EF4-FFF2-40B4-BE49-F238E27FC236}">
                <a16:creationId xmlns:a16="http://schemas.microsoft.com/office/drawing/2014/main" id="{334A7537-51E4-4E74-87A5-28F147FE99C6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841500"/>
            <a:ext cx="4214813" cy="396875"/>
            <a:chOff x="144" y="1698"/>
            <a:chExt cx="2655" cy="250"/>
          </a:xfrm>
        </p:grpSpPr>
        <p:sp>
          <p:nvSpPr>
            <p:cNvPr id="5228" name="Text Box 9">
              <a:extLst>
                <a:ext uri="{FF2B5EF4-FFF2-40B4-BE49-F238E27FC236}">
                  <a16:creationId xmlns:a16="http://schemas.microsoft.com/office/drawing/2014/main" id="{F1C90057-5F8C-498D-8CB5-4F5B6863C8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" y="1698"/>
              <a:ext cx="24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</a:rPr>
                <a:t>Sau 1 giê « t« ®i ®ư­îc </a:t>
              </a:r>
              <a:r>
                <a:rPr lang="en-US" altLang="vi-VN" sz="2000">
                  <a:solidFill>
                    <a:schemeClr val="bg1"/>
                  </a:solidFill>
                  <a:latin typeface=".VnArial" panose="020B7200000000000000" pitchFamily="34" charset="0"/>
                </a:rPr>
                <a:t>.......</a:t>
              </a:r>
            </a:p>
          </p:txBody>
        </p:sp>
        <p:sp>
          <p:nvSpPr>
            <p:cNvPr id="5229" name="Text Box 10">
              <a:extLst>
                <a:ext uri="{FF2B5EF4-FFF2-40B4-BE49-F238E27FC236}">
                  <a16:creationId xmlns:a16="http://schemas.microsoft.com/office/drawing/2014/main" id="{ADF8E84E-8EEA-49BE-B5B1-857825977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1698"/>
              <a:ext cx="192" cy="19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</a:rPr>
                <a:t>?1</a:t>
              </a:r>
            </a:p>
          </p:txBody>
        </p:sp>
      </p:grpSp>
      <p:sp>
        <p:nvSpPr>
          <p:cNvPr id="28683" name="Text Box 11">
            <a:extLst>
              <a:ext uri="{FF2B5EF4-FFF2-40B4-BE49-F238E27FC236}">
                <a16:creationId xmlns:a16="http://schemas.microsoft.com/office/drawing/2014/main" id="{E9B9150C-CCD7-47D3-9D47-0DE8E6DF3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78050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Sau t giê « t« ®i ®­ưîc .........</a:t>
            </a:r>
          </a:p>
        </p:txBody>
      </p:sp>
      <p:sp>
        <p:nvSpPr>
          <p:cNvPr id="28684" name="Text Box 12">
            <a:extLst>
              <a:ext uri="{FF2B5EF4-FFF2-40B4-BE49-F238E27FC236}">
                <a16:creationId xmlns:a16="http://schemas.microsoft.com/office/drawing/2014/main" id="{12039DCB-65FD-4068-AB06-087F6FEF9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541588"/>
            <a:ext cx="5181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Sau t giê « t« c¸ch TT Hµ Néi s = ..........</a:t>
            </a: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A20AE919-BB81-49AF-806C-E332A8CFD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313" y="301307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 s = 50t + 8 lµ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hµm sè</a:t>
            </a:r>
          </a:p>
        </p:txBody>
      </p:sp>
      <p:sp>
        <p:nvSpPr>
          <p:cNvPr id="28686" name="Text Box 14">
            <a:extLst>
              <a:ext uri="{FF2B5EF4-FFF2-40B4-BE49-F238E27FC236}">
                <a16:creationId xmlns:a16="http://schemas.microsoft.com/office/drawing/2014/main" id="{DA07EC71-56FD-4E0B-A886-6138E455B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4587875"/>
            <a:ext cx="29003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u="sng">
                <a:solidFill>
                  <a:srgbClr val="FF0000"/>
                </a:solidFill>
                <a:latin typeface=".VnArial" panose="020B7200000000000000" pitchFamily="34" charset="0"/>
              </a:rPr>
              <a:t>* Định nghÜa:</a:t>
            </a:r>
          </a:p>
        </p:txBody>
      </p:sp>
      <p:sp>
        <p:nvSpPr>
          <p:cNvPr id="28687" name="Text Box 15">
            <a:extLst>
              <a:ext uri="{FF2B5EF4-FFF2-40B4-BE49-F238E27FC236}">
                <a16:creationId xmlns:a16="http://schemas.microsoft.com/office/drawing/2014/main" id="{7F655638-D792-45A5-A1B0-84CAB423A6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276850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C00000"/>
                </a:solidFill>
                <a:latin typeface=".VnArial" panose="020B7200000000000000" pitchFamily="34" charset="0"/>
              </a:rPr>
              <a:t>y = ax + b </a:t>
            </a:r>
            <a:endParaRPr lang="en-US" altLang="vi-VN" sz="20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688" name="Group 16">
            <a:extLst>
              <a:ext uri="{FF2B5EF4-FFF2-40B4-BE49-F238E27FC236}">
                <a16:creationId xmlns:a16="http://schemas.microsoft.com/office/drawing/2014/main" id="{441361AD-C9CF-490F-8D49-60F1BFB8F612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4114800"/>
            <a:ext cx="4181475" cy="1058863"/>
            <a:chOff x="3264" y="1710"/>
            <a:chExt cx="2634" cy="667"/>
          </a:xfrm>
        </p:grpSpPr>
        <p:sp>
          <p:nvSpPr>
            <p:cNvPr id="5226" name="Text Box 17">
              <a:extLst>
                <a:ext uri="{FF2B5EF4-FFF2-40B4-BE49-F238E27FC236}">
                  <a16:creationId xmlns:a16="http://schemas.microsoft.com/office/drawing/2014/main" id="{14BB19A1-74FA-4325-A8C0-06D56C9A3F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60" y="1710"/>
              <a:ext cx="288" cy="19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</a:rPr>
                <a:t>?2</a:t>
              </a:r>
            </a:p>
          </p:txBody>
        </p:sp>
        <p:sp>
          <p:nvSpPr>
            <p:cNvPr id="5227" name="Text Box 18">
              <a:extLst>
                <a:ext uri="{FF2B5EF4-FFF2-40B4-BE49-F238E27FC236}">
                  <a16:creationId xmlns:a16="http://schemas.microsoft.com/office/drawing/2014/main" id="{388E1B97-254A-4CE1-820A-DC153B0EDA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1834"/>
              <a:ext cx="2634" cy="5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ĐiÒn c¸c gi¸ trÞ t­ư¬ng øng cña</a:t>
              </a:r>
            </a:p>
            <a:p>
              <a:pPr algn="just"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 Skhi cho t lÇn l­ưît c¸c gi¸trÞ sau:</a:t>
              </a:r>
            </a:p>
          </p:txBody>
        </p:sp>
      </p:grpSp>
      <p:graphicFrame>
        <p:nvGraphicFramePr>
          <p:cNvPr id="28691" name="Group 19">
            <a:extLst>
              <a:ext uri="{FF2B5EF4-FFF2-40B4-BE49-F238E27FC236}">
                <a16:creationId xmlns:a16="http://schemas.microsoft.com/office/drawing/2014/main" id="{7B023A59-E53B-4C41-A90C-14A4409E1013}"/>
              </a:ext>
            </a:extLst>
          </p:cNvPr>
          <p:cNvGraphicFramePr>
            <a:graphicFrameLocks noGrp="1"/>
          </p:cNvGraphicFramePr>
          <p:nvPr/>
        </p:nvGraphicFramePr>
        <p:xfrm>
          <a:off x="5353050" y="5324475"/>
          <a:ext cx="3721100" cy="771525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56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t(h)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1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2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3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4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...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8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Arial" pitchFamily="34" charset="0"/>
                        </a:rPr>
                        <a:t>s = 50t + 8</a:t>
                      </a: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marT="45661" marB="45661" horzOverflow="overflow">
                    <a:lnL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6009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8714" name="Text Box 42">
            <a:extLst>
              <a:ext uri="{FF2B5EF4-FFF2-40B4-BE49-F238E27FC236}">
                <a16:creationId xmlns:a16="http://schemas.microsoft.com/office/drawing/2014/main" id="{361007E3-BC32-46E0-801C-C59011B9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663" y="1841500"/>
            <a:ext cx="1143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50 (km)</a:t>
            </a:r>
          </a:p>
        </p:txBody>
      </p:sp>
      <p:sp>
        <p:nvSpPr>
          <p:cNvPr id="28715" name="Text Box 43">
            <a:extLst>
              <a:ext uri="{FF2B5EF4-FFF2-40B4-BE49-F238E27FC236}">
                <a16:creationId xmlns:a16="http://schemas.microsoft.com/office/drawing/2014/main" id="{D2867C38-DE72-4112-9B85-EAC1D7669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463" y="2178050"/>
            <a:ext cx="1352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50 t (km)</a:t>
            </a:r>
          </a:p>
        </p:txBody>
      </p:sp>
      <p:sp>
        <p:nvSpPr>
          <p:cNvPr id="28716" name="Text Box 44">
            <a:extLst>
              <a:ext uri="{FF2B5EF4-FFF2-40B4-BE49-F238E27FC236}">
                <a16:creationId xmlns:a16="http://schemas.microsoft.com/office/drawing/2014/main" id="{0C441FD4-BC57-4A29-A0B0-DB668AA38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0950" y="2527300"/>
            <a:ext cx="14620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50t + 8 (km)</a:t>
            </a:r>
          </a:p>
        </p:txBody>
      </p:sp>
      <p:sp>
        <p:nvSpPr>
          <p:cNvPr id="28717" name="Text Box 45">
            <a:extLst>
              <a:ext uri="{FF2B5EF4-FFF2-40B4-BE49-F238E27FC236}">
                <a16:creationId xmlns:a16="http://schemas.microsoft.com/office/drawing/2014/main" id="{F7F00840-DBFA-41B5-B764-A2C897786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2275" y="56530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" panose="020B7200000000000000" pitchFamily="34" charset="0"/>
              </a:rPr>
              <a:t>58</a:t>
            </a:r>
          </a:p>
        </p:txBody>
      </p:sp>
      <p:sp>
        <p:nvSpPr>
          <p:cNvPr id="28718" name="Text Box 46">
            <a:extLst>
              <a:ext uri="{FF2B5EF4-FFF2-40B4-BE49-F238E27FC236}">
                <a16:creationId xmlns:a16="http://schemas.microsoft.com/office/drawing/2014/main" id="{11585166-05B1-4AFE-A808-7EE35018ED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8513" y="56530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" panose="020B7200000000000000" pitchFamily="34" charset="0"/>
              </a:rPr>
              <a:t>108</a:t>
            </a:r>
          </a:p>
        </p:txBody>
      </p:sp>
      <p:sp>
        <p:nvSpPr>
          <p:cNvPr id="28719" name="Text Box 47">
            <a:extLst>
              <a:ext uri="{FF2B5EF4-FFF2-40B4-BE49-F238E27FC236}">
                <a16:creationId xmlns:a16="http://schemas.microsoft.com/office/drawing/2014/main" id="{77A52ACA-F5B7-42C5-89A6-83430BA6B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1900" y="56530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" panose="020B7200000000000000" pitchFamily="34" charset="0"/>
              </a:rPr>
              <a:t>158</a:t>
            </a:r>
          </a:p>
        </p:txBody>
      </p:sp>
      <p:sp>
        <p:nvSpPr>
          <p:cNvPr id="28720" name="Text Box 48">
            <a:extLst>
              <a:ext uri="{FF2B5EF4-FFF2-40B4-BE49-F238E27FC236}">
                <a16:creationId xmlns:a16="http://schemas.microsoft.com/office/drawing/2014/main" id="{A4FB22DC-B35D-4FD2-9255-1A1950353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5653088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" panose="020B7200000000000000" pitchFamily="34" charset="0"/>
              </a:rPr>
              <a:t>208</a:t>
            </a:r>
          </a:p>
        </p:txBody>
      </p:sp>
      <p:sp>
        <p:nvSpPr>
          <p:cNvPr id="28721" name="Text Box 49">
            <a:extLst>
              <a:ext uri="{FF2B5EF4-FFF2-40B4-BE49-F238E27FC236}">
                <a16:creationId xmlns:a16="http://schemas.microsoft.com/office/drawing/2014/main" id="{E6D1FB09-7A07-4FD6-88B0-C3B55DABF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0600" y="5595938"/>
            <a:ext cx="495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" panose="020B7200000000000000" pitchFamily="34" charset="0"/>
              </a:rPr>
              <a:t>...</a:t>
            </a:r>
          </a:p>
        </p:txBody>
      </p:sp>
      <p:sp>
        <p:nvSpPr>
          <p:cNvPr id="28722" name="Text Box 50">
            <a:extLst>
              <a:ext uri="{FF2B5EF4-FFF2-40B4-BE49-F238E27FC236}">
                <a16:creationId xmlns:a16="http://schemas.microsoft.com/office/drawing/2014/main" id="{81D9809F-1A0A-4785-A513-C31CEAD02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" y="5851525"/>
            <a:ext cx="5200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solidFill>
                  <a:srgbClr val="C0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Chó ý</a:t>
            </a:r>
            <a:r>
              <a:rPr lang="en-US" altLang="vi-VN" sz="2000" b="1" u="sng">
                <a:latin typeface=".VnArial" panose="020B7200000000000000" pitchFamily="34" charset="0"/>
                <a:sym typeface="Symbol" panose="05050102010706020507" pitchFamily="18" charset="2"/>
              </a:rPr>
              <a:t>:</a:t>
            </a:r>
            <a:r>
              <a:rPr lang="en-US" altLang="vi-VN" sz="2000" b="1">
                <a:latin typeface=".VnArial" panose="020B7200000000000000" pitchFamily="34" charset="0"/>
                <a:sym typeface="Symbol" panose="05050102010706020507" pitchFamily="18" charset="2"/>
              </a:rPr>
              <a:t>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b = 0 </a:t>
            </a:r>
            <a:r>
              <a:rPr lang="en-US" altLang="vi-VN" sz="2000" b="1">
                <a:latin typeface=".VnArial" panose="020B7200000000000000" pitchFamily="34" charset="0"/>
                <a:sym typeface="Symbol" panose="05050102010706020507" pitchFamily="18" charset="2"/>
              </a:rPr>
              <a:t>hµm sè cã d¹ng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y = ax(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a ≠ 0)</a:t>
            </a:r>
          </a:p>
        </p:txBody>
      </p:sp>
      <p:sp>
        <p:nvSpPr>
          <p:cNvPr id="28734" name="Rectangle 62">
            <a:extLst>
              <a:ext uri="{FF2B5EF4-FFF2-40B4-BE49-F238E27FC236}">
                <a16:creationId xmlns:a16="http://schemas.microsoft.com/office/drawing/2014/main" id="{47E6CE65-47A1-4E31-A95F-4A7395ED3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584825"/>
            <a:ext cx="13906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 b="1">
                <a:latin typeface=".VnArial" panose="020B7200000000000000" pitchFamily="34" charset="0"/>
              </a:rPr>
              <a:t>   vµ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a ≠ 0.</a:t>
            </a:r>
          </a:p>
        </p:txBody>
      </p:sp>
      <p:sp>
        <p:nvSpPr>
          <p:cNvPr id="28737" name="Rectangle 65">
            <a:extLst>
              <a:ext uri="{FF2B5EF4-FFF2-40B4-BE49-F238E27FC236}">
                <a16:creationId xmlns:a16="http://schemas.microsoft.com/office/drawing/2014/main" id="{B3B5CA35-E9E3-424B-8AC8-6BB52ACA1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4713" y="3032125"/>
            <a:ext cx="1228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bËc nhÊt</a:t>
            </a:r>
          </a:p>
        </p:txBody>
      </p:sp>
      <p:grpSp>
        <p:nvGrpSpPr>
          <p:cNvPr id="28738" name="Group 66">
            <a:extLst>
              <a:ext uri="{FF2B5EF4-FFF2-40B4-BE49-F238E27FC236}">
                <a16:creationId xmlns:a16="http://schemas.microsoft.com/office/drawing/2014/main" id="{E2441BD6-D734-4C4D-82F1-71BBEEF5E46D}"/>
              </a:ext>
            </a:extLst>
          </p:cNvPr>
          <p:cNvGrpSpPr>
            <a:grpSpLocks/>
          </p:cNvGrpSpPr>
          <p:nvPr/>
        </p:nvGrpSpPr>
        <p:grpSpPr bwMode="auto">
          <a:xfrm>
            <a:off x="119063" y="4956175"/>
            <a:ext cx="5367337" cy="1023938"/>
            <a:chOff x="39" y="2832"/>
            <a:chExt cx="3381" cy="645"/>
          </a:xfrm>
        </p:grpSpPr>
        <p:sp>
          <p:nvSpPr>
            <p:cNvPr id="5222" name="Rectangle 67">
              <a:extLst>
                <a:ext uri="{FF2B5EF4-FFF2-40B4-BE49-F238E27FC236}">
                  <a16:creationId xmlns:a16="http://schemas.microsoft.com/office/drawing/2014/main" id="{122C0BDE-8BEC-493F-B91C-5BFB0B1E08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" y="2832"/>
              <a:ext cx="326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.VnArial" panose="020B7200000000000000" pitchFamily="34" charset="0"/>
                </a:rPr>
                <a:t>Hµm sè bËc nhÊt lµ hµm sè ®ư­îc cho bëi</a:t>
              </a:r>
            </a:p>
          </p:txBody>
        </p:sp>
        <p:sp>
          <p:nvSpPr>
            <p:cNvPr id="5223" name="Rectangle 68">
              <a:extLst>
                <a:ext uri="{FF2B5EF4-FFF2-40B4-BE49-F238E27FC236}">
                  <a16:creationId xmlns:a16="http://schemas.microsoft.com/office/drawing/2014/main" id="{FEB4F4F4-DE1C-456A-9A45-6F03146D18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" y="3024"/>
              <a:ext cx="88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.VnArial" panose="020B7200000000000000" pitchFamily="34" charset="0"/>
                </a:rPr>
                <a:t>c«ng thøc</a:t>
              </a:r>
            </a:p>
          </p:txBody>
        </p:sp>
        <p:sp>
          <p:nvSpPr>
            <p:cNvPr id="5224" name="Rectangle 69">
              <a:extLst>
                <a:ext uri="{FF2B5EF4-FFF2-40B4-BE49-F238E27FC236}">
                  <a16:creationId xmlns:a16="http://schemas.microsoft.com/office/drawing/2014/main" id="{EFB75594-FE71-4F44-AA7B-30788EA884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0" y="3036"/>
              <a:ext cx="1920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000" b="1">
                  <a:latin typeface=".VnArial" panose="020B7200000000000000" pitchFamily="34" charset="0"/>
                </a:rPr>
                <a:t> trong ®ã a,b lµ c¸c sè</a:t>
              </a:r>
            </a:p>
          </p:txBody>
        </p:sp>
        <p:sp>
          <p:nvSpPr>
            <p:cNvPr id="5225" name="Rectangle 70">
              <a:extLst>
                <a:ext uri="{FF2B5EF4-FFF2-40B4-BE49-F238E27FC236}">
                  <a16:creationId xmlns:a16="http://schemas.microsoft.com/office/drawing/2014/main" id="{35934F42-7774-4A5A-8A84-892303029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" y="3225"/>
              <a:ext cx="915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 b="1">
                  <a:latin typeface=".VnArial" panose="020B7200000000000000" pitchFamily="34" charset="0"/>
                </a:rPr>
                <a:t>cho trư­íc </a:t>
              </a:r>
            </a:p>
          </p:txBody>
        </p:sp>
      </p:grpSp>
      <p:grpSp>
        <p:nvGrpSpPr>
          <p:cNvPr id="28791" name="Group 119">
            <a:extLst>
              <a:ext uri="{FF2B5EF4-FFF2-40B4-BE49-F238E27FC236}">
                <a16:creationId xmlns:a16="http://schemas.microsoft.com/office/drawing/2014/main" id="{0923FD30-BC50-48AC-A473-488AC025B478}"/>
              </a:ext>
            </a:extLst>
          </p:cNvPr>
          <p:cNvGrpSpPr>
            <a:grpSpLocks/>
          </p:cNvGrpSpPr>
          <p:nvPr/>
        </p:nvGrpSpPr>
        <p:grpSpPr bwMode="auto">
          <a:xfrm>
            <a:off x="3090863" y="1016000"/>
            <a:ext cx="976312" cy="336550"/>
            <a:chOff x="4041" y="1968"/>
            <a:chExt cx="615" cy="212"/>
          </a:xfrm>
        </p:grpSpPr>
        <p:sp>
          <p:nvSpPr>
            <p:cNvPr id="5220" name="Line 120">
              <a:extLst>
                <a:ext uri="{FF2B5EF4-FFF2-40B4-BE49-F238E27FC236}">
                  <a16:creationId xmlns:a16="http://schemas.microsoft.com/office/drawing/2014/main" id="{7A18884A-4600-4E40-9D82-0EEB39CAAA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44" y="2148"/>
              <a:ext cx="528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1" name="Text Box 121">
              <a:extLst>
                <a:ext uri="{FF2B5EF4-FFF2-40B4-BE49-F238E27FC236}">
                  <a16:creationId xmlns:a16="http://schemas.microsoft.com/office/drawing/2014/main" id="{1124B612-2A7E-4075-AB3A-6A8AE67C92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41" y="1968"/>
              <a:ext cx="615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600">
                  <a:latin typeface=".VnTime" panose="020B7200000000000000" pitchFamily="34" charset="0"/>
                </a:rPr>
                <a:t>50km/h</a:t>
              </a:r>
            </a:p>
          </p:txBody>
        </p:sp>
      </p:grpSp>
      <p:sp>
        <p:nvSpPr>
          <p:cNvPr id="28794" name="Text Box 122">
            <a:extLst>
              <a:ext uri="{FF2B5EF4-FFF2-40B4-BE49-F238E27FC236}">
                <a16:creationId xmlns:a16="http://schemas.microsoft.com/office/drawing/2014/main" id="{70E2D7AD-5DAF-4B6F-9BAE-A33801EC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9225" y="100965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FFCC00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.VnTime" panose="020B7200000000000000" pitchFamily="34" charset="0"/>
              </a:rPr>
              <a:t>8km</a:t>
            </a:r>
          </a:p>
        </p:txBody>
      </p:sp>
      <p:grpSp>
        <p:nvGrpSpPr>
          <p:cNvPr id="28795" name="Group 123">
            <a:extLst>
              <a:ext uri="{FF2B5EF4-FFF2-40B4-BE49-F238E27FC236}">
                <a16:creationId xmlns:a16="http://schemas.microsoft.com/office/drawing/2014/main" id="{9720F8B7-139E-4614-9A27-983F7B795AA2}"/>
              </a:ext>
            </a:extLst>
          </p:cNvPr>
          <p:cNvGrpSpPr>
            <a:grpSpLocks/>
          </p:cNvGrpSpPr>
          <p:nvPr/>
        </p:nvGrpSpPr>
        <p:grpSpPr bwMode="auto">
          <a:xfrm>
            <a:off x="209550" y="1273175"/>
            <a:ext cx="2362200" cy="479425"/>
            <a:chOff x="0" y="1495"/>
            <a:chExt cx="1488" cy="302"/>
          </a:xfrm>
        </p:grpSpPr>
        <p:sp>
          <p:nvSpPr>
            <p:cNvPr id="5216" name="Text Box 124">
              <a:extLst>
                <a:ext uri="{FF2B5EF4-FFF2-40B4-BE49-F238E27FC236}">
                  <a16:creationId xmlns:a16="http://schemas.microsoft.com/office/drawing/2014/main" id="{E9E5ECE0-7F5C-4AF0-8EBF-B697BC0DF0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605"/>
              <a:ext cx="10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CC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400" b="1">
                  <a:latin typeface=".VnTime" panose="020B7200000000000000" pitchFamily="34" charset="0"/>
                </a:rPr>
                <a:t>Trung t©m Hµ Néi</a:t>
              </a:r>
            </a:p>
          </p:txBody>
        </p:sp>
        <p:grpSp>
          <p:nvGrpSpPr>
            <p:cNvPr id="5217" name="Group 125">
              <a:extLst>
                <a:ext uri="{FF2B5EF4-FFF2-40B4-BE49-F238E27FC236}">
                  <a16:creationId xmlns:a16="http://schemas.microsoft.com/office/drawing/2014/main" id="{518364AB-08B3-4808-B728-1547D17DFC9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3" y="1495"/>
              <a:ext cx="1065" cy="118"/>
              <a:chOff x="423" y="1573"/>
              <a:chExt cx="1065" cy="118"/>
            </a:xfrm>
          </p:grpSpPr>
          <p:sp>
            <p:nvSpPr>
              <p:cNvPr id="6244" name="Line 126">
                <a:extLst>
                  <a:ext uri="{FF2B5EF4-FFF2-40B4-BE49-F238E27FC236}">
                    <a16:creationId xmlns:a16="http://schemas.microsoft.com/office/drawing/2014/main" id="{155EA39C-BCF5-4921-837C-7B7773FD1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2" y="1632"/>
                <a:ext cx="1056" cy="1"/>
              </a:xfrm>
              <a:prstGeom prst="line">
                <a:avLst/>
              </a:prstGeom>
              <a:noFill/>
              <a:ln w="28575" cap="sq">
                <a:solidFill>
                  <a:schemeClr val="accent5">
                    <a:lumMod val="50000"/>
                  </a:schemeClr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sp>
            <p:nvSpPr>
              <p:cNvPr id="6245" name="Line 127">
                <a:extLst>
                  <a:ext uri="{FF2B5EF4-FFF2-40B4-BE49-F238E27FC236}">
                    <a16:creationId xmlns:a16="http://schemas.microsoft.com/office/drawing/2014/main" id="{8D1321FD-0BE8-4AEB-85DD-DF7E18DE3C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23" y="1573"/>
                <a:ext cx="0" cy="118"/>
              </a:xfrm>
              <a:prstGeom prst="line">
                <a:avLst/>
              </a:prstGeom>
              <a:noFill/>
              <a:ln w="38100" cap="sq">
                <a:solidFill>
                  <a:schemeClr val="accent5">
                    <a:lumMod val="50000"/>
                  </a:schemeClr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</p:grpSp>
      </p:grpSp>
      <p:grpSp>
        <p:nvGrpSpPr>
          <p:cNvPr id="28800" name="Group 128">
            <a:extLst>
              <a:ext uri="{FF2B5EF4-FFF2-40B4-BE49-F238E27FC236}">
                <a16:creationId xmlns:a16="http://schemas.microsoft.com/office/drawing/2014/main" id="{2CFE8D51-7304-4AD8-B9E2-C070E8C49ACD}"/>
              </a:ext>
            </a:extLst>
          </p:cNvPr>
          <p:cNvGrpSpPr>
            <a:grpSpLocks/>
          </p:cNvGrpSpPr>
          <p:nvPr/>
        </p:nvGrpSpPr>
        <p:grpSpPr bwMode="auto">
          <a:xfrm>
            <a:off x="2238375" y="1266825"/>
            <a:ext cx="6810375" cy="509588"/>
            <a:chOff x="1278" y="1575"/>
            <a:chExt cx="4290" cy="321"/>
          </a:xfrm>
        </p:grpSpPr>
        <p:sp>
          <p:nvSpPr>
            <p:cNvPr id="5209" name="Text Box 129">
              <a:extLst>
                <a:ext uri="{FF2B5EF4-FFF2-40B4-BE49-F238E27FC236}">
                  <a16:creationId xmlns:a16="http://schemas.microsoft.com/office/drawing/2014/main" id="{F1CCCCAB-3504-4D92-83EE-3631536F8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" y="1633"/>
              <a:ext cx="384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CC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600">
                  <a:latin typeface=".VnCentury Schoolbook" panose="020B7200000000000000" pitchFamily="34" charset="0"/>
                </a:rPr>
                <a:t>HuÕ</a:t>
              </a:r>
            </a:p>
          </p:txBody>
        </p:sp>
        <p:sp>
          <p:nvSpPr>
            <p:cNvPr id="5210" name="Text Box 130">
              <a:extLst>
                <a:ext uri="{FF2B5EF4-FFF2-40B4-BE49-F238E27FC236}">
                  <a16:creationId xmlns:a16="http://schemas.microsoft.com/office/drawing/2014/main" id="{0A472CF9-95C1-47E2-86C5-45CFB320CF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8" y="1704"/>
              <a:ext cx="57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FFCC00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400" b="1">
                  <a:latin typeface=".VnCentury Schoolbook" panose="020B7200000000000000" pitchFamily="34" charset="0"/>
                </a:rPr>
                <a:t>BÕn xe</a:t>
              </a:r>
            </a:p>
          </p:txBody>
        </p:sp>
        <p:grpSp>
          <p:nvGrpSpPr>
            <p:cNvPr id="5211" name="Group 131">
              <a:extLst>
                <a:ext uri="{FF2B5EF4-FFF2-40B4-BE49-F238E27FC236}">
                  <a16:creationId xmlns:a16="http://schemas.microsoft.com/office/drawing/2014/main" id="{31DD2B8D-5D05-4164-A974-81B0C9F09CD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9" y="1575"/>
              <a:ext cx="3816" cy="118"/>
              <a:chOff x="1488" y="1564"/>
              <a:chExt cx="3816" cy="118"/>
            </a:xfrm>
          </p:grpSpPr>
          <p:sp>
            <p:nvSpPr>
              <p:cNvPr id="6238" name="Line 132">
                <a:extLst>
                  <a:ext uri="{FF2B5EF4-FFF2-40B4-BE49-F238E27FC236}">
                    <a16:creationId xmlns:a16="http://schemas.microsoft.com/office/drawing/2014/main" id="{378C54D6-9DC6-448B-BF45-3CF948B4DF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88" y="1564"/>
                <a:ext cx="0" cy="118"/>
              </a:xfrm>
              <a:prstGeom prst="line">
                <a:avLst/>
              </a:prstGeom>
              <a:noFill/>
              <a:ln w="28575" cap="sq">
                <a:solidFill>
                  <a:schemeClr val="accent5">
                    <a:lumMod val="50000"/>
                  </a:schemeClr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1" hangingPunct="1">
                  <a:defRPr/>
                </a:pPr>
                <a:endParaRPr lang="vi-VN">
                  <a:cs typeface="Arial" charset="0"/>
                </a:endParaRPr>
              </a:p>
            </p:txBody>
          </p:sp>
          <p:grpSp>
            <p:nvGrpSpPr>
              <p:cNvPr id="5213" name="Group 133">
                <a:extLst>
                  <a:ext uri="{FF2B5EF4-FFF2-40B4-BE49-F238E27FC236}">
                    <a16:creationId xmlns:a16="http://schemas.microsoft.com/office/drawing/2014/main" id="{C1CC8CC1-1F57-413D-B889-D4139A50E0C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88" y="1632"/>
                <a:ext cx="3816" cy="48"/>
                <a:chOff x="1632" y="1633"/>
                <a:chExt cx="3720" cy="0"/>
              </a:xfrm>
            </p:grpSpPr>
            <p:sp>
              <p:nvSpPr>
                <p:cNvPr id="6240" name="Line 134">
                  <a:extLst>
                    <a:ext uri="{FF2B5EF4-FFF2-40B4-BE49-F238E27FC236}">
                      <a16:creationId xmlns:a16="http://schemas.microsoft.com/office/drawing/2014/main" id="{EA87F57C-8E78-41DF-B426-9AD7C56244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632" y="1633"/>
                  <a:ext cx="3072" cy="0"/>
                </a:xfrm>
                <a:prstGeom prst="line">
                  <a:avLst/>
                </a:prstGeom>
                <a:noFill/>
                <a:ln w="28575">
                  <a:solidFill>
                    <a:schemeClr val="accent5">
                      <a:lumMod val="50000"/>
                    </a:schemeClr>
                  </a:solidFill>
                  <a:prstDash val="lgDashDot"/>
                  <a:round/>
                  <a:headEnd type="none" w="sm" len="sm"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vi-VN">
                    <a:cs typeface="Arial" charset="0"/>
                  </a:endParaRPr>
                </a:p>
              </p:txBody>
            </p:sp>
            <p:sp>
              <p:nvSpPr>
                <p:cNvPr id="6241" name="Line 135">
                  <a:extLst>
                    <a:ext uri="{FF2B5EF4-FFF2-40B4-BE49-F238E27FC236}">
                      <a16:creationId xmlns:a16="http://schemas.microsoft.com/office/drawing/2014/main" id="{753B8769-F140-4EDE-BA76-9F100534015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584" y="1633"/>
                  <a:ext cx="768" cy="0"/>
                </a:xfrm>
                <a:prstGeom prst="line">
                  <a:avLst/>
                </a:prstGeom>
                <a:noFill/>
                <a:ln w="28575">
                  <a:solidFill>
                    <a:schemeClr val="accent5">
                      <a:lumMod val="50000"/>
                    </a:schemeClr>
                  </a:solidFill>
                  <a:round/>
                  <a:headEnd type="none" w="sm" len="sm"/>
                  <a:tailEnd type="oval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eaLnBrk="1" hangingPunct="1">
                    <a:defRPr/>
                  </a:pPr>
                  <a:endParaRPr lang="vi-VN">
                    <a:cs typeface="Arial" charset="0"/>
                  </a:endParaRPr>
                </a:p>
              </p:txBody>
            </p:sp>
          </p:grpSp>
        </p:grpSp>
      </p:grpSp>
      <p:graphicFrame>
        <p:nvGraphicFramePr>
          <p:cNvPr id="28808" name="Object 136">
            <a:extLst>
              <a:ext uri="{FF2B5EF4-FFF2-40B4-BE49-F238E27FC236}">
                <a16:creationId xmlns:a16="http://schemas.microsoft.com/office/drawing/2014/main" id="{3919953C-9518-4BB3-AF8A-14A84DE36D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881063"/>
          <a:ext cx="8064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CorelDRAW" r:id="rId6" imgW="1179576" imgH="530352" progId="CorelDRAW.Graphic.11">
                  <p:embed/>
                </p:oleObj>
              </mc:Choice>
              <mc:Fallback>
                <p:oleObj name="CorelDRAW" r:id="rId6" imgW="1179576" imgH="530352" progId="CorelDRAW.Graphic.11">
                  <p:embed/>
                  <p:pic>
                    <p:nvPicPr>
                      <p:cNvPr id="0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881063"/>
                        <a:ext cx="8064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809" name="Group 137">
            <a:extLst>
              <a:ext uri="{FF2B5EF4-FFF2-40B4-BE49-F238E27FC236}">
                <a16:creationId xmlns:a16="http://schemas.microsoft.com/office/drawing/2014/main" id="{6DDBCABB-8605-4B4A-82D9-B7A79A81E489}"/>
              </a:ext>
            </a:extLst>
          </p:cNvPr>
          <p:cNvGrpSpPr>
            <a:grpSpLocks/>
          </p:cNvGrpSpPr>
          <p:nvPr/>
        </p:nvGrpSpPr>
        <p:grpSpPr bwMode="auto">
          <a:xfrm>
            <a:off x="881063" y="747713"/>
            <a:ext cx="5391150" cy="461962"/>
            <a:chOff x="432" y="3453"/>
            <a:chExt cx="3456" cy="291"/>
          </a:xfrm>
        </p:grpSpPr>
        <p:sp>
          <p:nvSpPr>
            <p:cNvPr id="5207" name="AutoShape 138">
              <a:extLst>
                <a:ext uri="{FF2B5EF4-FFF2-40B4-BE49-F238E27FC236}">
                  <a16:creationId xmlns:a16="http://schemas.microsoft.com/office/drawing/2014/main" id="{2737F6E5-2F60-4FAE-9D3B-B4F603FBDDA4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088" y="1944"/>
              <a:ext cx="144" cy="3456"/>
            </a:xfrm>
            <a:prstGeom prst="rightBrace">
              <a:avLst>
                <a:gd name="adj1" fmla="val 80000"/>
                <a:gd name="adj2" fmla="val 40139"/>
              </a:avLst>
            </a:prstGeom>
            <a:noFill/>
            <a:ln w="19050">
              <a:solidFill>
                <a:schemeClr val="bg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.VnArial" panose="020B7200000000000000" pitchFamily="34" charset="0"/>
              </a:endParaRPr>
            </a:p>
          </p:txBody>
        </p:sp>
        <p:sp>
          <p:nvSpPr>
            <p:cNvPr id="5208" name="Text Box 139">
              <a:extLst>
                <a:ext uri="{FF2B5EF4-FFF2-40B4-BE49-F238E27FC236}">
                  <a16:creationId xmlns:a16="http://schemas.microsoft.com/office/drawing/2014/main" id="{D111A041-40E5-4002-BA65-8A09DC1298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3453"/>
              <a:ext cx="8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prstDash val="dash"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800" b="1">
                  <a:latin typeface=".VnTime" panose="020B7200000000000000" pitchFamily="34" charset="0"/>
                </a:rPr>
                <a:t>S = ? km</a:t>
              </a:r>
            </a:p>
          </p:txBody>
        </p:sp>
      </p:grpSp>
      <p:grpSp>
        <p:nvGrpSpPr>
          <p:cNvPr id="28813" name="Group 141">
            <a:extLst>
              <a:ext uri="{FF2B5EF4-FFF2-40B4-BE49-F238E27FC236}">
                <a16:creationId xmlns:a16="http://schemas.microsoft.com/office/drawing/2014/main" id="{4594C2B9-7C95-4D0F-B876-CF40F1E3568C}"/>
              </a:ext>
            </a:extLst>
          </p:cNvPr>
          <p:cNvGrpSpPr>
            <a:grpSpLocks/>
          </p:cNvGrpSpPr>
          <p:nvPr/>
        </p:nvGrpSpPr>
        <p:grpSpPr bwMode="auto">
          <a:xfrm>
            <a:off x="2647950" y="1447800"/>
            <a:ext cx="3581400" cy="350838"/>
            <a:chOff x="1536" y="1614"/>
            <a:chExt cx="2256" cy="221"/>
          </a:xfrm>
        </p:grpSpPr>
        <p:sp>
          <p:nvSpPr>
            <p:cNvPr id="6231" name="AutoShape 142">
              <a:extLst>
                <a:ext uri="{FF2B5EF4-FFF2-40B4-BE49-F238E27FC236}">
                  <a16:creationId xmlns:a16="http://schemas.microsoft.com/office/drawing/2014/main" id="{B044E6CE-379F-4AC1-B162-43F8807A7819}"/>
                </a:ext>
              </a:extLst>
            </p:cNvPr>
            <p:cNvSpPr>
              <a:spLocks/>
            </p:cNvSpPr>
            <p:nvPr/>
          </p:nvSpPr>
          <p:spPr bwMode="auto">
            <a:xfrm rot="-5400000">
              <a:off x="2616" y="534"/>
              <a:ext cx="96" cy="2256"/>
            </a:xfrm>
            <a:prstGeom prst="leftBrace">
              <a:avLst>
                <a:gd name="adj1" fmla="val 195833"/>
                <a:gd name="adj2" fmla="val 48194"/>
              </a:avLst>
            </a:prstGeom>
            <a:noFill/>
            <a:ln w="9525">
              <a:solidFill>
                <a:schemeClr val="accent5">
                  <a:lumMod val="50000"/>
                </a:schemeClr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 altLang="vi-VN" sz="2000">
                <a:latin typeface=".VnArial" pitchFamily="34" charset="0"/>
                <a:cs typeface="Arial" charset="0"/>
              </a:endParaRPr>
            </a:p>
          </p:txBody>
        </p:sp>
        <p:sp>
          <p:nvSpPr>
            <p:cNvPr id="5206" name="Text Box 143">
              <a:extLst>
                <a:ext uri="{FF2B5EF4-FFF2-40B4-BE49-F238E27FC236}">
                  <a16:creationId xmlns:a16="http://schemas.microsoft.com/office/drawing/2014/main" id="{12AE20D4-CD87-41D6-ADF5-0E72D3028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5" y="1623"/>
              <a:ext cx="432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600" b="1">
                  <a:latin typeface=".VnTime" panose="020B7200000000000000" pitchFamily="34" charset="0"/>
                </a:rPr>
                <a:t>t </a:t>
              </a:r>
              <a:r>
                <a:rPr lang="en-US" altLang="vi-VN" sz="1600">
                  <a:latin typeface=".VnTime" panose="020B7200000000000000" pitchFamily="34" charset="0"/>
                </a:rPr>
                <a:t>(h)</a:t>
              </a:r>
            </a:p>
          </p:txBody>
        </p:sp>
      </p:grpSp>
      <p:sp>
        <p:nvSpPr>
          <p:cNvPr id="28816" name="Rectangle 144">
            <a:extLst>
              <a:ext uri="{FF2B5EF4-FFF2-40B4-BE49-F238E27FC236}">
                <a16:creationId xmlns:a16="http://schemas.microsoft.com/office/drawing/2014/main" id="{BFEA2D94-253B-4A04-89EB-3E0A0174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13" y="3886200"/>
            <a:ext cx="2514600" cy="457200"/>
          </a:xfrm>
          <a:prstGeom prst="rect">
            <a:avLst/>
          </a:prstGeom>
          <a:noFill/>
          <a:ln w="19050">
            <a:solidFill>
              <a:srgbClr val="FF33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000">
              <a:latin typeface=".VnArial" panose="020B7200000000000000" pitchFamily="34" charset="0"/>
            </a:endParaRPr>
          </a:p>
        </p:txBody>
      </p:sp>
      <p:sp>
        <p:nvSpPr>
          <p:cNvPr id="28817" name="Text Box 145">
            <a:extLst>
              <a:ext uri="{FF2B5EF4-FFF2-40B4-BE49-F238E27FC236}">
                <a16:creationId xmlns:a16="http://schemas.microsoft.com/office/drawing/2014/main" id="{FC9876F6-8F70-4B6E-8D4D-50E65E7AE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5" y="3886200"/>
            <a:ext cx="71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.VnArial Narrow" panose="020B7200000000000000" pitchFamily="34" charset="0"/>
              </a:rPr>
              <a:t>+  </a:t>
            </a:r>
            <a:r>
              <a:rPr lang="en-US" altLang="vi-VN" sz="2400" b="1">
                <a:solidFill>
                  <a:srgbClr val="C00000"/>
                </a:solidFill>
                <a:latin typeface=".VnArial Narrow" panose="020B7200000000000000" pitchFamily="34" charset="0"/>
              </a:rPr>
              <a:t>b</a:t>
            </a:r>
            <a:endParaRPr lang="en-US" altLang="vi-VN" sz="2400" b="1">
              <a:solidFill>
                <a:srgbClr val="C00000"/>
              </a:solidFill>
              <a:latin typeface=".VnArial Narrow" panose="020B72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8818" name="Group 146">
            <a:extLst>
              <a:ext uri="{FF2B5EF4-FFF2-40B4-BE49-F238E27FC236}">
                <a16:creationId xmlns:a16="http://schemas.microsoft.com/office/drawing/2014/main" id="{97EDDA8A-7048-43EF-9E55-C638C52B69D3}"/>
              </a:ext>
            </a:extLst>
          </p:cNvPr>
          <p:cNvGrpSpPr>
            <a:grpSpLocks/>
          </p:cNvGrpSpPr>
          <p:nvPr/>
        </p:nvGrpSpPr>
        <p:grpSpPr bwMode="auto">
          <a:xfrm>
            <a:off x="1616075" y="3467100"/>
            <a:ext cx="242888" cy="566738"/>
            <a:chOff x="2343" y="3417"/>
            <a:chExt cx="183" cy="375"/>
          </a:xfrm>
        </p:grpSpPr>
        <p:sp>
          <p:nvSpPr>
            <p:cNvPr id="5203" name="Oval 147">
              <a:extLst>
                <a:ext uri="{FF2B5EF4-FFF2-40B4-BE49-F238E27FC236}">
                  <a16:creationId xmlns:a16="http://schemas.microsoft.com/office/drawing/2014/main" id="{C7DFE31E-7FD4-4E24-B1A4-B811BEA5E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417"/>
              <a:ext cx="183" cy="261"/>
            </a:xfrm>
            <a:prstGeom prst="ellips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.VnArial" panose="020B7200000000000000" pitchFamily="34" charset="0"/>
              </a:endParaRPr>
            </a:p>
          </p:txBody>
        </p:sp>
        <p:sp>
          <p:nvSpPr>
            <p:cNvPr id="5204" name="Line 148">
              <a:extLst>
                <a:ext uri="{FF2B5EF4-FFF2-40B4-BE49-F238E27FC236}">
                  <a16:creationId xmlns:a16="http://schemas.microsoft.com/office/drawing/2014/main" id="{A04E82D7-D3AE-4B24-8499-C9DE1D008F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7" y="3648"/>
              <a:ext cx="0" cy="14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821" name="Group 149">
            <a:extLst>
              <a:ext uri="{FF2B5EF4-FFF2-40B4-BE49-F238E27FC236}">
                <a16:creationId xmlns:a16="http://schemas.microsoft.com/office/drawing/2014/main" id="{561D56B2-E64B-4BB1-96A5-7C697F72345A}"/>
              </a:ext>
            </a:extLst>
          </p:cNvPr>
          <p:cNvGrpSpPr>
            <a:grpSpLocks/>
          </p:cNvGrpSpPr>
          <p:nvPr/>
        </p:nvGrpSpPr>
        <p:grpSpPr bwMode="auto">
          <a:xfrm>
            <a:off x="2016125" y="3024188"/>
            <a:ext cx="228600" cy="509587"/>
            <a:chOff x="2343" y="3417"/>
            <a:chExt cx="183" cy="375"/>
          </a:xfrm>
        </p:grpSpPr>
        <p:sp>
          <p:nvSpPr>
            <p:cNvPr id="5201" name="Oval 150">
              <a:extLst>
                <a:ext uri="{FF2B5EF4-FFF2-40B4-BE49-F238E27FC236}">
                  <a16:creationId xmlns:a16="http://schemas.microsoft.com/office/drawing/2014/main" id="{E8120CCD-4D98-47FE-A847-326688C68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417"/>
              <a:ext cx="183" cy="261"/>
            </a:xfrm>
            <a:prstGeom prst="ellips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.VnArial" panose="020B7200000000000000" pitchFamily="34" charset="0"/>
              </a:endParaRPr>
            </a:p>
          </p:txBody>
        </p:sp>
        <p:sp>
          <p:nvSpPr>
            <p:cNvPr id="5202" name="Line 151">
              <a:extLst>
                <a:ext uri="{FF2B5EF4-FFF2-40B4-BE49-F238E27FC236}">
                  <a16:creationId xmlns:a16="http://schemas.microsoft.com/office/drawing/2014/main" id="{29F558E0-9790-4D86-B758-0018B52AE3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7" y="3648"/>
              <a:ext cx="0" cy="14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24" name="Text Box 152">
            <a:extLst>
              <a:ext uri="{FF2B5EF4-FFF2-40B4-BE49-F238E27FC236}">
                <a16:creationId xmlns:a16="http://schemas.microsoft.com/office/drawing/2014/main" id="{FDFB3022-C27E-49D2-85C8-CACE7D9B8F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8075" y="387985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latin typeface=".VnTime" panose="020B7200000000000000" pitchFamily="34" charset="0"/>
              </a:rPr>
              <a:t>(</a:t>
            </a:r>
            <a:r>
              <a:rPr lang="en-US" altLang="vi-VN" sz="2400" b="1">
                <a:solidFill>
                  <a:srgbClr val="C00000"/>
                </a:solidFill>
                <a:latin typeface=".VnTime" panose="020B7200000000000000" pitchFamily="34" charset="0"/>
              </a:rPr>
              <a:t>a</a:t>
            </a:r>
            <a:r>
              <a:rPr lang="en-US" altLang="vi-VN" sz="2000" b="1">
                <a:solidFill>
                  <a:srgbClr val="C00000"/>
                </a:solidFill>
                <a:latin typeface=".VnTime" panose="020B7200000000000000" pitchFamily="34" charset="0"/>
              </a:rPr>
              <a:t> ≠ 0</a:t>
            </a:r>
            <a:r>
              <a:rPr lang="en-US" altLang="vi-VN" sz="2000" b="1">
                <a:latin typeface=".VnTime" panose="020B7200000000000000" pitchFamily="34" charset="0"/>
              </a:rPr>
              <a:t>)</a:t>
            </a:r>
          </a:p>
        </p:txBody>
      </p:sp>
      <p:grpSp>
        <p:nvGrpSpPr>
          <p:cNvPr id="28825" name="Group 153">
            <a:extLst>
              <a:ext uri="{FF2B5EF4-FFF2-40B4-BE49-F238E27FC236}">
                <a16:creationId xmlns:a16="http://schemas.microsoft.com/office/drawing/2014/main" id="{59FF6F27-5A93-4FAE-820B-FF3F53B15AD5}"/>
              </a:ext>
            </a:extLst>
          </p:cNvPr>
          <p:cNvGrpSpPr>
            <a:grpSpLocks/>
          </p:cNvGrpSpPr>
          <p:nvPr/>
        </p:nvGrpSpPr>
        <p:grpSpPr bwMode="auto">
          <a:xfrm>
            <a:off x="1373188" y="3009900"/>
            <a:ext cx="352425" cy="546100"/>
            <a:chOff x="2343" y="3417"/>
            <a:chExt cx="183" cy="375"/>
          </a:xfrm>
        </p:grpSpPr>
        <p:sp>
          <p:nvSpPr>
            <p:cNvPr id="5199" name="Oval 154">
              <a:extLst>
                <a:ext uri="{FF2B5EF4-FFF2-40B4-BE49-F238E27FC236}">
                  <a16:creationId xmlns:a16="http://schemas.microsoft.com/office/drawing/2014/main" id="{52BE0A30-0BCB-4A74-B69A-D4184FC0D3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417"/>
              <a:ext cx="183" cy="261"/>
            </a:xfrm>
            <a:prstGeom prst="ellips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.VnArial" panose="020B7200000000000000" pitchFamily="34" charset="0"/>
              </a:endParaRPr>
            </a:p>
          </p:txBody>
        </p:sp>
        <p:sp>
          <p:nvSpPr>
            <p:cNvPr id="5200" name="Line 155">
              <a:extLst>
                <a:ext uri="{FF2B5EF4-FFF2-40B4-BE49-F238E27FC236}">
                  <a16:creationId xmlns:a16="http://schemas.microsoft.com/office/drawing/2014/main" id="{F5A41791-11D5-4367-A06E-AC10E44A9F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7" y="3648"/>
              <a:ext cx="0" cy="14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828" name="Group 156">
            <a:extLst>
              <a:ext uri="{FF2B5EF4-FFF2-40B4-BE49-F238E27FC236}">
                <a16:creationId xmlns:a16="http://schemas.microsoft.com/office/drawing/2014/main" id="{04552AD5-5255-4657-9DC5-7E01233F5474}"/>
              </a:ext>
            </a:extLst>
          </p:cNvPr>
          <p:cNvGrpSpPr>
            <a:grpSpLocks/>
          </p:cNvGrpSpPr>
          <p:nvPr/>
        </p:nvGrpSpPr>
        <p:grpSpPr bwMode="auto">
          <a:xfrm>
            <a:off x="911225" y="3452813"/>
            <a:ext cx="241300" cy="557212"/>
            <a:chOff x="2343" y="3417"/>
            <a:chExt cx="183" cy="375"/>
          </a:xfrm>
        </p:grpSpPr>
        <p:sp>
          <p:nvSpPr>
            <p:cNvPr id="5197" name="Oval 157">
              <a:extLst>
                <a:ext uri="{FF2B5EF4-FFF2-40B4-BE49-F238E27FC236}">
                  <a16:creationId xmlns:a16="http://schemas.microsoft.com/office/drawing/2014/main" id="{49437646-5513-4FF8-A99F-EA18DFA8B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" y="3417"/>
              <a:ext cx="183" cy="261"/>
            </a:xfrm>
            <a:prstGeom prst="ellips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.VnArial" panose="020B7200000000000000" pitchFamily="34" charset="0"/>
              </a:endParaRPr>
            </a:p>
          </p:txBody>
        </p:sp>
        <p:sp>
          <p:nvSpPr>
            <p:cNvPr id="5198" name="Line 158">
              <a:extLst>
                <a:ext uri="{FF2B5EF4-FFF2-40B4-BE49-F238E27FC236}">
                  <a16:creationId xmlns:a16="http://schemas.microsoft.com/office/drawing/2014/main" id="{2C170172-64B3-4DE1-AE04-19A59DBFA7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27" y="3648"/>
              <a:ext cx="0" cy="144"/>
            </a:xfrm>
            <a:prstGeom prst="line">
              <a:avLst/>
            </a:prstGeom>
            <a:noFill/>
            <a:ln w="9525">
              <a:solidFill>
                <a:srgbClr val="FF0066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831" name="Text Box 159">
            <a:extLst>
              <a:ext uri="{FF2B5EF4-FFF2-40B4-BE49-F238E27FC236}">
                <a16:creationId xmlns:a16="http://schemas.microsoft.com/office/drawing/2014/main" id="{7DB65B3C-DF9E-4E2B-A36A-334F97CDA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188" y="340518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C00000"/>
                </a:solidFill>
                <a:latin typeface=".VnArial Narrow" panose="020B7200000000000000" pitchFamily="34" charset="0"/>
              </a:rPr>
              <a:t>a</a:t>
            </a:r>
          </a:p>
        </p:txBody>
      </p:sp>
      <p:sp>
        <p:nvSpPr>
          <p:cNvPr id="28832" name="Text Box 160">
            <a:extLst>
              <a:ext uri="{FF2B5EF4-FFF2-40B4-BE49-F238E27FC236}">
                <a16:creationId xmlns:a16="http://schemas.microsoft.com/office/drawing/2014/main" id="{D8CE5299-719C-43E7-AF3D-E2654E657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4700" y="340518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solidFill>
                  <a:srgbClr val="C00000"/>
                </a:solidFill>
                <a:latin typeface=".VnArial Narrow" panose="020B7200000000000000" pitchFamily="34" charset="0"/>
              </a:rPr>
              <a:t>b</a:t>
            </a:r>
          </a:p>
        </p:txBody>
      </p:sp>
      <p:sp>
        <p:nvSpPr>
          <p:cNvPr id="28833" name="Text Box 161">
            <a:extLst>
              <a:ext uri="{FF2B5EF4-FFF2-40B4-BE49-F238E27FC236}">
                <a16:creationId xmlns:a16="http://schemas.microsoft.com/office/drawing/2014/main" id="{F370F21F-689A-4166-80A2-EBB862924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2675" y="385921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>
                <a:latin typeface=".VnArial Narrow" panose="020B7200000000000000" pitchFamily="34" charset="0"/>
              </a:rPr>
              <a:t>=  </a:t>
            </a:r>
            <a:r>
              <a:rPr lang="en-US" altLang="vi-VN" sz="2400" b="1">
                <a:solidFill>
                  <a:srgbClr val="C00000"/>
                </a:solidFill>
                <a:latin typeface=".VnArial Narrow" panose="020B7200000000000000" pitchFamily="34" charset="0"/>
              </a:rPr>
              <a:t>a</a:t>
            </a:r>
            <a:r>
              <a:rPr lang="en-US" altLang="vi-VN" sz="2400">
                <a:solidFill>
                  <a:srgbClr val="C00000"/>
                </a:solidFill>
                <a:latin typeface=".VnArial Narrow" panose="020B7200000000000000" pitchFamily="34" charset="0"/>
              </a:rPr>
              <a:t> </a:t>
            </a:r>
            <a:r>
              <a:rPr lang="en-US" altLang="vi-VN" sz="2400">
                <a:latin typeface=".VnArial Narrow" panose="020B7200000000000000" pitchFamily="34" charset="0"/>
              </a:rPr>
              <a:t> </a:t>
            </a:r>
            <a:endParaRPr lang="en-US" altLang="vi-VN" sz="2400">
              <a:latin typeface=".VnArial Narrow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8834" name="Text Box 162">
            <a:extLst>
              <a:ext uri="{FF2B5EF4-FFF2-40B4-BE49-F238E27FC236}">
                <a16:creationId xmlns:a16="http://schemas.microsoft.com/office/drawing/2014/main" id="{B46A6151-A68A-4560-9B58-4F14DD247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latin typeface=".VnTimeH" panose="020B7200000000000000" pitchFamily="34" charset="0"/>
              </a:rPr>
              <a:t>S</a:t>
            </a:r>
            <a:r>
              <a:rPr lang="en-US" altLang="vi-VN" sz="2400" b="1">
                <a:latin typeface=".VnArial Narrow" panose="020B7200000000000000" pitchFamily="34" charset="0"/>
              </a:rPr>
              <a:t> </a:t>
            </a:r>
            <a:r>
              <a:rPr lang="en-US" altLang="vi-VN" sz="2400">
                <a:latin typeface=".VnArial Narrow" panose="020B7200000000000000" pitchFamily="34" charset="0"/>
              </a:rPr>
              <a:t>= </a:t>
            </a:r>
            <a:r>
              <a:rPr lang="en-US" altLang="vi-VN" sz="2400" b="1">
                <a:solidFill>
                  <a:srgbClr val="C00000"/>
                </a:solidFill>
                <a:latin typeface=".VnArial Narrow" panose="020B7200000000000000" pitchFamily="34" charset="0"/>
              </a:rPr>
              <a:t>   </a:t>
            </a:r>
            <a:r>
              <a:rPr lang="en-US" altLang="vi-VN" sz="2400" b="1">
                <a:latin typeface=".VnArial Narrow" panose="020B7200000000000000" pitchFamily="34" charset="0"/>
              </a:rPr>
              <a:t> t  +</a:t>
            </a:r>
            <a:endParaRPr lang="en-US" altLang="vi-VN" sz="2400" b="1">
              <a:latin typeface=".VnArial Narrow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8835" name="Text Box 163">
            <a:extLst>
              <a:ext uri="{FF2B5EF4-FFF2-40B4-BE49-F238E27FC236}">
                <a16:creationId xmlns:a16="http://schemas.microsoft.com/office/drawing/2014/main" id="{2E5D3436-96D7-44D9-8046-271BEC340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075" y="38481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latin typeface=".VnArial Narrow" panose="020B7200000000000000" pitchFamily="34" charset="0"/>
              </a:rPr>
              <a:t>y  </a:t>
            </a:r>
            <a:endParaRPr lang="en-US" altLang="vi-VN" sz="2400" b="1">
              <a:latin typeface=".VnArial Narrow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8836" name="Text Box 164">
            <a:extLst>
              <a:ext uri="{FF2B5EF4-FFF2-40B4-BE49-F238E27FC236}">
                <a16:creationId xmlns:a16="http://schemas.microsoft.com/office/drawing/2014/main" id="{6E1495D5-A661-4F04-9CDD-A3A50C1EE6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925" y="386238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>
                <a:latin typeface=".VnArial Narrow" panose="020B7200000000000000" pitchFamily="34" charset="0"/>
              </a:rPr>
              <a:t>x</a:t>
            </a:r>
            <a:endParaRPr lang="en-US" altLang="vi-VN" sz="2400" b="1">
              <a:latin typeface=".VnArial Narrow" panose="020B72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8837" name="Oval 165">
            <a:extLst>
              <a:ext uri="{FF2B5EF4-FFF2-40B4-BE49-F238E27FC236}">
                <a16:creationId xmlns:a16="http://schemas.microsoft.com/office/drawing/2014/main" id="{FDCF9022-85B7-455C-B7FF-652D7D005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6038" y="3814763"/>
            <a:ext cx="1143000" cy="533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vi-VN" sz="2000">
              <a:latin typeface=".VnArial" panose="020B7200000000000000" pitchFamily="34" charset="0"/>
            </a:endParaRPr>
          </a:p>
        </p:txBody>
      </p:sp>
      <p:sp>
        <p:nvSpPr>
          <p:cNvPr id="28838" name="Text Box 166">
            <a:extLst>
              <a:ext uri="{FF2B5EF4-FFF2-40B4-BE49-F238E27FC236}">
                <a16:creationId xmlns:a16="http://schemas.microsoft.com/office/drawing/2014/main" id="{F08504F1-490C-4B11-B77D-1C63398B8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728788"/>
            <a:ext cx="3810000" cy="2462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00" b="1">
                <a:latin typeface=".VnArial Narrow" panose="020B7200000000000000" pitchFamily="34" charset="0"/>
              </a:rPr>
              <a:t>a) </a:t>
            </a:r>
            <a:r>
              <a:rPr lang="en-US" altLang="vi-VN" sz="2200" b="1" u="sng">
                <a:latin typeface=".VnArial Narrow" panose="020B7200000000000000" pitchFamily="34" charset="0"/>
              </a:rPr>
              <a:t>Bµi to¸n</a:t>
            </a:r>
            <a:r>
              <a:rPr lang="en-US" altLang="vi-VN" sz="2200" b="1">
                <a:latin typeface=".VnArial Narrow" panose="020B7200000000000000" pitchFamily="34" charset="0"/>
              </a:rPr>
              <a:t>: </a:t>
            </a:r>
            <a:r>
              <a:rPr lang="en-US" altLang="vi-VN" sz="2200" b="1" i="1">
                <a:latin typeface=".VnArial Narrow" panose="020B7200000000000000" pitchFamily="34" charset="0"/>
              </a:rPr>
              <a:t>Mét xe chë kh¸ch ®i tõ bÕn xe phÝa nam Hµ Néi vµo HuÕ víi vËn tèc                 .              Hái sau t giê xe « t« ®ã c¸ch trung t©m Hµ Néi bao nhiªu km? BiÕt r»ng bÕn xe phÝa nam c¸ch trung t©m Hµ Néi     </a:t>
            </a:r>
          </a:p>
        </p:txBody>
      </p:sp>
      <p:sp>
        <p:nvSpPr>
          <p:cNvPr id="28839" name="Text Box 167">
            <a:extLst>
              <a:ext uri="{FF2B5EF4-FFF2-40B4-BE49-F238E27FC236}">
                <a16:creationId xmlns:a16="http://schemas.microsoft.com/office/drawing/2014/main" id="{2F0AA4A3-1EA7-41C8-93D7-42AA56E1CD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9450" y="24003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latin typeface=".VnArial Narrow" panose="020B7200000000000000" pitchFamily="34" charset="0"/>
              </a:rPr>
              <a:t>50 km/h</a:t>
            </a:r>
          </a:p>
        </p:txBody>
      </p:sp>
      <p:sp>
        <p:nvSpPr>
          <p:cNvPr id="28840" name="Text Box 168">
            <a:extLst>
              <a:ext uri="{FF2B5EF4-FFF2-40B4-BE49-F238E27FC236}">
                <a16:creationId xmlns:a16="http://schemas.microsoft.com/office/drawing/2014/main" id="{A07AF043-8BBA-47C9-9314-0D6631D0B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0" y="2376488"/>
            <a:ext cx="18049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sz="2800" b="1" i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</a:rPr>
              <a:t>a </a:t>
            </a:r>
            <a:r>
              <a:rPr lang="en-US" altLang="vi-VN" sz="2400" b="1" i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</a:rPr>
              <a:t>km/h </a:t>
            </a:r>
            <a:r>
              <a:rPr lang="en-US" altLang="vi-VN" sz="2400" b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</a:rPr>
              <a:t>(a</a:t>
            </a:r>
            <a:r>
              <a:rPr lang="en-US" altLang="vi-VN" sz="2200" b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  <a:sym typeface="Euclid Symbol" pitchFamily="18" charset="2"/>
              </a:rPr>
              <a:t>&gt;</a:t>
            </a:r>
            <a:r>
              <a:rPr lang="en-US" altLang="vi-VN" sz="2400" b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  <a:sym typeface="Euclid Symbol" pitchFamily="18" charset="2"/>
              </a:rPr>
              <a:t>0)</a:t>
            </a:r>
            <a:r>
              <a:rPr lang="en-US" altLang="vi-VN" sz="2400" b="1" i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</a:rPr>
              <a:t> </a:t>
            </a:r>
          </a:p>
        </p:txBody>
      </p:sp>
      <p:sp>
        <p:nvSpPr>
          <p:cNvPr id="28841" name="Text Box 169">
            <a:extLst>
              <a:ext uri="{FF2B5EF4-FFF2-40B4-BE49-F238E27FC236}">
                <a16:creationId xmlns:a16="http://schemas.microsoft.com/office/drawing/2014/main" id="{D6F20F78-8AA6-4D70-86A0-84D0E254BA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0900" y="37338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latin typeface=".VnArial Narrow" panose="020B7200000000000000" pitchFamily="34" charset="0"/>
              </a:rPr>
              <a:t>8 km.</a:t>
            </a:r>
          </a:p>
        </p:txBody>
      </p:sp>
      <p:sp>
        <p:nvSpPr>
          <p:cNvPr id="28842" name="Text Box 170">
            <a:extLst>
              <a:ext uri="{FF2B5EF4-FFF2-40B4-BE49-F238E27FC236}">
                <a16:creationId xmlns:a16="http://schemas.microsoft.com/office/drawing/2014/main" id="{306E2583-879E-4305-B219-33CC96F5D1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2338" y="3713163"/>
            <a:ext cx="19240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  <a:defRPr/>
            </a:pPr>
            <a:r>
              <a:rPr lang="en-US" altLang="vi-VN" sz="2800" b="1" i="1" dirty="0">
                <a:solidFill>
                  <a:schemeClr val="accent5">
                    <a:lumMod val="50000"/>
                  </a:schemeClr>
                </a:solidFill>
                <a:latin typeface=".VnArial Narrow" pitchFamily="34" charset="0"/>
                <a:cs typeface="Arial" charset="0"/>
              </a:rPr>
              <a:t>b km </a:t>
            </a:r>
            <a:endParaRPr lang="en-US" altLang="vi-VN" sz="2800" b="1" dirty="0">
              <a:solidFill>
                <a:schemeClr val="accent5">
                  <a:lumMod val="50000"/>
                </a:schemeClr>
              </a:solidFill>
              <a:latin typeface=".VnArial Narrow" pitchFamily="34" charset="0"/>
              <a:cs typeface="Arial" charset="0"/>
              <a:sym typeface="Euclid Symbol" pitchFamily="18" charset="2"/>
            </a:endParaRPr>
          </a:p>
        </p:txBody>
      </p:sp>
      <p:grpSp>
        <p:nvGrpSpPr>
          <p:cNvPr id="5192" name="Group 4">
            <a:extLst>
              <a:ext uri="{FF2B5EF4-FFF2-40B4-BE49-F238E27FC236}">
                <a16:creationId xmlns:a16="http://schemas.microsoft.com/office/drawing/2014/main" id="{46A6D5B3-FEF6-4460-90B9-F9F848B25FC9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93" name="Rectangle 5">
              <a:extLst>
                <a:ext uri="{FF2B5EF4-FFF2-40B4-BE49-F238E27FC236}">
                  <a16:creationId xmlns:a16="http://schemas.microsoft.com/office/drawing/2014/main" id="{0CF42388-9CAD-4D63-8457-9F7B5EB25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5194" name="Rectangle 6">
              <a:extLst>
                <a:ext uri="{FF2B5EF4-FFF2-40B4-BE49-F238E27FC236}">
                  <a16:creationId xmlns:a16="http://schemas.microsoft.com/office/drawing/2014/main" id="{61C10EC4-2EC0-41DD-9ADB-CC29AF42455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5195" name="Rectangle 7">
              <a:extLst>
                <a:ext uri="{FF2B5EF4-FFF2-40B4-BE49-F238E27FC236}">
                  <a16:creationId xmlns:a16="http://schemas.microsoft.com/office/drawing/2014/main" id="{62606E99-4368-4833-A711-A2EAFBC75D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5196" name="Rectangle 8">
              <a:extLst>
                <a:ext uri="{FF2B5EF4-FFF2-40B4-BE49-F238E27FC236}">
                  <a16:creationId xmlns:a16="http://schemas.microsoft.com/office/drawing/2014/main" id="{FA226F43-6978-47A0-9630-AD4D8263748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8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8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8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28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8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1782 L 0.41667 0.01157 " pathEditMode="relative" rAng="0" ptsTypes="AA">
                                      <p:cBhvr>
                                        <p:cTn id="46" dur="5000" fill="hold"/>
                                        <p:tgtEl>
                                          <p:spTgt spid="288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33" y="-324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9" dur="3000"/>
                                        <p:tgtEl>
                                          <p:spTgt spid="2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2000"/>
                                        <p:tgtEl>
                                          <p:spTgt spid="28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100" fill="hold"/>
                                        <p:tgtEl>
                                          <p:spTgt spid="28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58" dur="100" fill="hold"/>
                                        <p:tgtEl>
                                          <p:spTgt spid="28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28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288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8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87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8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8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8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8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8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8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8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8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8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8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2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8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"/>
                                        <p:tgtEl>
                                          <p:spTgt spid="287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" fill="hold"/>
                                        <p:tgtEl>
                                          <p:spTgt spid="28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0" dur="2000"/>
                                        <p:tgtEl>
                                          <p:spTgt spid="2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7" dur="500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/>
                                        <p:tgtEl>
                                          <p:spTgt spid="28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1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3" dur="90"/>
                                        <p:tgtEl>
                                          <p:spTgt spid="288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4" dur="90"/>
                                        <p:tgtEl>
                                          <p:spTgt spid="288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90"/>
                                        <p:tgtEl>
                                          <p:spTgt spid="288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0" dur="2000"/>
                                        <p:tgtEl>
                                          <p:spTgt spid="28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4" dur="500"/>
                                        <p:tgtEl>
                                          <p:spTgt spid="288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7" presetID="27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9" dur="80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0" dur="80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80"/>
                                        <p:tgtEl>
                                          <p:spTgt spid="288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 nodeType="afterGroup">
                            <p:stCondLst>
                              <p:cond delay="74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28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28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28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6" dur="2000"/>
                                        <p:tgtEl>
                                          <p:spTgt spid="2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0" dur="500"/>
                                        <p:tgtEl>
                                          <p:spTgt spid="28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 nodeType="clickPar">
                      <p:stCondLst>
                        <p:cond delay="indefinite"/>
                      </p:stCondLst>
                      <p:childTnLst>
                        <p:par>
                          <p:cTn id="2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5" dur="2000"/>
                                        <p:tgtEl>
                                          <p:spTgt spid="28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9" dur="500"/>
                                        <p:tgtEl>
                                          <p:spTgt spid="2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4" dur="500"/>
                                        <p:tgtEl>
                                          <p:spTgt spid="28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7" dur="500"/>
                                        <p:tgtEl>
                                          <p:spTgt spid="28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1" presetClass="entr" presetSubtype="4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2" dur="2000"/>
                                        <p:tgtEl>
                                          <p:spTgt spid="2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7" dur="500"/>
                                        <p:tgtEl>
                                          <p:spTgt spid="2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9" dur="500"/>
                                        <p:tgtEl>
                                          <p:spTgt spid="288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 nodeType="clickPar">
                      <p:stCondLst>
                        <p:cond delay="indefinite"/>
                      </p:stCondLst>
                      <p:childTnLst>
                        <p:par>
                          <p:cTn id="2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5" dur="2000"/>
                                        <p:tgtEl>
                                          <p:spTgt spid="28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0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1" dur="1000" fill="hold"/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5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FF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6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80"/>
                                        <p:tgtEl>
                                          <p:spTgt spid="28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0"/>
                                        <p:tgtEl>
                                          <p:spTgt spid="287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28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28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1" dur="1000"/>
                                        <p:tgtEl>
                                          <p:spTgt spid="28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900" decel="1000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683" grpId="0"/>
      <p:bldP spid="28684" grpId="0"/>
      <p:bldP spid="28685" grpId="0"/>
      <p:bldP spid="28686" grpId="0"/>
      <p:bldP spid="28687" grpId="0"/>
      <p:bldP spid="28714" grpId="0"/>
      <p:bldP spid="28715" grpId="0"/>
      <p:bldP spid="28716" grpId="0"/>
      <p:bldP spid="28717" grpId="0"/>
      <p:bldP spid="28718" grpId="0"/>
      <p:bldP spid="28719" grpId="0"/>
      <p:bldP spid="28720" grpId="0"/>
      <p:bldP spid="28721" grpId="0"/>
      <p:bldP spid="28722" grpId="0"/>
      <p:bldP spid="28734" grpId="0"/>
      <p:bldP spid="28737" grpId="0"/>
      <p:bldP spid="28794" grpId="0"/>
      <p:bldP spid="28816" grpId="0" animBg="1"/>
      <p:bldP spid="28817" grpId="0"/>
      <p:bldP spid="28824" grpId="0"/>
      <p:bldP spid="28831" grpId="0"/>
      <p:bldP spid="28832" grpId="0"/>
      <p:bldP spid="28833" grpId="0"/>
      <p:bldP spid="28834" grpId="0"/>
      <p:bldP spid="28835" grpId="0"/>
      <p:bldP spid="28836" grpId="0"/>
      <p:bldP spid="28837" grpId="0" animBg="1"/>
      <p:bldP spid="28837" grpId="1" animBg="1"/>
      <p:bldP spid="28838" grpId="0"/>
      <p:bldP spid="28839" grpId="0"/>
      <p:bldP spid="28839" grpId="1"/>
      <p:bldP spid="28840" grpId="0" build="allAtOnce"/>
      <p:bldP spid="28841" grpId="0"/>
      <p:bldP spid="28841" grpId="1"/>
      <p:bldP spid="288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3">
            <a:extLst>
              <a:ext uri="{FF2B5EF4-FFF2-40B4-BE49-F238E27FC236}">
                <a16:creationId xmlns:a16="http://schemas.microsoft.com/office/drawing/2014/main" id="{39B602DC-C5B2-4423-8A0E-11111C30D57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1066800"/>
            <a:ext cx="0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7" name="Text Box 4">
            <a:extLst>
              <a:ext uri="{FF2B5EF4-FFF2-40B4-BE49-F238E27FC236}">
                <a16:creationId xmlns:a16="http://schemas.microsoft.com/office/drawing/2014/main" id="{C6A717F4-D8B2-4957-A3A7-D8781BA24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800100"/>
            <a:ext cx="1566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i="1">
                <a:solidFill>
                  <a:srgbClr val="00B050"/>
                </a:solidFill>
                <a:latin typeface=".VnArial Narrow" panose="020B7200000000000000" pitchFamily="34" charset="0"/>
              </a:rPr>
              <a:t>a) Bµi to¸n:</a:t>
            </a:r>
          </a:p>
        </p:txBody>
      </p:sp>
      <p:sp>
        <p:nvSpPr>
          <p:cNvPr id="6148" name="Text Box 5">
            <a:extLst>
              <a:ext uri="{FF2B5EF4-FFF2-40B4-BE49-F238E27FC236}">
                <a16:creationId xmlns:a16="http://schemas.microsoft.com/office/drawing/2014/main" id="{FFB0CC78-DAC0-453B-B819-95618E962F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14425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i="1">
                <a:solidFill>
                  <a:srgbClr val="00B050"/>
                </a:solidFill>
                <a:latin typeface=".VnArial Narrow" panose="020B7200000000000000" pitchFamily="34" charset="0"/>
              </a:rPr>
              <a:t>b) ĐÞnh nghÜa:</a:t>
            </a:r>
          </a:p>
        </p:txBody>
      </p:sp>
      <p:sp>
        <p:nvSpPr>
          <p:cNvPr id="6149" name="Text Box 6">
            <a:extLst>
              <a:ext uri="{FF2B5EF4-FFF2-40B4-BE49-F238E27FC236}">
                <a16:creationId xmlns:a16="http://schemas.microsoft.com/office/drawing/2014/main" id="{F25D99C6-2A2C-4324-BA73-D01F390A3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438275"/>
            <a:ext cx="4419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      Hµm sè bËc nhÊt lµ hµm sè ®ư­îc cho bëi c«ng thøc 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y = ax + b  (a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  <a:cs typeface="Times New Roman" panose="02020603050405020304" pitchFamily="18" charset="0"/>
              </a:rPr>
              <a:t>≠</a:t>
            </a:r>
            <a:r>
              <a:rPr lang="en-US" altLang="vi-VN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  <a:cs typeface="Times New Roman" panose="02020603050405020304" pitchFamily="18" charset="0"/>
              </a:rPr>
              <a:t>0</a:t>
            </a:r>
            <a:r>
              <a:rPr lang="en-US" altLang="vi-VN" sz="1800" b="1">
                <a:latin typeface=".VnArial Narrow" panose="020B7200000000000000" pitchFamily="34" charset="0"/>
              </a:rPr>
              <a:t>)                                     trong ®ã a, b lµ c¸c sè cho trư­íc</a:t>
            </a:r>
          </a:p>
        </p:txBody>
      </p:sp>
      <p:sp>
        <p:nvSpPr>
          <p:cNvPr id="6150" name="Text Box 7">
            <a:extLst>
              <a:ext uri="{FF2B5EF4-FFF2-40B4-BE49-F238E27FC236}">
                <a16:creationId xmlns:a16="http://schemas.microsoft.com/office/drawing/2014/main" id="{19F7013D-553E-469F-886B-86E2A5F7F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227965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Khi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b = 0</a:t>
            </a:r>
            <a:r>
              <a:rPr lang="en-US" altLang="vi-VN" sz="1800" b="1">
                <a:latin typeface=".VnArial Narrow" panose="020B7200000000000000" pitchFamily="34" charset="0"/>
              </a:rPr>
              <a:t>,</a:t>
            </a:r>
          </a:p>
        </p:txBody>
      </p:sp>
      <p:sp>
        <p:nvSpPr>
          <p:cNvPr id="6151" name="Text Box 8">
            <a:extLst>
              <a:ext uri="{FF2B5EF4-FFF2-40B4-BE49-F238E27FC236}">
                <a16:creationId xmlns:a16="http://schemas.microsoft.com/office/drawing/2014/main" id="{671D365E-1CE3-4495-BE5D-A185206C3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6695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 hµm sè cã d¹ng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y = ax (a </a:t>
            </a:r>
            <a:r>
              <a:rPr lang="en-US" altLang="vi-VN" sz="1800">
                <a:solidFill>
                  <a:srgbClr val="FF0000"/>
                </a:solidFill>
                <a:latin typeface=".VnArial Narrow" panose="020B7200000000000000" pitchFamily="34" charset="0"/>
              </a:rPr>
              <a:t>≠</a:t>
            </a:r>
            <a:r>
              <a:rPr lang="en-US" altLang="vi-VN" sz="1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0)</a:t>
            </a:r>
          </a:p>
        </p:txBody>
      </p:sp>
      <p:sp>
        <p:nvSpPr>
          <p:cNvPr id="6152" name="Text Box 9">
            <a:extLst>
              <a:ext uri="{FF2B5EF4-FFF2-40B4-BE49-F238E27FC236}">
                <a16:creationId xmlns:a16="http://schemas.microsoft.com/office/drawing/2014/main" id="{DB95A4E2-1972-4F7A-8452-7547C2F92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27647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i="1" u="sng">
                <a:latin typeface=".VnArial Narrow" panose="020B7200000000000000" pitchFamily="34" charset="0"/>
              </a:rPr>
              <a:t>Chó ý</a:t>
            </a:r>
            <a:r>
              <a:rPr lang="en-US" altLang="vi-VN" sz="1800" b="1" i="1">
                <a:latin typeface=".VnArial Narrow" panose="020B7200000000000000" pitchFamily="34" charset="0"/>
              </a:rPr>
              <a:t>:</a:t>
            </a:r>
          </a:p>
        </p:txBody>
      </p:sp>
      <p:sp>
        <p:nvSpPr>
          <p:cNvPr id="6153" name="Text Box 10">
            <a:extLst>
              <a:ext uri="{FF2B5EF4-FFF2-40B4-BE49-F238E27FC236}">
                <a16:creationId xmlns:a16="http://schemas.microsoft.com/office/drawing/2014/main" id="{CE5CB26E-18C9-4FEC-BEC0-D291B8B65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76250"/>
            <a:ext cx="44958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u="sng">
                <a:latin typeface=".VnArabia" panose="020B7200000000000000" pitchFamily="34" charset="0"/>
              </a:rPr>
              <a:t>Bµi tËp 1</a:t>
            </a:r>
            <a:r>
              <a:rPr lang="en-US" altLang="vi-VN" sz="2400" b="1">
                <a:latin typeface=".VnArabia" panose="020B7200000000000000" pitchFamily="34" charset="0"/>
              </a:rPr>
              <a:t>:</a:t>
            </a:r>
            <a:r>
              <a:rPr lang="en-US" altLang="vi-VN" sz="24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a)</a:t>
            </a:r>
            <a:r>
              <a:rPr lang="en-US" altLang="vi-VN" sz="24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Trong các hàm số sau hàm số nào là hàm số bậc nhất</a:t>
            </a:r>
            <a:r>
              <a:rPr lang="en-US" altLang="vi-VN" sz="2400" b="1">
                <a:latin typeface="Times New Roman" panose="02020603050405020304" pitchFamily="18" charset="0"/>
              </a:rPr>
              <a:t>?</a:t>
            </a:r>
            <a:endParaRPr lang="en-US" altLang="vi-VN" sz="2000" b="1">
              <a:latin typeface="Times New Roman" panose="02020603050405020304" pitchFamily="18" charset="0"/>
            </a:endParaRPr>
          </a:p>
        </p:txBody>
      </p:sp>
      <p:grpSp>
        <p:nvGrpSpPr>
          <p:cNvPr id="23563" name="Group 11">
            <a:extLst>
              <a:ext uri="{FF2B5EF4-FFF2-40B4-BE49-F238E27FC236}">
                <a16:creationId xmlns:a16="http://schemas.microsoft.com/office/drawing/2014/main" id="{C80C2E23-8356-43C3-808C-C64E5E9D2143}"/>
              </a:ext>
            </a:extLst>
          </p:cNvPr>
          <p:cNvGrpSpPr>
            <a:grpSpLocks/>
          </p:cNvGrpSpPr>
          <p:nvPr/>
        </p:nvGrpSpPr>
        <p:grpSpPr bwMode="auto">
          <a:xfrm>
            <a:off x="5619750" y="2533650"/>
            <a:ext cx="317500" cy="238125"/>
            <a:chOff x="688" y="2329"/>
            <a:chExt cx="200" cy="150"/>
          </a:xfrm>
        </p:grpSpPr>
        <p:sp>
          <p:nvSpPr>
            <p:cNvPr id="6219" name="Line 12">
              <a:extLst>
                <a:ext uri="{FF2B5EF4-FFF2-40B4-BE49-F238E27FC236}">
                  <a16:creationId xmlns:a16="http://schemas.microsoft.com/office/drawing/2014/main" id="{4CC0FE6B-E31E-4487-8855-688AD0069F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Line 13">
              <a:extLst>
                <a:ext uri="{FF2B5EF4-FFF2-40B4-BE49-F238E27FC236}">
                  <a16:creationId xmlns:a16="http://schemas.microsoft.com/office/drawing/2014/main" id="{B9FF7AE4-58A2-4D00-8743-B2C5B496D3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Line 14">
              <a:extLst>
                <a:ext uri="{FF2B5EF4-FFF2-40B4-BE49-F238E27FC236}">
                  <a16:creationId xmlns:a16="http://schemas.microsoft.com/office/drawing/2014/main" id="{4B469A16-5CC9-480D-9810-51A0F2666CC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23753" name="Group 201">
            <a:extLst>
              <a:ext uri="{FF2B5EF4-FFF2-40B4-BE49-F238E27FC236}">
                <a16:creationId xmlns:a16="http://schemas.microsoft.com/office/drawing/2014/main" id="{659E7EAD-64F2-438A-BA74-1712E43434ED}"/>
              </a:ext>
            </a:extLst>
          </p:cNvPr>
          <p:cNvGraphicFramePr>
            <a:graphicFrameLocks noGrp="1"/>
          </p:cNvGraphicFramePr>
          <p:nvPr/>
        </p:nvGraphicFramePr>
        <p:xfrm>
          <a:off x="4724400" y="1409700"/>
          <a:ext cx="4419600" cy="3700467"/>
        </p:xfrm>
        <a:graphic>
          <a:graphicData uri="http://schemas.openxmlformats.org/drawingml/2006/table">
            <a:tbl>
              <a:tblPr/>
              <a:tblGrid>
                <a:gridCol w="423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45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9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TT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bËc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nhÊt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1 – 5x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          x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3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2x</a:t>
                      </a:r>
                      <a:r>
                        <a:rPr kumimoji="0" lang="en-US" altLang="vi-VN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+ x – 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3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5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49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49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marT="45710" marB="4571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(m - 1)x – 2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3601" name="Text Box 49">
            <a:extLst>
              <a:ext uri="{FF2B5EF4-FFF2-40B4-BE49-F238E27FC236}">
                <a16:creationId xmlns:a16="http://schemas.microsoft.com/office/drawing/2014/main" id="{01427F93-67E5-4879-9BFF-FC20A60FE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1336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y = 1 – 5x</a:t>
            </a:r>
          </a:p>
        </p:txBody>
      </p:sp>
      <p:sp>
        <p:nvSpPr>
          <p:cNvPr id="6190" name="Line 51">
            <a:extLst>
              <a:ext uri="{FF2B5EF4-FFF2-40B4-BE49-F238E27FC236}">
                <a16:creationId xmlns:a16="http://schemas.microsoft.com/office/drawing/2014/main" id="{33BCD4C5-C5FC-4146-A2DC-9B7CF761000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0" y="2095500"/>
            <a:ext cx="33338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1" name="Line 52">
            <a:extLst>
              <a:ext uri="{FF2B5EF4-FFF2-40B4-BE49-F238E27FC236}">
                <a16:creationId xmlns:a16="http://schemas.microsoft.com/office/drawing/2014/main" id="{39D278A7-A642-41DE-AFD3-202CE9845F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39338" y="2019300"/>
            <a:ext cx="0" cy="22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92" name="Line 54">
            <a:extLst>
              <a:ext uri="{FF2B5EF4-FFF2-40B4-BE49-F238E27FC236}">
                <a16:creationId xmlns:a16="http://schemas.microsoft.com/office/drawing/2014/main" id="{79105197-1655-47A9-ABC3-9A6C1C829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6163" y="2019300"/>
            <a:ext cx="198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07" name="Text Box 55">
            <a:extLst>
              <a:ext uri="{FF2B5EF4-FFF2-40B4-BE49-F238E27FC236}">
                <a16:creationId xmlns:a16="http://schemas.microsoft.com/office/drawing/2014/main" id="{2339B59E-3B3E-4895-AC5E-4B18C05A6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0386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  <a:sym typeface="Symbol" panose="05050102010706020507" pitchFamily="18" charset="2"/>
              </a:rPr>
              <a:t>  </a:t>
            </a:r>
            <a:r>
              <a:rPr lang="en-US" altLang="vi-VN" sz="1800" b="1">
                <a:latin typeface=".VnArial Narrow" panose="020B7200000000000000" pitchFamily="34" charset="0"/>
              </a:rPr>
              <a:t>y = 3x - 4</a:t>
            </a:r>
          </a:p>
        </p:txBody>
      </p:sp>
      <p:sp>
        <p:nvSpPr>
          <p:cNvPr id="23608" name="Text Box 56">
            <a:extLst>
              <a:ext uri="{FF2B5EF4-FFF2-40B4-BE49-F238E27FC236}">
                <a16:creationId xmlns:a16="http://schemas.microsoft.com/office/drawing/2014/main" id="{2B7654C0-B988-435B-BEF8-4AEEFD845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372110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2y = 6x - 8</a:t>
            </a:r>
          </a:p>
        </p:txBody>
      </p:sp>
      <p:sp>
        <p:nvSpPr>
          <p:cNvPr id="23609" name="Text Box 57">
            <a:extLst>
              <a:ext uri="{FF2B5EF4-FFF2-40B4-BE49-F238E27FC236}">
                <a16:creationId xmlns:a16="http://schemas.microsoft.com/office/drawing/2014/main" id="{A7E77530-69CB-4A50-8FAA-46CC60FB7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9850" y="3765550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2y = 6x - 8</a:t>
            </a:r>
          </a:p>
        </p:txBody>
      </p:sp>
      <p:sp>
        <p:nvSpPr>
          <p:cNvPr id="23611" name="Text Box 59">
            <a:extLst>
              <a:ext uri="{FF2B5EF4-FFF2-40B4-BE49-F238E27FC236}">
                <a16:creationId xmlns:a16="http://schemas.microsoft.com/office/drawing/2014/main" id="{34198662-1ED1-4B2E-BBA8-A7FDE3A4C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5450" y="4357688"/>
            <a:ext cx="1758950" cy="77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y = (m - 1) x -2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      (m ≠ 1)</a:t>
            </a:r>
          </a:p>
        </p:txBody>
      </p:sp>
      <p:sp>
        <p:nvSpPr>
          <p:cNvPr id="6197" name="Line 142">
            <a:extLst>
              <a:ext uri="{FF2B5EF4-FFF2-40B4-BE49-F238E27FC236}">
                <a16:creationId xmlns:a16="http://schemas.microsoft.com/office/drawing/2014/main" id="{BACE722F-BD2B-4068-AE31-77732C94C6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0088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701" name="Group 149">
            <a:extLst>
              <a:ext uri="{FF2B5EF4-FFF2-40B4-BE49-F238E27FC236}">
                <a16:creationId xmlns:a16="http://schemas.microsoft.com/office/drawing/2014/main" id="{3E5D74C9-3847-4D4A-9097-92EC4115B3C2}"/>
              </a:ext>
            </a:extLst>
          </p:cNvPr>
          <p:cNvGrpSpPr>
            <a:grpSpLocks/>
          </p:cNvGrpSpPr>
          <p:nvPr/>
        </p:nvGrpSpPr>
        <p:grpSpPr bwMode="auto">
          <a:xfrm>
            <a:off x="9753600" y="2886075"/>
            <a:ext cx="317500" cy="238125"/>
            <a:chOff x="688" y="2329"/>
            <a:chExt cx="200" cy="150"/>
          </a:xfrm>
        </p:grpSpPr>
        <p:sp>
          <p:nvSpPr>
            <p:cNvPr id="6216" name="Line 150">
              <a:extLst>
                <a:ext uri="{FF2B5EF4-FFF2-40B4-BE49-F238E27FC236}">
                  <a16:creationId xmlns:a16="http://schemas.microsoft.com/office/drawing/2014/main" id="{4A680A06-BDEC-4564-9F63-8FB360489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7" name="Line 151">
              <a:extLst>
                <a:ext uri="{FF2B5EF4-FFF2-40B4-BE49-F238E27FC236}">
                  <a16:creationId xmlns:a16="http://schemas.microsoft.com/office/drawing/2014/main" id="{D04E02EE-CA84-49F9-9F2D-1F2B21C8C9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152">
              <a:extLst>
                <a:ext uri="{FF2B5EF4-FFF2-40B4-BE49-F238E27FC236}">
                  <a16:creationId xmlns:a16="http://schemas.microsoft.com/office/drawing/2014/main" id="{D81C7F4F-B212-448F-B65E-A5D2CFD0233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705" name="Group 153">
            <a:extLst>
              <a:ext uri="{FF2B5EF4-FFF2-40B4-BE49-F238E27FC236}">
                <a16:creationId xmlns:a16="http://schemas.microsoft.com/office/drawing/2014/main" id="{35727AB9-EC27-4A77-8D59-9EAF61E7A824}"/>
              </a:ext>
            </a:extLst>
          </p:cNvPr>
          <p:cNvGrpSpPr>
            <a:grpSpLocks/>
          </p:cNvGrpSpPr>
          <p:nvPr/>
        </p:nvGrpSpPr>
        <p:grpSpPr bwMode="auto">
          <a:xfrm>
            <a:off x="10274300" y="2447925"/>
            <a:ext cx="317500" cy="238125"/>
            <a:chOff x="688" y="2329"/>
            <a:chExt cx="200" cy="150"/>
          </a:xfrm>
        </p:grpSpPr>
        <p:sp>
          <p:nvSpPr>
            <p:cNvPr id="6213" name="Line 154">
              <a:extLst>
                <a:ext uri="{FF2B5EF4-FFF2-40B4-BE49-F238E27FC236}">
                  <a16:creationId xmlns:a16="http://schemas.microsoft.com/office/drawing/2014/main" id="{E76C2B22-1C92-4C4B-8254-C8B0C924B5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Line 155">
              <a:extLst>
                <a:ext uri="{FF2B5EF4-FFF2-40B4-BE49-F238E27FC236}">
                  <a16:creationId xmlns:a16="http://schemas.microsoft.com/office/drawing/2014/main" id="{7071AA7F-1A3F-4E24-8D34-A923CDE34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5" name="Line 156">
              <a:extLst>
                <a:ext uri="{FF2B5EF4-FFF2-40B4-BE49-F238E27FC236}">
                  <a16:creationId xmlns:a16="http://schemas.microsoft.com/office/drawing/2014/main" id="{20C40494-752F-4BC0-81B6-10A61EE67B3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754" name="Group 202">
            <a:extLst>
              <a:ext uri="{FF2B5EF4-FFF2-40B4-BE49-F238E27FC236}">
                <a16:creationId xmlns:a16="http://schemas.microsoft.com/office/drawing/2014/main" id="{222F94A3-5ABE-4D2E-9F9B-C89A1FC8A554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2447925"/>
            <a:ext cx="2057400" cy="523875"/>
            <a:chOff x="3744" y="3744"/>
            <a:chExt cx="672" cy="407"/>
          </a:xfrm>
        </p:grpSpPr>
        <p:sp>
          <p:nvSpPr>
            <p:cNvPr id="6209" name="Text Box 53">
              <a:extLst>
                <a:ext uri="{FF2B5EF4-FFF2-40B4-BE49-F238E27FC236}">
                  <a16:creationId xmlns:a16="http://schemas.microsoft.com/office/drawing/2014/main" id="{DCE2BC6C-7607-4EEC-B9E3-62CDB446F9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744"/>
              <a:ext cx="672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800" b="1">
                  <a:latin typeface=".VnArial Narrow" panose="020B7200000000000000" pitchFamily="34" charset="0"/>
                </a:rPr>
                <a:t>y =          x</a:t>
              </a:r>
            </a:p>
          </p:txBody>
        </p:sp>
        <p:sp>
          <p:nvSpPr>
            <p:cNvPr id="6210" name="Line 158">
              <a:extLst>
                <a:ext uri="{FF2B5EF4-FFF2-40B4-BE49-F238E27FC236}">
                  <a16:creationId xmlns:a16="http://schemas.microsoft.com/office/drawing/2014/main" id="{FF4DFCFC-6F2E-43DB-9076-A6D798853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1" y="3807"/>
              <a:ext cx="68" cy="12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1" name="Line 159">
              <a:extLst>
                <a:ext uri="{FF2B5EF4-FFF2-40B4-BE49-F238E27FC236}">
                  <a16:creationId xmlns:a16="http://schemas.microsoft.com/office/drawing/2014/main" id="{189EE2AE-1A1D-4A30-B9C9-D20F312509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1" y="3777"/>
              <a:ext cx="135" cy="0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Line 160">
              <a:extLst>
                <a:ext uri="{FF2B5EF4-FFF2-40B4-BE49-F238E27FC236}">
                  <a16:creationId xmlns:a16="http://schemas.microsoft.com/office/drawing/2014/main" id="{02D8FB33-2F06-4AF6-9FA5-CC58FD824C9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4003" y="3783"/>
              <a:ext cx="51" cy="144"/>
            </a:xfrm>
            <a:prstGeom prst="line">
              <a:avLst/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201" name="Text Box 199">
            <a:extLst>
              <a:ext uri="{FF2B5EF4-FFF2-40B4-BE49-F238E27FC236}">
                <a16:creationId xmlns:a16="http://schemas.microsoft.com/office/drawing/2014/main" id="{67A2707B-9CA9-4D58-8BD8-4B89A766E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1325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grpSp>
        <p:nvGrpSpPr>
          <p:cNvPr id="6202" name="Group 4">
            <a:extLst>
              <a:ext uri="{FF2B5EF4-FFF2-40B4-BE49-F238E27FC236}">
                <a16:creationId xmlns:a16="http://schemas.microsoft.com/office/drawing/2014/main" id="{DA83EEA8-1D0E-474D-BB8F-3DB355EE7E81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6205" name="Rectangle 5">
              <a:extLst>
                <a:ext uri="{FF2B5EF4-FFF2-40B4-BE49-F238E27FC236}">
                  <a16:creationId xmlns:a16="http://schemas.microsoft.com/office/drawing/2014/main" id="{C8686A61-29A6-404A-8C53-6D0B9D1894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6206" name="Rectangle 6">
              <a:extLst>
                <a:ext uri="{FF2B5EF4-FFF2-40B4-BE49-F238E27FC236}">
                  <a16:creationId xmlns:a16="http://schemas.microsoft.com/office/drawing/2014/main" id="{CD998894-8728-44D9-BD22-DE326D4731F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6207" name="Rectangle 7">
              <a:extLst>
                <a:ext uri="{FF2B5EF4-FFF2-40B4-BE49-F238E27FC236}">
                  <a16:creationId xmlns:a16="http://schemas.microsoft.com/office/drawing/2014/main" id="{FB4C1CC8-99D5-492A-88A1-4B28FB9C75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6208" name="Rectangle 8">
              <a:extLst>
                <a:ext uri="{FF2B5EF4-FFF2-40B4-BE49-F238E27FC236}">
                  <a16:creationId xmlns:a16="http://schemas.microsoft.com/office/drawing/2014/main" id="{D50FCC93-820A-40C3-924E-492EB09F16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graphicFrame>
        <p:nvGraphicFramePr>
          <p:cNvPr id="6203" name="Object 1">
            <a:extLst>
              <a:ext uri="{FF2B5EF4-FFF2-40B4-BE49-F238E27FC236}">
                <a16:creationId xmlns:a16="http://schemas.microsoft.com/office/drawing/2014/main" id="{D2375545-11BF-4077-A163-38AB940ED0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21313" y="2533650"/>
          <a:ext cx="6207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4" name="Equation" r:id="rId3" imgW="241091" imgH="215713" progId="Equation.DSMT4">
                  <p:embed/>
                </p:oleObj>
              </mc:Choice>
              <mc:Fallback>
                <p:oleObj name="Equation" r:id="rId3" imgW="241091" imgH="2157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313" y="2533650"/>
                        <a:ext cx="620712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B8A65FBF-7851-4CDC-99EB-CCE37D3FB4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35813" y="2495550"/>
          <a:ext cx="620712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5" name="Equation" r:id="rId5" imgW="241091" imgH="215713" progId="Equation.DSMT4">
                  <p:embed/>
                </p:oleObj>
              </mc:Choice>
              <mc:Fallback>
                <p:oleObj name="Equation" r:id="rId5" imgW="241091" imgH="21571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5813" y="2495550"/>
                        <a:ext cx="620712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3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23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2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6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23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01" grpId="0" autoUpdateAnimBg="0"/>
      <p:bldP spid="23607" grpId="0" autoUpdateAnimBg="0"/>
      <p:bldP spid="23608" grpId="0" autoUpdateAnimBg="0"/>
      <p:bldP spid="23609" grpId="0" autoUpdateAnimBg="0"/>
      <p:bldP spid="236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3">
            <a:extLst>
              <a:ext uri="{FF2B5EF4-FFF2-40B4-BE49-F238E27FC236}">
                <a16:creationId xmlns:a16="http://schemas.microsoft.com/office/drawing/2014/main" id="{6ECC9462-4901-4A63-9CC6-482DAF5379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4850" y="1066800"/>
            <a:ext cx="0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E90E758B-2E0F-4374-AE95-54790206D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738" y="800100"/>
            <a:ext cx="1566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i="1">
                <a:solidFill>
                  <a:srgbClr val="00B050"/>
                </a:solidFill>
                <a:latin typeface=".VnArial Narrow" panose="020B7200000000000000" pitchFamily="34" charset="0"/>
              </a:rPr>
              <a:t>a) Bµi to¸n:</a:t>
            </a:r>
          </a:p>
        </p:txBody>
      </p:sp>
      <p:sp>
        <p:nvSpPr>
          <p:cNvPr id="7172" name="Text Box 5">
            <a:extLst>
              <a:ext uri="{FF2B5EF4-FFF2-40B4-BE49-F238E27FC236}">
                <a16:creationId xmlns:a16="http://schemas.microsoft.com/office/drawing/2014/main" id="{22BA6BC0-7243-4C14-9CB5-87DD5BD629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114425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i="1">
                <a:solidFill>
                  <a:srgbClr val="00B050"/>
                </a:solidFill>
                <a:latin typeface=".VnArial Narrow" panose="020B7200000000000000" pitchFamily="34" charset="0"/>
              </a:rPr>
              <a:t>b) ĐÞnh nghÜa:</a:t>
            </a:r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E5EDAC58-E027-41C9-8C7B-54173D315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1438275"/>
            <a:ext cx="4419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      Hµm sè bËc nhÊt lµ hµm sè ®ư­îc cho bëi c«ng thøc    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y = ax + b (a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  <a:cs typeface="Times New Roman" panose="02020603050405020304" pitchFamily="18" charset="0"/>
              </a:rPr>
              <a:t>≠</a:t>
            </a:r>
            <a:r>
              <a:rPr lang="en-US" altLang="vi-VN" sz="1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  <a:cs typeface="Times New Roman" panose="02020603050405020304" pitchFamily="18" charset="0"/>
              </a:rPr>
              <a:t>0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)                                     </a:t>
            </a:r>
            <a:r>
              <a:rPr lang="en-US" altLang="vi-VN" sz="1800" b="1">
                <a:latin typeface=".VnArial Narrow" panose="020B7200000000000000" pitchFamily="34" charset="0"/>
              </a:rPr>
              <a:t>trong ®ã a, b lµ c¸c sè cho tr­ưíc</a:t>
            </a:r>
          </a:p>
        </p:txBody>
      </p:sp>
      <p:sp>
        <p:nvSpPr>
          <p:cNvPr id="7174" name="Text Box 7">
            <a:extLst>
              <a:ext uri="{FF2B5EF4-FFF2-40B4-BE49-F238E27FC236}">
                <a16:creationId xmlns:a16="http://schemas.microsoft.com/office/drawing/2014/main" id="{C8BBF453-7CB1-4ED8-8C48-E370CC05C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2279650"/>
            <a:ext cx="114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Khi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b = 0</a:t>
            </a:r>
            <a:r>
              <a:rPr lang="en-US" altLang="vi-VN" sz="1800" b="1">
                <a:latin typeface=".VnArial Narrow" panose="020B7200000000000000" pitchFamily="34" charset="0"/>
              </a:rPr>
              <a:t>,</a:t>
            </a:r>
          </a:p>
        </p:txBody>
      </p:sp>
      <p:sp>
        <p:nvSpPr>
          <p:cNvPr id="7175" name="Text Box 8">
            <a:extLst>
              <a:ext uri="{FF2B5EF4-FFF2-40B4-BE49-F238E27FC236}">
                <a16:creationId xmlns:a16="http://schemas.microsoft.com/office/drawing/2014/main" id="{032D1155-DFFB-4B92-86F4-1828A2780F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266950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hµm sè cã d¹ng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y = ax (a </a:t>
            </a:r>
            <a:r>
              <a:rPr lang="en-US" altLang="vi-VN" sz="1800">
                <a:solidFill>
                  <a:srgbClr val="FF0000"/>
                </a:solidFill>
                <a:latin typeface=".VnArial Narrow" panose="020B7200000000000000" pitchFamily="34" charset="0"/>
              </a:rPr>
              <a:t>≠</a:t>
            </a:r>
            <a:r>
              <a:rPr lang="en-US" altLang="vi-VN" sz="18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1800" b="1">
                <a:solidFill>
                  <a:srgbClr val="FF0000"/>
                </a:solidFill>
                <a:latin typeface=".VnArial Narrow" panose="020B7200000000000000" pitchFamily="34" charset="0"/>
              </a:rPr>
              <a:t>0)</a:t>
            </a:r>
          </a:p>
        </p:txBody>
      </p:sp>
      <p:sp>
        <p:nvSpPr>
          <p:cNvPr id="7176" name="Text Box 9">
            <a:extLst>
              <a:ext uri="{FF2B5EF4-FFF2-40B4-BE49-F238E27FC236}">
                <a16:creationId xmlns:a16="http://schemas.microsoft.com/office/drawing/2014/main" id="{1B7D832B-64E7-4372-8C56-7741AB954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27647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 i="1" u="sng">
                <a:latin typeface=".VnArial Narrow" panose="020B7200000000000000" pitchFamily="34" charset="0"/>
              </a:rPr>
              <a:t>Chó ý</a:t>
            </a:r>
            <a:r>
              <a:rPr lang="en-US" altLang="vi-VN" sz="1800" b="1" i="1">
                <a:latin typeface=".VnArial Narrow" panose="020B7200000000000000" pitchFamily="34" charset="0"/>
              </a:rPr>
              <a:t>:</a:t>
            </a:r>
          </a:p>
        </p:txBody>
      </p:sp>
      <p:sp>
        <p:nvSpPr>
          <p:cNvPr id="7177" name="Text Box 10">
            <a:extLst>
              <a:ext uri="{FF2B5EF4-FFF2-40B4-BE49-F238E27FC236}">
                <a16:creationId xmlns:a16="http://schemas.microsoft.com/office/drawing/2014/main" id="{6C1C0441-B640-4B40-8013-2A7DB3813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609600"/>
            <a:ext cx="48768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u="sng">
                <a:latin typeface=".VnArabia" panose="020B7200000000000000" pitchFamily="34" charset="0"/>
              </a:rPr>
              <a:t>Bµi tËp 1</a:t>
            </a:r>
            <a:r>
              <a:rPr lang="en-US" altLang="vi-VN" sz="2400" b="1">
                <a:latin typeface=".VnArabia" panose="020B7200000000000000" pitchFamily="34" charset="0"/>
              </a:rPr>
              <a:t>:</a:t>
            </a:r>
            <a:r>
              <a:rPr lang="en-US" altLang="vi-VN" sz="24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b)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Trong các hàm  số bậc nhất sau, xác định các hệ số a, b</a:t>
            </a:r>
          </a:p>
        </p:txBody>
      </p:sp>
      <p:sp>
        <p:nvSpPr>
          <p:cNvPr id="7178" name="Text Box 18">
            <a:extLst>
              <a:ext uri="{FF2B5EF4-FFF2-40B4-BE49-F238E27FC236}">
                <a16:creationId xmlns:a16="http://schemas.microsoft.com/office/drawing/2014/main" id="{31228B6D-E91D-480C-B628-AAFF9805C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2004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y =  2 x</a:t>
            </a:r>
          </a:p>
        </p:txBody>
      </p:sp>
      <p:sp>
        <p:nvSpPr>
          <p:cNvPr id="7179" name="Text Box 20">
            <a:extLst>
              <a:ext uri="{FF2B5EF4-FFF2-40B4-BE49-F238E27FC236}">
                <a16:creationId xmlns:a16="http://schemas.microsoft.com/office/drawing/2014/main" id="{958136A3-0938-4229-97C8-A602BC40E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4925" y="5000625"/>
            <a:ext cx="144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2y = 6x - 8</a:t>
            </a:r>
          </a:p>
        </p:txBody>
      </p:sp>
      <p:sp>
        <p:nvSpPr>
          <p:cNvPr id="7180" name="Text Box 21">
            <a:extLst>
              <a:ext uri="{FF2B5EF4-FFF2-40B4-BE49-F238E27FC236}">
                <a16:creationId xmlns:a16="http://schemas.microsoft.com/office/drawing/2014/main" id="{D3339BA3-58FB-43F4-96DE-D7779E98A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0188" y="5113338"/>
            <a:ext cx="144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  <a:sym typeface="Symbol" panose="05050102010706020507" pitchFamily="18" charset="2"/>
              </a:rPr>
              <a:t> </a:t>
            </a:r>
            <a:r>
              <a:rPr lang="en-US" altLang="vi-VN" sz="1800" b="1">
                <a:latin typeface=".VnArial Narrow" panose="020B7200000000000000" pitchFamily="34" charset="0"/>
              </a:rPr>
              <a:t>y = 3x - 4</a:t>
            </a:r>
          </a:p>
        </p:txBody>
      </p:sp>
      <p:sp>
        <p:nvSpPr>
          <p:cNvPr id="7181" name="Text Box 22">
            <a:extLst>
              <a:ext uri="{FF2B5EF4-FFF2-40B4-BE49-F238E27FC236}">
                <a16:creationId xmlns:a16="http://schemas.microsoft.com/office/drawing/2014/main" id="{08201830-0435-440C-A19F-630D35A92E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8" y="4833938"/>
            <a:ext cx="1447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2y = 6x - 8</a:t>
            </a:r>
          </a:p>
        </p:txBody>
      </p:sp>
      <p:sp>
        <p:nvSpPr>
          <p:cNvPr id="7182" name="Text Box 23">
            <a:extLst>
              <a:ext uri="{FF2B5EF4-FFF2-40B4-BE49-F238E27FC236}">
                <a16:creationId xmlns:a16="http://schemas.microsoft.com/office/drawing/2014/main" id="{27817E05-1B2B-4AAC-9C89-AB7AB79D7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8938" y="2705100"/>
            <a:ext cx="11287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y = 1 – 5x</a:t>
            </a:r>
          </a:p>
        </p:txBody>
      </p:sp>
      <p:sp>
        <p:nvSpPr>
          <p:cNvPr id="25624" name="Text Box 24">
            <a:extLst>
              <a:ext uri="{FF2B5EF4-FFF2-40B4-BE49-F238E27FC236}">
                <a16:creationId xmlns:a16="http://schemas.microsoft.com/office/drawing/2014/main" id="{A99E954A-3DDE-4842-9ACE-45E481CE3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9588" y="27051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-5</a:t>
            </a:r>
          </a:p>
        </p:txBody>
      </p:sp>
      <p:sp>
        <p:nvSpPr>
          <p:cNvPr id="25625" name="Text Box 25">
            <a:extLst>
              <a:ext uri="{FF2B5EF4-FFF2-40B4-BE49-F238E27FC236}">
                <a16:creationId xmlns:a16="http://schemas.microsoft.com/office/drawing/2014/main" id="{313D818E-55C5-4674-B8F1-4F8A5A0DB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2988" y="27051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1</a:t>
            </a:r>
          </a:p>
        </p:txBody>
      </p:sp>
      <p:grpSp>
        <p:nvGrpSpPr>
          <p:cNvPr id="25626" name="Group 26">
            <a:extLst>
              <a:ext uri="{FF2B5EF4-FFF2-40B4-BE49-F238E27FC236}">
                <a16:creationId xmlns:a16="http://schemas.microsoft.com/office/drawing/2014/main" id="{546DF282-C433-4A24-92ED-C7D2F6DEF059}"/>
              </a:ext>
            </a:extLst>
          </p:cNvPr>
          <p:cNvGrpSpPr>
            <a:grpSpLocks/>
          </p:cNvGrpSpPr>
          <p:nvPr/>
        </p:nvGrpSpPr>
        <p:grpSpPr bwMode="auto">
          <a:xfrm>
            <a:off x="8147050" y="3348038"/>
            <a:ext cx="438150" cy="366712"/>
            <a:chOff x="924" y="2928"/>
            <a:chExt cx="276" cy="231"/>
          </a:xfrm>
        </p:grpSpPr>
        <p:sp>
          <p:nvSpPr>
            <p:cNvPr id="7261" name="Text Box 27">
              <a:extLst>
                <a:ext uri="{FF2B5EF4-FFF2-40B4-BE49-F238E27FC236}">
                  <a16:creationId xmlns:a16="http://schemas.microsoft.com/office/drawing/2014/main" id="{58385C20-7910-4FD9-8306-034AD34898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0" y="2928"/>
              <a:ext cx="2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1800" b="1">
                  <a:latin typeface=".VnArial Narrow" panose="020B7200000000000000" pitchFamily="34" charset="0"/>
                </a:rPr>
                <a:t>2</a:t>
              </a:r>
            </a:p>
          </p:txBody>
        </p:sp>
        <p:grpSp>
          <p:nvGrpSpPr>
            <p:cNvPr id="7262" name="Group 28">
              <a:extLst>
                <a:ext uri="{FF2B5EF4-FFF2-40B4-BE49-F238E27FC236}">
                  <a16:creationId xmlns:a16="http://schemas.microsoft.com/office/drawing/2014/main" id="{C50F5FAD-F260-4894-906C-99659716FD2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24" y="2940"/>
              <a:ext cx="200" cy="150"/>
              <a:chOff x="688" y="2329"/>
              <a:chExt cx="200" cy="150"/>
            </a:xfrm>
          </p:grpSpPr>
          <p:sp>
            <p:nvSpPr>
              <p:cNvPr id="7263" name="Line 29">
                <a:extLst>
                  <a:ext uri="{FF2B5EF4-FFF2-40B4-BE49-F238E27FC236}">
                    <a16:creationId xmlns:a16="http://schemas.microsoft.com/office/drawing/2014/main" id="{D39658A9-D3C0-494E-81A4-9D95020795A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8" y="2359"/>
                <a:ext cx="63" cy="12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4" name="Line 30">
                <a:extLst>
                  <a:ext uri="{FF2B5EF4-FFF2-40B4-BE49-F238E27FC236}">
                    <a16:creationId xmlns:a16="http://schemas.microsoft.com/office/drawing/2014/main" id="{A051C9C4-1A4A-4D29-99AD-12C898BC43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62" y="2329"/>
                <a:ext cx="12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65" name="Line 31">
                <a:extLst>
                  <a:ext uri="{FF2B5EF4-FFF2-40B4-BE49-F238E27FC236}">
                    <a16:creationId xmlns:a16="http://schemas.microsoft.com/office/drawing/2014/main" id="{5B339119-C194-4E09-B6F3-D46EE785B4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20988040" flipV="1">
                <a:off x="736" y="2335"/>
                <a:ext cx="48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632" name="Text Box 32">
            <a:extLst>
              <a:ext uri="{FF2B5EF4-FFF2-40B4-BE49-F238E27FC236}">
                <a16:creationId xmlns:a16="http://schemas.microsoft.com/office/drawing/2014/main" id="{FA5CFD98-3B8E-49E7-943E-19DCA78C2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56638" y="33289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0</a:t>
            </a:r>
          </a:p>
        </p:txBody>
      </p:sp>
      <p:sp>
        <p:nvSpPr>
          <p:cNvPr id="25633" name="Text Box 33">
            <a:extLst>
              <a:ext uri="{FF2B5EF4-FFF2-40B4-BE49-F238E27FC236}">
                <a16:creationId xmlns:a16="http://schemas.microsoft.com/office/drawing/2014/main" id="{1076235C-7D73-4D12-BEFB-7273DFA89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2925" y="502443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3</a:t>
            </a:r>
          </a:p>
        </p:txBody>
      </p:sp>
      <p:sp>
        <p:nvSpPr>
          <p:cNvPr id="25634" name="Text Box 34">
            <a:extLst>
              <a:ext uri="{FF2B5EF4-FFF2-40B4-BE49-F238E27FC236}">
                <a16:creationId xmlns:a16="http://schemas.microsoft.com/office/drawing/2014/main" id="{1921BCB0-C62F-43D6-87C4-117744378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6800" y="50292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-4</a:t>
            </a:r>
          </a:p>
        </p:txBody>
      </p:sp>
      <p:graphicFrame>
        <p:nvGraphicFramePr>
          <p:cNvPr id="25714" name="Group 114">
            <a:extLst>
              <a:ext uri="{FF2B5EF4-FFF2-40B4-BE49-F238E27FC236}">
                <a16:creationId xmlns:a16="http://schemas.microsoft.com/office/drawing/2014/main" id="{11B2149B-FB75-46D3-97E5-3AA24BCFB3B3}"/>
              </a:ext>
            </a:extLst>
          </p:cNvPr>
          <p:cNvGraphicFramePr>
            <a:graphicFrameLocks noGrp="1"/>
          </p:cNvGraphicFramePr>
          <p:nvPr/>
        </p:nvGraphicFramePr>
        <p:xfrm>
          <a:off x="4610100" y="1600200"/>
          <a:ext cx="4419600" cy="462915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5763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bËc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nhÊt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188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6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1 – 5x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   2  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2x</a:t>
                      </a:r>
                      <a:r>
                        <a:rPr kumimoji="0" lang="en-US" altLang="vi-VN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+ x –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3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3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(m - 1)x - 2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5687" name="Text Box 87">
            <a:extLst>
              <a:ext uri="{FF2B5EF4-FFF2-40B4-BE49-F238E27FC236}">
                <a16:creationId xmlns:a16="http://schemas.microsoft.com/office/drawing/2014/main" id="{84D0C847-C65C-4C65-B48B-A8AFECCC8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1763" y="2038350"/>
            <a:ext cx="1600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None/>
              <a:defRPr/>
            </a:pPr>
            <a:r>
              <a:rPr lang="en-US" altLang="vi-VN" sz="1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.VnArial Narrow" pitchFamily="34" charset="0"/>
                <a:cs typeface="+mn-cs"/>
              </a:rPr>
              <a:t>D¹ng y = ax + b a ≠0</a:t>
            </a:r>
            <a:endParaRPr lang="en-US" altLang="vi-VN" sz="1800" b="1" dirty="0">
              <a:latin typeface=".VnArial Narrow" pitchFamily="34" charset="0"/>
              <a:cs typeface="+mn-cs"/>
            </a:endParaRPr>
          </a:p>
        </p:txBody>
      </p:sp>
      <p:sp>
        <p:nvSpPr>
          <p:cNvPr id="7242" name="Text Box 88">
            <a:extLst>
              <a:ext uri="{FF2B5EF4-FFF2-40B4-BE49-F238E27FC236}">
                <a16:creationId xmlns:a16="http://schemas.microsoft.com/office/drawing/2014/main" id="{01305BAD-A9A1-4480-9FCD-89FB47228B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57825"/>
            <a:ext cx="1524000" cy="779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y = (m - 1) x -2               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      (m ≠ 1)</a:t>
            </a:r>
          </a:p>
        </p:txBody>
      </p:sp>
      <p:sp>
        <p:nvSpPr>
          <p:cNvPr id="25689" name="Text Box 89">
            <a:extLst>
              <a:ext uri="{FF2B5EF4-FFF2-40B4-BE49-F238E27FC236}">
                <a16:creationId xmlns:a16="http://schemas.microsoft.com/office/drawing/2014/main" id="{03DAF45D-8809-4BCE-AE1D-130762AEE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9575" y="5715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m -1</a:t>
            </a:r>
          </a:p>
        </p:txBody>
      </p:sp>
      <p:sp>
        <p:nvSpPr>
          <p:cNvPr id="25690" name="Text Box 90">
            <a:extLst>
              <a:ext uri="{FF2B5EF4-FFF2-40B4-BE49-F238E27FC236}">
                <a16:creationId xmlns:a16="http://schemas.microsoft.com/office/drawing/2014/main" id="{624F32DF-392A-419A-88A6-79EE1A4A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5838" y="5729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 b="1">
                <a:latin typeface=".VnArial Narrow" panose="020B7200000000000000" pitchFamily="34" charset="0"/>
              </a:rPr>
              <a:t>- 2</a:t>
            </a:r>
          </a:p>
        </p:txBody>
      </p:sp>
      <p:sp>
        <p:nvSpPr>
          <p:cNvPr id="7245" name="Text Box 92">
            <a:extLst>
              <a:ext uri="{FF2B5EF4-FFF2-40B4-BE49-F238E27FC236}">
                <a16:creationId xmlns:a16="http://schemas.microsoft.com/office/drawing/2014/main" id="{BEDFD136-C56C-4BFF-BD5B-430B5C83B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75" y="22098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7246" name="Text Box 93">
            <a:extLst>
              <a:ext uri="{FF2B5EF4-FFF2-40B4-BE49-F238E27FC236}">
                <a16:creationId xmlns:a16="http://schemas.microsoft.com/office/drawing/2014/main" id="{1CF50246-E06F-477D-8724-943DEFFD5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8700" y="2224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180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7247" name="Line 94">
            <a:extLst>
              <a:ext uri="{FF2B5EF4-FFF2-40B4-BE49-F238E27FC236}">
                <a16:creationId xmlns:a16="http://schemas.microsoft.com/office/drawing/2014/main" id="{54F84C5B-984F-46C0-9BE5-0F89A65C1B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10088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48" name="Text Box 96">
            <a:extLst>
              <a:ext uri="{FF2B5EF4-FFF2-40B4-BE49-F238E27FC236}">
                <a16:creationId xmlns:a16="http://schemas.microsoft.com/office/drawing/2014/main" id="{8EADDFB7-20C9-4B40-A46A-A40B4A31E8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41325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grpSp>
        <p:nvGrpSpPr>
          <p:cNvPr id="7249" name="Group 106">
            <a:extLst>
              <a:ext uri="{FF2B5EF4-FFF2-40B4-BE49-F238E27FC236}">
                <a16:creationId xmlns:a16="http://schemas.microsoft.com/office/drawing/2014/main" id="{8BE01CC2-1B72-43BA-A685-4D5BA291EACA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3190875"/>
            <a:ext cx="317500" cy="238125"/>
            <a:chOff x="688" y="2329"/>
            <a:chExt cx="200" cy="150"/>
          </a:xfrm>
        </p:grpSpPr>
        <p:sp>
          <p:nvSpPr>
            <p:cNvPr id="7258" name="Line 107">
              <a:extLst>
                <a:ext uri="{FF2B5EF4-FFF2-40B4-BE49-F238E27FC236}">
                  <a16:creationId xmlns:a16="http://schemas.microsoft.com/office/drawing/2014/main" id="{AEC38546-FFBC-4003-9868-21FEE3A18E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59" name="Line 108">
              <a:extLst>
                <a:ext uri="{FF2B5EF4-FFF2-40B4-BE49-F238E27FC236}">
                  <a16:creationId xmlns:a16="http://schemas.microsoft.com/office/drawing/2014/main" id="{E6B72953-EFCF-4D49-A380-E5EA95071B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60" name="Line 109">
              <a:extLst>
                <a:ext uri="{FF2B5EF4-FFF2-40B4-BE49-F238E27FC236}">
                  <a16:creationId xmlns:a16="http://schemas.microsoft.com/office/drawing/2014/main" id="{F66067C2-C44E-4C77-814E-96D55400FA3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50" name="Line 112">
            <a:extLst>
              <a:ext uri="{FF2B5EF4-FFF2-40B4-BE49-F238E27FC236}">
                <a16:creationId xmlns:a16="http://schemas.microsoft.com/office/drawing/2014/main" id="{CF5629F5-D832-4E24-866C-1B84426817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6475" y="3252788"/>
            <a:ext cx="20002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51" name="Line 113">
            <a:extLst>
              <a:ext uri="{FF2B5EF4-FFF2-40B4-BE49-F238E27FC236}">
                <a16:creationId xmlns:a16="http://schemas.microsoft.com/office/drawing/2014/main" id="{6C97FF8B-EA35-4C80-94F8-2B42F2AB5737}"/>
              </a:ext>
            </a:extLst>
          </p:cNvPr>
          <p:cNvSpPr>
            <a:spLocks noChangeShapeType="1"/>
          </p:cNvSpPr>
          <p:nvPr/>
        </p:nvSpPr>
        <p:spPr bwMode="auto">
          <a:xfrm rot="20988040" flipV="1">
            <a:off x="7315200" y="3262313"/>
            <a:ext cx="76200" cy="2286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252" name="Group 4">
            <a:extLst>
              <a:ext uri="{FF2B5EF4-FFF2-40B4-BE49-F238E27FC236}">
                <a16:creationId xmlns:a16="http://schemas.microsoft.com/office/drawing/2014/main" id="{86B55784-4316-496A-A7A5-40F8458D8E8E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7254" name="Rectangle 5">
              <a:extLst>
                <a:ext uri="{FF2B5EF4-FFF2-40B4-BE49-F238E27FC236}">
                  <a16:creationId xmlns:a16="http://schemas.microsoft.com/office/drawing/2014/main" id="{3A670F99-3F6B-44AB-9412-C709070B5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7255" name="Rectangle 6">
              <a:extLst>
                <a:ext uri="{FF2B5EF4-FFF2-40B4-BE49-F238E27FC236}">
                  <a16:creationId xmlns:a16="http://schemas.microsoft.com/office/drawing/2014/main" id="{7E8DA689-24A1-483B-985F-A2786A875C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7256" name="Rectangle 7">
              <a:extLst>
                <a:ext uri="{FF2B5EF4-FFF2-40B4-BE49-F238E27FC236}">
                  <a16:creationId xmlns:a16="http://schemas.microsoft.com/office/drawing/2014/main" id="{F6281D39-4F3F-4009-A7BA-5C169BC40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7257" name="Rectangle 8">
              <a:extLst>
                <a:ext uri="{FF2B5EF4-FFF2-40B4-BE49-F238E27FC236}">
                  <a16:creationId xmlns:a16="http://schemas.microsoft.com/office/drawing/2014/main" id="{7516F34E-78CA-48A5-A005-738E9FF34BC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sp>
        <p:nvSpPr>
          <p:cNvPr id="7253" name="Line 107">
            <a:extLst>
              <a:ext uri="{FF2B5EF4-FFF2-40B4-BE49-F238E27FC236}">
                <a16:creationId xmlns:a16="http://schemas.microsoft.com/office/drawing/2014/main" id="{B86B6602-A228-4362-B048-1739D1962D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3276600"/>
            <a:ext cx="100013" cy="1905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85" decel="100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385" decel="100000"/>
                                        <p:tgtEl>
                                          <p:spTgt spid="256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385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385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0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85" decel="1000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385" decel="100000"/>
                                        <p:tgtEl>
                                          <p:spTgt spid="256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385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385" fill="hold"/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4" grpId="0"/>
      <p:bldP spid="25625" grpId="0"/>
      <p:bldP spid="25632" grpId="0"/>
      <p:bldP spid="25633" grpId="0"/>
      <p:bldP spid="25634" grpId="0"/>
      <p:bldP spid="25689" grpId="0"/>
      <p:bldP spid="2569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>
            <a:extLst>
              <a:ext uri="{FF2B5EF4-FFF2-40B4-BE49-F238E27FC236}">
                <a16:creationId xmlns:a16="http://schemas.microsoft.com/office/drawing/2014/main" id="{0E1D28F5-512F-44FD-9698-D2DE9D2C6C4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95250"/>
            <a:ext cx="3810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hµm sè bËc nhÊt</a:t>
            </a:r>
          </a:p>
        </p:txBody>
      </p:sp>
      <p:sp>
        <p:nvSpPr>
          <p:cNvPr id="8195" name="Text Box 3">
            <a:extLst>
              <a:ext uri="{FF2B5EF4-FFF2-40B4-BE49-F238E27FC236}">
                <a16:creationId xmlns:a16="http://schemas.microsoft.com/office/drawing/2014/main" id="{0D892361-E676-4489-A469-620EB6CFC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sp>
        <p:nvSpPr>
          <p:cNvPr id="8196" name="Line 5">
            <a:extLst>
              <a:ext uri="{FF2B5EF4-FFF2-40B4-BE49-F238E27FC236}">
                <a16:creationId xmlns:a16="http://schemas.microsoft.com/office/drawing/2014/main" id="{5E6B753D-688B-44DA-B165-48706CC24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7" name="Text Box 70">
            <a:extLst>
              <a:ext uri="{FF2B5EF4-FFF2-40B4-BE49-F238E27FC236}">
                <a16:creationId xmlns:a16="http://schemas.microsoft.com/office/drawing/2014/main" id="{2F3B34D3-332D-40C4-B64A-8AF662830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492125"/>
            <a:ext cx="4038600" cy="255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- Hµm sè y = f(x) = - 3x + 1 x¸c ®Þnh 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x  R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- LÊy 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1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, 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2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bÊt kú  R sao cho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1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&lt; 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2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t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f(x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1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) &gt; f(x</a:t>
            </a:r>
            <a:r>
              <a:rPr lang="en-US" altLang="vi-VN" sz="2000" baseline="-25000">
                <a:latin typeface=".VnArial" panose="020B7200000000000000" pitchFamily="34" charset="0"/>
                <a:sym typeface="Symbol" panose="05050102010706020507" pitchFamily="18" charset="2"/>
              </a:rPr>
              <a:t>2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)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y = f(x) = - 3x + 1 nghÞch biÕn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biÕn trªn R</a:t>
            </a:r>
          </a:p>
        </p:txBody>
      </p:sp>
      <p:sp>
        <p:nvSpPr>
          <p:cNvPr id="9292" name="Text Box 76">
            <a:extLst>
              <a:ext uri="{FF2B5EF4-FFF2-40B4-BE49-F238E27FC236}">
                <a16:creationId xmlns:a16="http://schemas.microsoft.com/office/drawing/2014/main" id="{EE222A11-C4D8-473F-8548-20B20A25E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788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solidFill>
                  <a:srgbClr val="FF0000"/>
                </a:solidFill>
                <a:latin typeface=".VnHelvetInsH" panose="020B7200000000000000" pitchFamily="34" charset="0"/>
              </a:rPr>
              <a:t>2. tÝnh chÊt</a:t>
            </a:r>
          </a:p>
        </p:txBody>
      </p:sp>
      <p:sp>
        <p:nvSpPr>
          <p:cNvPr id="9293" name="Text Box 77">
            <a:extLst>
              <a:ext uri="{FF2B5EF4-FFF2-40B4-BE49-F238E27FC236}">
                <a16:creationId xmlns:a16="http://schemas.microsoft.com/office/drawing/2014/main" id="{241173C0-EDD5-45A4-A51A-F3ADED427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11488"/>
            <a:ext cx="472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* VD1: XÐt hµm sè y = - 3x + 1</a:t>
            </a:r>
          </a:p>
        </p:txBody>
      </p:sp>
      <p:sp>
        <p:nvSpPr>
          <p:cNvPr id="9294" name="Rectangle 78">
            <a:extLst>
              <a:ext uri="{FF2B5EF4-FFF2-40B4-BE49-F238E27FC236}">
                <a16:creationId xmlns:a16="http://schemas.microsoft.com/office/drawing/2014/main" id="{0FB22437-BF6C-4FDE-8475-97AC24232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279775"/>
            <a:ext cx="44465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- Hµm sè y = - 3x + 1 x¸c ®Þnh 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x  R</a:t>
            </a:r>
          </a:p>
        </p:txBody>
      </p:sp>
      <p:sp>
        <p:nvSpPr>
          <p:cNvPr id="9295" name="Rectangle 79">
            <a:extLst>
              <a:ext uri="{FF2B5EF4-FFF2-40B4-BE49-F238E27FC236}">
                <a16:creationId xmlns:a16="http://schemas.microsoft.com/office/drawing/2014/main" id="{3D116BBB-60CB-4011-BF7C-84AD44480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579813"/>
            <a:ext cx="4678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- Hµm sè y = - 3x + 1 nghÞch biÕn trªn R</a:t>
            </a:r>
          </a:p>
        </p:txBody>
      </p:sp>
      <p:sp>
        <p:nvSpPr>
          <p:cNvPr id="8202" name="Text Box 81">
            <a:extLst>
              <a:ext uri="{FF2B5EF4-FFF2-40B4-BE49-F238E27FC236}">
                <a16:creationId xmlns:a16="http://schemas.microsoft.com/office/drawing/2014/main" id="{3D860A6D-A662-4B32-8C76-C395723C8A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60488"/>
            <a:ext cx="5029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lµ hµm sè ®­ược cho bëi c«ng thøc y = ax + b trong ®ã a, b lµ c¸c sè cho tr­ưíc vµ 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</a:p>
        </p:txBody>
      </p:sp>
      <p:sp>
        <p:nvSpPr>
          <p:cNvPr id="8203" name="Text Box 83">
            <a:extLst>
              <a:ext uri="{FF2B5EF4-FFF2-40B4-BE49-F238E27FC236}">
                <a16:creationId xmlns:a16="http://schemas.microsoft.com/office/drawing/2014/main" id="{D16B8CF6-DF44-416B-8681-A2CA7CF49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93938"/>
            <a:ext cx="5105400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000" b="1" u="sng">
                <a:latin typeface=".VnArial" panose="020B7200000000000000" pitchFamily="34" charset="0"/>
                <a:sym typeface="Symbol" panose="05050102010706020507" pitchFamily="18" charset="2"/>
              </a:rPr>
              <a:t>Chó ý: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b = 0 hµm sè cã d¹ng y = ax (</a:t>
            </a:r>
            <a:r>
              <a:rPr lang="en-US" altLang="vi-VN" sz="2000">
                <a:latin typeface=".VnArial" panose="020B7200000000000000" pitchFamily="34" charset="0"/>
              </a:rPr>
              <a:t>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2000">
              <a:latin typeface=".VnArial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8204" name="Text Box 84">
            <a:extLst>
              <a:ext uri="{FF2B5EF4-FFF2-40B4-BE49-F238E27FC236}">
                <a16:creationId xmlns:a16="http://schemas.microsoft.com/office/drawing/2014/main" id="{8CC996DC-28B9-4F05-9503-BD1B4863E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3938"/>
            <a:ext cx="23622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solidFill>
                  <a:srgbClr val="00B050"/>
                </a:solidFill>
                <a:latin typeface=".VnArial" panose="020B7200000000000000" pitchFamily="34" charset="0"/>
              </a:rPr>
              <a:t>b)ĐÞnh nghÜa:</a:t>
            </a:r>
          </a:p>
        </p:txBody>
      </p:sp>
      <p:sp>
        <p:nvSpPr>
          <p:cNvPr id="8205" name="Text Box 85">
            <a:extLst>
              <a:ext uri="{FF2B5EF4-FFF2-40B4-BE49-F238E27FC236}">
                <a16:creationId xmlns:a16="http://schemas.microsoft.com/office/drawing/2014/main" id="{C24043C7-7D4E-4F1D-93A0-C96E40266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9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a) Bµi to¸n</a:t>
            </a:r>
            <a:r>
              <a:rPr lang="en-US" altLang="vi-VN" sz="2000">
                <a:latin typeface=".VnArial" panose="020B7200000000000000" pitchFamily="34" charset="0"/>
              </a:rPr>
              <a:t>: SGK trang 46</a:t>
            </a:r>
          </a:p>
        </p:txBody>
      </p:sp>
      <p:grpSp>
        <p:nvGrpSpPr>
          <p:cNvPr id="8206" name="Group 4">
            <a:extLst>
              <a:ext uri="{FF2B5EF4-FFF2-40B4-BE49-F238E27FC236}">
                <a16:creationId xmlns:a16="http://schemas.microsoft.com/office/drawing/2014/main" id="{416C75DA-C43D-4E27-8575-7D41E4F6F856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8207" name="Rectangle 5">
              <a:extLst>
                <a:ext uri="{FF2B5EF4-FFF2-40B4-BE49-F238E27FC236}">
                  <a16:creationId xmlns:a16="http://schemas.microsoft.com/office/drawing/2014/main" id="{E3C7DA71-12F8-4B69-9216-1597447362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8208" name="Rectangle 6">
              <a:extLst>
                <a:ext uri="{FF2B5EF4-FFF2-40B4-BE49-F238E27FC236}">
                  <a16:creationId xmlns:a16="http://schemas.microsoft.com/office/drawing/2014/main" id="{3682124B-2B82-4A29-A685-F1B6B78B13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8209" name="Rectangle 7">
              <a:extLst>
                <a:ext uri="{FF2B5EF4-FFF2-40B4-BE49-F238E27FC236}">
                  <a16:creationId xmlns:a16="http://schemas.microsoft.com/office/drawing/2014/main" id="{877B5D1C-7A88-48F7-9B5A-208DCA330B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8210" name="Rectangle 8">
              <a:extLst>
                <a:ext uri="{FF2B5EF4-FFF2-40B4-BE49-F238E27FC236}">
                  <a16:creationId xmlns:a16="http://schemas.microsoft.com/office/drawing/2014/main" id="{84CA7DDE-609B-4819-95F7-BFC4E1FEB9E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93" grpId="0"/>
      <p:bldP spid="9294" grpId="0"/>
      <p:bldP spid="929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D1F6857-6683-4CD4-A24F-2357DDCD0317}"/>
              </a:ext>
            </a:extLst>
          </p:cNvPr>
          <p:cNvSpPr/>
          <p:nvPr/>
        </p:nvSpPr>
        <p:spPr>
          <a:xfrm>
            <a:off x="171450" y="5273675"/>
            <a:ext cx="5086350" cy="1346200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9219" name="WordArt 2">
            <a:extLst>
              <a:ext uri="{FF2B5EF4-FFF2-40B4-BE49-F238E27FC236}">
                <a16:creationId xmlns:a16="http://schemas.microsoft.com/office/drawing/2014/main" id="{EFFFBA79-D731-4435-AF47-79EAEBE227C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95250"/>
            <a:ext cx="3810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hµm sè bËc nhÊt</a:t>
            </a:r>
          </a:p>
        </p:txBody>
      </p:sp>
      <p:sp>
        <p:nvSpPr>
          <p:cNvPr id="9220" name="Line 5">
            <a:extLst>
              <a:ext uri="{FF2B5EF4-FFF2-40B4-BE49-F238E27FC236}">
                <a16:creationId xmlns:a16="http://schemas.microsoft.com/office/drawing/2014/main" id="{128CCF1B-5885-4C58-AF78-9FE0BF3DDC6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1" name="Text Box 15">
            <a:extLst>
              <a:ext uri="{FF2B5EF4-FFF2-40B4-BE49-F238E27FC236}">
                <a16:creationId xmlns:a16="http://schemas.microsoft.com/office/drawing/2014/main" id="{70EE2EA3-87C5-4937-AF00-C3297A198D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946525"/>
            <a:ext cx="472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* VD2: XÐt hµm sè y = 3x + 1</a:t>
            </a:r>
          </a:p>
        </p:txBody>
      </p:sp>
      <p:sp>
        <p:nvSpPr>
          <p:cNvPr id="10256" name="Rectangle 16">
            <a:extLst>
              <a:ext uri="{FF2B5EF4-FFF2-40B4-BE49-F238E27FC236}">
                <a16:creationId xmlns:a16="http://schemas.microsoft.com/office/drawing/2014/main" id="{2865ECF3-FB7E-4557-8C58-C168DECB69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4244975"/>
            <a:ext cx="4433888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Hµm sè y = 3x + 1 x¸c ®Þnh </a:t>
            </a: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x  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Hµm sè y = 3x +1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®ång biÕn trªn R</a:t>
            </a:r>
          </a:p>
        </p:txBody>
      </p:sp>
      <p:sp>
        <p:nvSpPr>
          <p:cNvPr id="9223" name="Text Box 25">
            <a:extLst>
              <a:ext uri="{FF2B5EF4-FFF2-40B4-BE49-F238E27FC236}">
                <a16:creationId xmlns:a16="http://schemas.microsoft.com/office/drawing/2014/main" id="{5BC136A8-8D17-48E6-BD67-CB09636BE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788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2. tÝnh chÊt</a:t>
            </a:r>
          </a:p>
        </p:txBody>
      </p:sp>
      <p:sp>
        <p:nvSpPr>
          <p:cNvPr id="9224" name="Text Box 26">
            <a:extLst>
              <a:ext uri="{FF2B5EF4-FFF2-40B4-BE49-F238E27FC236}">
                <a16:creationId xmlns:a16="http://schemas.microsoft.com/office/drawing/2014/main" id="{818C9650-AA1D-4E63-A322-0F054F3C5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011488"/>
            <a:ext cx="472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* VD1: XÐt hµm sè y = -3x + 1</a:t>
            </a:r>
          </a:p>
        </p:txBody>
      </p:sp>
      <p:sp>
        <p:nvSpPr>
          <p:cNvPr id="9225" name="Rectangle 27">
            <a:extLst>
              <a:ext uri="{FF2B5EF4-FFF2-40B4-BE49-F238E27FC236}">
                <a16:creationId xmlns:a16="http://schemas.microsoft.com/office/drawing/2014/main" id="{90601F10-A747-437D-B060-D1AC08B20C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279775"/>
            <a:ext cx="48228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000">
                <a:solidFill>
                  <a:srgbClr val="00B050"/>
                </a:solidFill>
                <a:latin typeface=".VnArial" panose="020B7200000000000000" pitchFamily="34" charset="0"/>
              </a:rPr>
              <a:t>Hµm sè y = - 3x + 1 x¸c ®Þnh </a:t>
            </a:r>
            <a:r>
              <a:rPr lang="en-US" altLang="vi-VN" sz="2000">
                <a:solidFill>
                  <a:srgbClr val="00B05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x  R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Hµm sè y = - 3x + 1 </a:t>
            </a: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  <a:sym typeface="Symbol" panose="05050102010706020507" pitchFamily="18" charset="2"/>
              </a:rPr>
              <a:t>nghÞch biÕn trªn R</a:t>
            </a:r>
          </a:p>
        </p:txBody>
      </p:sp>
      <p:sp>
        <p:nvSpPr>
          <p:cNvPr id="9226" name="Text Box 30">
            <a:extLst>
              <a:ext uri="{FF2B5EF4-FFF2-40B4-BE49-F238E27FC236}">
                <a16:creationId xmlns:a16="http://schemas.microsoft.com/office/drawing/2014/main" id="{9A1C5FB1-0DE6-445F-966A-86D76182E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60488"/>
            <a:ext cx="5029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lµ hµm sè ®­ược cho bëi c«ng thøc y = ax + b trong ®ã a, b lµ c¸c sè cho trư­íc vµ 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</a:p>
        </p:txBody>
      </p:sp>
      <p:sp>
        <p:nvSpPr>
          <p:cNvPr id="9227" name="Text Box 32">
            <a:extLst>
              <a:ext uri="{FF2B5EF4-FFF2-40B4-BE49-F238E27FC236}">
                <a16:creationId xmlns:a16="http://schemas.microsoft.com/office/drawing/2014/main" id="{16D701B6-0AD4-49A1-8767-77E27ECC1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93938"/>
            <a:ext cx="5029200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000" b="1" u="sng">
                <a:latin typeface=".VnArial" panose="020B7200000000000000" pitchFamily="34" charset="0"/>
                <a:sym typeface="Symbol" panose="05050102010706020507" pitchFamily="18" charset="2"/>
              </a:rPr>
              <a:t>Chó ý: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b = 0 hµm sè cã d¹ng y = ax (</a:t>
            </a:r>
            <a:r>
              <a:rPr lang="en-US" altLang="vi-VN" sz="2000">
                <a:latin typeface=".VnArial" panose="020B7200000000000000" pitchFamily="34" charset="0"/>
              </a:rPr>
              <a:t>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vi-VN" sz="2000">
              <a:latin typeface=".VnArial" panose="020B7200000000000000" pitchFamily="34" charset="0"/>
              <a:sym typeface="Symbol" panose="05050102010706020507" pitchFamily="18" charset="2"/>
            </a:endParaRPr>
          </a:p>
        </p:txBody>
      </p:sp>
      <p:sp>
        <p:nvSpPr>
          <p:cNvPr id="9228" name="Text Box 33">
            <a:extLst>
              <a:ext uri="{FF2B5EF4-FFF2-40B4-BE49-F238E27FC236}">
                <a16:creationId xmlns:a16="http://schemas.microsoft.com/office/drawing/2014/main" id="{3F0B38DF-E950-4542-A61B-39DAE0AA1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3938"/>
            <a:ext cx="27447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b) ĐÞnh nghÜa</a:t>
            </a:r>
            <a:r>
              <a:rPr lang="en-US" altLang="vi-VN" sz="2000" b="1" u="sng"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9229" name="Text Box 34">
            <a:extLst>
              <a:ext uri="{FF2B5EF4-FFF2-40B4-BE49-F238E27FC236}">
                <a16:creationId xmlns:a16="http://schemas.microsoft.com/office/drawing/2014/main" id="{3EF66C11-4FC1-4305-990A-1927EE954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9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a) Bµi to¸n: SGK trang 46</a:t>
            </a:r>
          </a:p>
        </p:txBody>
      </p:sp>
      <p:sp>
        <p:nvSpPr>
          <p:cNvPr id="10275" name="Text Box 35">
            <a:extLst>
              <a:ext uri="{FF2B5EF4-FFF2-40B4-BE49-F238E27FC236}">
                <a16:creationId xmlns:a16="http://schemas.microsoft.com/office/drawing/2014/main" id="{142DD9A2-1046-426C-A64F-AC0AEB7C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876800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* TÝnh chÊt:</a:t>
            </a:r>
          </a:p>
        </p:txBody>
      </p:sp>
      <p:sp>
        <p:nvSpPr>
          <p:cNvPr id="10276" name="Text Box 36">
            <a:extLst>
              <a:ext uri="{FF2B5EF4-FFF2-40B4-BE49-F238E27FC236}">
                <a16:creationId xmlns:a16="http://schemas.microsoft.com/office/drawing/2014/main" id="{543A71ED-B6F0-496F-82D7-E2068DBB9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5224463"/>
            <a:ext cx="5638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y= ax + b x¸c ®Þnh víi mäi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 gi¸ trÞ cña x thuéc R vµ cã tÝnh chÊt sau:</a:t>
            </a:r>
          </a:p>
        </p:txBody>
      </p:sp>
      <p:sp>
        <p:nvSpPr>
          <p:cNvPr id="10277" name="Rectangle 37">
            <a:extLst>
              <a:ext uri="{FF2B5EF4-FFF2-40B4-BE49-F238E27FC236}">
                <a16:creationId xmlns:a16="http://schemas.microsoft.com/office/drawing/2014/main" id="{1217B4E7-002F-4011-B267-4A5CF07CA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" y="5834063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a) Đång biÕn trªn </a:t>
            </a:r>
            <a:r>
              <a:rPr lang="en-US" altLang="vi-VN" sz="2000" b="1">
                <a:latin typeface=".VnArial" panose="020B7200000000000000" pitchFamily="34" charset="0"/>
              </a:rPr>
              <a:t>R</a:t>
            </a:r>
            <a:r>
              <a:rPr lang="en-US" altLang="vi-VN" sz="2000">
                <a:latin typeface=".VnArial" panose="020B7200000000000000" pitchFamily="34" charset="0"/>
              </a:rPr>
              <a:t> khi a &gt; 0</a:t>
            </a:r>
          </a:p>
        </p:txBody>
      </p:sp>
      <p:sp>
        <p:nvSpPr>
          <p:cNvPr id="10278" name="Rectangle 38">
            <a:extLst>
              <a:ext uri="{FF2B5EF4-FFF2-40B4-BE49-F238E27FC236}">
                <a16:creationId xmlns:a16="http://schemas.microsoft.com/office/drawing/2014/main" id="{E21DBC35-4BA5-42E9-B24A-62CBA7903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6232525"/>
            <a:ext cx="3617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b) NghÞch biÕn trªn </a:t>
            </a:r>
            <a:r>
              <a:rPr lang="en-US" altLang="vi-VN" sz="2000" b="1">
                <a:latin typeface=".VnArial" panose="020B7200000000000000" pitchFamily="34" charset="0"/>
              </a:rPr>
              <a:t>R </a:t>
            </a:r>
            <a:r>
              <a:rPr lang="en-US" altLang="vi-VN" sz="2000">
                <a:latin typeface=".VnArial" panose="020B7200000000000000" pitchFamily="34" charset="0"/>
              </a:rPr>
              <a:t>khi a &lt; 0</a:t>
            </a:r>
          </a:p>
        </p:txBody>
      </p:sp>
      <p:grpSp>
        <p:nvGrpSpPr>
          <p:cNvPr id="9234" name="Group 46">
            <a:extLst>
              <a:ext uri="{FF2B5EF4-FFF2-40B4-BE49-F238E27FC236}">
                <a16:creationId xmlns:a16="http://schemas.microsoft.com/office/drawing/2014/main" id="{BC36E035-DAFA-4040-B5EE-7709960F37D0}"/>
              </a:ext>
            </a:extLst>
          </p:cNvPr>
          <p:cNvGrpSpPr>
            <a:grpSpLocks/>
          </p:cNvGrpSpPr>
          <p:nvPr/>
        </p:nvGrpSpPr>
        <p:grpSpPr bwMode="auto">
          <a:xfrm>
            <a:off x="5181600" y="601663"/>
            <a:ext cx="3962400" cy="1373187"/>
            <a:chOff x="3264" y="1392"/>
            <a:chExt cx="2496" cy="865"/>
          </a:xfrm>
        </p:grpSpPr>
        <p:sp>
          <p:nvSpPr>
            <p:cNvPr id="9244" name="Rectangle 39">
              <a:extLst>
                <a:ext uri="{FF2B5EF4-FFF2-40B4-BE49-F238E27FC236}">
                  <a16:creationId xmlns:a16="http://schemas.microsoft.com/office/drawing/2014/main" id="{6C43C861-2F76-43E0-92A4-E0670D45B7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4" y="1392"/>
              <a:ext cx="240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</a:rPr>
                <a:t>- Hµm sè y = f(x) = 3x + 1 x¸c ®Þnh 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x  R</a:t>
              </a:r>
            </a:p>
          </p:txBody>
        </p:sp>
        <p:sp>
          <p:nvSpPr>
            <p:cNvPr id="9245" name="Rectangle 40">
              <a:extLst>
                <a:ext uri="{FF2B5EF4-FFF2-40B4-BE49-F238E27FC236}">
                  <a16:creationId xmlns:a16="http://schemas.microsoft.com/office/drawing/2014/main" id="{A3C55767-53CC-4E79-BFDA-94C5ECFB6C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815"/>
              <a:ext cx="244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- LÊy 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1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, 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2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 bÊt kú  R sao cho</a:t>
              </a:r>
            </a:p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 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1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 &lt; 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2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  f(x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1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) &lt; f(x</a:t>
              </a:r>
              <a:r>
                <a:rPr lang="en-US" altLang="vi-VN" sz="2000" baseline="-25000">
                  <a:latin typeface=".VnArial" panose="020B7200000000000000" pitchFamily="34" charset="0"/>
                  <a:sym typeface="Symbol" panose="05050102010706020507" pitchFamily="18" charset="2"/>
                </a:rPr>
                <a:t>2</a:t>
              </a:r>
              <a:r>
                <a:rPr lang="en-US" altLang="vi-VN" sz="2000">
                  <a:latin typeface=".VnArial" panose="020B7200000000000000" pitchFamily="34" charset="0"/>
                  <a:sym typeface="Symbol" panose="05050102010706020507" pitchFamily="18" charset="2"/>
                </a:rPr>
                <a:t>)</a:t>
              </a:r>
            </a:p>
          </p:txBody>
        </p:sp>
      </p:grpSp>
      <p:sp>
        <p:nvSpPr>
          <p:cNvPr id="9235" name="Rectangle 45">
            <a:extLst>
              <a:ext uri="{FF2B5EF4-FFF2-40B4-BE49-F238E27FC236}">
                <a16:creationId xmlns:a16="http://schemas.microsoft.com/office/drawing/2014/main" id="{560FCCE6-4151-48DF-B04C-ACE461B09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100263"/>
            <a:ext cx="3935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y= f(x)= 3x +1 ®ång biÕn trªn R</a:t>
            </a:r>
          </a:p>
        </p:txBody>
      </p:sp>
      <p:sp>
        <p:nvSpPr>
          <p:cNvPr id="10418" name="Rectangle 178">
            <a:extLst>
              <a:ext uri="{FF2B5EF4-FFF2-40B4-BE49-F238E27FC236}">
                <a16:creationId xmlns:a16="http://schemas.microsoft.com/office/drawing/2014/main" id="{A5B27E3F-126D-4FC4-87C2-70FB27D0B8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3013075"/>
            <a:ext cx="688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-3</a:t>
            </a:r>
            <a:r>
              <a:rPr lang="en-US" altLang="vi-VN" sz="2000" b="1">
                <a:latin typeface=".VnArial" panose="020B7200000000000000" pitchFamily="34" charset="0"/>
              </a:rPr>
              <a:t>    </a:t>
            </a:r>
          </a:p>
        </p:txBody>
      </p:sp>
      <p:sp>
        <p:nvSpPr>
          <p:cNvPr id="10419" name="Rectangle 179">
            <a:extLst>
              <a:ext uri="{FF2B5EF4-FFF2-40B4-BE49-F238E27FC236}">
                <a16:creationId xmlns:a16="http://schemas.microsoft.com/office/drawing/2014/main" id="{B3A26F1B-56AF-46B2-9A51-B1E8AF01E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4652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3</a:t>
            </a:r>
          </a:p>
        </p:txBody>
      </p:sp>
      <p:grpSp>
        <p:nvGrpSpPr>
          <p:cNvPr id="9238" name="Group 4">
            <a:extLst>
              <a:ext uri="{FF2B5EF4-FFF2-40B4-BE49-F238E27FC236}">
                <a16:creationId xmlns:a16="http://schemas.microsoft.com/office/drawing/2014/main" id="{496E6350-9951-47D9-A9C2-73CD38013494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9240" name="Rectangle 5">
              <a:extLst>
                <a:ext uri="{FF2B5EF4-FFF2-40B4-BE49-F238E27FC236}">
                  <a16:creationId xmlns:a16="http://schemas.microsoft.com/office/drawing/2014/main" id="{2964C4FA-23C3-4588-B8B6-AB680DE57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9241" name="Rectangle 6">
              <a:extLst>
                <a:ext uri="{FF2B5EF4-FFF2-40B4-BE49-F238E27FC236}">
                  <a16:creationId xmlns:a16="http://schemas.microsoft.com/office/drawing/2014/main" id="{572ECEB8-4A6E-430F-8A2B-CBDB93351EF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9242" name="Rectangle 7">
              <a:extLst>
                <a:ext uri="{FF2B5EF4-FFF2-40B4-BE49-F238E27FC236}">
                  <a16:creationId xmlns:a16="http://schemas.microsoft.com/office/drawing/2014/main" id="{59C83A41-C96E-4118-BE4C-12CFB2CD6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9243" name="Rectangle 8">
              <a:extLst>
                <a:ext uri="{FF2B5EF4-FFF2-40B4-BE49-F238E27FC236}">
                  <a16:creationId xmlns:a16="http://schemas.microsoft.com/office/drawing/2014/main" id="{5B0AC652-FCEA-4362-8D76-AC451941F4F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sp>
        <p:nvSpPr>
          <p:cNvPr id="9239" name="Text Box 3">
            <a:extLst>
              <a:ext uri="{FF2B5EF4-FFF2-40B4-BE49-F238E27FC236}">
                <a16:creationId xmlns:a16="http://schemas.microsoft.com/office/drawing/2014/main" id="{4DB0ED3C-F91B-40F9-A6C6-87FE89D3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04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" presetID="3" presetClass="emph" presetSubtype="6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1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0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0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FF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0000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256" grpId="0"/>
      <p:bldP spid="10275" grpId="0"/>
      <p:bldP spid="10276" grpId="0"/>
      <p:bldP spid="10278" grpId="0"/>
      <p:bldP spid="10418" grpId="0" build="allAtOnce"/>
      <p:bldP spid="1041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3">
            <a:extLst>
              <a:ext uri="{FF2B5EF4-FFF2-40B4-BE49-F238E27FC236}">
                <a16:creationId xmlns:a16="http://schemas.microsoft.com/office/drawing/2014/main" id="{E0D66AC3-DD7C-45B0-8B7E-2F5FE4A0F3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3550" y="1066800"/>
            <a:ext cx="0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Text Box 20">
            <a:extLst>
              <a:ext uri="{FF2B5EF4-FFF2-40B4-BE49-F238E27FC236}">
                <a16:creationId xmlns:a16="http://schemas.microsoft.com/office/drawing/2014/main" id="{5334C7AF-D601-4EAD-9A36-788167B1B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609600"/>
            <a:ext cx="45720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00" b="1" u="sng">
                <a:latin typeface=".VnArabia" panose="020B7200000000000000" pitchFamily="34" charset="0"/>
              </a:rPr>
              <a:t>Bµi tËp 1: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c)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Trong các hàm số bậc nhất sau, hàm số nào là đồng biến, nghịch biến? </a:t>
            </a:r>
          </a:p>
        </p:txBody>
      </p:sp>
      <p:sp>
        <p:nvSpPr>
          <p:cNvPr id="10244" name="Line 79">
            <a:extLst>
              <a:ext uri="{FF2B5EF4-FFF2-40B4-BE49-F238E27FC236}">
                <a16:creationId xmlns:a16="http://schemas.microsoft.com/office/drawing/2014/main" id="{3798470B-DB01-42FF-85F8-E06C3E0DF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0245" name="Group 84">
            <a:extLst>
              <a:ext uri="{FF2B5EF4-FFF2-40B4-BE49-F238E27FC236}">
                <a16:creationId xmlns:a16="http://schemas.microsoft.com/office/drawing/2014/main" id="{3F607134-981B-4C77-98C9-434D1C7EADE8}"/>
              </a:ext>
            </a:extLst>
          </p:cNvPr>
          <p:cNvGrpSpPr>
            <a:grpSpLocks/>
          </p:cNvGrpSpPr>
          <p:nvPr/>
        </p:nvGrpSpPr>
        <p:grpSpPr bwMode="auto">
          <a:xfrm>
            <a:off x="6515100" y="4295775"/>
            <a:ext cx="317500" cy="238125"/>
            <a:chOff x="688" y="2329"/>
            <a:chExt cx="200" cy="150"/>
          </a:xfrm>
        </p:grpSpPr>
        <p:sp>
          <p:nvSpPr>
            <p:cNvPr id="10312" name="Line 85">
              <a:extLst>
                <a:ext uri="{FF2B5EF4-FFF2-40B4-BE49-F238E27FC236}">
                  <a16:creationId xmlns:a16="http://schemas.microsoft.com/office/drawing/2014/main" id="{F60004C6-B61C-4F15-A499-5A69B5AD8F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3" name="Line 86">
              <a:extLst>
                <a:ext uri="{FF2B5EF4-FFF2-40B4-BE49-F238E27FC236}">
                  <a16:creationId xmlns:a16="http://schemas.microsoft.com/office/drawing/2014/main" id="{7EE752A5-D57B-4089-9DD6-5E49BA832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4" name="Line 87">
              <a:extLst>
                <a:ext uri="{FF2B5EF4-FFF2-40B4-BE49-F238E27FC236}">
                  <a16:creationId xmlns:a16="http://schemas.microsoft.com/office/drawing/2014/main" id="{C1CC91CE-8A69-4F03-993F-6A54F210D2B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6" name="Group 88">
            <a:extLst>
              <a:ext uri="{FF2B5EF4-FFF2-40B4-BE49-F238E27FC236}">
                <a16:creationId xmlns:a16="http://schemas.microsoft.com/office/drawing/2014/main" id="{096E60A2-3D87-4411-AF0A-9D97F9808F04}"/>
              </a:ext>
            </a:extLst>
          </p:cNvPr>
          <p:cNvGrpSpPr>
            <a:grpSpLocks/>
          </p:cNvGrpSpPr>
          <p:nvPr/>
        </p:nvGrpSpPr>
        <p:grpSpPr bwMode="auto">
          <a:xfrm>
            <a:off x="5186363" y="2343150"/>
            <a:ext cx="317500" cy="238125"/>
            <a:chOff x="688" y="2329"/>
            <a:chExt cx="200" cy="150"/>
          </a:xfrm>
        </p:grpSpPr>
        <p:sp>
          <p:nvSpPr>
            <p:cNvPr id="10309" name="Line 89">
              <a:extLst>
                <a:ext uri="{FF2B5EF4-FFF2-40B4-BE49-F238E27FC236}">
                  <a16:creationId xmlns:a16="http://schemas.microsoft.com/office/drawing/2014/main" id="{B732A7B9-975E-49FF-AEFA-DFEABD95BA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0" name="Line 90">
              <a:extLst>
                <a:ext uri="{FF2B5EF4-FFF2-40B4-BE49-F238E27FC236}">
                  <a16:creationId xmlns:a16="http://schemas.microsoft.com/office/drawing/2014/main" id="{7268E494-F99A-440C-AC2E-EDD3B5C687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1" name="Line 91">
              <a:extLst>
                <a:ext uri="{FF2B5EF4-FFF2-40B4-BE49-F238E27FC236}">
                  <a16:creationId xmlns:a16="http://schemas.microsoft.com/office/drawing/2014/main" id="{8D67CBE3-CC39-4C70-8D37-BE12567FEAC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7" name="WordArt 92">
            <a:extLst>
              <a:ext uri="{FF2B5EF4-FFF2-40B4-BE49-F238E27FC236}">
                <a16:creationId xmlns:a16="http://schemas.microsoft.com/office/drawing/2014/main" id="{015475BA-D2A5-4280-9ABC-98AC14C4DC9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95250"/>
            <a:ext cx="3810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hµm sè bËc nhÊt</a:t>
            </a:r>
          </a:p>
        </p:txBody>
      </p:sp>
      <p:grpSp>
        <p:nvGrpSpPr>
          <p:cNvPr id="10248" name="Group 4">
            <a:extLst>
              <a:ext uri="{FF2B5EF4-FFF2-40B4-BE49-F238E27FC236}">
                <a16:creationId xmlns:a16="http://schemas.microsoft.com/office/drawing/2014/main" id="{EAD0AFE4-1C83-4D04-8876-A7F5AE001AEF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10305" name="Rectangle 5">
              <a:extLst>
                <a:ext uri="{FF2B5EF4-FFF2-40B4-BE49-F238E27FC236}">
                  <a16:creationId xmlns:a16="http://schemas.microsoft.com/office/drawing/2014/main" id="{16D1D647-AE33-4588-AD1B-5D8702BC38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0306" name="Rectangle 6">
              <a:extLst>
                <a:ext uri="{FF2B5EF4-FFF2-40B4-BE49-F238E27FC236}">
                  <a16:creationId xmlns:a16="http://schemas.microsoft.com/office/drawing/2014/main" id="{A16E6212-0F29-4484-AAC0-B9B025548EC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0307" name="Rectangle 7">
              <a:extLst>
                <a:ext uri="{FF2B5EF4-FFF2-40B4-BE49-F238E27FC236}">
                  <a16:creationId xmlns:a16="http://schemas.microsoft.com/office/drawing/2014/main" id="{A8EC7632-C01B-49B7-8681-B66CCE63E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0308" name="Rectangle 8">
              <a:extLst>
                <a:ext uri="{FF2B5EF4-FFF2-40B4-BE49-F238E27FC236}">
                  <a16:creationId xmlns:a16="http://schemas.microsoft.com/office/drawing/2014/main" id="{92171AF2-5623-4DF9-92F8-2E76174ED5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sp>
        <p:nvSpPr>
          <p:cNvPr id="10249" name="Text Box 25">
            <a:extLst>
              <a:ext uri="{FF2B5EF4-FFF2-40B4-BE49-F238E27FC236}">
                <a16:creationId xmlns:a16="http://schemas.microsoft.com/office/drawing/2014/main" id="{28F7E735-F1B3-4C0A-8DB9-6C5C5B906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788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2. tÝnh chÊt</a:t>
            </a:r>
          </a:p>
        </p:txBody>
      </p:sp>
      <p:sp>
        <p:nvSpPr>
          <p:cNvPr id="10250" name="Text Box 30">
            <a:extLst>
              <a:ext uri="{FF2B5EF4-FFF2-40B4-BE49-F238E27FC236}">
                <a16:creationId xmlns:a16="http://schemas.microsoft.com/office/drawing/2014/main" id="{B0FAEFFE-2609-4DD1-B788-2D40D37C7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60488"/>
            <a:ext cx="41973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lµ hµm sè ®­ược cho bëi c«ng thøc y = ax + b trong ®ã a, b lµ c¸c sè cho tr­ưíc vµ 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</a:p>
        </p:txBody>
      </p:sp>
      <p:sp>
        <p:nvSpPr>
          <p:cNvPr id="10251" name="Text Box 32">
            <a:extLst>
              <a:ext uri="{FF2B5EF4-FFF2-40B4-BE49-F238E27FC236}">
                <a16:creationId xmlns:a16="http://schemas.microsoft.com/office/drawing/2014/main" id="{AA1FAE2A-001F-419E-9B58-0C5E778C0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93938"/>
            <a:ext cx="502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latin typeface=".VnArial" panose="020B7200000000000000" pitchFamily="34" charset="0"/>
                <a:sym typeface="Symbol" panose="05050102010706020507" pitchFamily="18" charset="2"/>
              </a:rPr>
              <a:t>Chó ý: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b = 0 hµm sè cã d¹ng y = ax</a:t>
            </a:r>
          </a:p>
        </p:txBody>
      </p:sp>
      <p:sp>
        <p:nvSpPr>
          <p:cNvPr id="10252" name="Text Box 33">
            <a:extLst>
              <a:ext uri="{FF2B5EF4-FFF2-40B4-BE49-F238E27FC236}">
                <a16:creationId xmlns:a16="http://schemas.microsoft.com/office/drawing/2014/main" id="{DC2D9183-B05C-45F8-9A03-8CDFF79EB9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3938"/>
            <a:ext cx="27447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b) ĐÞnh nghÜa</a:t>
            </a:r>
            <a:r>
              <a:rPr lang="en-US" altLang="vi-VN" sz="2000" b="1" u="sng"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10253" name="Text Box 34">
            <a:extLst>
              <a:ext uri="{FF2B5EF4-FFF2-40B4-BE49-F238E27FC236}">
                <a16:creationId xmlns:a16="http://schemas.microsoft.com/office/drawing/2014/main" id="{A8BF7939-5F29-4A2B-A841-4EE034FBA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9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a) Bµi to¸n: SGK trang 46</a:t>
            </a:r>
          </a:p>
        </p:txBody>
      </p:sp>
      <p:sp>
        <p:nvSpPr>
          <p:cNvPr id="10254" name="Text Box 3">
            <a:extLst>
              <a:ext uri="{FF2B5EF4-FFF2-40B4-BE49-F238E27FC236}">
                <a16:creationId xmlns:a16="http://schemas.microsoft.com/office/drawing/2014/main" id="{540F9F8C-C01E-48D8-8F2A-CE7AEB25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DFD137-CB0B-4886-A79B-3B1F68714A98}"/>
              </a:ext>
            </a:extLst>
          </p:cNvPr>
          <p:cNvSpPr/>
          <p:nvPr/>
        </p:nvSpPr>
        <p:spPr>
          <a:xfrm>
            <a:off x="133350" y="3478213"/>
            <a:ext cx="3962400" cy="1971675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0256" name="Text Box 35">
            <a:extLst>
              <a:ext uri="{FF2B5EF4-FFF2-40B4-BE49-F238E27FC236}">
                <a16:creationId xmlns:a16="http://schemas.microsoft.com/office/drawing/2014/main" id="{40E2116F-D162-4827-8937-20F92FC13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3078163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* TÝnh chÊt:</a:t>
            </a:r>
          </a:p>
        </p:txBody>
      </p:sp>
      <p:sp>
        <p:nvSpPr>
          <p:cNvPr id="10257" name="Text Box 36">
            <a:extLst>
              <a:ext uri="{FF2B5EF4-FFF2-40B4-BE49-F238E27FC236}">
                <a16:creationId xmlns:a16="http://schemas.microsoft.com/office/drawing/2014/main" id="{FE748D1D-CFFE-4506-88D2-F98B07F75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3429000"/>
            <a:ext cx="3657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y= ax + b x¸c ®Þnh víi mäi  gi¸ trÞ cña x thuéc R vµ cã tÝnh chÊt sau:</a:t>
            </a:r>
          </a:p>
        </p:txBody>
      </p:sp>
      <p:sp>
        <p:nvSpPr>
          <p:cNvPr id="10258" name="Rectangle 37">
            <a:extLst>
              <a:ext uri="{FF2B5EF4-FFF2-40B4-BE49-F238E27FC236}">
                <a16:creationId xmlns:a16="http://schemas.microsoft.com/office/drawing/2014/main" id="{0FA1A044-AEAC-421F-B4BB-88AD4ED76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92625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a) Đång biÕn trªn </a:t>
            </a:r>
            <a:r>
              <a:rPr lang="en-US" altLang="vi-VN" sz="2000" b="1">
                <a:latin typeface=".VnArial" panose="020B7200000000000000" pitchFamily="34" charset="0"/>
              </a:rPr>
              <a:t>R</a:t>
            </a:r>
            <a:r>
              <a:rPr lang="en-US" altLang="vi-VN" sz="2000">
                <a:latin typeface=".VnArial" panose="020B7200000000000000" pitchFamily="34" charset="0"/>
              </a:rPr>
              <a:t> khi a &gt; 0</a:t>
            </a:r>
          </a:p>
        </p:txBody>
      </p:sp>
      <p:sp>
        <p:nvSpPr>
          <p:cNvPr id="10259" name="Rectangle 38">
            <a:extLst>
              <a:ext uri="{FF2B5EF4-FFF2-40B4-BE49-F238E27FC236}">
                <a16:creationId xmlns:a16="http://schemas.microsoft.com/office/drawing/2014/main" id="{F565D7D8-5146-43D2-82FB-3D2DB3AE4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973638"/>
            <a:ext cx="3617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b) NghÞch biÕn trªn </a:t>
            </a:r>
            <a:r>
              <a:rPr lang="en-US" altLang="vi-VN" sz="2000" b="1">
                <a:latin typeface=".VnArial" panose="020B7200000000000000" pitchFamily="34" charset="0"/>
              </a:rPr>
              <a:t>R </a:t>
            </a:r>
            <a:r>
              <a:rPr lang="en-US" altLang="vi-VN" sz="2000">
                <a:latin typeface=".VnArial" panose="020B7200000000000000" pitchFamily="34" charset="0"/>
              </a:rPr>
              <a:t>khi a &lt; 0</a:t>
            </a:r>
          </a:p>
        </p:txBody>
      </p:sp>
      <p:graphicFrame>
        <p:nvGraphicFramePr>
          <p:cNvPr id="10260" name="Object 1">
            <a:extLst>
              <a:ext uri="{FF2B5EF4-FFF2-40B4-BE49-F238E27FC236}">
                <a16:creationId xmlns:a16="http://schemas.microsoft.com/office/drawing/2014/main" id="{5C0188C4-DF23-43BE-A0E4-39148728FD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6375" y="3325813"/>
          <a:ext cx="62071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6" name="Equation" r:id="rId3" imgW="241091" imgH="215713" progId="Equation.DSMT4">
                  <p:embed/>
                </p:oleObj>
              </mc:Choice>
              <mc:Fallback>
                <p:oleObj name="Equation" r:id="rId3" imgW="241091" imgH="2157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325813"/>
                        <a:ext cx="620713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Group 114">
            <a:extLst>
              <a:ext uri="{FF2B5EF4-FFF2-40B4-BE49-F238E27FC236}">
                <a16:creationId xmlns:a16="http://schemas.microsoft.com/office/drawing/2014/main" id="{732D5CEE-9ED8-47C9-BB8E-A11A8C55AF63}"/>
              </a:ext>
            </a:extLst>
          </p:cNvPr>
          <p:cNvGraphicFramePr>
            <a:graphicFrameLocks noGrp="1"/>
          </p:cNvGraphicFramePr>
          <p:nvPr/>
        </p:nvGraphicFramePr>
        <p:xfrm>
          <a:off x="4400550" y="1717675"/>
          <a:ext cx="4419600" cy="4672013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5794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TT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bËc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nhÊt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97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Nghịch</a:t>
                      </a: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1 – 5x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1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           x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1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3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2x</a:t>
                      </a:r>
                      <a:r>
                        <a:rPr kumimoji="0" lang="en-US" altLang="vi-VN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+ x – 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14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5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500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Y=3x-4</a:t>
                      </a: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348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(m - 1)x - 2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Line 3">
            <a:extLst>
              <a:ext uri="{FF2B5EF4-FFF2-40B4-BE49-F238E27FC236}">
                <a16:creationId xmlns:a16="http://schemas.microsoft.com/office/drawing/2014/main" id="{EB040AA4-952F-4564-959D-3FFC6D9F43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3550" y="1066800"/>
            <a:ext cx="0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67" name="Text Box 20">
            <a:extLst>
              <a:ext uri="{FF2B5EF4-FFF2-40B4-BE49-F238E27FC236}">
                <a16:creationId xmlns:a16="http://schemas.microsoft.com/office/drawing/2014/main" id="{DA058F9A-C870-4B57-96DC-7147A14AE5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609600"/>
            <a:ext cx="45720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00" b="1" u="sng">
                <a:latin typeface=".VnArabia" panose="020B7200000000000000" pitchFamily="34" charset="0"/>
              </a:rPr>
              <a:t>Bµi tËp 1: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c)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  <a:r>
              <a:rPr lang="en-US" altLang="vi-VN" sz="2200" b="1">
                <a:latin typeface="Times New Roman" panose="02020603050405020304" pitchFamily="18" charset="0"/>
              </a:rPr>
              <a:t>Trong các hàm số bậc nhất sau, hàm số nào là đồng biến, nghịch biến? </a:t>
            </a:r>
          </a:p>
        </p:txBody>
      </p:sp>
      <p:sp>
        <p:nvSpPr>
          <p:cNvPr id="11268" name="Line 79">
            <a:extLst>
              <a:ext uri="{FF2B5EF4-FFF2-40B4-BE49-F238E27FC236}">
                <a16:creationId xmlns:a16="http://schemas.microsoft.com/office/drawing/2014/main" id="{2F4C0484-1F7E-452D-B295-ACD0EA11D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269" name="Group 84">
            <a:extLst>
              <a:ext uri="{FF2B5EF4-FFF2-40B4-BE49-F238E27FC236}">
                <a16:creationId xmlns:a16="http://schemas.microsoft.com/office/drawing/2014/main" id="{0E5B7FF9-2EBA-4E10-98B6-D36BFA7B5D4C}"/>
              </a:ext>
            </a:extLst>
          </p:cNvPr>
          <p:cNvGrpSpPr>
            <a:grpSpLocks/>
          </p:cNvGrpSpPr>
          <p:nvPr/>
        </p:nvGrpSpPr>
        <p:grpSpPr bwMode="auto">
          <a:xfrm>
            <a:off x="6515100" y="4295775"/>
            <a:ext cx="317500" cy="238125"/>
            <a:chOff x="688" y="2329"/>
            <a:chExt cx="200" cy="150"/>
          </a:xfrm>
        </p:grpSpPr>
        <p:sp>
          <p:nvSpPr>
            <p:cNvPr id="11336" name="Line 85">
              <a:extLst>
                <a:ext uri="{FF2B5EF4-FFF2-40B4-BE49-F238E27FC236}">
                  <a16:creationId xmlns:a16="http://schemas.microsoft.com/office/drawing/2014/main" id="{D7F888A1-B4AF-410D-AFCD-60F35EC869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7" name="Line 86">
              <a:extLst>
                <a:ext uri="{FF2B5EF4-FFF2-40B4-BE49-F238E27FC236}">
                  <a16:creationId xmlns:a16="http://schemas.microsoft.com/office/drawing/2014/main" id="{6F90F928-108F-4A42-A68D-9A96BB9BCE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8" name="Line 87">
              <a:extLst>
                <a:ext uri="{FF2B5EF4-FFF2-40B4-BE49-F238E27FC236}">
                  <a16:creationId xmlns:a16="http://schemas.microsoft.com/office/drawing/2014/main" id="{907D4029-A9E1-408F-A713-0A0F7B261460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270" name="Group 88">
            <a:extLst>
              <a:ext uri="{FF2B5EF4-FFF2-40B4-BE49-F238E27FC236}">
                <a16:creationId xmlns:a16="http://schemas.microsoft.com/office/drawing/2014/main" id="{5FFAC55D-E6B2-4C7C-92C2-33818A7D0BA9}"/>
              </a:ext>
            </a:extLst>
          </p:cNvPr>
          <p:cNvGrpSpPr>
            <a:grpSpLocks/>
          </p:cNvGrpSpPr>
          <p:nvPr/>
        </p:nvGrpSpPr>
        <p:grpSpPr bwMode="auto">
          <a:xfrm>
            <a:off x="5186363" y="2343150"/>
            <a:ext cx="317500" cy="238125"/>
            <a:chOff x="688" y="2329"/>
            <a:chExt cx="200" cy="150"/>
          </a:xfrm>
        </p:grpSpPr>
        <p:sp>
          <p:nvSpPr>
            <p:cNvPr id="11333" name="Line 89">
              <a:extLst>
                <a:ext uri="{FF2B5EF4-FFF2-40B4-BE49-F238E27FC236}">
                  <a16:creationId xmlns:a16="http://schemas.microsoft.com/office/drawing/2014/main" id="{4C8E2002-908E-4657-980A-828ECB2114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8" y="2359"/>
              <a:ext cx="63" cy="12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4" name="Line 90">
              <a:extLst>
                <a:ext uri="{FF2B5EF4-FFF2-40B4-BE49-F238E27FC236}">
                  <a16:creationId xmlns:a16="http://schemas.microsoft.com/office/drawing/2014/main" id="{A526BEBB-8702-4FA4-AF1C-BAAB22943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" y="2329"/>
              <a:ext cx="12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35" name="Line 91">
              <a:extLst>
                <a:ext uri="{FF2B5EF4-FFF2-40B4-BE49-F238E27FC236}">
                  <a16:creationId xmlns:a16="http://schemas.microsoft.com/office/drawing/2014/main" id="{CB01C173-53B5-47B4-B4E7-EE50F567DBC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20988040" flipV="1">
              <a:off x="736" y="2335"/>
              <a:ext cx="48" cy="144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1" name="WordArt 92">
            <a:extLst>
              <a:ext uri="{FF2B5EF4-FFF2-40B4-BE49-F238E27FC236}">
                <a16:creationId xmlns:a16="http://schemas.microsoft.com/office/drawing/2014/main" id="{6F2ED5A5-CF1F-4CF6-9754-39A41390299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95250"/>
            <a:ext cx="3810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hµm sè bËc nhÊt</a:t>
            </a:r>
          </a:p>
        </p:txBody>
      </p:sp>
      <p:grpSp>
        <p:nvGrpSpPr>
          <p:cNvPr id="11272" name="Group 4">
            <a:extLst>
              <a:ext uri="{FF2B5EF4-FFF2-40B4-BE49-F238E27FC236}">
                <a16:creationId xmlns:a16="http://schemas.microsoft.com/office/drawing/2014/main" id="{C686F249-C9A8-4D6B-AF06-46EE5CDAA5BF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11329" name="Rectangle 5">
              <a:extLst>
                <a:ext uri="{FF2B5EF4-FFF2-40B4-BE49-F238E27FC236}">
                  <a16:creationId xmlns:a16="http://schemas.microsoft.com/office/drawing/2014/main" id="{ED9FC73E-819F-4066-90F6-E5081CD25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1330" name="Rectangle 6">
              <a:extLst>
                <a:ext uri="{FF2B5EF4-FFF2-40B4-BE49-F238E27FC236}">
                  <a16:creationId xmlns:a16="http://schemas.microsoft.com/office/drawing/2014/main" id="{47CFBCAC-EA54-47B8-800A-4546044308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1331" name="Rectangle 7">
              <a:extLst>
                <a:ext uri="{FF2B5EF4-FFF2-40B4-BE49-F238E27FC236}">
                  <a16:creationId xmlns:a16="http://schemas.microsoft.com/office/drawing/2014/main" id="{958508DA-B4F8-451D-A6E8-FADE176FC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1332" name="Rectangle 8">
              <a:extLst>
                <a:ext uri="{FF2B5EF4-FFF2-40B4-BE49-F238E27FC236}">
                  <a16:creationId xmlns:a16="http://schemas.microsoft.com/office/drawing/2014/main" id="{9790664D-6856-4791-86B2-894545845D7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sp>
        <p:nvSpPr>
          <p:cNvPr id="11273" name="Text Box 25">
            <a:extLst>
              <a:ext uri="{FF2B5EF4-FFF2-40B4-BE49-F238E27FC236}">
                <a16:creationId xmlns:a16="http://schemas.microsoft.com/office/drawing/2014/main" id="{3A96D14B-1BC4-41A3-BF39-EC3B273B1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788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2. tÝnh chÊt</a:t>
            </a:r>
          </a:p>
        </p:txBody>
      </p:sp>
      <p:sp>
        <p:nvSpPr>
          <p:cNvPr id="11274" name="Text Box 30">
            <a:extLst>
              <a:ext uri="{FF2B5EF4-FFF2-40B4-BE49-F238E27FC236}">
                <a16:creationId xmlns:a16="http://schemas.microsoft.com/office/drawing/2014/main" id="{45307A7E-269C-4A3F-B9A6-76F521B8D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60488"/>
            <a:ext cx="41973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lµ hµm sè ®­ược cho bëi c«ng thøc y = ax + b trong ®ã a, b lµ c¸c sè cho trư­íc vµ 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</a:p>
        </p:txBody>
      </p:sp>
      <p:sp>
        <p:nvSpPr>
          <p:cNvPr id="11275" name="Text Box 32">
            <a:extLst>
              <a:ext uri="{FF2B5EF4-FFF2-40B4-BE49-F238E27FC236}">
                <a16:creationId xmlns:a16="http://schemas.microsoft.com/office/drawing/2014/main" id="{CD4DE0B4-2F11-4372-9A39-6185545D5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293938"/>
            <a:ext cx="5029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 u="sng">
                <a:latin typeface=".VnArial" panose="020B7200000000000000" pitchFamily="34" charset="0"/>
                <a:sym typeface="Symbol" panose="05050102010706020507" pitchFamily="18" charset="2"/>
              </a:rPr>
              <a:t>Chó ý:</a:t>
            </a:r>
            <a:r>
              <a:rPr lang="en-US" altLang="vi-VN" sz="2000">
                <a:latin typeface=".VnArial" panose="020B7200000000000000" pitchFamily="34" charset="0"/>
                <a:sym typeface="Symbol" panose="05050102010706020507" pitchFamily="18" charset="2"/>
              </a:rPr>
              <a:t> b = 0 hµm sè cã d¹ng y = ax</a:t>
            </a:r>
          </a:p>
        </p:txBody>
      </p:sp>
      <p:sp>
        <p:nvSpPr>
          <p:cNvPr id="11276" name="Text Box 33">
            <a:extLst>
              <a:ext uri="{FF2B5EF4-FFF2-40B4-BE49-F238E27FC236}">
                <a16:creationId xmlns:a16="http://schemas.microsoft.com/office/drawing/2014/main" id="{FAE0C093-F395-4137-8F18-FD093AE35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3938"/>
            <a:ext cx="27447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b) ĐÞnh nghÜa</a:t>
            </a:r>
            <a:r>
              <a:rPr lang="en-US" altLang="vi-VN" sz="2000" b="1" u="sng"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11277" name="Text Box 34">
            <a:extLst>
              <a:ext uri="{FF2B5EF4-FFF2-40B4-BE49-F238E27FC236}">
                <a16:creationId xmlns:a16="http://schemas.microsoft.com/office/drawing/2014/main" id="{4AF0878F-3806-4B0B-AF41-E53504E62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9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a) Bµi to¸n: SGK trang 46</a:t>
            </a:r>
          </a:p>
        </p:txBody>
      </p:sp>
      <p:sp>
        <p:nvSpPr>
          <p:cNvPr id="11278" name="Text Box 3">
            <a:extLst>
              <a:ext uri="{FF2B5EF4-FFF2-40B4-BE49-F238E27FC236}">
                <a16:creationId xmlns:a16="http://schemas.microsoft.com/office/drawing/2014/main" id="{5FA35BC4-D15F-42B9-98EB-F3F09B289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7DBCBDD-691C-4E7E-A2F0-95FF052DAA1A}"/>
              </a:ext>
            </a:extLst>
          </p:cNvPr>
          <p:cNvSpPr/>
          <p:nvPr/>
        </p:nvSpPr>
        <p:spPr>
          <a:xfrm>
            <a:off x="133350" y="3478213"/>
            <a:ext cx="3962400" cy="1971675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1280" name="Text Box 35">
            <a:extLst>
              <a:ext uri="{FF2B5EF4-FFF2-40B4-BE49-F238E27FC236}">
                <a16:creationId xmlns:a16="http://schemas.microsoft.com/office/drawing/2014/main" id="{6FD727BE-4CE3-4BB7-B260-AE6031440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3078163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* TÝnh chÊt:</a:t>
            </a:r>
          </a:p>
        </p:txBody>
      </p:sp>
      <p:sp>
        <p:nvSpPr>
          <p:cNvPr id="11281" name="Text Box 36">
            <a:extLst>
              <a:ext uri="{FF2B5EF4-FFF2-40B4-BE49-F238E27FC236}">
                <a16:creationId xmlns:a16="http://schemas.microsoft.com/office/drawing/2014/main" id="{97BC42AA-ED20-4F05-BFDE-87FA26EDB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3429000"/>
            <a:ext cx="3657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y= ax + b x¸c ®Þnh víi mäi  gi¸ trÞ cña x thuéc R vµ cã tÝnh chÊt sau:</a:t>
            </a:r>
          </a:p>
        </p:txBody>
      </p:sp>
      <p:sp>
        <p:nvSpPr>
          <p:cNvPr id="11282" name="Rectangle 37">
            <a:extLst>
              <a:ext uri="{FF2B5EF4-FFF2-40B4-BE49-F238E27FC236}">
                <a16:creationId xmlns:a16="http://schemas.microsoft.com/office/drawing/2014/main" id="{F1ABEA38-BD6A-4203-AE51-A3ADE54F5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92625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a) Đång biÕn trªn </a:t>
            </a:r>
            <a:r>
              <a:rPr lang="en-US" altLang="vi-VN" sz="2000" b="1">
                <a:latin typeface=".VnArial" panose="020B7200000000000000" pitchFamily="34" charset="0"/>
              </a:rPr>
              <a:t>R</a:t>
            </a:r>
            <a:r>
              <a:rPr lang="en-US" altLang="vi-VN" sz="2000">
                <a:latin typeface=".VnArial" panose="020B7200000000000000" pitchFamily="34" charset="0"/>
              </a:rPr>
              <a:t> khi a &gt; 0</a:t>
            </a:r>
          </a:p>
        </p:txBody>
      </p:sp>
      <p:sp>
        <p:nvSpPr>
          <p:cNvPr id="11283" name="Rectangle 38">
            <a:extLst>
              <a:ext uri="{FF2B5EF4-FFF2-40B4-BE49-F238E27FC236}">
                <a16:creationId xmlns:a16="http://schemas.microsoft.com/office/drawing/2014/main" id="{5DC7B9BE-A74D-40D3-ABEA-35480908C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973638"/>
            <a:ext cx="3617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b) NghÞch biÕn trªn </a:t>
            </a:r>
            <a:r>
              <a:rPr lang="en-US" altLang="vi-VN" sz="2000" b="1">
                <a:latin typeface=".VnArial" panose="020B7200000000000000" pitchFamily="34" charset="0"/>
              </a:rPr>
              <a:t>R </a:t>
            </a:r>
            <a:r>
              <a:rPr lang="en-US" altLang="vi-VN" sz="2000">
                <a:latin typeface=".VnArial" panose="020B7200000000000000" pitchFamily="34" charset="0"/>
              </a:rPr>
              <a:t>khi a &lt; 0</a:t>
            </a:r>
          </a:p>
        </p:txBody>
      </p:sp>
      <p:graphicFrame>
        <p:nvGraphicFramePr>
          <p:cNvPr id="11284" name="Object 1">
            <a:extLst>
              <a:ext uri="{FF2B5EF4-FFF2-40B4-BE49-F238E27FC236}">
                <a16:creationId xmlns:a16="http://schemas.microsoft.com/office/drawing/2014/main" id="{A9080E94-BA51-4B83-AEDF-39ECF5FB9B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6375" y="3325813"/>
          <a:ext cx="620713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3" imgW="241091" imgH="215713" progId="Equation.DSMT4">
                  <p:embed/>
                </p:oleObj>
              </mc:Choice>
              <mc:Fallback>
                <p:oleObj name="Equation" r:id="rId3" imgW="241091" imgH="215713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325813"/>
                        <a:ext cx="620713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Group 114">
            <a:extLst>
              <a:ext uri="{FF2B5EF4-FFF2-40B4-BE49-F238E27FC236}">
                <a16:creationId xmlns:a16="http://schemas.microsoft.com/office/drawing/2014/main" id="{56E91C1F-DC63-40FC-9B49-C44EEA8A90D3}"/>
              </a:ext>
            </a:extLst>
          </p:cNvPr>
          <p:cNvGraphicFramePr>
            <a:graphicFrameLocks noGrp="1"/>
          </p:cNvGraphicFramePr>
          <p:nvPr/>
        </p:nvGraphicFramePr>
        <p:xfrm>
          <a:off x="4400550" y="1717675"/>
          <a:ext cx="4419600" cy="4425950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46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TT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endParaRPr kumimoji="0" lang="en-US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Hµm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sè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bËc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 </a:t>
                      </a:r>
                      <a:r>
                        <a:rPr kumimoji="0" lang="en-US" altLang="vi-VN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nhÊt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25"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Nghịch</a:t>
                      </a: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altLang="vi-VN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biến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55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1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1 – 5x</a:t>
                      </a:r>
                      <a:endParaRPr kumimoji="0" lang="en-US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altLang="vi-V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x</a:t>
                      </a:r>
                      <a:endParaRPr kumimoji="0" lang="vi-VN" altLang="vi-V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           x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 Narrow" pitchFamily="34" charset="0"/>
                        </a:rPr>
                        <a:t>x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3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2x</a:t>
                      </a:r>
                      <a:r>
                        <a:rPr kumimoji="0" lang="en-US" altLang="vi-VN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2 </a:t>
                      </a: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+ x – 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4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1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5</a:t>
                      </a:r>
                    </a:p>
                  </a:txBody>
                  <a:tcPr marT="45713" marB="4571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Y=3x-4</a:t>
                      </a:r>
                      <a:endParaRPr kumimoji="0" lang="vi-VN" altLang="vi-VN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 Narrow" pitchFamily="34" charset="0"/>
                        </a:rPr>
                        <a:t>x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725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6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" pitchFamily="34" charset="0"/>
                        </a:rPr>
                        <a:t>y = (m - 1)x - 2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 Narrow" pitchFamily="34" charset="0"/>
                        </a:rPr>
                        <a:t>m&gt;1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 Narrow" pitchFamily="34" charset="0"/>
                        </a:rPr>
                        <a:t>m&lt;1</a:t>
                      </a:r>
                      <a:endParaRPr kumimoji="0" lang="vi-VN" altLang="vi-VN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 Narrow" pitchFamily="34" charset="0"/>
                      </a:endParaRPr>
                    </a:p>
                  </a:txBody>
                  <a:tcPr marT="45713" marB="4571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2">
            <a:extLst>
              <a:ext uri="{FF2B5EF4-FFF2-40B4-BE49-F238E27FC236}">
                <a16:creationId xmlns:a16="http://schemas.microsoft.com/office/drawing/2014/main" id="{7FF759E4-30E0-48C8-9794-2B4190AF93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3550" y="1066800"/>
            <a:ext cx="0" cy="5791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Text Box 14">
            <a:extLst>
              <a:ext uri="{FF2B5EF4-FFF2-40B4-BE49-F238E27FC236}">
                <a16:creationId xmlns:a16="http://schemas.microsoft.com/office/drawing/2014/main" id="{2F967884-0759-453C-85D7-3053542DB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0550" y="609600"/>
            <a:ext cx="4743450" cy="225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001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573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714500" indent="-3429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171700" indent="-3429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200" b="1" u="sng">
                <a:latin typeface=".VnArabia" panose="020B7200000000000000" pitchFamily="34" charset="0"/>
              </a:rPr>
              <a:t>Bµi tËp 2:</a:t>
            </a:r>
            <a:r>
              <a:rPr lang="en-US" altLang="vi-VN" sz="2200">
                <a:latin typeface=".VnArabia" panose="020B7200000000000000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latin typeface="Times New Roman" panose="02020603050405020304" pitchFamily="18" charset="0"/>
              </a:rPr>
              <a:t>Cho hàm số bậc nhất: y = (1 – 2m)x + 2.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latin typeface="Times New Roman" panose="02020603050405020304" pitchFamily="18" charset="0"/>
              </a:rPr>
              <a:t>Tìm các giá trị của m để hàm số 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vi-VN" sz="2000" b="1">
                <a:latin typeface="Times New Roman" panose="02020603050405020304" pitchFamily="18" charset="0"/>
              </a:rPr>
              <a:t>Đồng biến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altLang="vi-VN" sz="2000" b="1">
                <a:latin typeface="Times New Roman" panose="02020603050405020304" pitchFamily="18" charset="0"/>
              </a:rPr>
              <a:t>Nghịch biến</a:t>
            </a:r>
          </a:p>
        </p:txBody>
      </p:sp>
      <p:sp>
        <p:nvSpPr>
          <p:cNvPr id="12292" name="Line 68">
            <a:extLst>
              <a:ext uri="{FF2B5EF4-FFF2-40B4-BE49-F238E27FC236}">
                <a16:creationId xmlns:a16="http://schemas.microsoft.com/office/drawing/2014/main" id="{672E3FC3-CEE5-47DB-82A6-37E84185D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86250" y="642938"/>
            <a:ext cx="0" cy="6172200"/>
          </a:xfrm>
          <a:prstGeom prst="line">
            <a:avLst/>
          </a:prstGeom>
          <a:noFill/>
          <a:ln w="38100">
            <a:pattFill prst="shingle">
              <a:fgClr>
                <a:schemeClr val="bg1"/>
              </a:fgClr>
              <a:bgClr>
                <a:srgbClr val="FF0000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293" name="WordArt 77">
            <a:extLst>
              <a:ext uri="{FF2B5EF4-FFF2-40B4-BE49-F238E27FC236}">
                <a16:creationId xmlns:a16="http://schemas.microsoft.com/office/drawing/2014/main" id="{05192E2F-EA18-4030-A503-9807F2132C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590800" y="95250"/>
            <a:ext cx="38100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</a:rPr>
              <a:t>hµm sè bËc nhÊt</a:t>
            </a:r>
          </a:p>
        </p:txBody>
      </p:sp>
      <p:grpSp>
        <p:nvGrpSpPr>
          <p:cNvPr id="12294" name="Group 4">
            <a:extLst>
              <a:ext uri="{FF2B5EF4-FFF2-40B4-BE49-F238E27FC236}">
                <a16:creationId xmlns:a16="http://schemas.microsoft.com/office/drawing/2014/main" id="{8533101D-F153-45A9-B763-4871E23C3F6E}"/>
              </a:ext>
            </a:extLst>
          </p:cNvPr>
          <p:cNvGrpSpPr>
            <a:grpSpLocks/>
          </p:cNvGrpSpPr>
          <p:nvPr/>
        </p:nvGrpSpPr>
        <p:grpSpPr bwMode="auto">
          <a:xfrm>
            <a:off x="0" y="-304800"/>
            <a:ext cx="9144000" cy="7162800"/>
            <a:chOff x="0" y="0"/>
            <a:chExt cx="5760" cy="4320"/>
          </a:xfrm>
        </p:grpSpPr>
        <p:sp>
          <p:nvSpPr>
            <p:cNvPr id="12305" name="Rectangle 5">
              <a:extLst>
                <a:ext uri="{FF2B5EF4-FFF2-40B4-BE49-F238E27FC236}">
                  <a16:creationId xmlns:a16="http://schemas.microsoft.com/office/drawing/2014/main" id="{D841D539-11FF-4225-98DB-FD48425BD3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2306" name="Rectangle 6">
              <a:extLst>
                <a:ext uri="{FF2B5EF4-FFF2-40B4-BE49-F238E27FC236}">
                  <a16:creationId xmlns:a16="http://schemas.microsoft.com/office/drawing/2014/main" id="{53495F0F-FF26-4A8F-8480-3AE59EAAB9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-2112" y="2112"/>
              <a:ext cx="4320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2307" name="Rectangle 7">
              <a:extLst>
                <a:ext uri="{FF2B5EF4-FFF2-40B4-BE49-F238E27FC236}">
                  <a16:creationId xmlns:a16="http://schemas.microsoft.com/office/drawing/2014/main" id="{D244D0A9-A140-4B96-8E64-0B12071F90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4176"/>
              <a:ext cx="5760" cy="144"/>
            </a:xfrm>
            <a:prstGeom prst="rect">
              <a:avLst/>
            </a:prstGeom>
            <a:gradFill rotWithShape="1">
              <a:gsLst>
                <a:gs pos="0">
                  <a:srgbClr val="FC9FCB"/>
                </a:gs>
                <a:gs pos="6500">
                  <a:srgbClr val="F8B049"/>
                </a:gs>
                <a:gs pos="10501">
                  <a:srgbClr val="F8B049"/>
                </a:gs>
                <a:gs pos="31500">
                  <a:srgbClr val="FEE7F2"/>
                </a:gs>
                <a:gs pos="33501">
                  <a:srgbClr val="F952A0"/>
                </a:gs>
                <a:gs pos="34500">
                  <a:srgbClr val="C50849"/>
                </a:gs>
                <a:gs pos="41000">
                  <a:srgbClr val="B43E85"/>
                </a:gs>
                <a:gs pos="50000">
                  <a:srgbClr val="F8B049"/>
                </a:gs>
                <a:gs pos="59000">
                  <a:srgbClr val="B43E85"/>
                </a:gs>
                <a:gs pos="65500">
                  <a:srgbClr val="C50849"/>
                </a:gs>
                <a:gs pos="66499">
                  <a:srgbClr val="F952A0"/>
                </a:gs>
                <a:gs pos="68500">
                  <a:srgbClr val="FEE7F2"/>
                </a:gs>
                <a:gs pos="89500">
                  <a:srgbClr val="F8B049"/>
                </a:gs>
                <a:gs pos="93500">
                  <a:srgbClr val="F8B049"/>
                </a:gs>
                <a:gs pos="100000">
                  <a:srgbClr val="FC9FCB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  <p:sp>
          <p:nvSpPr>
            <p:cNvPr id="12308" name="Rectangle 8">
              <a:extLst>
                <a:ext uri="{FF2B5EF4-FFF2-40B4-BE49-F238E27FC236}">
                  <a16:creationId xmlns:a16="http://schemas.microsoft.com/office/drawing/2014/main" id="{F8BA1C9A-88C5-45C2-8D3E-725099DB3D1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3576" y="2088"/>
              <a:ext cx="4272" cy="96"/>
            </a:xfrm>
            <a:prstGeom prst="rect">
              <a:avLst/>
            </a:prstGeom>
            <a:gradFill rotWithShape="1">
              <a:gsLst>
                <a:gs pos="0">
                  <a:srgbClr val="F8B049"/>
                </a:gs>
                <a:gs pos="9000">
                  <a:srgbClr val="B43E85"/>
                </a:gs>
                <a:gs pos="15500">
                  <a:srgbClr val="C50849"/>
                </a:gs>
                <a:gs pos="16499">
                  <a:srgbClr val="F952A0"/>
                </a:gs>
                <a:gs pos="18500">
                  <a:srgbClr val="FEE7F2"/>
                </a:gs>
                <a:gs pos="39500">
                  <a:srgbClr val="F8B049"/>
                </a:gs>
                <a:gs pos="43500">
                  <a:srgbClr val="F8B049"/>
                </a:gs>
                <a:gs pos="50000">
                  <a:srgbClr val="FC9FCB"/>
                </a:gs>
                <a:gs pos="56500">
                  <a:srgbClr val="F8B049"/>
                </a:gs>
                <a:gs pos="60501">
                  <a:srgbClr val="F8B049"/>
                </a:gs>
                <a:gs pos="81500">
                  <a:srgbClr val="FEE7F2"/>
                </a:gs>
                <a:gs pos="83501">
                  <a:srgbClr val="F952A0"/>
                </a:gs>
                <a:gs pos="84500">
                  <a:srgbClr val="C50849"/>
                </a:gs>
                <a:gs pos="91000">
                  <a:srgbClr val="B43E85"/>
                </a:gs>
                <a:gs pos="100000">
                  <a:srgbClr val="F8B049"/>
                </a:gs>
              </a:gsLst>
              <a:lin ang="5400000" scaled="1"/>
            </a:gradFill>
            <a:ln w="9525">
              <a:solidFill>
                <a:schemeClr val="folHlink"/>
              </a:solidFill>
              <a:miter lim="800000"/>
              <a:headEnd/>
              <a:tailEnd/>
            </a:ln>
            <a:effectLst>
              <a:prstShdw prst="shdw13" dist="53882" dir="13500000">
                <a:srgbClr val="808080">
                  <a:alpha val="50000"/>
                </a:srgbClr>
              </a:prstShdw>
            </a:effectLst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vi-VN" sz="2000">
                <a:latin typeface="Arial" panose="020B0604020202020204" pitchFamily="34" charset="0"/>
              </a:endParaRPr>
            </a:p>
          </p:txBody>
        </p:sp>
      </p:grpSp>
      <p:sp>
        <p:nvSpPr>
          <p:cNvPr id="12295" name="Text Box 25">
            <a:extLst>
              <a:ext uri="{FF2B5EF4-FFF2-40B4-BE49-F238E27FC236}">
                <a16:creationId xmlns:a16="http://schemas.microsoft.com/office/drawing/2014/main" id="{D4234FC7-BA33-431D-8709-69CE743976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617788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2. tÝnh chÊt</a:t>
            </a:r>
          </a:p>
        </p:txBody>
      </p:sp>
      <p:sp>
        <p:nvSpPr>
          <p:cNvPr id="12296" name="Text Box 30">
            <a:extLst>
              <a:ext uri="{FF2B5EF4-FFF2-40B4-BE49-F238E27FC236}">
                <a16:creationId xmlns:a16="http://schemas.microsoft.com/office/drawing/2014/main" id="{9A006C02-FDA7-447C-921C-8AEE627C0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360488"/>
            <a:ext cx="41973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lµ hµm sè ®­ược cho bëi c«ng thøc y = ax + b trong ®ã a, b lµ c¸c sè cho tr­ưíc vµ a </a:t>
            </a:r>
            <a:r>
              <a:rPr lang="en-US" altLang="vi-VN" sz="2000">
                <a:latin typeface="Times New Roman" panose="02020603050405020304" pitchFamily="18" charset="0"/>
                <a:cs typeface="Times New Roman" panose="02020603050405020304" pitchFamily="18" charset="0"/>
              </a:rPr>
              <a:t>≠ 0</a:t>
            </a:r>
          </a:p>
        </p:txBody>
      </p:sp>
      <p:sp>
        <p:nvSpPr>
          <p:cNvPr id="12297" name="Text Box 33">
            <a:extLst>
              <a:ext uri="{FF2B5EF4-FFF2-40B4-BE49-F238E27FC236}">
                <a16:creationId xmlns:a16="http://schemas.microsoft.com/office/drawing/2014/main" id="{E75648B1-E504-407E-8DCF-E93234DAE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023938"/>
            <a:ext cx="274478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b) ĐÞnh nghÜa</a:t>
            </a:r>
            <a:r>
              <a:rPr lang="en-US" altLang="vi-VN" sz="2000" b="1" u="sng">
                <a:latin typeface=".VnArial" panose="020B7200000000000000" pitchFamily="34" charset="0"/>
              </a:rPr>
              <a:t>:</a:t>
            </a:r>
          </a:p>
        </p:txBody>
      </p:sp>
      <p:sp>
        <p:nvSpPr>
          <p:cNvPr id="12298" name="Text Box 34">
            <a:extLst>
              <a:ext uri="{FF2B5EF4-FFF2-40B4-BE49-F238E27FC236}">
                <a16:creationId xmlns:a16="http://schemas.microsoft.com/office/drawing/2014/main" id="{6B7E4D40-2F32-4538-B7A0-7465CB794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9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00B050"/>
                </a:solidFill>
                <a:latin typeface=".VnArial" panose="020B7200000000000000" pitchFamily="34" charset="0"/>
              </a:rPr>
              <a:t>a) Bµi to¸n: SGK trang 46</a:t>
            </a:r>
          </a:p>
        </p:txBody>
      </p:sp>
      <p:sp>
        <p:nvSpPr>
          <p:cNvPr id="12299" name="Text Box 3">
            <a:extLst>
              <a:ext uri="{FF2B5EF4-FFF2-40B4-BE49-F238E27FC236}">
                <a16:creationId xmlns:a16="http://schemas.microsoft.com/office/drawing/2014/main" id="{509482AD-7614-49BB-9059-1C0799647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572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u="sng">
                <a:solidFill>
                  <a:srgbClr val="FF0000"/>
                </a:solidFill>
                <a:latin typeface=".VnHelvetInsH" panose="020B7200000000000000" pitchFamily="34" charset="0"/>
              </a:rPr>
              <a:t>1. Kh¸i niÖm vÒ hµm sè bËc nhÊt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072A700-2440-4391-A7AF-00DE4897F368}"/>
              </a:ext>
            </a:extLst>
          </p:cNvPr>
          <p:cNvSpPr/>
          <p:nvPr/>
        </p:nvSpPr>
        <p:spPr>
          <a:xfrm>
            <a:off x="133350" y="3478213"/>
            <a:ext cx="3962400" cy="1971675"/>
          </a:xfrm>
          <a:prstGeom prst="rect">
            <a:avLst/>
          </a:prstGeom>
          <a:solidFill>
            <a:schemeClr val="bg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2301" name="Text Box 35">
            <a:extLst>
              <a:ext uri="{FF2B5EF4-FFF2-40B4-BE49-F238E27FC236}">
                <a16:creationId xmlns:a16="http://schemas.microsoft.com/office/drawing/2014/main" id="{B7C1F99A-5C67-4BEB-9260-880F48BFD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3078163"/>
            <a:ext cx="228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000" b="1">
                <a:solidFill>
                  <a:srgbClr val="FF0000"/>
                </a:solidFill>
                <a:latin typeface=".VnArial" panose="020B7200000000000000" pitchFamily="34" charset="0"/>
              </a:rPr>
              <a:t>* TÝnh chÊt:</a:t>
            </a:r>
          </a:p>
        </p:txBody>
      </p:sp>
      <p:sp>
        <p:nvSpPr>
          <p:cNvPr id="12302" name="Text Box 36">
            <a:extLst>
              <a:ext uri="{FF2B5EF4-FFF2-40B4-BE49-F238E27FC236}">
                <a16:creationId xmlns:a16="http://schemas.microsoft.com/office/drawing/2014/main" id="{261036A9-81AA-4104-8CA2-AD54A632B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3429000"/>
            <a:ext cx="36576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Hµm sè bËc nhÊt y= ax + b x¸c ®Þnh víi mäi  gi¸ trÞ cña x thuéc R vµ cã tÝnh chÊt sau:</a:t>
            </a:r>
          </a:p>
        </p:txBody>
      </p:sp>
      <p:sp>
        <p:nvSpPr>
          <p:cNvPr id="12303" name="Rectangle 38">
            <a:extLst>
              <a:ext uri="{FF2B5EF4-FFF2-40B4-BE49-F238E27FC236}">
                <a16:creationId xmlns:a16="http://schemas.microsoft.com/office/drawing/2014/main" id="{D823B8BE-0F9F-49A7-AF76-FC55BDE32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0" y="4973638"/>
            <a:ext cx="3617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b) NghÞch biÕn trªn </a:t>
            </a:r>
            <a:r>
              <a:rPr lang="en-US" altLang="vi-VN" sz="2000" b="1">
                <a:latin typeface=".VnArial" panose="020B7200000000000000" pitchFamily="34" charset="0"/>
              </a:rPr>
              <a:t>R </a:t>
            </a:r>
            <a:r>
              <a:rPr lang="en-US" altLang="vi-VN" sz="2000">
                <a:latin typeface=".VnArial" panose="020B7200000000000000" pitchFamily="34" charset="0"/>
              </a:rPr>
              <a:t>khi a &lt; 0</a:t>
            </a:r>
          </a:p>
        </p:txBody>
      </p:sp>
      <p:sp>
        <p:nvSpPr>
          <p:cNvPr id="12304" name="Rectangle 37">
            <a:extLst>
              <a:ext uri="{FF2B5EF4-FFF2-40B4-BE49-F238E27FC236}">
                <a16:creationId xmlns:a16="http://schemas.microsoft.com/office/drawing/2014/main" id="{E0D3D0A9-E08E-4C57-98A3-FBBF29E7C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92625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000">
                <a:latin typeface=".VnArial" panose="020B7200000000000000" pitchFamily="34" charset="0"/>
              </a:rPr>
              <a:t>a) Đång biÕn trªn </a:t>
            </a:r>
            <a:r>
              <a:rPr lang="en-US" altLang="vi-VN" sz="2000" b="1">
                <a:latin typeface=".VnArial" panose="020B7200000000000000" pitchFamily="34" charset="0"/>
              </a:rPr>
              <a:t>R</a:t>
            </a:r>
            <a:r>
              <a:rPr lang="en-US" altLang="vi-VN" sz="2000">
                <a:latin typeface=".VnArial" panose="020B7200000000000000" pitchFamily="34" charset="0"/>
              </a:rPr>
              <a:t> khi a &gt;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4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1729</TotalTime>
  <Words>1880</Words>
  <Application>Microsoft Office PowerPoint</Application>
  <PresentationFormat>On-screen Show (4:3)</PresentationFormat>
  <Paragraphs>248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26" baseType="lpstr">
      <vt:lpstr>.VnArabia</vt:lpstr>
      <vt:lpstr>.VnArial</vt:lpstr>
      <vt:lpstr>.VnArial Narrow</vt:lpstr>
      <vt:lpstr>.VnCentury Schoolbook</vt:lpstr>
      <vt:lpstr>.VnHelvetInsH</vt:lpstr>
      <vt:lpstr>.VnTime</vt:lpstr>
      <vt:lpstr>.VnTimeH</vt:lpstr>
      <vt:lpstr>Arial</vt:lpstr>
      <vt:lpstr>Calibri</vt:lpstr>
      <vt:lpstr>Euclid Symbol</vt:lpstr>
      <vt:lpstr>Symbol</vt:lpstr>
      <vt:lpstr>Times New Roman</vt:lpstr>
      <vt:lpstr>VNI-Helve</vt:lpstr>
      <vt:lpstr>Wingdings</vt:lpstr>
      <vt:lpstr>Office Theme</vt:lpstr>
      <vt:lpstr>CorelDRAW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HAI - NHUNG</dc:creator>
  <cp:lastModifiedBy>Admin</cp:lastModifiedBy>
  <cp:revision>193</cp:revision>
  <dcterms:created xsi:type="dcterms:W3CDTF">2007-10-24T06:55:11Z</dcterms:created>
  <dcterms:modified xsi:type="dcterms:W3CDTF">2018-10-15T09:48:19Z</dcterms:modified>
</cp:coreProperties>
</file>