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56" r:id="rId6"/>
    <p:sldId id="258" r:id="rId7"/>
    <p:sldId id="259" r:id="rId8"/>
    <p:sldId id="290" r:id="rId9"/>
    <p:sldId id="291" r:id="rId10"/>
    <p:sldId id="29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2A603"/>
    <a:srgbClr val="14A8C2"/>
    <a:srgbClr val="FC6C2D"/>
    <a:srgbClr val="E60C2E"/>
    <a:srgbClr val="AFCBE1"/>
    <a:srgbClr val="F9DDE9"/>
    <a:srgbClr val="B0CDE3"/>
    <a:srgbClr val="0259A8"/>
    <a:srgbClr val="C24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77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fPr>
                    <m:num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𝐶𝐷</m:t>
                      </m:r>
                    </m:e>
                  </m:d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.</m:t>
                  </m:r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𝐴𝐻</m:t>
                  </m:r>
                </m:oMath>
              </a14:m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dgm:t>
        </dgm:pt>
      </mc:Choice>
      <mc:Fallback xmlns="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0" i="0" smtClean="0">
                  <a:latin typeface="Cambria Math"/>
                  <a:cs typeface="Times New Roman" panose="02020603050405020304" pitchFamily="18" charset="0"/>
                </a:rPr>
                <a:t>1/2 (𝐴𝐵+𝐶𝐷).𝐴𝐻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dgm:pt modelId="{5BB2B504-4593-4F8E-AD28-CDB11D826D5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FE6DA-4912-458D-9D29-7B65EC7C0748}">
      <dsp:nvSpPr>
        <dsp:cNvPr id="0" name=""/>
        <dsp:cNvSpPr/>
      </dsp:nvSpPr>
      <dsp:spPr>
        <a:xfrm>
          <a:off x="0" y="875879"/>
          <a:ext cx="6019800" cy="1216800"/>
        </a:xfrm>
        <a:prstGeom prst="roundRect">
          <a:avLst/>
        </a:prstGeom>
        <a:solidFill>
          <a:srgbClr val="E60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</a:p>
      </dsp:txBody>
      <dsp:txXfrm>
        <a:off x="59399" y="935278"/>
        <a:ext cx="5901002" cy="1098002"/>
      </dsp:txXfrm>
    </dsp:sp>
    <dsp:sp modelId="{D9187F3B-57BA-44B6-933B-023C21BB3742}">
      <dsp:nvSpPr>
        <dsp:cNvPr id="0" name=""/>
        <dsp:cNvSpPr/>
      </dsp:nvSpPr>
      <dsp:spPr>
        <a:xfrm>
          <a:off x="0" y="2265300"/>
          <a:ext cx="6019800" cy="1216800"/>
        </a:xfrm>
        <a:prstGeom prst="roundRect">
          <a:avLst/>
        </a:prstGeom>
        <a:solidFill>
          <a:srgbClr val="FC6C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fPr>
                <m:num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1</m:t>
                  </m:r>
                </m:num>
                <m:den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2</m:t>
                  </m:r>
                </m:den>
              </m:f>
              <m:d>
                <m:dPr>
                  <m:ctrlPr>
                    <a:rPr lang="en-US" sz="32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𝐴𝐵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+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𝐶𝐷</m:t>
                  </m:r>
                </m:e>
              </m:d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.</m:t>
              </m:r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𝐴𝐻</m:t>
              </m:r>
            </m:oMath>
          </a14:m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9399" y="2324699"/>
        <a:ext cx="5901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42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C18743-5451-4A31-8496-C76BD9BCD8F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ncil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42" y="533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9542" y="491168"/>
            <a:ext cx="519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5521566" y="3109934"/>
            <a:ext cx="817563" cy="715963"/>
            <a:chOff x="6142562" y="1611874"/>
            <a:chExt cx="817563" cy="715963"/>
          </a:xfrm>
        </p:grpSpPr>
        <p:sp>
          <p:nvSpPr>
            <p:cNvPr id="70" name="Google Shape;830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C6C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31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32;p24"/>
            <p:cNvSpPr/>
            <p:nvPr/>
          </p:nvSpPr>
          <p:spPr>
            <a:xfrm>
              <a:off x="6217174" y="1694424"/>
              <a:ext cx="377825" cy="577850"/>
            </a:xfrm>
            <a:custGeom>
              <a:avLst/>
              <a:gdLst/>
              <a:ahLst/>
              <a:cxnLst/>
              <a:rect l="l" t="t" r="r" b="b"/>
              <a:pathLst>
                <a:path w="238" h="364" extrusionOk="0">
                  <a:moveTo>
                    <a:pt x="238" y="50"/>
                  </a:moveTo>
                  <a:lnTo>
                    <a:pt x="210" y="0"/>
                  </a:lnTo>
                  <a:lnTo>
                    <a:pt x="0" y="364"/>
                  </a:lnTo>
                  <a:lnTo>
                    <a:pt x="57" y="364"/>
                  </a:lnTo>
                  <a:lnTo>
                    <a:pt x="2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33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34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35;p24"/>
            <p:cNvSpPr/>
            <p:nvPr/>
          </p:nvSpPr>
          <p:spPr>
            <a:xfrm>
              <a:off x="6142562" y="1611874"/>
              <a:ext cx="817563" cy="715963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" y="187"/>
                  </a:moveTo>
                  <a:cubicBezTo>
                    <a:pt x="2" y="188"/>
                    <a:pt x="3" y="189"/>
                    <a:pt x="3" y="189"/>
                  </a:cubicBezTo>
                  <a:cubicBezTo>
                    <a:pt x="4" y="190"/>
                    <a:pt x="5" y="190"/>
                    <a:pt x="6" y="190"/>
                  </a:cubicBezTo>
                  <a:cubicBezTo>
                    <a:pt x="6" y="191"/>
                    <a:pt x="7" y="191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14" y="191"/>
                    <a:pt x="218" y="187"/>
                    <a:pt x="218" y="184"/>
                  </a:cubicBezTo>
                  <a:cubicBezTo>
                    <a:pt x="218" y="182"/>
                    <a:pt x="217" y="180"/>
                    <a:pt x="216" y="179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3" y="0"/>
                    <a:pt x="105" y="0"/>
                    <a:pt x="103" y="4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2"/>
                  </a:cubicBezTo>
                  <a:cubicBezTo>
                    <a:pt x="1" y="182"/>
                    <a:pt x="0" y="183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5"/>
                    <a:pt x="1" y="186"/>
                    <a:pt x="1" y="187"/>
                  </a:cubicBezTo>
                  <a:close/>
                  <a:moveTo>
                    <a:pt x="109" y="22"/>
                  </a:moveTo>
                  <a:cubicBezTo>
                    <a:pt x="198" y="176"/>
                    <a:pt x="198" y="176"/>
                    <a:pt x="198" y="176"/>
                  </a:cubicBezTo>
                  <a:cubicBezTo>
                    <a:pt x="20" y="176"/>
                    <a:pt x="20" y="176"/>
                    <a:pt x="20" y="176"/>
                  </a:cubicBezTo>
                  <a:lnTo>
                    <a:pt x="109" y="2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8597" y="4152727"/>
            <a:ext cx="885825" cy="847725"/>
            <a:chOff x="6107637" y="3010694"/>
            <a:chExt cx="885825" cy="847725"/>
          </a:xfrm>
        </p:grpSpPr>
        <p:sp>
          <p:nvSpPr>
            <p:cNvPr id="76" name="Google Shape;836;p24"/>
            <p:cNvSpPr/>
            <p:nvPr/>
          </p:nvSpPr>
          <p:spPr>
            <a:xfrm>
              <a:off x="6187012" y="3096420"/>
              <a:ext cx="727075" cy="690563"/>
            </a:xfrm>
            <a:custGeom>
              <a:avLst/>
              <a:gdLst/>
              <a:ahLst/>
              <a:cxnLst/>
              <a:rect l="l" t="t" r="r" b="b"/>
              <a:pathLst>
                <a:path w="194" h="184" extrusionOk="0">
                  <a:moveTo>
                    <a:pt x="44" y="122"/>
                  </a:moveTo>
                  <a:cubicBezTo>
                    <a:pt x="37" y="184"/>
                    <a:pt x="37" y="184"/>
                    <a:pt x="37" y="184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6" y="157"/>
                    <a:pt x="98" y="157"/>
                    <a:pt x="100" y="15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0"/>
                    <a:pt x="150" y="118"/>
                    <a:pt x="151" y="116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0" y="58"/>
                    <a:pt x="129" y="56"/>
                    <a:pt x="128" y="5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</a:path>
              </a:pathLst>
            </a:custGeom>
            <a:solidFill>
              <a:srgbClr val="14A8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37;p24"/>
            <p:cNvSpPr/>
            <p:nvPr/>
          </p:nvSpPr>
          <p:spPr>
            <a:xfrm>
              <a:off x="6187012" y="3096420"/>
              <a:ext cx="401638" cy="690563"/>
            </a:xfrm>
            <a:custGeom>
              <a:avLst/>
              <a:gdLst/>
              <a:ahLst/>
              <a:cxnLst/>
              <a:rect l="l" t="t" r="r" b="b"/>
              <a:pathLst>
                <a:path w="107" h="184" extrusionOk="0">
                  <a:moveTo>
                    <a:pt x="54" y="175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63" y="126"/>
                    <a:pt x="63" y="123"/>
                    <a:pt x="61" y="122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7" y="68"/>
                    <a:pt x="78" y="66"/>
                    <a:pt x="80" y="6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  <a:cubicBezTo>
                    <a:pt x="37" y="184"/>
                    <a:pt x="37" y="184"/>
                    <a:pt x="37" y="184"/>
                  </a:cubicBezTo>
                  <a:lnTo>
                    <a:pt x="54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8;p24"/>
            <p:cNvSpPr/>
            <p:nvPr/>
          </p:nvSpPr>
          <p:spPr>
            <a:xfrm>
              <a:off x="6517212" y="3325019"/>
              <a:ext cx="396875" cy="461963"/>
            </a:xfrm>
            <a:custGeom>
              <a:avLst/>
              <a:gdLst/>
              <a:ahLst/>
              <a:cxnLst/>
              <a:rect l="l" t="t" r="r" b="b"/>
              <a:pathLst>
                <a:path w="106" h="123" extrusionOk="0">
                  <a:moveTo>
                    <a:pt x="5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97"/>
                    <a:pt x="8" y="96"/>
                    <a:pt x="9" y="96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61" y="58"/>
                    <a:pt x="62" y="57"/>
                    <a:pt x="63" y="55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108B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39;p24"/>
            <p:cNvSpPr/>
            <p:nvPr/>
          </p:nvSpPr>
          <p:spPr>
            <a:xfrm>
              <a:off x="6107637" y="3010694"/>
              <a:ext cx="885825" cy="847725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51" y="146"/>
                  </a:moveTo>
                  <a:cubicBezTo>
                    <a:pt x="42" y="218"/>
                    <a:pt x="42" y="218"/>
                    <a:pt x="42" y="218"/>
                  </a:cubicBezTo>
                  <a:cubicBezTo>
                    <a:pt x="42" y="221"/>
                    <a:pt x="43" y="223"/>
                    <a:pt x="45" y="225"/>
                  </a:cubicBezTo>
                  <a:cubicBezTo>
                    <a:pt x="47" y="226"/>
                    <a:pt x="48" y="226"/>
                    <a:pt x="49" y="226"/>
                  </a:cubicBezTo>
                  <a:cubicBezTo>
                    <a:pt x="50" y="226"/>
                    <a:pt x="51" y="226"/>
                    <a:pt x="52" y="225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6"/>
                    <a:pt x="189" y="226"/>
                    <a:pt x="191" y="225"/>
                  </a:cubicBezTo>
                  <a:cubicBezTo>
                    <a:pt x="193" y="223"/>
                    <a:pt x="194" y="221"/>
                    <a:pt x="193" y="218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6" y="92"/>
                    <a:pt x="236" y="89"/>
                    <a:pt x="235" y="87"/>
                  </a:cubicBezTo>
                  <a:cubicBezTo>
                    <a:pt x="235" y="84"/>
                    <a:pt x="233" y="82"/>
                    <a:pt x="230" y="8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2" y="0"/>
                    <a:pt x="114" y="0"/>
                    <a:pt x="112" y="5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2"/>
                    <a:pt x="1" y="84"/>
                    <a:pt x="0" y="87"/>
                  </a:cubicBezTo>
                  <a:cubicBezTo>
                    <a:pt x="0" y="89"/>
                    <a:pt x="0" y="92"/>
                    <a:pt x="2" y="94"/>
                  </a:cubicBezTo>
                  <a:lnTo>
                    <a:pt x="51" y="146"/>
                  </a:lnTo>
                  <a:close/>
                  <a:moveTo>
                    <a:pt x="83" y="81"/>
                  </a:moveTo>
                  <a:cubicBezTo>
                    <a:pt x="85" y="81"/>
                    <a:pt x="86" y="79"/>
                    <a:pt x="87" y="78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50" y="79"/>
                    <a:pt x="151" y="81"/>
                    <a:pt x="153" y="81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41"/>
                    <a:pt x="170" y="143"/>
                    <a:pt x="171" y="145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80"/>
                    <a:pt x="117" y="180"/>
                    <a:pt x="115" y="181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6" y="143"/>
                    <a:pt x="65" y="141"/>
                    <a:pt x="64" y="139"/>
                  </a:cubicBezTo>
                  <a:cubicBezTo>
                    <a:pt x="21" y="93"/>
                    <a:pt x="21" y="93"/>
                    <a:pt x="21" y="93"/>
                  </a:cubicBezTo>
                  <a:lnTo>
                    <a:pt x="83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5400" y="2096665"/>
            <a:ext cx="4495800" cy="2430395"/>
            <a:chOff x="1295400" y="2096665"/>
            <a:chExt cx="4495800" cy="2430395"/>
          </a:xfrm>
        </p:grpSpPr>
        <p:grpSp>
          <p:nvGrpSpPr>
            <p:cNvPr id="33" name="Group 32"/>
            <p:cNvGrpSpPr/>
            <p:nvPr/>
          </p:nvGrpSpPr>
          <p:grpSpPr>
            <a:xfrm>
              <a:off x="1295400" y="2096665"/>
              <a:ext cx="4495800" cy="2430395"/>
              <a:chOff x="2674937" y="1443640"/>
              <a:chExt cx="5241925" cy="2481263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81263"/>
                <a:chOff x="1680" y="912"/>
                <a:chExt cx="3302" cy="1563"/>
              </a:xfrm>
            </p:grpSpPr>
            <p:sp>
              <p:nvSpPr>
                <p:cNvPr id="3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320"/>
                  <a:chOff x="2146" y="1008"/>
                  <a:chExt cx="301" cy="320"/>
                </a:xfrm>
              </p:grpSpPr>
              <p:sp>
                <p:nvSpPr>
                  <p:cNvPr id="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776" y="2105"/>
                  <a:ext cx="312" cy="320"/>
                  <a:chOff x="1776" y="2105"/>
                  <a:chExt cx="312" cy="320"/>
                </a:xfrm>
              </p:grpSpPr>
              <p:sp>
                <p:nvSpPr>
                  <p:cNvPr id="5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05"/>
                    <a:ext cx="274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4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374" cy="320"/>
                  <a:chOff x="4215" y="1008"/>
                  <a:chExt cx="374" cy="320"/>
                </a:xfrm>
              </p:grpSpPr>
              <p:sp>
                <p:nvSpPr>
                  <p:cNvPr id="4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584" y="2096"/>
                  <a:ext cx="375" cy="320"/>
                  <a:chOff x="4584" y="2096"/>
                  <a:chExt cx="375" cy="320"/>
                </a:xfrm>
              </p:grpSpPr>
              <p:sp>
                <p:nvSpPr>
                  <p:cNvPr id="4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2096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905450" y="3287524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81" y="-112544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98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4155" y="484145"/>
            <a:ext cx="7840345" cy="1607820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8014" y="-1"/>
            <a:ext cx="8126485" cy="281273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72" y="1469507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69218" y="5747066"/>
            <a:ext cx="82563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110606" y="5747067"/>
            <a:ext cx="88336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020133" y="5747067"/>
            <a:ext cx="85298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859225" y="5724063"/>
            <a:ext cx="83939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67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52209" y="78405"/>
            <a:ext cx="8054043" cy="285774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14156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73864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80615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638454" y="5747067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890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58520" y="2860967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1849904"/>
            <a:ext cx="922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CÂN</a:t>
            </a:r>
          </a:p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 dirty="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2314" y="2646059"/>
            <a:ext cx="2836402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303986" y="4168141"/>
            <a:ext cx="3424435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Chu vi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thang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sz="2400" dirty="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104611" y="35704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234754" y="353998"/>
            <a:ext cx="100271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600" b="1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6" y="990600"/>
            <a:ext cx="1166813" cy="1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1"/>
          <p:cNvSpPr/>
          <p:nvPr/>
        </p:nvSpPr>
        <p:spPr>
          <a:xfrm>
            <a:off x="2063700" y="1447800"/>
            <a:ext cx="8604299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ectangle: Rounded Corners 12"/>
          <p:cNvSpPr/>
          <p:nvPr/>
        </p:nvSpPr>
        <p:spPr>
          <a:xfrm>
            <a:off x="2085635" y="3532665"/>
            <a:ext cx="8560427" cy="3124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Chu vi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3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5072062" cy="1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62;p5"/>
          <p:cNvSpPr/>
          <p:nvPr/>
        </p:nvSpPr>
        <p:spPr>
          <a:xfrm>
            <a:off x="1295400" y="76200"/>
            <a:ext cx="10027133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b="1" u="sng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Ví</a:t>
            </a:r>
            <a:r>
              <a:rPr lang="en-US" altLang="zh-CN" sz="2800" b="1" u="sng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b="1" u="sng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dụ</a:t>
            </a:r>
            <a:r>
              <a:rPr lang="en-US" altLang="zh-CN" sz="2800" b="1" u="sng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en-US" altLang="zh-CN" sz="2400" b="1" u="sng" dirty="0">
              <a:solidFill>
                <a:srgbClr val="3F3F3F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14350" lvl="0" indent="-514350">
              <a:lnSpc>
                <a:spcPct val="120000"/>
              </a:lnSpc>
              <a:buAutoNum type="alphaLcParenR"/>
            </a:pP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cân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342900" lvl="0" indent="-342900">
              <a:lnSpc>
                <a:spcPct val="120000"/>
              </a:lnSpc>
              <a:buAutoNum type="alphaLcParenR"/>
            </a:pP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ô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2400" i="1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2cm.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ABCD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EGHI?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62;p5"/>
              <p:cNvSpPr/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r>
                  <a:rPr lang="en-US" altLang="zh-CN" sz="3200" b="1" u="sng" dirty="0" err="1">
                    <a:solidFill>
                      <a:srgbClr val="3F3F3F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Arial"/>
                  </a:rPr>
                  <a:t>Giải</a:t>
                </a:r>
                <a:endParaRPr lang="en-US" altLang="zh-CN" sz="2800" b="1" u="sng" dirty="0">
                  <a:solidFill>
                    <a:srgbClr val="3F3F3F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endParaRPr>
              </a:p>
              <a:p>
                <a:pPr marL="514350" lvl="0" indent="-514350">
                  <a:lnSpc>
                    <a:spcPct val="120000"/>
                  </a:lnSpc>
                  <a:buAutoNum type="alphaLcParenR"/>
                </a:pPr>
                <a:r>
                  <a:rPr lang="en-US" sz="2400" i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i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34b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không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phải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.</a:t>
                </a:r>
              </a:p>
              <a:p>
                <a:pPr marL="342900" lvl="0" indent="-342900">
                  <a:lnSpc>
                    <a:spcPct val="120000"/>
                  </a:lnSpc>
                  <a:buAutoNum type="alphaLcParenR"/>
                </a:pP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Ta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có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AB = 8cm; CD = 20cm; AK = 6cm. Do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đó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diện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ABCD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8</m:t>
                            </m:r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20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84</m:t>
                    </m:r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Do EG = 8cm; HI = 12cm; EI = 6cm diện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EGHI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12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60</m:t>
                      </m:r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𝑐𝑚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Google Shape;16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blipFill rotWithShape="1">
                <a:blip r:embed="rId3"/>
                <a:stretch>
                  <a:fillRect l="-912" t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5"/>
          <p:cNvSpPr/>
          <p:nvPr/>
        </p:nvSpPr>
        <p:spPr>
          <a:xfrm>
            <a:off x="1905000" y="228600"/>
            <a:ext cx="1002713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Cho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= 10 cm,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RS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ngắn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6cm,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cạnh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bên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PS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một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nửa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PQ.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vi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708025" cy="6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2;p5"/>
          <p:cNvSpPr/>
          <p:nvPr/>
        </p:nvSpPr>
        <p:spPr>
          <a:xfrm>
            <a:off x="3200400" y="3025541"/>
            <a:ext cx="66339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Giải</a:t>
            </a:r>
            <a:endParaRPr lang="en-US" altLang="zh-CN" sz="2800" u="sng" dirty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Đáy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RS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– 6 = 4 (cm)</a:t>
            </a:r>
          </a:p>
          <a:p>
            <a:pPr lvl="0">
              <a:lnSpc>
                <a:spcPct val="120000"/>
              </a:lnSpc>
            </a:pP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: 2 = 5 (cm)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 vi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 + 4 + 5 + 5 = 24 (cm)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4" y="4905907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514</Words>
  <Application>Microsoft Office PowerPoint</Application>
  <PresentationFormat>Màn hình rộng</PresentationFormat>
  <Paragraphs>67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Gill Sans MT</vt:lpstr>
      <vt:lpstr>Times New Roman</vt:lpstr>
      <vt:lpstr>Verdana</vt:lpstr>
      <vt:lpstr>Wingdings 2</vt:lpstr>
      <vt:lpstr>Solstice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Đô Trần</cp:lastModifiedBy>
  <cp:revision>36</cp:revision>
  <dcterms:created xsi:type="dcterms:W3CDTF">2019-07-09T09:49:00Z</dcterms:created>
  <dcterms:modified xsi:type="dcterms:W3CDTF">2023-06-01T16:20:18Z</dcterms:modified>
  <cp:category>9Slide.vn</cp:category>
</cp:coreProperties>
</file>