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2" r:id="rId15"/>
    <p:sldId id="269" r:id="rId16"/>
    <p:sldId id="270" r:id="rId17"/>
    <p:sldId id="271" r:id="rId18"/>
    <p:sldId id="272" r:id="rId19"/>
    <p:sldId id="273" r:id="rId20"/>
    <p:sldId id="277" r:id="rId21"/>
    <p:sldId id="278" r:id="rId22"/>
    <p:sldId id="279" r:id="rId23"/>
    <p:sldId id="280" r:id="rId24"/>
    <p:sldId id="281" r:id="rId25"/>
    <p:sldId id="275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30A952-025F-42B0-B844-E71F0D8076E9}">
  <a:tblStyle styleId="{1330A952-025F-42B0-B844-E71F0D8076E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55821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Để xem bài giảng, vui lòng ấn biểu tượng [PLAY].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Để chuyển slide, vui lòng ấn nút [TẾP THEO].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Để tải file nguồn bài giảng, file trình chiếu powerPoint quý thầy cô chọn vào mục [Tài nguyên/…/ Tệp/Tải xuống].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Để xem bài giảng, vui lòng ấn biểu tượng [PLAY].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Để chuyển slide, vui lòng ấn nút [TẾP THEO].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Để tải file nguồn bài giảng, file trình chiếu powerPoint quý thầy cô chọn vào mục [Tài nguyên/…/ Tệp/Tải xuống].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2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7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slide" Target="slide25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Giáo viên:……………………………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1" descr="Clipboar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31394">
            <a:off x="-634327" y="3883012"/>
            <a:ext cx="3194131" cy="319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1" descr="Rul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710505">
            <a:off x="10171718" y="145767"/>
            <a:ext cx="1574403" cy="15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1" descr="Penci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079210">
            <a:off x="10917677" y="783939"/>
            <a:ext cx="1488402" cy="148840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 txBox="1"/>
          <p:nvPr/>
        </p:nvSpPr>
        <p:spPr>
          <a:xfrm>
            <a:off x="1056495" y="2329923"/>
            <a:ext cx="10208913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800" b="1" i="0" u="none" strike="noStrike" cap="none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4800" b="1" i="0" u="none" strike="noStrike" cap="none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3.</a:t>
            </a:r>
            <a:r>
              <a:rPr lang="en-US" sz="4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5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4800" b="1" dirty="0">
                <a:solidFill>
                  <a:srgbClr val="FFC000"/>
                </a:solidFill>
              </a:rPr>
              <a:t> </a:t>
            </a:r>
          </a:p>
          <a:p>
            <a:pPr lvl="0"/>
            <a:r>
              <a:rPr lang="en-US" sz="48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                      </a:t>
            </a:r>
            <a:r>
              <a:rPr lang="en-US" sz="4800" i="0" u="none" strike="noStrike" cap="none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(</a:t>
            </a:r>
            <a:r>
              <a:rPr lang="en-US" sz="4800" i="0" u="none" strike="noStrike" cap="none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tiết</a:t>
            </a:r>
            <a:r>
              <a:rPr lang="en-US" sz="4800" i="0" u="none" strike="noStrike" cap="none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2)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448" y="464877"/>
            <a:ext cx="1567713" cy="141094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0"/>
          <p:cNvSpPr txBox="1"/>
          <p:nvPr/>
        </p:nvSpPr>
        <p:spPr>
          <a:xfrm>
            <a:off x="2272683" y="815071"/>
            <a:ext cx="870899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3. Trong các hình vẽ sau, hình nào là hình thoi?</a:t>
            </a:r>
            <a:endParaRPr/>
          </a:p>
        </p:txBody>
      </p:sp>
      <p:pic>
        <p:nvPicPr>
          <p:cNvPr id="261" name="Google Shape;26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1792" y="1493503"/>
            <a:ext cx="7226605" cy="500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0"/>
          <p:cNvSpPr/>
          <p:nvPr/>
        </p:nvSpPr>
        <p:spPr>
          <a:xfrm>
            <a:off x="2585796" y="5745749"/>
            <a:ext cx="1135781" cy="59436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0"/>
          <p:cNvSpPr/>
          <p:nvPr/>
        </p:nvSpPr>
        <p:spPr>
          <a:xfrm>
            <a:off x="8821414" y="3244325"/>
            <a:ext cx="1135781" cy="59436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"/>
          <p:cNvSpPr txBox="1"/>
          <p:nvPr/>
        </p:nvSpPr>
        <p:spPr>
          <a:xfrm>
            <a:off x="2074524" y="584349"/>
            <a:ext cx="88590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Vì sao hình 2 không phải hình thoi?</a:t>
            </a:r>
            <a:endParaRPr/>
          </a:p>
        </p:txBody>
      </p:sp>
      <p:pic>
        <p:nvPicPr>
          <p:cNvPr id="278" name="Google Shape;27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1792" y="1493503"/>
            <a:ext cx="7226605" cy="500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1"/>
          <p:cNvSpPr/>
          <p:nvPr/>
        </p:nvSpPr>
        <p:spPr>
          <a:xfrm>
            <a:off x="2539884" y="5827727"/>
            <a:ext cx="1135781" cy="59436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1"/>
          <p:cNvSpPr/>
          <p:nvPr/>
        </p:nvSpPr>
        <p:spPr>
          <a:xfrm>
            <a:off x="8922619" y="3311091"/>
            <a:ext cx="933650" cy="510138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21" descr="A picture containing toy, dol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278" y="548591"/>
            <a:ext cx="1942211" cy="1942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1"/>
          <p:cNvSpPr/>
          <p:nvPr/>
        </p:nvSpPr>
        <p:spPr>
          <a:xfrm>
            <a:off x="36141" y="54868"/>
            <a:ext cx="5717294" cy="493723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HOẠT ĐỘNG LUYỆN TẬP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"/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Hoạt động nhóm</a:t>
            </a:r>
            <a:endParaRPr/>
          </a:p>
        </p:txBody>
      </p:sp>
      <p:pic>
        <p:nvPicPr>
          <p:cNvPr id="298" name="Google Shape;298;p22" descr="A picture containing toy, dol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273" y="1522297"/>
            <a:ext cx="1942211" cy="194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2" descr="A group of children looking at a computer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8679" y="4356311"/>
            <a:ext cx="4841507" cy="247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2"/>
          <p:cNvSpPr/>
          <p:nvPr/>
        </p:nvSpPr>
        <p:spPr>
          <a:xfrm>
            <a:off x="2817021" y="1142613"/>
            <a:ext cx="674428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Hãy tìm và viết các vật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có dạng là hình thoi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trong lớp học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"/>
          <p:cNvSpPr/>
          <p:nvPr/>
        </p:nvSpPr>
        <p:spPr>
          <a:xfrm>
            <a:off x="36141" y="54868"/>
            <a:ext cx="3465874" cy="493723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Vẽ hình thoi</a:t>
            </a:r>
            <a:endParaRPr/>
          </a:p>
        </p:txBody>
      </p:sp>
      <p:sp>
        <p:nvSpPr>
          <p:cNvPr id="315" name="Google Shape;315;p23"/>
          <p:cNvSpPr txBox="1"/>
          <p:nvPr/>
        </p:nvSpPr>
        <p:spPr>
          <a:xfrm>
            <a:off x="495509" y="1263288"/>
            <a:ext cx="1045804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Ví dụ 2: Dùng thước và compa vẽ hình thoi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 ABCD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, biết 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AB = 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 và 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AC = 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cm.</a:t>
            </a:r>
            <a:endParaRPr sz="3800">
              <a:solidFill>
                <a:srgbClr val="1B1B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3"/>
          <p:cNvSpPr/>
          <p:nvPr/>
        </p:nvSpPr>
        <p:spPr>
          <a:xfrm>
            <a:off x="629588" y="3059781"/>
            <a:ext cx="2233061" cy="567890"/>
          </a:xfrm>
          <a:prstGeom prst="roundRect">
            <a:avLst>
              <a:gd name="adj" fmla="val 16667"/>
            </a:avLst>
          </a:prstGeom>
          <a:solidFill>
            <a:srgbClr val="FFD34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DỤNG CỤ</a:t>
            </a:r>
            <a:endParaRPr/>
          </a:p>
        </p:txBody>
      </p:sp>
      <p:pic>
        <p:nvPicPr>
          <p:cNvPr id="317" name="Google Shape;317;p23" descr="A picture containing text, devi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67353" y="2525172"/>
            <a:ext cx="2163025" cy="216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3" descr="Pencil Vector Resource [Free] | Pencil, Pencil png, Picture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79761" y="4580391"/>
            <a:ext cx="1318877" cy="131735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3" descr="Tài liệu, học tập, trắc nghiệm, tiếng anh, văn bản, biểu mẫu - VnDoc.com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3" descr="Tài liệu, học tập, trắc nghiệm, tiếng anh, văn bản, biểu mẫu - VnDoc.com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23" descr="Compa Thiên Long C-11 - Khác - Shop VnExpres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15764" y="3429000"/>
            <a:ext cx="1991245" cy="199124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3"/>
          <p:cNvSpPr txBox="1"/>
          <p:nvPr/>
        </p:nvSpPr>
        <p:spPr>
          <a:xfrm>
            <a:off x="4950393" y="3059781"/>
            <a:ext cx="261659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Thước thẳng</a:t>
            </a:r>
            <a:endParaRPr/>
          </a:p>
        </p:txBody>
      </p:sp>
      <p:sp>
        <p:nvSpPr>
          <p:cNvPr id="323" name="Google Shape;323;p23"/>
          <p:cNvSpPr txBox="1"/>
          <p:nvPr/>
        </p:nvSpPr>
        <p:spPr>
          <a:xfrm>
            <a:off x="4613814" y="4992028"/>
            <a:ext cx="261659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Bút chì</a:t>
            </a:r>
            <a:endParaRPr/>
          </a:p>
        </p:txBody>
      </p:sp>
      <p:sp>
        <p:nvSpPr>
          <p:cNvPr id="324" name="Google Shape;324;p23"/>
          <p:cNvSpPr txBox="1"/>
          <p:nvPr/>
        </p:nvSpPr>
        <p:spPr>
          <a:xfrm>
            <a:off x="9223573" y="3993272"/>
            <a:ext cx="261659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19" y="3313805"/>
            <a:ext cx="4377788" cy="3279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360" y="257214"/>
            <a:ext cx="4200507" cy="2608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6" y="3230098"/>
            <a:ext cx="3446530" cy="3446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6" y="384918"/>
            <a:ext cx="3635489" cy="27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4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24"/>
          <p:cNvGrpSpPr/>
          <p:nvPr/>
        </p:nvGrpSpPr>
        <p:grpSpPr>
          <a:xfrm rot="-5400000">
            <a:off x="7548849" y="1432924"/>
            <a:ext cx="3972404" cy="5329018"/>
            <a:chOff x="1980339" y="223861"/>
            <a:chExt cx="3972404" cy="5329018"/>
          </a:xfrm>
        </p:grpSpPr>
        <p:pic>
          <p:nvPicPr>
            <p:cNvPr id="330" name="Google Shape;330;p24" descr="Compa High Res Stock Images | Shutterstock"/>
            <p:cNvPicPr preferRelativeResize="0"/>
            <p:nvPr/>
          </p:nvPicPr>
          <p:blipFill rotWithShape="1">
            <a:blip r:embed="rId4">
              <a:alphaModFix/>
            </a:blip>
            <a:srcRect l="23515" t="9396" r="23247" b="10744"/>
            <a:stretch/>
          </p:blipFill>
          <p:spPr>
            <a:xfrm>
              <a:off x="1980339" y="223861"/>
              <a:ext cx="1988156" cy="26665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Google Shape;331;p24"/>
            <p:cNvSpPr/>
            <p:nvPr/>
          </p:nvSpPr>
          <p:spPr>
            <a:xfrm>
              <a:off x="1984247" y="2882831"/>
              <a:ext cx="3968496" cy="2670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24"/>
          <p:cNvGrpSpPr/>
          <p:nvPr/>
        </p:nvGrpSpPr>
        <p:grpSpPr>
          <a:xfrm>
            <a:off x="7906428" y="2043927"/>
            <a:ext cx="3721200" cy="4287912"/>
            <a:chOff x="8137256" y="2043927"/>
            <a:chExt cx="3721200" cy="4287912"/>
          </a:xfrm>
        </p:grpSpPr>
        <p:sp>
          <p:nvSpPr>
            <p:cNvPr id="333" name="Google Shape;333;p24"/>
            <p:cNvSpPr/>
            <p:nvPr/>
          </p:nvSpPr>
          <p:spPr>
            <a:xfrm>
              <a:off x="8137256" y="2480742"/>
              <a:ext cx="3179704" cy="3204753"/>
            </a:xfrm>
            <a:prstGeom prst="ellipse">
              <a:avLst/>
            </a:prstGeom>
            <a:noFill/>
            <a:ln w="28575" cap="flat" cmpd="sng">
              <a:solidFill>
                <a:srgbClr val="0000F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9483234" y="2043927"/>
              <a:ext cx="2375222" cy="42879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" name="Google Shape;335;p24"/>
          <p:cNvGrpSpPr/>
          <p:nvPr/>
        </p:nvGrpSpPr>
        <p:grpSpPr>
          <a:xfrm>
            <a:off x="4463098" y="1962364"/>
            <a:ext cx="3980934" cy="4287912"/>
            <a:chOff x="4463098" y="1962364"/>
            <a:chExt cx="3980934" cy="4287912"/>
          </a:xfrm>
        </p:grpSpPr>
        <p:sp>
          <p:nvSpPr>
            <p:cNvPr id="336" name="Google Shape;336;p24"/>
            <p:cNvSpPr/>
            <p:nvPr/>
          </p:nvSpPr>
          <p:spPr>
            <a:xfrm>
              <a:off x="5264328" y="2480743"/>
              <a:ext cx="3179704" cy="3204753"/>
            </a:xfrm>
            <a:prstGeom prst="ellipse">
              <a:avLst/>
            </a:prstGeom>
            <a:noFill/>
            <a:ln w="28575" cap="flat" cmpd="sng">
              <a:solidFill>
                <a:srgbClr val="0000F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4"/>
            <p:cNvSpPr/>
            <p:nvPr/>
          </p:nvSpPr>
          <p:spPr>
            <a:xfrm>
              <a:off x="4463098" y="1962364"/>
              <a:ext cx="2375222" cy="428791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7" name="Google Shape;347;p24"/>
          <p:cNvSpPr/>
          <p:nvPr/>
        </p:nvSpPr>
        <p:spPr>
          <a:xfrm>
            <a:off x="36141" y="54868"/>
            <a:ext cx="3191115" cy="493723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Vẽ hình thoi</a:t>
            </a:r>
            <a:endParaRPr/>
          </a:p>
        </p:txBody>
      </p:sp>
      <p:sp>
        <p:nvSpPr>
          <p:cNvPr id="348" name="Google Shape;348;p24"/>
          <p:cNvSpPr txBox="1"/>
          <p:nvPr/>
        </p:nvSpPr>
        <p:spPr>
          <a:xfrm>
            <a:off x="714580" y="607724"/>
            <a:ext cx="1045804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Ví dụ 2: Dùng thước và compa vẽ hình thoi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 ABCD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, biết 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AB = 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 và 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AC = 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cm.</a:t>
            </a:r>
            <a:endParaRPr sz="3800">
              <a:solidFill>
                <a:srgbClr val="1B1B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4" descr="Tài liệu, học tập, trắc nghiệm, tiếng anh, văn bản, biểu mẫu - VnDoc.com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4" descr="Tài liệu, học tập, trắc nghiệm, tiếng anh, văn bản, biểu mẫu - VnDoc.com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4"/>
          <p:cNvSpPr txBox="1"/>
          <p:nvPr/>
        </p:nvSpPr>
        <p:spPr>
          <a:xfrm>
            <a:off x="1760086" y="2856927"/>
            <a:ext cx="14890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Bước 1</a:t>
            </a:r>
            <a:endParaRPr/>
          </a:p>
        </p:txBody>
      </p:sp>
      <p:pic>
        <p:nvPicPr>
          <p:cNvPr id="352" name="Google Shape;35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7774" y="4040774"/>
            <a:ext cx="3358684" cy="565861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4"/>
          <p:cNvSpPr txBox="1"/>
          <p:nvPr/>
        </p:nvSpPr>
        <p:spPr>
          <a:xfrm>
            <a:off x="1760086" y="3380147"/>
            <a:ext cx="14890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Bước 2</a:t>
            </a:r>
            <a:endParaRPr/>
          </a:p>
        </p:txBody>
      </p:sp>
      <p:pic>
        <p:nvPicPr>
          <p:cNvPr id="354" name="Google Shape;354;p24" descr="A picture containing text, devic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5291" t="18762" r="5596" b="18803"/>
          <a:stretch/>
        </p:blipFill>
        <p:spPr>
          <a:xfrm rot="-4144881">
            <a:off x="6446167" y="1369694"/>
            <a:ext cx="5437448" cy="380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4" descr="A picture containing text, devic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10224" t="17429" b="16798"/>
          <a:stretch/>
        </p:blipFill>
        <p:spPr>
          <a:xfrm rot="-2052810">
            <a:off x="6790583" y="2600026"/>
            <a:ext cx="5477859" cy="4013226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4"/>
          <p:cNvSpPr txBox="1"/>
          <p:nvPr/>
        </p:nvSpPr>
        <p:spPr>
          <a:xfrm>
            <a:off x="1738160" y="3903367"/>
            <a:ext cx="14890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Bước 3</a:t>
            </a:r>
            <a:endParaRPr/>
          </a:p>
        </p:txBody>
      </p:sp>
      <p:sp>
        <p:nvSpPr>
          <p:cNvPr id="357" name="Google Shape;357;p24"/>
          <p:cNvSpPr txBox="1"/>
          <p:nvPr/>
        </p:nvSpPr>
        <p:spPr>
          <a:xfrm>
            <a:off x="1760087" y="4426587"/>
            <a:ext cx="14890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Bước 4</a:t>
            </a:r>
            <a:endParaRPr/>
          </a:p>
        </p:txBody>
      </p:sp>
      <p:sp>
        <p:nvSpPr>
          <p:cNvPr id="358" name="Google Shape;358;p24"/>
          <p:cNvSpPr/>
          <p:nvPr/>
        </p:nvSpPr>
        <p:spPr>
          <a:xfrm rot="4756882">
            <a:off x="3115756" y="2884267"/>
            <a:ext cx="4133088" cy="333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9" name="Google Shape;359;p24"/>
          <p:cNvGrpSpPr/>
          <p:nvPr/>
        </p:nvGrpSpPr>
        <p:grpSpPr>
          <a:xfrm rot="5400000">
            <a:off x="4848478" y="1459558"/>
            <a:ext cx="3972404" cy="5329018"/>
            <a:chOff x="1980339" y="223861"/>
            <a:chExt cx="3972404" cy="5329018"/>
          </a:xfrm>
        </p:grpSpPr>
        <p:pic>
          <p:nvPicPr>
            <p:cNvPr id="360" name="Google Shape;360;p24" descr="Compa High Res Stock Images | Shutterstock"/>
            <p:cNvPicPr preferRelativeResize="0"/>
            <p:nvPr/>
          </p:nvPicPr>
          <p:blipFill rotWithShape="1">
            <a:blip r:embed="rId4">
              <a:alphaModFix/>
            </a:blip>
            <a:srcRect l="23515" t="9396" r="23247" b="10744"/>
            <a:stretch/>
          </p:blipFill>
          <p:spPr>
            <a:xfrm>
              <a:off x="1980339" y="223861"/>
              <a:ext cx="1988156" cy="26665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1" name="Google Shape;361;p24"/>
            <p:cNvSpPr/>
            <p:nvPr/>
          </p:nvSpPr>
          <p:spPr>
            <a:xfrm>
              <a:off x="1984247" y="2882831"/>
              <a:ext cx="3968496" cy="2670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2" name="Google Shape;362;p24"/>
          <p:cNvPicPr preferRelativeResize="0"/>
          <p:nvPr/>
        </p:nvPicPr>
        <p:blipFill rotWithShape="1">
          <a:blip r:embed="rId7">
            <a:alphaModFix/>
          </a:blip>
          <a:srcRect l="58274" t="4104" r="-26332" b="47161"/>
          <a:stretch/>
        </p:blipFill>
        <p:spPr>
          <a:xfrm rot="3272841">
            <a:off x="7478702" y="2710270"/>
            <a:ext cx="366230" cy="18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86843">
            <a:off x="5690848" y="2472382"/>
            <a:ext cx="149542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4" descr="A picture containing text, devic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5291" t="18762" r="5596" b="18803"/>
          <a:stretch/>
        </p:blipFill>
        <p:spPr>
          <a:xfrm rot="184906">
            <a:off x="7020731" y="3185556"/>
            <a:ext cx="5437448" cy="380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4"/>
          <p:cNvPicPr preferRelativeResize="0"/>
          <p:nvPr/>
        </p:nvPicPr>
        <p:blipFill rotWithShape="1">
          <a:blip r:embed="rId7">
            <a:alphaModFix/>
          </a:blip>
          <a:srcRect l="58274" t="4104" r="-26332" b="47161"/>
          <a:stretch/>
        </p:blipFill>
        <p:spPr>
          <a:xfrm rot="7586971">
            <a:off x="8665104" y="2829390"/>
            <a:ext cx="366230" cy="18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4"/>
          <p:cNvPicPr preferRelativeResize="0"/>
          <p:nvPr/>
        </p:nvPicPr>
        <p:blipFill rotWithShape="1">
          <a:blip r:embed="rId9">
            <a:alphaModFix/>
          </a:blip>
          <a:srcRect l="51891" t="11991" r="-26332" b="47161"/>
          <a:stretch/>
        </p:blipFill>
        <p:spPr>
          <a:xfrm rot="-7491568">
            <a:off x="8589349" y="3707672"/>
            <a:ext cx="400577" cy="157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6117215">
            <a:off x="8247458" y="1881945"/>
            <a:ext cx="149542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4"/>
          <p:cNvPicPr preferRelativeResize="0"/>
          <p:nvPr/>
        </p:nvPicPr>
        <p:blipFill rotWithShape="1">
          <a:blip r:embed="rId10">
            <a:alphaModFix/>
          </a:blip>
          <a:srcRect l="58273" t="4105" r="-28905" b="88257"/>
          <a:stretch/>
        </p:blipFill>
        <p:spPr>
          <a:xfrm rot="-7485985">
            <a:off x="7882755" y="4802670"/>
            <a:ext cx="380078" cy="293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4"/>
          <p:cNvPicPr preferRelativeResize="0"/>
          <p:nvPr/>
        </p:nvPicPr>
        <p:blipFill rotWithShape="1">
          <a:blip r:embed="rId10">
            <a:alphaModFix/>
          </a:blip>
          <a:srcRect l="58273" t="4105" r="-28905" b="88257"/>
          <a:stretch/>
        </p:blipFill>
        <p:spPr>
          <a:xfrm rot="-7485985">
            <a:off x="7894111" y="3006468"/>
            <a:ext cx="380078" cy="29368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4"/>
          <p:cNvSpPr txBox="1"/>
          <p:nvPr/>
        </p:nvSpPr>
        <p:spPr>
          <a:xfrm>
            <a:off x="8022853" y="2656030"/>
            <a:ext cx="3098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371" name="Google Shape;371;p24"/>
          <p:cNvSpPr txBox="1"/>
          <p:nvPr/>
        </p:nvSpPr>
        <p:spPr>
          <a:xfrm>
            <a:off x="8001123" y="5025811"/>
            <a:ext cx="3098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pic>
        <p:nvPicPr>
          <p:cNvPr id="372" name="Google Shape;372;p24"/>
          <p:cNvPicPr preferRelativeResize="0"/>
          <p:nvPr/>
        </p:nvPicPr>
        <p:blipFill rotWithShape="1">
          <a:blip r:embed="rId9">
            <a:alphaModFix/>
          </a:blip>
          <a:srcRect l="51891" t="11991" r="-26332" b="47161"/>
          <a:stretch/>
        </p:blipFill>
        <p:spPr>
          <a:xfrm rot="-3457409">
            <a:off x="7335008" y="3713355"/>
            <a:ext cx="400577" cy="157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78838" y="3795084"/>
            <a:ext cx="173355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2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1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5"/>
          <p:cNvSpPr txBox="1"/>
          <p:nvPr/>
        </p:nvSpPr>
        <p:spPr>
          <a:xfrm>
            <a:off x="1836013" y="844879"/>
            <a:ext cx="9105965" cy="426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1: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AC =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8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compa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kính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5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cm.</a:t>
            </a: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3: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compa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phàn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kính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5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;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cắt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điểm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D.</a:t>
            </a: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4: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AB, BC, CD, DA</a:t>
            </a:r>
            <a:endParaRPr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383" name="Google Shape;383;p25" descr="Ico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1" y="554305"/>
            <a:ext cx="1896125" cy="18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5"/>
          <p:cNvSpPr/>
          <p:nvPr/>
        </p:nvSpPr>
        <p:spPr>
          <a:xfrm>
            <a:off x="166671" y="99749"/>
            <a:ext cx="3654343" cy="622254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Vẽ hình thoi</a:t>
            </a:r>
            <a:endParaRPr/>
          </a:p>
        </p:txBody>
      </p:sp>
      <p:pic>
        <p:nvPicPr>
          <p:cNvPr id="385" name="Google Shape;385;p25" descr="Thinking Hyuke GIF - Thinking Hyuke Question - Discover &amp;amp; Share GIF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910" y="5147689"/>
            <a:ext cx="1216164" cy="127333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5"/>
          <p:cNvSpPr/>
          <p:nvPr/>
        </p:nvSpPr>
        <p:spPr>
          <a:xfrm>
            <a:off x="1932266" y="5228948"/>
            <a:ext cx="7757166" cy="11920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Sử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dụng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compa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MNPQ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MN =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6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cm, MP =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10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</a:t>
            </a:r>
            <a:endParaRPr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6"/>
          <p:cNvSpPr/>
          <p:nvPr/>
        </p:nvSpPr>
        <p:spPr>
          <a:xfrm>
            <a:off x="166671" y="99749"/>
            <a:ext cx="6726665" cy="590062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Chu vi và diện tích hình thoi</a:t>
            </a:r>
            <a:endParaRPr/>
          </a:p>
        </p:txBody>
      </p:sp>
      <p:pic>
        <p:nvPicPr>
          <p:cNvPr id="396" name="Google Shape;396;p26" descr="A picture containing toy, do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982" y="1082557"/>
            <a:ext cx="1665407" cy="1665407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6"/>
          <p:cNvSpPr/>
          <p:nvPr/>
        </p:nvSpPr>
        <p:spPr>
          <a:xfrm>
            <a:off x="2053389" y="867834"/>
            <a:ext cx="7907045" cy="307701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6"/>
          <p:cNvSpPr txBox="1"/>
          <p:nvPr/>
        </p:nvSpPr>
        <p:spPr>
          <a:xfrm>
            <a:off x="2525856" y="1265998"/>
            <a:ext cx="6962110" cy="278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n-US" sz="3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Nội dung: </a:t>
            </a: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Thực hiện nhiệm vụ </a:t>
            </a:r>
            <a:r>
              <a:rPr lang="en-US" sz="35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 động 5 – </a:t>
            </a: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SGK trang 100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n-US" sz="3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Thời gian:</a:t>
            </a: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 phút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n-US" sz="3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Hình thức:</a:t>
            </a: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Hoạt động nhóm 4</a:t>
            </a:r>
            <a:endParaRPr sz="3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298" y="4007506"/>
            <a:ext cx="2857951" cy="262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00432" y="4007506"/>
            <a:ext cx="2690657" cy="2508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93336" y="4577702"/>
            <a:ext cx="2690657" cy="198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79329" y="150215"/>
            <a:ext cx="1918563" cy="1079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7"/>
          <p:cNvSpPr/>
          <p:nvPr/>
        </p:nvSpPr>
        <p:spPr>
          <a:xfrm>
            <a:off x="166671" y="99749"/>
            <a:ext cx="6272549" cy="590062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Chu vi và diện tích hình thoi</a:t>
            </a:r>
            <a:endParaRPr/>
          </a:p>
        </p:txBody>
      </p:sp>
      <p:pic>
        <p:nvPicPr>
          <p:cNvPr id="412" name="Google Shape;41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468" y="1924964"/>
            <a:ext cx="4870882" cy="3605944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7"/>
          <p:cNvSpPr txBox="1"/>
          <p:nvPr/>
        </p:nvSpPr>
        <p:spPr>
          <a:xfrm>
            <a:off x="5258841" y="1438183"/>
            <a:ext cx="6072325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chéo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Chu vi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4" name="Google Shape;41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020" y="3059425"/>
            <a:ext cx="1559447" cy="59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07520" y="4584198"/>
            <a:ext cx="2219325" cy="1249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745" y="2432386"/>
            <a:ext cx="4461898" cy="3820667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8"/>
          <p:cNvSpPr/>
          <p:nvPr/>
        </p:nvSpPr>
        <p:spPr>
          <a:xfrm>
            <a:off x="36141" y="54868"/>
            <a:ext cx="5717294" cy="493723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HOẠT ĐỘNG CỦNG CỐ</a:t>
            </a:r>
            <a:endParaRPr/>
          </a:p>
        </p:txBody>
      </p:sp>
      <p:sp>
        <p:nvSpPr>
          <p:cNvPr id="438" name="Google Shape;438;p28"/>
          <p:cNvSpPr txBox="1"/>
          <p:nvPr/>
        </p:nvSpPr>
        <p:spPr>
          <a:xfrm>
            <a:off x="446677" y="757194"/>
            <a:ext cx="1072133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Ví dụ 3: Trên tường của phòng khách có treo một chiếc gương dạng hình thoi </a:t>
            </a:r>
            <a:r>
              <a:rPr lang="en-US" sz="3200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ABCD</a:t>
            </a: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như ở </a:t>
            </a:r>
            <a:r>
              <a:rPr lang="en-US" sz="3200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Hình 18</a:t>
            </a: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 Tính diện tích của chiếc gương đó, biết mỗi ô vuông có cạnh là 2</a:t>
            </a:r>
            <a:r>
              <a:rPr lang="en-US" sz="3200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dm</a:t>
            </a:r>
            <a:endParaRPr sz="32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8"/>
          <p:cNvSpPr txBox="1"/>
          <p:nvPr/>
        </p:nvSpPr>
        <p:spPr>
          <a:xfrm>
            <a:off x="5498275" y="2722319"/>
            <a:ext cx="212005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làm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" name="Google Shape;440;p28"/>
          <p:cNvSpPr txBox="1"/>
          <p:nvPr/>
        </p:nvSpPr>
        <p:spPr>
          <a:xfrm>
            <a:off x="5317213" y="3271733"/>
            <a:ext cx="606538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chiếc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gương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441" name="Google Shape;44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3941128"/>
            <a:ext cx="4273282" cy="1142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83518" y="49875"/>
            <a:ext cx="2476802" cy="653685"/>
          </a:xfrm>
          <a:prstGeom prst="roundRect">
            <a:avLst>
              <a:gd name="adj" fmla="val 16667"/>
            </a:avLst>
          </a:prstGeom>
          <a:solidFill>
            <a:srgbClr val="FFD3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244204" y="107270"/>
            <a:ext cx="231611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CHÚ THÍCH</a:t>
            </a:r>
            <a:endParaRPr sz="2800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98" name="Google Shape;98;p12" descr="Thinking Hyuke GIF - Thinking Hyuke Question - Discover &amp;amp; Share GIF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055" y="981019"/>
            <a:ext cx="1343912" cy="1407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2" descr="A picture containing toy, dol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47813" y="4497516"/>
            <a:ext cx="1942211" cy="194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45723" y="2723502"/>
            <a:ext cx="1746392" cy="174639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/>
          <p:nvPr/>
        </p:nvSpPr>
        <p:spPr>
          <a:xfrm>
            <a:off x="3953996" y="1465545"/>
            <a:ext cx="3983784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 động cá nhân</a:t>
            </a:r>
            <a:endParaRPr/>
          </a:p>
        </p:txBody>
      </p:sp>
      <p:sp>
        <p:nvSpPr>
          <p:cNvPr id="102" name="Google Shape;102;p12"/>
          <p:cNvSpPr/>
          <p:nvPr/>
        </p:nvSpPr>
        <p:spPr>
          <a:xfrm>
            <a:off x="4100419" y="3429000"/>
            <a:ext cx="4232249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 động nhóm đôi</a:t>
            </a:r>
            <a:endParaRPr/>
          </a:p>
        </p:txBody>
      </p:sp>
      <p:sp>
        <p:nvSpPr>
          <p:cNvPr id="103" name="Google Shape;103;p12"/>
          <p:cNvSpPr/>
          <p:nvPr/>
        </p:nvSpPr>
        <p:spPr>
          <a:xfrm>
            <a:off x="4495566" y="5468621"/>
            <a:ext cx="3507692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 động nhóm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370227"/>
              </p:ext>
            </p:extLst>
          </p:nvPr>
        </p:nvGraphicFramePr>
        <p:xfrm>
          <a:off x="2192665" y="2203853"/>
          <a:ext cx="6092624" cy="518160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61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1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1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15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15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522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Ă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G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N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A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U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595018"/>
              </p:ext>
            </p:extLst>
          </p:nvPr>
        </p:nvGraphicFramePr>
        <p:xfrm>
          <a:off x="2192665" y="2159903"/>
          <a:ext cx="6126096" cy="618565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65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5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5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5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8565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490663"/>
              </p:ext>
            </p:extLst>
          </p:nvPr>
        </p:nvGraphicFramePr>
        <p:xfrm>
          <a:off x="2192665" y="3183494"/>
          <a:ext cx="6133312" cy="518160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66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6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66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6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66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65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Ệ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N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C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072920"/>
              </p:ext>
            </p:extLst>
          </p:nvPr>
        </p:nvGraphicFramePr>
        <p:xfrm>
          <a:off x="2224921" y="3132156"/>
          <a:ext cx="6206472" cy="582643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689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9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6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6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96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82643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319257"/>
              </p:ext>
            </p:extLst>
          </p:nvPr>
        </p:nvGraphicFramePr>
        <p:xfrm>
          <a:off x="2192665" y="4158984"/>
          <a:ext cx="6150696" cy="551330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68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N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G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017776"/>
              </p:ext>
            </p:extLst>
          </p:nvPr>
        </p:nvGraphicFramePr>
        <p:xfrm>
          <a:off x="2192665" y="4133186"/>
          <a:ext cx="6233367" cy="578088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79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0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4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1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91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8088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465152"/>
              </p:ext>
            </p:extLst>
          </p:nvPr>
        </p:nvGraphicFramePr>
        <p:xfrm>
          <a:off x="2192665" y="5108224"/>
          <a:ext cx="6295848" cy="518160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86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6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6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69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69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69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65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O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I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022225"/>
              </p:ext>
            </p:extLst>
          </p:nvPr>
        </p:nvGraphicFramePr>
        <p:xfrm>
          <a:off x="2192665" y="5089786"/>
          <a:ext cx="6260261" cy="542995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82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25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25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2995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Google Shape;449;p29">
            <a:hlinkClick r:id="rId2" action="ppaction://hlinksldjump"/>
          </p:cNvPr>
          <p:cNvSpPr/>
          <p:nvPr/>
        </p:nvSpPr>
        <p:spPr>
          <a:xfrm>
            <a:off x="862382" y="2068462"/>
            <a:ext cx="743228" cy="635934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DC2215"/>
                </a:solidFill>
              </a:rPr>
              <a:t>1</a:t>
            </a:r>
            <a:endParaRPr dirty="0"/>
          </a:p>
        </p:txBody>
      </p:sp>
      <p:sp>
        <p:nvSpPr>
          <p:cNvPr id="22" name="Google Shape;449;p29">
            <a:hlinkClick r:id="rId3" action="ppaction://hlinksldjump"/>
          </p:cNvPr>
          <p:cNvSpPr/>
          <p:nvPr/>
        </p:nvSpPr>
        <p:spPr>
          <a:xfrm>
            <a:off x="862382" y="3058930"/>
            <a:ext cx="743228" cy="635934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DC2215"/>
                </a:solidFill>
              </a:rPr>
              <a:t>2</a:t>
            </a:r>
            <a:endParaRPr dirty="0"/>
          </a:p>
        </p:txBody>
      </p:sp>
      <p:sp>
        <p:nvSpPr>
          <p:cNvPr id="23" name="Google Shape;449;p29">
            <a:hlinkClick r:id="rId4" action="ppaction://hlinksldjump"/>
          </p:cNvPr>
          <p:cNvSpPr/>
          <p:nvPr/>
        </p:nvSpPr>
        <p:spPr>
          <a:xfrm>
            <a:off x="839474" y="4021322"/>
            <a:ext cx="743228" cy="635934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DC2215"/>
                </a:solidFill>
              </a:rPr>
              <a:t>3</a:t>
            </a:r>
            <a:endParaRPr dirty="0"/>
          </a:p>
        </p:txBody>
      </p:sp>
      <p:sp>
        <p:nvSpPr>
          <p:cNvPr id="24" name="Google Shape;449;p29">
            <a:hlinkClick r:id="rId5" action="ppaction://hlinksldjump"/>
          </p:cNvPr>
          <p:cNvSpPr/>
          <p:nvPr/>
        </p:nvSpPr>
        <p:spPr>
          <a:xfrm>
            <a:off x="862382" y="4981427"/>
            <a:ext cx="743228" cy="635934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DC2215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26" name="TextBox 25"/>
          <p:cNvSpPr txBox="1"/>
          <p:nvPr/>
        </p:nvSpPr>
        <p:spPr>
          <a:xfrm>
            <a:off x="824515" y="295441"/>
            <a:ext cx="4374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Ô CHỮ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890679"/>
              </p:ext>
            </p:extLst>
          </p:nvPr>
        </p:nvGraphicFramePr>
        <p:xfrm>
          <a:off x="2237722" y="880216"/>
          <a:ext cx="6057192" cy="648138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57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7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71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71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71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71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813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9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327" y="2068462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327" y="3058930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231" y="4814823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231" y="4021322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6958" y="880216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eft Arrow 20">
            <a:hlinkClick r:id="rId7" action="ppaction://hlinksldjump"/>
          </p:cNvPr>
          <p:cNvSpPr/>
          <p:nvPr/>
        </p:nvSpPr>
        <p:spPr>
          <a:xfrm>
            <a:off x="418037" y="6005043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9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808"/>
            <a:ext cx="10645105" cy="121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425230" y="5721531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4" descr="Mặt Cười Biểu Tượng Cảm Xúc Buồn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Mặt Cười Biểu Tượng Cảm Xúc Buồn - Miễn Phí vector hình ảnh trên Pixa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Mặt Cười Biểu Tượng Cảm Xúc Buồn - Miễn Phí vector hình ảnh trên Pixab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97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1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2346" y="3131171"/>
            <a:ext cx="2658053" cy="1406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019342" y="735289"/>
            <a:ext cx="66175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593144" y="5904411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87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6;p29"/>
          <p:cNvSpPr txBox="1"/>
          <p:nvPr/>
        </p:nvSpPr>
        <p:spPr>
          <a:xfrm>
            <a:off x="757162" y="1066505"/>
            <a:ext cx="657497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cặp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…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821052" y="5381897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2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7;p29"/>
          <p:cNvSpPr txBox="1"/>
          <p:nvPr/>
        </p:nvSpPr>
        <p:spPr>
          <a:xfrm>
            <a:off x="1345836" y="902353"/>
            <a:ext cx="503832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4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chéo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…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488641" y="5943599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0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0"/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HƯỚNG DẪN TỰ HỌC Ở NHÀ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2" name="Google Shape;592;p30"/>
          <p:cNvSpPr txBox="1"/>
          <p:nvPr/>
        </p:nvSpPr>
        <p:spPr>
          <a:xfrm>
            <a:off x="1377642" y="1905506"/>
            <a:ext cx="96012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theo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SGK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vở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ghi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thuộc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nhận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xét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nhật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thuộc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công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vi,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nhật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tập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SGK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trang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100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/>
          <p:nvPr/>
        </p:nvSpPr>
        <p:spPr>
          <a:xfrm>
            <a:off x="83518" y="49875"/>
            <a:ext cx="2001314" cy="653685"/>
          </a:xfrm>
          <a:prstGeom prst="roundRect">
            <a:avLst>
              <a:gd name="adj" fmla="val 16667"/>
            </a:avLst>
          </a:prstGeom>
          <a:solidFill>
            <a:srgbClr val="FFD3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244204" y="107270"/>
            <a:ext cx="18406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70C0"/>
                </a:solidFill>
                <a:ea typeface="Calibri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a typeface="Calibri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a typeface="Calibri"/>
              </a:rPr>
              <a:t>chơi</a:t>
            </a:r>
            <a:endParaRPr sz="28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1582037" y="2726584"/>
            <a:ext cx="7961356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Nội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dung: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xếp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chúng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Thời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gian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phút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		    (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Google Shape;118;p13"/>
          <p:cNvSpPr/>
          <p:nvPr/>
        </p:nvSpPr>
        <p:spPr>
          <a:xfrm>
            <a:off x="1473639" y="703560"/>
            <a:ext cx="79015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NHANH TAY – NHANH MẮT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/>
          <p:nvPr/>
        </p:nvSpPr>
        <p:spPr>
          <a:xfrm>
            <a:off x="83518" y="799871"/>
            <a:ext cx="47596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NHANH TAY – NHANH MẮT</a:t>
            </a:r>
            <a:endParaRPr dirty="0"/>
          </a:p>
        </p:txBody>
      </p:sp>
      <p:graphicFrame>
        <p:nvGraphicFramePr>
          <p:cNvPr id="132" name="Google Shape;132;p14"/>
          <p:cNvGraphicFramePr/>
          <p:nvPr/>
        </p:nvGraphicFramePr>
        <p:xfrm>
          <a:off x="244204" y="3900401"/>
          <a:ext cx="11338200" cy="2790850"/>
        </p:xfrm>
        <a:graphic>
          <a:graphicData uri="http://schemas.openxmlformats.org/drawingml/2006/table">
            <a:tbl>
              <a:tblPr firstRow="1" bandRow="1">
                <a:noFill/>
                <a:tableStyleId>{1330A952-025F-42B0-B844-E71F0D8076E9}</a:tableStyleId>
              </a:tblPr>
              <a:tblGrid>
                <a:gridCol w="283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Hình</a:t>
                      </a:r>
                      <a:r>
                        <a:rPr lang="en-US" sz="2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chữ</a:t>
                      </a:r>
                      <a:r>
                        <a:rPr lang="en-US" sz="2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nhật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Hình thoi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Hình</a:t>
                      </a:r>
                      <a:r>
                        <a:rPr lang="en-US" sz="2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tam </a:t>
                      </a:r>
                      <a:r>
                        <a:rPr lang="en-US" sz="2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giác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Hình lục giác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3" name="Google Shape;133;p14"/>
          <p:cNvGrpSpPr/>
          <p:nvPr/>
        </p:nvGrpSpPr>
        <p:grpSpPr>
          <a:xfrm>
            <a:off x="391558" y="1419869"/>
            <a:ext cx="2682693" cy="2458781"/>
            <a:chOff x="391558" y="1493439"/>
            <a:chExt cx="2682693" cy="2458781"/>
          </a:xfrm>
        </p:grpSpPr>
        <p:pic>
          <p:nvPicPr>
            <p:cNvPr id="134" name="Google Shape;134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1558" y="1493439"/>
              <a:ext cx="2682693" cy="19850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14"/>
            <p:cNvSpPr txBox="1"/>
            <p:nvPr/>
          </p:nvSpPr>
          <p:spPr>
            <a:xfrm>
              <a:off x="950662" y="342900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1</a:t>
              </a:r>
              <a:endParaRPr/>
            </a:p>
          </p:txBody>
        </p:sp>
      </p:grpSp>
      <p:grpSp>
        <p:nvGrpSpPr>
          <p:cNvPr id="136" name="Google Shape;136;p14"/>
          <p:cNvGrpSpPr/>
          <p:nvPr/>
        </p:nvGrpSpPr>
        <p:grpSpPr>
          <a:xfrm>
            <a:off x="3068126" y="1203161"/>
            <a:ext cx="2409231" cy="2675489"/>
            <a:chOff x="3068126" y="1276731"/>
            <a:chExt cx="2409231" cy="2675489"/>
          </a:xfrm>
        </p:grpSpPr>
        <p:pic>
          <p:nvPicPr>
            <p:cNvPr id="137" name="Google Shape;137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068126" y="1276731"/>
              <a:ext cx="2409231" cy="22485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14"/>
            <p:cNvSpPr txBox="1"/>
            <p:nvPr/>
          </p:nvSpPr>
          <p:spPr>
            <a:xfrm>
              <a:off x="3490343" y="342900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2</a:t>
              </a:r>
              <a:endParaRPr/>
            </a:p>
          </p:txBody>
        </p:sp>
      </p:grpSp>
      <p:grpSp>
        <p:nvGrpSpPr>
          <p:cNvPr id="139" name="Google Shape;139;p14"/>
          <p:cNvGrpSpPr/>
          <p:nvPr/>
        </p:nvGrpSpPr>
        <p:grpSpPr>
          <a:xfrm>
            <a:off x="5627788" y="1600191"/>
            <a:ext cx="2409231" cy="2278459"/>
            <a:chOff x="5627788" y="1673761"/>
            <a:chExt cx="2409231" cy="2278459"/>
          </a:xfrm>
        </p:grpSpPr>
        <p:pic>
          <p:nvPicPr>
            <p:cNvPr id="140" name="Google Shape;140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27788" y="1673761"/>
              <a:ext cx="2409231" cy="1624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14"/>
            <p:cNvSpPr txBox="1"/>
            <p:nvPr/>
          </p:nvSpPr>
          <p:spPr>
            <a:xfrm>
              <a:off x="6037422" y="342900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3</a:t>
              </a:r>
              <a:endParaRPr/>
            </a:p>
          </p:txBody>
        </p:sp>
      </p:grpSp>
      <p:grpSp>
        <p:nvGrpSpPr>
          <p:cNvPr id="142" name="Google Shape;142;p14"/>
          <p:cNvGrpSpPr/>
          <p:nvPr/>
        </p:nvGrpSpPr>
        <p:grpSpPr>
          <a:xfrm>
            <a:off x="8291211" y="1419869"/>
            <a:ext cx="2311471" cy="2458781"/>
            <a:chOff x="8291211" y="1419869"/>
            <a:chExt cx="2311471" cy="2458781"/>
          </a:xfrm>
        </p:grpSpPr>
        <p:pic>
          <p:nvPicPr>
            <p:cNvPr id="143" name="Google Shape;143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291211" y="1419869"/>
              <a:ext cx="2311471" cy="2073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14"/>
            <p:cNvSpPr txBox="1"/>
            <p:nvPr/>
          </p:nvSpPr>
          <p:spPr>
            <a:xfrm>
              <a:off x="8664549" y="335543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4</a:t>
              </a:r>
              <a:endParaRPr/>
            </a:p>
          </p:txBody>
        </p:sp>
      </p:grpSp>
      <p:pic>
        <p:nvPicPr>
          <p:cNvPr id="145" name="Google Shape;145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43893" y="305211"/>
            <a:ext cx="1758789" cy="9893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33;p14"/>
          <p:cNvGrpSpPr/>
          <p:nvPr/>
        </p:nvGrpSpPr>
        <p:grpSpPr>
          <a:xfrm>
            <a:off x="3074251" y="4166296"/>
            <a:ext cx="2682693" cy="2458781"/>
            <a:chOff x="391558" y="1493439"/>
            <a:chExt cx="2682693" cy="2458781"/>
          </a:xfrm>
        </p:grpSpPr>
        <p:pic>
          <p:nvPicPr>
            <p:cNvPr id="18" name="Google Shape;134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1558" y="1493439"/>
              <a:ext cx="2682693" cy="19850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35;p14"/>
            <p:cNvSpPr txBox="1"/>
            <p:nvPr/>
          </p:nvSpPr>
          <p:spPr>
            <a:xfrm>
              <a:off x="950662" y="342900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1</a:t>
              </a: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51" y="4158721"/>
            <a:ext cx="2414587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oogle Shape;139;p14"/>
          <p:cNvGrpSpPr/>
          <p:nvPr/>
        </p:nvGrpSpPr>
        <p:grpSpPr>
          <a:xfrm>
            <a:off x="528288" y="4346618"/>
            <a:ext cx="2409231" cy="2278459"/>
            <a:chOff x="5627788" y="1673761"/>
            <a:chExt cx="2409231" cy="2278459"/>
          </a:xfrm>
        </p:grpSpPr>
        <p:pic>
          <p:nvPicPr>
            <p:cNvPr id="33" name="Google Shape;140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27788" y="1673761"/>
              <a:ext cx="2409231" cy="1624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141;p14"/>
            <p:cNvSpPr txBox="1"/>
            <p:nvPr/>
          </p:nvSpPr>
          <p:spPr>
            <a:xfrm>
              <a:off x="6037422" y="342900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3</a:t>
              </a:r>
              <a:endParaRPr/>
            </a:p>
          </p:txBody>
        </p:sp>
      </p:grpSp>
      <p:grpSp>
        <p:nvGrpSpPr>
          <p:cNvPr id="35" name="Google Shape;142;p14"/>
          <p:cNvGrpSpPr/>
          <p:nvPr/>
        </p:nvGrpSpPr>
        <p:grpSpPr>
          <a:xfrm>
            <a:off x="6072899" y="4031050"/>
            <a:ext cx="2311471" cy="2458781"/>
            <a:chOff x="8291211" y="1419869"/>
            <a:chExt cx="2311471" cy="2458781"/>
          </a:xfrm>
        </p:grpSpPr>
        <p:pic>
          <p:nvPicPr>
            <p:cNvPr id="36" name="Google Shape;143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291211" y="1419869"/>
              <a:ext cx="2311471" cy="2073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144;p14"/>
            <p:cNvSpPr txBox="1"/>
            <p:nvPr/>
          </p:nvSpPr>
          <p:spPr>
            <a:xfrm>
              <a:off x="8664549" y="335543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4</a:t>
              </a: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/>
          <p:nvPr/>
        </p:nvSpPr>
        <p:spPr>
          <a:xfrm>
            <a:off x="166671" y="99749"/>
            <a:ext cx="4405329" cy="622254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Nhận biết hình thoi</a:t>
            </a:r>
            <a:endParaRPr/>
          </a:p>
        </p:txBody>
      </p:sp>
      <p:sp>
        <p:nvSpPr>
          <p:cNvPr id="160" name="Google Shape;160;p15"/>
          <p:cNvSpPr txBox="1"/>
          <p:nvPr/>
        </p:nvSpPr>
        <p:spPr>
          <a:xfrm>
            <a:off x="2566946" y="1358431"/>
            <a:ext cx="8511399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AutoNum type="alphaLcParenR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Sử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dụng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đơn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ABCD</a:t>
            </a:r>
            <a:endParaRPr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AutoNum type="alphaLcParenR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xem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;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BC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ABCD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AutoNum type="alphaLcParenR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đặc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điểm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đỉnh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O.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Thời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gian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3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phút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Hoạt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nhóm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đôi</a:t>
            </a:r>
            <a:endParaRPr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61" name="Google Shape;16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799" y="2326854"/>
            <a:ext cx="1746392" cy="1746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671" y="99749"/>
            <a:ext cx="1746392" cy="174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619" y="1939209"/>
            <a:ext cx="4318176" cy="300268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6"/>
          <p:cNvSpPr txBox="1"/>
          <p:nvPr/>
        </p:nvSpPr>
        <p:spPr>
          <a:xfrm>
            <a:off x="5167933" y="1626075"/>
            <a:ext cx="6350611" cy="400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000"/>
              <a:buFont typeface="Arial"/>
              <a:buAutoNum type="alphaLcParenR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ABCD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000"/>
              <a:buFont typeface="Arial"/>
              <a:buAutoNum type="alphaLcParenR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CD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;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AD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BC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ABCD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000"/>
              <a:buFont typeface="Arial"/>
              <a:buAutoNum type="alphaLcParenR"/>
            </a:pP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Nêu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đặc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điểm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đỉnh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</a:t>
            </a:r>
            <a:r>
              <a:rPr lang="en-US" sz="3000" dirty="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178" name="Google Shape;178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37036" y="217353"/>
            <a:ext cx="1682498" cy="9464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16"/>
          <p:cNvGrpSpPr/>
          <p:nvPr/>
        </p:nvGrpSpPr>
        <p:grpSpPr>
          <a:xfrm>
            <a:off x="5167933" y="1540641"/>
            <a:ext cx="6087932" cy="591846"/>
            <a:chOff x="-755904" y="-120620"/>
            <a:chExt cx="6087932" cy="591846"/>
          </a:xfrm>
        </p:grpSpPr>
        <p:sp>
          <p:nvSpPr>
            <p:cNvPr id="180" name="Google Shape;180;p16"/>
            <p:cNvSpPr txBox="1"/>
            <p:nvPr/>
          </p:nvSpPr>
          <p:spPr>
            <a:xfrm>
              <a:off x="-755904" y="-120620"/>
              <a:ext cx="6087932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a)</a:t>
              </a:r>
              <a:r>
                <a:rPr lang="en-US" sz="3200" dirty="0">
                  <a:solidFill>
                    <a:schemeClr val="tx1"/>
                  </a:solidFill>
                  <a:sym typeface="Arial"/>
                </a:rPr>
                <a:t> </a:t>
              </a:r>
              <a:endParaRPr dirty="0">
                <a:solidFill>
                  <a:schemeClr val="tx1"/>
                </a:solidFill>
              </a:endParaRPr>
            </a:p>
          </p:txBody>
        </p:sp>
        <p:pic>
          <p:nvPicPr>
            <p:cNvPr id="181" name="Google Shape;181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220965" y="-35186"/>
              <a:ext cx="5019675" cy="5064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" name="Google Shape;182;p16"/>
          <p:cNvSpPr txBox="1"/>
          <p:nvPr/>
        </p:nvSpPr>
        <p:spPr>
          <a:xfrm>
            <a:off x="5167933" y="2792233"/>
            <a:ext cx="608793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CD;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AD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BC</a:t>
            </a: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83" name="Google Shape;183;p16"/>
          <p:cNvSpPr txBox="1"/>
          <p:nvPr/>
        </p:nvSpPr>
        <p:spPr>
          <a:xfrm>
            <a:off x="5167933" y="4357155"/>
            <a:ext cx="644247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đỉnh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7946" y="1927659"/>
            <a:ext cx="4318176" cy="300268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7"/>
          <p:cNvSpPr txBox="1"/>
          <p:nvPr/>
        </p:nvSpPr>
        <p:spPr>
          <a:xfrm>
            <a:off x="519540" y="1659284"/>
            <a:ext cx="608793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ABCD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Bốn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bằng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</a:pP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 = BC = CD = DA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CD; BC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chéo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166671" y="99749"/>
            <a:ext cx="4405329" cy="622254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Nhận biết hình thoi</a:t>
            </a:r>
            <a:endParaRPr/>
          </a:p>
        </p:txBody>
      </p:sp>
      <p:sp>
        <p:nvSpPr>
          <p:cNvPr id="200" name="Google Shape;200;p17"/>
          <p:cNvSpPr txBox="1"/>
          <p:nvPr/>
        </p:nvSpPr>
        <p:spPr>
          <a:xfrm>
            <a:off x="523315" y="985421"/>
            <a:ext cx="385649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Nhận xét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 txBox="1"/>
          <p:nvPr/>
        </p:nvSpPr>
        <p:spPr>
          <a:xfrm>
            <a:off x="8866343" y="4626210"/>
            <a:ext cx="2473688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bốn cạnh</a:t>
            </a:r>
            <a:endParaRPr/>
          </a:p>
        </p:txBody>
      </p:sp>
      <p:sp>
        <p:nvSpPr>
          <p:cNvPr id="206" name="Google Shape;206;p18"/>
          <p:cNvSpPr txBox="1"/>
          <p:nvPr/>
        </p:nvSpPr>
        <p:spPr>
          <a:xfrm>
            <a:off x="4920257" y="4450333"/>
            <a:ext cx="2346369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vuông góc</a:t>
            </a:r>
            <a:endParaRPr/>
          </a:p>
        </p:txBody>
      </p:sp>
      <p:sp>
        <p:nvSpPr>
          <p:cNvPr id="207" name="Google Shape;207;p18"/>
          <p:cNvSpPr txBox="1"/>
          <p:nvPr/>
        </p:nvSpPr>
        <p:spPr>
          <a:xfrm>
            <a:off x="2921711" y="4608278"/>
            <a:ext cx="2346369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song song</a:t>
            </a:r>
            <a:endParaRPr/>
          </a:p>
        </p:txBody>
      </p:sp>
      <p:sp>
        <p:nvSpPr>
          <p:cNvPr id="208" name="Google Shape;208;p18"/>
          <p:cNvSpPr txBox="1"/>
          <p:nvPr/>
        </p:nvSpPr>
        <p:spPr>
          <a:xfrm>
            <a:off x="2905665" y="4549078"/>
            <a:ext cx="2473688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song song</a:t>
            </a:r>
            <a:endParaRPr/>
          </a:p>
        </p:txBody>
      </p:sp>
      <p:pic>
        <p:nvPicPr>
          <p:cNvPr id="218" name="Google Shape;218;p18" descr="Thinking Hyuke GIF - Thinking Hyuke Question - Discover &amp;amp; Share GIF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223" y="2478305"/>
            <a:ext cx="1216164" cy="1273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3449" y="904727"/>
            <a:ext cx="1567713" cy="141094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8"/>
          <p:cNvSpPr/>
          <p:nvPr/>
        </p:nvSpPr>
        <p:spPr>
          <a:xfrm>
            <a:off x="166671" y="99749"/>
            <a:ext cx="4405329" cy="622254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Củng cố</a:t>
            </a:r>
            <a:endParaRPr/>
          </a:p>
        </p:txBody>
      </p:sp>
      <p:sp>
        <p:nvSpPr>
          <p:cNvPr id="221" name="Google Shape;221;p18"/>
          <p:cNvSpPr txBox="1"/>
          <p:nvPr/>
        </p:nvSpPr>
        <p:spPr>
          <a:xfrm>
            <a:off x="2121162" y="1105911"/>
            <a:ext cx="870899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1. Hãy điền vào dấu (…) nội dung thích hợp</a:t>
            </a:r>
            <a:endParaRPr/>
          </a:p>
        </p:txBody>
      </p:sp>
      <p:sp>
        <p:nvSpPr>
          <p:cNvPr id="222" name="Google Shape;222;p18"/>
          <p:cNvSpPr txBox="1"/>
          <p:nvPr/>
        </p:nvSpPr>
        <p:spPr>
          <a:xfrm>
            <a:off x="2121162" y="1940396"/>
            <a:ext cx="9222431" cy="221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Hình thoi có: ………… bằng nhau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      hai cặp cạnh đối …………. với nhau              		     hai đường chéo ………….. với nhau</a:t>
            </a:r>
            <a:endParaRPr/>
          </a:p>
        </p:txBody>
      </p:sp>
      <p:sp>
        <p:nvSpPr>
          <p:cNvPr id="223" name="Google Shape;223;p18"/>
          <p:cNvSpPr/>
          <p:nvPr/>
        </p:nvSpPr>
        <p:spPr>
          <a:xfrm>
            <a:off x="633345" y="4549078"/>
            <a:ext cx="10540469" cy="9818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8"/>
          <p:cNvSpPr txBox="1"/>
          <p:nvPr/>
        </p:nvSpPr>
        <p:spPr>
          <a:xfrm>
            <a:off x="763875" y="4608278"/>
            <a:ext cx="10471164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bằng nhau; song song; vuông góc; góc vuông; bốn cạnh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7175" y="305043"/>
            <a:ext cx="1902633" cy="171237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9"/>
          <p:cNvSpPr txBox="1"/>
          <p:nvPr/>
        </p:nvSpPr>
        <p:spPr>
          <a:xfrm>
            <a:off x="1579065" y="768923"/>
            <a:ext cx="79794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điền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nội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dung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thích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hợp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chỗ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trống</a:t>
            </a:r>
            <a:endParaRPr sz="32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241" name="Google Shape;24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006" y="2228370"/>
            <a:ext cx="4984386" cy="368297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9"/>
          <p:cNvSpPr txBox="1"/>
          <p:nvPr/>
        </p:nvSpPr>
        <p:spPr>
          <a:xfrm>
            <a:off x="6308095" y="2320274"/>
            <a:ext cx="4943830" cy="2516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QR = ………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RT …………….. QS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QR song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…….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3" name="Google Shape;243;p19"/>
          <p:cNvSpPr txBox="1"/>
          <p:nvPr/>
        </p:nvSpPr>
        <p:spPr>
          <a:xfrm>
            <a:off x="7643002" y="2470163"/>
            <a:ext cx="3229214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RS = ST = TQ </a:t>
            </a:r>
            <a:endParaRPr/>
          </a:p>
        </p:txBody>
      </p:sp>
      <p:sp>
        <p:nvSpPr>
          <p:cNvPr id="244" name="Google Shape;244;p19"/>
          <p:cNvSpPr txBox="1"/>
          <p:nvPr/>
        </p:nvSpPr>
        <p:spPr>
          <a:xfrm>
            <a:off x="7053254" y="3250994"/>
            <a:ext cx="2451560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vuông góc  </a:t>
            </a:r>
            <a:endParaRPr/>
          </a:p>
        </p:txBody>
      </p:sp>
      <p:sp>
        <p:nvSpPr>
          <p:cNvPr id="245" name="Google Shape;245;p19"/>
          <p:cNvSpPr txBox="1"/>
          <p:nvPr/>
        </p:nvSpPr>
        <p:spPr>
          <a:xfrm>
            <a:off x="10199112" y="4076505"/>
            <a:ext cx="1137008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660</TotalTime>
  <Words>1017</Words>
  <Application>Microsoft Office PowerPoint</Application>
  <PresentationFormat>Màn hình rộng</PresentationFormat>
  <Paragraphs>169</Paragraphs>
  <Slides>25</Slides>
  <Notes>19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32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Angles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Đô Trần</cp:lastModifiedBy>
  <cp:revision>35</cp:revision>
  <dcterms:modified xsi:type="dcterms:W3CDTF">2022-10-05T04:37:51Z</dcterms:modified>
</cp:coreProperties>
</file>