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65" r:id="rId6"/>
    <p:sldId id="294" r:id="rId7"/>
    <p:sldId id="295" r:id="rId8"/>
    <p:sldId id="308" r:id="rId9"/>
    <p:sldId id="309" r:id="rId10"/>
    <p:sldId id="298" r:id="rId11"/>
    <p:sldId id="312" r:id="rId12"/>
    <p:sldId id="313" r:id="rId13"/>
    <p:sldId id="310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 varScale="1">
        <p:scale>
          <a:sx n="28" d="100"/>
          <a:sy n="28" d="100"/>
        </p:scale>
        <p:origin x="106" y="6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7416-16A0-6C45-970E-2227F30A8025}" type="datetimeFigureOut">
              <a:rPr lang="en-VN" smtClean="0"/>
              <a:t>05/31/2023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4CBF-70B8-8C4B-9698-023B0579B51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3.png"/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61.png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84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3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54.svg"/><Relationship Id="rId4" Type="http://schemas.openxmlformats.org/officeDocument/2006/relationships/image" Target="../media/image10.sv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1.png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8685" y="2233649"/>
            <a:ext cx="15949774" cy="5819701"/>
            <a:chOff x="0" y="0"/>
            <a:chExt cx="21266365" cy="7759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80733"/>
              <a:ext cx="21266365" cy="403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TÍNH LŨY THỪA</a:t>
              </a:r>
            </a:p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SỐ MŨ TỰ NHIÊN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319" y="-9525"/>
              <a:ext cx="84537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Mathematics, Grade 6, Lesson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06319" y="5990467"/>
              <a:ext cx="8453726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5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500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406319" y="6959502"/>
              <a:ext cx="8453726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 Văn Đô</a:t>
              </a:r>
              <a:endParaRPr lang="en-US" sz="3999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658237" y="4281548"/>
            <a:ext cx="981159" cy="103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0" y="7552901"/>
            <a:ext cx="2709430" cy="270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DA8B8E-7E42-7C42-810C-A1634813CAC0}"/>
              </a:ext>
            </a:extLst>
          </p:cNvPr>
          <p:cNvSpPr/>
          <p:nvPr/>
        </p:nvSpPr>
        <p:spPr>
          <a:xfrm>
            <a:off x="704253" y="4613938"/>
            <a:ext cx="17189246" cy="4491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913633" y="1959392"/>
            <a:ext cx="15431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098" y="55306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E5CDA18A-8F84-D74C-81FB-1048C453B11C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02D1548-D87C-224E-8E0A-D6C0D2CACF21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F4282D19-C6FE-9F4F-B152-381F3955A20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C79C623-E122-ED4B-B7AA-3B126D88BEA7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BE5B0A51-095C-3C48-A390-A5CD9518D50A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/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Vì sau 20 phút vi khuẩn nhân đôi một lần. Vậy Sau 120 phút sẽ có 6 lần nhân đôi.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Cứ sau 20 phút, vi khuẩn lại phân đôi một lần, tức là gấp 2 lần số lượng ban đầu.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4800" dirty="0">
                    <a:latin typeface="+mj-lt"/>
                  </a:rPr>
                  <a:t> vi khuẩn</a:t>
                </a:r>
                <a:endParaRPr lang="en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  <a:blipFill>
                <a:blip r:embed="rId2"/>
                <a:stretch>
                  <a:fillRect l="-1809" t="-3679" r="-2549" b="-70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062047" y="5303920"/>
            <a:ext cx="3799130" cy="3799130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310" y="6204709"/>
            <a:ext cx="2232603" cy="2232603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756743" y="1977356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Arial" pitchFamily="34" charset="0"/>
                  <a:cs typeface="Arial" pitchFamily="34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=</m:t>
                    </m:r>
                    <m:r>
                      <a:rPr lang="en-US" sz="5700">
                        <a:latin typeface="Cambria Math"/>
                      </a:rPr>
                      <m:t>8</m:t>
                    </m:r>
                  </m:oMath>
                </a14:m>
                <a:r>
                  <a:rPr lang="en-US" sz="57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  <a:blipFill>
                <a:blip r:embed="rId7"/>
                <a:stretch>
                  <a:fillRect l="-2748" b="-87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>
            <a:extLst>
              <a:ext uri="{FF2B5EF4-FFF2-40B4-BE49-F238E27FC236}">
                <a16:creationId xmlns:a16="http://schemas.microsoft.com/office/drawing/2014/main" id="{9BC2B9D6-5B48-9041-B5AC-FFF4254D0B4D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57EC04F-5A43-8546-B021-51950879A447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7804879-AF3B-1A45-9883-FBD28B81D5C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B0F2843-10E6-A445-8CF0-A56E66888F92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2FEFE614-0167-9C42-B315-AFC175FF2A30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0C5D0AD5-3486-784B-BB34-1C16069A9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0772" y="1768418"/>
            <a:ext cx="2489627" cy="308312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F74B6BF7-D4F4-4B46-A70A-B280799C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72965">
            <a:off x="-982519" y="7252677"/>
            <a:ext cx="4135254" cy="41352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0B7BE37D-B3A7-9D45-9928-FC2C783E6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86549" y="806745"/>
            <a:ext cx="640719" cy="6976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A2F30616-1E51-D642-B72A-2D94C1AB11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76762" y="264281"/>
            <a:ext cx="640719" cy="6976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85D988CC-56F1-2A4C-AC7A-5B84DD7B3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95044" y="656171"/>
            <a:ext cx="982184" cy="10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E6E248-09E5-A747-8265-C8B8BC3A45C2}"/>
              </a:ext>
            </a:extLst>
          </p:cNvPr>
          <p:cNvGrpSpPr/>
          <p:nvPr/>
        </p:nvGrpSpPr>
        <p:grpSpPr>
          <a:xfrm>
            <a:off x="1407952" y="2255268"/>
            <a:ext cx="15520870" cy="7527522"/>
            <a:chOff x="1166930" y="2199321"/>
            <a:chExt cx="15520870" cy="7527522"/>
          </a:xfrm>
        </p:grpSpPr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053560BF-9EC8-9E45-833F-58252F3F1E54}"/>
                </a:ext>
              </a:extLst>
            </p:cNvPr>
            <p:cNvGrpSpPr/>
            <p:nvPr/>
          </p:nvGrpSpPr>
          <p:grpSpPr>
            <a:xfrm>
              <a:off x="1166931" y="2693743"/>
              <a:ext cx="15520869" cy="7033100"/>
              <a:chOff x="0" y="0"/>
              <a:chExt cx="47029911" cy="35690515"/>
            </a:xfrm>
          </p:grpSpPr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20078BED-29F0-F146-BEA2-54438E640BAB}"/>
                  </a:ext>
                </a:extLst>
              </p:cNvPr>
              <p:cNvSpPr/>
              <p:nvPr/>
            </p:nvSpPr>
            <p:spPr>
              <a:xfrm>
                <a:off x="72390" y="72390"/>
                <a:ext cx="46885131" cy="35545737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35545737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35545737"/>
                    </a:lnTo>
                    <a:lnTo>
                      <a:pt x="0" y="3554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88EB9353-131D-F447-8A60-5852B90906D5}"/>
                  </a:ext>
                </a:extLst>
              </p:cNvPr>
              <p:cNvSpPr/>
              <p:nvPr/>
            </p:nvSpPr>
            <p:spPr>
              <a:xfrm>
                <a:off x="0" y="0"/>
                <a:ext cx="47029911" cy="35690516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35690516">
                    <a:moveTo>
                      <a:pt x="46885132" y="35545734"/>
                    </a:moveTo>
                    <a:lnTo>
                      <a:pt x="47029911" y="35545734"/>
                    </a:lnTo>
                    <a:lnTo>
                      <a:pt x="47029911" y="35690516"/>
                    </a:lnTo>
                    <a:lnTo>
                      <a:pt x="46885132" y="35690516"/>
                    </a:lnTo>
                    <a:lnTo>
                      <a:pt x="46885132" y="3554573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5545734"/>
                    </a:lnTo>
                    <a:lnTo>
                      <a:pt x="0" y="35545734"/>
                    </a:lnTo>
                    <a:lnTo>
                      <a:pt x="0" y="144780"/>
                    </a:lnTo>
                    <a:close/>
                    <a:moveTo>
                      <a:pt x="0" y="35545734"/>
                    </a:moveTo>
                    <a:lnTo>
                      <a:pt x="144780" y="35545734"/>
                    </a:lnTo>
                    <a:lnTo>
                      <a:pt x="144780" y="35690516"/>
                    </a:lnTo>
                    <a:lnTo>
                      <a:pt x="0" y="35690516"/>
                    </a:lnTo>
                    <a:lnTo>
                      <a:pt x="0" y="35545734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35545734"/>
                    </a:lnTo>
                    <a:lnTo>
                      <a:pt x="46885132" y="35545734"/>
                    </a:lnTo>
                    <a:lnTo>
                      <a:pt x="46885132" y="144780"/>
                    </a:lnTo>
                    <a:close/>
                    <a:moveTo>
                      <a:pt x="144780" y="35545734"/>
                    </a:moveTo>
                    <a:lnTo>
                      <a:pt x="46885132" y="35545734"/>
                    </a:lnTo>
                    <a:lnTo>
                      <a:pt x="46885132" y="35690516"/>
                    </a:lnTo>
                    <a:lnTo>
                      <a:pt x="144780" y="35690516"/>
                    </a:lnTo>
                    <a:lnTo>
                      <a:pt x="144780" y="35545734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C2D61BCE-2D91-EC4C-AA8F-4769E797D01E}"/>
                </a:ext>
              </a:extLst>
            </p:cNvPr>
            <p:cNvGrpSpPr/>
            <p:nvPr/>
          </p:nvGrpSpPr>
          <p:grpSpPr>
            <a:xfrm>
              <a:off x="1166930" y="2199321"/>
              <a:ext cx="15520870" cy="510753"/>
              <a:chOff x="0" y="0"/>
              <a:chExt cx="13822812" cy="665488"/>
            </a:xfrm>
          </p:grpSpPr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id="{B79F9D57-3A77-0844-88FA-15EAEB532F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22812" cy="665488"/>
                <a:chOff x="0" y="0"/>
                <a:chExt cx="47029911" cy="2264215"/>
              </a:xfrm>
            </p:grpSpPr>
            <p:sp>
              <p:nvSpPr>
                <p:cNvPr id="19" name="Freeform 27">
                  <a:extLst>
                    <a:ext uri="{FF2B5EF4-FFF2-40B4-BE49-F238E27FC236}">
                      <a16:creationId xmlns:a16="http://schemas.microsoft.com/office/drawing/2014/main" id="{FCB98480-071D-1840-83DC-B1F305D4759B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2119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2119436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2119436"/>
                      </a:lnTo>
                      <a:lnTo>
                        <a:pt x="0" y="2119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A8AC"/>
                </a:solidFill>
              </p:spPr>
            </p:sp>
            <p:sp>
              <p:nvSpPr>
                <p:cNvPr id="20" name="Freeform 28">
                  <a:extLst>
                    <a:ext uri="{FF2B5EF4-FFF2-40B4-BE49-F238E27FC236}">
                      <a16:creationId xmlns:a16="http://schemas.microsoft.com/office/drawing/2014/main" id="{8FDBE98C-5CCA-A14D-B47F-E2AE73795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226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2264215">
                      <a:moveTo>
                        <a:pt x="46885132" y="2119436"/>
                      </a:moveTo>
                      <a:lnTo>
                        <a:pt x="47029911" y="2119436"/>
                      </a:lnTo>
                      <a:lnTo>
                        <a:pt x="47029911" y="2264215"/>
                      </a:lnTo>
                      <a:lnTo>
                        <a:pt x="46885132" y="2264215"/>
                      </a:lnTo>
                      <a:lnTo>
                        <a:pt x="46885132" y="2119435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119436"/>
                      </a:lnTo>
                      <a:lnTo>
                        <a:pt x="0" y="2119436"/>
                      </a:lnTo>
                      <a:lnTo>
                        <a:pt x="0" y="144780"/>
                      </a:lnTo>
                      <a:close/>
                      <a:moveTo>
                        <a:pt x="0" y="2119436"/>
                      </a:moveTo>
                      <a:lnTo>
                        <a:pt x="144780" y="2119436"/>
                      </a:lnTo>
                      <a:lnTo>
                        <a:pt x="144780" y="2264215"/>
                      </a:lnTo>
                      <a:lnTo>
                        <a:pt x="0" y="2264215"/>
                      </a:lnTo>
                      <a:lnTo>
                        <a:pt x="0" y="2119435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2119436"/>
                      </a:lnTo>
                      <a:lnTo>
                        <a:pt x="46885132" y="2119436"/>
                      </a:lnTo>
                      <a:lnTo>
                        <a:pt x="46885132" y="144780"/>
                      </a:lnTo>
                      <a:close/>
                      <a:moveTo>
                        <a:pt x="144780" y="2119436"/>
                      </a:moveTo>
                      <a:lnTo>
                        <a:pt x="46885132" y="2119436"/>
                      </a:lnTo>
                      <a:lnTo>
                        <a:pt x="46885132" y="2264215"/>
                      </a:lnTo>
                      <a:lnTo>
                        <a:pt x="144780" y="2264215"/>
                      </a:lnTo>
                      <a:lnTo>
                        <a:pt x="144780" y="2119435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  <p:pic>
            <p:nvPicPr>
              <p:cNvPr id="15" name="Picture 29">
                <a:extLst>
                  <a:ext uri="{FF2B5EF4-FFF2-40B4-BE49-F238E27FC236}">
                    <a16:creationId xmlns:a16="http://schemas.microsoft.com/office/drawing/2014/main" id="{13EB2B38-E6A5-8D47-B520-B7793DB8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81779" y="210506"/>
                <a:ext cx="244475" cy="244475"/>
              </a:xfrm>
              <a:prstGeom prst="rect">
                <a:avLst/>
              </a:prstGeom>
            </p:spPr>
          </p:pic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69641302-8185-7C4D-862B-ED19F681C2BB}"/>
                  </a:ext>
                </a:extLst>
              </p:cNvPr>
              <p:cNvGrpSpPr/>
              <p:nvPr/>
            </p:nvGrpSpPr>
            <p:grpSpPr>
              <a:xfrm>
                <a:off x="12734283" y="241312"/>
                <a:ext cx="259969" cy="213669"/>
                <a:chOff x="0" y="0"/>
                <a:chExt cx="553256" cy="454724"/>
              </a:xfrm>
            </p:grpSpPr>
            <p:sp>
              <p:nvSpPr>
                <p:cNvPr id="18" name="Freeform 31">
                  <a:extLst>
                    <a:ext uri="{FF2B5EF4-FFF2-40B4-BE49-F238E27FC236}">
                      <a16:creationId xmlns:a16="http://schemas.microsoft.com/office/drawing/2014/main" id="{7AEC64DF-5AFF-8940-AFFB-527E115C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3256" cy="45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256" h="454724">
                      <a:moveTo>
                        <a:pt x="0" y="0"/>
                      </a:moveTo>
                      <a:lnTo>
                        <a:pt x="0" y="454724"/>
                      </a:lnTo>
                      <a:lnTo>
                        <a:pt x="553256" y="454724"/>
                      </a:lnTo>
                      <a:lnTo>
                        <a:pt x="553256" y="0"/>
                      </a:lnTo>
                      <a:lnTo>
                        <a:pt x="0" y="0"/>
                      </a:lnTo>
                      <a:close/>
                      <a:moveTo>
                        <a:pt x="492296" y="393764"/>
                      </a:moveTo>
                      <a:lnTo>
                        <a:pt x="59690" y="393764"/>
                      </a:lnTo>
                      <a:lnTo>
                        <a:pt x="59690" y="59690"/>
                      </a:lnTo>
                      <a:lnTo>
                        <a:pt x="492296" y="59690"/>
                      </a:lnTo>
                      <a:lnTo>
                        <a:pt x="492296" y="393764"/>
                      </a:ln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sp>
            <p:nvSpPr>
              <p:cNvPr id="17" name="AutoShape 32">
                <a:extLst>
                  <a:ext uri="{FF2B5EF4-FFF2-40B4-BE49-F238E27FC236}">
                    <a16:creationId xmlns:a16="http://schemas.microsoft.com/office/drawing/2014/main" id="{70FCF493-DCF7-9548-898A-35BA357B5FD9}"/>
                  </a:ext>
                </a:extLst>
              </p:cNvPr>
              <p:cNvSpPr/>
              <p:nvPr/>
            </p:nvSpPr>
            <p:spPr>
              <a:xfrm>
                <a:off x="12202278" y="407829"/>
                <a:ext cx="244476" cy="0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9" name="Rectangle 8"/>
          <p:cNvSpPr/>
          <p:nvPr/>
        </p:nvSpPr>
        <p:spPr>
          <a:xfrm>
            <a:off x="3864200" y="2859101"/>
            <a:ext cx="12931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x,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4793"/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  <a:blipFill>
                <a:blip r:embed="rId5"/>
                <a:stretch>
                  <a:fillRect l="-909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/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  <a:blipFill>
                <a:blip r:embed="rId6"/>
                <a:stretch>
                  <a:fillRect l="-1613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">
            <a:extLst>
              <a:ext uri="{FF2B5EF4-FFF2-40B4-BE49-F238E27FC236}">
                <a16:creationId xmlns:a16="http://schemas.microsoft.com/office/drawing/2014/main" id="{B4D95F80-2987-5849-BC96-50CE7A9A6A06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8031A8A-96E1-6547-AE41-87157671B4B4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83F59A48-BFED-E54D-BB5A-C6CD1F5FEDD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CFBA1FC-A9B1-B546-9DC3-34C6E8C12739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0F35DFAE-6C5A-A24C-8651-C3EBBA4542A9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id="{D361889C-1E48-3143-83B7-AAEAF0F1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70193">
            <a:off x="15920073" y="-1468445"/>
            <a:ext cx="4360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A9C8C6-611A-C84B-A8F9-DD16DEA1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42" y="-266700"/>
            <a:ext cx="19535899" cy="112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6622DF-3935-074B-81CC-274BD406221B}"/>
              </a:ext>
            </a:extLst>
          </p:cNvPr>
          <p:cNvSpPr txBox="1"/>
          <p:nvPr/>
        </p:nvSpPr>
        <p:spPr>
          <a:xfrm>
            <a:off x="5257800" y="800100"/>
            <a:ext cx="822960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5000" dirty="0"/>
              <a:t>HƯỚNG DẪN TỰ HỌC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040F7-3366-F44E-AD9A-36CEE1BC6F9A}"/>
              </a:ext>
            </a:extLst>
          </p:cNvPr>
          <p:cNvSpPr/>
          <p:nvPr/>
        </p:nvSpPr>
        <p:spPr>
          <a:xfrm>
            <a:off x="1066800" y="2400300"/>
            <a:ext cx="156971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lũy thừa , phân biệt cơ số, số và số mũ; cách viết lũy thừa, viết gọn một tích của nhiều số giống nhau bằng lũy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lũy thừa của một số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nl-N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sau: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1, 2, 4, 7/SGK + PBT</a:t>
            </a:r>
            <a:endParaRPr lang="nl-NL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992" y="503642"/>
            <a:ext cx="13935991" cy="1637366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20"/>
              <a:ext cx="18581321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57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896426"/>
            <a:ext cx="3075696" cy="3086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910">
            <a:off x="16066178" y="843542"/>
            <a:ext cx="1253433" cy="1180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5762" y="2586776"/>
            <a:ext cx="360854" cy="3929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38742" y="2385341"/>
            <a:ext cx="180427" cy="1964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0305" y="8504312"/>
            <a:ext cx="4362627" cy="242720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1214518" y="719436"/>
            <a:ext cx="1422226" cy="1800082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8045" y="4821827"/>
            <a:ext cx="5713893" cy="4150315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3"/>
              <a:ext cx="7629538" cy="25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9916" y="4821827"/>
            <a:ext cx="5722154" cy="4197524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4"/>
              <a:ext cx="7629538" cy="377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0236" y="4871051"/>
            <a:ext cx="5722154" cy="4150316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1"/>
              <a:ext cx="7629538" cy="381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043972" y="2141008"/>
            <a:ext cx="11863049" cy="248884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9673" cy="1672538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854516"/>
            <a:ext cx="2404225" cy="240723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50897"/>
            <a:ext cx="7355035" cy="8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93397" y="252087"/>
            <a:ext cx="7922720" cy="101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6171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D088FF-F85B-5D46-821E-2D2D757BEB12}"/>
              </a:ext>
            </a:extLst>
          </p:cNvPr>
          <p:cNvGrpSpPr/>
          <p:nvPr/>
        </p:nvGrpSpPr>
        <p:grpSpPr>
          <a:xfrm>
            <a:off x="9898729" y="1570160"/>
            <a:ext cx="3598173" cy="2597231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:a16="http://schemas.microsoft.com/office/drawing/2014/main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:a16="http://schemas.microsoft.com/office/drawing/2014/main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:a16="http://schemas.microsoft.com/office/drawing/2014/main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:a16="http://schemas.microsoft.com/office/drawing/2014/main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6" y="2002656"/>
              <a:ext cx="2994236" cy="166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9F8C5F7-1D5A-2944-9E68-4E97967558DF}"/>
              </a:ext>
            </a:extLst>
          </p:cNvPr>
          <p:cNvGrpSpPr/>
          <p:nvPr/>
        </p:nvGrpSpPr>
        <p:grpSpPr>
          <a:xfrm>
            <a:off x="1182250" y="4403834"/>
            <a:ext cx="3598173" cy="4207686"/>
            <a:chOff x="1182250" y="4403834"/>
            <a:chExt cx="3598173" cy="42076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:a16="http://schemas.microsoft.com/office/drawing/2014/main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:a16="http://schemas.microsoft.com/office/drawing/2014/main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:a16="http://schemas.microsoft.com/office/drawing/2014/main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:a16="http://schemas.microsoft.com/office/drawing/2014/main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:a16="http://schemas.microsoft.com/office/drawing/2014/main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  <a:blipFill>
                  <a:blip r:embed="rId6"/>
                  <a:stretch>
                    <a:fillRect l="-5164" t="-1917" r="-516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7F0590-5C22-4F4C-BDBB-CB8E65875540}"/>
              </a:ext>
            </a:extLst>
          </p:cNvPr>
          <p:cNvGrpSpPr/>
          <p:nvPr/>
        </p:nvGrpSpPr>
        <p:grpSpPr>
          <a:xfrm>
            <a:off x="13187402" y="7437682"/>
            <a:ext cx="4554753" cy="2597231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:a16="http://schemas.microsoft.com/office/drawing/2014/main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:a16="http://schemas.microsoft.com/office/drawing/2014/main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:a16="http://schemas.microsoft.com/office/drawing/2014/main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:a16="http://schemas.microsoft.com/office/drawing/2014/main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:a16="http://schemas.microsoft.com/office/drawing/2014/main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  <a:blipFill>
                  <a:blip r:embed="rId7"/>
                  <a:stretch>
                    <a:fillRect l="-4219" t="-8209" r="-4219" b="-134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854B8B-373F-6649-82E0-49AE31EDEAA2}"/>
              </a:ext>
            </a:extLst>
          </p:cNvPr>
          <p:cNvGrpSpPr/>
          <p:nvPr/>
        </p:nvGrpSpPr>
        <p:grpSpPr>
          <a:xfrm>
            <a:off x="4497071" y="7608600"/>
            <a:ext cx="4554753" cy="3758555"/>
            <a:chOff x="4497071" y="7608600"/>
            <a:chExt cx="4554753" cy="375855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:a16="http://schemas.microsoft.com/office/drawing/2014/main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:a16="http://schemas.microsoft.com/office/drawing/2014/main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:a16="http://schemas.microsoft.com/office/drawing/2014/main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:a16="http://schemas.microsoft.com/office/drawing/2014/main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:a16="http://schemas.microsoft.com/office/drawing/2014/main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:a16="http://schemas.microsoft.com/office/drawing/2014/main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:a16="http://schemas.microsoft.com/office/drawing/2014/main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  <a:blipFill>
                  <a:blip r:embed="rId8"/>
                  <a:stretch>
                    <a:fillRect l="-3906" t="-3802" r="-390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DB0101-A4C5-B545-9508-55BD412A481F}"/>
              </a:ext>
            </a:extLst>
          </p:cNvPr>
          <p:cNvGrpSpPr/>
          <p:nvPr/>
        </p:nvGrpSpPr>
        <p:grpSpPr>
          <a:xfrm>
            <a:off x="5256600" y="3595386"/>
            <a:ext cx="9689178" cy="4075077"/>
            <a:chOff x="5256600" y="3595386"/>
            <a:chExt cx="9689178" cy="40750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30930"/>
              <a:chOff x="6802426" y="4539533"/>
              <a:chExt cx="6111231" cy="313093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20"/>
                      </a:lnSpc>
                    </a:pP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38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5320"/>
                      </a:lnSpc>
                    </a:pPr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830"/>
                    </a:stretch>
                  </a:blipFill>
                </p:spPr>
                <p:txBody>
                  <a:bodyPr/>
                  <a:lstStyle/>
                  <a:p>
                    <a:r>
                      <a:rPr lang="en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E095631-08E8-354D-966F-9FFC043C0E4B}"/>
              </a:ext>
            </a:extLst>
          </p:cNvPr>
          <p:cNvSpPr/>
          <p:nvPr/>
        </p:nvSpPr>
        <p:spPr>
          <a:xfrm>
            <a:off x="9900303" y="1873208"/>
            <a:ext cx="3587097" cy="2289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/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blipFill>
                <a:blip r:embed="rId12"/>
                <a:stretch>
                  <a:fillRect t="-5464" b="-546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/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blipFill>
                <a:blip r:embed="rId13"/>
                <a:stretch>
                  <a:fillRect t="-6077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/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blipFill>
                <a:blip r:embed="rId14"/>
                <a:stretch>
                  <a:fillRect l="-276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/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lũy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thừa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100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c</m:t>
                    </m:r>
                    <m:r>
                      <a:rPr lang="en-US" sz="50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10</m:t>
                    </m:r>
                    <m:r>
                      <a:rPr lang="en-US" sz="5000">
                        <a:latin typeface="Cambria Math"/>
                      </a:rPr>
                      <m:t>.</m:t>
                    </m:r>
                  </m:oMath>
                </a14:m>
                <a:endParaRPr lang="en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  <a:blipFill>
                <a:blip r:embed="rId2"/>
                <a:stretch>
                  <a:fillRect l="-2128" r="-2220" b="-37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id="{2A73F39B-5201-6647-906C-9FB3610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A8A7627-E7C7-AD4B-B9F5-A2EB430FC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D06EECBD-DE1A-4F49-9530-1D1852163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4865" y="1821146"/>
            <a:ext cx="2303445" cy="226313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C95DBEC-84FE-CF43-9CD0-B71AED05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663779">
            <a:off x="16358661" y="-724212"/>
            <a:ext cx="651930" cy="3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>
            <a:extLst>
              <a:ext uri="{FF2B5EF4-FFF2-40B4-BE49-F238E27FC236}">
                <a16:creationId xmlns:a16="http://schemas.microsoft.com/office/drawing/2014/main" id="{FD3F2331-1C9D-1A4E-8F42-3E5FEC0F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95111" y="-196253"/>
            <a:ext cx="13321155" cy="10483253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id="{8E13DBB6-8430-B24A-AC71-3060E545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0563" y="495300"/>
            <a:ext cx="2495683" cy="267275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23ED6D0-D9A2-224F-A1B9-4AAAB66A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4118605" y="3912556"/>
            <a:ext cx="1090564" cy="102711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AFE93D8-745C-AF48-A727-059E2F52D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13102040" y="4687192"/>
            <a:ext cx="180427" cy="1964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629D6FE9-C319-9243-B14D-07BFE8C79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26461">
            <a:off x="13566581" y="4458710"/>
            <a:ext cx="180427" cy="19645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655ADF9-2A48-F24E-9F90-37D85BE6D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26461">
            <a:off x="13593400" y="4929605"/>
            <a:ext cx="276584" cy="3011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4BBB89-650B-1F4F-A960-51407DFCC39A}"/>
              </a:ext>
            </a:extLst>
          </p:cNvPr>
          <p:cNvGrpSpPr/>
          <p:nvPr/>
        </p:nvGrpSpPr>
        <p:grpSpPr>
          <a:xfrm>
            <a:off x="3137761" y="1553454"/>
            <a:ext cx="12941711" cy="8118811"/>
            <a:chOff x="3137761" y="1553454"/>
            <a:chExt cx="12941711" cy="8118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Bài 3 (SGK </a:t>
                  </a:r>
                  <a:r>
                    <a:rPr lang="en-US" sz="6000" b="1" dirty="0" err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trang</a:t>
                  </a: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 25).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,=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FontTx/>
                    <a:buAutoNum type="alphaLcParenR"/>
                  </a:pPr>
                  <a:r>
                    <a:rPr lang="en-US" sz="6000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100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  <a:blipFill>
                  <a:blip r:embed="rId14"/>
                  <a:stretch>
                    <a:fillRect l="-392" b="-516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7831FA-1BCA-DD46-B98E-3E9B4C8F0F87}"/>
                </a:ext>
              </a:extLst>
            </p:cNvPr>
            <p:cNvSpPr/>
            <p:nvPr/>
          </p:nvSpPr>
          <p:spPr>
            <a:xfrm>
              <a:off x="11049000" y="8733546"/>
              <a:ext cx="53732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A83217B-C0B1-FC44-9DF1-8C2A753B4731}"/>
                </a:ext>
              </a:extLst>
            </p:cNvPr>
            <p:cNvSpPr/>
            <p:nvPr/>
          </p:nvSpPr>
          <p:spPr>
            <a:xfrm rot="5400000">
              <a:off x="11085637" y="6941385"/>
              <a:ext cx="383923" cy="3200399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So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00">
                        <a:latin typeface="Cambria Math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700" i="1">
                        <a:latin typeface="Cambria Math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  <a:blipFill>
                <a:blip r:embed="rId2"/>
                <a:stretch>
                  <a:fillRect l="-2647" b="-53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2D117BBC-4654-7E4D-BF5E-6668AE41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2303445" cy="226313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9E1F36E9-0494-6D44-B3C4-94DC0D62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964175">
            <a:off x="14713108" y="7246015"/>
            <a:ext cx="4862857" cy="2705517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F673B6B7-CB39-6D43-A19E-C8DC2E2ED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15499">
            <a:off x="-863332" y="7273466"/>
            <a:ext cx="4472952" cy="40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>
            <a:extLst>
              <a:ext uri="{FF2B5EF4-FFF2-40B4-BE49-F238E27FC236}">
                <a16:creationId xmlns:a16="http://schemas.microsoft.com/office/drawing/2014/main" id="{D4D07CD8-4DC3-7A43-A905-7F7B62A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2652" y="-301086"/>
            <a:ext cx="13321155" cy="1062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</a:rPr>
                            <m:t>b</m:t>
                          </m:r>
                          <m:r>
                            <a:rPr lang="en-US" sz="5700">
                              <a:latin typeface="Cambria Math"/>
                            </a:rPr>
                            <m:t>)</m:t>
                          </m:r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8</m:t>
                      </m:r>
                      <m:r>
                        <a:rPr lang="en-US" sz="57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.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c</m:t>
                      </m:r>
                      <m:r>
                        <a:rPr lang="en-US" sz="57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v</m:t>
                      </m:r>
                      <m:r>
                        <a:rPr lang="en-US" sz="57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5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5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  <a:blipFill>
                <a:blip r:embed="rId4"/>
                <a:stretch>
                  <a:fillRect l="-3244" b="-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3">
            <a:extLst>
              <a:ext uri="{FF2B5EF4-FFF2-40B4-BE49-F238E27FC236}">
                <a16:creationId xmlns:a16="http://schemas.microsoft.com/office/drawing/2014/main" id="{ABB60CDF-6DDA-CF42-A28E-5C380938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8746" y="342901"/>
            <a:ext cx="24191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04253" y="3824145"/>
            <a:ext cx="17189246" cy="528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2732356" y="196966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316" y="1637072"/>
            <a:ext cx="14224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995533" y="3929372"/>
            <a:ext cx="16606685" cy="41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6/SGK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1988550.10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http://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nssdc.gsfc.nasa.gov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88A5ED5-9749-524B-8FA2-572E78BC5623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2B5BCBF-7F3E-064B-941E-9CF788A9099D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C4C169B-0226-4444-9D72-24987CA27EC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0659671-0AF4-9A47-8C9C-5890C8CEE236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62E82ADF-0F4C-854E-809E-53B119F8D2EE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B45C812-9321-0849-817C-7F3D2F2A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55586">
            <a:off x="15178686" y="-516429"/>
            <a:ext cx="4422983" cy="2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88212" y="2227665"/>
            <a:ext cx="129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/SGK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5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>
            <a:extLst>
              <a:ext uri="{FF2B5EF4-FFF2-40B4-BE49-F238E27FC236}">
                <a16:creationId xmlns:a16="http://schemas.microsoft.com/office/drawing/2014/main" id="{8C1CB45D-2B1E-3C49-B8F8-C4B8F38AE2DE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26B946C-A438-A140-95A0-906C604A1022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F2C5D55-2994-C045-BB51-6F7BBB70E1E8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B12CF86-7463-444D-A5E4-2D3C0266808F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996731BA-07EB-8946-B89A-3AAFF75A6DC5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33E88C-1552-7D45-81DC-423EAB4E0B4A}"/>
              </a:ext>
            </a:extLst>
          </p:cNvPr>
          <p:cNvSpPr/>
          <p:nvPr/>
        </p:nvSpPr>
        <p:spPr>
          <a:xfrm>
            <a:off x="554279" y="6210300"/>
            <a:ext cx="17189246" cy="3110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/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blipFill>
                <a:blip r:embed="rId3"/>
                <a:stretch>
                  <a:fillRect b="-114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id="{C060B7CD-E243-7343-8934-DA832123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01800" y="-734265"/>
            <a:ext cx="5079944" cy="3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704</Words>
  <Application>Microsoft Office PowerPoint</Application>
  <PresentationFormat>Tùy chỉnh</PresentationFormat>
  <Paragraphs>96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Fredoka One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TÍNH LŨY THỪA VỚI SỐ MŨ TỰ NHIÊN</dc:title>
  <cp:lastModifiedBy>Đô Trần</cp:lastModifiedBy>
  <cp:revision>30</cp:revision>
  <dcterms:created xsi:type="dcterms:W3CDTF">2006-08-16T00:00:00Z</dcterms:created>
  <dcterms:modified xsi:type="dcterms:W3CDTF">2023-05-31T08:07:18Z</dcterms:modified>
  <dc:identifier>DAEnI6tp4IQ</dc:identifier>
</cp:coreProperties>
</file>