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6" r:id="rId2"/>
    <p:sldId id="259" r:id="rId3"/>
    <p:sldId id="275" r:id="rId4"/>
    <p:sldId id="260" r:id="rId5"/>
    <p:sldId id="276" r:id="rId6"/>
    <p:sldId id="270" r:id="rId7"/>
    <p:sldId id="271" r:id="rId8"/>
    <p:sldId id="280" r:id="rId9"/>
    <p:sldId id="281" r:id="rId10"/>
    <p:sldId id="27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66CCFF"/>
    <a:srgbClr val="99FFCC"/>
    <a:srgbClr val="CCFFFF"/>
    <a:srgbClr val="66FFFF"/>
    <a:srgbClr val="FF7C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574" autoAdjust="0"/>
  </p:normalViewPr>
  <p:slideViewPr>
    <p:cSldViewPr>
      <p:cViewPr varScale="1">
        <p:scale>
          <a:sx n="85" d="100"/>
          <a:sy n="85" d="100"/>
        </p:scale>
        <p:origin x="9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emf"/><Relationship Id="rId16" Type="http://schemas.openxmlformats.org/officeDocument/2006/relationships/image" Target="../media/image42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90DB4C-099B-485D-ADBE-666D04973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9986D6-47D4-46D9-962D-5A322CFCC26A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AD2D7F7-408C-4F27-885C-142A0708BAC4}" type="slidenum">
              <a:rPr lang="vi-VN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vi-VN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1D86-CB1E-4642-AE50-423251284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31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5A67-80DE-4EC2-B630-B78125151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7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35A0-FF7F-4D9F-B9D7-EDA6A49D7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5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EB70-2A00-488C-97D9-F4B92FF0B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1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4D38-967B-46A0-8C36-ED6ABFC62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98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06F7C-09CD-4276-BDAB-0217DAA38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84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6535-5A9B-42EE-9060-7C4D16A29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89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366E-76FC-43D1-94E4-446AB3838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322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3CA1-7E86-4938-880B-B9AB03FBD0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9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C630-240F-4980-B265-54D2B5768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30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3D90-4FA2-4AFE-90EE-D5770ED39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2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C495-E926-43E6-AF47-EB322D8EC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17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BD6C-1C8D-45C3-AD7A-A3497664E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7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DEAB-18B0-49DD-BFE7-5C7B6C0AD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8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BFE2-7C19-41FE-8099-E2737D60B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74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5775-A117-4EB7-A8CC-64F7B0DB5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44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B1CB-BDA0-46CB-B495-6D49C9FCF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3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2C44-95AC-4646-B2EF-158AB694C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4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414F163D-3C64-451C-8E47-4AE906A69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57" r:id="rId5"/>
    <p:sldLayoutId id="2147483748" r:id="rId6"/>
    <p:sldLayoutId id="2147483749" r:id="rId7"/>
    <p:sldLayoutId id="2147483750" r:id="rId8"/>
    <p:sldLayoutId id="2147483758" r:id="rId9"/>
    <p:sldLayoutId id="2147483759" r:id="rId10"/>
    <p:sldLayoutId id="2147483751" r:id="rId11"/>
    <p:sldLayoutId id="2147483760" r:id="rId12"/>
    <p:sldLayoutId id="2147483752" r:id="rId13"/>
    <p:sldLayoutId id="2147483753" r:id="rId14"/>
    <p:sldLayoutId id="2147483761" r:id="rId15"/>
    <p:sldLayoutId id="2147483754" r:id="rId16"/>
    <p:sldLayoutId id="2147483755" r:id="rId17"/>
    <p:sldLayoutId id="2147483756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4.emf"/><Relationship Id="rId26" Type="http://schemas.openxmlformats.org/officeDocument/2006/relationships/image" Target="../media/image38.e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42.emf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3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7.emf"/><Relationship Id="rId32" Type="http://schemas.openxmlformats.org/officeDocument/2006/relationships/image" Target="../media/image41.e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9.emf"/><Relationship Id="rId36" Type="http://schemas.openxmlformats.org/officeDocument/2006/relationships/image" Target="../media/image43.emf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emf"/><Relationship Id="rId22" Type="http://schemas.openxmlformats.org/officeDocument/2006/relationships/image" Target="../media/image36.e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40.emf"/><Relationship Id="rId35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1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7.e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8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69342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§3. LIÊN HỆ GIỮA PHÉP NHÂN</a:t>
            </a:r>
          </a:p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VÀ PHÉP KHAI PHƯƠNG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CCCCFF"/>
                </a:solidFill>
                <a:ea typeface="+mj-ea"/>
              </a:rPr>
              <a:t>HƯỚNG DẪN VỀ NHÀ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2355850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en-US" sz="3200" dirty="0" err="1" smtClean="0">
                <a:latin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</a:rPr>
              <a:t> SGK.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en-US" sz="3200" dirty="0" err="1" smtClean="0">
                <a:latin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Luyện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tập</a:t>
            </a:r>
            <a:endParaRPr lang="en-US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76200" y="762000"/>
            <a:ext cx="2209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rgbClr val="FF99FF"/>
                </a:solidFill>
              </a:rPr>
              <a:t>1. </a:t>
            </a:r>
            <a:r>
              <a:rPr lang="en-US" altLang="en-US" sz="3000" u="sng">
                <a:solidFill>
                  <a:srgbClr val="FF99FF"/>
                </a:solidFill>
              </a:rPr>
              <a:t>Định lí:</a:t>
            </a:r>
          </a:p>
        </p:txBody>
      </p: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762000" y="15240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?1. so sánh                     và</a:t>
            </a:r>
          </a:p>
        </p:txBody>
      </p:sp>
      <p:graphicFrame>
        <p:nvGraphicFramePr>
          <p:cNvPr id="10388" name="Object 148"/>
          <p:cNvGraphicFramePr>
            <a:graphicFrameLocks noChangeAspect="1"/>
          </p:cNvGraphicFramePr>
          <p:nvPr/>
        </p:nvGraphicFramePr>
        <p:xfrm>
          <a:off x="2514600" y="1447800"/>
          <a:ext cx="4089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1600447" imgH="200025" progId="Equation.3">
                  <p:embed/>
                </p:oleObj>
              </mc:Choice>
              <mc:Fallback>
                <p:oleObj name="Equation" r:id="rId3" imgW="1600447" imgH="200025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4089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9" name="Text Box 149"/>
          <p:cNvSpPr txBox="1">
            <a:spLocks noChangeArrowheads="1"/>
          </p:cNvSpPr>
          <p:nvPr/>
        </p:nvSpPr>
        <p:spPr bwMode="auto">
          <a:xfrm>
            <a:off x="3276600" y="21336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7C80"/>
                </a:solidFill>
              </a:rPr>
              <a:t>Giải</a:t>
            </a:r>
          </a:p>
        </p:txBody>
      </p:sp>
      <p:graphicFrame>
        <p:nvGraphicFramePr>
          <p:cNvPr id="10390" name="Object 150"/>
          <p:cNvGraphicFramePr>
            <a:graphicFrameLocks noChangeAspect="1"/>
          </p:cNvGraphicFramePr>
          <p:nvPr/>
        </p:nvGraphicFramePr>
        <p:xfrm>
          <a:off x="627063" y="2787650"/>
          <a:ext cx="46640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1828800" imgH="228600" progId="Equation.3">
                  <p:embed/>
                </p:oleObj>
              </mc:Choice>
              <mc:Fallback>
                <p:oleObj name="Equation" r:id="rId5" imgW="1828800" imgH="22860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2787650"/>
                        <a:ext cx="466407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1" name="Object 151"/>
          <p:cNvGraphicFramePr>
            <a:graphicFrameLocks noChangeAspect="1"/>
          </p:cNvGraphicFramePr>
          <p:nvPr/>
        </p:nvGraphicFramePr>
        <p:xfrm>
          <a:off x="630238" y="3581400"/>
          <a:ext cx="48561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7" imgW="1905247" imgH="228600" progId="Equation.3">
                  <p:embed/>
                </p:oleObj>
              </mc:Choice>
              <mc:Fallback>
                <p:oleObj name="Equation" r:id="rId7" imgW="1905247" imgH="228600" progId="Equation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3581400"/>
                        <a:ext cx="48561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2" name="Object 152"/>
          <p:cNvGraphicFramePr>
            <a:graphicFrameLocks noChangeAspect="1"/>
          </p:cNvGraphicFramePr>
          <p:nvPr/>
        </p:nvGraphicFramePr>
        <p:xfrm>
          <a:off x="1752600" y="4495800"/>
          <a:ext cx="297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9" imgW="1152617" imgH="200025" progId="Equation.3">
                  <p:embed/>
                </p:oleObj>
              </mc:Choice>
              <mc:Fallback>
                <p:oleObj name="Equation" r:id="rId9" imgW="1152617" imgH="200025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2971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" name="Text Box 153"/>
          <p:cNvSpPr txBox="1">
            <a:spLocks noChangeArrowheads="1"/>
          </p:cNvSpPr>
          <p:nvPr/>
        </p:nvSpPr>
        <p:spPr bwMode="auto">
          <a:xfrm>
            <a:off x="685800" y="45720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FF"/>
                </a:solidFill>
              </a:rPr>
              <a:t>Vậy: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0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8" grpId="0"/>
      <p:bldP spid="10351" grpId="0"/>
      <p:bldP spid="10389" grpId="0"/>
      <p:bldP spid="103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2209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rgbClr val="FF99FF"/>
                </a:solidFill>
              </a:rPr>
              <a:t>1. </a:t>
            </a:r>
            <a:r>
              <a:rPr lang="en-US" altLang="en-US" sz="3000" u="sng">
                <a:solidFill>
                  <a:srgbClr val="FF99FF"/>
                </a:solidFill>
              </a:rPr>
              <a:t>Định lí: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* Định lí: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2895600" y="1905000"/>
          <a:ext cx="23002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3" imgW="885794" imgH="200025" progId="Equation.3">
                  <p:embed/>
                </p:oleObj>
              </mc:Choice>
              <mc:Fallback>
                <p:oleObj name="Equation" r:id="rId3" imgW="885794" imgH="2000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23002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057400" y="12954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Với hai số a và b không âm, ta có: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57200" y="24384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* Chứng minh: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33400" y="3200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Vì a </a:t>
            </a:r>
            <a:r>
              <a:rPr lang="en-US" altLang="en-US">
                <a:cs typeface="Times New Roman" panose="02020603050405020304" pitchFamily="18" charset="0"/>
              </a:rPr>
              <a:t>≥ 0 và b ≥ 0 nên                  xác định và không âm</a:t>
            </a:r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3810000" y="3124200"/>
          <a:ext cx="11509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5" imgW="428594" imgH="200025" progId="Equation.3">
                  <p:embed/>
                </p:oleObj>
              </mc:Choice>
              <mc:Fallback>
                <p:oleObj name="Equation" r:id="rId5" imgW="428594" imgH="20002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11509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1925638" y="3898900"/>
          <a:ext cx="44751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7" imgW="1752847" imgH="247814" progId="Equation.3">
                  <p:embed/>
                </p:oleObj>
              </mc:Choice>
              <mc:Fallback>
                <p:oleObj name="Equation" r:id="rId7" imgW="1752847" imgH="24781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898900"/>
                        <a:ext cx="447516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09600" y="40386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Ta có: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533400" y="4910138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Vậy:       </a:t>
            </a:r>
            <a:endParaRPr lang="en-US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40978" name="Object 18"/>
          <p:cNvGraphicFramePr>
            <a:graphicFrameLocks noChangeAspect="1"/>
          </p:cNvGraphicFramePr>
          <p:nvPr/>
        </p:nvGraphicFramePr>
        <p:xfrm>
          <a:off x="1600200" y="4910138"/>
          <a:ext cx="23002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9" imgW="885794" imgH="200025" progId="Equation.3">
                  <p:embed/>
                </p:oleObj>
              </mc:Choice>
              <mc:Fallback>
                <p:oleObj name="Equation" r:id="rId9" imgW="885794" imgH="200025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910138"/>
                        <a:ext cx="23002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533400" y="5748338"/>
            <a:ext cx="236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* Chú ý:</a:t>
            </a:r>
          </a:p>
        </p:txBody>
      </p:sp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2233613" y="5748338"/>
          <a:ext cx="34813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1" imgW="1352365" imgH="200025" progId="Equation.3">
                  <p:embed/>
                </p:oleObj>
              </mc:Choice>
              <mc:Fallback>
                <p:oleObj name="Equation" r:id="rId11" imgW="1352365" imgH="20002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5748338"/>
                        <a:ext cx="348138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71" grpId="0"/>
      <p:bldP spid="40972" grpId="0"/>
      <p:bldP spid="40973" grpId="0"/>
      <p:bldP spid="40976" grpId="0"/>
      <p:bldP spid="40977" grpId="0"/>
      <p:bldP spid="409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76200" y="328613"/>
            <a:ext cx="7010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99FF"/>
                </a:solidFill>
              </a:rPr>
              <a:t>2. </a:t>
            </a:r>
            <a:r>
              <a:rPr lang="en-US" altLang="en-US" sz="3200" u="sng">
                <a:solidFill>
                  <a:srgbClr val="FF99FF"/>
                </a:solidFill>
              </a:rPr>
              <a:t>Áp dụng:</a:t>
            </a:r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381000" y="912813"/>
            <a:ext cx="6477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</a:rPr>
              <a:t>a. </a:t>
            </a:r>
            <a:r>
              <a:rPr lang="en-US" altLang="en-US" sz="3200" u="sng">
                <a:solidFill>
                  <a:schemeClr val="hlink"/>
                </a:solidFill>
              </a:rPr>
              <a:t>Quy tắc khai phương một tích:</a:t>
            </a:r>
          </a:p>
        </p:txBody>
      </p:sp>
      <p:sp>
        <p:nvSpPr>
          <p:cNvPr id="11349" name="Text Box 85"/>
          <p:cNvSpPr txBox="1">
            <a:spLocks noChangeArrowheads="1"/>
          </p:cNvSpPr>
          <p:nvPr/>
        </p:nvSpPr>
        <p:spPr bwMode="auto">
          <a:xfrm>
            <a:off x="381000" y="1752600"/>
            <a:ext cx="838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/>
              <a:t>Muốn khai phương một tích của các số không âm, ta có thể khai phương từng thừa số rồi nhân kết quả với nhau</a:t>
            </a:r>
          </a:p>
        </p:txBody>
      </p:sp>
      <p:graphicFrame>
        <p:nvGraphicFramePr>
          <p:cNvPr id="11350" name="Object 86"/>
          <p:cNvGraphicFramePr>
            <a:graphicFrameLocks noChangeAspect="1"/>
          </p:cNvGraphicFramePr>
          <p:nvPr/>
        </p:nvGraphicFramePr>
        <p:xfrm>
          <a:off x="857250" y="4800600"/>
          <a:ext cx="7124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2343212" imgH="228600" progId="Equation.3">
                  <p:embed/>
                </p:oleObj>
              </mc:Choice>
              <mc:Fallback>
                <p:oleObj name="Equation" r:id="rId3" imgW="2343212" imgH="2286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800600"/>
                        <a:ext cx="7124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" name="Text Box 102"/>
          <p:cNvSpPr txBox="1">
            <a:spLocks noChangeArrowheads="1"/>
          </p:cNvSpPr>
          <p:nvPr/>
        </p:nvSpPr>
        <p:spPr bwMode="auto">
          <a:xfrm>
            <a:off x="76200" y="3573463"/>
            <a:ext cx="86868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</a:rPr>
              <a:t>* Ví dụ1: áp dụng quy tắc khai phương một tích, hãy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6" grpId="0"/>
      <p:bldP spid="11348" grpId="0"/>
      <p:bldP spid="11349" grpId="0"/>
      <p:bldP spid="113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" y="274638"/>
            <a:ext cx="7010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>
                <a:solidFill>
                  <a:srgbClr val="FF99FF"/>
                </a:solidFill>
              </a:rPr>
              <a:t>2. </a:t>
            </a:r>
            <a:r>
              <a:rPr lang="en-US" altLang="en-US" sz="3000" u="sng">
                <a:solidFill>
                  <a:srgbClr val="FF99FF"/>
                </a:solidFill>
              </a:rPr>
              <a:t>Áp dụng: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01638" y="912813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b. </a:t>
            </a:r>
            <a:r>
              <a:rPr lang="en-US" altLang="en-US" u="sng">
                <a:solidFill>
                  <a:schemeClr val="hlink"/>
                </a:solidFill>
              </a:rPr>
              <a:t>Quy tắc nhân các căn bậc hai:</a:t>
            </a:r>
          </a:p>
        </p:txBody>
      </p:sp>
      <p:sp>
        <p:nvSpPr>
          <p:cNvPr id="41989" name="Text 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67146" y="1522050"/>
            <a:ext cx="8382000" cy="2122119"/>
          </a:xfrm>
          <a:prstGeom prst="rect">
            <a:avLst/>
          </a:prstGeom>
          <a:blipFill rotWithShape="0">
            <a:blip r:embed="rId3"/>
            <a:stretch>
              <a:fillRect l="-1455" t="-3161" r="-152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435100" y="4724400"/>
          <a:ext cx="55546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4" imgW="2362447" imgH="228600" progId="Equation.3">
                  <p:embed/>
                </p:oleObj>
              </mc:Choice>
              <mc:Fallback>
                <p:oleObj name="Equation" r:id="rId4" imgW="2362447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724400"/>
                        <a:ext cx="555466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74663" y="38862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* Ví dụ2: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19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2"/>
          <p:cNvGrpSpPr>
            <a:grpSpLocks/>
          </p:cNvGrpSpPr>
          <p:nvPr/>
        </p:nvGrpSpPr>
        <p:grpSpPr bwMode="auto">
          <a:xfrm>
            <a:off x="-152400" y="-276225"/>
            <a:ext cx="9367838" cy="7162800"/>
            <a:chOff x="-23" y="0"/>
            <a:chExt cx="5783" cy="4252"/>
          </a:xfrm>
        </p:grpSpPr>
        <p:sp>
          <p:nvSpPr>
            <p:cNvPr id="16395" name="Rectangle 53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6" name="plant"/>
            <p:cNvSpPr>
              <a:spLocks noEditPoints="1" noChangeArrowheads="1"/>
            </p:cNvSpPr>
            <p:nvPr/>
          </p:nvSpPr>
          <p:spPr bwMode="auto">
            <a:xfrm>
              <a:off x="0" y="3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457200" y="1789113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* Chú ý:</a:t>
            </a:r>
            <a:endParaRPr lang="en-US" altLang="en-US" u="sng">
              <a:solidFill>
                <a:schemeClr val="hlink"/>
              </a:solidFill>
            </a:endParaRPr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762000" y="2474913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Một cách tổng quát, với hai biểu thức A và B không âm ta có:</a:t>
            </a:r>
          </a:p>
        </p:txBody>
      </p:sp>
      <p:graphicFrame>
        <p:nvGraphicFramePr>
          <p:cNvPr id="34881" name="Object 65"/>
          <p:cNvGraphicFramePr>
            <a:graphicFrameLocks noGrp="1" noChangeAspect="1"/>
          </p:cNvGraphicFramePr>
          <p:nvPr>
            <p:ph/>
          </p:nvPr>
        </p:nvGraphicFramePr>
        <p:xfrm>
          <a:off x="2514600" y="3321050"/>
          <a:ext cx="2603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971612" imgH="200025" progId="Equation.3">
                  <p:embed/>
                </p:oleObj>
              </mc:Choice>
              <mc:Fallback>
                <p:oleObj name="Equation" r:id="rId3" imgW="971612" imgH="200025" progId="Equation.3">
                  <p:embed/>
                  <p:pic>
                    <p:nvPicPr>
                      <p:cNvPr id="0" name="Object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1050"/>
                        <a:ext cx="26035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83" name="Text Box 67"/>
          <p:cNvSpPr txBox="1">
            <a:spLocks noChangeArrowheads="1"/>
          </p:cNvSpPr>
          <p:nvPr/>
        </p:nvSpPr>
        <p:spPr bwMode="auto">
          <a:xfrm>
            <a:off x="762000" y="3998913"/>
            <a:ext cx="769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Đăc biệt, với biểu thức A không  âm,ta có:</a:t>
            </a:r>
          </a:p>
        </p:txBody>
      </p:sp>
      <p:graphicFrame>
        <p:nvGraphicFramePr>
          <p:cNvPr id="34884" name="Object 68"/>
          <p:cNvGraphicFramePr>
            <a:graphicFrameLocks noChangeAspect="1"/>
          </p:cNvGraphicFramePr>
          <p:nvPr/>
        </p:nvGraphicFramePr>
        <p:xfrm>
          <a:off x="2422525" y="4837113"/>
          <a:ext cx="28352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1066800" imgH="247814" progId="Equation.3">
                  <p:embed/>
                </p:oleObj>
              </mc:Choice>
              <mc:Fallback>
                <p:oleObj name="Equation" r:id="rId5" imgW="1066800" imgH="247814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4837113"/>
                        <a:ext cx="283527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676275" y="263525"/>
            <a:ext cx="1449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?3. Tính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6393" name="Object 7"/>
          <p:cNvGraphicFramePr>
            <a:graphicFrameLocks noChangeAspect="1"/>
          </p:cNvGraphicFramePr>
          <p:nvPr/>
        </p:nvGraphicFramePr>
        <p:xfrm>
          <a:off x="1514475" y="1065213"/>
          <a:ext cx="14668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628835" imgH="209386" progId="Equation.3">
                  <p:embed/>
                </p:oleObj>
              </mc:Choice>
              <mc:Fallback>
                <p:oleObj name="Equation" r:id="rId7" imgW="628835" imgH="20938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065213"/>
                        <a:ext cx="14668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8"/>
          <p:cNvGraphicFramePr>
            <a:graphicFrameLocks noChangeAspect="1"/>
          </p:cNvGraphicFramePr>
          <p:nvPr/>
        </p:nvGraphicFramePr>
        <p:xfrm>
          <a:off x="4486275" y="1016000"/>
          <a:ext cx="24479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9" imgW="1038194" imgH="228600" progId="Equation.3">
                  <p:embed/>
                </p:oleObj>
              </mc:Choice>
              <mc:Fallback>
                <p:oleObj name="Equation" r:id="rId9" imgW="1038194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1016000"/>
                        <a:ext cx="24479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76" grpId="0"/>
      <p:bldP spid="348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152400" y="-276225"/>
            <a:ext cx="9367838" cy="7162800"/>
            <a:chOff x="-23" y="0"/>
            <a:chExt cx="5783" cy="4252"/>
          </a:xfrm>
        </p:grpSpPr>
        <p:sp>
          <p:nvSpPr>
            <p:cNvPr id="17418" name="Rectangle 3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19" name="plant"/>
            <p:cNvSpPr>
              <a:spLocks noEditPoints="1" noChangeArrowheads="1"/>
            </p:cNvSpPr>
            <p:nvPr/>
          </p:nvSpPr>
          <p:spPr bwMode="auto">
            <a:xfrm>
              <a:off x="0" y="3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Rectangle 31"/>
          <p:cNvSpPr>
            <a:spLocks noChangeArrowheads="1"/>
          </p:cNvSpPr>
          <p:nvPr/>
        </p:nvSpPr>
        <p:spPr bwMode="auto">
          <a:xfrm>
            <a:off x="381000" y="798513"/>
            <a:ext cx="2687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Ví dụ 3. Rút gọn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7412" name="Object 36"/>
          <p:cNvGraphicFramePr>
            <a:graphicFrameLocks noChangeAspect="1"/>
          </p:cNvGraphicFramePr>
          <p:nvPr/>
        </p:nvGraphicFramePr>
        <p:xfrm>
          <a:off x="738188" y="1854200"/>
          <a:ext cx="1833562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799977" imgH="209386" progId="Equation.3">
                  <p:embed/>
                </p:oleObj>
              </mc:Choice>
              <mc:Fallback>
                <p:oleObj name="Equation" r:id="rId3" imgW="799977" imgH="209386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854200"/>
                        <a:ext cx="1833562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7"/>
          <p:cNvGraphicFramePr>
            <a:graphicFrameLocks noChangeAspect="1"/>
          </p:cNvGraphicFramePr>
          <p:nvPr/>
        </p:nvGraphicFramePr>
        <p:xfrm>
          <a:off x="5980113" y="1828800"/>
          <a:ext cx="14874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5" imgW="618971" imgH="237961" progId="Equation.3">
                  <p:embed/>
                </p:oleObj>
              </mc:Choice>
              <mc:Fallback>
                <p:oleObj name="Equation" r:id="rId5" imgW="618971" imgH="237961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1828800"/>
                        <a:ext cx="14874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46"/>
          <p:cNvSpPr txBox="1">
            <a:spLocks noChangeArrowheads="1"/>
          </p:cNvSpPr>
          <p:nvPr/>
        </p:nvSpPr>
        <p:spPr bwMode="auto">
          <a:xfrm>
            <a:off x="2590800" y="1874838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Với a </a:t>
            </a:r>
            <a:r>
              <a:rPr lang="en-US" altLang="en-US">
                <a:cs typeface="Times New Roman" panose="02020603050405020304" pitchFamily="18" charset="0"/>
              </a:rPr>
              <a:t>≥ 0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533400" y="3243263"/>
            <a:ext cx="635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?4. Rút gọn biểu thức, với a, b không âm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8"/>
          <p:cNvGraphicFramePr>
            <a:graphicFrameLocks noChangeAspect="1"/>
          </p:cNvGraphicFramePr>
          <p:nvPr/>
        </p:nvGraphicFramePr>
        <p:xfrm>
          <a:off x="835025" y="3881438"/>
          <a:ext cx="1946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7" imgW="847817" imgH="237961" progId="Equation.3">
                  <p:embed/>
                </p:oleObj>
              </mc:Choice>
              <mc:Fallback>
                <p:oleObj name="Equation" r:id="rId7" imgW="847817" imgH="237961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3881438"/>
                        <a:ext cx="19462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/>
        </p:nvGraphicFramePr>
        <p:xfrm>
          <a:off x="5884863" y="3883025"/>
          <a:ext cx="19827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9" imgW="838447" imgH="237961" progId="Equation.3">
                  <p:embed/>
                </p:oleObj>
              </mc:Choice>
              <mc:Fallback>
                <p:oleObj name="Equation" r:id="rId9" imgW="838447" imgH="23796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863" y="3883025"/>
                        <a:ext cx="19827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-123825"/>
            <a:ext cx="9367838" cy="7162800"/>
            <a:chOff x="-23" y="0"/>
            <a:chExt cx="5783" cy="4252"/>
          </a:xfrm>
        </p:grpSpPr>
        <p:sp>
          <p:nvSpPr>
            <p:cNvPr id="18454" name="Rectangle 3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55" name="plant"/>
            <p:cNvSpPr>
              <a:spLocks noEditPoints="1" noChangeArrowheads="1"/>
            </p:cNvSpPr>
            <p:nvPr/>
          </p:nvSpPr>
          <p:spPr bwMode="auto">
            <a:xfrm>
              <a:off x="0" y="3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28600" y="609600"/>
            <a:ext cx="279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Bài 17 tr 14 SGK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2438400" y="1381125"/>
          <a:ext cx="1736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809841" imgH="228600" progId="Equation.3">
                  <p:embed/>
                </p:oleObj>
              </mc:Choice>
              <mc:Fallback>
                <p:oleObj name="Equation" r:id="rId3" imgW="809841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81125"/>
                        <a:ext cx="1736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4235450" y="1447800"/>
          <a:ext cx="9461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428594" imgH="171450" progId="Equation.3">
                  <p:embed/>
                </p:oleObj>
              </mc:Choice>
              <mc:Fallback>
                <p:oleObj name="Equation" r:id="rId5" imgW="428594" imgH="17145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447800"/>
                        <a:ext cx="9461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 noChangeAspect="1"/>
          </p:cNvGraphicFramePr>
          <p:nvPr/>
        </p:nvGraphicFramePr>
        <p:xfrm>
          <a:off x="609600" y="1371600"/>
          <a:ext cx="1663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7" imgW="724023" imgH="228600" progId="Equation.3">
                  <p:embed/>
                </p:oleObj>
              </mc:Choice>
              <mc:Fallback>
                <p:oleObj name="Equation" r:id="rId7" imgW="724023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16637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4800600" y="3962400"/>
          <a:ext cx="14874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Equation" r:id="rId9" imgW="618971" imgH="152236" progId="Equation.3">
                  <p:embed/>
                </p:oleObj>
              </mc:Choice>
              <mc:Fallback>
                <p:oleObj name="Equation" r:id="rId9" imgW="618971" imgH="15223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62400"/>
                        <a:ext cx="14874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5"/>
          <p:cNvGraphicFramePr>
            <a:graphicFrameLocks noChangeAspect="1"/>
          </p:cNvGraphicFramePr>
          <p:nvPr/>
        </p:nvGraphicFramePr>
        <p:xfrm>
          <a:off x="5589588" y="1447800"/>
          <a:ext cx="7350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Equation" r:id="rId11" imgW="324035" imgH="171450" progId="Equation.3">
                  <p:embed/>
                </p:oleObj>
              </mc:Choice>
              <mc:Fallback>
                <p:oleObj name="Equation" r:id="rId11" imgW="324035" imgH="17145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1447800"/>
                        <a:ext cx="73501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0" name="Object 16"/>
          <p:cNvGraphicFramePr>
            <a:graphicFrameLocks noChangeAspect="1"/>
          </p:cNvGraphicFramePr>
          <p:nvPr/>
        </p:nvGraphicFramePr>
        <p:xfrm>
          <a:off x="6629400" y="2289175"/>
          <a:ext cx="787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3" imgW="285565" imgH="152236" progId="Equation.3">
                  <p:embed/>
                </p:oleObj>
              </mc:Choice>
              <mc:Fallback>
                <p:oleObj name="Equation" r:id="rId13" imgW="285565" imgH="15223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9175"/>
                        <a:ext cx="7874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17"/>
          <p:cNvGraphicFramePr>
            <a:graphicFrameLocks noChangeAspect="1"/>
          </p:cNvGraphicFramePr>
          <p:nvPr/>
        </p:nvGraphicFramePr>
        <p:xfrm>
          <a:off x="685800" y="3886200"/>
          <a:ext cx="13811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Equation" r:id="rId15" imgW="628835" imgH="209386" progId="Equation.3">
                  <p:embed/>
                </p:oleObj>
              </mc:Choice>
              <mc:Fallback>
                <p:oleObj name="Equation" r:id="rId15" imgW="628835" imgH="20938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13811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Object 18"/>
          <p:cNvGraphicFramePr>
            <a:graphicFrameLocks noChangeAspect="1"/>
          </p:cNvGraphicFramePr>
          <p:nvPr/>
        </p:nvGraphicFramePr>
        <p:xfrm>
          <a:off x="609600" y="2209800"/>
          <a:ext cx="16525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17" imgW="771371" imgH="228600" progId="Equation.3">
                  <p:embed/>
                </p:oleObj>
              </mc:Choice>
              <mc:Fallback>
                <p:oleObj name="Equation" r:id="rId17" imgW="771371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16525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 noChangeAspect="1"/>
          </p:cNvGraphicFramePr>
          <p:nvPr/>
        </p:nvGraphicFramePr>
        <p:xfrm>
          <a:off x="2438400" y="2209800"/>
          <a:ext cx="14176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19" imgW="657441" imgH="200025" progId="Equation.3">
                  <p:embed/>
                </p:oleObj>
              </mc:Choice>
              <mc:Fallback>
                <p:oleObj name="Equation" r:id="rId19" imgW="657441" imgH="20002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141763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3875088" y="2162175"/>
          <a:ext cx="1720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21" imgW="742765" imgH="200025" progId="Equation.3">
                  <p:embed/>
                </p:oleObj>
              </mc:Choice>
              <mc:Fallback>
                <p:oleObj name="Equation" r:id="rId21" imgW="742765" imgH="20002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162175"/>
                        <a:ext cx="1720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7" name="Object 23"/>
          <p:cNvGraphicFramePr>
            <a:graphicFrameLocks noChangeAspect="1"/>
          </p:cNvGraphicFramePr>
          <p:nvPr/>
        </p:nvGraphicFramePr>
        <p:xfrm>
          <a:off x="5715000" y="2259013"/>
          <a:ext cx="8509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23" imgW="390617" imgH="152236" progId="Equation.3">
                  <p:embed/>
                </p:oleObj>
              </mc:Choice>
              <mc:Fallback>
                <p:oleObj name="Equation" r:id="rId23" imgW="390617" imgH="15223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59013"/>
                        <a:ext cx="8509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8" name="Object 24"/>
          <p:cNvGraphicFramePr>
            <a:graphicFrameLocks noChangeAspect="1"/>
          </p:cNvGraphicFramePr>
          <p:nvPr/>
        </p:nvGraphicFramePr>
        <p:xfrm>
          <a:off x="2133600" y="3903663"/>
          <a:ext cx="1143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25" imgW="514412" imgH="200025" progId="Equation.3">
                  <p:embed/>
                </p:oleObj>
              </mc:Choice>
              <mc:Fallback>
                <p:oleObj name="Equation" r:id="rId25" imgW="514412" imgH="20002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03663"/>
                        <a:ext cx="1143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9" name="Object 25"/>
          <p:cNvGraphicFramePr>
            <a:graphicFrameLocks noChangeAspect="1"/>
          </p:cNvGraphicFramePr>
          <p:nvPr/>
        </p:nvGraphicFramePr>
        <p:xfrm>
          <a:off x="3352800" y="3876675"/>
          <a:ext cx="11858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27" imgW="552388" imgH="228600" progId="Equation.3">
                  <p:embed/>
                </p:oleObj>
              </mc:Choice>
              <mc:Fallback>
                <p:oleObj name="Equation" r:id="rId27" imgW="552388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76675"/>
                        <a:ext cx="11858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304800" y="3200400"/>
            <a:ext cx="279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Bài 18 tr 14 SGK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7134" name="Object 30"/>
          <p:cNvGraphicFramePr>
            <a:graphicFrameLocks noChangeAspect="1"/>
          </p:cNvGraphicFramePr>
          <p:nvPr/>
        </p:nvGraphicFramePr>
        <p:xfrm>
          <a:off x="6297613" y="4800600"/>
          <a:ext cx="17795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29" imgW="742765" imgH="152236" progId="Equation.3">
                  <p:embed/>
                </p:oleObj>
              </mc:Choice>
              <mc:Fallback>
                <p:oleObj name="Equation" r:id="rId29" imgW="742765" imgH="15223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4800600"/>
                        <a:ext cx="177958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5" name="Object 31"/>
          <p:cNvGraphicFramePr>
            <a:graphicFrameLocks noChangeAspect="1"/>
          </p:cNvGraphicFramePr>
          <p:nvPr/>
        </p:nvGraphicFramePr>
        <p:xfrm>
          <a:off x="692150" y="4721225"/>
          <a:ext cx="2203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31" imgW="1028823" imgH="228600" progId="Equation.3">
                  <p:embed/>
                </p:oleObj>
              </mc:Choice>
              <mc:Fallback>
                <p:oleObj name="Equation" r:id="rId31" imgW="1028823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721225"/>
                        <a:ext cx="2203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6" name="Object 32"/>
          <p:cNvGraphicFramePr>
            <a:graphicFrameLocks noChangeAspect="1"/>
          </p:cNvGraphicFramePr>
          <p:nvPr/>
        </p:nvGraphicFramePr>
        <p:xfrm>
          <a:off x="2943225" y="4725988"/>
          <a:ext cx="17811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33" imgW="819212" imgH="228600" progId="Equation.3">
                  <p:embed/>
                </p:oleObj>
              </mc:Choice>
              <mc:Fallback>
                <p:oleObj name="Equation" r:id="rId33" imgW="819212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725988"/>
                        <a:ext cx="17811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37" name="Object 33"/>
          <p:cNvGraphicFramePr>
            <a:graphicFrameLocks noChangeAspect="1"/>
          </p:cNvGraphicFramePr>
          <p:nvPr/>
        </p:nvGraphicFramePr>
        <p:xfrm>
          <a:off x="4752975" y="4691063"/>
          <a:ext cx="1495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35" imgW="704788" imgH="228600" progId="Equation.3">
                  <p:embed/>
                </p:oleObj>
              </mc:Choice>
              <mc:Fallback>
                <p:oleObj name="Equation" r:id="rId35" imgW="704788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4691063"/>
                        <a:ext cx="14954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-123825"/>
            <a:ext cx="9367838" cy="7162800"/>
            <a:chOff x="-23" y="0"/>
            <a:chExt cx="5783" cy="4252"/>
          </a:xfrm>
        </p:grpSpPr>
        <p:sp>
          <p:nvSpPr>
            <p:cNvPr id="19472" name="Rectangle 3"/>
            <p:cNvSpPr>
              <a:spLocks noChangeArrowheads="1"/>
            </p:cNvSpPr>
            <p:nvPr/>
          </p:nvSpPr>
          <p:spPr bwMode="auto">
            <a:xfrm>
              <a:off x="91" y="119"/>
              <a:ext cx="5579" cy="4128"/>
            </a:xfrm>
            <a:prstGeom prst="rect">
              <a:avLst/>
            </a:prstGeom>
            <a:noFill/>
            <a:ln w="76200" cmpd="tri">
              <a:solidFill>
                <a:srgbClr val="FF3399"/>
              </a:solidFill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3" name="plant"/>
            <p:cNvSpPr>
              <a:spLocks noEditPoints="1" noChangeArrowheads="1"/>
            </p:cNvSpPr>
            <p:nvPr/>
          </p:nvSpPr>
          <p:spPr bwMode="auto">
            <a:xfrm>
              <a:off x="0" y="3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plant"/>
            <p:cNvSpPr>
              <a:spLocks noEditPoints="1" noChangeArrowheads="1"/>
            </p:cNvSpPr>
            <p:nvPr/>
          </p:nvSpPr>
          <p:spPr bwMode="auto">
            <a:xfrm>
              <a:off x="5376" y="0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plant"/>
            <p:cNvSpPr>
              <a:spLocks noEditPoints="1" noChangeArrowheads="1"/>
            </p:cNvSpPr>
            <p:nvPr/>
          </p:nvSpPr>
          <p:spPr bwMode="auto">
            <a:xfrm>
              <a:off x="-23" y="4042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plant"/>
            <p:cNvSpPr>
              <a:spLocks noEditPoints="1" noChangeArrowheads="1"/>
            </p:cNvSpPr>
            <p:nvPr/>
          </p:nvSpPr>
          <p:spPr bwMode="auto">
            <a:xfrm>
              <a:off x="5329" y="4014"/>
              <a:ext cx="384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088 w 21600"/>
                <a:gd name="T25" fmla="*/ 10080 h 21600"/>
                <a:gd name="T26" fmla="*/ 14569 w 21600"/>
                <a:gd name="T27" fmla="*/ 135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8" y="9002"/>
                  </a:moveTo>
                  <a:lnTo>
                    <a:pt x="9254" y="8422"/>
                  </a:lnTo>
                  <a:lnTo>
                    <a:pt x="9139" y="7935"/>
                  </a:lnTo>
                  <a:lnTo>
                    <a:pt x="8819" y="7355"/>
                  </a:lnTo>
                  <a:lnTo>
                    <a:pt x="8475" y="6728"/>
                  </a:lnTo>
                  <a:lnTo>
                    <a:pt x="8040" y="6287"/>
                  </a:lnTo>
                  <a:lnTo>
                    <a:pt x="7421" y="5707"/>
                  </a:lnTo>
                  <a:lnTo>
                    <a:pt x="6574" y="5429"/>
                  </a:lnTo>
                  <a:lnTo>
                    <a:pt x="5452" y="5313"/>
                  </a:lnTo>
                  <a:lnTo>
                    <a:pt x="4856" y="5220"/>
                  </a:lnTo>
                  <a:lnTo>
                    <a:pt x="4169" y="5220"/>
                  </a:lnTo>
                  <a:lnTo>
                    <a:pt x="3665" y="5104"/>
                  </a:lnTo>
                  <a:lnTo>
                    <a:pt x="3001" y="4872"/>
                  </a:lnTo>
                  <a:lnTo>
                    <a:pt x="2497" y="4756"/>
                  </a:lnTo>
                  <a:lnTo>
                    <a:pt x="2062" y="4408"/>
                  </a:lnTo>
                  <a:lnTo>
                    <a:pt x="1603" y="4083"/>
                  </a:lnTo>
                  <a:lnTo>
                    <a:pt x="1283" y="3689"/>
                  </a:lnTo>
                  <a:lnTo>
                    <a:pt x="1283" y="4315"/>
                  </a:lnTo>
                  <a:lnTo>
                    <a:pt x="1489" y="5104"/>
                  </a:lnTo>
                  <a:lnTo>
                    <a:pt x="1832" y="6055"/>
                  </a:lnTo>
                  <a:lnTo>
                    <a:pt x="2382" y="6914"/>
                  </a:lnTo>
                  <a:lnTo>
                    <a:pt x="2680" y="7471"/>
                  </a:lnTo>
                  <a:lnTo>
                    <a:pt x="3115" y="7935"/>
                  </a:lnTo>
                  <a:lnTo>
                    <a:pt x="3573" y="8213"/>
                  </a:lnTo>
                  <a:lnTo>
                    <a:pt x="4077" y="8654"/>
                  </a:lnTo>
                  <a:lnTo>
                    <a:pt x="4627" y="9002"/>
                  </a:lnTo>
                  <a:lnTo>
                    <a:pt x="5245" y="9234"/>
                  </a:lnTo>
                  <a:lnTo>
                    <a:pt x="6024" y="9443"/>
                  </a:lnTo>
                  <a:lnTo>
                    <a:pt x="6757" y="9628"/>
                  </a:lnTo>
                  <a:lnTo>
                    <a:pt x="5177" y="10069"/>
                  </a:lnTo>
                  <a:lnTo>
                    <a:pt x="3963" y="10649"/>
                  </a:lnTo>
                  <a:lnTo>
                    <a:pt x="3344" y="11044"/>
                  </a:lnTo>
                  <a:lnTo>
                    <a:pt x="2886" y="11600"/>
                  </a:lnTo>
                  <a:lnTo>
                    <a:pt x="2497" y="12041"/>
                  </a:lnTo>
                  <a:lnTo>
                    <a:pt x="1947" y="12343"/>
                  </a:lnTo>
                  <a:lnTo>
                    <a:pt x="1168" y="12668"/>
                  </a:lnTo>
                  <a:lnTo>
                    <a:pt x="0" y="12900"/>
                  </a:lnTo>
                  <a:lnTo>
                    <a:pt x="435" y="13248"/>
                  </a:lnTo>
                  <a:lnTo>
                    <a:pt x="779" y="13456"/>
                  </a:lnTo>
                  <a:lnTo>
                    <a:pt x="1283" y="13642"/>
                  </a:lnTo>
                  <a:lnTo>
                    <a:pt x="1718" y="13758"/>
                  </a:lnTo>
                  <a:lnTo>
                    <a:pt x="2680" y="13851"/>
                  </a:lnTo>
                  <a:lnTo>
                    <a:pt x="3573" y="13758"/>
                  </a:lnTo>
                  <a:lnTo>
                    <a:pt x="4512" y="13526"/>
                  </a:lnTo>
                  <a:lnTo>
                    <a:pt x="5360" y="13248"/>
                  </a:lnTo>
                  <a:lnTo>
                    <a:pt x="6139" y="12900"/>
                  </a:lnTo>
                  <a:lnTo>
                    <a:pt x="6757" y="12552"/>
                  </a:lnTo>
                  <a:lnTo>
                    <a:pt x="6459" y="13132"/>
                  </a:lnTo>
                  <a:lnTo>
                    <a:pt x="6139" y="13642"/>
                  </a:lnTo>
                  <a:lnTo>
                    <a:pt x="5910" y="14199"/>
                  </a:lnTo>
                  <a:lnTo>
                    <a:pt x="5681" y="14663"/>
                  </a:lnTo>
                  <a:lnTo>
                    <a:pt x="5681" y="15150"/>
                  </a:lnTo>
                  <a:lnTo>
                    <a:pt x="5681" y="15730"/>
                  </a:lnTo>
                  <a:lnTo>
                    <a:pt x="5681" y="16241"/>
                  </a:lnTo>
                  <a:lnTo>
                    <a:pt x="5795" y="16913"/>
                  </a:lnTo>
                  <a:lnTo>
                    <a:pt x="5910" y="17586"/>
                  </a:lnTo>
                  <a:lnTo>
                    <a:pt x="5910" y="18213"/>
                  </a:lnTo>
                  <a:lnTo>
                    <a:pt x="5795" y="18885"/>
                  </a:lnTo>
                  <a:lnTo>
                    <a:pt x="5566" y="19396"/>
                  </a:lnTo>
                  <a:lnTo>
                    <a:pt x="5245" y="19976"/>
                  </a:lnTo>
                  <a:lnTo>
                    <a:pt x="4971" y="20370"/>
                  </a:lnTo>
                  <a:lnTo>
                    <a:pt x="4512" y="20811"/>
                  </a:lnTo>
                  <a:lnTo>
                    <a:pt x="4077" y="21043"/>
                  </a:lnTo>
                  <a:lnTo>
                    <a:pt x="5177" y="20927"/>
                  </a:lnTo>
                  <a:lnTo>
                    <a:pt x="6253" y="20486"/>
                  </a:lnTo>
                  <a:lnTo>
                    <a:pt x="7421" y="19976"/>
                  </a:lnTo>
                  <a:lnTo>
                    <a:pt x="8361" y="19187"/>
                  </a:lnTo>
                  <a:lnTo>
                    <a:pt x="8819" y="18769"/>
                  </a:lnTo>
                  <a:lnTo>
                    <a:pt x="9139" y="18213"/>
                  </a:lnTo>
                  <a:lnTo>
                    <a:pt x="9437" y="17772"/>
                  </a:lnTo>
                  <a:lnTo>
                    <a:pt x="9643" y="17261"/>
                  </a:lnTo>
                  <a:lnTo>
                    <a:pt x="9872" y="16681"/>
                  </a:lnTo>
                  <a:lnTo>
                    <a:pt x="9872" y="16171"/>
                  </a:lnTo>
                  <a:lnTo>
                    <a:pt x="9872" y="15614"/>
                  </a:lnTo>
                  <a:lnTo>
                    <a:pt x="9758" y="15057"/>
                  </a:lnTo>
                  <a:lnTo>
                    <a:pt x="10216" y="15498"/>
                  </a:lnTo>
                  <a:lnTo>
                    <a:pt x="10537" y="16241"/>
                  </a:lnTo>
                  <a:lnTo>
                    <a:pt x="10834" y="17145"/>
                  </a:lnTo>
                  <a:lnTo>
                    <a:pt x="11041" y="18213"/>
                  </a:lnTo>
                  <a:lnTo>
                    <a:pt x="11155" y="19187"/>
                  </a:lnTo>
                  <a:lnTo>
                    <a:pt x="11155" y="20185"/>
                  </a:lnTo>
                  <a:lnTo>
                    <a:pt x="11155" y="20579"/>
                  </a:lnTo>
                  <a:lnTo>
                    <a:pt x="11041" y="21043"/>
                  </a:lnTo>
                  <a:lnTo>
                    <a:pt x="10926" y="21391"/>
                  </a:lnTo>
                  <a:lnTo>
                    <a:pt x="10766" y="21600"/>
                  </a:lnTo>
                  <a:lnTo>
                    <a:pt x="11499" y="21484"/>
                  </a:lnTo>
                  <a:lnTo>
                    <a:pt x="12323" y="21043"/>
                  </a:lnTo>
                  <a:lnTo>
                    <a:pt x="13102" y="20370"/>
                  </a:lnTo>
                  <a:lnTo>
                    <a:pt x="13606" y="19628"/>
                  </a:lnTo>
                  <a:lnTo>
                    <a:pt x="13950" y="19071"/>
                  </a:lnTo>
                  <a:lnTo>
                    <a:pt x="14064" y="18677"/>
                  </a:lnTo>
                  <a:lnTo>
                    <a:pt x="14179" y="18097"/>
                  </a:lnTo>
                  <a:lnTo>
                    <a:pt x="14293" y="17586"/>
                  </a:lnTo>
                  <a:lnTo>
                    <a:pt x="14179" y="16913"/>
                  </a:lnTo>
                  <a:lnTo>
                    <a:pt x="14064" y="16241"/>
                  </a:lnTo>
                  <a:lnTo>
                    <a:pt x="13835" y="15614"/>
                  </a:lnTo>
                  <a:lnTo>
                    <a:pt x="13560" y="14872"/>
                  </a:lnTo>
                  <a:lnTo>
                    <a:pt x="13950" y="14941"/>
                  </a:lnTo>
                  <a:lnTo>
                    <a:pt x="14408" y="15150"/>
                  </a:lnTo>
                  <a:lnTo>
                    <a:pt x="14843" y="15266"/>
                  </a:lnTo>
                  <a:lnTo>
                    <a:pt x="15232" y="15614"/>
                  </a:lnTo>
                  <a:lnTo>
                    <a:pt x="15576" y="15846"/>
                  </a:lnTo>
                  <a:lnTo>
                    <a:pt x="15897" y="16171"/>
                  </a:lnTo>
                  <a:lnTo>
                    <a:pt x="16126" y="16473"/>
                  </a:lnTo>
                  <a:lnTo>
                    <a:pt x="16240" y="16913"/>
                  </a:lnTo>
                  <a:lnTo>
                    <a:pt x="16515" y="17261"/>
                  </a:lnTo>
                  <a:lnTo>
                    <a:pt x="17088" y="17586"/>
                  </a:lnTo>
                  <a:lnTo>
                    <a:pt x="17798" y="17865"/>
                  </a:lnTo>
                  <a:lnTo>
                    <a:pt x="18576" y="18097"/>
                  </a:lnTo>
                  <a:lnTo>
                    <a:pt x="19424" y="18213"/>
                  </a:lnTo>
                  <a:lnTo>
                    <a:pt x="20317" y="18213"/>
                  </a:lnTo>
                  <a:lnTo>
                    <a:pt x="21050" y="18213"/>
                  </a:lnTo>
                  <a:lnTo>
                    <a:pt x="21600" y="17865"/>
                  </a:lnTo>
                  <a:lnTo>
                    <a:pt x="21165" y="17656"/>
                  </a:lnTo>
                  <a:lnTo>
                    <a:pt x="20592" y="17470"/>
                  </a:lnTo>
                  <a:lnTo>
                    <a:pt x="20088" y="17029"/>
                  </a:lnTo>
                  <a:lnTo>
                    <a:pt x="19653" y="16681"/>
                  </a:lnTo>
                  <a:lnTo>
                    <a:pt x="19195" y="16241"/>
                  </a:lnTo>
                  <a:lnTo>
                    <a:pt x="18920" y="15962"/>
                  </a:lnTo>
                  <a:lnTo>
                    <a:pt x="18576" y="15498"/>
                  </a:lnTo>
                  <a:lnTo>
                    <a:pt x="18576" y="15057"/>
                  </a:lnTo>
                  <a:lnTo>
                    <a:pt x="18485" y="14756"/>
                  </a:lnTo>
                  <a:lnTo>
                    <a:pt x="18256" y="14199"/>
                  </a:lnTo>
                  <a:lnTo>
                    <a:pt x="17912" y="13526"/>
                  </a:lnTo>
                  <a:lnTo>
                    <a:pt x="17523" y="13016"/>
                  </a:lnTo>
                  <a:lnTo>
                    <a:pt x="16973" y="12436"/>
                  </a:lnTo>
                  <a:lnTo>
                    <a:pt x="16355" y="12041"/>
                  </a:lnTo>
                  <a:lnTo>
                    <a:pt x="16011" y="11832"/>
                  </a:lnTo>
                  <a:lnTo>
                    <a:pt x="15690" y="11716"/>
                  </a:lnTo>
                  <a:lnTo>
                    <a:pt x="15232" y="11716"/>
                  </a:lnTo>
                  <a:lnTo>
                    <a:pt x="14843" y="11716"/>
                  </a:lnTo>
                  <a:lnTo>
                    <a:pt x="15461" y="11252"/>
                  </a:lnTo>
                  <a:lnTo>
                    <a:pt x="16126" y="10858"/>
                  </a:lnTo>
                  <a:lnTo>
                    <a:pt x="16973" y="10649"/>
                  </a:lnTo>
                  <a:lnTo>
                    <a:pt x="17798" y="10417"/>
                  </a:lnTo>
                  <a:lnTo>
                    <a:pt x="18806" y="10301"/>
                  </a:lnTo>
                  <a:lnTo>
                    <a:pt x="19653" y="10301"/>
                  </a:lnTo>
                  <a:lnTo>
                    <a:pt x="20478" y="10417"/>
                  </a:lnTo>
                  <a:lnTo>
                    <a:pt x="21256" y="10533"/>
                  </a:lnTo>
                  <a:lnTo>
                    <a:pt x="20707" y="9837"/>
                  </a:lnTo>
                  <a:lnTo>
                    <a:pt x="19859" y="9234"/>
                  </a:lnTo>
                  <a:lnTo>
                    <a:pt x="18806" y="8538"/>
                  </a:lnTo>
                  <a:lnTo>
                    <a:pt x="17637" y="8144"/>
                  </a:lnTo>
                  <a:lnTo>
                    <a:pt x="16973" y="8027"/>
                  </a:lnTo>
                  <a:lnTo>
                    <a:pt x="16355" y="7935"/>
                  </a:lnTo>
                  <a:lnTo>
                    <a:pt x="15805" y="7935"/>
                  </a:lnTo>
                  <a:lnTo>
                    <a:pt x="15118" y="8027"/>
                  </a:lnTo>
                  <a:lnTo>
                    <a:pt x="14614" y="8144"/>
                  </a:lnTo>
                  <a:lnTo>
                    <a:pt x="14064" y="8422"/>
                  </a:lnTo>
                  <a:lnTo>
                    <a:pt x="13606" y="8886"/>
                  </a:lnTo>
                  <a:lnTo>
                    <a:pt x="13217" y="9327"/>
                  </a:lnTo>
                  <a:lnTo>
                    <a:pt x="13606" y="8538"/>
                  </a:lnTo>
                  <a:lnTo>
                    <a:pt x="13950" y="7935"/>
                  </a:lnTo>
                  <a:lnTo>
                    <a:pt x="14293" y="7123"/>
                  </a:lnTo>
                  <a:lnTo>
                    <a:pt x="14499" y="6519"/>
                  </a:lnTo>
                  <a:lnTo>
                    <a:pt x="14614" y="5823"/>
                  </a:lnTo>
                  <a:lnTo>
                    <a:pt x="14614" y="5220"/>
                  </a:lnTo>
                  <a:lnTo>
                    <a:pt x="14408" y="4524"/>
                  </a:lnTo>
                  <a:lnTo>
                    <a:pt x="14064" y="3898"/>
                  </a:lnTo>
                  <a:lnTo>
                    <a:pt x="13606" y="3225"/>
                  </a:lnTo>
                  <a:lnTo>
                    <a:pt x="13331" y="2598"/>
                  </a:lnTo>
                  <a:lnTo>
                    <a:pt x="13102" y="2042"/>
                  </a:lnTo>
                  <a:lnTo>
                    <a:pt x="12896" y="1485"/>
                  </a:lnTo>
                  <a:lnTo>
                    <a:pt x="12781" y="1090"/>
                  </a:lnTo>
                  <a:lnTo>
                    <a:pt x="12667" y="626"/>
                  </a:lnTo>
                  <a:lnTo>
                    <a:pt x="12667" y="278"/>
                  </a:lnTo>
                  <a:lnTo>
                    <a:pt x="12667" y="0"/>
                  </a:lnTo>
                  <a:lnTo>
                    <a:pt x="12163" y="394"/>
                  </a:lnTo>
                  <a:lnTo>
                    <a:pt x="11728" y="974"/>
                  </a:lnTo>
                  <a:lnTo>
                    <a:pt x="11155" y="1601"/>
                  </a:lnTo>
                  <a:lnTo>
                    <a:pt x="10766" y="2390"/>
                  </a:lnTo>
                  <a:lnTo>
                    <a:pt x="10330" y="3109"/>
                  </a:lnTo>
                  <a:lnTo>
                    <a:pt x="10101" y="3898"/>
                  </a:lnTo>
                  <a:lnTo>
                    <a:pt x="9987" y="4524"/>
                  </a:lnTo>
                  <a:lnTo>
                    <a:pt x="10101" y="5220"/>
                  </a:lnTo>
                  <a:lnTo>
                    <a:pt x="10216" y="5823"/>
                  </a:lnTo>
                  <a:lnTo>
                    <a:pt x="10330" y="6403"/>
                  </a:lnTo>
                  <a:lnTo>
                    <a:pt x="10330" y="6914"/>
                  </a:lnTo>
                  <a:lnTo>
                    <a:pt x="10216" y="7471"/>
                  </a:lnTo>
                  <a:lnTo>
                    <a:pt x="10101" y="7935"/>
                  </a:lnTo>
                  <a:lnTo>
                    <a:pt x="9872" y="8329"/>
                  </a:lnTo>
                  <a:lnTo>
                    <a:pt x="9643" y="8654"/>
                  </a:lnTo>
                  <a:lnTo>
                    <a:pt x="9368" y="900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228600" y="609600"/>
            <a:ext cx="279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Bài 19 tr 15 SGK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2057400" y="1831975"/>
          <a:ext cx="1736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3" imgW="809841" imgH="247814" progId="Equation.3">
                  <p:embed/>
                </p:oleObj>
              </mc:Choice>
              <mc:Fallback>
                <p:oleObj name="Equation" r:id="rId3" imgW="809841" imgH="24781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31975"/>
                        <a:ext cx="17367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886200" y="1895475"/>
          <a:ext cx="10525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5" imgW="476435" imgH="228600" progId="Equation.3">
                  <p:embed/>
                </p:oleObj>
              </mc:Choice>
              <mc:Fallback>
                <p:oleObj name="Equation" r:id="rId5" imgW="476435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95475"/>
                        <a:ext cx="10525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533400" y="1819275"/>
          <a:ext cx="157956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7" imgW="686047" imgH="247814" progId="Equation.3">
                  <p:embed/>
                </p:oleObj>
              </mc:Choice>
              <mc:Fallback>
                <p:oleObj name="Equation" r:id="rId7" imgW="686047" imgH="24781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19275"/>
                        <a:ext cx="1579563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4495800" y="4371975"/>
          <a:ext cx="730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9" imgW="285565" imgH="390689" progId="Equation.3">
                  <p:embed/>
                </p:oleObj>
              </mc:Choice>
              <mc:Fallback>
                <p:oleObj name="Equation" r:id="rId9" imgW="285565" imgH="39068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71975"/>
                        <a:ext cx="7302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13"/>
          <p:cNvGraphicFramePr>
            <a:graphicFrameLocks noChangeAspect="1"/>
          </p:cNvGraphicFramePr>
          <p:nvPr/>
        </p:nvGraphicFramePr>
        <p:xfrm>
          <a:off x="5181600" y="1962150"/>
          <a:ext cx="10763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11" imgW="495177" imgH="171450" progId="Equation.3">
                  <p:embed/>
                </p:oleObj>
              </mc:Choice>
              <mc:Fallback>
                <p:oleObj name="Equation" r:id="rId11" imgW="495177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62150"/>
                        <a:ext cx="10763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539750" y="4359275"/>
          <a:ext cx="1673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3" imgW="771371" imgH="419264" progId="Equation.3">
                  <p:embed/>
                </p:oleObj>
              </mc:Choice>
              <mc:Fallback>
                <p:oleObj name="Equation" r:id="rId13" imgW="771371" imgH="419264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359275"/>
                        <a:ext cx="16732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8" name="Object 20"/>
          <p:cNvGraphicFramePr>
            <a:graphicFrameLocks noChangeAspect="1"/>
          </p:cNvGraphicFramePr>
          <p:nvPr/>
        </p:nvGraphicFramePr>
        <p:xfrm>
          <a:off x="2168525" y="4362450"/>
          <a:ext cx="14890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15" imgW="686047" imgH="419264" progId="Equation.3">
                  <p:embed/>
                </p:oleObj>
              </mc:Choice>
              <mc:Fallback>
                <p:oleObj name="Equation" r:id="rId15" imgW="686047" imgH="41926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4362450"/>
                        <a:ext cx="14890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9" name="Object 21"/>
          <p:cNvGraphicFramePr>
            <a:graphicFrameLocks noChangeAspect="1"/>
          </p:cNvGraphicFramePr>
          <p:nvPr/>
        </p:nvGraphicFramePr>
        <p:xfrm>
          <a:off x="3568700" y="4357688"/>
          <a:ext cx="92710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17" imgW="428594" imgH="428625" progId="Equation.3">
                  <p:embed/>
                </p:oleObj>
              </mc:Choice>
              <mc:Fallback>
                <p:oleObj name="Equation" r:id="rId17" imgW="428594" imgH="42862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357688"/>
                        <a:ext cx="92710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04800" y="3200400"/>
            <a:ext cx="2790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de-DE" altLang="en-US" b="1">
                <a:solidFill>
                  <a:schemeClr val="hlink"/>
                </a:solidFill>
                <a:cs typeface="Times New Roman" panose="02020603050405020304" pitchFamily="18" charset="0"/>
              </a:rPr>
              <a:t>Bài 20 tr 15 SGK</a:t>
            </a:r>
            <a:endParaRPr lang="de-DE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8153" name="Object 25"/>
          <p:cNvGraphicFramePr>
            <a:graphicFrameLocks noChangeAspect="1"/>
          </p:cNvGraphicFramePr>
          <p:nvPr/>
        </p:nvGraphicFramePr>
        <p:xfrm>
          <a:off x="5334000" y="4495800"/>
          <a:ext cx="557213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19" imgW="238217" imgH="362114" progId="Equation.3">
                  <p:embed/>
                </p:oleObj>
              </mc:Choice>
              <mc:Fallback>
                <p:oleObj name="Equation" r:id="rId19" imgW="238217" imgH="36211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557213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6553200" y="184785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(vì a &lt; 0)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172200" y="4572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(vì a &gt;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1" grpId="0"/>
      <p:bldP spid="48156" grpId="0"/>
      <p:bldP spid="481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290&quot;&gt;&lt;property id=&quot;20148&quot; value=&quot;5&quot;/&gt;&lt;property id=&quot;20300&quot; value=&quot;Slide 10&quot;/&gt;&lt;property id=&quot;20307&quot; value=&quot;270&quot;/&gt;&lt;/object&gt;&lt;object type=&quot;3&quot; unique_id=&quot;10291&quot;&gt;&lt;property id=&quot;20148&quot; value=&quot;5&quot;/&gt;&lt;property id=&quot;20300&quot; value=&quot;Slide 11&quot;/&gt;&lt;property id=&quot;20307&quot; value=&quot;271&quot;/&gt;&lt;/object&gt;&lt;object type=&quot;3&quot; unique_id=&quot;10292&quot;&gt;&lt;property id=&quot;20148&quot; value=&quot;5&quot;/&gt;&lt;property id=&quot;20300&quot; value=&quot;Slide 12&quot;/&gt;&lt;property id=&quot;20307&quot; value=&quot;272&quot;/&gt;&lt;/object&gt;&lt;object type=&quot;3&quot; unique_id=&quot;10293&quot;&gt;&lt;property id=&quot;20148&quot; value=&quot;5&quot;/&gt;&lt;property id=&quot;20300&quot; value=&quot;Slide 13&quot;/&gt;&lt;property id=&quot;20307&quot; value=&quot;273&quot;/&gt;&lt;/object&gt;&lt;object type=&quot;3&quot; unique_id=&quot;10399&quot;&gt;&lt;property id=&quot;20148&quot; value=&quot;5&quot;/&gt;&lt;property id=&quot;20300&quot; value=&quot;Slide 2&quot;/&gt;&lt;property id=&quot;20307&quot; value=&quot;274&quot;/&gt;&lt;/object&gt;&lt;object type=&quot;3&quot; unique_id=&quot;10477&quot;&gt;&lt;property id=&quot;20148&quot; value=&quot;5&quot;/&gt;&lt;property id=&quot;20300&quot; value=&quot;Slide 5&quot;/&gt;&lt;property id=&quot;20307&quot; value=&quot;275&quot;/&gt;&lt;/object&gt;&lt;object type=&quot;3&quot; unique_id=&quot;10582&quot;&gt;&lt;property id=&quot;20148&quot; value=&quot;5&quot;/&gt;&lt;property id=&quot;20300&quot; value=&quot;Slide 8&quot;/&gt;&lt;property id=&quot;20307&quot; value=&quot;276&quot;/&gt;&lt;/object&gt;&lt;object type=&quot;3&quot; unique_id=&quot;10597&quot;&gt;&lt;property id=&quot;20148&quot; value=&quot;5&quot;/&gt;&lt;property id=&quot;20300&quot; value=&quot;Slide 9&quot;/&gt;&lt;property id=&quot;20307&quot; value=&quot;27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428</TotalTime>
  <Words>260</Words>
  <Application>Microsoft Office PowerPoint</Application>
  <PresentationFormat>On-screen Show (4:3)</PresentationFormat>
  <Paragraphs>40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Calisto MT</vt:lpstr>
      <vt:lpstr>Times New Roman</vt:lpstr>
      <vt:lpstr>Trebuchet MS</vt:lpstr>
      <vt:lpstr>Wingdings 2</vt:lpstr>
      <vt:lpstr>Slate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Nguyen Tan dat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Nguyễn Tấn Đạt</dc:creator>
  <cp:lastModifiedBy>Admin</cp:lastModifiedBy>
  <cp:revision>51</cp:revision>
  <dcterms:created xsi:type="dcterms:W3CDTF">2007-11-30T05:31:49Z</dcterms:created>
  <dcterms:modified xsi:type="dcterms:W3CDTF">2019-08-14T23:02:54Z</dcterms:modified>
</cp:coreProperties>
</file>