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2" r:id="rId12"/>
    <p:sldId id="269" r:id="rId13"/>
    <p:sldId id="273" r:id="rId14"/>
    <p:sldId id="274" r:id="rId15"/>
    <p:sldId id="271" r:id="rId16"/>
    <p:sldId id="277" r:id="rId17"/>
    <p:sldId id="278" r:id="rId18"/>
    <p:sldId id="280" r:id="rId19"/>
    <p:sldId id="282" r:id="rId20"/>
    <p:sldId id="283" r:id="rId21"/>
    <p:sldId id="285" r:id="rId22"/>
    <p:sldId id="286" r:id="rId23"/>
    <p:sldId id="289" r:id="rId24"/>
    <p:sldId id="290" r:id="rId25"/>
    <p:sldId id="287" r:id="rId26"/>
    <p:sldId id="288" r:id="rId27"/>
    <p:sldId id="291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99749596_468_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63" y="0"/>
            <a:ext cx="91701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A564-B521-434A-895A-509BF152F210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1242-849B-432A-AE18-C5FC786A9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NaHCO3%20+%20HCl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tac%20dung%20voi%20axit.cxc" TargetMode="External"/><Relationship Id="rId4" Type="http://schemas.openxmlformats.org/officeDocument/2006/relationships/hyperlink" Target="../Downloads/Na2CO3%20+%20HCl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ac%20dung%20voi%20axit%20(2).cxc" TargetMode="External"/><Relationship Id="rId2" Type="http://schemas.openxmlformats.org/officeDocument/2006/relationships/hyperlink" Target="../Downloads/Na2CO3%20+%20Ca(OH)2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Users\Administrator\Documents\Downloads\CarbonCycle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S9%20X64Bit\Downloads\Chu%20tr&#236;nh%20cacbon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1.cx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2.cx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4838"/>
            <a:ext cx="9144000" cy="2849562"/>
          </a:xfrm>
        </p:spPr>
        <p:txBody>
          <a:bodyPr>
            <a:noAutofit/>
          </a:bodyPr>
          <a:lstStyle/>
          <a:p>
            <a:r>
              <a:rPr lang="en-US" sz="6000" b="1" dirty="0" err="1"/>
              <a:t>Tiết</a:t>
            </a:r>
            <a:r>
              <a:rPr lang="en-US" sz="6000" b="1" dirty="0"/>
              <a:t> 37- </a:t>
            </a:r>
            <a:r>
              <a:rPr lang="en-US" sz="6000" b="1" dirty="0" err="1"/>
              <a:t>Bài</a:t>
            </a:r>
            <a:r>
              <a:rPr lang="en-US" sz="6000" b="1" dirty="0"/>
              <a:t> 29: </a:t>
            </a:r>
            <a:r>
              <a:rPr lang="en-US" sz="6000" b="1" dirty="0" err="1">
                <a:solidFill>
                  <a:srgbClr val="FF0000"/>
                </a:solidFill>
              </a:rPr>
              <a:t>Axit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cacbonic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muối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cacbonat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120px-Carbonic-acid-3D-ba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59375">
            <a:off x="401328" y="4604849"/>
            <a:ext cx="1924928" cy="14000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>
                <a:latin typeface="Times New Roman" pitchFamily="18" charset="0"/>
                <a:cs typeface="Times New Roman" pitchFamily="18" charset="0"/>
              </a:rPr>
              <a:t>2.2.2 </a:t>
            </a:r>
            <a:r>
              <a:rPr lang="en-US" sz="4000" i="1" u="sng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i="1" u="sng"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4000" i="1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a) Tác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4" descr="thi nghiem muoi cacbonat td H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697514" cy="4800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6172200"/>
            <a:ext cx="6147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dd_NaHCO3_tac_dung_voi_dd_H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5867400" cy="44196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a) Tác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i="1">
                <a:latin typeface="Times New Roman" pitchFamily="18" charset="0"/>
                <a:cs typeface="Times New Roman" pitchFamily="18" charset="0"/>
              </a:rPr>
              <a:t> axit: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NaHCO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3</a:t>
            </a:r>
            <a:r>
              <a:rPr lang="en-US" sz="400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+ HCl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Na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2</a:t>
            </a:r>
            <a:r>
              <a:rPr lang="en-US" sz="4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CO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3</a:t>
            </a:r>
            <a:r>
              <a:rPr lang="en-US" sz="400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+ HCl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6" descr="047">
            <a:hlinkClick r:id="rId5" action="ppaction://hlinkfile" tooltip="phản ứng với axit HCl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181600"/>
            <a:ext cx="1376362" cy="14566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4014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/>
        </p:nvGraphicFramePr>
        <p:xfrm>
          <a:off x="1" y="2160904"/>
          <a:ext cx="9143999" cy="36302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3000" kern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Phương trình hóa học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56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NaHCO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Na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1" y="3541455"/>
            <a:ext cx="1371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390543"/>
            <a:ext cx="1752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→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(k)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+2HCl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→   2NaCl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+H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(k)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1981200"/>
            <a:ext cx="8839200" cy="419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vi-V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 cacbonat tác dụng với axit mạnh hơn axit cacbonic tạo thành muối mới và giải phóng khí CO</a:t>
            </a:r>
            <a:r>
              <a:rPr lang="vi-VN" sz="48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i nghiem muoi cacbonat td Baz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9245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b) Tác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6324600"/>
            <a:ext cx="614783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b) Tác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 bazơ:</a:t>
            </a:r>
          </a:p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Thí </a:t>
            </a:r>
            <a:r>
              <a:rPr lang="en-US" sz="4400" i="1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Na</a:t>
            </a:r>
            <a:r>
              <a:rPr lang="en-US" sz="4400" baseline="-250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2</a:t>
            </a:r>
            <a:r>
              <a:rPr lang="en-US" sz="44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CO</a:t>
            </a:r>
            <a:r>
              <a:rPr lang="en-US" sz="4400" baseline="-250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3</a:t>
            </a:r>
            <a:r>
              <a:rPr lang="en-US" sz="44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+ Ca(OH)</a:t>
            </a:r>
            <a:r>
              <a:rPr lang="en-US" sz="4400" baseline="-2500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2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050">
            <a:hlinkClick r:id="rId3" action="ppaction://hlinkfile" tooltip="tác dụng với bazo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410200"/>
            <a:ext cx="1182688" cy="1295400"/>
          </a:xfrm>
          <a:prstGeom prst="rect">
            <a:avLst/>
          </a:prstGeom>
          <a:noFill/>
        </p:spPr>
      </p:pic>
      <p:pic>
        <p:nvPicPr>
          <p:cNvPr id="5" name="Picture 2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0574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/>
        </p:nvGraphicFramePr>
        <p:xfrm>
          <a:off x="1" y="2057400"/>
          <a:ext cx="9143999" cy="438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3000" kern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Phương trình hóa học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56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Na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Ca(OH)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vẩn đục hoặc kết tủa trắng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lang="en-US" sz="3000" kern="12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hản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CaCO</a:t>
                      </a:r>
                      <a:r>
                        <a:rPr lang="en-US" sz="3000" kern="1200" baseline="-25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tan,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867400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+Ca(OH)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→   CaCO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(r) +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2NaOH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sz="3000" i="1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2133600"/>
            <a:ext cx="9144000" cy="3352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vi-VN" sz="4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Một số dung dịch muối cacbonat phản ứng với dung dịch bazơ tạo thành muối cacbonat không tan và bazơ mới.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	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i nghiem muoi cacbonat td m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9245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imes New Roman" pitchFamily="18" charset="0"/>
                <a:cs typeface="Times New Roman" pitchFamily="18" charset="0"/>
              </a:rPr>
              <a:t>c) Tác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6324600"/>
            <a:ext cx="614783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TIẾN HÀNH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3-5 ml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CaCl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Lấy 2-3 ml dung dịch Na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nhỏ từ từ vào ống nghiệm đựng dung dịch CaCl</a:t>
            </a:r>
            <a:r>
              <a:rPr lang="vi-VN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Quan sát hiện tượng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3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Group 115"/>
          <p:cNvGraphicFramePr>
            <a:graphicFrameLocks noGrp="1"/>
          </p:cNvGraphicFramePr>
          <p:nvPr/>
        </p:nvGraphicFramePr>
        <p:xfrm>
          <a:off x="1" y="2057400"/>
          <a:ext cx="9143999" cy="438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3000" kern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Hiện tượng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Phương trình hóa học</a:t>
                      </a:r>
                      <a:endParaRPr lang="vi-VN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56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Na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000" kern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CaCl</a:t>
                      </a:r>
                      <a:r>
                        <a:rPr lang="en-US" sz="3000" kern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vẩn đục hoặc kết tủa trắng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CaCO</a:t>
                      </a:r>
                      <a:r>
                        <a:rPr lang="en-US" sz="3000" kern="1200" baseline="-25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tan,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lang="en-US" sz="3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99202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6019800"/>
          <a:ext cx="7524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" imgW="3340417" imgH="228917" progId="Equation.3">
                  <p:embed/>
                </p:oleObj>
              </mc:Choice>
              <mc:Fallback>
                <p:oleObj r:id="rId2" imgW="3340417" imgH="22891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19800"/>
                        <a:ext cx="7524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0" y="2133600"/>
            <a:ext cx="91440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en-US" sz="4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Dung dịch muối cacbonat có thể tác dụng với một số dung dịch muối khác tạo thành hai muối mới</a:t>
            </a:r>
            <a:endParaRPr lang="en-US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Times New Roman" pitchFamily="18" charset="0"/>
                <a:cs typeface="Times New Roman" pitchFamily="18" charset="0"/>
              </a:rPr>
              <a:t>d) Muối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Picture1l;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685800" y="457200"/>
            <a:ext cx="7848600" cy="121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err="1"/>
              <a:t>Bài</a:t>
            </a:r>
            <a:r>
              <a:rPr lang="en-US" sz="4000" dirty="0"/>
              <a:t> 29: </a:t>
            </a:r>
            <a:r>
              <a:rPr lang="en-US" sz="4000" dirty="0" err="1"/>
              <a:t>Axit</a:t>
            </a:r>
            <a:r>
              <a:rPr lang="en-US" sz="4000" dirty="0"/>
              <a:t> </a:t>
            </a:r>
            <a:r>
              <a:rPr lang="en-US" sz="4000" dirty="0" err="1"/>
              <a:t>cacbonic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muối</a:t>
            </a:r>
            <a:r>
              <a:rPr lang="en-US" sz="4000" dirty="0"/>
              <a:t> </a:t>
            </a:r>
            <a:r>
              <a:rPr lang="en-US" sz="4000" dirty="0" err="1"/>
              <a:t>cacbonat</a:t>
            </a:r>
            <a:endParaRPr lang="en-US" sz="4000" dirty="0"/>
          </a:p>
        </p:txBody>
      </p:sp>
      <p:pic>
        <p:nvPicPr>
          <p:cNvPr id="7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1524000" cy="1355725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43199" y="2801938"/>
            <a:ext cx="53295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err="1">
                <a:latin typeface="Times New Roman" pitchFamily="18" charset="0"/>
              </a:rPr>
              <a:t>Axit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Cacbonic</a:t>
            </a:r>
            <a:r>
              <a:rPr lang="en-US" sz="3600" dirty="0">
                <a:latin typeface="Times New Roman" pitchFamily="18" charset="0"/>
              </a:rPr>
              <a:t> (H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CO</a:t>
            </a:r>
            <a:r>
              <a:rPr lang="en-US" sz="3600" baseline="-25000" dirty="0">
                <a:latin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43199" y="3581400"/>
            <a:ext cx="532951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Muối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cacbonat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67000" y="4343400"/>
            <a:ext cx="6248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Chu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Cacbon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905000" y="3124200"/>
            <a:ext cx="6248400" cy="762000"/>
            <a:chOff x="1104" y="1488"/>
            <a:chExt cx="3696" cy="336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1105" y="1488"/>
              <a:ext cx="327" cy="336"/>
              <a:chOff x="288" y="1632"/>
              <a:chExt cx="2112" cy="2448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1905000" y="3886200"/>
            <a:ext cx="6248400" cy="762000"/>
            <a:chOff x="960" y="1536"/>
            <a:chExt cx="3696" cy="336"/>
          </a:xfrm>
        </p:grpSpPr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49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961" y="1536"/>
              <a:ext cx="327" cy="336"/>
              <a:chOff x="288" y="1632"/>
              <a:chExt cx="2112" cy="2448"/>
            </a:xfrm>
          </p:grpSpPr>
          <p:sp>
            <p:nvSpPr>
              <p:cNvPr id="35" name="Rectangle 3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4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4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1905000" y="4724400"/>
            <a:ext cx="6248400" cy="762000"/>
            <a:chOff x="1104" y="1488"/>
            <a:chExt cx="3696" cy="336"/>
          </a:xfrm>
        </p:grpSpPr>
        <p:grpSp>
          <p:nvGrpSpPr>
            <p:cNvPr id="73" name="Group 7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89" name="Rectangle 7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7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74"/>
            <p:cNvGrpSpPr>
              <a:grpSpLocks/>
            </p:cNvGrpSpPr>
            <p:nvPr/>
          </p:nvGrpSpPr>
          <p:grpSpPr bwMode="auto">
            <a:xfrm>
              <a:off x="1105" y="1488"/>
              <a:ext cx="327" cy="336"/>
              <a:chOff x="288" y="1632"/>
              <a:chExt cx="2112" cy="2448"/>
            </a:xfrm>
          </p:grpSpPr>
          <p:sp>
            <p:nvSpPr>
              <p:cNvPr id="75" name="Rectangle 7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7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8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CaCO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	CaCO</a:t>
            </a:r>
            <a:r>
              <a:rPr lang="pt-BR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r)      	CaO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r) + CO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(k)</a:t>
            </a:r>
          </a:p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 NaHCO</a:t>
            </a:r>
            <a:r>
              <a:rPr lang="en-US" sz="40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pt-BR" sz="4000">
                <a:latin typeface="Times New Roman" pitchFamily="18" charset="0"/>
                <a:cs typeface="Times New Roman" pitchFamily="18" charset="0"/>
              </a:rPr>
              <a:t>2NaHCO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      Na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4000"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pt-BR" sz="4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886200" y="23622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0" y="3581400"/>
            <a:ext cx="990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1853625"/>
            <a:ext cx="49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32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8873" y="312420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3200" i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3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39284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Nhiều muối cacbonat (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 muối cacbonat trung hòa của kim loại kiềm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) dễ bị nhiệt phân hủy, giải phóng khí cacbonic.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. Ứng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gray">
          <a:xfrm rot="14922872">
            <a:off x="4875212" y="458788"/>
            <a:ext cx="1374775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E6CD">
                  <a:gamma/>
                  <a:tint val="0"/>
                  <a:invGamma/>
                </a:srgbClr>
              </a:gs>
              <a:gs pos="100000">
                <a:srgbClr val="FFE6CD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 rot="20805504">
            <a:off x="4540250" y="2667000"/>
            <a:ext cx="1374775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5461794">
            <a:off x="2436812" y="2055813"/>
            <a:ext cx="1374775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4303713" y="2743200"/>
            <a:ext cx="1374775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D5DDF3">
                  <a:gamma/>
                  <a:tint val="0"/>
                  <a:invGamma/>
                </a:srgbClr>
              </a:gs>
              <a:gs pos="100000">
                <a:srgbClr val="D5DDF3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rot="6256290">
            <a:off x="2436812" y="1830388"/>
            <a:ext cx="1374775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595688" y="2709863"/>
            <a:ext cx="1600200" cy="1600200"/>
            <a:chOff x="2016" y="1920"/>
            <a:chExt cx="1680" cy="1680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14343">
                    <a:gamma/>
                    <a:tint val="0"/>
                    <a:invGamma/>
                  </a:srgbClr>
                </a:gs>
                <a:gs pos="100000">
                  <a:srgbClr val="F14343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gray">
          <a:xfrm>
            <a:off x="3657600" y="3200400"/>
            <a:ext cx="14382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379007" y="2895600"/>
            <a:ext cx="329609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5334000" y="1905000"/>
            <a:ext cx="210987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gray">
          <a:xfrm>
            <a:off x="2540504" y="4876800"/>
            <a:ext cx="286969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doanh-nghiep-duoc-phep-xuat-khau-vo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2209800" cy="193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181600"/>
            <a:ext cx="2133600" cy="156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8" descr="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762000" y="2009775"/>
            <a:ext cx="7162800" cy="4391025"/>
            <a:chOff x="864" y="1008"/>
            <a:chExt cx="4128" cy="2766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3411" y="2094"/>
              <a:ext cx="1581" cy="1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587" y="2217"/>
              <a:ext cx="136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Nấu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864" y="2094"/>
              <a:ext cx="1581" cy="1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924" y="2220"/>
              <a:ext cx="128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12"/>
            <p:cNvSpPr>
              <a:spLocks noChangeAspect="1" noChangeArrowheads="1" noTextEdit="1"/>
            </p:cNvSpPr>
            <p:nvPr/>
          </p:nvSpPr>
          <p:spPr bwMode="gray">
            <a:xfrm flipH="1">
              <a:off x="3115" y="2031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997" y="1008"/>
              <a:ext cx="1889" cy="1009"/>
              <a:chOff x="1997" y="1314"/>
              <a:chExt cx="1889" cy="1009"/>
            </a:xfrm>
          </p:grpSpPr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D80E3">
                        <a:gamma/>
                        <a:tint val="44314"/>
                        <a:invGamma/>
                      </a:srgbClr>
                    </a:gs>
                    <a:gs pos="100000">
                      <a:srgbClr val="1D80E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464" y="1168"/>
              <a:ext cx="99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32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32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609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 Ứng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1319124511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91490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953000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1314"/>
            <a:ext cx="922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 Ứng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gray">
          <a:xfrm rot="14922872">
            <a:off x="5079356" y="160165"/>
            <a:ext cx="1436110" cy="44425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E6CD">
                  <a:gamma/>
                  <a:tint val="0"/>
                  <a:invGamma/>
                </a:srgbClr>
              </a:gs>
              <a:gs pos="100000">
                <a:srgbClr val="FFE6CD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 rot="20805504">
            <a:off x="4558283" y="2645572"/>
            <a:ext cx="1541352" cy="413918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5461794">
            <a:off x="2645609" y="1850734"/>
            <a:ext cx="1436110" cy="44425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4303713" y="2743200"/>
            <a:ext cx="1541352" cy="413918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D5DDF3">
                  <a:gamma/>
                  <a:tint val="0"/>
                  <a:invGamma/>
                </a:srgbClr>
              </a:gs>
              <a:gs pos="100000">
                <a:srgbClr val="D5DDF3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rot="6256290">
            <a:off x="2631231" y="1679231"/>
            <a:ext cx="1436110" cy="44425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595687" y="2709862"/>
            <a:ext cx="1794091" cy="1671593"/>
            <a:chOff x="2016" y="1920"/>
            <a:chExt cx="1680" cy="1680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14343">
                    <a:gamma/>
                    <a:tint val="0"/>
                    <a:invGamma/>
                  </a:srgbClr>
                </a:gs>
                <a:gs pos="100000">
                  <a:srgbClr val="F14343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gray">
          <a:xfrm>
            <a:off x="3581400" y="3200400"/>
            <a:ext cx="19701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-76200" y="2895599"/>
            <a:ext cx="369547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5334000" y="1904999"/>
            <a:ext cx="236551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gray">
          <a:xfrm>
            <a:off x="2540504" y="4876799"/>
            <a:ext cx="321740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8" descr="binh cuu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6096000" y="2514600"/>
            <a:ext cx="2022475" cy="2206625"/>
            <a:chOff x="3930" y="442"/>
            <a:chExt cx="924" cy="925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940" y="1213"/>
              <a:ext cx="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800" b="1">
                <a:latin typeface="Arial" charset="0"/>
              </a:endParaRPr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0" y="442"/>
              <a:ext cx="92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2" descr="Anh sua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922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4. Chu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01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pic>
        <p:nvPicPr>
          <p:cNvPr id="6" name="Picture 5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8991600" cy="65532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922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Chu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 trình cacb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914400"/>
            <a:ext cx="8915400" cy="579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6120825"/>
            <a:ext cx="5410200" cy="584775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cacbonat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1675825"/>
            <a:ext cx="1828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Axit</a:t>
            </a:r>
            <a:r>
              <a:rPr lang="en-US" sz="3200" b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.VnTime" pitchFamily="34" charset="0"/>
              </a:rPr>
              <a:t>cacbonic</a:t>
            </a: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46283" y="1396425"/>
            <a:ext cx="2297317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Axit yÕu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37642" y="2158425"/>
            <a:ext cx="5149158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Axit kh«ng bÒn dÔ bÞ ph©n huû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600" y="3618925"/>
            <a:ext cx="1828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Muèi cacbonat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55749" y="3072825"/>
            <a:ext cx="4673851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T¸c dông víi dung dÞch axit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46695" y="3845005"/>
            <a:ext cx="4911505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T¸c dông víi dung dÞch baz¬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46695" y="4607005"/>
            <a:ext cx="4911505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T¸c dông víi dung dÞch muèi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05200" y="5369005"/>
            <a:ext cx="3644020" cy="52322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DÔ </a:t>
            </a:r>
            <a:r>
              <a:rPr lang="en-US" sz="2800" dirty="0" err="1">
                <a:latin typeface=".VnTime" pitchFamily="34" charset="0"/>
              </a:rPr>
              <a:t>bÞ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nhiÖt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ph©n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hñy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819400" y="1701225"/>
            <a:ext cx="8382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819400" y="2082225"/>
            <a:ext cx="6858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819400" y="4093905"/>
            <a:ext cx="685800" cy="4571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819400" y="4139625"/>
            <a:ext cx="685800" cy="685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819400" y="3377625"/>
            <a:ext cx="685800" cy="762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819400" y="4139625"/>
            <a:ext cx="685800" cy="1447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981200" y="4685725"/>
            <a:ext cx="0" cy="13589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" y="274638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468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047" y="6135469"/>
            <a:ext cx="808875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Hình 3.18. Thạch nhũ trong các hang động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PTHH :   CaCO</a:t>
            </a:r>
            <a:r>
              <a:rPr lang="en-US" sz="2800" baseline="-25000" dirty="0">
                <a:latin typeface=".VnTime" pitchFamily="34" charset="0"/>
              </a:rPr>
              <a:t>3</a:t>
            </a:r>
            <a:r>
              <a:rPr lang="en-US" sz="2800" dirty="0">
                <a:latin typeface=".VnTime" pitchFamily="34" charset="0"/>
              </a:rPr>
              <a:t> + H</a:t>
            </a:r>
            <a:r>
              <a:rPr lang="en-US" sz="2800" baseline="-25000" dirty="0">
                <a:latin typeface=".VnTime" pitchFamily="34" charset="0"/>
              </a:rPr>
              <a:t>2</a:t>
            </a:r>
            <a:r>
              <a:rPr lang="en-US" sz="2800" dirty="0">
                <a:latin typeface=".VnTime" pitchFamily="34" charset="0"/>
              </a:rPr>
              <a:t>O + CO</a:t>
            </a:r>
            <a:r>
              <a:rPr lang="en-US" sz="2800" baseline="-25000" dirty="0">
                <a:latin typeface=".VnTime" pitchFamily="34" charset="0"/>
              </a:rPr>
              <a:t>2</a:t>
            </a:r>
            <a:r>
              <a:rPr lang="en-US" sz="2800" dirty="0">
                <a:latin typeface=".VnTime" pitchFamily="34" charset="0"/>
              </a:rPr>
              <a:t>                        Ca(HCO</a:t>
            </a:r>
            <a:r>
              <a:rPr lang="en-US" sz="2800" baseline="-25000" dirty="0">
                <a:latin typeface=".VnTime" pitchFamily="34" charset="0"/>
              </a:rPr>
              <a:t>3</a:t>
            </a:r>
            <a:r>
              <a:rPr lang="en-US" sz="2800" dirty="0">
                <a:latin typeface=".VnTime" pitchFamily="34" charset="0"/>
              </a:rPr>
              <a:t>)</a:t>
            </a:r>
            <a:r>
              <a:rPr lang="en-US" sz="2800" baseline="-25000" dirty="0">
                <a:latin typeface=".VnTime" pitchFamily="34" charset="0"/>
              </a:rPr>
              <a:t>2</a:t>
            </a:r>
            <a:r>
              <a:rPr lang="en-US" sz="2800" dirty="0">
                <a:latin typeface=".VnTime" pitchFamily="34" charset="0"/>
              </a:rPr>
              <a:t> </a:t>
            </a:r>
          </a:p>
        </p:txBody>
      </p:sp>
      <p:pic>
        <p:nvPicPr>
          <p:cNvPr id="115724" name="Picture 12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3200400" cy="4419600"/>
          </a:xfrm>
          <a:prstGeom prst="rect">
            <a:avLst/>
          </a:prstGeom>
          <a:noFill/>
        </p:spPr>
      </p:pic>
      <p:pic>
        <p:nvPicPr>
          <p:cNvPr id="115726" name="Picture 14" descr="phongnha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838200"/>
            <a:ext cx="2971800" cy="4419600"/>
          </a:xfrm>
          <a:prstGeom prst="rect">
            <a:avLst/>
          </a:prstGeom>
          <a:noFill/>
        </p:spPr>
      </p:pic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457200" y="5332413"/>
            <a:ext cx="2133600" cy="1373187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§éng Thiªn Cung (VÞnh H¹ Long )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276600" y="5378450"/>
            <a:ext cx="2895600" cy="946150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§éng H­¬ng TÝch ( Chïa H­¬ng )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629400" y="5307013"/>
            <a:ext cx="2286000" cy="1373187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§éng Phong Nha (Qu¶ng B×nh) </a:t>
            </a:r>
          </a:p>
        </p:txBody>
      </p:sp>
      <p:pic>
        <p:nvPicPr>
          <p:cNvPr id="34885" name="Picture 69" descr="huong-tich-c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0" y="838200"/>
            <a:ext cx="281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334000" y="533400"/>
            <a:ext cx="990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257800" y="6858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  <p:bldP spid="115727" grpId="0" animBg="1"/>
      <p:bldP spid="115728" grpId="0" animBg="1"/>
      <p:bldP spid="1157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04800" y="1524000"/>
            <a:ext cx="8229600" cy="21637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DẶN DÒ 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vi-VN" sz="4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 bài và làm các bài tập SGK Tr 91.</a:t>
            </a:r>
            <a:br>
              <a:rPr kumimoji="0" lang="vi-VN" sz="4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vi-VN" sz="4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Xem trước bài 30 (Silic. Công nghiệp Silicat)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981200" y="801469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Cacbonic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</a:rPr>
              <a:t>(H</a:t>
            </a:r>
            <a:r>
              <a:rPr lang="en-US" sz="4000" b="1" baseline="-25000" dirty="0">
                <a:latin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</a:rPr>
              <a:t>CO</a:t>
            </a:r>
            <a:r>
              <a:rPr lang="en-US" sz="4000" b="1" baseline="-25000" dirty="0">
                <a:latin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pic>
        <p:nvPicPr>
          <p:cNvPr id="5" name="Picture 4" descr="120px-Carbonic-acid-3D-ba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1523810" cy="965079"/>
          </a:xfrm>
          <a:prstGeom prst="rect">
            <a:avLst/>
          </a:prstGeom>
        </p:spPr>
      </p:pic>
      <p:pic>
        <p:nvPicPr>
          <p:cNvPr id="6" name="Picture 5" descr="Carbonic-acid-3D-bal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33600"/>
            <a:ext cx="6324600" cy="3997624"/>
          </a:xfrm>
          <a:prstGeom prst="rect">
            <a:avLst/>
          </a:prstGeom>
        </p:spPr>
      </p:pic>
      <p:pic>
        <p:nvPicPr>
          <p:cNvPr id="7" name="Picture 6" descr="100px-Carbonic-acid-2D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209800"/>
            <a:ext cx="2517322" cy="1409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pPr algn="l"/>
            <a:br>
              <a:rPr lang="en-US" sz="4000"/>
            </a:br>
            <a:r>
              <a:rPr lang="en-US" sz="4000" b="1">
                <a:solidFill>
                  <a:srgbClr val="0070C0"/>
                </a:solidFill>
              </a:rPr>
              <a:t>1. Axit Cacbonic (H</a:t>
            </a:r>
            <a:r>
              <a:rPr lang="en-US" sz="4000" b="1" baseline="-25000">
                <a:solidFill>
                  <a:srgbClr val="0070C0"/>
                </a:solidFill>
              </a:rPr>
              <a:t>2</a:t>
            </a:r>
            <a:r>
              <a:rPr lang="en-US" sz="4000" b="1">
                <a:solidFill>
                  <a:srgbClr val="0070C0"/>
                </a:solidFill>
              </a:rPr>
              <a:t>CO</a:t>
            </a:r>
            <a:r>
              <a:rPr lang="en-US" sz="4000" b="1" baseline="-25000">
                <a:solidFill>
                  <a:srgbClr val="0070C0"/>
                </a:solidFill>
              </a:rPr>
              <a:t>3</a:t>
            </a:r>
            <a:r>
              <a:rPr lang="en-US" sz="4000" b="1">
                <a:solidFill>
                  <a:srgbClr val="0070C0"/>
                </a:solidFill>
              </a:rPr>
              <a:t>)</a:t>
            </a:r>
            <a:br>
              <a:rPr lang="en-US" sz="4000" b="1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525963"/>
          </a:xfrm>
        </p:spPr>
        <p:txBody>
          <a:bodyPr>
            <a:normAutofit/>
          </a:bodyPr>
          <a:lstStyle/>
          <a:p>
            <a:pPr marL="971550" lvl="1" indent="-571500">
              <a:buNone/>
            </a:pPr>
            <a:r>
              <a:rPr lang="en-US" sz="3600"/>
              <a:t>1.1 </a:t>
            </a:r>
            <a:r>
              <a:rPr lang="en-US" sz="3600" dirty="0" err="1"/>
              <a:t>Trạng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err="1"/>
              <a:t>lí</a:t>
            </a:r>
            <a:r>
              <a:rPr lang="en-US" sz="3600"/>
              <a:t>:</a:t>
            </a:r>
          </a:p>
          <a:p>
            <a:pPr marL="971550" lvl="1" indent="-571500">
              <a:buNone/>
            </a:pPr>
            <a:endParaRPr lang="en-US" sz="3600" i="1" dirty="0"/>
          </a:p>
          <a:p>
            <a:pPr marL="971550" lvl="1" indent="-571500"/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tan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n</a:t>
            </a:r>
            <a:r>
              <a:rPr lang="vi-VN" altLang="en-US" sz="3600" dirty="0"/>
              <a:t>ư</a:t>
            </a:r>
            <a:r>
              <a:rPr lang="en-US" sz="3600" dirty="0" err="1">
                <a:sym typeface="Times New Roman" pitchFamily="18" charset="0"/>
              </a:rPr>
              <a:t>ớ</a:t>
            </a:r>
            <a:r>
              <a:rPr lang="en-US" sz="3600" dirty="0" err="1"/>
              <a:t>c</a:t>
            </a:r>
            <a:r>
              <a:rPr lang="en-US" sz="3600" dirty="0"/>
              <a:t> </a:t>
            </a:r>
            <a:r>
              <a:rPr lang="en-US" sz="3600" dirty="0" err="1"/>
              <a:t>t</a:t>
            </a:r>
            <a:r>
              <a:rPr lang="en-US" sz="3600" dirty="0" err="1">
                <a:sym typeface="Times New Roman" pitchFamily="18" charset="0"/>
              </a:rPr>
              <a:t>ạ</a:t>
            </a:r>
            <a:r>
              <a:rPr lang="en-US" sz="3600" dirty="0" err="1"/>
              <a:t>o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dung </a:t>
            </a:r>
            <a:r>
              <a:rPr lang="en-US" sz="3600" dirty="0" err="1"/>
              <a:t>dịch</a:t>
            </a:r>
            <a:r>
              <a:rPr lang="en-US" sz="3600" dirty="0"/>
              <a:t> H</a:t>
            </a:r>
            <a:r>
              <a:rPr lang="en-US" sz="3600" baseline="-25000" dirty="0"/>
              <a:t>2</a:t>
            </a:r>
            <a:r>
              <a:rPr lang="en-US" sz="3600" dirty="0"/>
              <a:t>CO</a:t>
            </a:r>
            <a:r>
              <a:rPr lang="en-US" sz="3600" baseline="-25000" dirty="0"/>
              <a:t>3</a:t>
            </a:r>
          </a:p>
          <a:p>
            <a:pPr marL="971550" lvl="1" indent="-571500"/>
            <a:r>
              <a:rPr lang="en-US" sz="3600" dirty="0" err="1"/>
              <a:t>T</a:t>
            </a:r>
            <a:r>
              <a:rPr lang="en-US" sz="3600" dirty="0" err="1">
                <a:sym typeface="Times New Roman" pitchFamily="18" charset="0"/>
              </a:rPr>
              <a:t>ỷ</a:t>
            </a:r>
            <a:r>
              <a:rPr lang="en-US" sz="3600" dirty="0"/>
              <a:t> </a:t>
            </a:r>
            <a:r>
              <a:rPr lang="en-US" sz="3600" dirty="0" err="1"/>
              <a:t>lệ</a:t>
            </a:r>
            <a:r>
              <a:rPr lang="en-US" sz="3600" dirty="0"/>
              <a:t>  VCO</a:t>
            </a:r>
            <a:r>
              <a:rPr lang="en-US" sz="3600" baseline="-25000" dirty="0"/>
              <a:t>2</a:t>
            </a:r>
            <a:r>
              <a:rPr lang="en-US" sz="3600" dirty="0"/>
              <a:t> : VH</a:t>
            </a:r>
            <a:r>
              <a:rPr lang="en-US" sz="3600" baseline="-25000" dirty="0"/>
              <a:t>2</a:t>
            </a:r>
            <a:r>
              <a:rPr lang="en-US" sz="3600" dirty="0"/>
              <a:t>O = 9:100</a:t>
            </a:r>
            <a:endParaRPr lang="en-US" sz="3600" i="1" dirty="0"/>
          </a:p>
          <a:p>
            <a:pPr marL="971550" lvl="1" indent="-571500">
              <a:buNone/>
            </a:pPr>
            <a:endParaRPr lang="en-US" sz="3600" i="1" dirty="0"/>
          </a:p>
        </p:txBody>
      </p:sp>
      <p:pic>
        <p:nvPicPr>
          <p:cNvPr id="6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pic>
        <p:nvPicPr>
          <p:cNvPr id="7" name="Picture 6" descr="question_mark_blue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00400"/>
            <a:ext cx="51077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</a:rPr>
              <a:t>1. Axit Cacbonic (H</a:t>
            </a:r>
            <a:r>
              <a:rPr lang="en-US" sz="4000" b="1" baseline="-25000">
                <a:solidFill>
                  <a:srgbClr val="0070C0"/>
                </a:solidFill>
              </a:rPr>
              <a:t>2</a:t>
            </a:r>
            <a:r>
              <a:rPr lang="en-US" sz="4000" b="1">
                <a:solidFill>
                  <a:srgbClr val="0070C0"/>
                </a:solidFill>
              </a:rPr>
              <a:t>CO</a:t>
            </a:r>
            <a:r>
              <a:rPr lang="en-US" sz="4000" b="1" baseline="-25000">
                <a:solidFill>
                  <a:srgbClr val="0070C0"/>
                </a:solidFill>
              </a:rPr>
              <a:t>3</a:t>
            </a:r>
            <a:r>
              <a:rPr lang="en-US" sz="4000" b="1">
                <a:solidFill>
                  <a:srgbClr val="0070C0"/>
                </a:solidFill>
              </a:rPr>
              <a:t>)</a:t>
            </a:r>
            <a:br>
              <a:rPr lang="en-US" sz="4000" b="1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pPr marL="971550" lvl="1" indent="-571500">
              <a:buNone/>
            </a:pPr>
            <a:r>
              <a:rPr lang="en-US" sz="3600"/>
              <a:t>1.2 </a:t>
            </a:r>
            <a:r>
              <a:rPr lang="en-US" sz="3600" dirty="0" err="1"/>
              <a:t>T</a:t>
            </a:r>
            <a:r>
              <a:rPr lang="en-US" sz="3600"/>
              <a:t>ính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  <a:p>
            <a:pPr marL="971550" lvl="1" indent="-571500"/>
            <a:r>
              <a:rPr lang="vi-VN" sz="3600" dirty="0"/>
              <a:t>H</a:t>
            </a:r>
            <a:r>
              <a:rPr lang="vi-VN" sz="3600" baseline="-25000" dirty="0"/>
              <a:t>2</a:t>
            </a:r>
            <a:r>
              <a:rPr lang="vi-VN" sz="3600" dirty="0"/>
              <a:t>CO</a:t>
            </a:r>
            <a:r>
              <a:rPr lang="vi-VN" sz="3600" baseline="-25000" dirty="0"/>
              <a:t>3</a:t>
            </a:r>
            <a:r>
              <a:rPr lang="vi-VN" sz="3600" dirty="0"/>
              <a:t> là </a:t>
            </a:r>
            <a:r>
              <a:rPr lang="vi-VN" sz="3600" dirty="0">
                <a:solidFill>
                  <a:srgbClr val="FF0000"/>
                </a:solidFill>
              </a:rPr>
              <a:t>axit yếu</a:t>
            </a:r>
            <a:r>
              <a:rPr lang="vi-VN" sz="3600" dirty="0"/>
              <a:t>, làm quỳ tím hóa đỏ nhạt.</a:t>
            </a:r>
            <a:endParaRPr lang="en-US" sz="3600" dirty="0"/>
          </a:p>
          <a:p>
            <a:pPr marL="971550" lvl="1" indent="-571500"/>
            <a:r>
              <a:rPr lang="vi-VN" sz="3600" dirty="0"/>
              <a:t>H</a:t>
            </a:r>
            <a:r>
              <a:rPr lang="vi-VN" sz="3600" baseline="-25000" dirty="0"/>
              <a:t>2</a:t>
            </a:r>
            <a:r>
              <a:rPr lang="vi-VN" sz="3600" dirty="0"/>
              <a:t>CO</a:t>
            </a:r>
            <a:r>
              <a:rPr lang="vi-VN" sz="3600" baseline="-25000" dirty="0"/>
              <a:t>3 </a:t>
            </a:r>
            <a:r>
              <a:rPr lang="vi-VN" sz="3600" dirty="0">
                <a:solidFill>
                  <a:srgbClr val="FF0000"/>
                </a:solidFill>
              </a:rPr>
              <a:t>không bền</a:t>
            </a:r>
            <a:r>
              <a:rPr lang="vi-VN" sz="3600" dirty="0"/>
              <a:t>, dễ bị phân h</a:t>
            </a:r>
            <a:r>
              <a:rPr lang="en-US" sz="3600" dirty="0" err="1"/>
              <a:t>ủy</a:t>
            </a:r>
            <a:r>
              <a:rPr lang="en-US" dirty="0"/>
              <a:t>	</a:t>
            </a:r>
          </a:p>
          <a:p>
            <a:pPr marL="971550" lvl="1" indent="-571500">
              <a:buNone/>
            </a:pPr>
            <a:endParaRPr lang="en-US" i="1" dirty="0"/>
          </a:p>
        </p:txBody>
      </p:sp>
      <p:pic>
        <p:nvPicPr>
          <p:cNvPr id="6" name="Picture 28" descr="01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191000" y="46482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191000" y="48006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0" y="4419600"/>
            <a:ext cx="6439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7150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   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+    H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1295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eriod" startAt="2"/>
            </a:pPr>
            <a:r>
              <a:rPr lang="en-US" sz="4000" i="0" dirty="0" err="1">
                <a:solidFill>
                  <a:srgbClr val="0070C0"/>
                </a:solidFill>
              </a:rPr>
              <a:t>Muối</a:t>
            </a:r>
            <a:r>
              <a:rPr lang="en-US" sz="4000" i="0" dirty="0">
                <a:solidFill>
                  <a:srgbClr val="0070C0"/>
                </a:solidFill>
              </a:rPr>
              <a:t> </a:t>
            </a:r>
            <a:r>
              <a:rPr lang="en-US" sz="4000" i="0" dirty="0" err="1">
                <a:solidFill>
                  <a:srgbClr val="0070C0"/>
                </a:solidFill>
              </a:rPr>
              <a:t>Cacbonat</a:t>
            </a:r>
            <a:endParaRPr lang="en-US" sz="4000" i="0" dirty="0">
              <a:solidFill>
                <a:srgbClr val="0070C0"/>
              </a:solidFill>
            </a:endParaRPr>
          </a:p>
          <a:p>
            <a:pPr marL="971550" lvl="1" indent="-571500">
              <a:buNone/>
            </a:pPr>
            <a:r>
              <a:rPr lang="en-US" sz="4000" dirty="0"/>
              <a:t>2.1 </a:t>
            </a:r>
            <a:r>
              <a:rPr lang="en-US" sz="4000" dirty="0" err="1"/>
              <a:t>Phân</a:t>
            </a:r>
            <a:r>
              <a:rPr lang="en-US" sz="4000" dirty="0"/>
              <a:t> </a:t>
            </a:r>
            <a:r>
              <a:rPr lang="en-US" sz="4000" dirty="0" err="1"/>
              <a:t>loại</a:t>
            </a:r>
            <a:endParaRPr lang="en-US" sz="4000" dirty="0"/>
          </a:p>
        </p:txBody>
      </p:sp>
      <p:pic>
        <p:nvPicPr>
          <p:cNvPr id="6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685800" y="1676400"/>
            <a:ext cx="8077200" cy="1447800"/>
          </a:xfrm>
          <a:prstGeom prst="horizontalScroll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0480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048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18288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4114800"/>
            <a:ext cx="18288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(HA)</a:t>
            </a:r>
            <a:r>
              <a:rPr lang="en-US" sz="320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114800"/>
            <a:ext cx="18288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sz="320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4114800"/>
            <a:ext cx="20574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000" baseline="-25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(HCO</a:t>
            </a:r>
            <a:r>
              <a:rPr lang="en-US" sz="300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3000" baseline="-25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>
          <a:xfrm rot="10800000" flipV="1">
            <a:off x="1219200" y="3810000"/>
            <a:ext cx="9906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0"/>
          </p:cNvCxnSpPr>
          <p:nvPr/>
        </p:nvCxnSpPr>
        <p:spPr>
          <a:xfrm>
            <a:off x="2209800" y="3810000"/>
            <a:ext cx="9906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480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0480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(Y)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1" idx="0"/>
          </p:cNvCxnSpPr>
          <p:nvPr/>
        </p:nvCxnSpPr>
        <p:spPr>
          <a:xfrm rot="10800000" flipV="1">
            <a:off x="6019800" y="3810000"/>
            <a:ext cx="9144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6934200" y="3810000"/>
            <a:ext cx="11811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4038600" y="3124200"/>
            <a:ext cx="1066800" cy="914400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124200" y="1371600"/>
            <a:ext cx="3276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Cacbonat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8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" y="2743200"/>
            <a:ext cx="3810000" cy="3505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VD:CaCO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2743200"/>
            <a:ext cx="3810000" cy="3505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(muối hiđrocacbonat,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VD: Ca(HCO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NaHCO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,KHCO</a:t>
            </a:r>
            <a:r>
              <a:rPr lang="en-US" sz="3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cxnSp>
        <p:nvCxnSpPr>
          <p:cNvPr id="16" name="Straight Arrow Connector 15"/>
          <p:cNvCxnSpPr>
            <a:stCxn id="75" idx="2"/>
            <a:endCxn id="13" idx="0"/>
          </p:cNvCxnSpPr>
          <p:nvPr/>
        </p:nvCxnSpPr>
        <p:spPr>
          <a:xfrm rot="5400000">
            <a:off x="3314016" y="1294715"/>
            <a:ext cx="725269" cy="2171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5" idx="2"/>
            <a:endCxn id="14" idx="0"/>
          </p:cNvCxnSpPr>
          <p:nvPr/>
        </p:nvCxnSpPr>
        <p:spPr>
          <a:xfrm rot="16200000" flipH="1">
            <a:off x="5523816" y="1256615"/>
            <a:ext cx="725269" cy="2247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229600" cy="609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3600"/>
              <a:t>2.2 </a:t>
            </a:r>
            <a:r>
              <a:rPr lang="en-US" sz="3600" dirty="0" err="1"/>
              <a:t>T</a:t>
            </a:r>
            <a:r>
              <a:rPr lang="en-US" sz="3600"/>
              <a:t>ính </a:t>
            </a:r>
            <a:r>
              <a:rPr lang="en-US" sz="3600" dirty="0" err="1"/>
              <a:t>chất</a:t>
            </a:r>
            <a:endParaRPr lang="en-US" sz="3600" dirty="0"/>
          </a:p>
        </p:txBody>
      </p:sp>
      <p:pic>
        <p:nvPicPr>
          <p:cNvPr id="6" name="Picture 11" descr="Untitled-5 copy"/>
          <p:cNvPicPr>
            <a:picLocks noChangeAspect="1" noChangeArrowheads="1"/>
          </p:cNvPicPr>
          <p:nvPr/>
        </p:nvPicPr>
        <p:blipFill>
          <a:blip r:embed="rId3"/>
          <a:srcRect l="1389" r="-278" b="21666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066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2.2.1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graphicFrame>
        <p:nvGraphicFramePr>
          <p:cNvPr id="8" name="Group 309"/>
          <p:cNvGraphicFramePr>
            <a:graphicFrameLocks/>
          </p:cNvGraphicFramePr>
          <p:nvPr/>
        </p:nvGraphicFramePr>
        <p:xfrm>
          <a:off x="152398" y="5715000"/>
          <a:ext cx="8686801" cy="304800"/>
        </p:xfrm>
        <a:graphic>
          <a:graphicData uri="http://schemas.openxmlformats.org/drawingml/2006/table">
            <a:tbl>
              <a:tblPr/>
              <a:tblGrid>
                <a:gridCol w="118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0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2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0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24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24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24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09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=CO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t/b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8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371600" cy="795130"/>
          </a:xfrm>
          <a:prstGeom prst="rect">
            <a:avLst/>
          </a:prstGeom>
          <a:noFill/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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cacbonat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Na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K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Hầu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hiđrocacbonat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Ca(HCO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Mg(HCO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…</a:t>
            </a:r>
          </a:p>
        </p:txBody>
      </p:sp>
      <p:graphicFrame>
        <p:nvGraphicFramePr>
          <p:cNvPr id="8" name="Group 80"/>
          <p:cNvGraphicFramePr>
            <a:graphicFrameLocks noGrp="1"/>
          </p:cNvGraphicFramePr>
          <p:nvPr/>
        </p:nvGraphicFramePr>
        <p:xfrm>
          <a:off x="4" y="1143000"/>
          <a:ext cx="9143997" cy="3636814"/>
        </p:xfrm>
        <a:graphic>
          <a:graphicData uri="http://schemas.openxmlformats.org/drawingml/2006/table">
            <a:tbl>
              <a:tblPr/>
              <a:tblGrid>
                <a:gridCol w="1066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4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4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40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7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24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033205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Gốc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rtl="0"/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axit</a:t>
                      </a:r>
                      <a:endParaRPr lang="en-US" sz="2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rtl="0"/>
                      <a:endParaRPr lang="en-US" sz="2000" b="1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/>
                      <a:r>
                        <a:rPr lang="en-US" sz="2000" b="1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HIĐRO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 CÁC KIM LOẠI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=CO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HCO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457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2.2.1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1056</Words>
  <Application>Microsoft Office PowerPoint</Application>
  <PresentationFormat>Trình chiếu Trên màn hình (4:3)</PresentationFormat>
  <Paragraphs>219</Paragraphs>
  <Slides>29</Slides>
  <Notes>0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.VnTime</vt:lpstr>
      <vt:lpstr>Arial</vt:lpstr>
      <vt:lpstr>Calibri</vt:lpstr>
      <vt:lpstr>Times New Roman</vt:lpstr>
      <vt:lpstr>Verdana</vt:lpstr>
      <vt:lpstr>Wingdings</vt:lpstr>
      <vt:lpstr>Office Theme</vt:lpstr>
      <vt:lpstr>Equation.3</vt:lpstr>
      <vt:lpstr>Tiết 37- Bài 29: Axit cacbonic và muối cacbonat</vt:lpstr>
      <vt:lpstr>Nội dung bài học </vt:lpstr>
      <vt:lpstr>Bản trình bày PowerPoint</vt:lpstr>
      <vt:lpstr> 1. Axit Cacbonic (H2CO3) </vt:lpstr>
      <vt:lpstr>1. Axit Cacbonic (H2CO3)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Mobile: 0987-193-794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tranhoangpc</dc:creator>
  <cp:lastModifiedBy>Trung Hieu</cp:lastModifiedBy>
  <cp:revision>112</cp:revision>
  <dcterms:created xsi:type="dcterms:W3CDTF">2015-10-18T01:32:12Z</dcterms:created>
  <dcterms:modified xsi:type="dcterms:W3CDTF">2024-01-01T05:09:44Z</dcterms:modified>
</cp:coreProperties>
</file>