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Bevan" panose="020B0604020202020204" charset="0"/>
      <p:regular r:id="rId22"/>
    </p:embeddedFont>
    <p:embeddedFont>
      <p:font typeface="Bunge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cois One" panose="020B0604020202020204" charset="0"/>
      <p:regular r:id="rId28"/>
    </p:embeddedFont>
    <p:embeddedFont>
      <p:font typeface="Muli Bold" panose="020B0604020202020204" charset="0"/>
      <p:regular r:id="rId29"/>
    </p:embeddedFont>
    <p:embeddedFont>
      <p:font typeface="Noto Sans Bold" panose="020B0604020202020204" charset="0"/>
      <p:regular r:id="rId30"/>
    </p:embeddedFont>
    <p:embeddedFont>
      <p:font typeface="Sedgwick Ave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2"/>
    <a:srgbClr val="00A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22148" y="-987728"/>
            <a:ext cx="10316072" cy="11954478"/>
            <a:chOff x="0" y="0"/>
            <a:chExt cx="13754763" cy="15939304"/>
          </a:xfrm>
        </p:grpSpPr>
        <p:grpSp>
          <p:nvGrpSpPr>
            <p:cNvPr id="3" name="Group 3"/>
            <p:cNvGrpSpPr/>
            <p:nvPr/>
          </p:nvGrpSpPr>
          <p:grpSpPr>
            <a:xfrm>
              <a:off x="2239874" y="2244656"/>
              <a:ext cx="11514889" cy="9971948"/>
              <a:chOff x="0" y="0"/>
              <a:chExt cx="3619627" cy="31346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8738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43141" y="9477471"/>
              <a:ext cx="7461660" cy="6461833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8775126"/>
              <a:ext cx="3973972" cy="3441478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73E48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39874" y="0"/>
              <a:ext cx="6125108" cy="5304372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89483" y="390286"/>
            <a:ext cx="973765" cy="840978"/>
          </a:xfrm>
          <a:custGeom>
            <a:avLst/>
            <a:gdLst/>
            <a:ahLst/>
            <a:cxnLst/>
            <a:rect l="l" t="t" r="r" b="b"/>
            <a:pathLst>
              <a:path w="1298353" h="1121305">
                <a:moveTo>
                  <a:pt x="0" y="0"/>
                </a:moveTo>
                <a:lnTo>
                  <a:pt x="1298353" y="0"/>
                </a:lnTo>
                <a:lnTo>
                  <a:pt x="1298353" y="1121305"/>
                </a:lnTo>
                <a:lnTo>
                  <a:pt x="0" y="112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455145" y="1347646"/>
            <a:ext cx="5284015" cy="7283730"/>
          </a:xfrm>
          <a:custGeom>
            <a:avLst/>
            <a:gdLst/>
            <a:ahLst/>
            <a:cxnLst/>
            <a:rect l="l" t="t" r="r" b="b"/>
            <a:pathLst>
              <a:path w="5284015" h="7283730">
                <a:moveTo>
                  <a:pt x="0" y="0"/>
                </a:moveTo>
                <a:lnTo>
                  <a:pt x="5284015" y="0"/>
                </a:lnTo>
                <a:lnTo>
                  <a:pt x="5284015" y="7283730"/>
                </a:lnTo>
                <a:lnTo>
                  <a:pt x="0" y="7283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76366" y="1853386"/>
            <a:ext cx="13690893" cy="677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60"/>
              </a:lnSpc>
            </a:pP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Bài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8</a:t>
            </a:r>
          </a:p>
          <a:p>
            <a:pPr>
              <a:lnSpc>
                <a:spcPts val="18060"/>
              </a:lnSpc>
            </a:pP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Một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số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bazơ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quan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  <a:r>
              <a:rPr lang="en-US" sz="12900" spc="-141" dirty="0" err="1">
                <a:solidFill>
                  <a:srgbClr val="036D7D"/>
                </a:solidFill>
                <a:latin typeface="Bevan"/>
              </a:rPr>
              <a:t>trọng</a:t>
            </a:r>
            <a:r>
              <a:rPr lang="en-US" sz="12900" spc="-141" dirty="0">
                <a:solidFill>
                  <a:srgbClr val="036D7D"/>
                </a:solidFill>
                <a:latin typeface="Bevan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863" y="9412205"/>
            <a:ext cx="2714122" cy="87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1"/>
              </a:lnSpc>
            </a:pPr>
            <a:r>
              <a:rPr lang="en-US" sz="5072">
                <a:solidFill>
                  <a:srgbClr val="000000"/>
                </a:solidFill>
                <a:latin typeface="Sedgwick Ave"/>
              </a:rPr>
              <a:t>-Nari.B-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840" y="2366295"/>
            <a:ext cx="17243638" cy="6892005"/>
            <a:chOff x="0" y="0"/>
            <a:chExt cx="4541534" cy="1815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41534" cy="1815178"/>
            </a:xfrm>
            <a:custGeom>
              <a:avLst/>
              <a:gdLst/>
              <a:ahLst/>
              <a:cxnLst/>
              <a:rect l="l" t="t" r="r" b="b"/>
              <a:pathLst>
                <a:path w="4541534" h="1815178">
                  <a:moveTo>
                    <a:pt x="0" y="0"/>
                  </a:moveTo>
                  <a:lnTo>
                    <a:pt x="4541534" y="0"/>
                  </a:lnTo>
                  <a:lnTo>
                    <a:pt x="4541534" y="1815178"/>
                  </a:lnTo>
                  <a:lnTo>
                    <a:pt x="0" y="1815178"/>
                  </a:lnTo>
                  <a:close/>
                </a:path>
              </a:pathLst>
            </a:custGeom>
            <a:solidFill>
              <a:srgbClr val="E9F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9283" y="2716637"/>
            <a:ext cx="16754732" cy="163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00A197"/>
                </a:solidFill>
                <a:latin typeface="Muli Bold"/>
              </a:rPr>
              <a:t>b)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Tác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dụng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với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Axit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6830" y="4956703"/>
            <a:ext cx="16908717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 dirty="0">
                <a:solidFill>
                  <a:srgbClr val="000000"/>
                </a:solidFill>
                <a:latin typeface="Muli Bold"/>
              </a:rPr>
              <a:t>Ca(OH)</a:t>
            </a:r>
            <a:r>
              <a:rPr lang="en-US" sz="72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999" dirty="0">
                <a:solidFill>
                  <a:srgbClr val="000000"/>
                </a:solidFill>
                <a:latin typeface="Muli Bold"/>
              </a:rPr>
              <a:t>+Axit-&gt;Muối+H</a:t>
            </a:r>
            <a:r>
              <a:rPr lang="en-US" sz="66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999" dirty="0">
                <a:solidFill>
                  <a:srgbClr val="000000"/>
                </a:solidFill>
                <a:latin typeface="Muli Bold"/>
              </a:rPr>
              <a:t>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840" y="2366295"/>
            <a:ext cx="17388577" cy="6892005"/>
            <a:chOff x="0" y="0"/>
            <a:chExt cx="4579708" cy="1815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79708" cy="1815178"/>
            </a:xfrm>
            <a:custGeom>
              <a:avLst/>
              <a:gdLst/>
              <a:ahLst/>
              <a:cxnLst/>
              <a:rect l="l" t="t" r="r" b="b"/>
              <a:pathLst>
                <a:path w="4579708" h="1815178">
                  <a:moveTo>
                    <a:pt x="0" y="0"/>
                  </a:moveTo>
                  <a:lnTo>
                    <a:pt x="4579708" y="0"/>
                  </a:lnTo>
                  <a:lnTo>
                    <a:pt x="4579708" y="1815178"/>
                  </a:lnTo>
                  <a:lnTo>
                    <a:pt x="0" y="1815178"/>
                  </a:lnTo>
                  <a:close/>
                </a:path>
              </a:pathLst>
            </a:custGeom>
            <a:solidFill>
              <a:srgbClr val="E9F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9283" y="2716637"/>
            <a:ext cx="16754732" cy="163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00A197"/>
                </a:solidFill>
                <a:latin typeface="Muli Bold"/>
              </a:rPr>
              <a:t>b)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Tác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dụng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với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Axit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770" y="4315278"/>
            <a:ext cx="17148647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79"/>
              </a:lnSpc>
            </a:pPr>
            <a:r>
              <a:rPr lang="en-US" sz="9699" dirty="0" err="1">
                <a:solidFill>
                  <a:srgbClr val="000000"/>
                </a:solidFill>
                <a:latin typeface="Muli Bold"/>
              </a:rPr>
              <a:t>Vd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:</a:t>
            </a:r>
          </a:p>
          <a:p>
            <a:pPr>
              <a:lnSpc>
                <a:spcPts val="13579"/>
              </a:lnSpc>
            </a:pPr>
            <a:r>
              <a:rPr lang="en-US" sz="9699" dirty="0">
                <a:solidFill>
                  <a:srgbClr val="000000"/>
                </a:solidFill>
                <a:latin typeface="Muli Bold"/>
              </a:rPr>
              <a:t>Ca(OH)</a:t>
            </a:r>
            <a:r>
              <a:rPr lang="en-US" sz="72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+2HCl-&gt;CaCl</a:t>
            </a:r>
            <a:r>
              <a:rPr lang="en-US" sz="72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+H</a:t>
            </a:r>
            <a:r>
              <a:rPr lang="en-US" sz="66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840" y="2366295"/>
            <a:ext cx="17243638" cy="6892005"/>
            <a:chOff x="0" y="0"/>
            <a:chExt cx="4541534" cy="1815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41534" cy="1815178"/>
            </a:xfrm>
            <a:custGeom>
              <a:avLst/>
              <a:gdLst/>
              <a:ahLst/>
              <a:cxnLst/>
              <a:rect l="l" t="t" r="r" b="b"/>
              <a:pathLst>
                <a:path w="4541534" h="1815178">
                  <a:moveTo>
                    <a:pt x="0" y="0"/>
                  </a:moveTo>
                  <a:lnTo>
                    <a:pt x="4541534" y="0"/>
                  </a:lnTo>
                  <a:lnTo>
                    <a:pt x="4541534" y="1815178"/>
                  </a:lnTo>
                  <a:lnTo>
                    <a:pt x="0" y="1815178"/>
                  </a:lnTo>
                  <a:close/>
                </a:path>
              </a:pathLst>
            </a:custGeom>
            <a:solidFill>
              <a:srgbClr val="E9F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9283" y="2716637"/>
            <a:ext cx="16754732" cy="17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00A197"/>
                </a:solidFill>
                <a:latin typeface="Muli Bold"/>
              </a:rPr>
              <a:t>c)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Tác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dụng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với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Oxit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Axit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4440" y="5330208"/>
            <a:ext cx="1724363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19"/>
              </a:lnSpc>
            </a:pPr>
            <a:r>
              <a:rPr lang="en-US" sz="9300" dirty="0">
                <a:solidFill>
                  <a:srgbClr val="000000"/>
                </a:solidFill>
                <a:latin typeface="Muli Bold"/>
              </a:rPr>
              <a:t>DD Ca(OH)</a:t>
            </a:r>
            <a:r>
              <a:rPr lang="en-US" sz="66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300" dirty="0">
                <a:solidFill>
                  <a:srgbClr val="000000"/>
                </a:solidFill>
                <a:latin typeface="Muli Bold"/>
              </a:rPr>
              <a:t>+Axit-&gt;Muối+H</a:t>
            </a:r>
            <a:r>
              <a:rPr lang="en-US" sz="72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300" dirty="0">
                <a:solidFill>
                  <a:srgbClr val="000000"/>
                </a:solidFill>
                <a:latin typeface="Muli Bold"/>
              </a:rPr>
              <a:t>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840" y="2366295"/>
            <a:ext cx="17388577" cy="6892005"/>
            <a:chOff x="0" y="0"/>
            <a:chExt cx="4579708" cy="1815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79708" cy="1815178"/>
            </a:xfrm>
            <a:custGeom>
              <a:avLst/>
              <a:gdLst/>
              <a:ahLst/>
              <a:cxnLst/>
              <a:rect l="l" t="t" r="r" b="b"/>
              <a:pathLst>
                <a:path w="4579708" h="1815178">
                  <a:moveTo>
                    <a:pt x="0" y="0"/>
                  </a:moveTo>
                  <a:lnTo>
                    <a:pt x="4579708" y="0"/>
                  </a:lnTo>
                  <a:lnTo>
                    <a:pt x="4579708" y="1815178"/>
                  </a:lnTo>
                  <a:lnTo>
                    <a:pt x="0" y="1815178"/>
                  </a:lnTo>
                  <a:close/>
                </a:path>
              </a:pathLst>
            </a:custGeom>
            <a:solidFill>
              <a:srgbClr val="E9F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9283" y="2716637"/>
            <a:ext cx="16754732" cy="157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00A197"/>
                </a:solidFill>
                <a:latin typeface="Muli Bold"/>
              </a:rPr>
              <a:t>c)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Tác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dụng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với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Oxit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Axit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1861" y="4315277"/>
            <a:ext cx="17345245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79"/>
              </a:lnSpc>
            </a:pPr>
            <a:r>
              <a:rPr lang="en-US" sz="9699" dirty="0" err="1">
                <a:solidFill>
                  <a:srgbClr val="000000"/>
                </a:solidFill>
                <a:latin typeface="Muli Bold"/>
              </a:rPr>
              <a:t>Vd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:</a:t>
            </a:r>
          </a:p>
          <a:p>
            <a:pPr>
              <a:lnSpc>
                <a:spcPts val="13579"/>
              </a:lnSpc>
            </a:pPr>
            <a:r>
              <a:rPr lang="en-US" sz="9699" dirty="0">
                <a:solidFill>
                  <a:srgbClr val="000000"/>
                </a:solidFill>
                <a:latin typeface="Muli Bold"/>
              </a:rPr>
              <a:t>Ca(OH)</a:t>
            </a:r>
            <a:r>
              <a:rPr lang="en-US" sz="72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+CO</a:t>
            </a:r>
            <a:r>
              <a:rPr lang="en-US" sz="66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-&gt;CaCO</a:t>
            </a:r>
            <a:r>
              <a:rPr lang="en-US" sz="8000" dirty="0">
                <a:solidFill>
                  <a:srgbClr val="000000"/>
                </a:solidFill>
                <a:latin typeface="Muli Bold"/>
              </a:rPr>
              <a:t>3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+H</a:t>
            </a:r>
            <a:r>
              <a:rPr lang="en-US" sz="66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9699" dirty="0">
                <a:solidFill>
                  <a:srgbClr val="000000"/>
                </a:solidFill>
                <a:latin typeface="Muli Bold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9533" y="23693"/>
            <a:ext cx="11993291" cy="10263307"/>
            <a:chOff x="0" y="0"/>
            <a:chExt cx="15991055" cy="1368440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1586952"/>
              <a:ext cx="10158963" cy="8797709"/>
              <a:chOff x="0" y="0"/>
              <a:chExt cx="3619627" cy="31346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36D7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8899169" y="7057010"/>
              <a:ext cx="7091886" cy="6141606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73E48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8326465" y="0"/>
              <a:ext cx="3664995" cy="3173903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274755" y="7722652"/>
              <a:ext cx="6884208" cy="5961756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013725" y="3680895"/>
            <a:ext cx="14066026" cy="2297038"/>
            <a:chOff x="0" y="0"/>
            <a:chExt cx="3704632" cy="6049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4632" cy="604981"/>
            </a:xfrm>
            <a:custGeom>
              <a:avLst/>
              <a:gdLst/>
              <a:ahLst/>
              <a:cxnLst/>
              <a:rect l="l" t="t" r="r" b="b"/>
              <a:pathLst>
                <a:path w="3704632" h="604981">
                  <a:moveTo>
                    <a:pt x="0" y="0"/>
                  </a:moveTo>
                  <a:lnTo>
                    <a:pt x="3704632" y="0"/>
                  </a:lnTo>
                  <a:lnTo>
                    <a:pt x="3704632" y="604981"/>
                  </a:lnTo>
                  <a:lnTo>
                    <a:pt x="0" y="604981"/>
                  </a:lnTo>
                  <a:close/>
                </a:path>
              </a:pathLst>
            </a:custGeom>
            <a:solidFill>
              <a:srgbClr val="0873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0723" y="4117693"/>
            <a:ext cx="15252030" cy="169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en-US" sz="8900" dirty="0">
                <a:solidFill>
                  <a:srgbClr val="FFFFFF"/>
                </a:solidFill>
                <a:latin typeface="Bungee"/>
              </a:rPr>
              <a:t>3. 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Ứng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dụng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839887" y="1698135"/>
            <a:ext cx="8419413" cy="7290832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t="-10832" r="-55833" b="-241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7119" y="7356773"/>
            <a:ext cx="3801687" cy="3292279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698123" y="-83645"/>
            <a:ext cx="17870162" cy="251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3216">
                <a:solidFill>
                  <a:srgbClr val="00A197"/>
                </a:solidFill>
                <a:latin typeface="Bungee"/>
              </a:rPr>
              <a:t>3. Ứng dụng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816" y="2800791"/>
            <a:ext cx="8885184" cy="645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5"/>
              </a:lnSpc>
            </a:pPr>
            <a:r>
              <a:rPr lang="en-US" sz="12282" dirty="0">
                <a:solidFill>
                  <a:srgbClr val="004651"/>
                </a:solidFill>
                <a:latin typeface="Francois One"/>
              </a:rPr>
              <a:t>Ca(OH)2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có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những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ứng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dụng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nào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839887" y="1698135"/>
            <a:ext cx="8435517" cy="7304778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t="-10832" r="-55833" b="-241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7119" y="7356773"/>
            <a:ext cx="3801687" cy="3292279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698123" y="-83645"/>
            <a:ext cx="17870162" cy="251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3216">
                <a:solidFill>
                  <a:srgbClr val="00A197"/>
                </a:solidFill>
                <a:latin typeface="Bungee"/>
              </a:rPr>
              <a:t>3. Ứng dụng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816" y="2800791"/>
            <a:ext cx="8885184" cy="427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5"/>
              </a:lnSpc>
            </a:pP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Làm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vật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liệu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xây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dựng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839887" y="1698135"/>
            <a:ext cx="8435517" cy="7304778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7383" r="-173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7119" y="7356773"/>
            <a:ext cx="3801687" cy="3292279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698123" y="-83645"/>
            <a:ext cx="17870162" cy="251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3216" dirty="0">
                <a:solidFill>
                  <a:srgbClr val="00A197"/>
                </a:solidFill>
                <a:latin typeface="Bungee"/>
              </a:rPr>
              <a:t>3. </a:t>
            </a:r>
            <a:r>
              <a:rPr lang="en-US" sz="13216" dirty="0" err="1">
                <a:solidFill>
                  <a:srgbClr val="00A197"/>
                </a:solidFill>
                <a:latin typeface="Bungee"/>
              </a:rPr>
              <a:t>Ứng</a:t>
            </a:r>
            <a:r>
              <a:rPr lang="en-US" sz="13216" dirty="0">
                <a:solidFill>
                  <a:srgbClr val="00A197"/>
                </a:solidFill>
                <a:latin typeface="Bungee"/>
              </a:rPr>
              <a:t> </a:t>
            </a:r>
            <a:r>
              <a:rPr lang="en-US" sz="13216" dirty="0" err="1">
                <a:solidFill>
                  <a:srgbClr val="00A197"/>
                </a:solidFill>
                <a:latin typeface="Bungee"/>
              </a:rPr>
              <a:t>dụng</a:t>
            </a:r>
            <a:endParaRPr lang="en-US" sz="13216" dirty="0">
              <a:solidFill>
                <a:srgbClr val="00A197"/>
              </a:solidFill>
              <a:latin typeface="Bunge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8816" y="2800791"/>
            <a:ext cx="8885184" cy="427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5"/>
              </a:lnSpc>
            </a:pP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Khử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chua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đất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trồng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839887" y="1698135"/>
            <a:ext cx="8435517" cy="7304778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4224" r="-242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7119" y="7356773"/>
            <a:ext cx="3801687" cy="3292279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698123" y="-83645"/>
            <a:ext cx="17870162" cy="251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3216" dirty="0">
                <a:solidFill>
                  <a:srgbClr val="00A197"/>
                </a:solidFill>
                <a:latin typeface="Bungee"/>
              </a:rPr>
              <a:t>3. </a:t>
            </a:r>
            <a:r>
              <a:rPr lang="en-US" sz="13216" dirty="0" err="1">
                <a:solidFill>
                  <a:srgbClr val="00A197"/>
                </a:solidFill>
                <a:latin typeface="Bungee"/>
              </a:rPr>
              <a:t>Ứng</a:t>
            </a:r>
            <a:r>
              <a:rPr lang="en-US" sz="13216" dirty="0">
                <a:solidFill>
                  <a:srgbClr val="00A197"/>
                </a:solidFill>
                <a:latin typeface="Bungee"/>
              </a:rPr>
              <a:t> </a:t>
            </a:r>
            <a:r>
              <a:rPr lang="en-US" sz="13216" dirty="0" err="1">
                <a:solidFill>
                  <a:srgbClr val="00A197"/>
                </a:solidFill>
                <a:latin typeface="Bungee"/>
              </a:rPr>
              <a:t>dụng</a:t>
            </a:r>
            <a:endParaRPr lang="en-US" sz="13216" dirty="0">
              <a:solidFill>
                <a:srgbClr val="00A197"/>
              </a:solidFill>
              <a:latin typeface="Bunge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8816" y="2800791"/>
            <a:ext cx="8885184" cy="645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5"/>
              </a:lnSpc>
            </a:pP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Khử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độc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các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chất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thải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công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2282" dirty="0" err="1">
                <a:solidFill>
                  <a:srgbClr val="004651"/>
                </a:solidFill>
                <a:latin typeface="Francois One"/>
              </a:rPr>
              <a:t>nghiệp</a:t>
            </a:r>
            <a:r>
              <a:rPr lang="en-US" sz="12282" dirty="0">
                <a:solidFill>
                  <a:srgbClr val="004651"/>
                </a:solidFill>
                <a:latin typeface="Francois On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7040" y="2333639"/>
            <a:ext cx="4659363" cy="4059978"/>
            <a:chOff x="0" y="-162708"/>
            <a:chExt cx="1074902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4902" cy="663260"/>
            </a:xfrm>
            <a:custGeom>
              <a:avLst/>
              <a:gdLst/>
              <a:ahLst/>
              <a:cxnLst/>
              <a:rect l="l" t="t" r="r" b="b"/>
              <a:pathLst>
                <a:path w="1074902" h="663260">
                  <a:moveTo>
                    <a:pt x="99695" y="0"/>
                  </a:moveTo>
                  <a:lnTo>
                    <a:pt x="975207" y="0"/>
                  </a:lnTo>
                  <a:cubicBezTo>
                    <a:pt x="1030267" y="0"/>
                    <a:pt x="1074902" y="44635"/>
                    <a:pt x="1074902" y="99695"/>
                  </a:cubicBezTo>
                  <a:lnTo>
                    <a:pt x="1074902" y="563565"/>
                  </a:lnTo>
                  <a:cubicBezTo>
                    <a:pt x="1074902" y="590006"/>
                    <a:pt x="1064398" y="615364"/>
                    <a:pt x="1045702" y="634060"/>
                  </a:cubicBezTo>
                  <a:cubicBezTo>
                    <a:pt x="1027005" y="652757"/>
                    <a:pt x="1001648" y="663260"/>
                    <a:pt x="975207" y="663260"/>
                  </a:cubicBezTo>
                  <a:lnTo>
                    <a:pt x="99695" y="663260"/>
                  </a:lnTo>
                  <a:cubicBezTo>
                    <a:pt x="73254" y="663260"/>
                    <a:pt x="47896" y="652757"/>
                    <a:pt x="29200" y="634060"/>
                  </a:cubicBezTo>
                  <a:cubicBezTo>
                    <a:pt x="10504" y="615364"/>
                    <a:pt x="0" y="590006"/>
                    <a:pt x="0" y="563565"/>
                  </a:cubicBezTo>
                  <a:lnTo>
                    <a:pt x="0" y="99695"/>
                  </a:lnTo>
                  <a:cubicBezTo>
                    <a:pt x="0" y="73254"/>
                    <a:pt x="10504" y="47896"/>
                    <a:pt x="29200" y="29200"/>
                  </a:cubicBezTo>
                  <a:cubicBezTo>
                    <a:pt x="47896" y="10504"/>
                    <a:pt x="73254" y="0"/>
                    <a:pt x="99695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5990" y="-162708"/>
              <a:ext cx="924755" cy="9366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9240"/>
                </a:lnSpc>
              </a:pPr>
              <a:r>
                <a:rPr lang="en-US" sz="6600" dirty="0" err="1">
                  <a:solidFill>
                    <a:srgbClr val="F4F4F4"/>
                  </a:solidFill>
                  <a:latin typeface="Muli Bold"/>
                </a:rPr>
                <a:t>Canxi</a:t>
              </a:r>
              <a:r>
                <a:rPr lang="en-US" sz="6600" dirty="0">
                  <a:solidFill>
                    <a:srgbClr val="F4F4F4"/>
                  </a:solidFill>
                  <a:latin typeface="Muli Bold"/>
                </a:rPr>
                <a:t> </a:t>
              </a:r>
              <a:r>
                <a:rPr lang="en-US" sz="6600" dirty="0" err="1">
                  <a:solidFill>
                    <a:srgbClr val="F4F4F4"/>
                  </a:solidFill>
                  <a:latin typeface="Muli Bold"/>
                </a:rPr>
                <a:t>Hidroxit</a:t>
              </a:r>
              <a:r>
                <a:rPr lang="en-US" sz="6600" dirty="0">
                  <a:solidFill>
                    <a:srgbClr val="F4F4F4"/>
                  </a:solidFill>
                  <a:latin typeface="Muli Bold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85504" y="457714"/>
            <a:ext cx="2783059" cy="2266950"/>
            <a:chOff x="-19231" y="0"/>
            <a:chExt cx="1359268" cy="1107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037" cy="1107197"/>
            </a:xfrm>
            <a:custGeom>
              <a:avLst/>
              <a:gdLst/>
              <a:ahLst/>
              <a:cxnLst/>
              <a:rect l="l" t="t" r="r" b="b"/>
              <a:pathLst>
                <a:path w="1340037" h="1107197">
                  <a:moveTo>
                    <a:pt x="0" y="0"/>
                  </a:moveTo>
                  <a:lnTo>
                    <a:pt x="1340037" y="0"/>
                  </a:lnTo>
                  <a:lnTo>
                    <a:pt x="1340037" y="1107197"/>
                  </a:lnTo>
                  <a:lnTo>
                    <a:pt x="0" y="110719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9231" y="84723"/>
              <a:ext cx="1340037" cy="9080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F4F4F4"/>
                  </a:solidFill>
                  <a:latin typeface="Muli Bold"/>
                </a:rPr>
                <a:t>Điều</a:t>
              </a:r>
              <a:r>
                <a:rPr lang="en-US" sz="5000" dirty="0">
                  <a:solidFill>
                    <a:srgbClr val="F4F4F4"/>
                  </a:solidFill>
                  <a:latin typeface="Muli Bold"/>
                </a:rPr>
                <a:t> </a:t>
              </a:r>
              <a:r>
                <a:rPr lang="en-US" sz="5000" dirty="0" err="1">
                  <a:solidFill>
                    <a:srgbClr val="F4F4F4"/>
                  </a:solidFill>
                  <a:latin typeface="Muli Bold"/>
                </a:rPr>
                <a:t>chế</a:t>
              </a:r>
              <a:r>
                <a:rPr lang="en-US" sz="5000" dirty="0">
                  <a:solidFill>
                    <a:srgbClr val="F4F4F4"/>
                  </a:solidFill>
                  <a:latin typeface="Muli Bold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14703" y="6674488"/>
            <a:ext cx="2866020" cy="2884170"/>
            <a:chOff x="-34857" y="0"/>
            <a:chExt cx="1399787" cy="14086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4223" cy="1408652"/>
            </a:xfrm>
            <a:custGeom>
              <a:avLst/>
              <a:gdLst/>
              <a:ahLst/>
              <a:cxnLst/>
              <a:rect l="l" t="t" r="r" b="b"/>
              <a:pathLst>
                <a:path w="1334223" h="1408652">
                  <a:moveTo>
                    <a:pt x="0" y="0"/>
                  </a:moveTo>
                  <a:lnTo>
                    <a:pt x="1334223" y="0"/>
                  </a:lnTo>
                  <a:lnTo>
                    <a:pt x="1334223" y="1408652"/>
                  </a:lnTo>
                  <a:lnTo>
                    <a:pt x="0" y="1408652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4857" y="259826"/>
              <a:ext cx="1399787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500" dirty="0" err="1">
                  <a:solidFill>
                    <a:srgbClr val="F4F4F4"/>
                  </a:solidFill>
                  <a:latin typeface="Muli Bold"/>
                </a:rPr>
                <a:t>Tính</a:t>
              </a:r>
              <a:r>
                <a:rPr lang="en-US" sz="4500" dirty="0">
                  <a:solidFill>
                    <a:srgbClr val="F4F4F4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F4F4F4"/>
                  </a:solidFill>
                  <a:latin typeface="Muli Bold"/>
                </a:rPr>
                <a:t>chất</a:t>
              </a:r>
              <a:r>
                <a:rPr lang="en-US" sz="4500" dirty="0">
                  <a:solidFill>
                    <a:srgbClr val="F4F4F4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F4F4F4"/>
                  </a:solidFill>
                  <a:latin typeface="Muli Bold"/>
                </a:rPr>
                <a:t>hoá</a:t>
              </a:r>
              <a:r>
                <a:rPr lang="en-US" sz="4500" dirty="0">
                  <a:solidFill>
                    <a:srgbClr val="F4F4F4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F4F4F4"/>
                  </a:solidFill>
                  <a:latin typeface="Muli Bold"/>
                </a:rPr>
                <a:t>học</a:t>
              </a:r>
              <a:r>
                <a:rPr lang="en-US" sz="4500" dirty="0">
                  <a:solidFill>
                    <a:srgbClr val="F4F4F4"/>
                  </a:solidFill>
                  <a:latin typeface="Muli Bold"/>
                </a:rPr>
                <a:t> 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flipH="1" flipV="1">
            <a:off x="10496721" y="2724664"/>
            <a:ext cx="0" cy="314264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H="1">
            <a:off x="10051961" y="5913954"/>
            <a:ext cx="444760" cy="760534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394666" y="6044528"/>
            <a:ext cx="3788735" cy="2884170"/>
            <a:chOff x="0" y="0"/>
            <a:chExt cx="1850449" cy="14086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0449" cy="1408652"/>
            </a:xfrm>
            <a:custGeom>
              <a:avLst/>
              <a:gdLst/>
              <a:ahLst/>
              <a:cxnLst/>
              <a:rect l="l" t="t" r="r" b="b"/>
              <a:pathLst>
                <a:path w="1850449" h="1408652">
                  <a:moveTo>
                    <a:pt x="0" y="0"/>
                  </a:moveTo>
                  <a:lnTo>
                    <a:pt x="1850449" y="0"/>
                  </a:lnTo>
                  <a:lnTo>
                    <a:pt x="1850449" y="1408652"/>
                  </a:lnTo>
                  <a:lnTo>
                    <a:pt x="0" y="1408652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9261" y="198206"/>
              <a:ext cx="1679831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Làm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đổi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màu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chất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chỉ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thị</a:t>
              </a: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 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 flipH="1" flipV="1">
            <a:off x="8158702" y="7462902"/>
            <a:ext cx="527371" cy="65367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3014995" y="5424745"/>
            <a:ext cx="3701151" cy="2038157"/>
            <a:chOff x="0" y="-76200"/>
            <a:chExt cx="1807672" cy="9954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07672" cy="919253"/>
            </a:xfrm>
            <a:custGeom>
              <a:avLst/>
              <a:gdLst/>
              <a:ahLst/>
              <a:cxnLst/>
              <a:rect l="l" t="t" r="r" b="b"/>
              <a:pathLst>
                <a:path w="1807672" h="919253">
                  <a:moveTo>
                    <a:pt x="0" y="0"/>
                  </a:moveTo>
                  <a:lnTo>
                    <a:pt x="1807672" y="0"/>
                  </a:lnTo>
                  <a:lnTo>
                    <a:pt x="1807672" y="919253"/>
                  </a:lnTo>
                  <a:lnTo>
                    <a:pt x="0" y="919253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762412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Tác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với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Axit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11417850" y="6521832"/>
            <a:ext cx="1597145" cy="159474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1394514" y="3893384"/>
            <a:ext cx="2154880" cy="2500233"/>
            <a:chOff x="0" y="0"/>
            <a:chExt cx="1052461" cy="12211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2461" cy="1221134"/>
            </a:xfrm>
            <a:custGeom>
              <a:avLst/>
              <a:gdLst/>
              <a:ahLst/>
              <a:cxnLst/>
              <a:rect l="l" t="t" r="r" b="b"/>
              <a:pathLst>
                <a:path w="1052461" h="1221134">
                  <a:moveTo>
                    <a:pt x="0" y="0"/>
                  </a:moveTo>
                  <a:lnTo>
                    <a:pt x="1052461" y="0"/>
                  </a:lnTo>
                  <a:lnTo>
                    <a:pt x="1052461" y="1221134"/>
                  </a:lnTo>
                  <a:lnTo>
                    <a:pt x="0" y="1221134"/>
                  </a:lnTo>
                  <a:close/>
                </a:path>
              </a:pathLst>
            </a:custGeom>
            <a:solidFill>
              <a:srgbClr val="F2EF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9874" y="156541"/>
              <a:ext cx="960351" cy="9080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000000"/>
                  </a:solidFill>
                  <a:latin typeface="Muli Bold"/>
                </a:rPr>
                <a:t>Quỳ</a:t>
              </a:r>
              <a:r>
                <a:rPr lang="en-US" sz="5000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Muli Bold"/>
                </a:rPr>
                <a:t>tím</a:t>
              </a:r>
              <a:r>
                <a:rPr lang="en-US" sz="5000" dirty="0">
                  <a:solidFill>
                    <a:srgbClr val="000000"/>
                  </a:solidFill>
                  <a:latin typeface="Muli Bold"/>
                </a:rPr>
                <a:t>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5447" y="7161741"/>
            <a:ext cx="3200790" cy="2884170"/>
            <a:chOff x="0" y="0"/>
            <a:chExt cx="1563292" cy="14086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31219" cy="1408652"/>
            </a:xfrm>
            <a:custGeom>
              <a:avLst/>
              <a:gdLst/>
              <a:ahLst/>
              <a:cxnLst/>
              <a:rect l="l" t="t" r="r" b="b"/>
              <a:pathLst>
                <a:path w="1531219" h="1408652">
                  <a:moveTo>
                    <a:pt x="0" y="0"/>
                  </a:moveTo>
                  <a:lnTo>
                    <a:pt x="1531219" y="0"/>
                  </a:lnTo>
                  <a:lnTo>
                    <a:pt x="1531219" y="1408652"/>
                  </a:lnTo>
                  <a:lnTo>
                    <a:pt x="0" y="1408652"/>
                  </a:lnTo>
                  <a:close/>
                </a:path>
              </a:pathLst>
            </a:custGeom>
            <a:solidFill>
              <a:srgbClr val="F2EF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5395"/>
              <a:ext cx="1563292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Muli Bold"/>
                </a:rPr>
                <a:t>DD </a:t>
              </a:r>
              <a:r>
                <a:rPr lang="en-US" sz="4500" dirty="0" err="1">
                  <a:solidFill>
                    <a:srgbClr val="000000"/>
                  </a:solidFill>
                  <a:latin typeface="Muli Bold"/>
                </a:rPr>
                <a:t>phenolphtalein</a:t>
              </a:r>
              <a:endParaRPr lang="en-US" sz="4500" dirty="0">
                <a:solidFill>
                  <a:srgbClr val="000000"/>
                </a:solidFill>
                <a:latin typeface="Muli Bold"/>
              </a:endParaRPr>
            </a:p>
          </p:txBody>
        </p:sp>
      </p:grpSp>
      <p:sp>
        <p:nvSpPr>
          <p:cNvPr id="27" name="AutoShape 27"/>
          <p:cNvSpPr/>
          <p:nvPr/>
        </p:nvSpPr>
        <p:spPr>
          <a:xfrm flipH="1" flipV="1">
            <a:off x="3549393" y="5143500"/>
            <a:ext cx="822847" cy="234311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 flipH="1">
            <a:off x="3850569" y="7486613"/>
            <a:ext cx="521671" cy="1117212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13042871" y="8080166"/>
            <a:ext cx="3701151" cy="1893012"/>
            <a:chOff x="0" y="-5310"/>
            <a:chExt cx="1807672" cy="9245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07672" cy="919253"/>
            </a:xfrm>
            <a:custGeom>
              <a:avLst/>
              <a:gdLst/>
              <a:ahLst/>
              <a:cxnLst/>
              <a:rect l="l" t="t" r="r" b="b"/>
              <a:pathLst>
                <a:path w="1807672" h="919253">
                  <a:moveTo>
                    <a:pt x="0" y="0"/>
                  </a:moveTo>
                  <a:lnTo>
                    <a:pt x="1807672" y="0"/>
                  </a:lnTo>
                  <a:lnTo>
                    <a:pt x="1807672" y="919253"/>
                  </a:lnTo>
                  <a:lnTo>
                    <a:pt x="0" y="919253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785" y="-5310"/>
              <a:ext cx="1758487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Tác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với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Oxit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uli Bold"/>
                </a:rPr>
                <a:t>Axit</a:t>
              </a:r>
              <a:r>
                <a:rPr lang="en-US" sz="3999" dirty="0">
                  <a:solidFill>
                    <a:srgbClr val="000000"/>
                  </a:solidFill>
                  <a:latin typeface="Muli Bold"/>
                </a:rPr>
                <a:t> 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1417850" y="8116573"/>
            <a:ext cx="1605183" cy="92708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272411" y="773921"/>
            <a:ext cx="4803863" cy="840978"/>
            <a:chOff x="0" y="0"/>
            <a:chExt cx="6405151" cy="1121305"/>
          </a:xfrm>
        </p:grpSpPr>
        <p:sp>
          <p:nvSpPr>
            <p:cNvPr id="34" name="TextBox 34"/>
            <p:cNvSpPr txBox="1"/>
            <p:nvPr/>
          </p:nvSpPr>
          <p:spPr>
            <a:xfrm>
              <a:off x="1533920" y="432"/>
              <a:ext cx="4871230" cy="95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1"/>
                </a:lnSpc>
                <a:spcBef>
                  <a:spcPct val="0"/>
                </a:spcBef>
              </a:pPr>
              <a:r>
                <a:rPr lang="en-US" sz="3943">
                  <a:solidFill>
                    <a:srgbClr val="004651"/>
                  </a:solidFill>
                  <a:latin typeface="Bungee"/>
                </a:rPr>
                <a:t>Tổ đội mèo 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298353" cy="1121305"/>
            </a:xfrm>
            <a:custGeom>
              <a:avLst/>
              <a:gdLst/>
              <a:ahLst/>
              <a:cxnLst/>
              <a:rect l="l" t="t" r="r" b="b"/>
              <a:pathLst>
                <a:path w="1298353" h="1121305">
                  <a:moveTo>
                    <a:pt x="0" y="0"/>
                  </a:moveTo>
                  <a:lnTo>
                    <a:pt x="1298353" y="0"/>
                  </a:lnTo>
                  <a:lnTo>
                    <a:pt x="1298353" y="1121305"/>
                  </a:lnTo>
                  <a:lnTo>
                    <a:pt x="0" y="1121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8738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2780085" y="4246602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9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555662" y="3152692"/>
            <a:ext cx="10118529" cy="431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79"/>
              </a:lnSpc>
            </a:pPr>
            <a:r>
              <a:rPr lang="en-US" sz="8199" dirty="0">
                <a:solidFill>
                  <a:srgbClr val="000000"/>
                </a:solidFill>
                <a:latin typeface="Muli Bold"/>
              </a:rPr>
              <a:t>1.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Pha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chế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dung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dịch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canxi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hidroxit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-Ca(OH)</a:t>
            </a:r>
            <a:r>
              <a:rPr lang="en-US" sz="54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1116780">
            <a:off x="1269662" y="4666530"/>
            <a:ext cx="2194449" cy="4847177"/>
          </a:xfrm>
          <a:custGeom>
            <a:avLst/>
            <a:gdLst/>
            <a:ahLst/>
            <a:cxnLst/>
            <a:rect l="l" t="t" r="r" b="b"/>
            <a:pathLst>
              <a:path w="2194449" h="4847177">
                <a:moveTo>
                  <a:pt x="0" y="0"/>
                </a:moveTo>
                <a:lnTo>
                  <a:pt x="2194449" y="0"/>
                </a:lnTo>
                <a:lnTo>
                  <a:pt x="2194449" y="4847177"/>
                </a:lnTo>
                <a:lnTo>
                  <a:pt x="0" y="4847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00983" y="219562"/>
            <a:ext cx="7254679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59"/>
              </a:lnSpc>
              <a:spcBef>
                <a:spcPct val="0"/>
              </a:spcBef>
            </a:pPr>
            <a:r>
              <a:rPr lang="en-US" sz="10299" spc="-102" dirty="0">
                <a:solidFill>
                  <a:srgbClr val="004651"/>
                </a:solidFill>
                <a:latin typeface="Bungee"/>
              </a:rPr>
              <a:t>B. CANXI HIDROXIT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53072" y="1221657"/>
            <a:ext cx="8444327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 dirty="0">
                <a:solidFill>
                  <a:srgbClr val="00A197"/>
                </a:solidFill>
                <a:latin typeface="Noto Sans Bold"/>
              </a:rPr>
              <a:t>I. </a:t>
            </a:r>
            <a:r>
              <a:rPr lang="en-US" sz="10599" dirty="0" err="1">
                <a:solidFill>
                  <a:srgbClr val="00A197"/>
                </a:solidFill>
                <a:latin typeface="Noto Sans Bold"/>
              </a:rPr>
              <a:t>Tính</a:t>
            </a:r>
            <a:r>
              <a:rPr lang="en-US" sz="10599" dirty="0">
                <a:solidFill>
                  <a:srgbClr val="00A197"/>
                </a:solidFill>
                <a:latin typeface="Noto Sans Bold"/>
              </a:rPr>
              <a:t> </a:t>
            </a:r>
            <a:r>
              <a:rPr lang="en-US" sz="10599" dirty="0" err="1">
                <a:solidFill>
                  <a:srgbClr val="00A197"/>
                </a:solidFill>
                <a:latin typeface="Noto Sans Bold"/>
              </a:rPr>
              <a:t>chất</a:t>
            </a:r>
            <a:endParaRPr lang="en-US" sz="10599" dirty="0">
              <a:solidFill>
                <a:srgbClr val="00A197"/>
              </a:solidFill>
              <a:latin typeface="Noto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43085" y="7596231"/>
            <a:ext cx="10131106" cy="285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79"/>
              </a:lnSpc>
            </a:pPr>
            <a:r>
              <a:rPr lang="en-US" sz="8199" dirty="0">
                <a:solidFill>
                  <a:srgbClr val="000000"/>
                </a:solidFill>
                <a:latin typeface="Muli Bold"/>
              </a:rPr>
              <a:t>2.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Tính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chất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hoá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Muli Bold"/>
              </a:rPr>
              <a:t>học</a:t>
            </a:r>
            <a:r>
              <a:rPr lang="en-US" sz="8199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62246" y="23693"/>
            <a:ext cx="11993291" cy="10263307"/>
            <a:chOff x="0" y="0"/>
            <a:chExt cx="15991055" cy="1368440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1586952"/>
              <a:ext cx="10158963" cy="8797709"/>
              <a:chOff x="0" y="0"/>
              <a:chExt cx="3619627" cy="31346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36D7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8899169" y="7057010"/>
              <a:ext cx="7091886" cy="6141606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73E48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8326465" y="0"/>
              <a:ext cx="3664995" cy="3173903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274755" y="7722652"/>
              <a:ext cx="6884208" cy="5961756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571358" y="2841553"/>
            <a:ext cx="10568783" cy="5218245"/>
            <a:chOff x="-1544529" y="1816847"/>
            <a:chExt cx="14091711" cy="6957658"/>
          </a:xfrm>
        </p:grpSpPr>
        <p:sp>
          <p:nvSpPr>
            <p:cNvPr id="12" name="TextBox 12"/>
            <p:cNvSpPr txBox="1"/>
            <p:nvPr/>
          </p:nvSpPr>
          <p:spPr>
            <a:xfrm rot="21007540">
              <a:off x="-1544529" y="1816847"/>
              <a:ext cx="13634597" cy="3847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55"/>
                </a:lnSpc>
                <a:spcBef>
                  <a:spcPct val="0"/>
                </a:spcBef>
              </a:pPr>
              <a:r>
                <a:rPr lang="en-US" sz="22455" dirty="0">
                  <a:solidFill>
                    <a:schemeClr val="bg1"/>
                  </a:solidFill>
                  <a:latin typeface="Bukhari Script Bold"/>
                </a:rPr>
                <a:t>Thank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21084639">
              <a:off x="112664" y="5320568"/>
              <a:ext cx="12434518" cy="3453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0"/>
                </a:lnSpc>
                <a:spcBef>
                  <a:spcPct val="0"/>
                </a:spcBef>
              </a:pPr>
              <a:r>
                <a:rPr lang="en-US" sz="20210" dirty="0">
                  <a:solidFill>
                    <a:schemeClr val="bg1"/>
                  </a:solidFill>
                  <a:latin typeface="Bukhari Script Bold"/>
                </a:rPr>
                <a:t>you!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9533" y="23693"/>
            <a:ext cx="11993291" cy="10263307"/>
            <a:chOff x="0" y="0"/>
            <a:chExt cx="15991055" cy="1368440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1586952"/>
              <a:ext cx="10158963" cy="8797709"/>
              <a:chOff x="0" y="0"/>
              <a:chExt cx="3619627" cy="31346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36D7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8899169" y="7057010"/>
              <a:ext cx="7091886" cy="6141606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73E48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8326465" y="0"/>
              <a:ext cx="3664995" cy="3173903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274755" y="7722652"/>
              <a:ext cx="6884208" cy="5961756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013725" y="3041081"/>
            <a:ext cx="14066026" cy="3629983"/>
            <a:chOff x="0" y="0"/>
            <a:chExt cx="3704632" cy="9560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4632" cy="956045"/>
            </a:xfrm>
            <a:custGeom>
              <a:avLst/>
              <a:gdLst/>
              <a:ahLst/>
              <a:cxnLst/>
              <a:rect l="l" t="t" r="r" b="b"/>
              <a:pathLst>
                <a:path w="3704632" h="956045">
                  <a:moveTo>
                    <a:pt x="0" y="0"/>
                  </a:moveTo>
                  <a:lnTo>
                    <a:pt x="3704632" y="0"/>
                  </a:lnTo>
                  <a:lnTo>
                    <a:pt x="3704632" y="956045"/>
                  </a:lnTo>
                  <a:lnTo>
                    <a:pt x="0" y="956045"/>
                  </a:lnTo>
                  <a:close/>
                </a:path>
              </a:pathLst>
            </a:custGeom>
            <a:solidFill>
              <a:srgbClr val="0873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0723" y="3503566"/>
            <a:ext cx="15252030" cy="327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en-US" sz="8900" dirty="0">
                <a:solidFill>
                  <a:srgbClr val="FFFFFF"/>
                </a:solidFill>
                <a:latin typeface="Bungee"/>
              </a:rPr>
              <a:t>1.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Pha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chế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dung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dịch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Canxi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Hidroxit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7963" y="1683983"/>
            <a:ext cx="2977778" cy="257877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4E0F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86485" y="-956153"/>
            <a:ext cx="4201515" cy="363853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1807" y="-43630"/>
            <a:ext cx="1296559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 dirty="0">
                <a:solidFill>
                  <a:srgbClr val="004651"/>
                </a:solidFill>
                <a:latin typeface="Francois One"/>
              </a:rPr>
              <a:t>1. </a:t>
            </a:r>
            <a:r>
              <a:rPr lang="en-US" sz="9000" dirty="0" err="1">
                <a:solidFill>
                  <a:srgbClr val="004651"/>
                </a:solidFill>
                <a:latin typeface="Francois One"/>
              </a:rPr>
              <a:t>Pha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9000" dirty="0" err="1">
                <a:solidFill>
                  <a:srgbClr val="004651"/>
                </a:solidFill>
                <a:latin typeface="Francois One"/>
              </a:rPr>
              <a:t>chế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 dung </a:t>
            </a:r>
            <a:r>
              <a:rPr lang="en-US" sz="9000" dirty="0" err="1">
                <a:solidFill>
                  <a:srgbClr val="004651"/>
                </a:solidFill>
                <a:latin typeface="Francois One"/>
              </a:rPr>
              <a:t>dịch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9000" dirty="0" err="1">
                <a:solidFill>
                  <a:srgbClr val="004651"/>
                </a:solidFill>
                <a:latin typeface="Francois One"/>
              </a:rPr>
              <a:t>canxi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9000" dirty="0" err="1">
                <a:solidFill>
                  <a:srgbClr val="004651"/>
                </a:solidFill>
                <a:latin typeface="Francois One"/>
              </a:rPr>
              <a:t>hidroxit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-Ca(OH)</a:t>
            </a:r>
            <a:r>
              <a:rPr lang="en-US" sz="6000" dirty="0">
                <a:solidFill>
                  <a:srgbClr val="004651"/>
                </a:solidFill>
                <a:latin typeface="Francois One"/>
              </a:rPr>
              <a:t>2</a:t>
            </a:r>
            <a:r>
              <a:rPr lang="en-US" sz="9000" dirty="0">
                <a:solidFill>
                  <a:srgbClr val="004651"/>
                </a:solidFill>
                <a:latin typeface="Francois One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528572" y="3068953"/>
            <a:ext cx="18036534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3351" lvl="1" indent="-701675">
              <a:lnSpc>
                <a:spcPts val="9100"/>
              </a:lnSpc>
              <a:buFont typeface="Arial"/>
              <a:buChar char="•"/>
            </a:pPr>
            <a:r>
              <a:rPr lang="en-US" sz="6500" dirty="0">
                <a:solidFill>
                  <a:srgbClr val="000000"/>
                </a:solidFill>
                <a:latin typeface="Muli Bold"/>
              </a:rPr>
              <a:t>DD Ca(OH)</a:t>
            </a:r>
            <a:r>
              <a:rPr lang="en-US" sz="44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có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tên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gọi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thông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thường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là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nước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vôi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trong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528572" y="5399403"/>
            <a:ext cx="18036534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3351" lvl="1" indent="-701675">
              <a:lnSpc>
                <a:spcPts val="9100"/>
              </a:lnSpc>
              <a:buFont typeface="Arial"/>
              <a:buChar char="•"/>
            </a:pPr>
            <a:r>
              <a:rPr lang="en-US" sz="6500" dirty="0" err="1">
                <a:solidFill>
                  <a:srgbClr val="00A181"/>
                </a:solidFill>
                <a:latin typeface="Muli Bold"/>
              </a:rPr>
              <a:t>Để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A181"/>
                </a:solidFill>
                <a:latin typeface="Muli Bold"/>
              </a:rPr>
              <a:t>pha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A181"/>
                </a:solidFill>
                <a:latin typeface="Muli Bold"/>
              </a:rPr>
              <a:t>chế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A181"/>
                </a:solidFill>
                <a:latin typeface="Muli Bold"/>
              </a:rPr>
              <a:t>nước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A181"/>
                </a:solidFill>
                <a:latin typeface="Muli Bold"/>
              </a:rPr>
              <a:t>vôi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A181"/>
                </a:solidFill>
                <a:latin typeface="Muli Bold"/>
              </a:rPr>
              <a:t>trong</a:t>
            </a:r>
            <a:r>
              <a:rPr lang="en-US" sz="6500" dirty="0">
                <a:solidFill>
                  <a:srgbClr val="00A181"/>
                </a:solidFill>
                <a:latin typeface="Muli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807" y="6577328"/>
            <a:ext cx="17412698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 err="1">
                <a:solidFill>
                  <a:srgbClr val="000000"/>
                </a:solidFill>
                <a:latin typeface="Muli Bold"/>
              </a:rPr>
              <a:t>Hoà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tan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một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ít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vôi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tôi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Ca(OH)</a:t>
            </a:r>
            <a:r>
              <a:rPr lang="en-US" sz="44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vào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nước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, ta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thu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được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một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chất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lỏng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tên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vôi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nước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hoặc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vôi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</a:rPr>
              <a:t>sữa</a:t>
            </a:r>
            <a:r>
              <a:rPr lang="en-US" sz="6500" dirty="0">
                <a:solidFill>
                  <a:srgbClr val="000000"/>
                </a:solidFill>
                <a:latin typeface="Muli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8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78500"/>
            <a:ext cx="18658293" cy="12990449"/>
          </a:xfrm>
          <a:custGeom>
            <a:avLst/>
            <a:gdLst/>
            <a:ahLst/>
            <a:cxnLst/>
            <a:rect l="l" t="t" r="r" b="b"/>
            <a:pathLst>
              <a:path w="18658293" h="12990449">
                <a:moveTo>
                  <a:pt x="0" y="0"/>
                </a:moveTo>
                <a:lnTo>
                  <a:pt x="18658293" y="0"/>
                </a:lnTo>
                <a:lnTo>
                  <a:pt x="18658293" y="12990449"/>
                </a:lnTo>
                <a:lnTo>
                  <a:pt x="0" y="12990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77" b="-287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7963" y="1683983"/>
            <a:ext cx="2977778" cy="257877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4E0F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86485" y="-956153"/>
            <a:ext cx="4201515" cy="363853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8102" y="204434"/>
            <a:ext cx="12091287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004651"/>
                </a:solidFill>
                <a:latin typeface="Francois One"/>
              </a:rPr>
              <a:t>1. Pha chế dung dịch canxi hidroxit-Ca(OH)2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930650"/>
            <a:ext cx="18036534" cy="3894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661" lvl="1" indent="-798830">
              <a:lnSpc>
                <a:spcPts val="10360"/>
              </a:lnSpc>
              <a:buFont typeface="Arial"/>
              <a:buChar char="•"/>
            </a:pPr>
            <a:r>
              <a:rPr lang="en-US" sz="7400" dirty="0">
                <a:solidFill>
                  <a:srgbClr val="000000"/>
                </a:solidFill>
                <a:latin typeface="Muli Bold"/>
              </a:rPr>
              <a:t>DD Ca(OH)</a:t>
            </a:r>
            <a:r>
              <a:rPr lang="en-US" sz="5400" dirty="0">
                <a:solidFill>
                  <a:srgbClr val="000000"/>
                </a:solidFill>
                <a:latin typeface="Muli Bold"/>
              </a:rPr>
              <a:t>2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thu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được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là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dd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bão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hoà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ở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nhiệt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độ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phòng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,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có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chứa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gần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2g Ca(OH)2 </a:t>
            </a:r>
            <a:r>
              <a:rPr lang="en-US" sz="7400" dirty="0" err="1">
                <a:solidFill>
                  <a:srgbClr val="000000"/>
                </a:solidFill>
                <a:latin typeface="Muli Bold"/>
              </a:rPr>
              <a:t>trong</a:t>
            </a:r>
            <a:r>
              <a:rPr lang="en-US" sz="7400" dirty="0">
                <a:solidFill>
                  <a:srgbClr val="000000"/>
                </a:solidFill>
                <a:latin typeface="Muli Bold"/>
              </a:rPr>
              <a:t> 1L dd.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" y="7802116"/>
            <a:ext cx="169007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-&gt; Ca(OH)</a:t>
            </a:r>
            <a:r>
              <a:rPr lang="en-US" sz="5400" dirty="0">
                <a:solidFill>
                  <a:srgbClr val="00A197"/>
                </a:solidFill>
                <a:latin typeface="Muli Bold"/>
              </a:rPr>
              <a:t>2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A197"/>
                </a:solidFill>
                <a:latin typeface="Muli Bold"/>
              </a:rPr>
              <a:t>là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A197"/>
                </a:solidFill>
                <a:latin typeface="Muli Bold"/>
              </a:rPr>
              <a:t>chất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A197"/>
                </a:solidFill>
                <a:latin typeface="Muli Bold"/>
              </a:rPr>
              <a:t>ít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 tan </a:t>
            </a:r>
            <a:r>
              <a:rPr lang="en-US" sz="7400" dirty="0" err="1">
                <a:solidFill>
                  <a:srgbClr val="00A197"/>
                </a:solidFill>
                <a:latin typeface="Muli Bold"/>
              </a:rPr>
              <a:t>trong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7400" dirty="0" err="1">
                <a:solidFill>
                  <a:srgbClr val="00A197"/>
                </a:solidFill>
                <a:latin typeface="Muli Bold"/>
              </a:rPr>
              <a:t>nước</a:t>
            </a:r>
            <a:r>
              <a:rPr lang="en-US" sz="7400" dirty="0">
                <a:solidFill>
                  <a:srgbClr val="00A197"/>
                </a:solidFill>
                <a:latin typeface="Muli Bold"/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9533" y="23693"/>
            <a:ext cx="11993291" cy="10263307"/>
            <a:chOff x="0" y="0"/>
            <a:chExt cx="15991055" cy="1368440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1586952"/>
              <a:ext cx="10158963" cy="8797709"/>
              <a:chOff x="0" y="0"/>
              <a:chExt cx="3619627" cy="31346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36D7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8899169" y="7057010"/>
              <a:ext cx="7091886" cy="6141606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73E48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8326465" y="0"/>
              <a:ext cx="3664995" cy="3173903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274755" y="7722652"/>
              <a:ext cx="6884208" cy="5961756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A19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013725" y="3680895"/>
            <a:ext cx="14066026" cy="2297038"/>
            <a:chOff x="0" y="0"/>
            <a:chExt cx="3704632" cy="6049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4632" cy="604981"/>
            </a:xfrm>
            <a:custGeom>
              <a:avLst/>
              <a:gdLst/>
              <a:ahLst/>
              <a:cxnLst/>
              <a:rect l="l" t="t" r="r" b="b"/>
              <a:pathLst>
                <a:path w="3704632" h="604981">
                  <a:moveTo>
                    <a:pt x="0" y="0"/>
                  </a:moveTo>
                  <a:lnTo>
                    <a:pt x="3704632" y="0"/>
                  </a:lnTo>
                  <a:lnTo>
                    <a:pt x="3704632" y="604981"/>
                  </a:lnTo>
                  <a:lnTo>
                    <a:pt x="0" y="604981"/>
                  </a:lnTo>
                  <a:close/>
                </a:path>
              </a:pathLst>
            </a:custGeom>
            <a:solidFill>
              <a:srgbClr val="0873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0723" y="4117693"/>
            <a:ext cx="15252030" cy="169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en-US" sz="8900" dirty="0">
                <a:solidFill>
                  <a:srgbClr val="FFFFFF"/>
                </a:solidFill>
                <a:latin typeface="Bungee"/>
              </a:rPr>
              <a:t>2. 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tính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chất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hoá</a:t>
            </a:r>
            <a:r>
              <a:rPr lang="en-US" sz="8900" dirty="0">
                <a:solidFill>
                  <a:srgbClr val="FFFFFF"/>
                </a:solidFill>
                <a:latin typeface="Bungee"/>
              </a:rPr>
              <a:t> </a:t>
            </a:r>
            <a:r>
              <a:rPr lang="en-US" sz="8900" dirty="0" err="1">
                <a:solidFill>
                  <a:srgbClr val="FFFFFF"/>
                </a:solidFill>
                <a:latin typeface="Bungee"/>
              </a:rPr>
              <a:t>học</a:t>
            </a:r>
            <a:endParaRPr lang="en-US" sz="8900" dirty="0">
              <a:solidFill>
                <a:srgbClr val="FFFFFF"/>
              </a:solidFill>
              <a:latin typeface="Bunge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20504" y="1953473"/>
            <a:ext cx="16754732" cy="461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95327" lvl="1" indent="-947663">
              <a:lnSpc>
                <a:spcPts val="12290"/>
              </a:lnSpc>
              <a:buFont typeface="Arial"/>
              <a:buChar char="•"/>
            </a:pPr>
            <a:r>
              <a:rPr lang="en-US" sz="8778" dirty="0" err="1">
                <a:solidFill>
                  <a:srgbClr val="000000"/>
                </a:solidFill>
                <a:latin typeface="Muli Bold"/>
              </a:rPr>
              <a:t>Canxi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Hidroxit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có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đầy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đủ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các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tính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chất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của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8778" dirty="0" err="1">
                <a:solidFill>
                  <a:srgbClr val="000000"/>
                </a:solidFill>
                <a:latin typeface="Muli Bold"/>
              </a:rPr>
              <a:t>bazơ</a:t>
            </a:r>
            <a:r>
              <a:rPr lang="en-US" sz="8778" dirty="0">
                <a:solidFill>
                  <a:srgbClr val="000000"/>
                </a:solidFill>
                <a:latin typeface="Muli Bold"/>
              </a:rPr>
              <a:t> tan.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8840" y="5748636"/>
            <a:ext cx="13988365" cy="383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Đó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là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những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tính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chất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</a:t>
            </a:r>
            <a:r>
              <a:rPr lang="en-US" sz="11000" dirty="0" err="1">
                <a:solidFill>
                  <a:srgbClr val="004651"/>
                </a:solidFill>
                <a:latin typeface="Francois One"/>
              </a:rPr>
              <a:t>nào</a:t>
            </a:r>
            <a:r>
              <a:rPr lang="en-US" sz="11000" dirty="0">
                <a:solidFill>
                  <a:srgbClr val="004651"/>
                </a:solidFill>
                <a:latin typeface="Francois One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5086" y="-3325461"/>
            <a:ext cx="6331181" cy="544085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4946" y="1028700"/>
            <a:ext cx="5147573" cy="442369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710" y="7566571"/>
            <a:ext cx="6331181" cy="544085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36D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41996" y="7046452"/>
            <a:ext cx="5147573" cy="442369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054849">
            <a:off x="12612245" y="8310902"/>
            <a:ext cx="2962929" cy="254626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E4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840" y="2366295"/>
            <a:ext cx="17137002" cy="6892005"/>
            <a:chOff x="0" y="0"/>
            <a:chExt cx="4513449" cy="1815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13449" cy="1815178"/>
            </a:xfrm>
            <a:custGeom>
              <a:avLst/>
              <a:gdLst/>
              <a:ahLst/>
              <a:cxnLst/>
              <a:rect l="l" t="t" r="r" b="b"/>
              <a:pathLst>
                <a:path w="4513449" h="1815178">
                  <a:moveTo>
                    <a:pt x="0" y="0"/>
                  </a:moveTo>
                  <a:lnTo>
                    <a:pt x="4513449" y="0"/>
                  </a:lnTo>
                  <a:lnTo>
                    <a:pt x="4513449" y="1815178"/>
                  </a:lnTo>
                  <a:lnTo>
                    <a:pt x="0" y="1815178"/>
                  </a:lnTo>
                  <a:close/>
                </a:path>
              </a:pathLst>
            </a:custGeom>
            <a:solidFill>
              <a:srgbClr val="E9F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56058" y="25082"/>
            <a:ext cx="14331942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00A197"/>
                </a:solidFill>
                <a:latin typeface="Noto Sans Bold"/>
              </a:rPr>
              <a:t>2. Tính chất hoá học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679516"/>
            <a:ext cx="16754732" cy="163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00A197"/>
                </a:solidFill>
                <a:latin typeface="Muli Bold"/>
              </a:rPr>
              <a:t>a)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Làm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đổi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màu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chất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chỉ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  <a:r>
              <a:rPr lang="en-US" sz="9500" dirty="0" err="1">
                <a:solidFill>
                  <a:srgbClr val="00A197"/>
                </a:solidFill>
                <a:latin typeface="Muli Bold"/>
              </a:rPr>
              <a:t>thị</a:t>
            </a:r>
            <a:r>
              <a:rPr lang="en-US" sz="9500" dirty="0">
                <a:solidFill>
                  <a:srgbClr val="00A197"/>
                </a:solidFill>
                <a:latin typeface="Muli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4942697"/>
            <a:ext cx="4791047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Muli Bold"/>
              </a:rPr>
              <a:t>Quỳ</a:t>
            </a:r>
            <a:r>
              <a:rPr lang="en-US" sz="9000" dirty="0">
                <a:solidFill>
                  <a:srgbClr val="000000"/>
                </a:solidFill>
                <a:latin typeface="Muli Bold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Muli Bold"/>
              </a:rPr>
              <a:t>tím</a:t>
            </a:r>
            <a:r>
              <a:rPr lang="en-US" sz="9000" dirty="0">
                <a:solidFill>
                  <a:srgbClr val="000000"/>
                </a:solidFill>
                <a:latin typeface="Muli Bold"/>
              </a:rPr>
              <a:t>: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77774" y="4981771"/>
            <a:ext cx="428152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 dirty="0" err="1">
                <a:solidFill>
                  <a:srgbClr val="033AFD"/>
                </a:solidFill>
                <a:latin typeface="Muli Bold"/>
              </a:rPr>
              <a:t>Xanh</a:t>
            </a:r>
            <a:endParaRPr lang="en-US" sz="9000" dirty="0">
              <a:solidFill>
                <a:srgbClr val="033AFD"/>
              </a:solidFill>
              <a:latin typeface="Muli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8700" y="6400022"/>
            <a:ext cx="11845671" cy="34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 dirty="0">
                <a:solidFill>
                  <a:srgbClr val="000000"/>
                </a:solidFill>
                <a:latin typeface="Muli Bold"/>
              </a:rPr>
              <a:t>DD </a:t>
            </a:r>
            <a:r>
              <a:rPr lang="en-US" sz="9999" dirty="0" err="1">
                <a:solidFill>
                  <a:srgbClr val="000000"/>
                </a:solidFill>
                <a:latin typeface="Muli Bold"/>
              </a:rPr>
              <a:t>phenolphtalein</a:t>
            </a:r>
            <a:r>
              <a:rPr lang="en-US" sz="9999" dirty="0">
                <a:solidFill>
                  <a:srgbClr val="000000"/>
                </a:solidFill>
                <a:latin typeface="Muli Bold"/>
              </a:rPr>
              <a:t>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77774" y="6526386"/>
            <a:ext cx="4281526" cy="15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39"/>
              </a:lnSpc>
            </a:pPr>
            <a:r>
              <a:rPr lang="en-US" sz="9099" dirty="0" err="1">
                <a:solidFill>
                  <a:srgbClr val="EB0202"/>
                </a:solidFill>
                <a:latin typeface="Muli Bold"/>
              </a:rPr>
              <a:t>Đỏ</a:t>
            </a:r>
            <a:r>
              <a:rPr lang="en-US" sz="9099" dirty="0">
                <a:solidFill>
                  <a:srgbClr val="EB0202"/>
                </a:solidFill>
                <a:latin typeface="Muli Bold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392</Words>
  <Application>Microsoft Office PowerPoint</Application>
  <PresentationFormat>Tùy chỉnh</PresentationFormat>
  <Paragraphs>59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Sedgwick Ave</vt:lpstr>
      <vt:lpstr>Bungee</vt:lpstr>
      <vt:lpstr>Bukhari Script Bold</vt:lpstr>
      <vt:lpstr>Arial</vt:lpstr>
      <vt:lpstr>Francois One</vt:lpstr>
      <vt:lpstr>Noto Sans Bold</vt:lpstr>
      <vt:lpstr>Calibri</vt:lpstr>
      <vt:lpstr>Bevan</vt:lpstr>
      <vt:lpstr>Muli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Một số bazơ quan trọng</dc:title>
  <cp:lastModifiedBy>Trung Hieu</cp:lastModifiedBy>
  <cp:revision>4</cp:revision>
  <dcterms:created xsi:type="dcterms:W3CDTF">2006-08-16T00:00:00Z</dcterms:created>
  <dcterms:modified xsi:type="dcterms:W3CDTF">2024-01-01T17:12:39Z</dcterms:modified>
  <dc:identifier>DAFwNDTNZpw</dc:identifier>
</cp:coreProperties>
</file>