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7"/>
  </p:notesMasterIdLst>
  <p:sldIdLst>
    <p:sldId id="317" r:id="rId2"/>
    <p:sldId id="316" r:id="rId3"/>
    <p:sldId id="536" r:id="rId4"/>
    <p:sldId id="256" r:id="rId5"/>
    <p:sldId id="559" r:id="rId6"/>
    <p:sldId id="558" r:id="rId7"/>
    <p:sldId id="277" r:id="rId8"/>
    <p:sldId id="560" r:id="rId9"/>
    <p:sldId id="562" r:id="rId10"/>
    <p:sldId id="561" r:id="rId11"/>
    <p:sldId id="563" r:id="rId12"/>
    <p:sldId id="571" r:id="rId13"/>
    <p:sldId id="573" r:id="rId14"/>
    <p:sldId id="566" r:id="rId15"/>
    <p:sldId id="568" r:id="rId16"/>
    <p:sldId id="570" r:id="rId17"/>
    <p:sldId id="574" r:id="rId18"/>
    <p:sldId id="575" r:id="rId19"/>
    <p:sldId id="585" r:id="rId20"/>
    <p:sldId id="576" r:id="rId21"/>
    <p:sldId id="577" r:id="rId22"/>
    <p:sldId id="578" r:id="rId23"/>
    <p:sldId id="580" r:id="rId24"/>
    <p:sldId id="579" r:id="rId25"/>
    <p:sldId id="581" r:id="rId26"/>
    <p:sldId id="582" r:id="rId27"/>
    <p:sldId id="583" r:id="rId28"/>
    <p:sldId id="586" r:id="rId29"/>
    <p:sldId id="588" r:id="rId30"/>
    <p:sldId id="557" r:id="rId31"/>
    <p:sldId id="589" r:id="rId32"/>
    <p:sldId id="590" r:id="rId33"/>
    <p:sldId id="591" r:id="rId34"/>
    <p:sldId id="592" r:id="rId35"/>
    <p:sldId id="268" r:id="rId36"/>
    <p:sldId id="593" r:id="rId37"/>
    <p:sldId id="267" r:id="rId38"/>
    <p:sldId id="595" r:id="rId39"/>
    <p:sldId id="596" r:id="rId40"/>
    <p:sldId id="597" r:id="rId41"/>
    <p:sldId id="540" r:id="rId42"/>
    <p:sldId id="598" r:id="rId43"/>
    <p:sldId id="600" r:id="rId44"/>
    <p:sldId id="602" r:id="rId45"/>
    <p:sldId id="599" r:id="rId46"/>
    <p:sldId id="603" r:id="rId47"/>
    <p:sldId id="601" r:id="rId48"/>
    <p:sldId id="605" r:id="rId49"/>
    <p:sldId id="608" r:id="rId50"/>
    <p:sldId id="607" r:id="rId51"/>
    <p:sldId id="609" r:id="rId52"/>
    <p:sldId id="610" r:id="rId53"/>
    <p:sldId id="612" r:id="rId54"/>
    <p:sldId id="611" r:id="rId55"/>
    <p:sldId id="289" r:id="rId56"/>
  </p:sldIdLst>
  <p:sldSz cx="12192000" cy="6858000"/>
  <p:notesSz cx="6858000" cy="9144000"/>
  <p:embeddedFontLst>
    <p:embeddedFont>
      <p:font typeface="#9Slide03 AllRoundGothic" panose="020B0604020202020204" charset="0"/>
      <p:regular r:id="rId58"/>
    </p:embeddedFont>
    <p:embeddedFont>
      <p:font typeface="#9Slide07 SVNDessert Menu Scrip" panose="020B0604020202020204" charset="0"/>
      <p:regular r:id="rId59"/>
    </p:embeddedFont>
    <p:embeddedFont>
      <p:font typeface="Anton" panose="020F0502020204030204" pitchFamily="2" charset="0"/>
      <p:regular r:id="rId60"/>
    </p:embeddedFont>
    <p:embeddedFont>
      <p:font typeface="Calibri" panose="020F0502020204030204" pitchFamily="34" charset="0"/>
      <p:regular r:id="rId61"/>
      <p:bold r:id="rId62"/>
      <p:italic r:id="rId63"/>
      <p:boldItalic r:id="rId64"/>
    </p:embeddedFont>
    <p:embeddedFont>
      <p:font typeface="Montserrat Medium" panose="00000600000000000000" pitchFamily="2" charset="0"/>
      <p:regular r:id="rId65"/>
      <p:italic r:id="rId66"/>
    </p:embeddedFont>
    <p:embeddedFont>
      <p:font typeface="Roboto" panose="02000000000000000000" pitchFamily="2" charset="0"/>
      <p:regular r:id="rId67"/>
      <p:bold r:id="rId68"/>
      <p:italic r:id="rId69"/>
      <p:boldItalic r:id="rId70"/>
    </p:embeddedFont>
    <p:embeddedFont>
      <p:font typeface="Roboto Black" panose="02000000000000000000" pitchFamily="2" charset="0"/>
      <p:bold r:id="rId71"/>
      <p:boldItalic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BFB"/>
    <a:srgbClr val="89D3E2"/>
    <a:srgbClr val="8C5841"/>
    <a:srgbClr val="F87C68"/>
    <a:srgbClr val="FFD54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92019" autoAdjust="0"/>
  </p:normalViewPr>
  <p:slideViewPr>
    <p:cSldViewPr>
      <p:cViewPr varScale="1">
        <p:scale>
          <a:sx n="86" d="100"/>
          <a:sy n="86" d="100"/>
        </p:scale>
        <p:origin x="408"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1EC6B-CF2C-42CA-9671-AE377A3D59FF}" type="datetimeFigureOut">
              <a:rPr lang="en-US" smtClean="0"/>
              <a:t>12/19/2023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EB44A-F735-4173-86A1-C3EAE3C250E8}" type="slidenum">
              <a:rPr lang="en-US" smtClean="0"/>
              <a:t>‹#›</a:t>
            </a:fld>
            <a:endParaRPr lang="en-US"/>
          </a:p>
        </p:txBody>
      </p:sp>
    </p:spTree>
    <p:extLst>
      <p:ext uri="{BB962C8B-B14F-4D97-AF65-F5344CB8AC3E}">
        <p14:creationId xmlns:p14="http://schemas.microsoft.com/office/powerpoint/2010/main" val="397065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0F0F0F"/>
                </a:solidFill>
                <a:effectLst/>
                <a:latin typeface="Roboto" panose="02000000000000000000" pitchFamily="2" charset="0"/>
              </a:rPr>
              <a:t>Biển Chết - một hồ nước trong đất liền, nằm giáp biên giới Jordan, Israel và Palestine, theo Live Science. Nó được công nhận là một trong những hồ chứa nước có độ mặn cao nhất thế giới. Vậy tại sao ở đây, chúng ta lại dễ dàng nổi trên mặt nước?</a:t>
            </a:r>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2</a:t>
            </a:fld>
            <a:endParaRPr lang="en-US"/>
          </a:p>
        </p:txBody>
      </p:sp>
    </p:spTree>
    <p:extLst>
      <p:ext uri="{BB962C8B-B14F-4D97-AF65-F5344CB8AC3E}">
        <p14:creationId xmlns:p14="http://schemas.microsoft.com/office/powerpoint/2010/main" val="379897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Trọng lực có xu hướng kéo các vật xuống dưới. Vậy tại sao khi đổ nước vào cốc, nắp chai nhựa lại nổi lên?</a:t>
            </a:r>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7</a:t>
            </a:fld>
            <a:endParaRPr lang="en-US"/>
          </a:p>
        </p:txBody>
      </p:sp>
    </p:spTree>
    <p:extLst>
      <p:ext uri="{BB962C8B-B14F-4D97-AF65-F5344CB8AC3E}">
        <p14:creationId xmlns:p14="http://schemas.microsoft.com/office/powerpoint/2010/main" val="93573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8</a:t>
            </a:fld>
            <a:endParaRPr lang="en-US"/>
          </a:p>
        </p:txBody>
      </p:sp>
    </p:spTree>
    <p:extLst>
      <p:ext uri="{BB962C8B-B14F-4D97-AF65-F5344CB8AC3E}">
        <p14:creationId xmlns:p14="http://schemas.microsoft.com/office/powerpoint/2010/main" val="41786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9</a:t>
            </a:fld>
            <a:endParaRPr lang="en-US"/>
          </a:p>
        </p:txBody>
      </p:sp>
    </p:spTree>
    <p:extLst>
      <p:ext uri="{BB962C8B-B14F-4D97-AF65-F5344CB8AC3E}">
        <p14:creationId xmlns:p14="http://schemas.microsoft.com/office/powerpoint/2010/main" val="423905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10</a:t>
            </a:fld>
            <a:endParaRPr lang="en-US"/>
          </a:p>
        </p:txBody>
      </p:sp>
    </p:spTree>
    <p:extLst>
      <p:ext uri="{BB962C8B-B14F-4D97-AF65-F5344CB8AC3E}">
        <p14:creationId xmlns:p14="http://schemas.microsoft.com/office/powerpoint/2010/main" val="2146333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11</a:t>
            </a:fld>
            <a:endParaRPr lang="en-US"/>
          </a:p>
        </p:txBody>
      </p:sp>
    </p:spTree>
    <p:extLst>
      <p:ext uri="{BB962C8B-B14F-4D97-AF65-F5344CB8AC3E}">
        <p14:creationId xmlns:p14="http://schemas.microsoft.com/office/powerpoint/2010/main" val="266410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23</a:t>
            </a:fld>
            <a:endParaRPr lang="en-US"/>
          </a:p>
        </p:txBody>
      </p:sp>
    </p:spTree>
    <p:extLst>
      <p:ext uri="{BB962C8B-B14F-4D97-AF65-F5344CB8AC3E}">
        <p14:creationId xmlns:p14="http://schemas.microsoft.com/office/powerpoint/2010/main" val="412855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30</a:t>
            </a:fld>
            <a:endParaRPr lang="en-US"/>
          </a:p>
        </p:txBody>
      </p:sp>
    </p:spTree>
    <p:extLst>
      <p:ext uri="{BB962C8B-B14F-4D97-AF65-F5344CB8AC3E}">
        <p14:creationId xmlns:p14="http://schemas.microsoft.com/office/powerpoint/2010/main" val="374878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1CE03-405D-4387-B5CD-8656A5D1160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DEC7CF-16B4-476A-ADC8-E03A14A18C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D7E322-BABC-4B17-9DDD-A73E4623E98B}"/>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12/19/2023</a:t>
            </a:fld>
            <a:endParaRPr lang="en-US"/>
          </a:p>
        </p:txBody>
      </p:sp>
      <p:sp>
        <p:nvSpPr>
          <p:cNvPr id="5" name="Footer Placeholder 4">
            <a:extLst>
              <a:ext uri="{FF2B5EF4-FFF2-40B4-BE49-F238E27FC236}">
                <a16:creationId xmlns:a16="http://schemas.microsoft.com/office/drawing/2014/main" id="{B4640283-334B-4640-9668-6B61BE97DF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42C437-2F64-49EF-82CA-17978F24D902}"/>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35120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4">
            <a:extLst>
              <a:ext uri="{FF2B5EF4-FFF2-40B4-BE49-F238E27FC236}">
                <a16:creationId xmlns:a16="http://schemas.microsoft.com/office/drawing/2014/main" id="{06C763AF-BDC8-1130-26E4-F8C0B1913F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90340"/>
            <a:ext cx="12192000" cy="6948340"/>
          </a:xfrm>
          <a:prstGeom prst="rect">
            <a:avLst/>
          </a:prstGeom>
        </p:spPr>
      </p:pic>
      <p:pic>
        <p:nvPicPr>
          <p:cNvPr id="3" name="3">
            <a:extLst>
              <a:ext uri="{FF2B5EF4-FFF2-40B4-BE49-F238E27FC236}">
                <a16:creationId xmlns:a16="http://schemas.microsoft.com/office/drawing/2014/main" id="{2C8F9A7D-C310-C8BA-EC14-84E66678DE3C}"/>
              </a:ext>
            </a:extLst>
          </p:cNvPr>
          <p:cNvPicPr>
            <a:picLocks noChangeAspect="1"/>
          </p:cNvPicPr>
          <p:nvPr userDrawn="1"/>
        </p:nvPicPr>
        <p:blipFill>
          <a:blip r:embed="rId3"/>
          <a:stretch>
            <a:fillRect/>
          </a:stretch>
        </p:blipFill>
        <p:spPr>
          <a:xfrm>
            <a:off x="0" y="304800"/>
            <a:ext cx="12193057" cy="6172201"/>
          </a:xfrm>
          <a:prstGeom prst="rect">
            <a:avLst/>
          </a:prstGeom>
        </p:spPr>
      </p:pic>
    </p:spTree>
    <p:extLst>
      <p:ext uri="{BB962C8B-B14F-4D97-AF65-F5344CB8AC3E}">
        <p14:creationId xmlns:p14="http://schemas.microsoft.com/office/powerpoint/2010/main" val="8896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24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0F3D-A231-41AA-9A64-E29B0E2AF1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D538E9-DA75-4DA7-8A7B-57ED29BE88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E1CF03-6BB5-4D0C-A5A5-D37A382BFF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6E6F4-2341-44A9-88B9-8556465712D1}"/>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12/19/2023</a:t>
            </a:fld>
            <a:endParaRPr lang="en-US"/>
          </a:p>
        </p:txBody>
      </p:sp>
      <p:sp>
        <p:nvSpPr>
          <p:cNvPr id="6" name="Footer Placeholder 5">
            <a:extLst>
              <a:ext uri="{FF2B5EF4-FFF2-40B4-BE49-F238E27FC236}">
                <a16:creationId xmlns:a16="http://schemas.microsoft.com/office/drawing/2014/main" id="{238DE3CA-8293-4FEE-A8DD-077117A8BD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E77D6D-8E20-441E-BC65-15696C092AC2}"/>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66107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960B-4690-45BA-8FAB-173689AD2B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CB924D-F42E-4BD8-ACB5-BE1AD6305E3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A895D9-636A-43CA-8D88-17CDC7DF00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06E4B-77EB-4263-961E-6F48EB035957}"/>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12/19/2023</a:t>
            </a:fld>
            <a:endParaRPr lang="en-US"/>
          </a:p>
        </p:txBody>
      </p:sp>
      <p:sp>
        <p:nvSpPr>
          <p:cNvPr id="6" name="Footer Placeholder 5">
            <a:extLst>
              <a:ext uri="{FF2B5EF4-FFF2-40B4-BE49-F238E27FC236}">
                <a16:creationId xmlns:a16="http://schemas.microsoft.com/office/drawing/2014/main" id="{25B42342-968D-46D6-AD4D-EC86CE24D3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6FF2B2D-7098-4FF8-98F6-E36562D69B7B}"/>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732087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302A-27A9-4CFC-A833-2A9B81C3DB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E68280-4B23-4809-8F21-2CCD9EC9044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95121-8973-4BDA-A1DD-E679CD4D2E20}"/>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12/19/2023</a:t>
            </a:fld>
            <a:endParaRPr lang="en-US"/>
          </a:p>
        </p:txBody>
      </p:sp>
      <p:sp>
        <p:nvSpPr>
          <p:cNvPr id="5" name="Footer Placeholder 4">
            <a:extLst>
              <a:ext uri="{FF2B5EF4-FFF2-40B4-BE49-F238E27FC236}">
                <a16:creationId xmlns:a16="http://schemas.microsoft.com/office/drawing/2014/main" id="{90D8028D-8589-421D-96C8-9E6CAADCA4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635591-261E-4ACD-AD74-68C8046624D6}"/>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1929380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E54AB-DEF3-4808-8D5F-F40A5DFAC6C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43E8F4-49FE-4D5A-81F6-22BD52FDBDB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6A1FF-D402-440F-87F0-AD7E3AAE2D1D}"/>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12/19/2023</a:t>
            </a:fld>
            <a:endParaRPr lang="en-US"/>
          </a:p>
        </p:txBody>
      </p:sp>
      <p:sp>
        <p:nvSpPr>
          <p:cNvPr id="5" name="Footer Placeholder 4">
            <a:extLst>
              <a:ext uri="{FF2B5EF4-FFF2-40B4-BE49-F238E27FC236}">
                <a16:creationId xmlns:a16="http://schemas.microsoft.com/office/drawing/2014/main" id="{CCC4C88D-CF2F-48A4-83C3-EDB9797F8D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333455-4A11-4ED0-9FE6-28ACE9D3E9FB}"/>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93696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4">
            <a:extLst>
              <a:ext uri="{FF2B5EF4-FFF2-40B4-BE49-F238E27FC236}">
                <a16:creationId xmlns:a16="http://schemas.microsoft.com/office/drawing/2014/main" id="{15B432D1-A765-20B1-31E7-DB2C8D2FE7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3" name="3">
            <a:extLst>
              <a:ext uri="{FF2B5EF4-FFF2-40B4-BE49-F238E27FC236}">
                <a16:creationId xmlns:a16="http://schemas.microsoft.com/office/drawing/2014/main" id="{B9AB8AF4-51F8-5175-88AE-2F8C6DF8A530}"/>
              </a:ext>
            </a:extLst>
          </p:cNvPr>
          <p:cNvPicPr>
            <a:picLocks noChangeAspect="1"/>
          </p:cNvPicPr>
          <p:nvPr userDrawn="1"/>
        </p:nvPicPr>
        <p:blipFill>
          <a:blip r:embed="rId3"/>
          <a:stretch>
            <a:fillRect/>
          </a:stretch>
        </p:blipFill>
        <p:spPr>
          <a:xfrm>
            <a:off x="0" y="694707"/>
            <a:ext cx="12193057" cy="5468586"/>
          </a:xfrm>
          <a:prstGeom prst="rect">
            <a:avLst/>
          </a:prstGeom>
        </p:spPr>
      </p:pic>
      <p:sp>
        <p:nvSpPr>
          <p:cNvPr id="7" name="TextBox 6">
            <a:extLst>
              <a:ext uri="{FF2B5EF4-FFF2-40B4-BE49-F238E27FC236}">
                <a16:creationId xmlns:a16="http://schemas.microsoft.com/office/drawing/2014/main" id="{F5CA9059-0851-7D37-EBB8-6FB1427B0F23}"/>
              </a:ext>
            </a:extLst>
          </p:cNvPr>
          <p:cNvSpPr txBox="1"/>
          <p:nvPr userDrawn="1"/>
        </p:nvSpPr>
        <p:spPr>
          <a:xfrm>
            <a:off x="4343400" y="-5271"/>
            <a:ext cx="4114800" cy="923330"/>
          </a:xfrm>
          <a:prstGeom prst="rect">
            <a:avLst/>
          </a:prstGeom>
          <a:noFill/>
        </p:spPr>
        <p:txBody>
          <a:bodyPr wrap="square" rtlCol="0">
            <a:spAutoFit/>
          </a:bodyPr>
          <a:lstStyle/>
          <a:p>
            <a:r>
              <a:rPr lang="en-US" sz="5400" b="1">
                <a:solidFill>
                  <a:srgbClr val="0070C0"/>
                </a:solidFill>
                <a:latin typeface="#9Slide07 SVNDessert Menu Scrip" panose="00000500000000000000" pitchFamily="2" charset="0"/>
                <a:ea typeface="Tahoma" panose="020B0604030504040204" pitchFamily="34" charset="0"/>
                <a:cs typeface="Tahoma" panose="020B0604030504040204" pitchFamily="34" charset="0"/>
              </a:rPr>
              <a:t>Luyện tập</a:t>
            </a:r>
            <a:endParaRPr lang="en-US" sz="5400" b="1" dirty="0">
              <a:solidFill>
                <a:srgbClr val="0070C0"/>
              </a:solidFill>
              <a:latin typeface="#9Slide07 SVNDessert Menu Scrip" panose="00000500000000000000"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5267096"/>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4">
            <a:extLst>
              <a:ext uri="{FF2B5EF4-FFF2-40B4-BE49-F238E27FC236}">
                <a16:creationId xmlns:a16="http://schemas.microsoft.com/office/drawing/2014/main" id="{15B432D1-A765-20B1-31E7-DB2C8D2FE7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3" name="3">
            <a:extLst>
              <a:ext uri="{FF2B5EF4-FFF2-40B4-BE49-F238E27FC236}">
                <a16:creationId xmlns:a16="http://schemas.microsoft.com/office/drawing/2014/main" id="{B9AB8AF4-51F8-5175-88AE-2F8C6DF8A530}"/>
              </a:ext>
            </a:extLst>
          </p:cNvPr>
          <p:cNvPicPr>
            <a:picLocks noChangeAspect="1"/>
          </p:cNvPicPr>
          <p:nvPr userDrawn="1"/>
        </p:nvPicPr>
        <p:blipFill>
          <a:blip r:embed="rId3"/>
          <a:stretch>
            <a:fillRect/>
          </a:stretch>
        </p:blipFill>
        <p:spPr>
          <a:xfrm>
            <a:off x="0" y="694706"/>
            <a:ext cx="12193057" cy="5934694"/>
          </a:xfrm>
          <a:prstGeom prst="rect">
            <a:avLst/>
          </a:prstGeom>
        </p:spPr>
      </p:pic>
      <p:sp>
        <p:nvSpPr>
          <p:cNvPr id="7" name="TextBox 6">
            <a:extLst>
              <a:ext uri="{FF2B5EF4-FFF2-40B4-BE49-F238E27FC236}">
                <a16:creationId xmlns:a16="http://schemas.microsoft.com/office/drawing/2014/main" id="{F5CA9059-0851-7D37-EBB8-6FB1427B0F23}"/>
              </a:ext>
            </a:extLst>
          </p:cNvPr>
          <p:cNvSpPr txBox="1"/>
          <p:nvPr userDrawn="1"/>
        </p:nvSpPr>
        <p:spPr>
          <a:xfrm>
            <a:off x="4343400" y="-5271"/>
            <a:ext cx="4114800" cy="923330"/>
          </a:xfrm>
          <a:prstGeom prst="rect">
            <a:avLst/>
          </a:prstGeom>
          <a:noFill/>
        </p:spPr>
        <p:txBody>
          <a:bodyPr wrap="square" rtlCol="0">
            <a:spAutoFit/>
          </a:bodyPr>
          <a:lstStyle/>
          <a:p>
            <a:r>
              <a:rPr lang="en-US" sz="5400" b="1">
                <a:solidFill>
                  <a:srgbClr val="0070C0"/>
                </a:solidFill>
                <a:latin typeface="#9Slide07 SVNDessert Menu Scrip" panose="00000500000000000000" pitchFamily="2" charset="0"/>
                <a:ea typeface="Tahoma" panose="020B0604030504040204" pitchFamily="34" charset="0"/>
                <a:cs typeface="Tahoma" panose="020B0604030504040204" pitchFamily="34" charset="0"/>
              </a:rPr>
              <a:t>Luyện tập</a:t>
            </a:r>
            <a:endParaRPr lang="en-US" sz="5400" b="1" dirty="0">
              <a:solidFill>
                <a:srgbClr val="0070C0"/>
              </a:solidFill>
              <a:latin typeface="#9Slide07 SVNDessert Menu Scrip" panose="00000500000000000000"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35781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4869-54A8-4FAE-8A3A-152CC9310F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FD2754-3BC3-4FF1-B76B-8ADDCA4C938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7D780-366C-4338-9610-50DB8786B706}"/>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12/19/2023</a:t>
            </a:fld>
            <a:endParaRPr lang="en-US"/>
          </a:p>
        </p:txBody>
      </p:sp>
      <p:sp>
        <p:nvSpPr>
          <p:cNvPr id="5" name="Footer Placeholder 4">
            <a:extLst>
              <a:ext uri="{FF2B5EF4-FFF2-40B4-BE49-F238E27FC236}">
                <a16:creationId xmlns:a16="http://schemas.microsoft.com/office/drawing/2014/main" id="{B706BF10-7161-4BFB-BAC6-7D9DC3A7DD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EB45FB-35DC-4BD8-9325-6695882DA102}"/>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54519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4BFB-8F28-4B02-A153-FE8DDA8E6E6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4F5436-DFEF-45CF-AB12-56D9B20827A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7165E9-B5BB-4E11-AF98-D1A89EA743CB}"/>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12/19/2023</a:t>
            </a:fld>
            <a:endParaRPr lang="en-US"/>
          </a:p>
        </p:txBody>
      </p:sp>
      <p:sp>
        <p:nvSpPr>
          <p:cNvPr id="5" name="Footer Placeholder 4">
            <a:extLst>
              <a:ext uri="{FF2B5EF4-FFF2-40B4-BE49-F238E27FC236}">
                <a16:creationId xmlns:a16="http://schemas.microsoft.com/office/drawing/2014/main" id="{BD15D8B6-572E-42D0-9888-7503965083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B7FA94-071A-42C4-AC8F-C605F6FD5FF6}"/>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388608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1385-1CDA-40F3-B5A9-FBAA5FD20C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8FA6365-52CE-46C7-94C9-594E4F21444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A5A118-DC2A-4AAB-8591-E5A65B36491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244DC1-BF3F-4577-ACD4-DAF110409A15}"/>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12/19/2023</a:t>
            </a:fld>
            <a:endParaRPr lang="en-US"/>
          </a:p>
        </p:txBody>
      </p:sp>
      <p:sp>
        <p:nvSpPr>
          <p:cNvPr id="6" name="Footer Placeholder 5">
            <a:extLst>
              <a:ext uri="{FF2B5EF4-FFF2-40B4-BE49-F238E27FC236}">
                <a16:creationId xmlns:a16="http://schemas.microsoft.com/office/drawing/2014/main" id="{6B477111-1F8F-4B8F-B856-3B6C8B26BD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3A7B9C7-86C7-4112-8B67-D6A35838F6FF}"/>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338949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776C-BF85-407D-9CDA-1CC72253BA3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BE400E9-AEF5-4D52-906D-89029EFA6FD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738AB-8330-401A-9B3F-60F7E1D32D6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4F2F37-AC94-45BC-B972-08FAF98D28B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B109B4-460D-40FF-B6B2-78C0F3E25B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53B36D-8397-4077-826C-72BD372FC20B}"/>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12/19/2023</a:t>
            </a:fld>
            <a:endParaRPr lang="en-US"/>
          </a:p>
        </p:txBody>
      </p:sp>
      <p:sp>
        <p:nvSpPr>
          <p:cNvPr id="8" name="Footer Placeholder 7">
            <a:extLst>
              <a:ext uri="{FF2B5EF4-FFF2-40B4-BE49-F238E27FC236}">
                <a16:creationId xmlns:a16="http://schemas.microsoft.com/office/drawing/2014/main" id="{D9C300D5-BB38-4B45-A5AC-F97FE7E950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7C4665A-E6D5-4812-8C40-486BDCF24D10}"/>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08307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6D6F-BFBF-4E02-A19A-393F9DD5FC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EC7E5C9-8901-4619-85C1-F5C6A0878FC4}"/>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12/19/2023</a:t>
            </a:fld>
            <a:endParaRPr lang="en-US"/>
          </a:p>
        </p:txBody>
      </p:sp>
      <p:sp>
        <p:nvSpPr>
          <p:cNvPr id="4" name="Footer Placeholder 3">
            <a:extLst>
              <a:ext uri="{FF2B5EF4-FFF2-40B4-BE49-F238E27FC236}">
                <a16:creationId xmlns:a16="http://schemas.microsoft.com/office/drawing/2014/main" id="{B6CE916A-61DD-4F35-874D-1EE713252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C177566-33AB-45F2-BC13-DF19851ABC8B}"/>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69300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4">
            <a:extLst>
              <a:ext uri="{FF2B5EF4-FFF2-40B4-BE49-F238E27FC236}">
                <a16:creationId xmlns:a16="http://schemas.microsoft.com/office/drawing/2014/main" id="{D97603A4-911F-E070-F1ED-B1191CC289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35104"/>
            <a:ext cx="12192000" cy="6893104"/>
          </a:xfrm>
          <a:prstGeom prst="rect">
            <a:avLst/>
          </a:prstGeom>
        </p:spPr>
      </p:pic>
      <p:pic>
        <p:nvPicPr>
          <p:cNvPr id="6" name="3">
            <a:extLst>
              <a:ext uri="{FF2B5EF4-FFF2-40B4-BE49-F238E27FC236}">
                <a16:creationId xmlns:a16="http://schemas.microsoft.com/office/drawing/2014/main" id="{0CEDB97B-E8AB-2CF8-7A4E-8BE506728D42}"/>
              </a:ext>
            </a:extLst>
          </p:cNvPr>
          <p:cNvPicPr>
            <a:picLocks noChangeAspect="1"/>
          </p:cNvPicPr>
          <p:nvPr userDrawn="1"/>
        </p:nvPicPr>
        <p:blipFill rotWithShape="1">
          <a:blip r:embed="rId3"/>
          <a:srcRect t="21853"/>
          <a:stretch/>
        </p:blipFill>
        <p:spPr>
          <a:xfrm>
            <a:off x="0" y="-35105"/>
            <a:ext cx="12188952" cy="6512104"/>
          </a:xfrm>
          <a:prstGeom prst="rect">
            <a:avLst/>
          </a:prstGeom>
        </p:spPr>
      </p:pic>
    </p:spTree>
    <p:extLst>
      <p:ext uri="{BB962C8B-B14F-4D97-AF65-F5344CB8AC3E}">
        <p14:creationId xmlns:p14="http://schemas.microsoft.com/office/powerpoint/2010/main" val="375592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44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4">
            <a:extLst>
              <a:ext uri="{FF2B5EF4-FFF2-40B4-BE49-F238E27FC236}">
                <a16:creationId xmlns:a16="http://schemas.microsoft.com/office/drawing/2014/main" id="{06C763AF-BDC8-1130-26E4-F8C0B1913F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90340"/>
            <a:ext cx="12192000" cy="6934200"/>
          </a:xfrm>
          <a:prstGeom prst="rect">
            <a:avLst/>
          </a:prstGeom>
        </p:spPr>
      </p:pic>
      <p:pic>
        <p:nvPicPr>
          <p:cNvPr id="3" name="3">
            <a:extLst>
              <a:ext uri="{FF2B5EF4-FFF2-40B4-BE49-F238E27FC236}">
                <a16:creationId xmlns:a16="http://schemas.microsoft.com/office/drawing/2014/main" id="{2C8F9A7D-C310-C8BA-EC14-84E66678DE3C}"/>
              </a:ext>
            </a:extLst>
          </p:cNvPr>
          <p:cNvPicPr>
            <a:picLocks noChangeAspect="1"/>
          </p:cNvPicPr>
          <p:nvPr userDrawn="1"/>
        </p:nvPicPr>
        <p:blipFill>
          <a:blip r:embed="rId3"/>
          <a:stretch>
            <a:fillRect/>
          </a:stretch>
        </p:blipFill>
        <p:spPr>
          <a:xfrm>
            <a:off x="0" y="1137279"/>
            <a:ext cx="12193057" cy="4800601"/>
          </a:xfrm>
          <a:prstGeom prst="rect">
            <a:avLst/>
          </a:prstGeom>
        </p:spPr>
      </p:pic>
    </p:spTree>
    <p:extLst>
      <p:ext uri="{BB962C8B-B14F-4D97-AF65-F5344CB8AC3E}">
        <p14:creationId xmlns:p14="http://schemas.microsoft.com/office/powerpoint/2010/main" val="120436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9Slide.vn - 2019">
            <a:extLst>
              <a:ext uri="{FF2B5EF4-FFF2-40B4-BE49-F238E27FC236}">
                <a16:creationId xmlns:a16="http://schemas.microsoft.com/office/drawing/2014/main" id="{CAD8D23E-CB57-4B14-99E2-6C587A4E57F3}"/>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210865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8" r:id="rId8"/>
    <p:sldLayoutId id="2147483663" r:id="rId9"/>
    <p:sldLayoutId id="2147483664" r:id="rId10"/>
    <p:sldLayoutId id="2147483665" r:id="rId11"/>
    <p:sldLayoutId id="2147483656" r:id="rId12"/>
    <p:sldLayoutId id="2147483657" r:id="rId13"/>
    <p:sldLayoutId id="2147483658" r:id="rId14"/>
    <p:sldLayoutId id="2147483659" r:id="rId15"/>
    <p:sldLayoutId id="2147483661" r:id="rId16"/>
    <p:sldLayoutId id="214748366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7.emf"/></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7.emf"/></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7.emf"/></Relationships>
</file>

<file path=ppt/slides/_rels/slide4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7.emf"/></Relationships>
</file>

<file path=ppt/slides/_rels/slide5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7.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3DA9C1F8-C52B-4D5C-BAC7-DB75EAEC20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76200"/>
            <a:ext cx="12192000" cy="6934200"/>
          </a:xfrm>
          <a:prstGeom prst="rect">
            <a:avLst/>
          </a:prstGeom>
        </p:spPr>
      </p:pic>
      <p:pic>
        <p:nvPicPr>
          <p:cNvPr id="3" name="2">
            <a:extLst>
              <a:ext uri="{FF2B5EF4-FFF2-40B4-BE49-F238E27FC236}">
                <a16:creationId xmlns:a16="http://schemas.microsoft.com/office/drawing/2014/main" id="{F0E8FDDD-4B74-4FF5-9000-219B42109EB6}"/>
              </a:ext>
            </a:extLst>
          </p:cNvPr>
          <p:cNvPicPr>
            <a:picLocks noChangeAspect="1"/>
          </p:cNvPicPr>
          <p:nvPr/>
        </p:nvPicPr>
        <p:blipFill>
          <a:blip r:embed="rId3"/>
          <a:stretch>
            <a:fillRect/>
          </a:stretch>
        </p:blipFill>
        <p:spPr>
          <a:xfrm>
            <a:off x="-529" y="840139"/>
            <a:ext cx="12193057" cy="5468586"/>
          </a:xfrm>
          <a:prstGeom prst="rect">
            <a:avLst/>
          </a:prstGeom>
        </p:spPr>
      </p:pic>
      <p:pic>
        <p:nvPicPr>
          <p:cNvPr id="8" name="Picture 2" descr="Hình ảnh Khởi động, Tàu Vũ Trụ, Chuyển đổi Biểu Tượng, Biểu Tượng Thể Dục  Vector và PNG với nền trong suốt để tải xuống miễn ph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 y="1143000"/>
            <a:ext cx="3518261" cy="3518262"/>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B7340229-B08D-4684-A60F-5EDF7A6619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5" t="45100" r="5772"/>
          <a:stretch/>
        </p:blipFill>
        <p:spPr>
          <a:xfrm flipV="1">
            <a:off x="0" y="3766910"/>
            <a:ext cx="12192000" cy="3091089"/>
          </a:xfrm>
          <a:prstGeom prst="rect">
            <a:avLst/>
          </a:prstGeom>
        </p:spPr>
      </p:pic>
      <p:sp>
        <p:nvSpPr>
          <p:cNvPr id="7" name="TextBox 6"/>
          <p:cNvSpPr txBox="1"/>
          <p:nvPr/>
        </p:nvSpPr>
        <p:spPr>
          <a:xfrm>
            <a:off x="2362200" y="2030719"/>
            <a:ext cx="9067801" cy="1446550"/>
          </a:xfrm>
          <a:prstGeom prst="rect">
            <a:avLst/>
          </a:prstGeom>
          <a:noFill/>
        </p:spPr>
        <p:txBody>
          <a:bodyPr wrap="square" rtlCol="0">
            <a:spAutoFit/>
          </a:bodyPr>
          <a:lstStyle/>
          <a:p>
            <a:pPr algn="ctr"/>
            <a:r>
              <a:rPr lang="en-US" sz="8800" b="1" dirty="0">
                <a:solidFill>
                  <a:srgbClr val="FF0000"/>
                </a:solidFill>
                <a:latin typeface="#9Slide03 AllRoundGothic" panose="020B0703020202020104" pitchFamily="34" charset="0"/>
                <a:ea typeface="Tahoma" panose="020B0604030504040204" pitchFamily="34" charset="0"/>
                <a:cs typeface="Tahoma" panose="020B0604030504040204" pitchFamily="34" charset="0"/>
              </a:rPr>
              <a:t>KHỞI ĐỘNG</a:t>
            </a:r>
          </a:p>
        </p:txBody>
      </p:sp>
    </p:spTree>
    <p:extLst>
      <p:ext uri="{BB962C8B-B14F-4D97-AF65-F5344CB8AC3E}">
        <p14:creationId xmlns:p14="http://schemas.microsoft.com/office/powerpoint/2010/main" val="868332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3048" y="-35105"/>
            <a:ext cx="12188952" cy="6512104"/>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Content Placeholder 6">
            <a:extLst>
              <a:ext uri="{FF2B5EF4-FFF2-40B4-BE49-F238E27FC236}">
                <a16:creationId xmlns:a16="http://schemas.microsoft.com/office/drawing/2014/main" id="{F13AB97A-5FCB-8B78-BBB6-F1E505EEEA0C}"/>
              </a:ext>
            </a:extLst>
          </p:cNvPr>
          <p:cNvSpPr txBox="1">
            <a:spLocks/>
          </p:cNvSpPr>
          <p:nvPr/>
        </p:nvSpPr>
        <p:spPr>
          <a:xfrm>
            <a:off x="1553066" y="1025614"/>
            <a:ext cx="9724533" cy="80892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     Em hãy nêu khái niệm </a:t>
            </a:r>
            <a:r>
              <a:rPr lang="vi-VN" sz="3200" b="1">
                <a:latin typeface="Times New Roman" panose="02020603050405020304" pitchFamily="18" charset="0"/>
                <a:cs typeface="Times New Roman" panose="02020603050405020304" pitchFamily="18" charset="0"/>
              </a:rPr>
              <a:t>lực đẩy Archimedes </a:t>
            </a:r>
            <a:r>
              <a:rPr lang="vi-VN"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DA77526-A0C5-2B27-4438-FB39CB81FF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981000"/>
            <a:ext cx="657290" cy="657290"/>
          </a:xfrm>
          <a:prstGeom prst="rect">
            <a:avLst/>
          </a:prstGeom>
        </p:spPr>
      </p:pic>
      <p:pic>
        <p:nvPicPr>
          <p:cNvPr id="14" name="Picture 13" descr="A person on a paddle board&#10;&#10;Description automatically generated">
            <a:extLst>
              <a:ext uri="{FF2B5EF4-FFF2-40B4-BE49-F238E27FC236}">
                <a16:creationId xmlns:a16="http://schemas.microsoft.com/office/drawing/2014/main" id="{CDC27EF3-FB3A-53C9-5DBD-FAE9427D9D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2112173"/>
            <a:ext cx="4990407" cy="3327862"/>
          </a:xfrm>
          <a:prstGeom prst="rect">
            <a:avLst/>
          </a:prstGeom>
        </p:spPr>
      </p:pic>
      <p:sp>
        <p:nvSpPr>
          <p:cNvPr id="15" name="Content Placeholder 6">
            <a:extLst>
              <a:ext uri="{FF2B5EF4-FFF2-40B4-BE49-F238E27FC236}">
                <a16:creationId xmlns:a16="http://schemas.microsoft.com/office/drawing/2014/main" id="{8B0759C8-02C4-3C80-A388-746B282998F0}"/>
              </a:ext>
            </a:extLst>
          </p:cNvPr>
          <p:cNvSpPr txBox="1">
            <a:spLocks/>
          </p:cNvSpPr>
          <p:nvPr/>
        </p:nvSpPr>
        <p:spPr>
          <a:xfrm>
            <a:off x="6415332" y="2616410"/>
            <a:ext cx="5374317" cy="189447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solidFill>
                  <a:srgbClr val="C00000"/>
                </a:solidFill>
                <a:latin typeface="Times New Roman" panose="02020603050405020304" pitchFamily="18" charset="0"/>
                <a:cs typeface="Times New Roman" panose="02020603050405020304" pitchFamily="18" charset="0"/>
              </a:rPr>
              <a:t>     Lực đẩy do chất lỏng tác dụng lên vật đặt trong nó gọi là </a:t>
            </a:r>
            <a:r>
              <a:rPr lang="vi-VN" sz="3200" b="1">
                <a:solidFill>
                  <a:srgbClr val="C00000"/>
                </a:solidFill>
                <a:latin typeface="Times New Roman" panose="02020603050405020304" pitchFamily="18" charset="0"/>
                <a:cs typeface="Times New Roman" panose="02020603050405020304" pitchFamily="18" charset="0"/>
              </a:rPr>
              <a:t>lực đẩy Archimedes </a:t>
            </a:r>
            <a:r>
              <a:rPr lang="vi-VN" sz="3200">
                <a:solidFill>
                  <a:srgbClr val="C00000"/>
                </a:solidFill>
                <a:latin typeface="Times New Roman" panose="02020603050405020304" pitchFamily="18" charset="0"/>
                <a:cs typeface="Times New Roman" panose="02020603050405020304" pitchFamily="18" charset="0"/>
              </a:rPr>
              <a:t>.</a:t>
            </a:r>
            <a:endParaRPr lang="en-US" sz="3200">
              <a:solidFill>
                <a:srgbClr val="C00000"/>
              </a:solidFill>
              <a:latin typeface="Times New Roman" panose="02020603050405020304" pitchFamily="18" charset="0"/>
              <a:cs typeface="Times New Roman" panose="02020603050405020304" pitchFamily="18" charset="0"/>
            </a:endParaRPr>
          </a:p>
        </p:txBody>
      </p:sp>
      <p:pic>
        <p:nvPicPr>
          <p:cNvPr id="16" name="Picture 4">
            <a:extLst>
              <a:ext uri="{FF2B5EF4-FFF2-40B4-BE49-F238E27FC236}">
                <a16:creationId xmlns:a16="http://schemas.microsoft.com/office/drawing/2014/main" id="{4051C726-89B8-19D5-D567-DB7A2B263D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6559" y="2337244"/>
            <a:ext cx="808923" cy="80892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8B78CAE5-FF9F-ACD0-05C0-6CF574A57325}"/>
              </a:ext>
            </a:extLst>
          </p:cNvPr>
          <p:cNvSpPr/>
          <p:nvPr/>
        </p:nvSpPr>
        <p:spPr>
          <a:xfrm>
            <a:off x="6089115" y="2112172"/>
            <a:ext cx="5673581" cy="3345948"/>
          </a:xfrm>
          <a:prstGeom prst="roundRect">
            <a:avLst>
              <a:gd name="adj" fmla="val 0"/>
            </a:avLst>
          </a:prstGeom>
          <a:noFill/>
          <a:ln w="19050">
            <a:solidFill>
              <a:schemeClr val="accent1">
                <a:lumMod val="75000"/>
              </a:schemeClr>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463;p56">
            <a:extLst>
              <a:ext uri="{FF2B5EF4-FFF2-40B4-BE49-F238E27FC236}">
                <a16:creationId xmlns:a16="http://schemas.microsoft.com/office/drawing/2014/main" id="{99F22111-CCF0-33CE-C5D7-B6AC6B20F046}"/>
              </a:ext>
            </a:extLst>
          </p:cNvPr>
          <p:cNvSpPr txBox="1">
            <a:spLocks/>
          </p:cNvSpPr>
          <p:nvPr/>
        </p:nvSpPr>
        <p:spPr>
          <a:xfrm>
            <a:off x="6934660" y="4374158"/>
            <a:ext cx="5447307" cy="654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dk2"/>
              </a:buClr>
              <a:buSzPts val="2100"/>
              <a:buFont typeface="Anton"/>
              <a:buNone/>
              <a:defRPr sz="2000">
                <a:solidFill>
                  <a:schemeClr val="dk1"/>
                </a:solidFill>
                <a:latin typeface="Roboto" panose="02000000000000000000" pitchFamily="2" charset="0"/>
                <a:ea typeface="Roboto" panose="02000000000000000000" pitchFamily="2" charset="0"/>
                <a:cs typeface="Roboto Condensed Medium" panose="020B0604020202020204" pitchFamily="2" charset="0"/>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defRPr>
            </a:lvl9pPr>
          </a:lstStyle>
          <a:p>
            <a:pPr>
              <a:lnSpc>
                <a:spcPct val="150000"/>
              </a:lnSpc>
            </a:pPr>
            <a:r>
              <a:rPr lang="vi-VN" sz="3200">
                <a:solidFill>
                  <a:srgbClr val="C00000"/>
                </a:solidFill>
                <a:latin typeface="Times New Roman" panose="02020603050405020304" pitchFamily="18" charset="0"/>
                <a:cs typeface="Times New Roman" panose="02020603050405020304" pitchFamily="18" charset="0"/>
              </a:rPr>
              <a:t>Kí hiệu : </a:t>
            </a:r>
            <a:r>
              <a:rPr lang="en-US" sz="3200">
                <a:solidFill>
                  <a:srgbClr val="C00000"/>
                </a:solidFill>
                <a:latin typeface="Times New Roman" panose="02020603050405020304" pitchFamily="18" charset="0"/>
                <a:cs typeface="Times New Roman" panose="02020603050405020304" pitchFamily="18" charset="0"/>
              </a:rPr>
              <a:t>F</a:t>
            </a:r>
            <a:r>
              <a:rPr lang="en-US" sz="3200" baseline="-25000">
                <a:solidFill>
                  <a:srgbClr val="C00000"/>
                </a:solidFill>
                <a:latin typeface="Times New Roman" panose="02020603050405020304" pitchFamily="18" charset="0"/>
                <a:cs typeface="Times New Roman" panose="02020603050405020304" pitchFamily="18" charset="0"/>
              </a:rPr>
              <a:t>A</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499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0" y="-35105"/>
            <a:ext cx="12188952" cy="6512104"/>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10" name="Content Placeholder 6">
            <a:extLst>
              <a:ext uri="{FF2B5EF4-FFF2-40B4-BE49-F238E27FC236}">
                <a16:creationId xmlns:a16="http://schemas.microsoft.com/office/drawing/2014/main" id="{039F07EB-7E8D-9455-E8DB-CBCDC2304A93}"/>
              </a:ext>
            </a:extLst>
          </p:cNvPr>
          <p:cNvSpPr txBox="1">
            <a:spLocks/>
          </p:cNvSpPr>
          <p:nvPr/>
        </p:nvSpPr>
        <p:spPr>
          <a:xfrm>
            <a:off x="1066800" y="942921"/>
            <a:ext cx="10591800" cy="72890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    Khi thả vào nước, viên bi, ốc vít, nắp chai nhựa đều chịu tác dụng của lực đẩy Archimedes. Tại sao viên bi và ốc vít chìm, còn nắp nhựa nổi?</a:t>
            </a:r>
            <a:endParaRPr lang="en-US" sz="3200">
              <a:latin typeface="Times New Roman" panose="02020603050405020304" pitchFamily="18" charset="0"/>
              <a:cs typeface="Times New Roman" panose="02020603050405020304" pitchFamily="18" charset="0"/>
            </a:endParaRPr>
          </a:p>
        </p:txBody>
      </p:sp>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FB76B4B-3A35-EC72-AA74-8FDB4B55DB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676" y="976837"/>
            <a:ext cx="657290" cy="574423"/>
          </a:xfrm>
          <a:prstGeom prst="rect">
            <a:avLst/>
          </a:prstGeom>
        </p:spPr>
      </p:pic>
      <p:sp>
        <p:nvSpPr>
          <p:cNvPr id="3" name="Content Placeholder 6">
            <a:extLst>
              <a:ext uri="{FF2B5EF4-FFF2-40B4-BE49-F238E27FC236}">
                <a16:creationId xmlns:a16="http://schemas.microsoft.com/office/drawing/2014/main" id="{A01219EC-C263-9778-8179-BE76F2387BCF}"/>
              </a:ext>
            </a:extLst>
          </p:cNvPr>
          <p:cNvSpPr txBox="1">
            <a:spLocks/>
          </p:cNvSpPr>
          <p:nvPr/>
        </p:nvSpPr>
        <p:spPr>
          <a:xfrm>
            <a:off x="4185526" y="3348192"/>
            <a:ext cx="8006474" cy="284375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    Viên bi, ốc vít chìm: do trọng lực tác dụng lên chúng lớn hơn lực đẩy Archimedes. </a:t>
            </a:r>
          </a:p>
          <a:p>
            <a:pPr marL="0" lvl="0" indent="0">
              <a:buNone/>
            </a:pPr>
            <a:r>
              <a:rPr lang="vi-VN" sz="3200">
                <a:latin typeface="Times New Roman" panose="02020603050405020304" pitchFamily="18" charset="0"/>
                <a:cs typeface="Times New Roman" panose="02020603050405020304" pitchFamily="18" charset="0"/>
              </a:rPr>
              <a:t>     Nắp nhựa nổi do lực đẩy Archimedes lớn hơn trọng lực tác dụng lên nó. </a:t>
            </a:r>
            <a:endParaRPr lang="en-US" sz="3200">
              <a:latin typeface="Times New Roman" panose="02020603050405020304" pitchFamily="18" charset="0"/>
              <a:cs typeface="Times New Roman" panose="02020603050405020304" pitchFamily="18" charset="0"/>
            </a:endParaRPr>
          </a:p>
        </p:txBody>
      </p:sp>
      <p:pic>
        <p:nvPicPr>
          <p:cNvPr id="4" name="Picture 3" descr="A glass of water with a blue lid&#10;&#10;Description automatically generated with low confidence">
            <a:extLst>
              <a:ext uri="{FF2B5EF4-FFF2-40B4-BE49-F238E27FC236}">
                <a16:creationId xmlns:a16="http://schemas.microsoft.com/office/drawing/2014/main" id="{C47DC0CE-F526-B9ED-BCD0-964E9F88DB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772" y="2825222"/>
            <a:ext cx="2705478" cy="3048425"/>
          </a:xfrm>
          <a:prstGeom prst="rect">
            <a:avLst/>
          </a:prstGeom>
        </p:spPr>
      </p:pic>
      <p:grpSp>
        <p:nvGrpSpPr>
          <p:cNvPr id="6" name="Group 5">
            <a:extLst>
              <a:ext uri="{FF2B5EF4-FFF2-40B4-BE49-F238E27FC236}">
                <a16:creationId xmlns:a16="http://schemas.microsoft.com/office/drawing/2014/main" id="{760CBD74-5C40-F890-D460-A49D689F24C7}"/>
              </a:ext>
            </a:extLst>
          </p:cNvPr>
          <p:cNvGrpSpPr/>
          <p:nvPr/>
        </p:nvGrpSpPr>
        <p:grpSpPr>
          <a:xfrm>
            <a:off x="4130325" y="2784458"/>
            <a:ext cx="1934103" cy="644542"/>
            <a:chOff x="304970" y="2133600"/>
            <a:chExt cx="1934103" cy="644542"/>
          </a:xfrm>
        </p:grpSpPr>
        <p:grpSp>
          <p:nvGrpSpPr>
            <p:cNvPr id="7" name="Group 6">
              <a:extLst>
                <a:ext uri="{FF2B5EF4-FFF2-40B4-BE49-F238E27FC236}">
                  <a16:creationId xmlns:a16="http://schemas.microsoft.com/office/drawing/2014/main" id="{167BCB3A-BDD3-D8AD-6D47-1D42339E688A}"/>
                </a:ext>
              </a:extLst>
            </p:cNvPr>
            <p:cNvGrpSpPr/>
            <p:nvPr/>
          </p:nvGrpSpPr>
          <p:grpSpPr>
            <a:xfrm>
              <a:off x="610298" y="2222724"/>
              <a:ext cx="1628775" cy="463337"/>
              <a:chOff x="876300" y="1783116"/>
              <a:chExt cx="1628775" cy="463337"/>
            </a:xfrm>
          </p:grpSpPr>
          <p:sp>
            <p:nvSpPr>
              <p:cNvPr id="16" name="Rectangle: Rounded Corners 15">
                <a:extLst>
                  <a:ext uri="{FF2B5EF4-FFF2-40B4-BE49-F238E27FC236}">
                    <a16:creationId xmlns:a16="http://schemas.microsoft.com/office/drawing/2014/main" id="{B8EDB847-9A29-8A27-B9F4-E342DCEBAB29}"/>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TextBox 18">
                <a:extLst>
                  <a:ext uri="{FF2B5EF4-FFF2-40B4-BE49-F238E27FC236}">
                    <a16:creationId xmlns:a16="http://schemas.microsoft.com/office/drawing/2014/main" id="{A9112CE3-12C9-FB98-0993-5E1D36365D44}"/>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9" name="Picture 2">
              <a:extLst>
                <a:ext uri="{FF2B5EF4-FFF2-40B4-BE49-F238E27FC236}">
                  <a16:creationId xmlns:a16="http://schemas.microsoft.com/office/drawing/2014/main" id="{8DA6BD7E-2DAD-4B4B-8684-58F34A70816A}"/>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942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2A353D04-4251-51A1-C6AA-A24691BB372A}"/>
              </a:ext>
            </a:extLst>
          </p:cNvPr>
          <p:cNvSpPr/>
          <p:nvPr/>
        </p:nvSpPr>
        <p:spPr>
          <a:xfrm>
            <a:off x="3048000" y="976549"/>
            <a:ext cx="5415265" cy="9284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circle, graphics, creativity, astronomy&#10;&#10;Description automatically generated">
            <a:extLst>
              <a:ext uri="{FF2B5EF4-FFF2-40B4-BE49-F238E27FC236}">
                <a16:creationId xmlns:a16="http://schemas.microsoft.com/office/drawing/2014/main" id="{C5C540FF-C835-DDD9-8B76-3146E0B5C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3" name="Content Placeholder 6">
            <a:extLst>
              <a:ext uri="{FF2B5EF4-FFF2-40B4-BE49-F238E27FC236}">
                <a16:creationId xmlns:a16="http://schemas.microsoft.com/office/drawing/2014/main" id="{B8B34F2A-AD2C-17FE-11D6-902372F9A25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3" descr="A picture containing toy, doll&#10;&#10;Description automatically generated">
            <a:extLst>
              <a:ext uri="{FF2B5EF4-FFF2-40B4-BE49-F238E27FC236}">
                <a16:creationId xmlns:a16="http://schemas.microsoft.com/office/drawing/2014/main" id="{140B2FB4-8435-775C-4C46-5C5902D59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06" y="1642913"/>
            <a:ext cx="4138818" cy="4147112"/>
          </a:xfrm>
          <a:prstGeom prst="rect">
            <a:avLst/>
          </a:prstGeom>
        </p:spPr>
      </p:pic>
      <p:pic>
        <p:nvPicPr>
          <p:cNvPr id="5" name="Graphic 4" descr="Alarm clock">
            <a:extLst>
              <a:ext uri="{FF2B5EF4-FFF2-40B4-BE49-F238E27FC236}">
                <a16:creationId xmlns:a16="http://schemas.microsoft.com/office/drawing/2014/main" id="{FA927CF8-FA15-B1EF-1998-5105EE33B8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8183" y="2275874"/>
            <a:ext cx="1371598" cy="1371598"/>
          </a:xfrm>
          <a:prstGeom prst="rect">
            <a:avLst/>
          </a:prstGeom>
        </p:spPr>
      </p:pic>
      <p:pic>
        <p:nvPicPr>
          <p:cNvPr id="6" name="Graphic 5" descr="Document">
            <a:extLst>
              <a:ext uri="{FF2B5EF4-FFF2-40B4-BE49-F238E27FC236}">
                <a16:creationId xmlns:a16="http://schemas.microsoft.com/office/drawing/2014/main" id="{33218107-8B2B-BAD0-D6D7-846DC64934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65342" y="4180872"/>
            <a:ext cx="1097280" cy="1097280"/>
          </a:xfrm>
          <a:prstGeom prst="rect">
            <a:avLst/>
          </a:prstGeom>
        </p:spPr>
      </p:pic>
      <p:sp>
        <p:nvSpPr>
          <p:cNvPr id="7" name="TextBox 6">
            <a:extLst>
              <a:ext uri="{FF2B5EF4-FFF2-40B4-BE49-F238E27FC236}">
                <a16:creationId xmlns:a16="http://schemas.microsoft.com/office/drawing/2014/main" id="{9865AD44-E651-3FAC-A2E2-140F5DD32C1B}"/>
              </a:ext>
            </a:extLst>
          </p:cNvPr>
          <p:cNvSpPr txBox="1"/>
          <p:nvPr/>
        </p:nvSpPr>
        <p:spPr>
          <a:xfrm>
            <a:off x="6477000" y="4495800"/>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1</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8342E82-309C-D38F-517B-ADFA2B2C6DC1}"/>
              </a:ext>
            </a:extLst>
          </p:cNvPr>
          <p:cNvSpPr txBox="1"/>
          <p:nvPr/>
        </p:nvSpPr>
        <p:spPr>
          <a:xfrm>
            <a:off x="6655647" y="2598003"/>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10 phút</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1005CBA-0876-0DE7-7FE3-A10852DC5C54}"/>
              </a:ext>
            </a:extLst>
          </p:cNvPr>
          <p:cNvSpPr txBox="1"/>
          <p:nvPr/>
        </p:nvSpPr>
        <p:spPr>
          <a:xfrm>
            <a:off x="3654989" y="1161706"/>
            <a:ext cx="5415265" cy="584775"/>
          </a:xfrm>
          <a:prstGeom prst="rect">
            <a:avLst/>
          </a:prstGeom>
          <a:noFill/>
        </p:spPr>
        <p:txBody>
          <a:bodyPr wrap="square">
            <a:spAutoFit/>
          </a:bodyPr>
          <a:lstStyle/>
          <a:p>
            <a:r>
              <a:rPr lang="vi-VN" sz="3200" b="1">
                <a:solidFill>
                  <a:schemeClr val="bg1"/>
                </a:solidFill>
                <a:latin typeface="Times New Roman" panose="02020603050405020304" pitchFamily="18" charset="0"/>
                <a:cs typeface="Times New Roman" panose="02020603050405020304" pitchFamily="18" charset="0"/>
              </a:rPr>
              <a:t>HOẠT  ĐỘNG NHÓM</a:t>
            </a:r>
            <a:endParaRPr lang="en-US" sz="32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735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200"/>
                                        <p:tgtEl>
                                          <p:spTgt spid="1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Horizontal)">
                                      <p:cBhvr>
                                        <p:cTn id="10" dur="1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500"/>
                                        <p:tgtEl>
                                          <p:spTgt spid="8"/>
                                        </p:tgtEl>
                                      </p:cBhvr>
                                    </p:animEffect>
                                  </p:childTnLst>
                                </p:cTn>
                              </p:par>
                              <p:par>
                                <p:cTn id="21" presetID="16" presetClass="entr" presetSubtype="4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Horizontal)">
                                      <p:cBhvr>
                                        <p:cTn id="28" dur="500"/>
                                        <p:tgtEl>
                                          <p:spTgt spid="6"/>
                                        </p:tgtEl>
                                      </p:cBhvr>
                                    </p:animEffect>
                                  </p:childTnLst>
                                </p:cTn>
                              </p:par>
                              <p:par>
                                <p:cTn id="29" presetID="16" presetClass="entr" presetSubtype="4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65AD44-E651-3FAC-A2E2-140F5DD32C1B}"/>
              </a:ext>
            </a:extLst>
          </p:cNvPr>
          <p:cNvSpPr txBox="1"/>
          <p:nvPr/>
        </p:nvSpPr>
        <p:spPr>
          <a:xfrm>
            <a:off x="4343400" y="-18441"/>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1</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Content Placeholder 6">
            <a:extLst>
              <a:ext uri="{FF2B5EF4-FFF2-40B4-BE49-F238E27FC236}">
                <a16:creationId xmlns:a16="http://schemas.microsoft.com/office/drawing/2014/main" id="{1487978F-1EB3-29C6-037F-CCBB7EB7E275}"/>
              </a:ext>
            </a:extLst>
          </p:cNvPr>
          <p:cNvSpPr txBox="1">
            <a:spLocks/>
          </p:cNvSpPr>
          <p:nvPr/>
        </p:nvSpPr>
        <p:spPr>
          <a:xfrm>
            <a:off x="381000" y="566334"/>
            <a:ext cx="7950724"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a:latin typeface="Times New Roman" panose="02020603050405020304" pitchFamily="18" charset="0"/>
                <a:cs typeface="Times New Roman" panose="02020603050405020304" pitchFamily="18" charset="0"/>
              </a:rPr>
              <a:t>       1. Hãy biểu diễn các lực tác dụng vào viên bi, ốc vít kim loại, miếng xốp khi chúng ở vị trí như trong Hình 17.2. Viên bi </a:t>
            </a:r>
            <a:r>
              <a:rPr lang="en-US" sz="3200">
                <a:latin typeface="Times New Roman" panose="02020603050405020304" pitchFamily="18" charset="0"/>
                <a:cs typeface="Times New Roman" panose="02020603050405020304" pitchFamily="18" charset="0"/>
              </a:rPr>
              <a:t>(1) và </a:t>
            </a:r>
            <a:r>
              <a:rPr lang="vi-VN" sz="3200">
                <a:latin typeface="Times New Roman" panose="02020603050405020304" pitchFamily="18" charset="0"/>
                <a:cs typeface="Times New Roman" panose="02020603050405020304" pitchFamily="18" charset="0"/>
              </a:rPr>
              <a:t>ốc vít </a:t>
            </a:r>
            <a:r>
              <a:rPr lang="en-US" sz="3200">
                <a:latin typeface="Times New Roman" panose="02020603050405020304" pitchFamily="18" charset="0"/>
                <a:cs typeface="Times New Roman" panose="02020603050405020304" pitchFamily="18" charset="0"/>
              </a:rPr>
              <a:t>(2) </a:t>
            </a:r>
            <a:r>
              <a:rPr lang="vi-VN" sz="3200">
                <a:latin typeface="Times New Roman" panose="02020603050405020304" pitchFamily="18" charset="0"/>
                <a:cs typeface="Times New Roman" panose="02020603050405020304" pitchFamily="18" charset="0"/>
              </a:rPr>
              <a:t>chìm xuống, miếng xốp </a:t>
            </a:r>
            <a:r>
              <a:rPr lang="en-US" sz="3200">
                <a:latin typeface="Times New Roman" panose="02020603050405020304" pitchFamily="18" charset="0"/>
                <a:cs typeface="Times New Roman" panose="02020603050405020304" pitchFamily="18" charset="0"/>
              </a:rPr>
              <a:t>(3) </a:t>
            </a:r>
            <a:r>
              <a:rPr lang="vi-VN" sz="3200">
                <a:latin typeface="Times New Roman" panose="02020603050405020304" pitchFamily="18" charset="0"/>
                <a:cs typeface="Times New Roman" panose="02020603050405020304" pitchFamily="18" charset="0"/>
              </a:rPr>
              <a:t>nổi lên.</a:t>
            </a:r>
            <a:endParaRPr lang="en-US" sz="3200">
              <a:latin typeface="Times New Roman" panose="02020603050405020304" pitchFamily="18" charset="0"/>
              <a:cs typeface="Times New Roman" panose="02020603050405020304" pitchFamily="18" charset="0"/>
            </a:endParaRPr>
          </a:p>
          <a:p>
            <a:pPr marL="0" indent="0" algn="just">
              <a:lnSpc>
                <a:spcPct val="100000"/>
              </a:lnSpc>
              <a:buNone/>
            </a:pPr>
            <a:endParaRPr lang="vi-VN" sz="3200">
              <a:latin typeface="Times New Roman" panose="02020603050405020304" pitchFamily="18" charset="0"/>
              <a:cs typeface="Times New Roman" panose="02020603050405020304" pitchFamily="18" charset="0"/>
            </a:endParaRPr>
          </a:p>
        </p:txBody>
      </p:sp>
      <p:sp>
        <p:nvSpPr>
          <p:cNvPr id="10" name="Content Placeholder 6">
            <a:extLst>
              <a:ext uri="{FF2B5EF4-FFF2-40B4-BE49-F238E27FC236}">
                <a16:creationId xmlns:a16="http://schemas.microsoft.com/office/drawing/2014/main" id="{3C2085E9-01F8-04A5-8D18-7FEE93C3B241}"/>
              </a:ext>
            </a:extLst>
          </p:cNvPr>
          <p:cNvSpPr txBox="1">
            <a:spLocks/>
          </p:cNvSpPr>
          <p:nvPr/>
        </p:nvSpPr>
        <p:spPr>
          <a:xfrm>
            <a:off x="376286" y="2667000"/>
            <a:ext cx="8164728" cy="186093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a:latin typeface="Times New Roman" panose="02020603050405020304" pitchFamily="18" charset="0"/>
                <a:cs typeface="Times New Roman" panose="02020603050405020304" pitchFamily="18" charset="0"/>
              </a:rPr>
              <a:t>      2. Hãy rút ra điều kiện để một vật chìm xuống hoặc nổi lên khi đặt trong chất lỏng.</a:t>
            </a:r>
            <a:endParaRPr lang="en-US" sz="3200">
              <a:latin typeface="Times New Roman" panose="02020603050405020304" pitchFamily="18" charset="0"/>
              <a:cs typeface="Times New Roman" panose="02020603050405020304" pitchFamily="18" charset="0"/>
            </a:endParaRPr>
          </a:p>
        </p:txBody>
      </p:sp>
      <p:sp>
        <p:nvSpPr>
          <p:cNvPr id="11" name="Google Shape;463;p56">
            <a:extLst>
              <a:ext uri="{FF2B5EF4-FFF2-40B4-BE49-F238E27FC236}">
                <a16:creationId xmlns:a16="http://schemas.microsoft.com/office/drawing/2014/main" id="{397473B5-1F0B-A2FB-991D-CC64A7A775D6}"/>
              </a:ext>
            </a:extLst>
          </p:cNvPr>
          <p:cNvSpPr txBox="1">
            <a:spLocks/>
          </p:cNvSpPr>
          <p:nvPr/>
        </p:nvSpPr>
        <p:spPr>
          <a:xfrm>
            <a:off x="355076" y="3811574"/>
            <a:ext cx="8331724" cy="1774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50000"/>
              </a:lnSpc>
              <a:buClr>
                <a:srgbClr val="FFFFFF"/>
              </a:buClr>
              <a:buSzPts val="2800"/>
              <a:buFont typeface="Montserrat Medium"/>
              <a:buNone/>
              <a:tabLst/>
              <a:defRPr kumimoji="0" sz="2000" b="1" kern="0" spc="0" normalizeH="0" baseline="0">
                <a:ln>
                  <a:noFill/>
                </a:ln>
                <a:solidFill>
                  <a:srgbClr val="FFFFFF"/>
                </a:solidFill>
                <a:effectLst/>
                <a:uLnTx/>
                <a:uFillTx/>
                <a:latin typeface="Roboto" panose="02000000000000000000" pitchFamily="2" charset="0"/>
                <a:ea typeface="Montserrat Medium"/>
                <a:cs typeface="Arial" panose="020B0604020202020204" pitchFamily="34" charset="0"/>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defRPr>
            </a:lvl9pPr>
          </a:lstStyle>
          <a:p>
            <a:pPr algn="just">
              <a:lnSpc>
                <a:spcPct val="100000"/>
              </a:lnSpc>
            </a:pPr>
            <a:r>
              <a:rPr lang="vi-VN" sz="3200" b="0">
                <a:solidFill>
                  <a:schemeClr val="tx1"/>
                </a:solidFill>
                <a:latin typeface="Times New Roman" panose="02020603050405020304" pitchFamily="18" charset="0"/>
                <a:cs typeface="Times New Roman" panose="02020603050405020304" pitchFamily="18" charset="0"/>
              </a:rPr>
              <a:t>      3. Mô </a:t>
            </a:r>
            <a:r>
              <a:rPr lang="vi-VN" sz="3200" b="0" dirty="0">
                <a:solidFill>
                  <a:schemeClr val="tx1"/>
                </a:solidFill>
                <a:latin typeface="Times New Roman" panose="02020603050405020304" pitchFamily="18" charset="0"/>
                <a:cs typeface="Times New Roman" panose="02020603050405020304" pitchFamily="18" charset="0"/>
              </a:rPr>
              <a:t>tả sự thay đổi lực đẩy của nước lên quả </a:t>
            </a:r>
            <a:r>
              <a:rPr lang="vi-VN" sz="3200" b="0">
                <a:solidFill>
                  <a:schemeClr val="tx1"/>
                </a:solidFill>
                <a:latin typeface="Times New Roman" panose="02020603050405020304" pitchFamily="18" charset="0"/>
                <a:cs typeface="Times New Roman" panose="02020603050405020304" pitchFamily="18" charset="0"/>
              </a:rPr>
              <a:t>bóng trong hình 17.1 từ </a:t>
            </a:r>
            <a:r>
              <a:rPr lang="vi-VN" sz="3200" b="0" dirty="0">
                <a:solidFill>
                  <a:schemeClr val="tx1"/>
                </a:solidFill>
                <a:latin typeface="Times New Roman" panose="02020603050405020304" pitchFamily="18" charset="0"/>
                <a:cs typeface="Times New Roman" panose="02020603050405020304" pitchFamily="18" charset="0"/>
              </a:rPr>
              <a:t>khi bắt đầu nhấn quả bóng vào nước, đến khi quả bóng chìm hoàn toàn trong nước.</a:t>
            </a:r>
            <a:endParaRPr lang="en-US" sz="3200" b="0" dirty="0">
              <a:solidFill>
                <a:schemeClr val="tx1"/>
              </a:solidFill>
              <a:latin typeface="Times New Roman" panose="02020603050405020304" pitchFamily="18" charset="0"/>
              <a:cs typeface="Times New Roman" panose="02020603050405020304" pitchFamily="18" charset="0"/>
              <a:sym typeface="Montserrat Medium"/>
            </a:endParaRPr>
          </a:p>
        </p:txBody>
      </p:sp>
      <p:pic>
        <p:nvPicPr>
          <p:cNvPr id="12" name="Picture 11">
            <a:extLst>
              <a:ext uri="{FF2B5EF4-FFF2-40B4-BE49-F238E27FC236}">
                <a16:creationId xmlns:a16="http://schemas.microsoft.com/office/drawing/2014/main" id="{B0D4BA1A-C162-90FC-8D41-036F02A8B9ED}"/>
              </a:ext>
            </a:extLst>
          </p:cNvPr>
          <p:cNvPicPr>
            <a:picLocks noChangeAspect="1"/>
          </p:cNvPicPr>
          <p:nvPr/>
        </p:nvPicPr>
        <p:blipFill>
          <a:blip r:embed="rId2"/>
          <a:stretch>
            <a:fillRect/>
          </a:stretch>
        </p:blipFill>
        <p:spPr>
          <a:xfrm>
            <a:off x="8677143" y="3428214"/>
            <a:ext cx="3072353" cy="1743226"/>
          </a:xfrm>
          <a:prstGeom prst="rect">
            <a:avLst/>
          </a:prstGeom>
        </p:spPr>
      </p:pic>
      <p:pic>
        <p:nvPicPr>
          <p:cNvPr id="15" name="Picture 14">
            <a:extLst>
              <a:ext uri="{FF2B5EF4-FFF2-40B4-BE49-F238E27FC236}">
                <a16:creationId xmlns:a16="http://schemas.microsoft.com/office/drawing/2014/main" id="{1350CB58-A943-611C-C11E-1B83E3AA6DE0}"/>
              </a:ext>
            </a:extLst>
          </p:cNvPr>
          <p:cNvPicPr>
            <a:picLocks noChangeAspect="1"/>
          </p:cNvPicPr>
          <p:nvPr/>
        </p:nvPicPr>
        <p:blipFill>
          <a:blip r:embed="rId3"/>
          <a:stretch>
            <a:fillRect/>
          </a:stretch>
        </p:blipFill>
        <p:spPr>
          <a:xfrm>
            <a:off x="8287732" y="609600"/>
            <a:ext cx="3443696" cy="1949043"/>
          </a:xfrm>
          <a:prstGeom prst="rect">
            <a:avLst/>
          </a:prstGeom>
        </p:spPr>
      </p:pic>
      <p:sp>
        <p:nvSpPr>
          <p:cNvPr id="16" name="Rectangle: Rounded Corners 15">
            <a:extLst>
              <a:ext uri="{FF2B5EF4-FFF2-40B4-BE49-F238E27FC236}">
                <a16:creationId xmlns:a16="http://schemas.microsoft.com/office/drawing/2014/main" id="{E945DD58-5B2E-F30A-163E-2AC0C213F363}"/>
              </a:ext>
            </a:extLst>
          </p:cNvPr>
          <p:cNvSpPr/>
          <p:nvPr/>
        </p:nvSpPr>
        <p:spPr>
          <a:xfrm>
            <a:off x="9076172" y="2583344"/>
            <a:ext cx="1828614" cy="39926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000FC02-EA12-0C7E-6CB9-B0D455D5BC0C}"/>
              </a:ext>
            </a:extLst>
          </p:cNvPr>
          <p:cNvSpPr txBox="1"/>
          <p:nvPr/>
        </p:nvSpPr>
        <p:spPr>
          <a:xfrm>
            <a:off x="9125932" y="2518301"/>
            <a:ext cx="198120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17.2</a:t>
            </a:r>
            <a:endParaRPr lang="en-US" sz="2800">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4BCD333F-54A5-755A-6B22-61A5C676979A}"/>
              </a:ext>
            </a:extLst>
          </p:cNvPr>
          <p:cNvSpPr/>
          <p:nvPr/>
        </p:nvSpPr>
        <p:spPr>
          <a:xfrm>
            <a:off x="9372600" y="5192328"/>
            <a:ext cx="1828614" cy="39926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4E2C8BD-DA69-CF9D-FCCC-0B1697AEA2A0}"/>
              </a:ext>
            </a:extLst>
          </p:cNvPr>
          <p:cNvSpPr txBox="1"/>
          <p:nvPr/>
        </p:nvSpPr>
        <p:spPr>
          <a:xfrm>
            <a:off x="9486993" y="5171440"/>
            <a:ext cx="198120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17.1</a:t>
            </a:r>
            <a:endParaRPr lang="en-US" sz="2800">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0075E543-04FF-E1C8-C069-D5261E9A83FA}"/>
              </a:ext>
            </a:extLst>
          </p:cNvPr>
          <p:cNvSpPr/>
          <p:nvPr/>
        </p:nvSpPr>
        <p:spPr>
          <a:xfrm>
            <a:off x="152400" y="566334"/>
            <a:ext cx="11887200" cy="5308941"/>
          </a:xfrm>
          <a:prstGeom prst="roundRect">
            <a:avLst>
              <a:gd name="adj" fmla="val 9129"/>
            </a:avLst>
          </a:prstGeom>
          <a:noFill/>
          <a:ln w="28575">
            <a:solidFill>
              <a:schemeClr val="accent1">
                <a:lumMod val="50000"/>
              </a:schemeClr>
            </a:solidFill>
            <a:extLst>
              <a:ext uri="{C807C97D-BFC1-408E-A445-0C87EB9F89A2}">
                <ask:lineSketchStyleProps xmlns:ask="http://schemas.microsoft.com/office/drawing/2018/sketchyshapes" sd="323100741">
                  <a:custGeom>
                    <a:avLst/>
                    <a:gdLst>
                      <a:gd name="connsiteX0" fmla="*/ 0 w 11887200"/>
                      <a:gd name="connsiteY0" fmla="*/ 490892 h 5377281"/>
                      <a:gd name="connsiteX1" fmla="*/ 490892 w 11887200"/>
                      <a:gd name="connsiteY1" fmla="*/ 0 h 5377281"/>
                      <a:gd name="connsiteX2" fmla="*/ 846753 w 11887200"/>
                      <a:gd name="connsiteY2" fmla="*/ 0 h 5377281"/>
                      <a:gd name="connsiteX3" fmla="*/ 1638831 w 11887200"/>
                      <a:gd name="connsiteY3" fmla="*/ 0 h 5377281"/>
                      <a:gd name="connsiteX4" fmla="*/ 2321854 w 11887200"/>
                      <a:gd name="connsiteY4" fmla="*/ 0 h 5377281"/>
                      <a:gd name="connsiteX5" fmla="*/ 2786769 w 11887200"/>
                      <a:gd name="connsiteY5" fmla="*/ 0 h 5377281"/>
                      <a:gd name="connsiteX6" fmla="*/ 3469792 w 11887200"/>
                      <a:gd name="connsiteY6" fmla="*/ 0 h 5377281"/>
                      <a:gd name="connsiteX7" fmla="*/ 3825653 w 11887200"/>
                      <a:gd name="connsiteY7" fmla="*/ 0 h 5377281"/>
                      <a:gd name="connsiteX8" fmla="*/ 4617731 w 11887200"/>
                      <a:gd name="connsiteY8" fmla="*/ 0 h 5377281"/>
                      <a:gd name="connsiteX9" fmla="*/ 5409809 w 11887200"/>
                      <a:gd name="connsiteY9" fmla="*/ 0 h 5377281"/>
                      <a:gd name="connsiteX10" fmla="*/ 5656615 w 11887200"/>
                      <a:gd name="connsiteY10" fmla="*/ 0 h 5377281"/>
                      <a:gd name="connsiteX11" fmla="*/ 6339639 w 11887200"/>
                      <a:gd name="connsiteY11" fmla="*/ 0 h 5377281"/>
                      <a:gd name="connsiteX12" fmla="*/ 6695500 w 11887200"/>
                      <a:gd name="connsiteY12" fmla="*/ 0 h 5377281"/>
                      <a:gd name="connsiteX13" fmla="*/ 7378523 w 11887200"/>
                      <a:gd name="connsiteY13" fmla="*/ 0 h 5377281"/>
                      <a:gd name="connsiteX14" fmla="*/ 7734384 w 11887200"/>
                      <a:gd name="connsiteY14" fmla="*/ 0 h 5377281"/>
                      <a:gd name="connsiteX15" fmla="*/ 8417408 w 11887200"/>
                      <a:gd name="connsiteY15" fmla="*/ 0 h 5377281"/>
                      <a:gd name="connsiteX16" fmla="*/ 8773268 w 11887200"/>
                      <a:gd name="connsiteY16" fmla="*/ 0 h 5377281"/>
                      <a:gd name="connsiteX17" fmla="*/ 9020075 w 11887200"/>
                      <a:gd name="connsiteY17" fmla="*/ 0 h 5377281"/>
                      <a:gd name="connsiteX18" fmla="*/ 9703099 w 11887200"/>
                      <a:gd name="connsiteY18" fmla="*/ 0 h 5377281"/>
                      <a:gd name="connsiteX19" fmla="*/ 10277068 w 11887200"/>
                      <a:gd name="connsiteY19" fmla="*/ 0 h 5377281"/>
                      <a:gd name="connsiteX20" fmla="*/ 10632929 w 11887200"/>
                      <a:gd name="connsiteY20" fmla="*/ 0 h 5377281"/>
                      <a:gd name="connsiteX21" fmla="*/ 11396308 w 11887200"/>
                      <a:gd name="connsiteY21" fmla="*/ 0 h 5377281"/>
                      <a:gd name="connsiteX22" fmla="*/ 11887200 w 11887200"/>
                      <a:gd name="connsiteY22" fmla="*/ 490892 h 5377281"/>
                      <a:gd name="connsiteX23" fmla="*/ 11887200 w 11887200"/>
                      <a:gd name="connsiteY23" fmla="*/ 908464 h 5377281"/>
                      <a:gd name="connsiteX24" fmla="*/ 11887200 w 11887200"/>
                      <a:gd name="connsiteY24" fmla="*/ 1413946 h 5377281"/>
                      <a:gd name="connsiteX25" fmla="*/ 11887200 w 11887200"/>
                      <a:gd name="connsiteY25" fmla="*/ 1963383 h 5377281"/>
                      <a:gd name="connsiteX26" fmla="*/ 11887200 w 11887200"/>
                      <a:gd name="connsiteY26" fmla="*/ 2512821 h 5377281"/>
                      <a:gd name="connsiteX27" fmla="*/ 11887200 w 11887200"/>
                      <a:gd name="connsiteY27" fmla="*/ 3106213 h 5377281"/>
                      <a:gd name="connsiteX28" fmla="*/ 11887200 w 11887200"/>
                      <a:gd name="connsiteY28" fmla="*/ 3699605 h 5377281"/>
                      <a:gd name="connsiteX29" fmla="*/ 11887200 w 11887200"/>
                      <a:gd name="connsiteY29" fmla="*/ 4336952 h 5377281"/>
                      <a:gd name="connsiteX30" fmla="*/ 11887200 w 11887200"/>
                      <a:gd name="connsiteY30" fmla="*/ 4886389 h 5377281"/>
                      <a:gd name="connsiteX31" fmla="*/ 11396308 w 11887200"/>
                      <a:gd name="connsiteY31" fmla="*/ 5377281 h 5377281"/>
                      <a:gd name="connsiteX32" fmla="*/ 10822339 w 11887200"/>
                      <a:gd name="connsiteY32" fmla="*/ 5377281 h 5377281"/>
                      <a:gd name="connsiteX33" fmla="*/ 10139315 w 11887200"/>
                      <a:gd name="connsiteY33" fmla="*/ 5377281 h 5377281"/>
                      <a:gd name="connsiteX34" fmla="*/ 9783454 w 11887200"/>
                      <a:gd name="connsiteY34" fmla="*/ 5377281 h 5377281"/>
                      <a:gd name="connsiteX35" fmla="*/ 9100431 w 11887200"/>
                      <a:gd name="connsiteY35" fmla="*/ 5377281 h 5377281"/>
                      <a:gd name="connsiteX36" fmla="*/ 8308353 w 11887200"/>
                      <a:gd name="connsiteY36" fmla="*/ 5377281 h 5377281"/>
                      <a:gd name="connsiteX37" fmla="*/ 7625330 w 11887200"/>
                      <a:gd name="connsiteY37" fmla="*/ 5377281 h 5377281"/>
                      <a:gd name="connsiteX38" fmla="*/ 7160415 w 11887200"/>
                      <a:gd name="connsiteY38" fmla="*/ 5377281 h 5377281"/>
                      <a:gd name="connsiteX39" fmla="*/ 6368337 w 11887200"/>
                      <a:gd name="connsiteY39" fmla="*/ 5377281 h 5377281"/>
                      <a:gd name="connsiteX40" fmla="*/ 5903422 w 11887200"/>
                      <a:gd name="connsiteY40" fmla="*/ 5377281 h 5377281"/>
                      <a:gd name="connsiteX41" fmla="*/ 5220399 w 11887200"/>
                      <a:gd name="connsiteY41" fmla="*/ 5377281 h 5377281"/>
                      <a:gd name="connsiteX42" fmla="*/ 4428321 w 11887200"/>
                      <a:gd name="connsiteY42" fmla="*/ 5377281 h 5377281"/>
                      <a:gd name="connsiteX43" fmla="*/ 3636244 w 11887200"/>
                      <a:gd name="connsiteY43" fmla="*/ 5377281 h 5377281"/>
                      <a:gd name="connsiteX44" fmla="*/ 3389437 w 11887200"/>
                      <a:gd name="connsiteY44" fmla="*/ 5377281 h 5377281"/>
                      <a:gd name="connsiteX45" fmla="*/ 2924522 w 11887200"/>
                      <a:gd name="connsiteY45" fmla="*/ 5377281 h 5377281"/>
                      <a:gd name="connsiteX46" fmla="*/ 2568661 w 11887200"/>
                      <a:gd name="connsiteY46" fmla="*/ 5377281 h 5377281"/>
                      <a:gd name="connsiteX47" fmla="*/ 1776583 w 11887200"/>
                      <a:gd name="connsiteY47" fmla="*/ 5377281 h 5377281"/>
                      <a:gd name="connsiteX48" fmla="*/ 1093560 w 11887200"/>
                      <a:gd name="connsiteY48" fmla="*/ 5377281 h 5377281"/>
                      <a:gd name="connsiteX49" fmla="*/ 490892 w 11887200"/>
                      <a:gd name="connsiteY49" fmla="*/ 5377281 h 5377281"/>
                      <a:gd name="connsiteX50" fmla="*/ 0 w 11887200"/>
                      <a:gd name="connsiteY50" fmla="*/ 4886389 h 5377281"/>
                      <a:gd name="connsiteX51" fmla="*/ 0 w 11887200"/>
                      <a:gd name="connsiteY51" fmla="*/ 4249042 h 5377281"/>
                      <a:gd name="connsiteX52" fmla="*/ 0 w 11887200"/>
                      <a:gd name="connsiteY52" fmla="*/ 3787515 h 5377281"/>
                      <a:gd name="connsiteX53" fmla="*/ 0 w 11887200"/>
                      <a:gd name="connsiteY53" fmla="*/ 3369943 h 5377281"/>
                      <a:gd name="connsiteX54" fmla="*/ 0 w 11887200"/>
                      <a:gd name="connsiteY54" fmla="*/ 2908415 h 5377281"/>
                      <a:gd name="connsiteX55" fmla="*/ 0 w 11887200"/>
                      <a:gd name="connsiteY55" fmla="*/ 2446888 h 5377281"/>
                      <a:gd name="connsiteX56" fmla="*/ 0 w 11887200"/>
                      <a:gd name="connsiteY56" fmla="*/ 1941406 h 5377281"/>
                      <a:gd name="connsiteX57" fmla="*/ 0 w 11887200"/>
                      <a:gd name="connsiteY57" fmla="*/ 1435924 h 5377281"/>
                      <a:gd name="connsiteX58" fmla="*/ 0 w 11887200"/>
                      <a:gd name="connsiteY58" fmla="*/ 490892 h 537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887200" h="5377281" extrusionOk="0">
                        <a:moveTo>
                          <a:pt x="0" y="490892"/>
                        </a:moveTo>
                        <a:cubicBezTo>
                          <a:pt x="6740" y="142335"/>
                          <a:pt x="170680" y="-64551"/>
                          <a:pt x="490892" y="0"/>
                        </a:cubicBezTo>
                        <a:cubicBezTo>
                          <a:pt x="603555" y="-20338"/>
                          <a:pt x="736130" y="20205"/>
                          <a:pt x="846753" y="0"/>
                        </a:cubicBezTo>
                        <a:cubicBezTo>
                          <a:pt x="957376" y="-20205"/>
                          <a:pt x="1253713" y="54879"/>
                          <a:pt x="1638831" y="0"/>
                        </a:cubicBezTo>
                        <a:cubicBezTo>
                          <a:pt x="2023949" y="-54879"/>
                          <a:pt x="2085558" y="16937"/>
                          <a:pt x="2321854" y="0"/>
                        </a:cubicBezTo>
                        <a:cubicBezTo>
                          <a:pt x="2558150" y="-16937"/>
                          <a:pt x="2686553" y="29685"/>
                          <a:pt x="2786769" y="0"/>
                        </a:cubicBezTo>
                        <a:cubicBezTo>
                          <a:pt x="2886985" y="-29685"/>
                          <a:pt x="3229719" y="27729"/>
                          <a:pt x="3469792" y="0"/>
                        </a:cubicBezTo>
                        <a:cubicBezTo>
                          <a:pt x="3709865" y="-27729"/>
                          <a:pt x="3699940" y="29742"/>
                          <a:pt x="3825653" y="0"/>
                        </a:cubicBezTo>
                        <a:cubicBezTo>
                          <a:pt x="3951366" y="-29742"/>
                          <a:pt x="4252229" y="32155"/>
                          <a:pt x="4617731" y="0"/>
                        </a:cubicBezTo>
                        <a:cubicBezTo>
                          <a:pt x="4983233" y="-32155"/>
                          <a:pt x="5104632" y="90381"/>
                          <a:pt x="5409809" y="0"/>
                        </a:cubicBezTo>
                        <a:cubicBezTo>
                          <a:pt x="5714986" y="-90381"/>
                          <a:pt x="5548648" y="15563"/>
                          <a:pt x="5656615" y="0"/>
                        </a:cubicBezTo>
                        <a:cubicBezTo>
                          <a:pt x="5764582" y="-15563"/>
                          <a:pt x="6069520" y="28181"/>
                          <a:pt x="6339639" y="0"/>
                        </a:cubicBezTo>
                        <a:cubicBezTo>
                          <a:pt x="6609758" y="-28181"/>
                          <a:pt x="6577620" y="8278"/>
                          <a:pt x="6695500" y="0"/>
                        </a:cubicBezTo>
                        <a:cubicBezTo>
                          <a:pt x="6813380" y="-8278"/>
                          <a:pt x="7079964" y="81156"/>
                          <a:pt x="7378523" y="0"/>
                        </a:cubicBezTo>
                        <a:cubicBezTo>
                          <a:pt x="7677082" y="-81156"/>
                          <a:pt x="7624519" y="6066"/>
                          <a:pt x="7734384" y="0"/>
                        </a:cubicBezTo>
                        <a:cubicBezTo>
                          <a:pt x="7844249" y="-6066"/>
                          <a:pt x="8185813" y="33324"/>
                          <a:pt x="8417408" y="0"/>
                        </a:cubicBezTo>
                        <a:cubicBezTo>
                          <a:pt x="8649003" y="-33324"/>
                          <a:pt x="8618838" y="36521"/>
                          <a:pt x="8773268" y="0"/>
                        </a:cubicBezTo>
                        <a:cubicBezTo>
                          <a:pt x="8927698" y="-36521"/>
                          <a:pt x="8958565" y="25396"/>
                          <a:pt x="9020075" y="0"/>
                        </a:cubicBezTo>
                        <a:cubicBezTo>
                          <a:pt x="9081585" y="-25396"/>
                          <a:pt x="9462566" y="52678"/>
                          <a:pt x="9703099" y="0"/>
                        </a:cubicBezTo>
                        <a:cubicBezTo>
                          <a:pt x="9943632" y="-52678"/>
                          <a:pt x="10066130" y="49722"/>
                          <a:pt x="10277068" y="0"/>
                        </a:cubicBezTo>
                        <a:cubicBezTo>
                          <a:pt x="10488006" y="-49722"/>
                          <a:pt x="10499949" y="6059"/>
                          <a:pt x="10632929" y="0"/>
                        </a:cubicBezTo>
                        <a:cubicBezTo>
                          <a:pt x="10765909" y="-6059"/>
                          <a:pt x="11177973" y="49269"/>
                          <a:pt x="11396308" y="0"/>
                        </a:cubicBezTo>
                        <a:cubicBezTo>
                          <a:pt x="11651281" y="-34649"/>
                          <a:pt x="11827155" y="211989"/>
                          <a:pt x="11887200" y="490892"/>
                        </a:cubicBezTo>
                        <a:cubicBezTo>
                          <a:pt x="11900778" y="671520"/>
                          <a:pt x="11847136" y="741909"/>
                          <a:pt x="11887200" y="908464"/>
                        </a:cubicBezTo>
                        <a:cubicBezTo>
                          <a:pt x="11927264" y="1075019"/>
                          <a:pt x="11874945" y="1187572"/>
                          <a:pt x="11887200" y="1413946"/>
                        </a:cubicBezTo>
                        <a:cubicBezTo>
                          <a:pt x="11899455" y="1640320"/>
                          <a:pt x="11855256" y="1701284"/>
                          <a:pt x="11887200" y="1963383"/>
                        </a:cubicBezTo>
                        <a:cubicBezTo>
                          <a:pt x="11919144" y="2225482"/>
                          <a:pt x="11867408" y="2258843"/>
                          <a:pt x="11887200" y="2512821"/>
                        </a:cubicBezTo>
                        <a:cubicBezTo>
                          <a:pt x="11906992" y="2766799"/>
                          <a:pt x="11859665" y="2959642"/>
                          <a:pt x="11887200" y="3106213"/>
                        </a:cubicBezTo>
                        <a:cubicBezTo>
                          <a:pt x="11914735" y="3252784"/>
                          <a:pt x="11820270" y="3440314"/>
                          <a:pt x="11887200" y="3699605"/>
                        </a:cubicBezTo>
                        <a:cubicBezTo>
                          <a:pt x="11954130" y="3958896"/>
                          <a:pt x="11859744" y="4167627"/>
                          <a:pt x="11887200" y="4336952"/>
                        </a:cubicBezTo>
                        <a:cubicBezTo>
                          <a:pt x="11914656" y="4506277"/>
                          <a:pt x="11835073" y="4754764"/>
                          <a:pt x="11887200" y="4886389"/>
                        </a:cubicBezTo>
                        <a:cubicBezTo>
                          <a:pt x="11872145" y="5173577"/>
                          <a:pt x="11705763" y="5312842"/>
                          <a:pt x="11396308" y="5377281"/>
                        </a:cubicBezTo>
                        <a:cubicBezTo>
                          <a:pt x="11270304" y="5417974"/>
                          <a:pt x="10989687" y="5353899"/>
                          <a:pt x="10822339" y="5377281"/>
                        </a:cubicBezTo>
                        <a:cubicBezTo>
                          <a:pt x="10654991" y="5400663"/>
                          <a:pt x="10374400" y="5343153"/>
                          <a:pt x="10139315" y="5377281"/>
                        </a:cubicBezTo>
                        <a:cubicBezTo>
                          <a:pt x="9904230" y="5411409"/>
                          <a:pt x="9933031" y="5371852"/>
                          <a:pt x="9783454" y="5377281"/>
                        </a:cubicBezTo>
                        <a:cubicBezTo>
                          <a:pt x="9633877" y="5382710"/>
                          <a:pt x="9366893" y="5343298"/>
                          <a:pt x="9100431" y="5377281"/>
                        </a:cubicBezTo>
                        <a:cubicBezTo>
                          <a:pt x="8833969" y="5411264"/>
                          <a:pt x="8530629" y="5308696"/>
                          <a:pt x="8308353" y="5377281"/>
                        </a:cubicBezTo>
                        <a:cubicBezTo>
                          <a:pt x="8086077" y="5445866"/>
                          <a:pt x="7840843" y="5375719"/>
                          <a:pt x="7625330" y="5377281"/>
                        </a:cubicBezTo>
                        <a:cubicBezTo>
                          <a:pt x="7409817" y="5378843"/>
                          <a:pt x="7384995" y="5331253"/>
                          <a:pt x="7160415" y="5377281"/>
                        </a:cubicBezTo>
                        <a:cubicBezTo>
                          <a:pt x="6935835" y="5423309"/>
                          <a:pt x="6582693" y="5332965"/>
                          <a:pt x="6368337" y="5377281"/>
                        </a:cubicBezTo>
                        <a:cubicBezTo>
                          <a:pt x="6153981" y="5421597"/>
                          <a:pt x="6079830" y="5356172"/>
                          <a:pt x="5903422" y="5377281"/>
                        </a:cubicBezTo>
                        <a:cubicBezTo>
                          <a:pt x="5727015" y="5398390"/>
                          <a:pt x="5483897" y="5299054"/>
                          <a:pt x="5220399" y="5377281"/>
                        </a:cubicBezTo>
                        <a:cubicBezTo>
                          <a:pt x="4956901" y="5455508"/>
                          <a:pt x="4745236" y="5372363"/>
                          <a:pt x="4428321" y="5377281"/>
                        </a:cubicBezTo>
                        <a:cubicBezTo>
                          <a:pt x="4111406" y="5382199"/>
                          <a:pt x="3914783" y="5337455"/>
                          <a:pt x="3636244" y="5377281"/>
                        </a:cubicBezTo>
                        <a:cubicBezTo>
                          <a:pt x="3357705" y="5417107"/>
                          <a:pt x="3442088" y="5371137"/>
                          <a:pt x="3389437" y="5377281"/>
                        </a:cubicBezTo>
                        <a:cubicBezTo>
                          <a:pt x="3336786" y="5383425"/>
                          <a:pt x="3125577" y="5372107"/>
                          <a:pt x="2924522" y="5377281"/>
                        </a:cubicBezTo>
                        <a:cubicBezTo>
                          <a:pt x="2723468" y="5382455"/>
                          <a:pt x="2654333" y="5363448"/>
                          <a:pt x="2568661" y="5377281"/>
                        </a:cubicBezTo>
                        <a:cubicBezTo>
                          <a:pt x="2482989" y="5391114"/>
                          <a:pt x="1958013" y="5340197"/>
                          <a:pt x="1776583" y="5377281"/>
                        </a:cubicBezTo>
                        <a:cubicBezTo>
                          <a:pt x="1595153" y="5414365"/>
                          <a:pt x="1343961" y="5358630"/>
                          <a:pt x="1093560" y="5377281"/>
                        </a:cubicBezTo>
                        <a:cubicBezTo>
                          <a:pt x="843159" y="5395932"/>
                          <a:pt x="662504" y="5316090"/>
                          <a:pt x="490892" y="5377281"/>
                        </a:cubicBezTo>
                        <a:cubicBezTo>
                          <a:pt x="263252" y="5436069"/>
                          <a:pt x="-15406" y="5154283"/>
                          <a:pt x="0" y="4886389"/>
                        </a:cubicBezTo>
                        <a:cubicBezTo>
                          <a:pt x="-74885" y="4699756"/>
                          <a:pt x="24519" y="4428418"/>
                          <a:pt x="0" y="4249042"/>
                        </a:cubicBezTo>
                        <a:cubicBezTo>
                          <a:pt x="-24519" y="4069666"/>
                          <a:pt x="26946" y="3916225"/>
                          <a:pt x="0" y="3787515"/>
                        </a:cubicBezTo>
                        <a:cubicBezTo>
                          <a:pt x="-26946" y="3658805"/>
                          <a:pt x="30709" y="3478234"/>
                          <a:pt x="0" y="3369943"/>
                        </a:cubicBezTo>
                        <a:cubicBezTo>
                          <a:pt x="-30709" y="3261652"/>
                          <a:pt x="10943" y="3011670"/>
                          <a:pt x="0" y="2908415"/>
                        </a:cubicBezTo>
                        <a:cubicBezTo>
                          <a:pt x="-10943" y="2805160"/>
                          <a:pt x="41696" y="2556341"/>
                          <a:pt x="0" y="2446888"/>
                        </a:cubicBezTo>
                        <a:cubicBezTo>
                          <a:pt x="-41696" y="2337435"/>
                          <a:pt x="1775" y="2094316"/>
                          <a:pt x="0" y="1941406"/>
                        </a:cubicBezTo>
                        <a:cubicBezTo>
                          <a:pt x="-1775" y="1788496"/>
                          <a:pt x="58667" y="1557006"/>
                          <a:pt x="0" y="1435924"/>
                        </a:cubicBezTo>
                        <a:cubicBezTo>
                          <a:pt x="-58667" y="1314842"/>
                          <a:pt x="50009" y="861935"/>
                          <a:pt x="0" y="49089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961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75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animBg="1"/>
      <p:bldP spid="17" grpId="0"/>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ircle, graphics, creativity, astronomy&#10;&#10;Description automatically generated">
            <a:extLst>
              <a:ext uri="{FF2B5EF4-FFF2-40B4-BE49-F238E27FC236}">
                <a16:creationId xmlns:a16="http://schemas.microsoft.com/office/drawing/2014/main" id="{53340DB1-F7A1-0E3C-D640-1DE56176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3" name="Content Placeholder 6">
            <a:extLst>
              <a:ext uri="{FF2B5EF4-FFF2-40B4-BE49-F238E27FC236}">
                <a16:creationId xmlns:a16="http://schemas.microsoft.com/office/drawing/2014/main" id="{DB143056-6F1C-C4D0-4A29-ECF3FBADA742}"/>
              </a:ext>
            </a:extLst>
          </p:cNvPr>
          <p:cNvSpPr txBox="1">
            <a:spLocks/>
          </p:cNvSpPr>
          <p:nvPr/>
        </p:nvSpPr>
        <p:spPr>
          <a:xfrm>
            <a:off x="283232" y="1463152"/>
            <a:ext cx="5181600" cy="379464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vi-VN" sz="3200">
                <a:latin typeface="Times New Roman" panose="02020603050405020304" pitchFamily="18" charset="0"/>
                <a:cs typeface="Times New Roman" panose="02020603050405020304" pitchFamily="18" charset="0"/>
              </a:rPr>
              <a:t>       1. Hãy biểu diễn các lực tác dụng vào viên bi, ốc vít kim loại, miếng xốp khi chúng ở vị trí như trong Hình 17.2.</a:t>
            </a:r>
          </a:p>
          <a:p>
            <a:pPr marL="0" indent="0">
              <a:buNone/>
            </a:pPr>
            <a:r>
              <a:rPr lang="vi-VN" sz="3200">
                <a:latin typeface="Times New Roman" panose="02020603050405020304" pitchFamily="18" charset="0"/>
                <a:cs typeface="Times New Roman" panose="02020603050405020304" pitchFamily="18" charset="0"/>
              </a:rPr>
              <a:t>Viên bi </a:t>
            </a:r>
            <a:r>
              <a:rPr lang="en-US" sz="3200">
                <a:latin typeface="Times New Roman" panose="02020603050405020304" pitchFamily="18" charset="0"/>
                <a:cs typeface="Times New Roman" panose="02020603050405020304" pitchFamily="18" charset="0"/>
              </a:rPr>
              <a:t>(1) và </a:t>
            </a:r>
            <a:r>
              <a:rPr lang="vi-VN" sz="3200">
                <a:latin typeface="Times New Roman" panose="02020603050405020304" pitchFamily="18" charset="0"/>
                <a:cs typeface="Times New Roman" panose="02020603050405020304" pitchFamily="18" charset="0"/>
              </a:rPr>
              <a:t>ốc vít </a:t>
            </a:r>
            <a:r>
              <a:rPr lang="en-US" sz="3200">
                <a:latin typeface="Times New Roman" panose="02020603050405020304" pitchFamily="18" charset="0"/>
                <a:cs typeface="Times New Roman" panose="02020603050405020304" pitchFamily="18" charset="0"/>
              </a:rPr>
              <a:t>(2): </a:t>
            </a:r>
            <a:r>
              <a:rPr lang="vi-VN" sz="3200">
                <a:latin typeface="Times New Roman" panose="02020603050405020304" pitchFamily="18" charset="0"/>
                <a:cs typeface="Times New Roman" panose="02020603050405020304" pitchFamily="18" charset="0"/>
              </a:rPr>
              <a:t>chìm xuống, miếng xốp </a:t>
            </a:r>
            <a:r>
              <a:rPr lang="en-US" sz="3200">
                <a:latin typeface="Times New Roman" panose="02020603050405020304" pitchFamily="18" charset="0"/>
                <a:cs typeface="Times New Roman" panose="02020603050405020304" pitchFamily="18" charset="0"/>
              </a:rPr>
              <a:t>(3) </a:t>
            </a:r>
            <a:r>
              <a:rPr lang="vi-VN" sz="3200">
                <a:latin typeface="Times New Roman" panose="02020603050405020304" pitchFamily="18" charset="0"/>
                <a:cs typeface="Times New Roman" panose="02020603050405020304" pitchFamily="18" charset="0"/>
              </a:rPr>
              <a:t>nổi lên.</a:t>
            </a:r>
            <a:endParaRPr lang="en-US" sz="3200">
              <a:latin typeface="Times New Roman" panose="02020603050405020304" pitchFamily="18" charset="0"/>
              <a:cs typeface="Times New Roman" panose="02020603050405020304" pitchFamily="18" charset="0"/>
            </a:endParaRPr>
          </a:p>
        </p:txBody>
      </p:sp>
      <p:sp>
        <p:nvSpPr>
          <p:cNvPr id="4" name="Content Placeholder 6">
            <a:extLst>
              <a:ext uri="{FF2B5EF4-FFF2-40B4-BE49-F238E27FC236}">
                <a16:creationId xmlns:a16="http://schemas.microsoft.com/office/drawing/2014/main" id="{81BFAED4-9B08-F795-EF47-094FBBE4A37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150EDD6-EFE3-DD56-0F28-C9FCD7521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657" y="1106411"/>
            <a:ext cx="925618" cy="808922"/>
          </a:xfrm>
          <a:prstGeom prst="rect">
            <a:avLst/>
          </a:prstGeom>
        </p:spPr>
      </p:pic>
      <p:sp>
        <p:nvSpPr>
          <p:cNvPr id="6" name="Rectangle 5">
            <a:extLst>
              <a:ext uri="{FF2B5EF4-FFF2-40B4-BE49-F238E27FC236}">
                <a16:creationId xmlns:a16="http://schemas.microsoft.com/office/drawing/2014/main" id="{DEEE3095-FB8A-9A0A-4B4F-3890D78FFDD9}"/>
              </a:ext>
            </a:extLst>
          </p:cNvPr>
          <p:cNvSpPr/>
          <p:nvPr/>
        </p:nvSpPr>
        <p:spPr>
          <a:xfrm>
            <a:off x="6099928" y="1219199"/>
            <a:ext cx="5562600" cy="41622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2251C3-099A-FBED-B4B9-ED5A4B259750}"/>
              </a:ext>
            </a:extLst>
          </p:cNvPr>
          <p:cNvSpPr/>
          <p:nvPr/>
        </p:nvSpPr>
        <p:spPr>
          <a:xfrm>
            <a:off x="6126823" y="978961"/>
            <a:ext cx="5497399" cy="569989"/>
          </a:xfrm>
          <a:prstGeom prst="rect">
            <a:avLst/>
          </a:prstGeom>
          <a:solidFill>
            <a:srgbClr val="FAFBFB"/>
          </a:solidFill>
          <a:ln>
            <a:solidFill>
              <a:srgbClr val="FA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84EFD1-D963-A7E5-12B0-4F889E1452D1}"/>
              </a:ext>
            </a:extLst>
          </p:cNvPr>
          <p:cNvSpPr/>
          <p:nvPr/>
        </p:nvSpPr>
        <p:spPr>
          <a:xfrm>
            <a:off x="6117397" y="2076659"/>
            <a:ext cx="5506825" cy="3285315"/>
          </a:xfrm>
          <a:prstGeom prst="rect">
            <a:avLst/>
          </a:prstGeom>
          <a:solidFill>
            <a:schemeClr val="accent1">
              <a:lumMod val="20000"/>
              <a:lumOff val="80000"/>
            </a:schemeClr>
          </a:solidFill>
          <a:ln>
            <a:solidFill>
              <a:srgbClr val="FA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ilver ball on a black background&#10;&#10;Description automatically generated with medium confidence">
            <a:extLst>
              <a:ext uri="{FF2B5EF4-FFF2-40B4-BE49-F238E27FC236}">
                <a16:creationId xmlns:a16="http://schemas.microsoft.com/office/drawing/2014/main" id="{40AABCF9-A7FE-6C50-F155-6DAAFEAEB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7384" y="2572104"/>
            <a:ext cx="1207602" cy="1243830"/>
          </a:xfrm>
          <a:prstGeom prst="rect">
            <a:avLst/>
          </a:prstGeom>
        </p:spPr>
      </p:pic>
      <p:cxnSp>
        <p:nvCxnSpPr>
          <p:cNvPr id="12" name="Straight Arrow Connector 11">
            <a:extLst>
              <a:ext uri="{FF2B5EF4-FFF2-40B4-BE49-F238E27FC236}">
                <a16:creationId xmlns:a16="http://schemas.microsoft.com/office/drawing/2014/main" id="{7C5E5C8C-2882-5A36-59A2-4E04D29B201A}"/>
              </a:ext>
            </a:extLst>
          </p:cNvPr>
          <p:cNvCxnSpPr>
            <a:cxnSpLocks/>
          </p:cNvCxnSpPr>
          <p:nvPr/>
        </p:nvCxnSpPr>
        <p:spPr>
          <a:xfrm flipH="1">
            <a:off x="7277661" y="3238414"/>
            <a:ext cx="6959" cy="17145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1136AEA-171E-BDEE-8673-1215B719C94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5200" b="81200" l="31800" r="76400">
                        <a14:foregroundMark x1="42400" y1="46400" x2="53200" y2="47600"/>
                        <a14:foregroundMark x1="31800" y1="62000" x2="31800" y2="62000"/>
                        <a14:foregroundMark x1="49400" y1="79600" x2="50400" y2="80000"/>
                        <a14:foregroundMark x1="51200" y1="81200" x2="51200" y2="81200"/>
                      </a14:backgroundRemoval>
                    </a14:imgEffect>
                  </a14:imgLayer>
                </a14:imgProps>
              </a:ext>
            </a:extLst>
          </a:blip>
          <a:srcRect l="28785" t="41147" r="27002" b="15737"/>
          <a:stretch/>
        </p:blipFill>
        <p:spPr>
          <a:xfrm>
            <a:off x="8213787" y="2711090"/>
            <a:ext cx="1081465" cy="1054647"/>
          </a:xfrm>
          <a:prstGeom prst="rect">
            <a:avLst/>
          </a:prstGeom>
        </p:spPr>
      </p:pic>
      <p:cxnSp>
        <p:nvCxnSpPr>
          <p:cNvPr id="11" name="Straight Arrow Connector 10">
            <a:extLst>
              <a:ext uri="{FF2B5EF4-FFF2-40B4-BE49-F238E27FC236}">
                <a16:creationId xmlns:a16="http://schemas.microsoft.com/office/drawing/2014/main" id="{F34FEC91-81B5-D065-DFFD-3F52C8947544}"/>
              </a:ext>
            </a:extLst>
          </p:cNvPr>
          <p:cNvCxnSpPr>
            <a:cxnSpLocks/>
          </p:cNvCxnSpPr>
          <p:nvPr/>
        </p:nvCxnSpPr>
        <p:spPr>
          <a:xfrm>
            <a:off x="8754519" y="3581400"/>
            <a:ext cx="0" cy="10914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4F7BC2E-76DB-A913-B334-7A9F920E3FDE}"/>
              </a:ext>
            </a:extLst>
          </p:cNvPr>
          <p:cNvSpPr/>
          <p:nvPr/>
        </p:nvSpPr>
        <p:spPr>
          <a:xfrm>
            <a:off x="9906000" y="2882433"/>
            <a:ext cx="1447800" cy="883304"/>
          </a:xfrm>
          <a:prstGeom prst="rect">
            <a:avLst/>
          </a:prstGeom>
          <a:blipFill>
            <a:blip r:embed="rId7"/>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463;p56">
            <a:extLst>
              <a:ext uri="{FF2B5EF4-FFF2-40B4-BE49-F238E27FC236}">
                <a16:creationId xmlns:a16="http://schemas.microsoft.com/office/drawing/2014/main" id="{ED860395-00ED-81B8-9CB1-FF67A496FD49}"/>
              </a:ext>
            </a:extLst>
          </p:cNvPr>
          <p:cNvSpPr txBox="1">
            <a:spLocks/>
          </p:cNvSpPr>
          <p:nvPr/>
        </p:nvSpPr>
        <p:spPr>
          <a:xfrm>
            <a:off x="6346763" y="2605137"/>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(1)</a:t>
            </a:r>
          </a:p>
        </p:txBody>
      </p:sp>
      <p:sp>
        <p:nvSpPr>
          <p:cNvPr id="19" name="Google Shape;463;p56">
            <a:extLst>
              <a:ext uri="{FF2B5EF4-FFF2-40B4-BE49-F238E27FC236}">
                <a16:creationId xmlns:a16="http://schemas.microsoft.com/office/drawing/2014/main" id="{1D366B9E-AF67-0F1F-306C-4DD232898A0A}"/>
              </a:ext>
            </a:extLst>
          </p:cNvPr>
          <p:cNvSpPr txBox="1">
            <a:spLocks/>
          </p:cNvSpPr>
          <p:nvPr/>
        </p:nvSpPr>
        <p:spPr>
          <a:xfrm>
            <a:off x="7852523" y="2616982"/>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(2)</a:t>
            </a:r>
          </a:p>
        </p:txBody>
      </p:sp>
      <p:sp>
        <p:nvSpPr>
          <p:cNvPr id="20" name="Google Shape;463;p56">
            <a:extLst>
              <a:ext uri="{FF2B5EF4-FFF2-40B4-BE49-F238E27FC236}">
                <a16:creationId xmlns:a16="http://schemas.microsoft.com/office/drawing/2014/main" id="{DB4E30AB-06CD-C9D6-4096-6F5750668525}"/>
              </a:ext>
            </a:extLst>
          </p:cNvPr>
          <p:cNvSpPr txBox="1">
            <a:spLocks/>
          </p:cNvSpPr>
          <p:nvPr/>
        </p:nvSpPr>
        <p:spPr>
          <a:xfrm>
            <a:off x="9358283" y="2616981"/>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(3)</a:t>
            </a:r>
          </a:p>
        </p:txBody>
      </p:sp>
      <p:cxnSp>
        <p:nvCxnSpPr>
          <p:cNvPr id="21" name="Straight Arrow Connector 20">
            <a:extLst>
              <a:ext uri="{FF2B5EF4-FFF2-40B4-BE49-F238E27FC236}">
                <a16:creationId xmlns:a16="http://schemas.microsoft.com/office/drawing/2014/main" id="{0935A31F-4D4B-5B50-4214-EA4B86FC441C}"/>
              </a:ext>
            </a:extLst>
          </p:cNvPr>
          <p:cNvCxnSpPr>
            <a:cxnSpLocks/>
          </p:cNvCxnSpPr>
          <p:nvPr/>
        </p:nvCxnSpPr>
        <p:spPr>
          <a:xfrm>
            <a:off x="10629900" y="3324085"/>
            <a:ext cx="0" cy="6315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BDA9E07-29B2-E6DA-BFFC-4D41737B05B1}"/>
              </a:ext>
            </a:extLst>
          </p:cNvPr>
          <p:cNvCxnSpPr>
            <a:cxnSpLocks/>
          </p:cNvCxnSpPr>
          <p:nvPr/>
        </p:nvCxnSpPr>
        <p:spPr>
          <a:xfrm flipV="1">
            <a:off x="7277661" y="2043790"/>
            <a:ext cx="14586" cy="12167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667681F-C012-143C-4B43-44CCA729C964}"/>
              </a:ext>
            </a:extLst>
          </p:cNvPr>
          <p:cNvCxnSpPr>
            <a:cxnSpLocks/>
          </p:cNvCxnSpPr>
          <p:nvPr/>
        </p:nvCxnSpPr>
        <p:spPr>
          <a:xfrm flipV="1">
            <a:off x="8748808" y="2697458"/>
            <a:ext cx="15315" cy="91264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B331374-33FF-9252-3D05-2461D68C32DE}"/>
              </a:ext>
            </a:extLst>
          </p:cNvPr>
          <p:cNvCxnSpPr>
            <a:cxnSpLocks/>
          </p:cNvCxnSpPr>
          <p:nvPr/>
        </p:nvCxnSpPr>
        <p:spPr>
          <a:xfrm flipV="1">
            <a:off x="10629090" y="1873188"/>
            <a:ext cx="10413" cy="147818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05D0DDF1-C461-C26E-EADD-23BE850DACEB}"/>
              </a:ext>
            </a:extLst>
          </p:cNvPr>
          <p:cNvSpPr/>
          <p:nvPr/>
        </p:nvSpPr>
        <p:spPr>
          <a:xfrm>
            <a:off x="7933627" y="5446474"/>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FBBBB77-8731-CF07-38A5-5482B12F688E}"/>
              </a:ext>
            </a:extLst>
          </p:cNvPr>
          <p:cNvSpPr txBox="1"/>
          <p:nvPr/>
        </p:nvSpPr>
        <p:spPr>
          <a:xfrm>
            <a:off x="8001455" y="5381432"/>
            <a:ext cx="1981200" cy="584775"/>
          </a:xfrm>
          <a:prstGeom prst="rect">
            <a:avLst/>
          </a:prstGeom>
          <a:noFill/>
        </p:spPr>
        <p:txBody>
          <a:bodyPr wrap="square">
            <a:spAutoFit/>
          </a:bodyPr>
          <a:lstStyle/>
          <a:p>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17.2</a:t>
            </a:r>
            <a:endParaRPr lang="en-US"/>
          </a:p>
        </p:txBody>
      </p:sp>
      <p:grpSp>
        <p:nvGrpSpPr>
          <p:cNvPr id="36" name="Group 35">
            <a:extLst>
              <a:ext uri="{FF2B5EF4-FFF2-40B4-BE49-F238E27FC236}">
                <a16:creationId xmlns:a16="http://schemas.microsoft.com/office/drawing/2014/main" id="{C473D66A-EF5B-BE6E-CB64-B9934907FB67}"/>
              </a:ext>
            </a:extLst>
          </p:cNvPr>
          <p:cNvGrpSpPr/>
          <p:nvPr/>
        </p:nvGrpSpPr>
        <p:grpSpPr>
          <a:xfrm>
            <a:off x="7416606" y="4673848"/>
            <a:ext cx="556569" cy="207703"/>
            <a:chOff x="6855640" y="2455870"/>
            <a:chExt cx="571500" cy="435517"/>
          </a:xfrm>
        </p:grpSpPr>
        <p:sp>
          <p:nvSpPr>
            <p:cNvPr id="37" name="Google Shape;463;p56">
              <a:extLst>
                <a:ext uri="{FF2B5EF4-FFF2-40B4-BE49-F238E27FC236}">
                  <a16:creationId xmlns:a16="http://schemas.microsoft.com/office/drawing/2014/main" id="{C033A49A-BB70-E109-5C4A-57E2C75D2CF4}"/>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38" name="Straight Arrow Connector 37">
              <a:extLst>
                <a:ext uri="{FF2B5EF4-FFF2-40B4-BE49-F238E27FC236}">
                  <a16:creationId xmlns:a16="http://schemas.microsoft.com/office/drawing/2014/main" id="{13E6B07B-AFE2-CF95-C2B6-3F263B05C506}"/>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D5A0ABE-0C2C-CFED-FB36-A2BD60C41E67}"/>
              </a:ext>
            </a:extLst>
          </p:cNvPr>
          <p:cNvGrpSpPr/>
          <p:nvPr/>
        </p:nvGrpSpPr>
        <p:grpSpPr>
          <a:xfrm>
            <a:off x="7385963" y="1705742"/>
            <a:ext cx="556569" cy="515581"/>
            <a:chOff x="6852414" y="2320905"/>
            <a:chExt cx="571500" cy="435517"/>
          </a:xfrm>
        </p:grpSpPr>
        <p:sp>
          <p:nvSpPr>
            <p:cNvPr id="40" name="Google Shape;463;p56">
              <a:extLst>
                <a:ext uri="{FF2B5EF4-FFF2-40B4-BE49-F238E27FC236}">
                  <a16:creationId xmlns:a16="http://schemas.microsoft.com/office/drawing/2014/main" id="{75A66434-0F05-30BA-B761-8B32333502C0}"/>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290288F6-BF2E-3C39-CFB7-A882A5FAE196}"/>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4C9F5995-77EA-E772-09A5-E70C8A33CFDB}"/>
              </a:ext>
            </a:extLst>
          </p:cNvPr>
          <p:cNvGrpSpPr/>
          <p:nvPr/>
        </p:nvGrpSpPr>
        <p:grpSpPr>
          <a:xfrm>
            <a:off x="8896396" y="4604299"/>
            <a:ext cx="556569" cy="207703"/>
            <a:chOff x="6855640" y="2455870"/>
            <a:chExt cx="571500" cy="435517"/>
          </a:xfrm>
        </p:grpSpPr>
        <p:sp>
          <p:nvSpPr>
            <p:cNvPr id="43" name="Google Shape;463;p56">
              <a:extLst>
                <a:ext uri="{FF2B5EF4-FFF2-40B4-BE49-F238E27FC236}">
                  <a16:creationId xmlns:a16="http://schemas.microsoft.com/office/drawing/2014/main" id="{95557495-3A4B-2915-3DEB-2C93A4FF151F}"/>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38D929A5-4094-3BFE-1CFA-7B09C61A7E03}"/>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B001E54-AFF4-BDA6-D728-1E5A05E949B6}"/>
              </a:ext>
            </a:extLst>
          </p:cNvPr>
          <p:cNvGrpSpPr/>
          <p:nvPr/>
        </p:nvGrpSpPr>
        <p:grpSpPr>
          <a:xfrm>
            <a:off x="8766198" y="2195509"/>
            <a:ext cx="556569" cy="515581"/>
            <a:chOff x="6852414" y="2320905"/>
            <a:chExt cx="571500" cy="435517"/>
          </a:xfrm>
        </p:grpSpPr>
        <p:sp>
          <p:nvSpPr>
            <p:cNvPr id="46" name="Google Shape;463;p56">
              <a:extLst>
                <a:ext uri="{FF2B5EF4-FFF2-40B4-BE49-F238E27FC236}">
                  <a16:creationId xmlns:a16="http://schemas.microsoft.com/office/drawing/2014/main" id="{27501E19-172C-F960-EE29-DF20A1A9636C}"/>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47" name="Straight Arrow Connector 46">
              <a:extLst>
                <a:ext uri="{FF2B5EF4-FFF2-40B4-BE49-F238E27FC236}">
                  <a16:creationId xmlns:a16="http://schemas.microsoft.com/office/drawing/2014/main" id="{74CA8353-2DB0-769D-DE89-0FCD7A8D7F4B}"/>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82DCBE58-7AAD-5B82-2A5B-81DC5F45BD73}"/>
              </a:ext>
            </a:extLst>
          </p:cNvPr>
          <p:cNvGrpSpPr/>
          <p:nvPr/>
        </p:nvGrpSpPr>
        <p:grpSpPr>
          <a:xfrm>
            <a:off x="10805234" y="3911354"/>
            <a:ext cx="556569" cy="207703"/>
            <a:chOff x="6855640" y="2455870"/>
            <a:chExt cx="571500" cy="435517"/>
          </a:xfrm>
        </p:grpSpPr>
        <p:sp>
          <p:nvSpPr>
            <p:cNvPr id="49" name="Google Shape;463;p56">
              <a:extLst>
                <a:ext uri="{FF2B5EF4-FFF2-40B4-BE49-F238E27FC236}">
                  <a16:creationId xmlns:a16="http://schemas.microsoft.com/office/drawing/2014/main" id="{7AF56A56-8876-0611-AD73-047BE7D0E50E}"/>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AC379670-C6BA-56C7-CB08-4E5B6376A5E2}"/>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874260D9-CBAF-66B2-C48D-4C4946494369}"/>
              </a:ext>
            </a:extLst>
          </p:cNvPr>
          <p:cNvGrpSpPr/>
          <p:nvPr/>
        </p:nvGrpSpPr>
        <p:grpSpPr>
          <a:xfrm>
            <a:off x="10675036" y="1496026"/>
            <a:ext cx="556569" cy="515581"/>
            <a:chOff x="6852414" y="2320905"/>
            <a:chExt cx="571500" cy="435517"/>
          </a:xfrm>
        </p:grpSpPr>
        <p:sp>
          <p:nvSpPr>
            <p:cNvPr id="52" name="Google Shape;463;p56">
              <a:extLst>
                <a:ext uri="{FF2B5EF4-FFF2-40B4-BE49-F238E27FC236}">
                  <a16:creationId xmlns:a16="http://schemas.microsoft.com/office/drawing/2014/main" id="{8F9D0846-2BC7-35F9-3A4C-9316294036AD}"/>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53" name="Straight Arrow Connector 52">
              <a:extLst>
                <a:ext uri="{FF2B5EF4-FFF2-40B4-BE49-F238E27FC236}">
                  <a16:creationId xmlns:a16="http://schemas.microsoft.com/office/drawing/2014/main" id="{A7376AEB-94D2-EDFF-4843-89825BA0CEF9}"/>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0D16FB2D-0CFD-9D4E-BAE5-482EAD84EBAF}"/>
              </a:ext>
            </a:extLst>
          </p:cNvPr>
          <p:cNvGrpSpPr/>
          <p:nvPr/>
        </p:nvGrpSpPr>
        <p:grpSpPr>
          <a:xfrm>
            <a:off x="244926" y="5124203"/>
            <a:ext cx="1934103" cy="644542"/>
            <a:chOff x="304970" y="2133600"/>
            <a:chExt cx="1934103" cy="644542"/>
          </a:xfrm>
        </p:grpSpPr>
        <p:grpSp>
          <p:nvGrpSpPr>
            <p:cNvPr id="55" name="Group 54">
              <a:extLst>
                <a:ext uri="{FF2B5EF4-FFF2-40B4-BE49-F238E27FC236}">
                  <a16:creationId xmlns:a16="http://schemas.microsoft.com/office/drawing/2014/main" id="{C13E1098-5A4A-CB2B-5C90-E9E182DCC431}"/>
                </a:ext>
              </a:extLst>
            </p:cNvPr>
            <p:cNvGrpSpPr/>
            <p:nvPr/>
          </p:nvGrpSpPr>
          <p:grpSpPr>
            <a:xfrm>
              <a:off x="610298" y="2222724"/>
              <a:ext cx="1628775" cy="463337"/>
              <a:chOff x="876300" y="1783116"/>
              <a:chExt cx="1628775" cy="463337"/>
            </a:xfrm>
          </p:grpSpPr>
          <p:sp>
            <p:nvSpPr>
              <p:cNvPr id="57" name="Rectangle: Rounded Corners 56">
                <a:extLst>
                  <a:ext uri="{FF2B5EF4-FFF2-40B4-BE49-F238E27FC236}">
                    <a16:creationId xmlns:a16="http://schemas.microsoft.com/office/drawing/2014/main" id="{D3C508EB-644B-7853-0740-E5AA7C0435EA}"/>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8" name="TextBox 57">
                <a:extLst>
                  <a:ext uri="{FF2B5EF4-FFF2-40B4-BE49-F238E27FC236}">
                    <a16:creationId xmlns:a16="http://schemas.microsoft.com/office/drawing/2014/main" id="{C80A89DE-F31B-87E7-4917-ED7E36806F37}"/>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56" name="Picture 2">
              <a:extLst>
                <a:ext uri="{FF2B5EF4-FFF2-40B4-BE49-F238E27FC236}">
                  <a16:creationId xmlns:a16="http://schemas.microsoft.com/office/drawing/2014/main" id="{FCF248DA-ECAB-21ED-C713-71228FE0830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2533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ppt_x"/>
                                          </p:val>
                                        </p:tav>
                                        <p:tav tm="100000">
                                          <p:val>
                                            <p:strVal val="#ppt_x"/>
                                          </p:val>
                                        </p:tav>
                                      </p:tavLst>
                                    </p:anim>
                                    <p:anim calcmode="lin" valueType="num">
                                      <p:cBhvr additive="base">
                                        <p:cTn id="1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par>
                                <p:cTn id="33" presetID="22" presetClass="entr" presetSubtype="1"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par>
                                <p:cTn id="36" presetID="2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par>
                                <p:cTn id="39" presetID="22" presetClass="entr" presetSubtype="8"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par>
                                <p:cTn id="47" presetID="22" presetClass="entr" presetSubtype="1"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up)">
                                      <p:cBhvr>
                                        <p:cTn id="49" dur="500"/>
                                        <p:tgtEl>
                                          <p:spTgt spid="51"/>
                                        </p:tgtEl>
                                      </p:cBhvr>
                                    </p:animEffect>
                                  </p:childTnLst>
                                </p:cTn>
                              </p:par>
                              <p:par>
                                <p:cTn id="50" presetID="22" presetClass="entr" presetSubtype="4"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par>
                                <p:cTn id="53" presetID="22" presetClass="entr" presetSubtype="8"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ircle, graphics, creativity, astronomy&#10;&#10;Description automatically generated">
            <a:extLst>
              <a:ext uri="{FF2B5EF4-FFF2-40B4-BE49-F238E27FC236}">
                <a16:creationId xmlns:a16="http://schemas.microsoft.com/office/drawing/2014/main" id="{53340DB1-F7A1-0E3C-D640-1DE56176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4" name="Content Placeholder 6">
            <a:extLst>
              <a:ext uri="{FF2B5EF4-FFF2-40B4-BE49-F238E27FC236}">
                <a16:creationId xmlns:a16="http://schemas.microsoft.com/office/drawing/2014/main" id="{81BFAED4-9B08-F795-EF47-094FBBE4A37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150EDD6-EFE3-DD56-0F28-C9FCD7521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657" y="1106411"/>
            <a:ext cx="925618" cy="808922"/>
          </a:xfrm>
          <a:prstGeom prst="rect">
            <a:avLst/>
          </a:prstGeom>
        </p:spPr>
      </p:pic>
      <p:sp>
        <p:nvSpPr>
          <p:cNvPr id="6" name="Rectangle 5">
            <a:extLst>
              <a:ext uri="{FF2B5EF4-FFF2-40B4-BE49-F238E27FC236}">
                <a16:creationId xmlns:a16="http://schemas.microsoft.com/office/drawing/2014/main" id="{DEEE3095-FB8A-9A0A-4B4F-3890D78FFDD9}"/>
              </a:ext>
            </a:extLst>
          </p:cNvPr>
          <p:cNvSpPr/>
          <p:nvPr/>
        </p:nvSpPr>
        <p:spPr>
          <a:xfrm>
            <a:off x="6099928" y="1219199"/>
            <a:ext cx="5562600" cy="41622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2251C3-099A-FBED-B4B9-ED5A4B259750}"/>
              </a:ext>
            </a:extLst>
          </p:cNvPr>
          <p:cNvSpPr/>
          <p:nvPr/>
        </p:nvSpPr>
        <p:spPr>
          <a:xfrm>
            <a:off x="6126823" y="978961"/>
            <a:ext cx="5497399" cy="569989"/>
          </a:xfrm>
          <a:prstGeom prst="rect">
            <a:avLst/>
          </a:prstGeom>
          <a:solidFill>
            <a:srgbClr val="FAFBFB"/>
          </a:solidFill>
          <a:ln>
            <a:solidFill>
              <a:srgbClr val="FA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84EFD1-D963-A7E5-12B0-4F889E1452D1}"/>
              </a:ext>
            </a:extLst>
          </p:cNvPr>
          <p:cNvSpPr/>
          <p:nvPr/>
        </p:nvSpPr>
        <p:spPr>
          <a:xfrm>
            <a:off x="6117397" y="2076659"/>
            <a:ext cx="5506825" cy="3285315"/>
          </a:xfrm>
          <a:prstGeom prst="rect">
            <a:avLst/>
          </a:prstGeom>
          <a:solidFill>
            <a:schemeClr val="accent1">
              <a:lumMod val="20000"/>
              <a:lumOff val="80000"/>
            </a:schemeClr>
          </a:solidFill>
          <a:ln>
            <a:solidFill>
              <a:srgbClr val="FA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ilver ball on a black background&#10;&#10;Description automatically generated with medium confidence">
            <a:extLst>
              <a:ext uri="{FF2B5EF4-FFF2-40B4-BE49-F238E27FC236}">
                <a16:creationId xmlns:a16="http://schemas.microsoft.com/office/drawing/2014/main" id="{40AABCF9-A7FE-6C50-F155-6DAAFEAEB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7384" y="2572104"/>
            <a:ext cx="1207602" cy="1243830"/>
          </a:xfrm>
          <a:prstGeom prst="rect">
            <a:avLst/>
          </a:prstGeom>
        </p:spPr>
      </p:pic>
      <p:cxnSp>
        <p:nvCxnSpPr>
          <p:cNvPr id="12" name="Straight Arrow Connector 11">
            <a:extLst>
              <a:ext uri="{FF2B5EF4-FFF2-40B4-BE49-F238E27FC236}">
                <a16:creationId xmlns:a16="http://schemas.microsoft.com/office/drawing/2014/main" id="{7C5E5C8C-2882-5A36-59A2-4E04D29B201A}"/>
              </a:ext>
            </a:extLst>
          </p:cNvPr>
          <p:cNvCxnSpPr>
            <a:cxnSpLocks/>
          </p:cNvCxnSpPr>
          <p:nvPr/>
        </p:nvCxnSpPr>
        <p:spPr>
          <a:xfrm flipH="1">
            <a:off x="7277661" y="3238414"/>
            <a:ext cx="6959" cy="17145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1136AEA-171E-BDEE-8673-1215B719C94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5200" b="81200" l="31800" r="76400">
                        <a14:foregroundMark x1="42400" y1="46400" x2="53200" y2="47600"/>
                        <a14:foregroundMark x1="31800" y1="62000" x2="31800" y2="62000"/>
                        <a14:foregroundMark x1="49400" y1="79600" x2="50400" y2="80000"/>
                        <a14:foregroundMark x1="51200" y1="81200" x2="51200" y2="81200"/>
                      </a14:backgroundRemoval>
                    </a14:imgEffect>
                  </a14:imgLayer>
                </a14:imgProps>
              </a:ext>
            </a:extLst>
          </a:blip>
          <a:srcRect l="28785" t="41147" r="27002" b="15737"/>
          <a:stretch/>
        </p:blipFill>
        <p:spPr>
          <a:xfrm>
            <a:off x="8213787" y="2711090"/>
            <a:ext cx="1081465" cy="1054647"/>
          </a:xfrm>
          <a:prstGeom prst="rect">
            <a:avLst/>
          </a:prstGeom>
        </p:spPr>
      </p:pic>
      <p:cxnSp>
        <p:nvCxnSpPr>
          <p:cNvPr id="11" name="Straight Arrow Connector 10">
            <a:extLst>
              <a:ext uri="{FF2B5EF4-FFF2-40B4-BE49-F238E27FC236}">
                <a16:creationId xmlns:a16="http://schemas.microsoft.com/office/drawing/2014/main" id="{F34FEC91-81B5-D065-DFFD-3F52C8947544}"/>
              </a:ext>
            </a:extLst>
          </p:cNvPr>
          <p:cNvCxnSpPr>
            <a:cxnSpLocks/>
          </p:cNvCxnSpPr>
          <p:nvPr/>
        </p:nvCxnSpPr>
        <p:spPr>
          <a:xfrm>
            <a:off x="8754519" y="3581400"/>
            <a:ext cx="0" cy="10914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4F7BC2E-76DB-A913-B334-7A9F920E3FDE}"/>
              </a:ext>
            </a:extLst>
          </p:cNvPr>
          <p:cNvSpPr/>
          <p:nvPr/>
        </p:nvSpPr>
        <p:spPr>
          <a:xfrm>
            <a:off x="9906000" y="2882433"/>
            <a:ext cx="1447800" cy="883304"/>
          </a:xfrm>
          <a:prstGeom prst="rect">
            <a:avLst/>
          </a:prstGeom>
          <a:blipFill>
            <a:blip r:embed="rId7"/>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463;p56">
            <a:extLst>
              <a:ext uri="{FF2B5EF4-FFF2-40B4-BE49-F238E27FC236}">
                <a16:creationId xmlns:a16="http://schemas.microsoft.com/office/drawing/2014/main" id="{ED860395-00ED-81B8-9CB1-FF67A496FD49}"/>
              </a:ext>
            </a:extLst>
          </p:cNvPr>
          <p:cNvSpPr txBox="1">
            <a:spLocks/>
          </p:cNvSpPr>
          <p:nvPr/>
        </p:nvSpPr>
        <p:spPr>
          <a:xfrm>
            <a:off x="6346763" y="2605137"/>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(1)</a:t>
            </a:r>
          </a:p>
        </p:txBody>
      </p:sp>
      <p:sp>
        <p:nvSpPr>
          <p:cNvPr id="19" name="Google Shape;463;p56">
            <a:extLst>
              <a:ext uri="{FF2B5EF4-FFF2-40B4-BE49-F238E27FC236}">
                <a16:creationId xmlns:a16="http://schemas.microsoft.com/office/drawing/2014/main" id="{1D366B9E-AF67-0F1F-306C-4DD232898A0A}"/>
              </a:ext>
            </a:extLst>
          </p:cNvPr>
          <p:cNvSpPr txBox="1">
            <a:spLocks/>
          </p:cNvSpPr>
          <p:nvPr/>
        </p:nvSpPr>
        <p:spPr>
          <a:xfrm>
            <a:off x="7852523" y="2616982"/>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(2)</a:t>
            </a:r>
          </a:p>
        </p:txBody>
      </p:sp>
      <p:sp>
        <p:nvSpPr>
          <p:cNvPr id="20" name="Google Shape;463;p56">
            <a:extLst>
              <a:ext uri="{FF2B5EF4-FFF2-40B4-BE49-F238E27FC236}">
                <a16:creationId xmlns:a16="http://schemas.microsoft.com/office/drawing/2014/main" id="{DB4E30AB-06CD-C9D6-4096-6F5750668525}"/>
              </a:ext>
            </a:extLst>
          </p:cNvPr>
          <p:cNvSpPr txBox="1">
            <a:spLocks/>
          </p:cNvSpPr>
          <p:nvPr/>
        </p:nvSpPr>
        <p:spPr>
          <a:xfrm>
            <a:off x="9358283" y="2616981"/>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(3)</a:t>
            </a:r>
          </a:p>
        </p:txBody>
      </p:sp>
      <p:cxnSp>
        <p:nvCxnSpPr>
          <p:cNvPr id="21" name="Straight Arrow Connector 20">
            <a:extLst>
              <a:ext uri="{FF2B5EF4-FFF2-40B4-BE49-F238E27FC236}">
                <a16:creationId xmlns:a16="http://schemas.microsoft.com/office/drawing/2014/main" id="{0935A31F-4D4B-5B50-4214-EA4B86FC441C}"/>
              </a:ext>
            </a:extLst>
          </p:cNvPr>
          <p:cNvCxnSpPr>
            <a:cxnSpLocks/>
          </p:cNvCxnSpPr>
          <p:nvPr/>
        </p:nvCxnSpPr>
        <p:spPr>
          <a:xfrm>
            <a:off x="10629900" y="3324085"/>
            <a:ext cx="0" cy="6315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BDA9E07-29B2-E6DA-BFFC-4D41737B05B1}"/>
              </a:ext>
            </a:extLst>
          </p:cNvPr>
          <p:cNvCxnSpPr>
            <a:cxnSpLocks/>
          </p:cNvCxnSpPr>
          <p:nvPr/>
        </p:nvCxnSpPr>
        <p:spPr>
          <a:xfrm flipV="1">
            <a:off x="7277661" y="2043790"/>
            <a:ext cx="14586" cy="12167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667681F-C012-143C-4B43-44CCA729C964}"/>
              </a:ext>
            </a:extLst>
          </p:cNvPr>
          <p:cNvCxnSpPr>
            <a:cxnSpLocks/>
          </p:cNvCxnSpPr>
          <p:nvPr/>
        </p:nvCxnSpPr>
        <p:spPr>
          <a:xfrm flipV="1">
            <a:off x="8748808" y="2697458"/>
            <a:ext cx="15315" cy="91264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B331374-33FF-9252-3D05-2461D68C32DE}"/>
              </a:ext>
            </a:extLst>
          </p:cNvPr>
          <p:cNvCxnSpPr>
            <a:cxnSpLocks/>
          </p:cNvCxnSpPr>
          <p:nvPr/>
        </p:nvCxnSpPr>
        <p:spPr>
          <a:xfrm flipV="1">
            <a:off x="10629090" y="1873188"/>
            <a:ext cx="10413" cy="147818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05D0DDF1-C461-C26E-EADD-23BE850DACEB}"/>
              </a:ext>
            </a:extLst>
          </p:cNvPr>
          <p:cNvSpPr/>
          <p:nvPr/>
        </p:nvSpPr>
        <p:spPr>
          <a:xfrm>
            <a:off x="7933627" y="5447260"/>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FBBBB77-8731-CF07-38A5-5482B12F688E}"/>
              </a:ext>
            </a:extLst>
          </p:cNvPr>
          <p:cNvSpPr txBox="1"/>
          <p:nvPr/>
        </p:nvSpPr>
        <p:spPr>
          <a:xfrm>
            <a:off x="8001455" y="5395064"/>
            <a:ext cx="1981200" cy="584775"/>
          </a:xfrm>
          <a:prstGeom prst="rect">
            <a:avLst/>
          </a:prstGeom>
          <a:noFill/>
        </p:spPr>
        <p:txBody>
          <a:bodyPr wrap="square">
            <a:spAutoFit/>
          </a:bodyPr>
          <a:lstStyle/>
          <a:p>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17.2</a:t>
            </a:r>
            <a:endParaRPr lang="en-US"/>
          </a:p>
        </p:txBody>
      </p:sp>
      <p:grpSp>
        <p:nvGrpSpPr>
          <p:cNvPr id="36" name="Group 35">
            <a:extLst>
              <a:ext uri="{FF2B5EF4-FFF2-40B4-BE49-F238E27FC236}">
                <a16:creationId xmlns:a16="http://schemas.microsoft.com/office/drawing/2014/main" id="{C473D66A-EF5B-BE6E-CB64-B9934907FB67}"/>
              </a:ext>
            </a:extLst>
          </p:cNvPr>
          <p:cNvGrpSpPr/>
          <p:nvPr/>
        </p:nvGrpSpPr>
        <p:grpSpPr>
          <a:xfrm>
            <a:off x="7416606" y="4673848"/>
            <a:ext cx="556569" cy="207703"/>
            <a:chOff x="6855640" y="2455870"/>
            <a:chExt cx="571500" cy="435517"/>
          </a:xfrm>
        </p:grpSpPr>
        <p:sp>
          <p:nvSpPr>
            <p:cNvPr id="37" name="Google Shape;463;p56">
              <a:extLst>
                <a:ext uri="{FF2B5EF4-FFF2-40B4-BE49-F238E27FC236}">
                  <a16:creationId xmlns:a16="http://schemas.microsoft.com/office/drawing/2014/main" id="{C033A49A-BB70-E109-5C4A-57E2C75D2CF4}"/>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38" name="Straight Arrow Connector 37">
              <a:extLst>
                <a:ext uri="{FF2B5EF4-FFF2-40B4-BE49-F238E27FC236}">
                  <a16:creationId xmlns:a16="http://schemas.microsoft.com/office/drawing/2014/main" id="{13E6B07B-AFE2-CF95-C2B6-3F263B05C506}"/>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D5A0ABE-0C2C-CFED-FB36-A2BD60C41E67}"/>
              </a:ext>
            </a:extLst>
          </p:cNvPr>
          <p:cNvGrpSpPr/>
          <p:nvPr/>
        </p:nvGrpSpPr>
        <p:grpSpPr>
          <a:xfrm>
            <a:off x="7385963" y="1705742"/>
            <a:ext cx="556569" cy="515581"/>
            <a:chOff x="6852414" y="2320905"/>
            <a:chExt cx="571500" cy="435517"/>
          </a:xfrm>
        </p:grpSpPr>
        <p:sp>
          <p:nvSpPr>
            <p:cNvPr id="40" name="Google Shape;463;p56">
              <a:extLst>
                <a:ext uri="{FF2B5EF4-FFF2-40B4-BE49-F238E27FC236}">
                  <a16:creationId xmlns:a16="http://schemas.microsoft.com/office/drawing/2014/main" id="{75A66434-0F05-30BA-B761-8B32333502C0}"/>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290288F6-BF2E-3C39-CFB7-A882A5FAE196}"/>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4C9F5995-77EA-E772-09A5-E70C8A33CFDB}"/>
              </a:ext>
            </a:extLst>
          </p:cNvPr>
          <p:cNvGrpSpPr/>
          <p:nvPr/>
        </p:nvGrpSpPr>
        <p:grpSpPr>
          <a:xfrm>
            <a:off x="8896396" y="4604299"/>
            <a:ext cx="556569" cy="207703"/>
            <a:chOff x="6855640" y="2455870"/>
            <a:chExt cx="571500" cy="435517"/>
          </a:xfrm>
        </p:grpSpPr>
        <p:sp>
          <p:nvSpPr>
            <p:cNvPr id="43" name="Google Shape;463;p56">
              <a:extLst>
                <a:ext uri="{FF2B5EF4-FFF2-40B4-BE49-F238E27FC236}">
                  <a16:creationId xmlns:a16="http://schemas.microsoft.com/office/drawing/2014/main" id="{95557495-3A4B-2915-3DEB-2C93A4FF151F}"/>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38D929A5-4094-3BFE-1CFA-7B09C61A7E03}"/>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B001E54-AFF4-BDA6-D728-1E5A05E949B6}"/>
              </a:ext>
            </a:extLst>
          </p:cNvPr>
          <p:cNvGrpSpPr/>
          <p:nvPr/>
        </p:nvGrpSpPr>
        <p:grpSpPr>
          <a:xfrm>
            <a:off x="8766198" y="2195509"/>
            <a:ext cx="556569" cy="515581"/>
            <a:chOff x="6852414" y="2320905"/>
            <a:chExt cx="571500" cy="435517"/>
          </a:xfrm>
        </p:grpSpPr>
        <p:sp>
          <p:nvSpPr>
            <p:cNvPr id="46" name="Google Shape;463;p56">
              <a:extLst>
                <a:ext uri="{FF2B5EF4-FFF2-40B4-BE49-F238E27FC236}">
                  <a16:creationId xmlns:a16="http://schemas.microsoft.com/office/drawing/2014/main" id="{27501E19-172C-F960-EE29-DF20A1A9636C}"/>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47" name="Straight Arrow Connector 46">
              <a:extLst>
                <a:ext uri="{FF2B5EF4-FFF2-40B4-BE49-F238E27FC236}">
                  <a16:creationId xmlns:a16="http://schemas.microsoft.com/office/drawing/2014/main" id="{74CA8353-2DB0-769D-DE89-0FCD7A8D7F4B}"/>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82DCBE58-7AAD-5B82-2A5B-81DC5F45BD73}"/>
              </a:ext>
            </a:extLst>
          </p:cNvPr>
          <p:cNvGrpSpPr/>
          <p:nvPr/>
        </p:nvGrpSpPr>
        <p:grpSpPr>
          <a:xfrm>
            <a:off x="10805234" y="3911354"/>
            <a:ext cx="556569" cy="207703"/>
            <a:chOff x="6855640" y="2455870"/>
            <a:chExt cx="571500" cy="435517"/>
          </a:xfrm>
        </p:grpSpPr>
        <p:sp>
          <p:nvSpPr>
            <p:cNvPr id="49" name="Google Shape;463;p56">
              <a:extLst>
                <a:ext uri="{FF2B5EF4-FFF2-40B4-BE49-F238E27FC236}">
                  <a16:creationId xmlns:a16="http://schemas.microsoft.com/office/drawing/2014/main" id="{7AF56A56-8876-0611-AD73-047BE7D0E50E}"/>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AC379670-C6BA-56C7-CB08-4E5B6376A5E2}"/>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874260D9-CBAF-66B2-C48D-4C4946494369}"/>
              </a:ext>
            </a:extLst>
          </p:cNvPr>
          <p:cNvGrpSpPr/>
          <p:nvPr/>
        </p:nvGrpSpPr>
        <p:grpSpPr>
          <a:xfrm>
            <a:off x="10675036" y="1496026"/>
            <a:ext cx="556569" cy="515581"/>
            <a:chOff x="6852414" y="2320905"/>
            <a:chExt cx="571500" cy="435517"/>
          </a:xfrm>
        </p:grpSpPr>
        <p:sp>
          <p:nvSpPr>
            <p:cNvPr id="52" name="Google Shape;463;p56">
              <a:extLst>
                <a:ext uri="{FF2B5EF4-FFF2-40B4-BE49-F238E27FC236}">
                  <a16:creationId xmlns:a16="http://schemas.microsoft.com/office/drawing/2014/main" id="{8F9D0846-2BC7-35F9-3A4C-9316294036AD}"/>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53" name="Straight Arrow Connector 52">
              <a:extLst>
                <a:ext uri="{FF2B5EF4-FFF2-40B4-BE49-F238E27FC236}">
                  <a16:creationId xmlns:a16="http://schemas.microsoft.com/office/drawing/2014/main" id="{A7376AEB-94D2-EDFF-4843-89825BA0CEF9}"/>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 name="Content Placeholder 6">
            <a:extLst>
              <a:ext uri="{FF2B5EF4-FFF2-40B4-BE49-F238E27FC236}">
                <a16:creationId xmlns:a16="http://schemas.microsoft.com/office/drawing/2014/main" id="{AF125AF2-3659-C5A4-66D2-58665F479D4C}"/>
              </a:ext>
            </a:extLst>
          </p:cNvPr>
          <p:cNvSpPr txBox="1">
            <a:spLocks/>
          </p:cNvSpPr>
          <p:nvPr/>
        </p:nvSpPr>
        <p:spPr>
          <a:xfrm>
            <a:off x="339908" y="1357439"/>
            <a:ext cx="5181600" cy="186093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vi-VN" sz="3200">
                <a:latin typeface="Times New Roman" panose="02020603050405020304" pitchFamily="18" charset="0"/>
                <a:cs typeface="Times New Roman" panose="02020603050405020304" pitchFamily="18" charset="0"/>
              </a:rPr>
              <a:t>      2. Hãy rút ra điều kiện để một vật chìm xuống hoặc nổi lên khi đặt trong chất lỏng.</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987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ircle, graphics, creativity, astronomy&#10;&#10;Description automatically generated">
            <a:extLst>
              <a:ext uri="{FF2B5EF4-FFF2-40B4-BE49-F238E27FC236}">
                <a16:creationId xmlns:a16="http://schemas.microsoft.com/office/drawing/2014/main" id="{53340DB1-F7A1-0E3C-D640-1DE56176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4" name="Content Placeholder 6">
            <a:extLst>
              <a:ext uri="{FF2B5EF4-FFF2-40B4-BE49-F238E27FC236}">
                <a16:creationId xmlns:a16="http://schemas.microsoft.com/office/drawing/2014/main" id="{81BFAED4-9B08-F795-EF47-094FBBE4A37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3" name="Rectangle: Rounded Corners 32">
            <a:extLst>
              <a:ext uri="{FF2B5EF4-FFF2-40B4-BE49-F238E27FC236}">
                <a16:creationId xmlns:a16="http://schemas.microsoft.com/office/drawing/2014/main" id="{05D0DDF1-C461-C26E-EADD-23BE850DACEB}"/>
              </a:ext>
            </a:extLst>
          </p:cNvPr>
          <p:cNvSpPr/>
          <p:nvPr/>
        </p:nvSpPr>
        <p:spPr>
          <a:xfrm>
            <a:off x="8695172" y="5386352"/>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FBBBB77-8731-CF07-38A5-5482B12F688E}"/>
              </a:ext>
            </a:extLst>
          </p:cNvPr>
          <p:cNvSpPr txBox="1"/>
          <p:nvPr/>
        </p:nvSpPr>
        <p:spPr>
          <a:xfrm>
            <a:off x="8763000" y="5334156"/>
            <a:ext cx="1981200" cy="584775"/>
          </a:xfrm>
          <a:prstGeom prst="rect">
            <a:avLst/>
          </a:prstGeom>
          <a:noFill/>
        </p:spPr>
        <p:txBody>
          <a:bodyPr wrap="square">
            <a:spAutoFit/>
          </a:bodyPr>
          <a:lstStyle/>
          <a:p>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17.2</a:t>
            </a:r>
            <a:endParaRPr lang="en-US"/>
          </a:p>
        </p:txBody>
      </p:sp>
      <p:sp>
        <p:nvSpPr>
          <p:cNvPr id="13" name="Google Shape;463;p56">
            <a:extLst>
              <a:ext uri="{FF2B5EF4-FFF2-40B4-BE49-F238E27FC236}">
                <a16:creationId xmlns:a16="http://schemas.microsoft.com/office/drawing/2014/main" id="{6CAB3F04-1F3F-A67C-C191-A6EBE1C059A2}"/>
              </a:ext>
            </a:extLst>
          </p:cNvPr>
          <p:cNvSpPr txBox="1">
            <a:spLocks/>
          </p:cNvSpPr>
          <p:nvPr/>
        </p:nvSpPr>
        <p:spPr>
          <a:xfrm>
            <a:off x="440716" y="1423253"/>
            <a:ext cx="6493484" cy="49677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dk2"/>
              </a:buClr>
              <a:buSzPts val="2100"/>
              <a:buFont typeface="Anton"/>
              <a:buNone/>
              <a:defRPr sz="2000">
                <a:solidFill>
                  <a:schemeClr val="dk1"/>
                </a:solidFill>
                <a:latin typeface="Roboto" panose="02000000000000000000" pitchFamily="2" charset="0"/>
                <a:ea typeface="Roboto" panose="02000000000000000000" pitchFamily="2" charset="0"/>
                <a:cs typeface="Roboto Condensed Medium" panose="020B0604020202020204" pitchFamily="2" charset="0"/>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defRPr>
            </a:lvl9pPr>
          </a:lstStyle>
          <a:p>
            <a:pPr algn="just"/>
            <a:r>
              <a:rPr lang="en-US" sz="3200">
                <a:latin typeface="Times New Roman" panose="02020603050405020304" pitchFamily="18" charset="0"/>
                <a:cs typeface="Times New Roman" panose="02020603050405020304" pitchFamily="18" charset="0"/>
              </a:rPr>
              <a:t>Điều kiện để một vật chìm xuống hoặc nổi lên khi đặt</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trong chất </a:t>
            </a:r>
            <a:r>
              <a:rPr lang="vi-VN" sz="3200">
                <a:latin typeface="Times New Roman" panose="02020603050405020304" pitchFamily="18" charset="0"/>
                <a:cs typeface="Times New Roman" panose="02020603050405020304" pitchFamily="18" charset="0"/>
              </a:rPr>
              <a:t>lỏng.</a:t>
            </a:r>
          </a:p>
          <a:p>
            <a:pPr algn="just"/>
            <a:r>
              <a:rPr lang="vi-VN" sz="3200">
                <a:latin typeface="Times New Roman" panose="02020603050405020304" pitchFamily="18" charset="0"/>
                <a:cs typeface="Times New Roman" panose="02020603050405020304" pitchFamily="18" charset="0"/>
              </a:rPr>
              <a:t>Một vật trong lòng chất lỏng sẽ</a:t>
            </a:r>
            <a:r>
              <a:rPr lang="en-US" sz="320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Vật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chìm</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xuống</a:t>
            </a:r>
            <a:r>
              <a:rPr lang="en-US" sz="3200">
                <a:latin typeface="Times New Roman" panose="02020603050405020304" pitchFamily="18" charset="0"/>
                <a:cs typeface="Times New Roman" panose="02020603050405020304" pitchFamily="18" charset="0"/>
              </a:rPr>
              <a:t> khi</a:t>
            </a:r>
            <a:r>
              <a:rPr lang="vi-VN" sz="3200">
                <a:latin typeface="Times New Roman" panose="02020603050405020304" pitchFamily="18" charset="0"/>
                <a:cs typeface="Times New Roman" panose="02020603050405020304" pitchFamily="18" charset="0"/>
              </a:rPr>
              <a:t> lực đẩy Archimedes nhỏ hơn trọng lượng của vật</a:t>
            </a:r>
            <a:r>
              <a:rPr lang="en-US" sz="3200">
                <a:latin typeface="Times New Roman" panose="02020603050405020304" pitchFamily="18" charset="0"/>
                <a:cs typeface="Times New Roman" panose="02020603050405020304" pitchFamily="18" charset="0"/>
              </a:rPr>
              <a:t>: F</a:t>
            </a:r>
            <a:r>
              <a:rPr lang="en-US" sz="3200" baseline="-25000">
                <a:latin typeface="Times New Roman" panose="02020603050405020304" pitchFamily="18" charset="0"/>
                <a:cs typeface="Times New Roman" panose="02020603050405020304" pitchFamily="18" charset="0"/>
              </a:rPr>
              <a:t>A</a:t>
            </a:r>
            <a:r>
              <a:rPr lang="vi-VN" sz="3200">
                <a:latin typeface="Times New Roman" panose="02020603050405020304" pitchFamily="18" charset="0"/>
                <a:cs typeface="Times New Roman" panose="02020603050405020304" pitchFamily="18" charset="0"/>
              </a:rPr>
              <a:t>&lt; P</a:t>
            </a:r>
            <a:r>
              <a:rPr lang="en-US" sz="3200">
                <a:latin typeface="Times New Roman" panose="02020603050405020304" pitchFamily="18" charset="0"/>
                <a:cs typeface="Times New Roman" panose="02020603050405020304" pitchFamily="18" charset="0"/>
              </a:rPr>
              <a:t> </a:t>
            </a:r>
            <a:endParaRPr lang="vi-VN"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Vật sẽ nổi lên khi</a:t>
            </a:r>
            <a:r>
              <a:rPr lang="vi-VN" sz="3200">
                <a:latin typeface="Times New Roman" panose="02020603050405020304" pitchFamily="18" charset="0"/>
                <a:cs typeface="Times New Roman" panose="02020603050405020304" pitchFamily="18" charset="0"/>
              </a:rPr>
              <a:t> lực đẩy Archimedes nhỏ hơn trọng lượng của vật</a:t>
            </a:r>
            <a:r>
              <a:rPr lang="en-US" sz="3200">
                <a:latin typeface="Times New Roman" panose="02020603050405020304" pitchFamily="18" charset="0"/>
                <a:cs typeface="Times New Roman" panose="02020603050405020304" pitchFamily="18" charset="0"/>
              </a:rPr>
              <a:t>: : F</a:t>
            </a:r>
            <a:r>
              <a:rPr lang="en-US" sz="3200" baseline="-25000">
                <a:latin typeface="Times New Roman" panose="02020603050405020304" pitchFamily="18" charset="0"/>
                <a:cs typeface="Times New Roman" panose="02020603050405020304" pitchFamily="18" charset="0"/>
              </a:rPr>
              <a:t>A</a:t>
            </a:r>
            <a:r>
              <a:rPr lang="vi-VN" sz="3200">
                <a:latin typeface="Times New Roman" panose="02020603050405020304" pitchFamily="18" charset="0"/>
                <a:cs typeface="Times New Roman" panose="02020603050405020304" pitchFamily="18" charset="0"/>
              </a:rPr>
              <a:t>&gt;P</a:t>
            </a:r>
            <a:endParaRPr lang="en-US" sz="320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E5AE0F6-42C2-6819-ED0F-9361D7DF9398}"/>
              </a:ext>
            </a:extLst>
          </p:cNvPr>
          <p:cNvPicPr>
            <a:picLocks noChangeAspect="1"/>
          </p:cNvPicPr>
          <p:nvPr/>
        </p:nvPicPr>
        <p:blipFill>
          <a:blip r:embed="rId3"/>
          <a:stretch>
            <a:fillRect/>
          </a:stretch>
        </p:blipFill>
        <p:spPr>
          <a:xfrm>
            <a:off x="7315200" y="1135136"/>
            <a:ext cx="4757499" cy="4162098"/>
          </a:xfrm>
          <a:prstGeom prst="rect">
            <a:avLst/>
          </a:prstGeom>
        </p:spPr>
      </p:pic>
      <p:pic>
        <p:nvPicPr>
          <p:cNvPr id="9" name="Picture 4">
            <a:extLst>
              <a:ext uri="{FF2B5EF4-FFF2-40B4-BE49-F238E27FC236}">
                <a16:creationId xmlns:a16="http://schemas.microsoft.com/office/drawing/2014/main" id="{E134A3CD-D9CD-D3B7-78C2-FA5029236F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6121" y="817981"/>
            <a:ext cx="678306" cy="63430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F643687A-69A6-CB77-0805-FFC85619077D}"/>
              </a:ext>
            </a:extLst>
          </p:cNvPr>
          <p:cNvGrpSpPr/>
          <p:nvPr/>
        </p:nvGrpSpPr>
        <p:grpSpPr>
          <a:xfrm>
            <a:off x="202367" y="841358"/>
            <a:ext cx="1934103" cy="644542"/>
            <a:chOff x="304970" y="2133600"/>
            <a:chExt cx="1934103" cy="644542"/>
          </a:xfrm>
        </p:grpSpPr>
        <p:grpSp>
          <p:nvGrpSpPr>
            <p:cNvPr id="16" name="Group 15">
              <a:extLst>
                <a:ext uri="{FF2B5EF4-FFF2-40B4-BE49-F238E27FC236}">
                  <a16:creationId xmlns:a16="http://schemas.microsoft.com/office/drawing/2014/main" id="{772F940D-40BA-E2F1-B790-8607202D6450}"/>
                </a:ext>
              </a:extLst>
            </p:cNvPr>
            <p:cNvGrpSpPr/>
            <p:nvPr/>
          </p:nvGrpSpPr>
          <p:grpSpPr>
            <a:xfrm>
              <a:off x="610298" y="2222724"/>
              <a:ext cx="1628775" cy="463337"/>
              <a:chOff x="876300" y="1783116"/>
              <a:chExt cx="1628775" cy="463337"/>
            </a:xfrm>
          </p:grpSpPr>
          <p:sp>
            <p:nvSpPr>
              <p:cNvPr id="24" name="Rectangle: Rounded Corners 23">
                <a:extLst>
                  <a:ext uri="{FF2B5EF4-FFF2-40B4-BE49-F238E27FC236}">
                    <a16:creationId xmlns:a16="http://schemas.microsoft.com/office/drawing/2014/main" id="{6465FDB7-F3F1-C38D-6E8F-6E7C5D01EDC7}"/>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5" name="TextBox 24">
                <a:extLst>
                  <a:ext uri="{FF2B5EF4-FFF2-40B4-BE49-F238E27FC236}">
                    <a16:creationId xmlns:a16="http://schemas.microsoft.com/office/drawing/2014/main" id="{DB16213A-3FA6-0D1F-80A9-D4AF39ADC024}"/>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22" name="Picture 2">
              <a:extLst>
                <a:ext uri="{FF2B5EF4-FFF2-40B4-BE49-F238E27FC236}">
                  <a16:creationId xmlns:a16="http://schemas.microsoft.com/office/drawing/2014/main" id="{FA96F138-2A4F-DFEC-29BE-29FDE88E9A8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3631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left)">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wipe(left)">
                                      <p:cBhvr>
                                        <p:cTn id="28" dur="500"/>
                                        <p:tgtEl>
                                          <p:spTgt spid="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wipe(left)">
                                      <p:cBhvr>
                                        <p:cTn id="33"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ircle, graphics, creativity, astronomy&#10;&#10;Description automatically generated">
            <a:extLst>
              <a:ext uri="{FF2B5EF4-FFF2-40B4-BE49-F238E27FC236}">
                <a16:creationId xmlns:a16="http://schemas.microsoft.com/office/drawing/2014/main" id="{53340DB1-F7A1-0E3C-D640-1DE56176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4" name="Content Placeholder 6">
            <a:extLst>
              <a:ext uri="{FF2B5EF4-FFF2-40B4-BE49-F238E27FC236}">
                <a16:creationId xmlns:a16="http://schemas.microsoft.com/office/drawing/2014/main" id="{81BFAED4-9B08-F795-EF47-094FBBE4A37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Google Shape;463;p56">
            <a:extLst>
              <a:ext uri="{FF2B5EF4-FFF2-40B4-BE49-F238E27FC236}">
                <a16:creationId xmlns:a16="http://schemas.microsoft.com/office/drawing/2014/main" id="{178A0D09-0E8B-1A2C-96A2-602BEF74EED8}"/>
              </a:ext>
            </a:extLst>
          </p:cNvPr>
          <p:cNvSpPr txBox="1">
            <a:spLocks/>
          </p:cNvSpPr>
          <p:nvPr/>
        </p:nvSpPr>
        <p:spPr>
          <a:xfrm>
            <a:off x="501453" y="1044047"/>
            <a:ext cx="8331724" cy="1774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50000"/>
              </a:lnSpc>
              <a:buClr>
                <a:srgbClr val="FFFFFF"/>
              </a:buClr>
              <a:buSzPts val="2800"/>
              <a:buFont typeface="Montserrat Medium"/>
              <a:buNone/>
              <a:tabLst/>
              <a:defRPr kumimoji="0" sz="2000" b="1" kern="0" spc="0" normalizeH="0" baseline="0">
                <a:ln>
                  <a:noFill/>
                </a:ln>
                <a:solidFill>
                  <a:srgbClr val="FFFFFF"/>
                </a:solidFill>
                <a:effectLst/>
                <a:uLnTx/>
                <a:uFillTx/>
                <a:latin typeface="Roboto" panose="02000000000000000000" pitchFamily="2" charset="0"/>
                <a:ea typeface="Montserrat Medium"/>
                <a:cs typeface="Arial" panose="020B0604020202020204" pitchFamily="34" charset="0"/>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defRPr>
            </a:lvl9pPr>
          </a:lstStyle>
          <a:p>
            <a:pPr algn="just">
              <a:lnSpc>
                <a:spcPct val="100000"/>
              </a:lnSpc>
            </a:pPr>
            <a:r>
              <a:rPr lang="vi-VN" sz="3200" b="0">
                <a:solidFill>
                  <a:schemeClr val="tx1"/>
                </a:solidFill>
                <a:latin typeface="Times New Roman" panose="02020603050405020304" pitchFamily="18" charset="0"/>
                <a:cs typeface="Times New Roman" panose="02020603050405020304" pitchFamily="18" charset="0"/>
              </a:rPr>
              <a:t>         3. Mô </a:t>
            </a:r>
            <a:r>
              <a:rPr lang="vi-VN" sz="3200" b="0" dirty="0">
                <a:solidFill>
                  <a:schemeClr val="tx1"/>
                </a:solidFill>
                <a:latin typeface="Times New Roman" panose="02020603050405020304" pitchFamily="18" charset="0"/>
                <a:cs typeface="Times New Roman" panose="02020603050405020304" pitchFamily="18" charset="0"/>
              </a:rPr>
              <a:t>tả sự thay đổi lực đẩy của nước lên quả </a:t>
            </a:r>
            <a:r>
              <a:rPr lang="vi-VN" sz="3200" b="0">
                <a:solidFill>
                  <a:schemeClr val="tx1"/>
                </a:solidFill>
                <a:latin typeface="Times New Roman" panose="02020603050405020304" pitchFamily="18" charset="0"/>
                <a:cs typeface="Times New Roman" panose="02020603050405020304" pitchFamily="18" charset="0"/>
              </a:rPr>
              <a:t>bóng trong hình 17.1 từ </a:t>
            </a:r>
            <a:r>
              <a:rPr lang="vi-VN" sz="3200" b="0" dirty="0">
                <a:solidFill>
                  <a:schemeClr val="tx1"/>
                </a:solidFill>
                <a:latin typeface="Times New Roman" panose="02020603050405020304" pitchFamily="18" charset="0"/>
                <a:cs typeface="Times New Roman" panose="02020603050405020304" pitchFamily="18" charset="0"/>
              </a:rPr>
              <a:t>khi bắt đầu nhấn quả bóng vào nước, đến khi quả bóng chìm hoàn toàn trong nước.</a:t>
            </a:r>
            <a:endParaRPr lang="en-US" sz="3200" b="0" dirty="0">
              <a:solidFill>
                <a:schemeClr val="tx1"/>
              </a:solidFill>
              <a:latin typeface="Times New Roman" panose="02020603050405020304" pitchFamily="18" charset="0"/>
              <a:cs typeface="Times New Roman" panose="02020603050405020304" pitchFamily="18" charset="0"/>
              <a:sym typeface="Montserrat Medium"/>
            </a:endParaRPr>
          </a:p>
        </p:txBody>
      </p:sp>
      <p:pic>
        <p:nvPicPr>
          <p:cNvPr id="6" name="Picture 5">
            <a:extLst>
              <a:ext uri="{FF2B5EF4-FFF2-40B4-BE49-F238E27FC236}">
                <a16:creationId xmlns:a16="http://schemas.microsoft.com/office/drawing/2014/main" id="{E5E39C4F-B6C1-7190-ECC3-A43574908FE6}"/>
              </a:ext>
            </a:extLst>
          </p:cNvPr>
          <p:cNvPicPr>
            <a:picLocks noChangeAspect="1"/>
          </p:cNvPicPr>
          <p:nvPr/>
        </p:nvPicPr>
        <p:blipFill>
          <a:blip r:embed="rId3"/>
          <a:stretch>
            <a:fillRect/>
          </a:stretch>
        </p:blipFill>
        <p:spPr>
          <a:xfrm>
            <a:off x="8833177" y="999796"/>
            <a:ext cx="3072353" cy="1743226"/>
          </a:xfrm>
          <a:prstGeom prst="rect">
            <a:avLst/>
          </a:prstGeom>
        </p:spPr>
      </p:pic>
      <p:sp>
        <p:nvSpPr>
          <p:cNvPr id="7" name="Rectangle: Rounded Corners 6">
            <a:extLst>
              <a:ext uri="{FF2B5EF4-FFF2-40B4-BE49-F238E27FC236}">
                <a16:creationId xmlns:a16="http://schemas.microsoft.com/office/drawing/2014/main" id="{53618BC7-9B63-103E-4257-00B66C53C48A}"/>
              </a:ext>
            </a:extLst>
          </p:cNvPr>
          <p:cNvSpPr/>
          <p:nvPr/>
        </p:nvSpPr>
        <p:spPr>
          <a:xfrm>
            <a:off x="9528634" y="2763910"/>
            <a:ext cx="1828614" cy="39926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16AF923-EE35-E4C5-C2D2-D3BC5C92119F}"/>
              </a:ext>
            </a:extLst>
          </p:cNvPr>
          <p:cNvSpPr txBox="1"/>
          <p:nvPr/>
        </p:nvSpPr>
        <p:spPr>
          <a:xfrm>
            <a:off x="9643027" y="2743022"/>
            <a:ext cx="198120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17.1</a:t>
            </a:r>
            <a:endParaRPr lang="en-US" sz="28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4FAC9C0-43B3-6EB4-30AA-3F1128D009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349" y="984480"/>
            <a:ext cx="769102" cy="672138"/>
          </a:xfrm>
          <a:prstGeom prst="rect">
            <a:avLst/>
          </a:prstGeom>
        </p:spPr>
      </p:pic>
      <p:sp>
        <p:nvSpPr>
          <p:cNvPr id="14" name="TextBox 13">
            <a:extLst>
              <a:ext uri="{FF2B5EF4-FFF2-40B4-BE49-F238E27FC236}">
                <a16:creationId xmlns:a16="http://schemas.microsoft.com/office/drawing/2014/main" id="{949EB741-C329-8837-D598-D27AA8D39704}"/>
              </a:ext>
            </a:extLst>
          </p:cNvPr>
          <p:cNvSpPr txBox="1"/>
          <p:nvPr/>
        </p:nvSpPr>
        <p:spPr>
          <a:xfrm>
            <a:off x="484171" y="4067347"/>
            <a:ext cx="11243226" cy="1569660"/>
          </a:xfrm>
          <a:prstGeom prst="rect">
            <a:avLst/>
          </a:prstGeom>
          <a:noFill/>
        </p:spPr>
        <p:txBody>
          <a:bodyPr wrap="square">
            <a:spAutoFit/>
          </a:bodyPr>
          <a:lstStyle/>
          <a:p>
            <a:pPr algn="just"/>
            <a:r>
              <a:rPr lang="vi-VN" sz="3200">
                <a:latin typeface="Times New Roman" panose="02020603050405020304" pitchFamily="18" charset="0"/>
                <a:cs typeface="Times New Roman" panose="02020603050405020304" pitchFamily="18" charset="0"/>
              </a:rPr>
              <a:t>         Lực đẩy của nước tác dụng lên quả bóng sẽ tăng dần từ khi bắt đầu nhấn quả bóng vào nước đến khi quả bóng chìm hoàn toàn trong nước. </a:t>
            </a:r>
            <a:endParaRPr lang="en-US" sz="320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87F41323-5163-9904-A9DE-C7E65F7CC2C3}"/>
              </a:ext>
            </a:extLst>
          </p:cNvPr>
          <p:cNvGrpSpPr/>
          <p:nvPr/>
        </p:nvGrpSpPr>
        <p:grpSpPr>
          <a:xfrm>
            <a:off x="529162" y="3408553"/>
            <a:ext cx="1934103" cy="644542"/>
            <a:chOff x="304970" y="2133600"/>
            <a:chExt cx="1934103" cy="644542"/>
          </a:xfrm>
        </p:grpSpPr>
        <p:grpSp>
          <p:nvGrpSpPr>
            <p:cNvPr id="16" name="Group 15">
              <a:extLst>
                <a:ext uri="{FF2B5EF4-FFF2-40B4-BE49-F238E27FC236}">
                  <a16:creationId xmlns:a16="http://schemas.microsoft.com/office/drawing/2014/main" id="{ACF02AEE-20FE-26C2-6D02-50CB420E7C25}"/>
                </a:ext>
              </a:extLst>
            </p:cNvPr>
            <p:cNvGrpSpPr/>
            <p:nvPr/>
          </p:nvGrpSpPr>
          <p:grpSpPr>
            <a:xfrm>
              <a:off x="610298" y="2222724"/>
              <a:ext cx="1628775" cy="463337"/>
              <a:chOff x="876300" y="1783116"/>
              <a:chExt cx="1628775" cy="463337"/>
            </a:xfrm>
          </p:grpSpPr>
          <p:sp>
            <p:nvSpPr>
              <p:cNvPr id="18" name="Rectangle: Rounded Corners 17">
                <a:extLst>
                  <a:ext uri="{FF2B5EF4-FFF2-40B4-BE49-F238E27FC236}">
                    <a16:creationId xmlns:a16="http://schemas.microsoft.com/office/drawing/2014/main" id="{8725B179-8935-7269-F775-7DD365F9918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TextBox 18">
                <a:extLst>
                  <a:ext uri="{FF2B5EF4-FFF2-40B4-BE49-F238E27FC236}">
                    <a16:creationId xmlns:a16="http://schemas.microsoft.com/office/drawing/2014/main" id="{06417CDD-FDF6-4FC9-D3D9-55E843050BE3}"/>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7" name="Picture 2">
              <a:extLst>
                <a:ext uri="{FF2B5EF4-FFF2-40B4-BE49-F238E27FC236}">
                  <a16:creationId xmlns:a16="http://schemas.microsoft.com/office/drawing/2014/main" id="{ECCBEC82-451B-36FB-0C25-32FA8D237346}"/>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0163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C10739-472E-78F0-188A-9628FB1AD213}"/>
              </a:ext>
            </a:extLst>
          </p:cNvPr>
          <p:cNvSpPr txBox="1"/>
          <p:nvPr/>
        </p:nvSpPr>
        <p:spPr>
          <a:xfrm>
            <a:off x="4950642" y="657519"/>
            <a:ext cx="3200399"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EM CÓ BIẾT?</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59C51DE-287E-862C-09D0-4A153F8BEBFD}"/>
              </a:ext>
            </a:extLst>
          </p:cNvPr>
          <p:cNvPicPr>
            <a:picLocks noChangeAspect="1"/>
          </p:cNvPicPr>
          <p:nvPr/>
        </p:nvPicPr>
        <p:blipFill>
          <a:blip r:embed="rId2"/>
          <a:stretch>
            <a:fillRect/>
          </a:stretch>
        </p:blipFill>
        <p:spPr>
          <a:xfrm>
            <a:off x="6550841" y="1242294"/>
            <a:ext cx="5313010" cy="3124200"/>
          </a:xfrm>
          <a:prstGeom prst="rect">
            <a:avLst/>
          </a:prstGeom>
        </p:spPr>
      </p:pic>
      <p:sp>
        <p:nvSpPr>
          <p:cNvPr id="5" name="TextBox 4">
            <a:extLst>
              <a:ext uri="{FF2B5EF4-FFF2-40B4-BE49-F238E27FC236}">
                <a16:creationId xmlns:a16="http://schemas.microsoft.com/office/drawing/2014/main" id="{2CE1F5CF-C103-94D6-ACB7-318D49A71CCD}"/>
              </a:ext>
            </a:extLst>
          </p:cNvPr>
          <p:cNvSpPr txBox="1"/>
          <p:nvPr/>
        </p:nvSpPr>
        <p:spPr>
          <a:xfrm>
            <a:off x="152400" y="1084953"/>
            <a:ext cx="6131463" cy="4708981"/>
          </a:xfrm>
          <a:prstGeom prst="rect">
            <a:avLst/>
          </a:prstGeom>
          <a:noFill/>
        </p:spPr>
        <p:txBody>
          <a:bodyPr wrap="square">
            <a:spAutoFit/>
          </a:bodyPr>
          <a:lstStyle/>
          <a:p>
            <a:pPr algn="just"/>
            <a:r>
              <a:rPr lang="vi-VN" sz="3000">
                <a:latin typeface="Times New Roman" panose="02020603050405020304" pitchFamily="18" charset="0"/>
                <a:cs typeface="Times New Roman" panose="02020603050405020304" pitchFamily="18" charset="0"/>
              </a:rPr>
              <a:t>         Cá chép cũng như nhiều loài cá khác có khả năng thay đổi thể tích cơ thể bằng cách đưa không khí vào làm phồng bong bóng khí. </a:t>
            </a:r>
          </a:p>
          <a:p>
            <a:pPr algn="just"/>
            <a:r>
              <a:rPr lang="vi-VN" sz="3000">
                <a:latin typeface="Times New Roman" panose="02020603050405020304" pitchFamily="18" charset="0"/>
                <a:cs typeface="Times New Roman" panose="02020603050405020304" pitchFamily="18" charset="0"/>
              </a:rPr>
              <a:t>       Khi bong bóng nhỏ lại, thể tích giảm và lực đẩy Archimedes giảm, khiến cá chìm xuống. </a:t>
            </a:r>
          </a:p>
          <a:p>
            <a:pPr algn="just"/>
            <a:r>
              <a:rPr lang="vi-VN" sz="3000">
                <a:latin typeface="Times New Roman" panose="02020603050405020304" pitchFamily="18" charset="0"/>
                <a:cs typeface="Times New Roman" panose="02020603050405020304" pitchFamily="18" charset="0"/>
              </a:rPr>
              <a:t>       Khi bong bóng to ra, thể tích tăng và lực đẩy Archimedes tăng, khiến cá nổi lên. </a:t>
            </a:r>
            <a:endParaRPr lang="en-US" sz="30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90E659A-57D4-0FEC-3B07-F0ECD53C665D}"/>
              </a:ext>
            </a:extLst>
          </p:cNvPr>
          <p:cNvSpPr txBox="1"/>
          <p:nvPr/>
        </p:nvSpPr>
        <p:spPr>
          <a:xfrm>
            <a:off x="762000" y="5612792"/>
            <a:ext cx="11101852" cy="553998"/>
          </a:xfrm>
          <a:prstGeom prst="rect">
            <a:avLst/>
          </a:prstGeom>
          <a:noFill/>
        </p:spPr>
        <p:txBody>
          <a:bodyPr wrap="square">
            <a:spAutoFit/>
          </a:bodyPr>
          <a:lstStyle/>
          <a:p>
            <a:r>
              <a:rPr kumimoji="0" lang="vi-VN" sz="3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Nhờ cơ chế này cá có thể nổi lên hoặc chìm xuống trong nước dễ dàng. </a:t>
            </a:r>
            <a:endParaRPr lang="en-US" sz="3000"/>
          </a:p>
        </p:txBody>
      </p:sp>
      <p:sp>
        <p:nvSpPr>
          <p:cNvPr id="12" name="Rectangle: Rounded Corners 11">
            <a:extLst>
              <a:ext uri="{FF2B5EF4-FFF2-40B4-BE49-F238E27FC236}">
                <a16:creationId xmlns:a16="http://schemas.microsoft.com/office/drawing/2014/main" id="{BBAAC39F-1C0D-1677-6139-906829D955A1}"/>
              </a:ext>
            </a:extLst>
          </p:cNvPr>
          <p:cNvSpPr/>
          <p:nvPr/>
        </p:nvSpPr>
        <p:spPr>
          <a:xfrm>
            <a:off x="8496207" y="4615031"/>
            <a:ext cx="1828614" cy="39926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2FB2945-DE9C-1F5E-ED2B-A5A25F2CEA81}"/>
              </a:ext>
            </a:extLst>
          </p:cNvPr>
          <p:cNvSpPr txBox="1"/>
          <p:nvPr/>
        </p:nvSpPr>
        <p:spPr>
          <a:xfrm>
            <a:off x="8610600" y="4594143"/>
            <a:ext cx="198120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17.3</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957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left)">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FBE474-7E66-34FB-E969-9FA912EF5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711" y="1039090"/>
            <a:ext cx="4777509" cy="4672277"/>
          </a:xfrm>
          <a:prstGeom prst="rect">
            <a:avLst/>
          </a:prstGeom>
        </p:spPr>
      </p:pic>
      <p:sp>
        <p:nvSpPr>
          <p:cNvPr id="3" name="TextBox 2">
            <a:extLst>
              <a:ext uri="{FF2B5EF4-FFF2-40B4-BE49-F238E27FC236}">
                <a16:creationId xmlns:a16="http://schemas.microsoft.com/office/drawing/2014/main" id="{F2455C52-CE47-3A22-AF18-129594901D7D}"/>
              </a:ext>
            </a:extLst>
          </p:cNvPr>
          <p:cNvSpPr txBox="1"/>
          <p:nvPr/>
        </p:nvSpPr>
        <p:spPr>
          <a:xfrm>
            <a:off x="762000" y="1770629"/>
            <a:ext cx="5133100" cy="3316742"/>
          </a:xfrm>
          <a:prstGeom prst="rect">
            <a:avLst/>
          </a:prstGeom>
          <a:noFill/>
        </p:spPr>
        <p:txBody>
          <a:bodyPr wrap="square" rtlCol="0">
            <a:spAutoFit/>
          </a:bodyPr>
          <a:lstStyle/>
          <a:p>
            <a:pPr algn="just">
              <a:lnSpc>
                <a:spcPct val="150000"/>
              </a:lnSpc>
            </a:pPr>
            <a:r>
              <a:rPr lang="vi-VN" sz="3600" b="1">
                <a:solidFill>
                  <a:srgbClr val="C00000"/>
                </a:solidFill>
                <a:latin typeface="Times New Roman" panose="02020603050405020304" pitchFamily="18" charset="0"/>
                <a:ea typeface="Tahoma" panose="020B0604030504040204" pitchFamily="34" charset="0"/>
                <a:cs typeface="Times New Roman" panose="02020603050405020304" pitchFamily="18" charset="0"/>
              </a:rPr>
              <a:t>Hình ảnh bên mô tả một truyền thuyết về một nhà bác học. Ông ấy là ai, truyền thuyết đó là gì? </a:t>
            </a:r>
            <a:endPar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4">
            <a:extLst>
              <a:ext uri="{FF2B5EF4-FFF2-40B4-BE49-F238E27FC236}">
                <a16:creationId xmlns:a16="http://schemas.microsoft.com/office/drawing/2014/main" id="{FB5F7524-218A-486E-23F5-2C29A309C2F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24200" y="1027545"/>
            <a:ext cx="8486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254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lying in water reading a book&#10;&#10;Description automatically generated with medium confidence">
            <a:extLst>
              <a:ext uri="{FF2B5EF4-FFF2-40B4-BE49-F238E27FC236}">
                <a16:creationId xmlns:a16="http://schemas.microsoft.com/office/drawing/2014/main" id="{A744D7A8-84CB-DD59-761E-0A3E0DE5C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12192000" cy="5717458"/>
          </a:xfrm>
          <a:prstGeom prst="rect">
            <a:avLst/>
          </a:prstGeom>
        </p:spPr>
      </p:pic>
      <p:sp>
        <p:nvSpPr>
          <p:cNvPr id="13" name="TextBox 12">
            <a:extLst>
              <a:ext uri="{FF2B5EF4-FFF2-40B4-BE49-F238E27FC236}">
                <a16:creationId xmlns:a16="http://schemas.microsoft.com/office/drawing/2014/main" id="{EF0F9B05-0DE4-BF83-21F7-B23AC26F8D89}"/>
              </a:ext>
            </a:extLst>
          </p:cNvPr>
          <p:cNvSpPr txBox="1"/>
          <p:nvPr/>
        </p:nvSpPr>
        <p:spPr>
          <a:xfrm>
            <a:off x="2133600" y="152400"/>
            <a:ext cx="9296400" cy="823752"/>
          </a:xfrm>
          <a:prstGeom prst="rect">
            <a:avLst/>
          </a:prstGeom>
          <a:noFill/>
        </p:spPr>
        <p:txBody>
          <a:bodyPr wrap="square" rtlCol="0">
            <a:spAutoFit/>
          </a:bodyPr>
          <a:lstStyle/>
          <a:p>
            <a:pPr>
              <a:lnSpc>
                <a:spcPct val="150000"/>
              </a:lnSpc>
            </a:pPr>
            <a:r>
              <a:rPr lang="vi-VN" sz="3600" b="1">
                <a:solidFill>
                  <a:srgbClr val="C00000"/>
                </a:solidFill>
                <a:latin typeface="Times New Roman" panose="02020603050405020304" pitchFamily="18" charset="0"/>
                <a:ea typeface="Tahoma" panose="020B0604030504040204" pitchFamily="34" charset="0"/>
                <a:cs typeface="Times New Roman" panose="02020603050405020304" pitchFamily="18" charset="0"/>
              </a:rPr>
              <a:t>Em có suy nghĩ gì khi nhìn thấy hình ảnh này?</a:t>
            </a:r>
            <a:endPar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 name="Picture 4">
            <a:extLst>
              <a:ext uri="{FF2B5EF4-FFF2-40B4-BE49-F238E27FC236}">
                <a16:creationId xmlns:a16="http://schemas.microsoft.com/office/drawing/2014/main" id="{D9A2475A-8FC0-EF39-7AA1-2C54341937F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66800" y="152400"/>
            <a:ext cx="8486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469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90340"/>
            <a:ext cx="12192000" cy="69342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0" y="1137279"/>
            <a:ext cx="12193057" cy="4800601"/>
          </a:xfrm>
          <a:prstGeom prst="rect">
            <a:avLst/>
          </a:prstGeom>
        </p:spPr>
      </p:pic>
      <p:sp>
        <p:nvSpPr>
          <p:cNvPr id="15" name="Content Placeholder 9">
            <a:extLst>
              <a:ext uri="{FF2B5EF4-FFF2-40B4-BE49-F238E27FC236}">
                <a16:creationId xmlns:a16="http://schemas.microsoft.com/office/drawing/2014/main" id="{C01175E9-30F2-3AF4-205D-3FDA59B1B3B1}"/>
              </a:ext>
            </a:extLst>
          </p:cNvPr>
          <p:cNvSpPr txBox="1">
            <a:spLocks/>
          </p:cNvSpPr>
          <p:nvPr/>
        </p:nvSpPr>
        <p:spPr>
          <a:xfrm>
            <a:off x="2047892" y="3824128"/>
            <a:ext cx="9375234"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44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44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7C37A2C-F681-7478-A1A5-C93D9ACD641A}"/>
              </a:ext>
            </a:extLst>
          </p:cNvPr>
          <p:cNvSpPr txBox="1"/>
          <p:nvPr/>
        </p:nvSpPr>
        <p:spPr>
          <a:xfrm>
            <a:off x="2819400" y="199809"/>
            <a:ext cx="7239000" cy="923330"/>
          </a:xfrm>
          <a:prstGeom prst="rect">
            <a:avLst/>
          </a:prstGeom>
          <a:noFill/>
        </p:spPr>
        <p:txBody>
          <a:bodyPr wrap="square">
            <a:spAutoFit/>
          </a:bodyPr>
          <a:lstStyle/>
          <a:p>
            <a:r>
              <a:rPr lang="en-US" sz="54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BÀI HỌC</a:t>
            </a:r>
            <a:endParaRPr lang="en-US" sz="5400">
              <a:solidFill>
                <a:srgbClr val="C00000"/>
              </a:solidFill>
              <a:latin typeface="Times New Roman" panose="02020603050405020304" pitchFamily="18" charset="0"/>
              <a:cs typeface="Times New Roman" panose="02020603050405020304" pitchFamily="18" charset="0"/>
            </a:endParaRPr>
          </a:p>
        </p:txBody>
      </p:sp>
      <p:sp>
        <p:nvSpPr>
          <p:cNvPr id="5" name="Content Placeholder 6">
            <a:extLst>
              <a:ext uri="{FF2B5EF4-FFF2-40B4-BE49-F238E27FC236}">
                <a16:creationId xmlns:a16="http://schemas.microsoft.com/office/drawing/2014/main" id="{FC9365A7-8933-78F3-0037-FBE3F0446065}"/>
              </a:ext>
            </a:extLst>
          </p:cNvPr>
          <p:cNvSpPr txBox="1">
            <a:spLocks/>
          </p:cNvSpPr>
          <p:nvPr/>
        </p:nvSpPr>
        <p:spPr>
          <a:xfrm>
            <a:off x="2075966" y="1725091"/>
            <a:ext cx="9201633" cy="28845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4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48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Picture 5" descr="A picture containing circle, graphics, creativity, astronomy&#10;&#10;Description automatically generated">
            <a:extLst>
              <a:ext uri="{FF2B5EF4-FFF2-40B4-BE49-F238E27FC236}">
                <a16:creationId xmlns:a16="http://schemas.microsoft.com/office/drawing/2014/main" id="{0CC07FBA-D276-22AA-8980-919D4C1EC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96" y="1843092"/>
            <a:ext cx="881923" cy="881923"/>
          </a:xfrm>
          <a:prstGeom prst="rect">
            <a:avLst/>
          </a:prstGeom>
          <a:ln>
            <a:noFill/>
          </a:ln>
        </p:spPr>
      </p:pic>
      <p:sp>
        <p:nvSpPr>
          <p:cNvPr id="8" name="Oval 7">
            <a:extLst>
              <a:ext uri="{FF2B5EF4-FFF2-40B4-BE49-F238E27FC236}">
                <a16:creationId xmlns:a16="http://schemas.microsoft.com/office/drawing/2014/main" id="{FF512D42-841D-F8F5-EF26-501A7474D2B7}"/>
              </a:ext>
            </a:extLst>
          </p:cNvPr>
          <p:cNvSpPr/>
          <p:nvPr/>
        </p:nvSpPr>
        <p:spPr>
          <a:xfrm>
            <a:off x="1028191" y="3876339"/>
            <a:ext cx="855709" cy="830997"/>
          </a:xfrm>
          <a:prstGeom prst="ellipse">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534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D0FEB6-3A4E-D6A5-593A-738FC7522CAA}"/>
              </a:ext>
            </a:extLst>
          </p:cNvPr>
          <p:cNvGrpSpPr/>
          <p:nvPr/>
        </p:nvGrpSpPr>
        <p:grpSpPr>
          <a:xfrm>
            <a:off x="-1729426" y="-2649532"/>
            <a:ext cx="10489162" cy="8655439"/>
            <a:chOff x="53641" y="-1884122"/>
            <a:chExt cx="9028752" cy="7450339"/>
          </a:xfrm>
          <a:blipFill dpi="0" rotWithShape="1">
            <a:blip r:embed="rId2"/>
            <a:srcRect/>
            <a:stretch>
              <a:fillRect t="24000" b="-3000"/>
            </a:stretch>
          </a:blipFill>
        </p:grpSpPr>
        <p:sp>
          <p:nvSpPr>
            <p:cNvPr id="3" name="Diamond 2">
              <a:extLst>
                <a:ext uri="{FF2B5EF4-FFF2-40B4-BE49-F238E27FC236}">
                  <a16:creationId xmlns:a16="http://schemas.microsoft.com/office/drawing/2014/main" id="{2FABBE1D-AC85-A32B-1B3F-2797C9A295D0}"/>
                </a:ext>
              </a:extLst>
            </p:cNvPr>
            <p:cNvSpPr/>
            <p:nvPr/>
          </p:nvSpPr>
          <p:spPr>
            <a:xfrm>
              <a:off x="1581624" y="1141292"/>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a:extLst>
                <a:ext uri="{FF2B5EF4-FFF2-40B4-BE49-F238E27FC236}">
                  <a16:creationId xmlns:a16="http://schemas.microsoft.com/office/drawing/2014/main" id="{87E35131-F0E4-244F-B77A-58AAC067FB30}"/>
                </a:ext>
              </a:extLst>
            </p:cNvPr>
            <p:cNvSpPr/>
            <p:nvPr/>
          </p:nvSpPr>
          <p:spPr>
            <a:xfrm>
              <a:off x="3109607" y="2649397"/>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4">
              <a:extLst>
                <a:ext uri="{FF2B5EF4-FFF2-40B4-BE49-F238E27FC236}">
                  <a16:creationId xmlns:a16="http://schemas.microsoft.com/office/drawing/2014/main" id="{1B8A5140-2AA1-9B7A-5476-CD3165805D21}"/>
                </a:ext>
              </a:extLst>
            </p:cNvPr>
            <p:cNvSpPr/>
            <p:nvPr/>
          </p:nvSpPr>
          <p:spPr>
            <a:xfrm>
              <a:off x="4637590" y="1141292"/>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extLst>
                <a:ext uri="{FF2B5EF4-FFF2-40B4-BE49-F238E27FC236}">
                  <a16:creationId xmlns:a16="http://schemas.microsoft.com/office/drawing/2014/main" id="{443736B2-B720-8C6D-3C7D-99DEAE5220E7}"/>
                </a:ext>
              </a:extLst>
            </p:cNvPr>
            <p:cNvSpPr/>
            <p:nvPr/>
          </p:nvSpPr>
          <p:spPr>
            <a:xfrm>
              <a:off x="3109607" y="-371415"/>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4E47E3F9-74D3-9476-F5DD-51CF8878A674}"/>
                </a:ext>
              </a:extLst>
            </p:cNvPr>
            <p:cNvSpPr/>
            <p:nvPr/>
          </p:nvSpPr>
          <p:spPr>
            <a:xfrm>
              <a:off x="53641" y="-371415"/>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A99C5F3C-63B3-64D2-FE64-B705C29A4C55}"/>
                </a:ext>
              </a:extLst>
            </p:cNvPr>
            <p:cNvSpPr/>
            <p:nvPr/>
          </p:nvSpPr>
          <p:spPr>
            <a:xfrm>
              <a:off x="1581624" y="-1884122"/>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1CC83E27-EDE3-BFE5-806F-B445470180EC}"/>
                </a:ext>
              </a:extLst>
            </p:cNvPr>
            <p:cNvSpPr/>
            <p:nvPr/>
          </p:nvSpPr>
          <p:spPr>
            <a:xfrm>
              <a:off x="4637590" y="-1879520"/>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8D3AEC4E-DB04-62BF-C67D-3F3158A5BD22}"/>
                </a:ext>
              </a:extLst>
            </p:cNvPr>
            <p:cNvSpPr/>
            <p:nvPr/>
          </p:nvSpPr>
          <p:spPr>
            <a:xfrm>
              <a:off x="6165573" y="-371415"/>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Diamond 10">
            <a:extLst>
              <a:ext uri="{FF2B5EF4-FFF2-40B4-BE49-F238E27FC236}">
                <a16:creationId xmlns:a16="http://schemas.microsoft.com/office/drawing/2014/main" id="{5008D0B4-C979-2246-5D3D-C9356285DEE5}"/>
              </a:ext>
            </a:extLst>
          </p:cNvPr>
          <p:cNvSpPr/>
          <p:nvPr/>
        </p:nvSpPr>
        <p:spPr>
          <a:xfrm>
            <a:off x="-6480150" y="1510814"/>
            <a:ext cx="10243198" cy="10243198"/>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0194BB2E-1006-7F49-28F0-743EE7F89DB6}"/>
              </a:ext>
            </a:extLst>
          </p:cNvPr>
          <p:cNvSpPr/>
          <p:nvPr/>
        </p:nvSpPr>
        <p:spPr>
          <a:xfrm>
            <a:off x="-1195903" y="3758361"/>
            <a:ext cx="10243198" cy="10243198"/>
          </a:xfrm>
          <a:prstGeom prst="diamond">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F2505D86-B4F7-B411-7FC8-7900CC0821ED}"/>
              </a:ext>
            </a:extLst>
          </p:cNvPr>
          <p:cNvGrpSpPr/>
          <p:nvPr/>
        </p:nvGrpSpPr>
        <p:grpSpPr>
          <a:xfrm>
            <a:off x="9262873" y="5215505"/>
            <a:ext cx="2929127" cy="135470"/>
            <a:chOff x="0" y="5645926"/>
            <a:chExt cx="2929127" cy="135470"/>
          </a:xfrm>
          <a:solidFill>
            <a:schemeClr val="accent1">
              <a:lumMod val="75000"/>
            </a:schemeClr>
          </a:solidFill>
        </p:grpSpPr>
        <p:sp>
          <p:nvSpPr>
            <p:cNvPr id="15" name="Rectangle: Rounded Corners 14">
              <a:extLst>
                <a:ext uri="{FF2B5EF4-FFF2-40B4-BE49-F238E27FC236}">
                  <a16:creationId xmlns:a16="http://schemas.microsoft.com/office/drawing/2014/main" id="{51E9581A-6D78-E6B3-563F-1F0C505EFDDF}"/>
                </a:ext>
              </a:extLst>
            </p:cNvPr>
            <p:cNvSpPr/>
            <p:nvPr/>
          </p:nvSpPr>
          <p:spPr>
            <a:xfrm>
              <a:off x="0" y="5645926"/>
              <a:ext cx="2141316" cy="133784"/>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2AB6357-DDE0-5431-B077-87D107673EDF}"/>
                </a:ext>
              </a:extLst>
            </p:cNvPr>
            <p:cNvSpPr/>
            <p:nvPr/>
          </p:nvSpPr>
          <p:spPr>
            <a:xfrm>
              <a:off x="2245127" y="5647612"/>
              <a:ext cx="684000" cy="133784"/>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ontent Placeholder 9">
            <a:extLst>
              <a:ext uri="{FF2B5EF4-FFF2-40B4-BE49-F238E27FC236}">
                <a16:creationId xmlns:a16="http://schemas.microsoft.com/office/drawing/2014/main" id="{A168C3BD-388D-9E15-F927-9E4A80997E57}"/>
              </a:ext>
            </a:extLst>
          </p:cNvPr>
          <p:cNvSpPr txBox="1">
            <a:spLocks/>
          </p:cNvSpPr>
          <p:nvPr/>
        </p:nvSpPr>
        <p:spPr>
          <a:xfrm>
            <a:off x="6652883" y="3365169"/>
            <a:ext cx="5411162"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44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44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6C83506B-DBA9-A4E2-DD8E-F7A08CB5664F}"/>
              </a:ext>
            </a:extLst>
          </p:cNvPr>
          <p:cNvSpPr/>
          <p:nvPr/>
        </p:nvSpPr>
        <p:spPr>
          <a:xfrm>
            <a:off x="8710433" y="2551504"/>
            <a:ext cx="855709" cy="830997"/>
          </a:xfrm>
          <a:prstGeom prst="ellipse">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981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C72BA508-F183-CD3D-01CB-F08251EABB91}"/>
              </a:ext>
            </a:extLst>
          </p:cNvPr>
          <p:cNvSpPr txBox="1">
            <a:spLocks/>
          </p:cNvSpPr>
          <p:nvPr/>
        </p:nvSpPr>
        <p:spPr>
          <a:xfrm>
            <a:off x="870527" y="15240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9D40EE69-ED2A-3A23-18CB-B1CDED1EBEA0}"/>
              </a:ext>
            </a:extLst>
          </p:cNvPr>
          <p:cNvSpPr/>
          <p:nvPr/>
        </p:nvSpPr>
        <p:spPr>
          <a:xfrm>
            <a:off x="228600" y="152401"/>
            <a:ext cx="609600" cy="6096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9">
            <a:extLst>
              <a:ext uri="{FF2B5EF4-FFF2-40B4-BE49-F238E27FC236}">
                <a16:creationId xmlns:a16="http://schemas.microsoft.com/office/drawing/2014/main" id="{B9043706-AD81-12DB-00AC-0272F6DDCA94}"/>
              </a:ext>
            </a:extLst>
          </p:cNvPr>
          <p:cNvSpPr txBox="1">
            <a:spLocks/>
          </p:cNvSpPr>
          <p:nvPr/>
        </p:nvSpPr>
        <p:spPr>
          <a:xfrm>
            <a:off x="381000" y="720438"/>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a:solidFill>
                  <a:schemeClr val="accent1">
                    <a:lumMod val="50000"/>
                  </a:schemeClr>
                </a:solidFill>
                <a:latin typeface="Times New Roman" panose="02020603050405020304" pitchFamily="18" charset="0"/>
                <a:cs typeface="Times New Roman" panose="02020603050405020304" pitchFamily="18" charset="0"/>
              </a:rPr>
              <a:t>1. Thí nghiệm</a:t>
            </a:r>
            <a:endParaRPr lang="en-US" sz="36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Content Placeholder 9">
            <a:extLst>
              <a:ext uri="{FF2B5EF4-FFF2-40B4-BE49-F238E27FC236}">
                <a16:creationId xmlns:a16="http://schemas.microsoft.com/office/drawing/2014/main" id="{48B65800-D773-0A23-84B0-724DD58DFACF}"/>
              </a:ext>
            </a:extLst>
          </p:cNvPr>
          <p:cNvSpPr txBox="1">
            <a:spLocks/>
          </p:cNvSpPr>
          <p:nvPr/>
        </p:nvSpPr>
        <p:spPr>
          <a:xfrm>
            <a:off x="533400" y="1330038"/>
            <a:ext cx="2837873"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200">
                <a:solidFill>
                  <a:schemeClr val="accent1">
                    <a:lumMod val="50000"/>
                  </a:schemeClr>
                </a:solidFill>
                <a:latin typeface="Times New Roman" panose="02020603050405020304" pitchFamily="18" charset="0"/>
                <a:cs typeface="Times New Roman" panose="02020603050405020304" pitchFamily="18" charset="0"/>
              </a:rPr>
              <a:t>Dụng cụ:</a:t>
            </a:r>
            <a:endParaRPr lang="en-US" sz="32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Content Placeholder 9">
            <a:extLst>
              <a:ext uri="{FF2B5EF4-FFF2-40B4-BE49-F238E27FC236}">
                <a16:creationId xmlns:a16="http://schemas.microsoft.com/office/drawing/2014/main" id="{4E13E5C9-6924-5C9A-1D06-1B7430AF4E27}"/>
              </a:ext>
            </a:extLst>
          </p:cNvPr>
          <p:cNvSpPr txBox="1">
            <a:spLocks/>
          </p:cNvSpPr>
          <p:nvPr/>
        </p:nvSpPr>
        <p:spPr>
          <a:xfrm>
            <a:off x="583045" y="1939638"/>
            <a:ext cx="6655955" cy="408016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lvl="0" algn="just">
              <a:buFontTx/>
              <a:buChar char="-"/>
            </a:pPr>
            <a:r>
              <a:rPr lang="vi-VN" sz="3200">
                <a:solidFill>
                  <a:schemeClr val="accent1">
                    <a:lumMod val="50000"/>
                  </a:schemeClr>
                </a:solidFill>
                <a:latin typeface="Times New Roman" panose="02020603050405020304" pitchFamily="18" charset="0"/>
                <a:cs typeface="Times New Roman" panose="02020603050405020304" pitchFamily="18" charset="0"/>
              </a:rPr>
              <a:t>Một lực kế có giới hạn đo 2N (1) ;</a:t>
            </a:r>
          </a:p>
          <a:p>
            <a:pPr lvl="0" algn="just">
              <a:buFontTx/>
              <a:buChar char="-"/>
            </a:pPr>
            <a:r>
              <a:rPr lang="vi-VN" sz="3200">
                <a:solidFill>
                  <a:schemeClr val="accent1">
                    <a:lumMod val="50000"/>
                  </a:schemeClr>
                </a:solidFill>
                <a:latin typeface="Times New Roman" panose="02020603050405020304" pitchFamily="18" charset="0"/>
                <a:cs typeface="Times New Roman" panose="02020603050405020304" pitchFamily="18" charset="0"/>
              </a:rPr>
              <a:t>Cân điện tử (2);</a:t>
            </a:r>
          </a:p>
          <a:p>
            <a:pPr lvl="0" algn="just">
              <a:buFontTx/>
              <a:buChar char="-"/>
            </a:pPr>
            <a:r>
              <a:rPr lang="vi-VN" sz="3200">
                <a:solidFill>
                  <a:schemeClr val="accent1">
                    <a:lumMod val="50000"/>
                  </a:schemeClr>
                </a:solidFill>
                <a:latin typeface="Times New Roman" panose="02020603050405020304" pitchFamily="18" charset="0"/>
                <a:cs typeface="Times New Roman" panose="02020603050405020304" pitchFamily="18" charset="0"/>
              </a:rPr>
              <a:t>Quả nặng bằng nhựa 130g (3);</a:t>
            </a:r>
          </a:p>
          <a:p>
            <a:pPr lvl="0" algn="just">
              <a:buFontTx/>
              <a:buChar char="-"/>
            </a:pPr>
            <a:r>
              <a:rPr lang="vi-VN" sz="3200">
                <a:solidFill>
                  <a:schemeClr val="accent1">
                    <a:lumMod val="50000"/>
                  </a:schemeClr>
                </a:solidFill>
                <a:latin typeface="Times New Roman" panose="02020603050405020304" pitchFamily="18" charset="0"/>
                <a:cs typeface="Times New Roman" panose="02020603050405020304" pitchFamily="18" charset="0"/>
              </a:rPr>
              <a:t>Bình tràn (4); ống đong (5); giá thí nghiệm (6)</a:t>
            </a:r>
            <a:endParaRPr lang="en-US" sz="32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4B223C2E-8DD0-F157-0737-EC69A1270903}"/>
              </a:ext>
            </a:extLst>
          </p:cNvPr>
          <p:cNvPicPr>
            <a:picLocks noChangeAspect="1"/>
          </p:cNvPicPr>
          <p:nvPr/>
        </p:nvPicPr>
        <p:blipFill>
          <a:blip r:embed="rId3"/>
          <a:stretch>
            <a:fillRect/>
          </a:stretch>
        </p:blipFill>
        <p:spPr>
          <a:xfrm>
            <a:off x="7467600" y="1066800"/>
            <a:ext cx="3788768" cy="3867495"/>
          </a:xfrm>
          <a:prstGeom prst="rect">
            <a:avLst/>
          </a:prstGeom>
        </p:spPr>
      </p:pic>
      <p:cxnSp>
        <p:nvCxnSpPr>
          <p:cNvPr id="14" name="Straight Connector 13">
            <a:extLst>
              <a:ext uri="{FF2B5EF4-FFF2-40B4-BE49-F238E27FC236}">
                <a16:creationId xmlns:a16="http://schemas.microsoft.com/office/drawing/2014/main" id="{53121537-6800-3C7F-D94C-C7466686D85D}"/>
              </a:ext>
            </a:extLst>
          </p:cNvPr>
          <p:cNvCxnSpPr/>
          <p:nvPr/>
        </p:nvCxnSpPr>
        <p:spPr>
          <a:xfrm flipV="1">
            <a:off x="9603509" y="2105343"/>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F2FADCC-ECA5-6341-1A2D-5F69DDCD3CCD}"/>
              </a:ext>
            </a:extLst>
          </p:cNvPr>
          <p:cNvSpPr txBox="1"/>
          <p:nvPr/>
        </p:nvSpPr>
        <p:spPr>
          <a:xfrm>
            <a:off x="10541000" y="1745536"/>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(1)</a:t>
            </a:r>
            <a:endParaRPr lang="en-US" sz="2800"/>
          </a:p>
        </p:txBody>
      </p:sp>
      <p:cxnSp>
        <p:nvCxnSpPr>
          <p:cNvPr id="17" name="Straight Connector 16">
            <a:extLst>
              <a:ext uri="{FF2B5EF4-FFF2-40B4-BE49-F238E27FC236}">
                <a16:creationId xmlns:a16="http://schemas.microsoft.com/office/drawing/2014/main" id="{963FE44D-44CF-23F8-FB7A-019B350C9AE8}"/>
              </a:ext>
            </a:extLst>
          </p:cNvPr>
          <p:cNvCxnSpPr/>
          <p:nvPr/>
        </p:nvCxnSpPr>
        <p:spPr>
          <a:xfrm flipV="1">
            <a:off x="10541704" y="4017407"/>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27A1CF8-87B2-C7B9-FE7A-F8694A350DE3}"/>
              </a:ext>
            </a:extLst>
          </p:cNvPr>
          <p:cNvSpPr txBox="1"/>
          <p:nvPr/>
        </p:nvSpPr>
        <p:spPr>
          <a:xfrm>
            <a:off x="11285681" y="3556669"/>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(2)</a:t>
            </a:r>
            <a:endParaRPr lang="en-US" sz="2800"/>
          </a:p>
        </p:txBody>
      </p:sp>
      <p:cxnSp>
        <p:nvCxnSpPr>
          <p:cNvPr id="19" name="Straight Connector 18">
            <a:extLst>
              <a:ext uri="{FF2B5EF4-FFF2-40B4-BE49-F238E27FC236}">
                <a16:creationId xmlns:a16="http://schemas.microsoft.com/office/drawing/2014/main" id="{61A1B715-0902-9ED3-B66B-B755C85253E1}"/>
              </a:ext>
            </a:extLst>
          </p:cNvPr>
          <p:cNvCxnSpPr/>
          <p:nvPr/>
        </p:nvCxnSpPr>
        <p:spPr>
          <a:xfrm flipV="1">
            <a:off x="9495461" y="3163002"/>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59575F7-82CD-91D2-1EF8-655DEF6590A5}"/>
              </a:ext>
            </a:extLst>
          </p:cNvPr>
          <p:cNvSpPr txBox="1"/>
          <p:nvPr/>
        </p:nvSpPr>
        <p:spPr>
          <a:xfrm>
            <a:off x="10239438" y="2702264"/>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(3)</a:t>
            </a:r>
            <a:endParaRPr lang="en-US" sz="2800"/>
          </a:p>
        </p:txBody>
      </p:sp>
      <p:cxnSp>
        <p:nvCxnSpPr>
          <p:cNvPr id="23" name="Straight Connector 22">
            <a:extLst>
              <a:ext uri="{FF2B5EF4-FFF2-40B4-BE49-F238E27FC236}">
                <a16:creationId xmlns:a16="http://schemas.microsoft.com/office/drawing/2014/main" id="{035E32B2-50F5-5A61-70F5-D230F6FCC895}"/>
              </a:ext>
            </a:extLst>
          </p:cNvPr>
          <p:cNvCxnSpPr>
            <a:cxnSpLocks/>
          </p:cNvCxnSpPr>
          <p:nvPr/>
        </p:nvCxnSpPr>
        <p:spPr>
          <a:xfrm flipH="1" flipV="1">
            <a:off x="7467600" y="3287967"/>
            <a:ext cx="1896468" cy="535443"/>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B6BA60-3B64-CC7E-E5D0-97295E010F18}"/>
              </a:ext>
            </a:extLst>
          </p:cNvPr>
          <p:cNvSpPr txBox="1"/>
          <p:nvPr/>
        </p:nvSpPr>
        <p:spPr>
          <a:xfrm>
            <a:off x="6899563" y="2901392"/>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(4)</a:t>
            </a:r>
            <a:endParaRPr lang="en-US" sz="2800"/>
          </a:p>
        </p:txBody>
      </p:sp>
      <p:cxnSp>
        <p:nvCxnSpPr>
          <p:cNvPr id="27" name="Straight Connector 26">
            <a:extLst>
              <a:ext uri="{FF2B5EF4-FFF2-40B4-BE49-F238E27FC236}">
                <a16:creationId xmlns:a16="http://schemas.microsoft.com/office/drawing/2014/main" id="{F53907F1-E0EE-6502-946B-7FA0DED52278}"/>
              </a:ext>
            </a:extLst>
          </p:cNvPr>
          <p:cNvCxnSpPr/>
          <p:nvPr/>
        </p:nvCxnSpPr>
        <p:spPr>
          <a:xfrm flipV="1">
            <a:off x="10369452" y="3473405"/>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9446A45-7366-3C6A-66E8-C815241A6FC4}"/>
              </a:ext>
            </a:extLst>
          </p:cNvPr>
          <p:cNvSpPr txBox="1"/>
          <p:nvPr/>
        </p:nvSpPr>
        <p:spPr>
          <a:xfrm>
            <a:off x="11113429" y="3012667"/>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(5)</a:t>
            </a:r>
            <a:endParaRPr lang="en-US" sz="2800"/>
          </a:p>
        </p:txBody>
      </p:sp>
      <p:cxnSp>
        <p:nvCxnSpPr>
          <p:cNvPr id="29" name="Straight Connector 28">
            <a:extLst>
              <a:ext uri="{FF2B5EF4-FFF2-40B4-BE49-F238E27FC236}">
                <a16:creationId xmlns:a16="http://schemas.microsoft.com/office/drawing/2014/main" id="{362C8708-442C-A509-FEC8-17733536762E}"/>
              </a:ext>
            </a:extLst>
          </p:cNvPr>
          <p:cNvCxnSpPr/>
          <p:nvPr/>
        </p:nvCxnSpPr>
        <p:spPr>
          <a:xfrm flipV="1">
            <a:off x="8444826" y="1479796"/>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F30EC74-F2E6-6CEB-A0D8-386A7AF31BF9}"/>
              </a:ext>
            </a:extLst>
          </p:cNvPr>
          <p:cNvSpPr txBox="1"/>
          <p:nvPr/>
        </p:nvSpPr>
        <p:spPr>
          <a:xfrm>
            <a:off x="9188803" y="1019058"/>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(6)</a:t>
            </a:r>
            <a:endParaRPr lang="en-US" sz="2800"/>
          </a:p>
        </p:txBody>
      </p:sp>
      <p:sp>
        <p:nvSpPr>
          <p:cNvPr id="31" name="Rectangle: Rounded Corners 30">
            <a:extLst>
              <a:ext uri="{FF2B5EF4-FFF2-40B4-BE49-F238E27FC236}">
                <a16:creationId xmlns:a16="http://schemas.microsoft.com/office/drawing/2014/main" id="{0CE41A70-F15E-5D40-A9F1-B0D70912D104}"/>
              </a:ext>
            </a:extLst>
          </p:cNvPr>
          <p:cNvSpPr/>
          <p:nvPr/>
        </p:nvSpPr>
        <p:spPr>
          <a:xfrm>
            <a:off x="8562848" y="5046589"/>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373C2C1-A0DF-68B1-7B95-699E615C9979}"/>
              </a:ext>
            </a:extLst>
          </p:cNvPr>
          <p:cNvSpPr txBox="1"/>
          <p:nvPr/>
        </p:nvSpPr>
        <p:spPr>
          <a:xfrm>
            <a:off x="8647319" y="4982037"/>
            <a:ext cx="1981200" cy="584775"/>
          </a:xfrm>
          <a:prstGeom prst="rect">
            <a:avLst/>
          </a:prstGeom>
          <a:noFill/>
        </p:spPr>
        <p:txBody>
          <a:bodyPr wrap="square">
            <a:spAutoFit/>
          </a:bodyPr>
          <a:lstStyle/>
          <a:p>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17.4</a:t>
            </a:r>
            <a:endParaRPr lang="en-US"/>
          </a:p>
        </p:txBody>
      </p:sp>
      <p:sp>
        <p:nvSpPr>
          <p:cNvPr id="34" name="Oval 33">
            <a:extLst>
              <a:ext uri="{FF2B5EF4-FFF2-40B4-BE49-F238E27FC236}">
                <a16:creationId xmlns:a16="http://schemas.microsoft.com/office/drawing/2014/main" id="{880693BF-7E70-4B0D-6C23-CCB8FF90DB08}"/>
              </a:ext>
            </a:extLst>
          </p:cNvPr>
          <p:cNvSpPr/>
          <p:nvPr/>
        </p:nvSpPr>
        <p:spPr>
          <a:xfrm>
            <a:off x="273402" y="188061"/>
            <a:ext cx="609600" cy="6096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816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wipe(left)">
                                      <p:cBhvr>
                                        <p:cTn id="50" dur="500"/>
                                        <p:tgtEl>
                                          <p:spTgt spid="6">
                                            <p:txEl>
                                              <p:pRg st="2" end="2"/>
                                            </p:txEl>
                                          </p:spTgt>
                                        </p:tgtEl>
                                      </p:cBhvr>
                                    </p:animEffect>
                                  </p:childTnLst>
                                </p:cTn>
                              </p:par>
                              <p:par>
                                <p:cTn id="51" presetID="22" presetClass="entr" presetSubtype="8"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Effect transition="in" filter="wipe(left)">
                                      <p:cBhvr>
                                        <p:cTn id="61" dur="500"/>
                                        <p:tgtEl>
                                          <p:spTgt spid="6">
                                            <p:txEl>
                                              <p:pRg st="3" end="3"/>
                                            </p:txEl>
                                          </p:spTgt>
                                        </p:tgtEl>
                                      </p:cBhvr>
                                    </p:animEffect>
                                  </p:childTnLst>
                                </p:cTn>
                              </p:par>
                              <p:par>
                                <p:cTn id="62" presetID="22" presetClass="entr" presetSubtype="8"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childTnLst>
                          </p:cTn>
                        </p:par>
                        <p:par>
                          <p:cTn id="75" fill="hold">
                            <p:stCondLst>
                              <p:cond delay="1000"/>
                            </p:stCondLst>
                            <p:childTnLst>
                              <p:par>
                                <p:cTn id="76" presetID="22" presetClass="entr" presetSubtype="8" fill="hold"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left)">
                                      <p:cBhvr>
                                        <p:cTn id="78" dur="500"/>
                                        <p:tgtEl>
                                          <p:spTgt spid="2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0"/>
      <p:bldP spid="18" grpId="0"/>
      <p:bldP spid="20" grpId="0"/>
      <p:bldP spid="24" grpId="0"/>
      <p:bldP spid="28" grpId="0"/>
      <p:bldP spid="30" grpId="0"/>
      <p:bldP spid="31" grpId="0" animBg="1"/>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F83FDBD-F3D6-7500-FBBC-1F216C3B3F2B}"/>
              </a:ext>
            </a:extLst>
          </p:cNvPr>
          <p:cNvSpPr/>
          <p:nvPr/>
        </p:nvSpPr>
        <p:spPr>
          <a:xfrm>
            <a:off x="3771900" y="32362"/>
            <a:ext cx="4800600" cy="6096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9">
            <a:extLst>
              <a:ext uri="{FF2B5EF4-FFF2-40B4-BE49-F238E27FC236}">
                <a16:creationId xmlns:a16="http://schemas.microsoft.com/office/drawing/2014/main" id="{EA9764E7-77F1-FF98-217A-53EF54507254}"/>
              </a:ext>
            </a:extLst>
          </p:cNvPr>
          <p:cNvSpPr txBox="1">
            <a:spLocks/>
          </p:cNvSpPr>
          <p:nvPr/>
        </p:nvSpPr>
        <p:spPr>
          <a:xfrm>
            <a:off x="4038600" y="-78336"/>
            <a:ext cx="42672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200" b="1">
                <a:solidFill>
                  <a:schemeClr val="bg1"/>
                </a:solidFill>
                <a:latin typeface="Times New Roman" panose="02020603050405020304" pitchFamily="18" charset="0"/>
                <a:cs typeface="Times New Roman" panose="02020603050405020304" pitchFamily="18" charset="0"/>
              </a:rPr>
              <a:t>Tiến hành thí nghiệm:</a:t>
            </a:r>
            <a:endParaRPr lang="en-US" sz="3200" b="1">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E081DA4-B262-1759-4BBF-55E666B2FFDE}"/>
              </a:ext>
            </a:extLst>
          </p:cNvPr>
          <p:cNvPicPr>
            <a:picLocks noChangeAspect="1"/>
          </p:cNvPicPr>
          <p:nvPr/>
        </p:nvPicPr>
        <p:blipFill>
          <a:blip r:embed="rId3"/>
          <a:stretch>
            <a:fillRect/>
          </a:stretch>
        </p:blipFill>
        <p:spPr>
          <a:xfrm>
            <a:off x="8458200" y="810389"/>
            <a:ext cx="3470056" cy="3533011"/>
          </a:xfrm>
          <a:prstGeom prst="rect">
            <a:avLst/>
          </a:prstGeom>
        </p:spPr>
      </p:pic>
      <p:sp>
        <p:nvSpPr>
          <p:cNvPr id="5" name="Rectangle: Rounded Corners 4">
            <a:extLst>
              <a:ext uri="{FF2B5EF4-FFF2-40B4-BE49-F238E27FC236}">
                <a16:creationId xmlns:a16="http://schemas.microsoft.com/office/drawing/2014/main" id="{080DC69B-60E1-2823-A5C1-9AAE0B2D03D0}"/>
              </a:ext>
            </a:extLst>
          </p:cNvPr>
          <p:cNvSpPr/>
          <p:nvPr/>
        </p:nvSpPr>
        <p:spPr>
          <a:xfrm>
            <a:off x="9364329" y="4442588"/>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F09A7AD-038B-69B2-08A0-8A77E6036795}"/>
              </a:ext>
            </a:extLst>
          </p:cNvPr>
          <p:cNvSpPr txBox="1"/>
          <p:nvPr/>
        </p:nvSpPr>
        <p:spPr>
          <a:xfrm>
            <a:off x="9448800" y="4378036"/>
            <a:ext cx="1981200" cy="523220"/>
          </a:xfrm>
          <a:prstGeom prst="rect">
            <a:avLst/>
          </a:prstGeom>
          <a:noFill/>
        </p:spPr>
        <p:txBody>
          <a:bodyPr wrap="square">
            <a:spAutoFit/>
          </a:bodyPr>
          <a:lstStyle/>
          <a:p>
            <a:pPr algn="just"/>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17.4</a:t>
            </a:r>
            <a:endParaRPr lang="en-US" sz="28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81B21FB-FA51-48B5-CF48-13FBAF764150}"/>
              </a:ext>
            </a:extLst>
          </p:cNvPr>
          <p:cNvSpPr txBox="1"/>
          <p:nvPr/>
        </p:nvSpPr>
        <p:spPr>
          <a:xfrm>
            <a:off x="263744" y="724952"/>
            <a:ext cx="8083112"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Montserrat Medium"/>
              <a:buNone/>
              <a:tabLst/>
              <a:defRPr/>
            </a:pPr>
            <a:r>
              <a:rPr lang="vi-VN" sz="2800" b="1">
                <a:solidFill>
                  <a:srgbClr val="C00000"/>
                </a:solidFill>
                <a:latin typeface="Times New Roman" panose="02020603050405020304" pitchFamily="18" charset="0"/>
                <a:cs typeface="Times New Roman" panose="02020603050405020304" pitchFamily="18" charset="0"/>
              </a:rPr>
              <a:t>Bước 1:</a:t>
            </a: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Treo quả nặng vào lực kế</a:t>
            </a:r>
            <a:r>
              <a:rPr lang="vi-VN" sz="2800">
                <a:latin typeface="Times New Roman" panose="02020603050405020304" pitchFamily="18" charset="0"/>
                <a:cs typeface="Times New Roman" panose="02020603050405020304" pitchFamily="18" charset="0"/>
              </a:rPr>
              <a:t> được móc trên giá thí nghiệm. Đọc số chỉ của lực kế (P).</a:t>
            </a:r>
            <a:endParaRPr kumimoji="0" lang="en-US" sz="2800" b="0" i="0" u="none" strike="noStrike" kern="0" cap="none" spc="0" normalizeH="0" baseline="-25000" noProof="0" dirty="0">
              <a:ln>
                <a:noFill/>
              </a:ln>
              <a:effectLst/>
              <a:uLnTx/>
              <a:uFillTx/>
              <a:latin typeface="Times New Roman" panose="02020603050405020304" pitchFamily="18" charset="0"/>
              <a:cs typeface="Times New Roman" panose="02020603050405020304" pitchFamily="18" charset="0"/>
              <a:sym typeface="Montserrat Medium"/>
            </a:endParaRPr>
          </a:p>
        </p:txBody>
      </p:sp>
      <p:sp>
        <p:nvSpPr>
          <p:cNvPr id="8" name="TextBox 7">
            <a:extLst>
              <a:ext uri="{FF2B5EF4-FFF2-40B4-BE49-F238E27FC236}">
                <a16:creationId xmlns:a16="http://schemas.microsoft.com/office/drawing/2014/main" id="{BA6E7A58-CBA8-B754-68E8-603871474EC8}"/>
              </a:ext>
            </a:extLst>
          </p:cNvPr>
          <p:cNvSpPr txBox="1"/>
          <p:nvPr/>
        </p:nvSpPr>
        <p:spPr>
          <a:xfrm>
            <a:off x="263744" y="1538339"/>
            <a:ext cx="8083112" cy="564257"/>
          </a:xfrm>
          <a:prstGeom prst="rect">
            <a:avLst/>
          </a:prstGeom>
          <a:noFill/>
        </p:spPr>
        <p:txBody>
          <a:bodyPr wrap="square">
            <a:spAutoFit/>
          </a:bodyPr>
          <a:lstStyle/>
          <a:p>
            <a:pPr lvl="0" algn="just">
              <a:lnSpc>
                <a:spcPct val="120000"/>
              </a:lnSpc>
              <a:buClr>
                <a:srgbClr val="FFFFFF"/>
              </a:buClr>
            </a:pPr>
            <a:r>
              <a:rPr lang="vi-VN" sz="2800" b="1">
                <a:solidFill>
                  <a:srgbClr val="C00000"/>
                </a:solidFill>
                <a:latin typeface="Times New Roman" panose="02020603050405020304" pitchFamily="18" charset="0"/>
                <a:cs typeface="Times New Roman" panose="02020603050405020304" pitchFamily="18" charset="0"/>
              </a:rPr>
              <a:t>Bước 2:</a:t>
            </a:r>
            <a:r>
              <a:rPr lang="vi-VN" sz="2800">
                <a:latin typeface="Times New Roman" panose="02020603050405020304" pitchFamily="18" charset="0"/>
                <a:cs typeface="Times New Roman" panose="02020603050405020304" pitchFamily="18" charset="0"/>
              </a:rPr>
              <a:t> Nhúng quả nặng vào bình tràn đựng đầy nước.</a:t>
            </a:r>
          </a:p>
        </p:txBody>
      </p:sp>
      <p:sp>
        <p:nvSpPr>
          <p:cNvPr id="9" name="TextBox 8">
            <a:extLst>
              <a:ext uri="{FF2B5EF4-FFF2-40B4-BE49-F238E27FC236}">
                <a16:creationId xmlns:a16="http://schemas.microsoft.com/office/drawing/2014/main" id="{031B4E51-D665-5F88-E07A-4E5FBF556542}"/>
              </a:ext>
            </a:extLst>
          </p:cNvPr>
          <p:cNvSpPr txBox="1"/>
          <p:nvPr/>
        </p:nvSpPr>
        <p:spPr>
          <a:xfrm>
            <a:off x="152400" y="2042755"/>
            <a:ext cx="8153400" cy="954107"/>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3: </a:t>
            </a:r>
            <a:r>
              <a:rPr kumimoji="0" lang="en-US"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Khi nước chảy vào ống đong đạt 20 cm</a:t>
            </a:r>
            <a:r>
              <a:rPr kumimoji="0" lang="en-US" sz="2800" b="0" i="0" u="none" strike="noStrike" kern="0" cap="none" spc="0" normalizeH="0" baseline="3000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3</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đọc giá trị F</a:t>
            </a:r>
            <a:r>
              <a:rPr kumimoji="0" lang="en-US" sz="2800" b="0" i="0" u="none" strike="noStrike" kern="120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rPr>
              <a:t>1</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trên lực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kế.</a:t>
            </a:r>
            <a:endParaRPr lang="en-US" sz="28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8F38FFF-569D-F6DF-F09E-7E9972AF643F}"/>
              </a:ext>
            </a:extLst>
          </p:cNvPr>
          <p:cNvSpPr txBox="1"/>
          <p:nvPr/>
        </p:nvSpPr>
        <p:spPr>
          <a:xfrm>
            <a:off x="152400" y="2918981"/>
            <a:ext cx="8153400" cy="954107"/>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4: </a:t>
            </a:r>
            <a:r>
              <a:rPr kumimoji="0" lang="vi-VN" sz="28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Ghi vào bảng17.1 giá trị lực đẩy Archimedes có độ lớn </a:t>
            </a:r>
            <a:r>
              <a:rPr lang="en-US" sz="2800">
                <a:latin typeface="Times New Roman" panose="02020603050405020304" pitchFamily="18" charset="0"/>
                <a:cs typeface="Times New Roman" panose="02020603050405020304" pitchFamily="18" charset="0"/>
              </a:rPr>
              <a:t>F</a:t>
            </a:r>
            <a:r>
              <a:rPr lang="en-US" sz="2800" baseline="-25000">
                <a:latin typeface="Times New Roman" panose="02020603050405020304" pitchFamily="18" charset="0"/>
                <a:cs typeface="Times New Roman" panose="02020603050405020304" pitchFamily="18" charset="0"/>
              </a:rPr>
              <a:t>A</a:t>
            </a:r>
            <a:r>
              <a:rPr lang="en-US" sz="2800">
                <a:latin typeface="Times New Roman" panose="02020603050405020304" pitchFamily="18" charset="0"/>
                <a:cs typeface="Times New Roman" panose="02020603050405020304" pitchFamily="18" charset="0"/>
              </a:rPr>
              <a:t> = P – F</a:t>
            </a:r>
            <a:r>
              <a:rPr lang="en-US" sz="2800" baseline="-25000">
                <a:latin typeface="Times New Roman" panose="02020603050405020304" pitchFamily="18" charset="0"/>
                <a:cs typeface="Times New Roman" panose="02020603050405020304" pitchFamily="18" charset="0"/>
              </a:rPr>
              <a:t>1</a:t>
            </a:r>
            <a:endParaRPr lang="en-US"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7FFD94-83E9-7B8C-EEC7-936728F211B0}"/>
              </a:ext>
            </a:extLst>
          </p:cNvPr>
          <p:cNvSpPr txBox="1"/>
          <p:nvPr/>
        </p:nvSpPr>
        <p:spPr>
          <a:xfrm>
            <a:off x="152400" y="3785538"/>
            <a:ext cx="8153400" cy="1384995"/>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5: </a:t>
            </a:r>
            <a:r>
              <a:rPr kumimoji="0" lang="vi-VN" sz="2800" i="0" u="none" strike="noStrike" kern="1200" cap="none" spc="0" normalizeH="0" baseline="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Dùng cân điện tử đo khối lượng nước từ bình tràn chảy ra ống đong và tính trọng lượng của lượng nước đó, ghi vào bảng 17.1.</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26A208B-0BC6-2ADF-919B-EEEF5099EE02}"/>
              </a:ext>
            </a:extLst>
          </p:cNvPr>
          <p:cNvSpPr txBox="1"/>
          <p:nvPr/>
        </p:nvSpPr>
        <p:spPr>
          <a:xfrm>
            <a:off x="143164" y="5034919"/>
            <a:ext cx="11734800" cy="954107"/>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6: </a:t>
            </a:r>
            <a:r>
              <a:rPr kumimoji="0" lang="vi-VN" sz="2800" i="0" u="none" strike="noStrike" kern="1200" cap="none" spc="0" normalizeH="0" baseline="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Tiếp tục làm thí nghiệm với lượng nước chảy ra ống đong đạt 4</a:t>
            </a:r>
            <a:r>
              <a:rPr lang="en-US" sz="2800" kern="0">
                <a:solidFill>
                  <a:prstClr val="black"/>
                </a:solidFill>
                <a:latin typeface="Times New Roman" panose="02020603050405020304" pitchFamily="18" charset="0"/>
                <a:cs typeface="Times New Roman" panose="02020603050405020304" pitchFamily="18" charset="0"/>
                <a:sym typeface="Montserrat Medium"/>
              </a:rPr>
              <a:t>0 cm</a:t>
            </a:r>
            <a:r>
              <a:rPr lang="en-US" sz="2800" kern="0" baseline="30000">
                <a:solidFill>
                  <a:prstClr val="black"/>
                </a:solidFill>
                <a:latin typeface="Times New Roman" panose="02020603050405020304" pitchFamily="18" charset="0"/>
                <a:cs typeface="Times New Roman" panose="02020603050405020304" pitchFamily="18" charset="0"/>
                <a:sym typeface="Montserrat Medium"/>
              </a:rPr>
              <a:t>3</a:t>
            </a:r>
            <a:r>
              <a:rPr lang="vi-VN" sz="2800">
                <a:solidFill>
                  <a:prstClr val="black"/>
                </a:solidFill>
                <a:latin typeface="Times New Roman" panose="02020603050405020304" pitchFamily="18" charset="0"/>
                <a:cs typeface="Times New Roman" panose="02020603050405020304" pitchFamily="18" charset="0"/>
              </a:rPr>
              <a:t>; 6</a:t>
            </a:r>
            <a:r>
              <a:rPr lang="en-US" sz="2800" kern="0">
                <a:solidFill>
                  <a:prstClr val="black"/>
                </a:solidFill>
                <a:latin typeface="Times New Roman" panose="02020603050405020304" pitchFamily="18" charset="0"/>
                <a:cs typeface="Times New Roman" panose="02020603050405020304" pitchFamily="18" charset="0"/>
                <a:sym typeface="Montserrat Medium"/>
              </a:rPr>
              <a:t>0 cm</a:t>
            </a:r>
            <a:r>
              <a:rPr lang="en-US" sz="2800" kern="0" baseline="30000">
                <a:solidFill>
                  <a:prstClr val="black"/>
                </a:solidFill>
                <a:latin typeface="Times New Roman" panose="02020603050405020304" pitchFamily="18" charset="0"/>
                <a:cs typeface="Times New Roman" panose="02020603050405020304" pitchFamily="18" charset="0"/>
                <a:sym typeface="Montserrat Medium"/>
              </a:rPr>
              <a:t>3</a:t>
            </a:r>
            <a:r>
              <a:rPr lang="vi-VN" sz="2800">
                <a:solidFill>
                  <a:prstClr val="black"/>
                </a:solidFill>
                <a:latin typeface="Times New Roman" panose="02020603050405020304" pitchFamily="18" charset="0"/>
                <a:cs typeface="Times New Roman" panose="02020603050405020304" pitchFamily="18" charset="0"/>
              </a:rPr>
              <a:t>;</a:t>
            </a:r>
            <a:r>
              <a:rPr lang="en-US" sz="2800">
                <a:solidFill>
                  <a:prstClr val="black"/>
                </a:solidFill>
                <a:latin typeface="Times New Roman" panose="02020603050405020304" pitchFamily="18" charset="0"/>
                <a:cs typeface="Times New Roman" panose="02020603050405020304" pitchFamily="18" charset="0"/>
              </a:rPr>
              <a:t> </a:t>
            </a:r>
            <a:r>
              <a:rPr lang="vi-VN" sz="2800">
                <a:solidFill>
                  <a:prstClr val="black"/>
                </a:solidFill>
                <a:latin typeface="Times New Roman" panose="02020603050405020304" pitchFamily="18" charset="0"/>
                <a:cs typeface="Times New Roman" panose="02020603050405020304" pitchFamily="18" charset="0"/>
              </a:rPr>
              <a:t>8</a:t>
            </a:r>
            <a:r>
              <a:rPr lang="en-US" sz="2800" kern="0">
                <a:solidFill>
                  <a:prstClr val="black"/>
                </a:solidFill>
                <a:latin typeface="Times New Roman" panose="02020603050405020304" pitchFamily="18" charset="0"/>
                <a:cs typeface="Times New Roman" panose="02020603050405020304" pitchFamily="18" charset="0"/>
                <a:sym typeface="Montserrat Medium"/>
              </a:rPr>
              <a:t>0 cm</a:t>
            </a:r>
            <a:r>
              <a:rPr lang="en-US" sz="2800" kern="0" baseline="30000">
                <a:solidFill>
                  <a:prstClr val="black"/>
                </a:solidFill>
                <a:latin typeface="Times New Roman" panose="02020603050405020304" pitchFamily="18" charset="0"/>
                <a:cs typeface="Times New Roman" panose="02020603050405020304" pitchFamily="18" charset="0"/>
                <a:sym typeface="Montserrat Medium"/>
              </a:rPr>
              <a:t>3</a:t>
            </a:r>
            <a:r>
              <a:rPr lang="vi-VN" sz="2800">
                <a:solidFill>
                  <a:prstClr val="black"/>
                </a:solidFill>
                <a:latin typeface="Times New Roman" panose="02020603050405020304" pitchFamily="18" charset="0"/>
                <a:cs typeface="Times New Roman" panose="02020603050405020304" pitchFamily="18" charset="0"/>
              </a:rPr>
              <a:t>. Thay nước bằng nước muối và tiếp tục làm thí nghiệm.</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825E14C-6A55-4EA9-838C-E43D2DB30AC0}"/>
              </a:ext>
            </a:extLst>
          </p:cNvPr>
          <p:cNvSpPr txBox="1"/>
          <p:nvPr/>
        </p:nvSpPr>
        <p:spPr>
          <a:xfrm>
            <a:off x="124691" y="5851304"/>
            <a:ext cx="11734800" cy="954107"/>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7:</a:t>
            </a:r>
            <a:r>
              <a:rPr kumimoji="0" lang="vi-VN" sz="2800" b="1" i="0" u="none" strike="noStrike" kern="1200" cap="none" spc="0" normalizeH="0" noProof="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So sánh trọng lượng  của lượng chất lỏng trào</a:t>
            </a:r>
            <a:r>
              <a:rPr kumimoji="0" lang="vi-VN" sz="2800" i="0" u="none" strike="noStrike" kern="1200" cap="none" spc="0" normalizeH="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ra với lực đẩy  Archimedes tương ứng.</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371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9">
            <a:extLst>
              <a:ext uri="{FF2B5EF4-FFF2-40B4-BE49-F238E27FC236}">
                <a16:creationId xmlns:a16="http://schemas.microsoft.com/office/drawing/2014/main" id="{9D95E4D7-5029-DA48-CEDD-4F6D199A3CEA}"/>
              </a:ext>
            </a:extLst>
          </p:cNvPr>
          <p:cNvGraphicFramePr>
            <a:graphicFrameLocks noGrp="1"/>
          </p:cNvGraphicFramePr>
          <p:nvPr>
            <p:extLst>
              <p:ext uri="{D42A27DB-BD31-4B8C-83A1-F6EECF244321}">
                <p14:modId xmlns:p14="http://schemas.microsoft.com/office/powerpoint/2010/main" val="3475622166"/>
              </p:ext>
            </p:extLst>
          </p:nvPr>
        </p:nvGraphicFramePr>
        <p:xfrm>
          <a:off x="282197" y="752660"/>
          <a:ext cx="11780005" cy="5282308"/>
        </p:xfrm>
        <a:graphic>
          <a:graphicData uri="http://schemas.openxmlformats.org/drawingml/2006/table">
            <a:tbl>
              <a:tblPr firstRow="1" bandRow="1"/>
              <a:tblGrid>
                <a:gridCol w="2356001">
                  <a:extLst>
                    <a:ext uri="{9D8B030D-6E8A-4147-A177-3AD203B41FA5}">
                      <a16:colId xmlns:a16="http://schemas.microsoft.com/office/drawing/2014/main" val="1689223587"/>
                    </a:ext>
                  </a:extLst>
                </a:gridCol>
                <a:gridCol w="2356001">
                  <a:extLst>
                    <a:ext uri="{9D8B030D-6E8A-4147-A177-3AD203B41FA5}">
                      <a16:colId xmlns:a16="http://schemas.microsoft.com/office/drawing/2014/main" val="229630103"/>
                    </a:ext>
                  </a:extLst>
                </a:gridCol>
                <a:gridCol w="2356001">
                  <a:extLst>
                    <a:ext uri="{9D8B030D-6E8A-4147-A177-3AD203B41FA5}">
                      <a16:colId xmlns:a16="http://schemas.microsoft.com/office/drawing/2014/main" val="4060593397"/>
                    </a:ext>
                  </a:extLst>
                </a:gridCol>
                <a:gridCol w="2356001">
                  <a:extLst>
                    <a:ext uri="{9D8B030D-6E8A-4147-A177-3AD203B41FA5}">
                      <a16:colId xmlns:a16="http://schemas.microsoft.com/office/drawing/2014/main" val="1187967395"/>
                    </a:ext>
                  </a:extLst>
                </a:gridCol>
                <a:gridCol w="2356001">
                  <a:extLst>
                    <a:ext uri="{9D8B030D-6E8A-4147-A177-3AD203B41FA5}">
                      <a16:colId xmlns:a16="http://schemas.microsoft.com/office/drawing/2014/main" val="3450762473"/>
                    </a:ext>
                  </a:extLst>
                </a:gridCol>
              </a:tblGrid>
              <a:tr h="1395505">
                <a:tc>
                  <a:txBody>
                    <a:bodyPr/>
                    <a:lstStyle/>
                    <a:p>
                      <a:pPr algn="ct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Thể</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tích</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chất</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lỏng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bị</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chiếm</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chỗ</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Lực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đẩy</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Archimedes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của</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nước</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Trọng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lượng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nước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bị</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vật</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chiếm</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chỗ</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Lực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đẩy</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Archimedes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của</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nước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muối</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Trọng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lượng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nước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muối</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bị</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vật</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chiếm</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chỗ</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64953923"/>
                  </a:ext>
                </a:extLst>
              </a:tr>
              <a:tr h="870997">
                <a:tc>
                  <a:txBody>
                    <a:bodyPr/>
                    <a:lstStyle/>
                    <a:p>
                      <a:pPr algn="ctr"/>
                      <a:r>
                        <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20 cm</a:t>
                      </a:r>
                      <a:r>
                        <a:rPr lang="en-US" sz="2800" baseline="300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07045689"/>
                  </a:ext>
                </a:extLst>
              </a:tr>
              <a:tr h="87099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40 cm</a:t>
                      </a:r>
                      <a:r>
                        <a:rPr lang="en-US" sz="2800" baseline="300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9904412"/>
                  </a:ext>
                </a:extLst>
              </a:tr>
              <a:tr h="87099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60 cm</a:t>
                      </a:r>
                      <a:r>
                        <a:rPr lang="en-US" sz="2800" baseline="300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3709501"/>
                  </a:ext>
                </a:extLst>
              </a:tr>
              <a:tr h="87099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80 cm</a:t>
                      </a:r>
                      <a:r>
                        <a:rPr lang="en-US" sz="2800" baseline="300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5198789"/>
                  </a:ext>
                </a:extLst>
              </a:tr>
            </a:tbl>
          </a:graphicData>
        </a:graphic>
      </p:graphicFrame>
      <p:sp>
        <p:nvSpPr>
          <p:cNvPr id="25" name="Rectangle: Rounded Corners 24">
            <a:extLst>
              <a:ext uri="{FF2B5EF4-FFF2-40B4-BE49-F238E27FC236}">
                <a16:creationId xmlns:a16="http://schemas.microsoft.com/office/drawing/2014/main" id="{70B75639-8DFD-EE6E-9C8F-36C4FD3AFF50}"/>
              </a:ext>
            </a:extLst>
          </p:cNvPr>
          <p:cNvSpPr/>
          <p:nvPr/>
        </p:nvSpPr>
        <p:spPr>
          <a:xfrm>
            <a:off x="3771900" y="32362"/>
            <a:ext cx="4800600" cy="6096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CEC1961A-EBDF-87CB-D94D-DDFFDF7B89B6}"/>
              </a:ext>
            </a:extLst>
          </p:cNvPr>
          <p:cNvSpPr txBox="1">
            <a:spLocks/>
          </p:cNvSpPr>
          <p:nvPr/>
        </p:nvSpPr>
        <p:spPr>
          <a:xfrm>
            <a:off x="4038600" y="-78336"/>
            <a:ext cx="42672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200" b="1">
                <a:solidFill>
                  <a:schemeClr val="bg1"/>
                </a:solidFill>
                <a:latin typeface="Times New Roman" panose="02020603050405020304" pitchFamily="18" charset="0"/>
                <a:cs typeface="Times New Roman" panose="02020603050405020304" pitchFamily="18" charset="0"/>
              </a:rPr>
              <a:t>Tiến hành thí nghiệm:</a:t>
            </a:r>
            <a:endParaRPr lang="en-US" sz="32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251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2A353D04-4251-51A1-C6AA-A24691BB372A}"/>
              </a:ext>
            </a:extLst>
          </p:cNvPr>
          <p:cNvSpPr/>
          <p:nvPr/>
        </p:nvSpPr>
        <p:spPr>
          <a:xfrm>
            <a:off x="3048000" y="976549"/>
            <a:ext cx="5415265" cy="9284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oy, doll&#10;&#10;Description automatically generated">
            <a:extLst>
              <a:ext uri="{FF2B5EF4-FFF2-40B4-BE49-F238E27FC236}">
                <a16:creationId xmlns:a16="http://schemas.microsoft.com/office/drawing/2014/main" id="{140B2FB4-8435-775C-4C46-5C5902D59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06" y="1642913"/>
            <a:ext cx="4138818" cy="4147112"/>
          </a:xfrm>
          <a:prstGeom prst="rect">
            <a:avLst/>
          </a:prstGeom>
        </p:spPr>
      </p:pic>
      <p:pic>
        <p:nvPicPr>
          <p:cNvPr id="5" name="Graphic 4" descr="Alarm clock">
            <a:extLst>
              <a:ext uri="{FF2B5EF4-FFF2-40B4-BE49-F238E27FC236}">
                <a16:creationId xmlns:a16="http://schemas.microsoft.com/office/drawing/2014/main" id="{FA927CF8-FA15-B1EF-1998-5105EE33B8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8183" y="2275874"/>
            <a:ext cx="1371598" cy="1371598"/>
          </a:xfrm>
          <a:prstGeom prst="rect">
            <a:avLst/>
          </a:prstGeom>
        </p:spPr>
      </p:pic>
      <p:pic>
        <p:nvPicPr>
          <p:cNvPr id="6" name="Graphic 5" descr="Document">
            <a:extLst>
              <a:ext uri="{FF2B5EF4-FFF2-40B4-BE49-F238E27FC236}">
                <a16:creationId xmlns:a16="http://schemas.microsoft.com/office/drawing/2014/main" id="{33218107-8B2B-BAD0-D6D7-846DC64934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5342" y="4180872"/>
            <a:ext cx="1097280" cy="1097280"/>
          </a:xfrm>
          <a:prstGeom prst="rect">
            <a:avLst/>
          </a:prstGeom>
        </p:spPr>
      </p:pic>
      <p:sp>
        <p:nvSpPr>
          <p:cNvPr id="7" name="TextBox 6">
            <a:extLst>
              <a:ext uri="{FF2B5EF4-FFF2-40B4-BE49-F238E27FC236}">
                <a16:creationId xmlns:a16="http://schemas.microsoft.com/office/drawing/2014/main" id="{9865AD44-E651-3FAC-A2E2-140F5DD32C1B}"/>
              </a:ext>
            </a:extLst>
          </p:cNvPr>
          <p:cNvSpPr txBox="1"/>
          <p:nvPr/>
        </p:nvSpPr>
        <p:spPr>
          <a:xfrm>
            <a:off x="6477000" y="4495800"/>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2</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8342E82-309C-D38F-517B-ADFA2B2C6DC1}"/>
              </a:ext>
            </a:extLst>
          </p:cNvPr>
          <p:cNvSpPr txBox="1"/>
          <p:nvPr/>
        </p:nvSpPr>
        <p:spPr>
          <a:xfrm>
            <a:off x="6655647" y="2598003"/>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15phút</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1005CBA-0876-0DE7-7FE3-A10852DC5C54}"/>
              </a:ext>
            </a:extLst>
          </p:cNvPr>
          <p:cNvSpPr txBox="1"/>
          <p:nvPr/>
        </p:nvSpPr>
        <p:spPr>
          <a:xfrm>
            <a:off x="3654989" y="1161706"/>
            <a:ext cx="5415265" cy="584775"/>
          </a:xfrm>
          <a:prstGeom prst="rect">
            <a:avLst/>
          </a:prstGeom>
          <a:noFill/>
        </p:spPr>
        <p:txBody>
          <a:bodyPr wrap="square">
            <a:spAutoFit/>
          </a:bodyPr>
          <a:lstStyle/>
          <a:p>
            <a:r>
              <a:rPr lang="vi-VN" sz="3200" b="1">
                <a:solidFill>
                  <a:schemeClr val="bg1"/>
                </a:solidFill>
                <a:latin typeface="Times New Roman" panose="02020603050405020304" pitchFamily="18" charset="0"/>
                <a:cs typeface="Times New Roman" panose="02020603050405020304" pitchFamily="18" charset="0"/>
              </a:rPr>
              <a:t>HOẠT  ĐỘNG NHÓM</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9" name="Content Placeholder 9">
            <a:extLst>
              <a:ext uri="{FF2B5EF4-FFF2-40B4-BE49-F238E27FC236}">
                <a16:creationId xmlns:a16="http://schemas.microsoft.com/office/drawing/2014/main" id="{210AA786-B362-6DEA-8930-D6EF91639FDA}"/>
              </a:ext>
            </a:extLst>
          </p:cNvPr>
          <p:cNvSpPr txBox="1">
            <a:spLocks/>
          </p:cNvSpPr>
          <p:nvPr/>
        </p:nvSpPr>
        <p:spPr>
          <a:xfrm>
            <a:off x="915329" y="18806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58E5D6AF-A764-C43F-B8AE-5FDEE9112C6A}"/>
              </a:ext>
            </a:extLst>
          </p:cNvPr>
          <p:cNvSpPr/>
          <p:nvPr/>
        </p:nvSpPr>
        <p:spPr>
          <a:xfrm>
            <a:off x="273402" y="188061"/>
            <a:ext cx="609600" cy="609600"/>
          </a:xfrm>
          <a:prstGeom prst="ellipse">
            <a:avLst/>
          </a:prstGeom>
          <a:blipFill>
            <a:blip r:embed="rId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046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200"/>
                                        <p:tgtEl>
                                          <p:spTgt spid="1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Horizontal)">
                                      <p:cBhvr>
                                        <p:cTn id="10" dur="1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500"/>
                                        <p:tgtEl>
                                          <p:spTgt spid="8"/>
                                        </p:tgtEl>
                                      </p:cBhvr>
                                    </p:animEffect>
                                  </p:childTnLst>
                                </p:cTn>
                              </p:par>
                              <p:par>
                                <p:cTn id="21" presetID="16" presetClass="entr" presetSubtype="4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Horizontal)">
                                      <p:cBhvr>
                                        <p:cTn id="28" dur="500"/>
                                        <p:tgtEl>
                                          <p:spTgt spid="6"/>
                                        </p:tgtEl>
                                      </p:cBhvr>
                                    </p:animEffect>
                                  </p:childTnLst>
                                </p:cTn>
                              </p:par>
                              <p:par>
                                <p:cTn id="29" presetID="16" presetClass="entr" presetSubtype="4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C72BA508-F183-CD3D-01CB-F08251EABB91}"/>
              </a:ext>
            </a:extLst>
          </p:cNvPr>
          <p:cNvSpPr txBox="1">
            <a:spLocks/>
          </p:cNvSpPr>
          <p:nvPr/>
        </p:nvSpPr>
        <p:spPr>
          <a:xfrm>
            <a:off x="870527" y="15240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9D40EE69-ED2A-3A23-18CB-B1CDED1EBEA0}"/>
              </a:ext>
            </a:extLst>
          </p:cNvPr>
          <p:cNvSpPr/>
          <p:nvPr/>
        </p:nvSpPr>
        <p:spPr>
          <a:xfrm>
            <a:off x="228600" y="152401"/>
            <a:ext cx="609600" cy="6096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453258C-7818-B40B-F1A3-B2D1CEEBB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349" y="984480"/>
            <a:ext cx="769102" cy="672138"/>
          </a:xfrm>
          <a:prstGeom prst="rect">
            <a:avLst/>
          </a:prstGeom>
        </p:spPr>
      </p:pic>
      <p:grpSp>
        <p:nvGrpSpPr>
          <p:cNvPr id="8" name="Group 7">
            <a:extLst>
              <a:ext uri="{FF2B5EF4-FFF2-40B4-BE49-F238E27FC236}">
                <a16:creationId xmlns:a16="http://schemas.microsoft.com/office/drawing/2014/main" id="{1BE3397A-A218-371F-9943-3FA074294306}"/>
              </a:ext>
            </a:extLst>
          </p:cNvPr>
          <p:cNvGrpSpPr/>
          <p:nvPr/>
        </p:nvGrpSpPr>
        <p:grpSpPr>
          <a:xfrm>
            <a:off x="436490" y="2467402"/>
            <a:ext cx="1934103" cy="644542"/>
            <a:chOff x="304970" y="2133600"/>
            <a:chExt cx="1934103" cy="644542"/>
          </a:xfrm>
        </p:grpSpPr>
        <p:grpSp>
          <p:nvGrpSpPr>
            <p:cNvPr id="9" name="Group 8">
              <a:extLst>
                <a:ext uri="{FF2B5EF4-FFF2-40B4-BE49-F238E27FC236}">
                  <a16:creationId xmlns:a16="http://schemas.microsoft.com/office/drawing/2014/main" id="{219716E5-286A-2322-514E-A429DAC704BA}"/>
                </a:ext>
              </a:extLst>
            </p:cNvPr>
            <p:cNvGrpSpPr/>
            <p:nvPr/>
          </p:nvGrpSpPr>
          <p:grpSpPr>
            <a:xfrm>
              <a:off x="610298" y="2222724"/>
              <a:ext cx="1628775" cy="463337"/>
              <a:chOff x="876300" y="1783116"/>
              <a:chExt cx="1628775" cy="463337"/>
            </a:xfrm>
          </p:grpSpPr>
          <p:sp>
            <p:nvSpPr>
              <p:cNvPr id="11" name="Rectangle: Rounded Corners 10">
                <a:extLst>
                  <a:ext uri="{FF2B5EF4-FFF2-40B4-BE49-F238E27FC236}">
                    <a16:creationId xmlns:a16="http://schemas.microsoft.com/office/drawing/2014/main" id="{0EDFA91B-F035-FFA8-1070-D99D27A4CDEC}"/>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TextBox 12">
                <a:extLst>
                  <a:ext uri="{FF2B5EF4-FFF2-40B4-BE49-F238E27FC236}">
                    <a16:creationId xmlns:a16="http://schemas.microsoft.com/office/drawing/2014/main" id="{111B3AC8-A795-194E-A58B-7C6C3C256F09}"/>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0" name="Picture 2">
              <a:extLst>
                <a:ext uri="{FF2B5EF4-FFF2-40B4-BE49-F238E27FC236}">
                  <a16:creationId xmlns:a16="http://schemas.microsoft.com/office/drawing/2014/main" id="{BE39D923-52FB-AF96-2C3F-79190269973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Google Shape;463;p56">
            <a:extLst>
              <a:ext uri="{FF2B5EF4-FFF2-40B4-BE49-F238E27FC236}">
                <a16:creationId xmlns:a16="http://schemas.microsoft.com/office/drawing/2014/main" id="{72456E4E-DC76-FF33-A72A-C6C274958D24}"/>
              </a:ext>
            </a:extLst>
          </p:cNvPr>
          <p:cNvSpPr txBox="1">
            <a:spLocks/>
          </p:cNvSpPr>
          <p:nvPr/>
        </p:nvSpPr>
        <p:spPr>
          <a:xfrm>
            <a:off x="1472358" y="1019495"/>
            <a:ext cx="10255058" cy="14118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dirty="0">
                <a:solidFill>
                  <a:schemeClr val="tx1"/>
                </a:solidFill>
                <a:latin typeface="Times New Roman" panose="02020603050405020304" pitchFamily="18" charset="0"/>
                <a:cs typeface="Times New Roman" panose="02020603050405020304" pitchFamily="18" charset="0"/>
              </a:rPr>
              <a:t>Từ bảng số liệu ta có thể rút ra được kết luận gì về </a:t>
            </a:r>
            <a:r>
              <a:rPr lang="vi-VN" sz="3200" b="1" dirty="0">
                <a:solidFill>
                  <a:srgbClr val="C00000"/>
                </a:solidFill>
                <a:latin typeface="Times New Roman" panose="02020603050405020304" pitchFamily="18" charset="0"/>
                <a:cs typeface="Times New Roman" panose="02020603050405020304" pitchFamily="18" charset="0"/>
              </a:rPr>
              <a:t>độ lớn lực đẩy Archimedes.</a:t>
            </a:r>
            <a:endParaRPr kumimoji="0" lang="en-US" sz="3200" b="1" i="0" u="none" strike="noStrike" kern="0" cap="none" spc="0" normalizeH="0" baseline="-25000" noProof="0" dirty="0">
              <a:ln>
                <a:noFill/>
              </a:ln>
              <a:solidFill>
                <a:srgbClr val="C00000"/>
              </a:solidFill>
              <a:effectLst/>
              <a:uLnTx/>
              <a:uFillTx/>
              <a:latin typeface="Times New Roman" panose="02020603050405020304" pitchFamily="18" charset="0"/>
              <a:cs typeface="Times New Roman" panose="02020603050405020304" pitchFamily="18" charset="0"/>
              <a:sym typeface="Anton"/>
            </a:endParaRPr>
          </a:p>
        </p:txBody>
      </p:sp>
      <p:sp>
        <p:nvSpPr>
          <p:cNvPr id="22" name="TextBox 21">
            <a:extLst>
              <a:ext uri="{FF2B5EF4-FFF2-40B4-BE49-F238E27FC236}">
                <a16:creationId xmlns:a16="http://schemas.microsoft.com/office/drawing/2014/main" id="{8019A391-23A5-CECC-9CDD-1B104D4BB469}"/>
              </a:ext>
            </a:extLst>
          </p:cNvPr>
          <p:cNvSpPr txBox="1"/>
          <p:nvPr/>
        </p:nvSpPr>
        <p:spPr>
          <a:xfrm>
            <a:off x="1403542" y="3347488"/>
            <a:ext cx="10323874" cy="1077218"/>
          </a:xfrm>
          <a:prstGeom prst="rect">
            <a:avLst/>
          </a:prstGeom>
          <a:noFill/>
        </p:spPr>
        <p:txBody>
          <a:bodyPr wrap="square">
            <a:spAutoFit/>
          </a:bodyPr>
          <a:lstStyle/>
          <a:p>
            <a:pPr algn="just"/>
            <a:r>
              <a:rPr lang="vi-VN" sz="3200">
                <a:solidFill>
                  <a:srgbClr val="C00000"/>
                </a:solidFill>
                <a:latin typeface="Times New Roman" panose="02020603050405020304" pitchFamily="18" charset="0"/>
                <a:cs typeface="Times New Roman" panose="02020603050405020304" pitchFamily="18" charset="0"/>
              </a:rPr>
              <a:t>Độ lớn lực đẩy Archimedes </a:t>
            </a:r>
            <a:r>
              <a:rPr lang="vi-VN" sz="3200" b="1">
                <a:solidFill>
                  <a:srgbClr val="C00000"/>
                </a:solidFill>
                <a:latin typeface="Times New Roman" panose="02020603050405020304" pitchFamily="18" charset="0"/>
                <a:cs typeface="Times New Roman" panose="02020603050405020304" pitchFamily="18" charset="0"/>
              </a:rPr>
              <a:t>bằng trọng lượng nước bị vật chiếm chỗ.</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25" name="Picture 4">
            <a:extLst>
              <a:ext uri="{FF2B5EF4-FFF2-40B4-BE49-F238E27FC236}">
                <a16:creationId xmlns:a16="http://schemas.microsoft.com/office/drawing/2014/main" id="{D2590573-6831-F8E7-5655-F9CC6F6151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836" y="3255283"/>
            <a:ext cx="678306" cy="63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529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C72BA508-F183-CD3D-01CB-F08251EABB91}"/>
              </a:ext>
            </a:extLst>
          </p:cNvPr>
          <p:cNvSpPr txBox="1">
            <a:spLocks/>
          </p:cNvSpPr>
          <p:nvPr/>
        </p:nvSpPr>
        <p:spPr>
          <a:xfrm>
            <a:off x="870527" y="15240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9D40EE69-ED2A-3A23-18CB-B1CDED1EBEA0}"/>
              </a:ext>
            </a:extLst>
          </p:cNvPr>
          <p:cNvSpPr/>
          <p:nvPr/>
        </p:nvSpPr>
        <p:spPr>
          <a:xfrm>
            <a:off x="228600" y="152401"/>
            <a:ext cx="609600" cy="6096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019A391-23A5-CECC-9CDD-1B104D4BB469}"/>
              </a:ext>
            </a:extLst>
          </p:cNvPr>
          <p:cNvSpPr txBox="1"/>
          <p:nvPr/>
        </p:nvSpPr>
        <p:spPr>
          <a:xfrm>
            <a:off x="1066800" y="1749944"/>
            <a:ext cx="10323874" cy="1077218"/>
          </a:xfrm>
          <a:prstGeom prst="rect">
            <a:avLst/>
          </a:prstGeom>
          <a:noFill/>
        </p:spPr>
        <p:txBody>
          <a:bodyPr wrap="square">
            <a:spAutoFit/>
          </a:bodyPr>
          <a:lstStyle/>
          <a:p>
            <a:pPr algn="just"/>
            <a:r>
              <a:rPr lang="vi-VN" sz="3200">
                <a:latin typeface="Times New Roman" panose="02020603050405020304" pitchFamily="18" charset="0"/>
                <a:cs typeface="Times New Roman" panose="02020603050405020304" pitchFamily="18" charset="0"/>
              </a:rPr>
              <a:t>Một vật đặt trong chất lỏng chịu tác dụng một lực đẩy hướng thẳng đứng từ dưới lên trên có độ lớn tính bằng công thức:</a:t>
            </a:r>
          </a:p>
        </p:txBody>
      </p:sp>
      <p:pic>
        <p:nvPicPr>
          <p:cNvPr id="25" name="Picture 4">
            <a:extLst>
              <a:ext uri="{FF2B5EF4-FFF2-40B4-BE49-F238E27FC236}">
                <a16:creationId xmlns:a16="http://schemas.microsoft.com/office/drawing/2014/main" id="{D2590573-6831-F8E7-5655-F9CC6F6151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7" y="876572"/>
            <a:ext cx="678306" cy="63430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9">
            <a:extLst>
              <a:ext uri="{FF2B5EF4-FFF2-40B4-BE49-F238E27FC236}">
                <a16:creationId xmlns:a16="http://schemas.microsoft.com/office/drawing/2014/main" id="{5BB20D55-9E0C-74F3-461B-4D6AC25D331D}"/>
              </a:ext>
            </a:extLst>
          </p:cNvPr>
          <p:cNvSpPr txBox="1">
            <a:spLocks/>
          </p:cNvSpPr>
          <p:nvPr/>
        </p:nvSpPr>
        <p:spPr>
          <a:xfrm>
            <a:off x="941825" y="918947"/>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vi-VN" sz="3200">
                <a:solidFill>
                  <a:schemeClr val="accent1">
                    <a:lumMod val="50000"/>
                  </a:schemeClr>
                </a:solidFill>
                <a:latin typeface="Times New Roman" panose="02020603050405020304" pitchFamily="18" charset="0"/>
                <a:cs typeface="Times New Roman" panose="02020603050405020304" pitchFamily="18" charset="0"/>
              </a:rPr>
              <a:t>2. Định luật </a:t>
            </a:r>
            <a:r>
              <a:rPr lang="vi-VN" sz="3200" b="1">
                <a:solidFill>
                  <a:srgbClr val="4FC1E9">
                    <a:lumMod val="50000"/>
                  </a:srgbClr>
                </a:solidFill>
                <a:latin typeface="Times New Roman" panose="02020603050405020304" pitchFamily="18" charset="0"/>
                <a:cs typeface="Times New Roman" panose="02020603050405020304" pitchFamily="18" charset="0"/>
              </a:rPr>
              <a:t>Archimedes</a:t>
            </a:r>
            <a:endParaRPr lang="en-US" sz="32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8A6ADF-B1B6-34E6-9F1E-2FF90EEA8328}"/>
              </a:ext>
            </a:extLst>
          </p:cNvPr>
          <p:cNvSpPr txBox="1"/>
          <p:nvPr/>
        </p:nvSpPr>
        <p:spPr>
          <a:xfrm>
            <a:off x="4800600" y="2804071"/>
            <a:ext cx="17526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F</a:t>
            </a:r>
            <a:r>
              <a:rPr kumimoji="0" lang="en-US" sz="3200" b="0" i="0" u="none" strike="noStrike" kern="0" cap="none" spc="0" normalizeH="0" baseline="-2500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A</a:t>
            </a: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 = d.V</a:t>
            </a:r>
          </a:p>
        </p:txBody>
      </p:sp>
      <p:sp>
        <p:nvSpPr>
          <p:cNvPr id="16" name="Google Shape;463;p56">
            <a:extLst>
              <a:ext uri="{FF2B5EF4-FFF2-40B4-BE49-F238E27FC236}">
                <a16:creationId xmlns:a16="http://schemas.microsoft.com/office/drawing/2014/main" id="{17970FAF-4402-4106-3D66-857DFB22A849}"/>
              </a:ext>
            </a:extLst>
          </p:cNvPr>
          <p:cNvSpPr txBox="1">
            <a:spLocks/>
          </p:cNvSpPr>
          <p:nvPr/>
        </p:nvSpPr>
        <p:spPr>
          <a:xfrm>
            <a:off x="3236779" y="3586781"/>
            <a:ext cx="5474407" cy="5657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en-US" sz="3200" noProof="0" dirty="0">
                <a:solidFill>
                  <a:schemeClr val="tx1"/>
                </a:solidFill>
                <a:latin typeface="Times New Roman" panose="02020603050405020304" pitchFamily="18" charset="0"/>
                <a:cs typeface="Times New Roman" panose="02020603050405020304" pitchFamily="18" charset="0"/>
              </a:rPr>
              <a:t>F</a:t>
            </a:r>
            <a:r>
              <a:rPr lang="en-US" sz="3200" baseline="-25000" noProof="0" dirty="0">
                <a:solidFill>
                  <a:schemeClr val="tx1"/>
                </a:solidFill>
                <a:latin typeface="Times New Roman" panose="02020603050405020304" pitchFamily="18" charset="0"/>
                <a:cs typeface="Times New Roman" panose="02020603050405020304" pitchFamily="18" charset="0"/>
              </a:rPr>
              <a:t>A</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lực</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err="1">
                <a:solidFill>
                  <a:schemeClr val="tx1"/>
                </a:solidFill>
                <a:latin typeface="Times New Roman" panose="02020603050405020304" pitchFamily="18" charset="0"/>
                <a:cs typeface="Times New Roman" panose="02020603050405020304" pitchFamily="18" charset="0"/>
              </a:rPr>
              <a:t>đẩy</a:t>
            </a:r>
            <a:r>
              <a:rPr lang="en-US" sz="3200" noProof="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A</a:t>
            </a:r>
            <a:r>
              <a:rPr lang="en-US" sz="3200" noProof="0">
                <a:solidFill>
                  <a:schemeClr val="tx1"/>
                </a:solidFill>
                <a:latin typeface="Times New Roman" panose="02020603050405020304" pitchFamily="18" charset="0"/>
                <a:cs typeface="Times New Roman" panose="02020603050405020304" pitchFamily="18" charset="0"/>
              </a:rPr>
              <a:t>rchimedes </a:t>
            </a:r>
            <a:r>
              <a:rPr lang="en-US" sz="3200" noProof="0" dirty="0">
                <a:solidFill>
                  <a:schemeClr val="tx1"/>
                </a:solidFill>
                <a:latin typeface="Times New Roman" panose="02020603050405020304" pitchFamily="18" charset="0"/>
                <a:cs typeface="Times New Roman" panose="02020603050405020304" pitchFamily="18" charset="0"/>
              </a:rPr>
              <a:t>(N)</a:t>
            </a:r>
            <a:endParaRPr kumimoji="0" lang="en-US" sz="3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ontserrat Medium"/>
            </a:endParaRPr>
          </a:p>
        </p:txBody>
      </p:sp>
      <p:sp>
        <p:nvSpPr>
          <p:cNvPr id="17" name="Google Shape;463;p56">
            <a:extLst>
              <a:ext uri="{FF2B5EF4-FFF2-40B4-BE49-F238E27FC236}">
                <a16:creationId xmlns:a16="http://schemas.microsoft.com/office/drawing/2014/main" id="{50384F4F-DD48-0C10-B66F-DE40B7E379C2}"/>
              </a:ext>
            </a:extLst>
          </p:cNvPr>
          <p:cNvSpPr txBox="1">
            <a:spLocks/>
          </p:cNvSpPr>
          <p:nvPr/>
        </p:nvSpPr>
        <p:spPr>
          <a:xfrm>
            <a:off x="3312979" y="4073583"/>
            <a:ext cx="7010400" cy="586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en-US" sz="3200" noProof="0" dirty="0">
                <a:solidFill>
                  <a:schemeClr val="tx1"/>
                </a:solidFill>
                <a:latin typeface="Times New Roman" panose="02020603050405020304" pitchFamily="18" charset="0"/>
                <a:cs typeface="Times New Roman" panose="02020603050405020304" pitchFamily="18" charset="0"/>
              </a:rPr>
              <a:t>d: </a:t>
            </a:r>
            <a:r>
              <a:rPr lang="en-US" sz="3200" noProof="0" dirty="0" err="1">
                <a:solidFill>
                  <a:schemeClr val="tx1"/>
                </a:solidFill>
                <a:latin typeface="Times New Roman" panose="02020603050405020304" pitchFamily="18" charset="0"/>
                <a:cs typeface="Times New Roman" panose="02020603050405020304" pitchFamily="18" charset="0"/>
              </a:rPr>
              <a:t>trọng</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lượng</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riêng</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chất</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lỏng</a:t>
            </a:r>
            <a:r>
              <a:rPr lang="en-US" sz="3200" noProof="0" dirty="0">
                <a:solidFill>
                  <a:schemeClr val="tx1"/>
                </a:solidFill>
                <a:latin typeface="Times New Roman" panose="02020603050405020304" pitchFamily="18" charset="0"/>
                <a:cs typeface="Times New Roman" panose="02020603050405020304" pitchFamily="18" charset="0"/>
              </a:rPr>
              <a:t> (N/m</a:t>
            </a:r>
            <a:r>
              <a:rPr lang="en-US" sz="3200" baseline="30000" noProof="0" dirty="0">
                <a:solidFill>
                  <a:schemeClr val="tx1"/>
                </a:solidFill>
                <a:latin typeface="Times New Roman" panose="02020603050405020304" pitchFamily="18" charset="0"/>
                <a:cs typeface="Times New Roman" panose="02020603050405020304" pitchFamily="18" charset="0"/>
              </a:rPr>
              <a:t>3</a:t>
            </a:r>
            <a:r>
              <a:rPr lang="en-US" sz="3200" noProof="0" dirty="0">
                <a:solidFill>
                  <a:schemeClr val="tx1"/>
                </a:solidFill>
                <a:latin typeface="Times New Roman" panose="02020603050405020304" pitchFamily="18" charset="0"/>
                <a:cs typeface="Times New Roman" panose="02020603050405020304" pitchFamily="18" charset="0"/>
              </a:rPr>
              <a:t>)</a:t>
            </a:r>
            <a:endParaRPr kumimoji="0" lang="en-US" sz="3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ontserrat Medium"/>
            </a:endParaRPr>
          </a:p>
        </p:txBody>
      </p:sp>
      <p:sp>
        <p:nvSpPr>
          <p:cNvPr id="18" name="Google Shape;463;p56">
            <a:extLst>
              <a:ext uri="{FF2B5EF4-FFF2-40B4-BE49-F238E27FC236}">
                <a16:creationId xmlns:a16="http://schemas.microsoft.com/office/drawing/2014/main" id="{8DAA8C4E-C75F-520C-805E-BFDF6774E605}"/>
              </a:ext>
            </a:extLst>
          </p:cNvPr>
          <p:cNvSpPr txBox="1">
            <a:spLocks/>
          </p:cNvSpPr>
          <p:nvPr/>
        </p:nvSpPr>
        <p:spPr>
          <a:xfrm>
            <a:off x="3312979" y="4587021"/>
            <a:ext cx="8201316" cy="586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en-US" sz="3200" noProof="0" dirty="0">
                <a:solidFill>
                  <a:schemeClr val="tx1"/>
                </a:solidFill>
                <a:latin typeface="Times New Roman" panose="02020603050405020304" pitchFamily="18" charset="0"/>
                <a:cs typeface="Times New Roman" panose="02020603050405020304" pitchFamily="18" charset="0"/>
              </a:rPr>
              <a:t>V: </a:t>
            </a:r>
            <a:r>
              <a:rPr lang="en-US" sz="3200" noProof="0" dirty="0" err="1">
                <a:solidFill>
                  <a:schemeClr val="tx1"/>
                </a:solidFill>
                <a:latin typeface="Times New Roman" panose="02020603050405020304" pitchFamily="18" charset="0"/>
                <a:cs typeface="Times New Roman" panose="02020603050405020304" pitchFamily="18" charset="0"/>
              </a:rPr>
              <a:t>thể</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tích</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phần</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chất</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lỏng</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err="1">
                <a:solidFill>
                  <a:schemeClr val="tx1"/>
                </a:solidFill>
                <a:latin typeface="Times New Roman" panose="02020603050405020304" pitchFamily="18" charset="0"/>
                <a:cs typeface="Times New Roman" panose="02020603050405020304" pitchFamily="18" charset="0"/>
              </a:rPr>
              <a:t>bị</a:t>
            </a:r>
            <a:r>
              <a:rPr lang="en-US" sz="3200" noProof="0">
                <a:solidFill>
                  <a:schemeClr val="tx1"/>
                </a:solidFill>
                <a:latin typeface="Times New Roman" panose="02020603050405020304" pitchFamily="18" charset="0"/>
                <a:cs typeface="Times New Roman" panose="02020603050405020304" pitchFamily="18" charset="0"/>
              </a:rPr>
              <a:t> </a:t>
            </a:r>
            <a:r>
              <a:rPr lang="vi-VN" sz="3200" noProof="0">
                <a:solidFill>
                  <a:schemeClr val="tx1"/>
                </a:solidFill>
                <a:latin typeface="Times New Roman" panose="02020603050405020304" pitchFamily="18" charset="0"/>
                <a:cs typeface="Times New Roman" panose="02020603050405020304" pitchFamily="18" charset="0"/>
              </a:rPr>
              <a:t>vật </a:t>
            </a:r>
            <a:r>
              <a:rPr lang="en-US" sz="3200" noProof="0">
                <a:solidFill>
                  <a:schemeClr val="tx1"/>
                </a:solidFill>
                <a:latin typeface="Times New Roman" panose="02020603050405020304" pitchFamily="18" charset="0"/>
                <a:cs typeface="Times New Roman" panose="02020603050405020304" pitchFamily="18" charset="0"/>
              </a:rPr>
              <a:t>chiếm </a:t>
            </a:r>
            <a:r>
              <a:rPr lang="en-US" sz="3200" noProof="0" dirty="0" err="1">
                <a:solidFill>
                  <a:schemeClr val="tx1"/>
                </a:solidFill>
                <a:latin typeface="Times New Roman" panose="02020603050405020304" pitchFamily="18" charset="0"/>
                <a:cs typeface="Times New Roman" panose="02020603050405020304" pitchFamily="18" charset="0"/>
              </a:rPr>
              <a:t>chỗ</a:t>
            </a:r>
            <a:r>
              <a:rPr lang="en-US" sz="3200" noProof="0" dirty="0">
                <a:solidFill>
                  <a:schemeClr val="tx1"/>
                </a:solidFill>
                <a:latin typeface="Times New Roman" panose="02020603050405020304" pitchFamily="18" charset="0"/>
                <a:cs typeface="Times New Roman" panose="02020603050405020304" pitchFamily="18" charset="0"/>
              </a:rPr>
              <a:t> (m</a:t>
            </a:r>
            <a:r>
              <a:rPr lang="en-US" sz="3200" baseline="30000" noProof="0" dirty="0">
                <a:solidFill>
                  <a:schemeClr val="tx1"/>
                </a:solidFill>
                <a:latin typeface="Times New Roman" panose="02020603050405020304" pitchFamily="18" charset="0"/>
                <a:cs typeface="Times New Roman" panose="02020603050405020304" pitchFamily="18" charset="0"/>
              </a:rPr>
              <a:t>3</a:t>
            </a:r>
            <a:r>
              <a:rPr lang="en-US" sz="3200" noProof="0" dirty="0">
                <a:solidFill>
                  <a:schemeClr val="tx1"/>
                </a:solidFill>
                <a:latin typeface="Times New Roman" panose="02020603050405020304" pitchFamily="18" charset="0"/>
                <a:cs typeface="Times New Roman" panose="02020603050405020304" pitchFamily="18" charset="0"/>
              </a:rPr>
              <a:t>)</a:t>
            </a:r>
            <a:endParaRPr kumimoji="0" lang="en-US" sz="3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ontserrat Medium"/>
            </a:endParaRPr>
          </a:p>
        </p:txBody>
      </p:sp>
      <p:sp>
        <p:nvSpPr>
          <p:cNvPr id="19" name="Left Brace 18">
            <a:extLst>
              <a:ext uri="{FF2B5EF4-FFF2-40B4-BE49-F238E27FC236}">
                <a16:creationId xmlns:a16="http://schemas.microsoft.com/office/drawing/2014/main" id="{F56C51D8-685C-7833-D6E6-E46D4C772A83}"/>
              </a:ext>
            </a:extLst>
          </p:cNvPr>
          <p:cNvSpPr/>
          <p:nvPr/>
        </p:nvSpPr>
        <p:spPr>
          <a:xfrm>
            <a:off x="3008179" y="3756873"/>
            <a:ext cx="381000" cy="163762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Google Shape;463;p56">
            <a:extLst>
              <a:ext uri="{FF2B5EF4-FFF2-40B4-BE49-F238E27FC236}">
                <a16:creationId xmlns:a16="http://schemas.microsoft.com/office/drawing/2014/main" id="{95399948-8F02-0DC6-D996-604F086B9D8E}"/>
              </a:ext>
            </a:extLst>
          </p:cNvPr>
          <p:cNvSpPr txBox="1">
            <a:spLocks/>
          </p:cNvSpPr>
          <p:nvPr/>
        </p:nvSpPr>
        <p:spPr>
          <a:xfrm>
            <a:off x="1101436" y="3695057"/>
            <a:ext cx="1906743" cy="586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vi-VN" sz="3200" noProof="0">
                <a:solidFill>
                  <a:schemeClr val="tx1"/>
                </a:solidFill>
                <a:latin typeface="Times New Roman" panose="02020603050405020304" pitchFamily="18" charset="0"/>
                <a:cs typeface="Times New Roman" panose="02020603050405020304" pitchFamily="18" charset="0"/>
              </a:rPr>
              <a:t>Trong đó:</a:t>
            </a:r>
            <a:endParaRPr kumimoji="0" lang="en-US" sz="3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ontserrat Medium"/>
            </a:endParaRPr>
          </a:p>
        </p:txBody>
      </p:sp>
    </p:spTree>
    <p:extLst>
      <p:ext uri="{BB962C8B-B14F-4D97-AF65-F5344CB8AC3E}">
        <p14:creationId xmlns:p14="http://schemas.microsoft.com/office/powerpoint/2010/main" val="194923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P spid="14" grpId="0"/>
      <p:bldP spid="16" grpId="0"/>
      <p:bldP spid="17" grpId="0"/>
      <p:bldP spid="18" grpId="0"/>
      <p:bldP spid="19" grpId="0" animBg="1"/>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63;p56">
            <a:extLst>
              <a:ext uri="{FF2B5EF4-FFF2-40B4-BE49-F238E27FC236}">
                <a16:creationId xmlns:a16="http://schemas.microsoft.com/office/drawing/2014/main" id="{5869D872-5B3B-0F63-088F-FA7DABC3E5FA}"/>
              </a:ext>
            </a:extLst>
          </p:cNvPr>
          <p:cNvSpPr txBox="1">
            <a:spLocks/>
          </p:cNvSpPr>
          <p:nvPr/>
        </p:nvSpPr>
        <p:spPr>
          <a:xfrm>
            <a:off x="609600" y="806911"/>
            <a:ext cx="11201400" cy="26220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Thả </a:t>
            </a:r>
            <a:r>
              <a:rPr lang="vi-VN" sz="3200" dirty="0">
                <a:latin typeface="Times New Roman" panose="02020603050405020304" pitchFamily="18" charset="0"/>
                <a:cs typeface="Times New Roman" panose="02020603050405020304" pitchFamily="18" charset="0"/>
              </a:rPr>
              <a:t>một viên đất nặn hình tròn nặng khoảng 100 g vào cốc nước, viên đất nặn sẽ chìm xuống đáy. Hãy tạo hình viên đất nặn này thành một vật có thể nổi được trên mặt nước. Vận dụng công thức định luật Archimedes, hãy giải thích vì sao cùng một viên đất nặn với hình dạng khác nhau lại có thể lúc thì chìm, lúc thì nổi.</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pic>
        <p:nvPicPr>
          <p:cNvPr id="3" name="Picture 2">
            <a:extLst>
              <a:ext uri="{FF2B5EF4-FFF2-40B4-BE49-F238E27FC236}">
                <a16:creationId xmlns:a16="http://schemas.microsoft.com/office/drawing/2014/main" id="{FFA38799-51D6-1C12-313F-877C5C959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298" y="806911"/>
            <a:ext cx="769102" cy="672138"/>
          </a:xfrm>
          <a:prstGeom prst="rect">
            <a:avLst/>
          </a:prstGeom>
        </p:spPr>
      </p:pic>
      <p:pic>
        <p:nvPicPr>
          <p:cNvPr id="5" name="Picture 4">
            <a:extLst>
              <a:ext uri="{FF2B5EF4-FFF2-40B4-BE49-F238E27FC236}">
                <a16:creationId xmlns:a16="http://schemas.microsoft.com/office/drawing/2014/main" id="{B0CE6C57-35E4-6D99-8D93-59D787332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86200"/>
            <a:ext cx="2590800" cy="2032994"/>
          </a:xfrm>
          <a:prstGeom prst="rect">
            <a:avLst/>
          </a:prstGeom>
        </p:spPr>
      </p:pic>
      <p:sp>
        <p:nvSpPr>
          <p:cNvPr id="6" name="Rectangle 5">
            <a:extLst>
              <a:ext uri="{FF2B5EF4-FFF2-40B4-BE49-F238E27FC236}">
                <a16:creationId xmlns:a16="http://schemas.microsoft.com/office/drawing/2014/main" id="{215A36D8-50CF-2BC3-B7C7-F410235A51AE}"/>
              </a:ext>
            </a:extLst>
          </p:cNvPr>
          <p:cNvSpPr/>
          <p:nvPr/>
        </p:nvSpPr>
        <p:spPr>
          <a:xfrm>
            <a:off x="6096000" y="3733800"/>
            <a:ext cx="4267200" cy="2185394"/>
          </a:xfrm>
          <a:prstGeom prst="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6EB1B5E-82E4-BD1B-1545-AD2A7F0F7424}"/>
              </a:ext>
            </a:extLst>
          </p:cNvPr>
          <p:cNvSpPr/>
          <p:nvPr/>
        </p:nvSpPr>
        <p:spPr>
          <a:xfrm>
            <a:off x="6114472" y="3523961"/>
            <a:ext cx="4230255" cy="647700"/>
          </a:xfrm>
          <a:prstGeom prst="rect">
            <a:avLst/>
          </a:prstGeom>
          <a:solidFill>
            <a:srgbClr val="FAFBFB"/>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002C1AF-6B74-916D-D5C1-7FAE09A3F783}"/>
              </a:ext>
            </a:extLst>
          </p:cNvPr>
          <p:cNvSpPr/>
          <p:nvPr/>
        </p:nvSpPr>
        <p:spPr>
          <a:xfrm>
            <a:off x="7239000" y="3644900"/>
            <a:ext cx="2971800" cy="647699"/>
          </a:xfrm>
          <a:custGeom>
            <a:avLst/>
            <a:gdLst>
              <a:gd name="connsiteX0" fmla="*/ 0 w 2068946"/>
              <a:gd name="connsiteY0" fmla="*/ 120073 h 489527"/>
              <a:gd name="connsiteX1" fmla="*/ 0 w 2068946"/>
              <a:gd name="connsiteY1" fmla="*/ 120073 h 489527"/>
              <a:gd name="connsiteX2" fmla="*/ 101600 w 2068946"/>
              <a:gd name="connsiteY2" fmla="*/ 212437 h 489527"/>
              <a:gd name="connsiteX3" fmla="*/ 129309 w 2068946"/>
              <a:gd name="connsiteY3" fmla="*/ 277091 h 489527"/>
              <a:gd name="connsiteX4" fmla="*/ 147782 w 2068946"/>
              <a:gd name="connsiteY4" fmla="*/ 304800 h 489527"/>
              <a:gd name="connsiteX5" fmla="*/ 157018 w 2068946"/>
              <a:gd name="connsiteY5" fmla="*/ 332509 h 489527"/>
              <a:gd name="connsiteX6" fmla="*/ 240146 w 2068946"/>
              <a:gd name="connsiteY6" fmla="*/ 406400 h 489527"/>
              <a:gd name="connsiteX7" fmla="*/ 267855 w 2068946"/>
              <a:gd name="connsiteY7" fmla="*/ 434109 h 489527"/>
              <a:gd name="connsiteX8" fmla="*/ 304800 w 2068946"/>
              <a:gd name="connsiteY8" fmla="*/ 452582 h 489527"/>
              <a:gd name="connsiteX9" fmla="*/ 378691 w 2068946"/>
              <a:gd name="connsiteY9" fmla="*/ 471055 h 489527"/>
              <a:gd name="connsiteX10" fmla="*/ 489527 w 2068946"/>
              <a:gd name="connsiteY10" fmla="*/ 471055 h 489527"/>
              <a:gd name="connsiteX11" fmla="*/ 489527 w 2068946"/>
              <a:gd name="connsiteY11" fmla="*/ 471055 h 489527"/>
              <a:gd name="connsiteX12" fmla="*/ 581891 w 2068946"/>
              <a:gd name="connsiteY12" fmla="*/ 461818 h 489527"/>
              <a:gd name="connsiteX13" fmla="*/ 618836 w 2068946"/>
              <a:gd name="connsiteY13" fmla="*/ 443346 h 489527"/>
              <a:gd name="connsiteX14" fmla="*/ 785091 w 2068946"/>
              <a:gd name="connsiteY14" fmla="*/ 452582 h 489527"/>
              <a:gd name="connsiteX15" fmla="*/ 858982 w 2068946"/>
              <a:gd name="connsiteY15" fmla="*/ 471055 h 489527"/>
              <a:gd name="connsiteX16" fmla="*/ 914400 w 2068946"/>
              <a:gd name="connsiteY16" fmla="*/ 480291 h 489527"/>
              <a:gd name="connsiteX17" fmla="*/ 960582 w 2068946"/>
              <a:gd name="connsiteY17" fmla="*/ 489527 h 489527"/>
              <a:gd name="connsiteX18" fmla="*/ 1228436 w 2068946"/>
              <a:gd name="connsiteY18" fmla="*/ 480291 h 489527"/>
              <a:gd name="connsiteX19" fmla="*/ 1265382 w 2068946"/>
              <a:gd name="connsiteY19" fmla="*/ 471055 h 489527"/>
              <a:gd name="connsiteX20" fmla="*/ 1293091 w 2068946"/>
              <a:gd name="connsiteY20" fmla="*/ 461818 h 489527"/>
              <a:gd name="connsiteX21" fmla="*/ 1828800 w 2068946"/>
              <a:gd name="connsiteY21" fmla="*/ 461818 h 489527"/>
              <a:gd name="connsiteX22" fmla="*/ 1828800 w 2068946"/>
              <a:gd name="connsiteY22" fmla="*/ 461818 h 489527"/>
              <a:gd name="connsiteX23" fmla="*/ 1893455 w 2068946"/>
              <a:gd name="connsiteY23" fmla="*/ 369455 h 489527"/>
              <a:gd name="connsiteX24" fmla="*/ 1921164 w 2068946"/>
              <a:gd name="connsiteY24" fmla="*/ 350982 h 489527"/>
              <a:gd name="connsiteX25" fmla="*/ 1967346 w 2068946"/>
              <a:gd name="connsiteY25" fmla="*/ 286327 h 489527"/>
              <a:gd name="connsiteX26" fmla="*/ 2004291 w 2068946"/>
              <a:gd name="connsiteY26" fmla="*/ 230909 h 489527"/>
              <a:gd name="connsiteX27" fmla="*/ 2022764 w 2068946"/>
              <a:gd name="connsiteY27" fmla="*/ 193964 h 489527"/>
              <a:gd name="connsiteX28" fmla="*/ 2032000 w 2068946"/>
              <a:gd name="connsiteY28" fmla="*/ 147782 h 489527"/>
              <a:gd name="connsiteX29" fmla="*/ 2050473 w 2068946"/>
              <a:gd name="connsiteY29" fmla="*/ 73891 h 489527"/>
              <a:gd name="connsiteX30" fmla="*/ 2068946 w 2068946"/>
              <a:gd name="connsiteY30" fmla="*/ 0 h 489527"/>
              <a:gd name="connsiteX31" fmla="*/ 2068946 w 2068946"/>
              <a:gd name="connsiteY31" fmla="*/ 0 h 489527"/>
              <a:gd name="connsiteX32" fmla="*/ 1985818 w 2068946"/>
              <a:gd name="connsiteY32" fmla="*/ 18473 h 489527"/>
              <a:gd name="connsiteX33" fmla="*/ 1967346 w 2068946"/>
              <a:gd name="connsiteY33" fmla="*/ 55418 h 489527"/>
              <a:gd name="connsiteX34" fmla="*/ 1939636 w 2068946"/>
              <a:gd name="connsiteY34" fmla="*/ 101600 h 489527"/>
              <a:gd name="connsiteX35" fmla="*/ 1930400 w 2068946"/>
              <a:gd name="connsiteY35" fmla="*/ 166255 h 489527"/>
              <a:gd name="connsiteX36" fmla="*/ 1921164 w 2068946"/>
              <a:gd name="connsiteY36" fmla="*/ 221673 h 489527"/>
              <a:gd name="connsiteX37" fmla="*/ 1782618 w 2068946"/>
              <a:gd name="connsiteY37" fmla="*/ 323273 h 489527"/>
              <a:gd name="connsiteX38" fmla="*/ 1717964 w 2068946"/>
              <a:gd name="connsiteY38" fmla="*/ 341746 h 489527"/>
              <a:gd name="connsiteX39" fmla="*/ 1708727 w 2068946"/>
              <a:gd name="connsiteY39" fmla="*/ 341746 h 489527"/>
              <a:gd name="connsiteX40" fmla="*/ 1708727 w 2068946"/>
              <a:gd name="connsiteY40" fmla="*/ 341746 h 489527"/>
              <a:gd name="connsiteX41" fmla="*/ 1616364 w 2068946"/>
              <a:gd name="connsiteY41" fmla="*/ 360218 h 489527"/>
              <a:gd name="connsiteX42" fmla="*/ 1477818 w 2068946"/>
              <a:gd name="connsiteY42" fmla="*/ 369455 h 489527"/>
              <a:gd name="connsiteX43" fmla="*/ 1403927 w 2068946"/>
              <a:gd name="connsiteY43" fmla="*/ 378691 h 489527"/>
              <a:gd name="connsiteX44" fmla="*/ 1136073 w 2068946"/>
              <a:gd name="connsiteY44" fmla="*/ 378691 h 489527"/>
              <a:gd name="connsiteX45" fmla="*/ 1099127 w 2068946"/>
              <a:gd name="connsiteY45" fmla="*/ 369455 h 489527"/>
              <a:gd name="connsiteX46" fmla="*/ 932873 w 2068946"/>
              <a:gd name="connsiteY46" fmla="*/ 341746 h 489527"/>
              <a:gd name="connsiteX47" fmla="*/ 840509 w 2068946"/>
              <a:gd name="connsiteY47" fmla="*/ 332509 h 489527"/>
              <a:gd name="connsiteX48" fmla="*/ 637309 w 2068946"/>
              <a:gd name="connsiteY48" fmla="*/ 341746 h 489527"/>
              <a:gd name="connsiteX49" fmla="*/ 341746 w 2068946"/>
              <a:gd name="connsiteY49" fmla="*/ 332509 h 489527"/>
              <a:gd name="connsiteX50" fmla="*/ 341746 w 2068946"/>
              <a:gd name="connsiteY50" fmla="*/ 332509 h 489527"/>
              <a:gd name="connsiteX51" fmla="*/ 258618 w 2068946"/>
              <a:gd name="connsiteY51" fmla="*/ 286327 h 489527"/>
              <a:gd name="connsiteX52" fmla="*/ 230909 w 2068946"/>
              <a:gd name="connsiteY52" fmla="*/ 277091 h 489527"/>
              <a:gd name="connsiteX53" fmla="*/ 175491 w 2068946"/>
              <a:gd name="connsiteY53" fmla="*/ 240146 h 489527"/>
              <a:gd name="connsiteX54" fmla="*/ 138546 w 2068946"/>
              <a:gd name="connsiteY54" fmla="*/ 193964 h 489527"/>
              <a:gd name="connsiteX55" fmla="*/ 92364 w 2068946"/>
              <a:gd name="connsiteY55" fmla="*/ 166255 h 489527"/>
              <a:gd name="connsiteX56" fmla="*/ 0 w 2068946"/>
              <a:gd name="connsiteY56" fmla="*/ 120073 h 48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68946" h="489527">
                <a:moveTo>
                  <a:pt x="0" y="120073"/>
                </a:moveTo>
                <a:lnTo>
                  <a:pt x="0" y="120073"/>
                </a:lnTo>
                <a:cubicBezTo>
                  <a:pt x="33867" y="150861"/>
                  <a:pt x="70456" y="178897"/>
                  <a:pt x="101600" y="212437"/>
                </a:cubicBezTo>
                <a:cubicBezTo>
                  <a:pt x="122424" y="234863"/>
                  <a:pt x="117135" y="252744"/>
                  <a:pt x="129309" y="277091"/>
                </a:cubicBezTo>
                <a:cubicBezTo>
                  <a:pt x="134273" y="287020"/>
                  <a:pt x="141624" y="295564"/>
                  <a:pt x="147782" y="304800"/>
                </a:cubicBezTo>
                <a:cubicBezTo>
                  <a:pt x="150861" y="314036"/>
                  <a:pt x="151041" y="324824"/>
                  <a:pt x="157018" y="332509"/>
                </a:cubicBezTo>
                <a:cubicBezTo>
                  <a:pt x="223198" y="417598"/>
                  <a:pt x="189462" y="364163"/>
                  <a:pt x="240146" y="406400"/>
                </a:cubicBezTo>
                <a:cubicBezTo>
                  <a:pt x="250181" y="414762"/>
                  <a:pt x="257226" y="426517"/>
                  <a:pt x="267855" y="434109"/>
                </a:cubicBezTo>
                <a:cubicBezTo>
                  <a:pt x="279059" y="442112"/>
                  <a:pt x="292145" y="447158"/>
                  <a:pt x="304800" y="452582"/>
                </a:cubicBezTo>
                <a:cubicBezTo>
                  <a:pt x="323230" y="460481"/>
                  <a:pt x="361939" y="470070"/>
                  <a:pt x="378691" y="471055"/>
                </a:cubicBezTo>
                <a:cubicBezTo>
                  <a:pt x="415573" y="473225"/>
                  <a:pt x="452582" y="471055"/>
                  <a:pt x="489527" y="471055"/>
                </a:cubicBezTo>
                <a:lnTo>
                  <a:pt x="489527" y="471055"/>
                </a:lnTo>
                <a:cubicBezTo>
                  <a:pt x="520315" y="467976"/>
                  <a:pt x="551636" y="468301"/>
                  <a:pt x="581891" y="461818"/>
                </a:cubicBezTo>
                <a:cubicBezTo>
                  <a:pt x="595354" y="458933"/>
                  <a:pt x="605082" y="443971"/>
                  <a:pt x="618836" y="443346"/>
                </a:cubicBezTo>
                <a:cubicBezTo>
                  <a:pt x="674283" y="440826"/>
                  <a:pt x="729673" y="449503"/>
                  <a:pt x="785091" y="452582"/>
                </a:cubicBezTo>
                <a:cubicBezTo>
                  <a:pt x="809721" y="458740"/>
                  <a:pt x="834157" y="465735"/>
                  <a:pt x="858982" y="471055"/>
                </a:cubicBezTo>
                <a:cubicBezTo>
                  <a:pt x="877294" y="474979"/>
                  <a:pt x="895975" y="476941"/>
                  <a:pt x="914400" y="480291"/>
                </a:cubicBezTo>
                <a:cubicBezTo>
                  <a:pt x="929846" y="483099"/>
                  <a:pt x="945188" y="486448"/>
                  <a:pt x="960582" y="489527"/>
                </a:cubicBezTo>
                <a:cubicBezTo>
                  <a:pt x="1049867" y="486448"/>
                  <a:pt x="1139262" y="485695"/>
                  <a:pt x="1228436" y="480291"/>
                </a:cubicBezTo>
                <a:cubicBezTo>
                  <a:pt x="1241107" y="479523"/>
                  <a:pt x="1253176" y="474542"/>
                  <a:pt x="1265382" y="471055"/>
                </a:cubicBezTo>
                <a:cubicBezTo>
                  <a:pt x="1274743" y="468380"/>
                  <a:pt x="1283356" y="461978"/>
                  <a:pt x="1293091" y="461818"/>
                </a:cubicBezTo>
                <a:cubicBezTo>
                  <a:pt x="1471637" y="458891"/>
                  <a:pt x="1650230" y="461818"/>
                  <a:pt x="1828800" y="461818"/>
                </a:cubicBezTo>
                <a:lnTo>
                  <a:pt x="1828800" y="461818"/>
                </a:lnTo>
                <a:cubicBezTo>
                  <a:pt x="1850352" y="431030"/>
                  <a:pt x="1862186" y="390302"/>
                  <a:pt x="1893455" y="369455"/>
                </a:cubicBezTo>
                <a:cubicBezTo>
                  <a:pt x="1902691" y="363297"/>
                  <a:pt x="1913315" y="358831"/>
                  <a:pt x="1921164" y="350982"/>
                </a:cubicBezTo>
                <a:cubicBezTo>
                  <a:pt x="1932623" y="339523"/>
                  <a:pt x="1956856" y="302062"/>
                  <a:pt x="1967346" y="286327"/>
                </a:cubicBezTo>
                <a:cubicBezTo>
                  <a:pt x="1987158" y="226890"/>
                  <a:pt x="1961050" y="291445"/>
                  <a:pt x="2004291" y="230909"/>
                </a:cubicBezTo>
                <a:cubicBezTo>
                  <a:pt x="2012294" y="219705"/>
                  <a:pt x="2016606" y="206279"/>
                  <a:pt x="2022764" y="193964"/>
                </a:cubicBezTo>
                <a:cubicBezTo>
                  <a:pt x="2025843" y="178570"/>
                  <a:pt x="2028470" y="163079"/>
                  <a:pt x="2032000" y="147782"/>
                </a:cubicBezTo>
                <a:cubicBezTo>
                  <a:pt x="2037709" y="123044"/>
                  <a:pt x="2046299" y="98934"/>
                  <a:pt x="2050473" y="73891"/>
                </a:cubicBezTo>
                <a:cubicBezTo>
                  <a:pt x="2060841" y="11682"/>
                  <a:pt x="2051333" y="35223"/>
                  <a:pt x="2068946" y="0"/>
                </a:cubicBezTo>
                <a:lnTo>
                  <a:pt x="2068946" y="0"/>
                </a:lnTo>
                <a:cubicBezTo>
                  <a:pt x="2041237" y="6158"/>
                  <a:pt x="2010737" y="4881"/>
                  <a:pt x="1985818" y="18473"/>
                </a:cubicBezTo>
                <a:cubicBezTo>
                  <a:pt x="1973731" y="25066"/>
                  <a:pt x="1974033" y="43382"/>
                  <a:pt x="1967346" y="55418"/>
                </a:cubicBezTo>
                <a:cubicBezTo>
                  <a:pt x="1958627" y="71111"/>
                  <a:pt x="1948873" y="86206"/>
                  <a:pt x="1939636" y="101600"/>
                </a:cubicBezTo>
                <a:cubicBezTo>
                  <a:pt x="1936557" y="123152"/>
                  <a:pt x="1933710" y="144738"/>
                  <a:pt x="1930400" y="166255"/>
                </a:cubicBezTo>
                <a:cubicBezTo>
                  <a:pt x="1927552" y="184765"/>
                  <a:pt x="1930979" y="205724"/>
                  <a:pt x="1921164" y="221673"/>
                </a:cubicBezTo>
                <a:cubicBezTo>
                  <a:pt x="1892191" y="268754"/>
                  <a:pt x="1833937" y="306167"/>
                  <a:pt x="1782618" y="323273"/>
                </a:cubicBezTo>
                <a:cubicBezTo>
                  <a:pt x="1756213" y="332074"/>
                  <a:pt x="1746952" y="335948"/>
                  <a:pt x="1717964" y="341746"/>
                </a:cubicBezTo>
                <a:cubicBezTo>
                  <a:pt x="1714945" y="342350"/>
                  <a:pt x="1711806" y="341746"/>
                  <a:pt x="1708727" y="341746"/>
                </a:cubicBezTo>
                <a:lnTo>
                  <a:pt x="1708727" y="341746"/>
                </a:lnTo>
                <a:cubicBezTo>
                  <a:pt x="1677939" y="347903"/>
                  <a:pt x="1647538" y="356477"/>
                  <a:pt x="1616364" y="360218"/>
                </a:cubicBezTo>
                <a:cubicBezTo>
                  <a:pt x="1570409" y="365733"/>
                  <a:pt x="1523929" y="365445"/>
                  <a:pt x="1477818" y="369455"/>
                </a:cubicBezTo>
                <a:cubicBezTo>
                  <a:pt x="1453089" y="371605"/>
                  <a:pt x="1428557" y="375612"/>
                  <a:pt x="1403927" y="378691"/>
                </a:cubicBezTo>
                <a:cubicBezTo>
                  <a:pt x="1302362" y="412545"/>
                  <a:pt x="1368328" y="394174"/>
                  <a:pt x="1136073" y="378691"/>
                </a:cubicBezTo>
                <a:cubicBezTo>
                  <a:pt x="1123407" y="377847"/>
                  <a:pt x="1111575" y="371945"/>
                  <a:pt x="1099127" y="369455"/>
                </a:cubicBezTo>
                <a:cubicBezTo>
                  <a:pt x="1051041" y="359838"/>
                  <a:pt x="984212" y="347786"/>
                  <a:pt x="932873" y="341746"/>
                </a:cubicBezTo>
                <a:cubicBezTo>
                  <a:pt x="902143" y="338131"/>
                  <a:pt x="871297" y="335588"/>
                  <a:pt x="840509" y="332509"/>
                </a:cubicBezTo>
                <a:cubicBezTo>
                  <a:pt x="772776" y="335588"/>
                  <a:pt x="705112" y="341746"/>
                  <a:pt x="637309" y="341746"/>
                </a:cubicBezTo>
                <a:cubicBezTo>
                  <a:pt x="538740" y="341746"/>
                  <a:pt x="440315" y="332509"/>
                  <a:pt x="341746" y="332509"/>
                </a:cubicBezTo>
                <a:lnTo>
                  <a:pt x="341746" y="332509"/>
                </a:lnTo>
                <a:cubicBezTo>
                  <a:pt x="314037" y="317115"/>
                  <a:pt x="286970" y="300503"/>
                  <a:pt x="258618" y="286327"/>
                </a:cubicBezTo>
                <a:cubicBezTo>
                  <a:pt x="249910" y="281973"/>
                  <a:pt x="239010" y="282491"/>
                  <a:pt x="230909" y="277091"/>
                </a:cubicBezTo>
                <a:cubicBezTo>
                  <a:pt x="161722" y="230967"/>
                  <a:pt x="241376" y="262107"/>
                  <a:pt x="175491" y="240146"/>
                </a:cubicBezTo>
                <a:cubicBezTo>
                  <a:pt x="163176" y="224752"/>
                  <a:pt x="153280" y="207061"/>
                  <a:pt x="138546" y="193964"/>
                </a:cubicBezTo>
                <a:cubicBezTo>
                  <a:pt x="125128" y="182037"/>
                  <a:pt x="107071" y="176550"/>
                  <a:pt x="92364" y="166255"/>
                </a:cubicBezTo>
                <a:cubicBezTo>
                  <a:pt x="59311" y="143118"/>
                  <a:pt x="15394" y="127770"/>
                  <a:pt x="0" y="120073"/>
                </a:cubicBez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1FCC391-7F1F-961C-D747-12603AEBCBF3}"/>
              </a:ext>
            </a:extLst>
          </p:cNvPr>
          <p:cNvSpPr/>
          <p:nvPr/>
        </p:nvSpPr>
        <p:spPr>
          <a:xfrm>
            <a:off x="6477000" y="5112284"/>
            <a:ext cx="1080661" cy="806910"/>
          </a:xfrm>
          <a:custGeom>
            <a:avLst/>
            <a:gdLst>
              <a:gd name="connsiteX0" fmla="*/ 406400 w 1080661"/>
              <a:gd name="connsiteY0" fmla="*/ 46446 h 806910"/>
              <a:gd name="connsiteX1" fmla="*/ 406400 w 1080661"/>
              <a:gd name="connsiteY1" fmla="*/ 46446 h 806910"/>
              <a:gd name="connsiteX2" fmla="*/ 110836 w 1080661"/>
              <a:gd name="connsiteY2" fmla="*/ 46446 h 806910"/>
              <a:gd name="connsiteX3" fmla="*/ 73891 w 1080661"/>
              <a:gd name="connsiteY3" fmla="*/ 55682 h 806910"/>
              <a:gd name="connsiteX4" fmla="*/ 46182 w 1080661"/>
              <a:gd name="connsiteY4" fmla="*/ 83391 h 806910"/>
              <a:gd name="connsiteX5" fmla="*/ 0 w 1080661"/>
              <a:gd name="connsiteY5" fmla="*/ 157282 h 806910"/>
              <a:gd name="connsiteX6" fmla="*/ 0 w 1080661"/>
              <a:gd name="connsiteY6" fmla="*/ 157282 h 806910"/>
              <a:gd name="connsiteX7" fmla="*/ 9236 w 1080661"/>
              <a:gd name="connsiteY7" fmla="*/ 360482 h 806910"/>
              <a:gd name="connsiteX8" fmla="*/ 18473 w 1080661"/>
              <a:gd name="connsiteY8" fmla="*/ 388191 h 806910"/>
              <a:gd name="connsiteX9" fmla="*/ 27709 w 1080661"/>
              <a:gd name="connsiteY9" fmla="*/ 471319 h 806910"/>
              <a:gd name="connsiteX10" fmla="*/ 36945 w 1080661"/>
              <a:gd name="connsiteY10" fmla="*/ 508264 h 806910"/>
              <a:gd name="connsiteX11" fmla="*/ 110836 w 1080661"/>
              <a:gd name="connsiteY11" fmla="*/ 582155 h 806910"/>
              <a:gd name="connsiteX12" fmla="*/ 166254 w 1080661"/>
              <a:gd name="connsiteY12" fmla="*/ 628337 h 806910"/>
              <a:gd name="connsiteX13" fmla="*/ 184727 w 1080661"/>
              <a:gd name="connsiteY13" fmla="*/ 674519 h 806910"/>
              <a:gd name="connsiteX14" fmla="*/ 221673 w 1080661"/>
              <a:gd name="connsiteY14" fmla="*/ 692991 h 806910"/>
              <a:gd name="connsiteX15" fmla="*/ 267854 w 1080661"/>
              <a:gd name="connsiteY15" fmla="*/ 720700 h 806910"/>
              <a:gd name="connsiteX16" fmla="*/ 332509 w 1080661"/>
              <a:gd name="connsiteY16" fmla="*/ 757646 h 806910"/>
              <a:gd name="connsiteX17" fmla="*/ 452582 w 1080661"/>
              <a:gd name="connsiteY17" fmla="*/ 776119 h 806910"/>
              <a:gd name="connsiteX18" fmla="*/ 480291 w 1080661"/>
              <a:gd name="connsiteY18" fmla="*/ 785355 h 806910"/>
              <a:gd name="connsiteX19" fmla="*/ 489527 w 1080661"/>
              <a:gd name="connsiteY19" fmla="*/ 785355 h 806910"/>
              <a:gd name="connsiteX20" fmla="*/ 831273 w 1080661"/>
              <a:gd name="connsiteY20" fmla="*/ 794591 h 806910"/>
              <a:gd name="connsiteX21" fmla="*/ 858982 w 1080661"/>
              <a:gd name="connsiteY21" fmla="*/ 785355 h 806910"/>
              <a:gd name="connsiteX22" fmla="*/ 895927 w 1080661"/>
              <a:gd name="connsiteY22" fmla="*/ 776119 h 806910"/>
              <a:gd name="connsiteX23" fmla="*/ 942109 w 1080661"/>
              <a:gd name="connsiteY23" fmla="*/ 739173 h 806910"/>
              <a:gd name="connsiteX24" fmla="*/ 979054 w 1080661"/>
              <a:gd name="connsiteY24" fmla="*/ 729937 h 806910"/>
              <a:gd name="connsiteX25" fmla="*/ 1006764 w 1080661"/>
              <a:gd name="connsiteY25" fmla="*/ 711464 h 806910"/>
              <a:gd name="connsiteX26" fmla="*/ 1043709 w 1080661"/>
              <a:gd name="connsiteY26" fmla="*/ 656046 h 806910"/>
              <a:gd name="connsiteX27" fmla="*/ 1071418 w 1080661"/>
              <a:gd name="connsiteY27" fmla="*/ 582155 h 806910"/>
              <a:gd name="connsiteX28" fmla="*/ 1080654 w 1080661"/>
              <a:gd name="connsiteY28" fmla="*/ 526737 h 806910"/>
              <a:gd name="connsiteX29" fmla="*/ 1080654 w 1080661"/>
              <a:gd name="connsiteY29" fmla="*/ 452846 h 806910"/>
              <a:gd name="connsiteX30" fmla="*/ 1043709 w 1080661"/>
              <a:gd name="connsiteY30" fmla="*/ 332773 h 806910"/>
              <a:gd name="connsiteX31" fmla="*/ 1034473 w 1080661"/>
              <a:gd name="connsiteY31" fmla="*/ 286591 h 806910"/>
              <a:gd name="connsiteX32" fmla="*/ 1016000 w 1080661"/>
              <a:gd name="connsiteY32" fmla="*/ 231173 h 806910"/>
              <a:gd name="connsiteX33" fmla="*/ 997527 w 1080661"/>
              <a:gd name="connsiteY33" fmla="*/ 175755 h 806910"/>
              <a:gd name="connsiteX34" fmla="*/ 988291 w 1080661"/>
              <a:gd name="connsiteY34" fmla="*/ 138809 h 806910"/>
              <a:gd name="connsiteX35" fmla="*/ 951345 w 1080661"/>
              <a:gd name="connsiteY35" fmla="*/ 111100 h 806910"/>
              <a:gd name="connsiteX36" fmla="*/ 942109 w 1080661"/>
              <a:gd name="connsiteY36" fmla="*/ 111100 h 806910"/>
              <a:gd name="connsiteX37" fmla="*/ 877454 w 1080661"/>
              <a:gd name="connsiteY37" fmla="*/ 37209 h 806910"/>
              <a:gd name="connsiteX38" fmla="*/ 822036 w 1080661"/>
              <a:gd name="connsiteY38" fmla="*/ 27973 h 806910"/>
              <a:gd name="connsiteX39" fmla="*/ 609600 w 1080661"/>
              <a:gd name="connsiteY39" fmla="*/ 18737 h 806910"/>
              <a:gd name="connsiteX40" fmla="*/ 554182 w 1080661"/>
              <a:gd name="connsiteY40" fmla="*/ 264 h 806910"/>
              <a:gd name="connsiteX41" fmla="*/ 406400 w 1080661"/>
              <a:gd name="connsiteY41" fmla="*/ 46446 h 80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0661" h="806910">
                <a:moveTo>
                  <a:pt x="406400" y="46446"/>
                </a:moveTo>
                <a:lnTo>
                  <a:pt x="406400" y="46446"/>
                </a:lnTo>
                <a:cubicBezTo>
                  <a:pt x="253468" y="37949"/>
                  <a:pt x="251543" y="30812"/>
                  <a:pt x="110836" y="46446"/>
                </a:cubicBezTo>
                <a:cubicBezTo>
                  <a:pt x="98220" y="47848"/>
                  <a:pt x="86206" y="52603"/>
                  <a:pt x="73891" y="55682"/>
                </a:cubicBezTo>
                <a:cubicBezTo>
                  <a:pt x="64655" y="64918"/>
                  <a:pt x="54201" y="73080"/>
                  <a:pt x="46182" y="83391"/>
                </a:cubicBezTo>
                <a:cubicBezTo>
                  <a:pt x="17644" y="120083"/>
                  <a:pt x="15373" y="126534"/>
                  <a:pt x="0" y="157282"/>
                </a:cubicBezTo>
                <a:lnTo>
                  <a:pt x="0" y="157282"/>
                </a:lnTo>
                <a:cubicBezTo>
                  <a:pt x="3079" y="225015"/>
                  <a:pt x="3829" y="292895"/>
                  <a:pt x="9236" y="360482"/>
                </a:cubicBezTo>
                <a:cubicBezTo>
                  <a:pt x="10012" y="370187"/>
                  <a:pt x="16872" y="378587"/>
                  <a:pt x="18473" y="388191"/>
                </a:cubicBezTo>
                <a:cubicBezTo>
                  <a:pt x="23056" y="415691"/>
                  <a:pt x="23470" y="443763"/>
                  <a:pt x="27709" y="471319"/>
                </a:cubicBezTo>
                <a:cubicBezTo>
                  <a:pt x="29639" y="483865"/>
                  <a:pt x="30414" y="497379"/>
                  <a:pt x="36945" y="508264"/>
                </a:cubicBezTo>
                <a:cubicBezTo>
                  <a:pt x="81063" y="581794"/>
                  <a:pt x="67353" y="545919"/>
                  <a:pt x="110836" y="582155"/>
                </a:cubicBezTo>
                <a:cubicBezTo>
                  <a:pt x="181953" y="641419"/>
                  <a:pt x="97458" y="582472"/>
                  <a:pt x="166254" y="628337"/>
                </a:cubicBezTo>
                <a:cubicBezTo>
                  <a:pt x="172412" y="643731"/>
                  <a:pt x="173937" y="661931"/>
                  <a:pt x="184727" y="674519"/>
                </a:cubicBezTo>
                <a:cubicBezTo>
                  <a:pt x="193688" y="684973"/>
                  <a:pt x="209637" y="686304"/>
                  <a:pt x="221673" y="692991"/>
                </a:cubicBezTo>
                <a:cubicBezTo>
                  <a:pt x="237366" y="701709"/>
                  <a:pt x="252631" y="711185"/>
                  <a:pt x="267854" y="720700"/>
                </a:cubicBezTo>
                <a:cubicBezTo>
                  <a:pt x="288782" y="733780"/>
                  <a:pt x="308256" y="750370"/>
                  <a:pt x="332509" y="757646"/>
                </a:cubicBezTo>
                <a:cubicBezTo>
                  <a:pt x="344153" y="761139"/>
                  <a:pt x="445239" y="775070"/>
                  <a:pt x="452582" y="776119"/>
                </a:cubicBezTo>
                <a:lnTo>
                  <a:pt x="480291" y="785355"/>
                </a:lnTo>
                <a:lnTo>
                  <a:pt x="489527" y="785355"/>
                </a:lnTo>
                <a:cubicBezTo>
                  <a:pt x="659126" y="813622"/>
                  <a:pt x="598357" y="811228"/>
                  <a:pt x="831273" y="794591"/>
                </a:cubicBezTo>
                <a:cubicBezTo>
                  <a:pt x="840984" y="793897"/>
                  <a:pt x="849621" y="788030"/>
                  <a:pt x="858982" y="785355"/>
                </a:cubicBezTo>
                <a:cubicBezTo>
                  <a:pt x="871188" y="781868"/>
                  <a:pt x="883612" y="779198"/>
                  <a:pt x="895927" y="776119"/>
                </a:cubicBezTo>
                <a:cubicBezTo>
                  <a:pt x="911321" y="763804"/>
                  <a:pt x="924876" y="748747"/>
                  <a:pt x="942109" y="739173"/>
                </a:cubicBezTo>
                <a:cubicBezTo>
                  <a:pt x="953206" y="733008"/>
                  <a:pt x="967386" y="734937"/>
                  <a:pt x="979054" y="729937"/>
                </a:cubicBezTo>
                <a:cubicBezTo>
                  <a:pt x="989257" y="725564"/>
                  <a:pt x="997527" y="717622"/>
                  <a:pt x="1006764" y="711464"/>
                </a:cubicBezTo>
                <a:cubicBezTo>
                  <a:pt x="1019079" y="692991"/>
                  <a:pt x="1038325" y="677585"/>
                  <a:pt x="1043709" y="656046"/>
                </a:cubicBezTo>
                <a:cubicBezTo>
                  <a:pt x="1056284" y="605742"/>
                  <a:pt x="1047268" y="630454"/>
                  <a:pt x="1071418" y="582155"/>
                </a:cubicBezTo>
                <a:cubicBezTo>
                  <a:pt x="1081258" y="532954"/>
                  <a:pt x="1080654" y="551672"/>
                  <a:pt x="1080654" y="526737"/>
                </a:cubicBezTo>
                <a:lnTo>
                  <a:pt x="1080654" y="452846"/>
                </a:lnTo>
                <a:cubicBezTo>
                  <a:pt x="1068339" y="412822"/>
                  <a:pt x="1054917" y="373121"/>
                  <a:pt x="1043709" y="332773"/>
                </a:cubicBezTo>
                <a:cubicBezTo>
                  <a:pt x="1039507" y="317647"/>
                  <a:pt x="1038604" y="301737"/>
                  <a:pt x="1034473" y="286591"/>
                </a:cubicBezTo>
                <a:cubicBezTo>
                  <a:pt x="1029350" y="267805"/>
                  <a:pt x="1022158" y="249646"/>
                  <a:pt x="1016000" y="231173"/>
                </a:cubicBezTo>
                <a:cubicBezTo>
                  <a:pt x="1009842" y="212700"/>
                  <a:pt x="1002249" y="194646"/>
                  <a:pt x="997527" y="175755"/>
                </a:cubicBezTo>
                <a:cubicBezTo>
                  <a:pt x="994448" y="163440"/>
                  <a:pt x="995669" y="149139"/>
                  <a:pt x="988291" y="138809"/>
                </a:cubicBezTo>
                <a:cubicBezTo>
                  <a:pt x="979343" y="126282"/>
                  <a:pt x="963660" y="120336"/>
                  <a:pt x="951345" y="111100"/>
                </a:cubicBezTo>
                <a:lnTo>
                  <a:pt x="942109" y="111100"/>
                </a:lnTo>
                <a:cubicBezTo>
                  <a:pt x="920557" y="86470"/>
                  <a:pt x="904363" y="55838"/>
                  <a:pt x="877454" y="37209"/>
                </a:cubicBezTo>
                <a:cubicBezTo>
                  <a:pt x="862056" y="26549"/>
                  <a:pt x="840719" y="29261"/>
                  <a:pt x="822036" y="27973"/>
                </a:cubicBezTo>
                <a:cubicBezTo>
                  <a:pt x="751325" y="23097"/>
                  <a:pt x="680412" y="21816"/>
                  <a:pt x="609600" y="18737"/>
                </a:cubicBezTo>
                <a:cubicBezTo>
                  <a:pt x="591127" y="12579"/>
                  <a:pt x="573504" y="-2151"/>
                  <a:pt x="554182" y="264"/>
                </a:cubicBezTo>
                <a:cubicBezTo>
                  <a:pt x="397235" y="19883"/>
                  <a:pt x="431030" y="38749"/>
                  <a:pt x="406400" y="46446"/>
                </a:cubicBez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7E43712-66CA-D9A2-E05C-934119F2E9A0}"/>
              </a:ext>
            </a:extLst>
          </p:cNvPr>
          <p:cNvGrpSpPr/>
          <p:nvPr/>
        </p:nvGrpSpPr>
        <p:grpSpPr>
          <a:xfrm>
            <a:off x="3490648" y="3644900"/>
            <a:ext cx="1934103" cy="644542"/>
            <a:chOff x="304970" y="2133600"/>
            <a:chExt cx="1934103" cy="644542"/>
          </a:xfrm>
        </p:grpSpPr>
        <p:grpSp>
          <p:nvGrpSpPr>
            <p:cNvPr id="12" name="Group 11">
              <a:extLst>
                <a:ext uri="{FF2B5EF4-FFF2-40B4-BE49-F238E27FC236}">
                  <a16:creationId xmlns:a16="http://schemas.microsoft.com/office/drawing/2014/main" id="{2884CEC8-AA5A-2524-9FB5-037FD4B18394}"/>
                </a:ext>
              </a:extLst>
            </p:cNvPr>
            <p:cNvGrpSpPr/>
            <p:nvPr/>
          </p:nvGrpSpPr>
          <p:grpSpPr>
            <a:xfrm>
              <a:off x="610298" y="2222724"/>
              <a:ext cx="1628775" cy="463337"/>
              <a:chOff x="876300" y="1783116"/>
              <a:chExt cx="1628775" cy="463337"/>
            </a:xfrm>
          </p:grpSpPr>
          <p:sp>
            <p:nvSpPr>
              <p:cNvPr id="14" name="Rectangle: Rounded Corners 13">
                <a:extLst>
                  <a:ext uri="{FF2B5EF4-FFF2-40B4-BE49-F238E27FC236}">
                    <a16:creationId xmlns:a16="http://schemas.microsoft.com/office/drawing/2014/main" id="{83C176AE-6847-1D57-6C87-9D0E9A0878FE}"/>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A2B9B8BE-D0D7-541B-6B8A-3FF5307FAB61}"/>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3" name="Picture 2">
              <a:extLst>
                <a:ext uri="{FF2B5EF4-FFF2-40B4-BE49-F238E27FC236}">
                  <a16:creationId xmlns:a16="http://schemas.microsoft.com/office/drawing/2014/main" id="{D5F4CE89-371D-BCF0-DCE2-6180456C604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6593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63;p56">
            <a:extLst>
              <a:ext uri="{FF2B5EF4-FFF2-40B4-BE49-F238E27FC236}">
                <a16:creationId xmlns:a16="http://schemas.microsoft.com/office/drawing/2014/main" id="{81CF6D78-74BE-3930-2118-00DA58C98877}"/>
              </a:ext>
            </a:extLst>
          </p:cNvPr>
          <p:cNvSpPr txBox="1">
            <a:spLocks/>
          </p:cNvSpPr>
          <p:nvPr/>
        </p:nvSpPr>
        <p:spPr>
          <a:xfrm>
            <a:off x="609600" y="975065"/>
            <a:ext cx="5938611" cy="1241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Theo công thức tính lực đẩy Archimedes:</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
        <p:nvSpPr>
          <p:cNvPr id="3" name="Rectangle 2">
            <a:extLst>
              <a:ext uri="{FF2B5EF4-FFF2-40B4-BE49-F238E27FC236}">
                <a16:creationId xmlns:a16="http://schemas.microsoft.com/office/drawing/2014/main" id="{B965C5E3-EE2C-D64D-F3E3-45B1136849BD}"/>
              </a:ext>
            </a:extLst>
          </p:cNvPr>
          <p:cNvSpPr/>
          <p:nvPr/>
        </p:nvSpPr>
        <p:spPr>
          <a:xfrm>
            <a:off x="7162800" y="211059"/>
            <a:ext cx="4267200" cy="2185394"/>
          </a:xfrm>
          <a:prstGeom prst="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75DFE55-AC0D-736B-083C-CB1E820B0EB6}"/>
              </a:ext>
            </a:extLst>
          </p:cNvPr>
          <p:cNvSpPr/>
          <p:nvPr/>
        </p:nvSpPr>
        <p:spPr>
          <a:xfrm>
            <a:off x="7162800" y="16164"/>
            <a:ext cx="4230255" cy="647700"/>
          </a:xfrm>
          <a:prstGeom prst="rect">
            <a:avLst/>
          </a:prstGeom>
          <a:solidFill>
            <a:srgbClr val="FAFBFB"/>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D6CE29C1-BAE1-269C-2CD4-412BCDCECE84}"/>
              </a:ext>
            </a:extLst>
          </p:cNvPr>
          <p:cNvSpPr/>
          <p:nvPr/>
        </p:nvSpPr>
        <p:spPr>
          <a:xfrm>
            <a:off x="8305800" y="122159"/>
            <a:ext cx="2971800" cy="647699"/>
          </a:xfrm>
          <a:custGeom>
            <a:avLst/>
            <a:gdLst>
              <a:gd name="connsiteX0" fmla="*/ 0 w 2068946"/>
              <a:gd name="connsiteY0" fmla="*/ 120073 h 489527"/>
              <a:gd name="connsiteX1" fmla="*/ 0 w 2068946"/>
              <a:gd name="connsiteY1" fmla="*/ 120073 h 489527"/>
              <a:gd name="connsiteX2" fmla="*/ 101600 w 2068946"/>
              <a:gd name="connsiteY2" fmla="*/ 212437 h 489527"/>
              <a:gd name="connsiteX3" fmla="*/ 129309 w 2068946"/>
              <a:gd name="connsiteY3" fmla="*/ 277091 h 489527"/>
              <a:gd name="connsiteX4" fmla="*/ 147782 w 2068946"/>
              <a:gd name="connsiteY4" fmla="*/ 304800 h 489527"/>
              <a:gd name="connsiteX5" fmla="*/ 157018 w 2068946"/>
              <a:gd name="connsiteY5" fmla="*/ 332509 h 489527"/>
              <a:gd name="connsiteX6" fmla="*/ 240146 w 2068946"/>
              <a:gd name="connsiteY6" fmla="*/ 406400 h 489527"/>
              <a:gd name="connsiteX7" fmla="*/ 267855 w 2068946"/>
              <a:gd name="connsiteY7" fmla="*/ 434109 h 489527"/>
              <a:gd name="connsiteX8" fmla="*/ 304800 w 2068946"/>
              <a:gd name="connsiteY8" fmla="*/ 452582 h 489527"/>
              <a:gd name="connsiteX9" fmla="*/ 378691 w 2068946"/>
              <a:gd name="connsiteY9" fmla="*/ 471055 h 489527"/>
              <a:gd name="connsiteX10" fmla="*/ 489527 w 2068946"/>
              <a:gd name="connsiteY10" fmla="*/ 471055 h 489527"/>
              <a:gd name="connsiteX11" fmla="*/ 489527 w 2068946"/>
              <a:gd name="connsiteY11" fmla="*/ 471055 h 489527"/>
              <a:gd name="connsiteX12" fmla="*/ 581891 w 2068946"/>
              <a:gd name="connsiteY12" fmla="*/ 461818 h 489527"/>
              <a:gd name="connsiteX13" fmla="*/ 618836 w 2068946"/>
              <a:gd name="connsiteY13" fmla="*/ 443346 h 489527"/>
              <a:gd name="connsiteX14" fmla="*/ 785091 w 2068946"/>
              <a:gd name="connsiteY14" fmla="*/ 452582 h 489527"/>
              <a:gd name="connsiteX15" fmla="*/ 858982 w 2068946"/>
              <a:gd name="connsiteY15" fmla="*/ 471055 h 489527"/>
              <a:gd name="connsiteX16" fmla="*/ 914400 w 2068946"/>
              <a:gd name="connsiteY16" fmla="*/ 480291 h 489527"/>
              <a:gd name="connsiteX17" fmla="*/ 960582 w 2068946"/>
              <a:gd name="connsiteY17" fmla="*/ 489527 h 489527"/>
              <a:gd name="connsiteX18" fmla="*/ 1228436 w 2068946"/>
              <a:gd name="connsiteY18" fmla="*/ 480291 h 489527"/>
              <a:gd name="connsiteX19" fmla="*/ 1265382 w 2068946"/>
              <a:gd name="connsiteY19" fmla="*/ 471055 h 489527"/>
              <a:gd name="connsiteX20" fmla="*/ 1293091 w 2068946"/>
              <a:gd name="connsiteY20" fmla="*/ 461818 h 489527"/>
              <a:gd name="connsiteX21" fmla="*/ 1828800 w 2068946"/>
              <a:gd name="connsiteY21" fmla="*/ 461818 h 489527"/>
              <a:gd name="connsiteX22" fmla="*/ 1828800 w 2068946"/>
              <a:gd name="connsiteY22" fmla="*/ 461818 h 489527"/>
              <a:gd name="connsiteX23" fmla="*/ 1893455 w 2068946"/>
              <a:gd name="connsiteY23" fmla="*/ 369455 h 489527"/>
              <a:gd name="connsiteX24" fmla="*/ 1921164 w 2068946"/>
              <a:gd name="connsiteY24" fmla="*/ 350982 h 489527"/>
              <a:gd name="connsiteX25" fmla="*/ 1967346 w 2068946"/>
              <a:gd name="connsiteY25" fmla="*/ 286327 h 489527"/>
              <a:gd name="connsiteX26" fmla="*/ 2004291 w 2068946"/>
              <a:gd name="connsiteY26" fmla="*/ 230909 h 489527"/>
              <a:gd name="connsiteX27" fmla="*/ 2022764 w 2068946"/>
              <a:gd name="connsiteY27" fmla="*/ 193964 h 489527"/>
              <a:gd name="connsiteX28" fmla="*/ 2032000 w 2068946"/>
              <a:gd name="connsiteY28" fmla="*/ 147782 h 489527"/>
              <a:gd name="connsiteX29" fmla="*/ 2050473 w 2068946"/>
              <a:gd name="connsiteY29" fmla="*/ 73891 h 489527"/>
              <a:gd name="connsiteX30" fmla="*/ 2068946 w 2068946"/>
              <a:gd name="connsiteY30" fmla="*/ 0 h 489527"/>
              <a:gd name="connsiteX31" fmla="*/ 2068946 w 2068946"/>
              <a:gd name="connsiteY31" fmla="*/ 0 h 489527"/>
              <a:gd name="connsiteX32" fmla="*/ 1985818 w 2068946"/>
              <a:gd name="connsiteY32" fmla="*/ 18473 h 489527"/>
              <a:gd name="connsiteX33" fmla="*/ 1967346 w 2068946"/>
              <a:gd name="connsiteY33" fmla="*/ 55418 h 489527"/>
              <a:gd name="connsiteX34" fmla="*/ 1939636 w 2068946"/>
              <a:gd name="connsiteY34" fmla="*/ 101600 h 489527"/>
              <a:gd name="connsiteX35" fmla="*/ 1930400 w 2068946"/>
              <a:gd name="connsiteY35" fmla="*/ 166255 h 489527"/>
              <a:gd name="connsiteX36" fmla="*/ 1921164 w 2068946"/>
              <a:gd name="connsiteY36" fmla="*/ 221673 h 489527"/>
              <a:gd name="connsiteX37" fmla="*/ 1782618 w 2068946"/>
              <a:gd name="connsiteY37" fmla="*/ 323273 h 489527"/>
              <a:gd name="connsiteX38" fmla="*/ 1717964 w 2068946"/>
              <a:gd name="connsiteY38" fmla="*/ 341746 h 489527"/>
              <a:gd name="connsiteX39" fmla="*/ 1708727 w 2068946"/>
              <a:gd name="connsiteY39" fmla="*/ 341746 h 489527"/>
              <a:gd name="connsiteX40" fmla="*/ 1708727 w 2068946"/>
              <a:gd name="connsiteY40" fmla="*/ 341746 h 489527"/>
              <a:gd name="connsiteX41" fmla="*/ 1616364 w 2068946"/>
              <a:gd name="connsiteY41" fmla="*/ 360218 h 489527"/>
              <a:gd name="connsiteX42" fmla="*/ 1477818 w 2068946"/>
              <a:gd name="connsiteY42" fmla="*/ 369455 h 489527"/>
              <a:gd name="connsiteX43" fmla="*/ 1403927 w 2068946"/>
              <a:gd name="connsiteY43" fmla="*/ 378691 h 489527"/>
              <a:gd name="connsiteX44" fmla="*/ 1136073 w 2068946"/>
              <a:gd name="connsiteY44" fmla="*/ 378691 h 489527"/>
              <a:gd name="connsiteX45" fmla="*/ 1099127 w 2068946"/>
              <a:gd name="connsiteY45" fmla="*/ 369455 h 489527"/>
              <a:gd name="connsiteX46" fmla="*/ 932873 w 2068946"/>
              <a:gd name="connsiteY46" fmla="*/ 341746 h 489527"/>
              <a:gd name="connsiteX47" fmla="*/ 840509 w 2068946"/>
              <a:gd name="connsiteY47" fmla="*/ 332509 h 489527"/>
              <a:gd name="connsiteX48" fmla="*/ 637309 w 2068946"/>
              <a:gd name="connsiteY48" fmla="*/ 341746 h 489527"/>
              <a:gd name="connsiteX49" fmla="*/ 341746 w 2068946"/>
              <a:gd name="connsiteY49" fmla="*/ 332509 h 489527"/>
              <a:gd name="connsiteX50" fmla="*/ 341746 w 2068946"/>
              <a:gd name="connsiteY50" fmla="*/ 332509 h 489527"/>
              <a:gd name="connsiteX51" fmla="*/ 258618 w 2068946"/>
              <a:gd name="connsiteY51" fmla="*/ 286327 h 489527"/>
              <a:gd name="connsiteX52" fmla="*/ 230909 w 2068946"/>
              <a:gd name="connsiteY52" fmla="*/ 277091 h 489527"/>
              <a:gd name="connsiteX53" fmla="*/ 175491 w 2068946"/>
              <a:gd name="connsiteY53" fmla="*/ 240146 h 489527"/>
              <a:gd name="connsiteX54" fmla="*/ 138546 w 2068946"/>
              <a:gd name="connsiteY54" fmla="*/ 193964 h 489527"/>
              <a:gd name="connsiteX55" fmla="*/ 92364 w 2068946"/>
              <a:gd name="connsiteY55" fmla="*/ 166255 h 489527"/>
              <a:gd name="connsiteX56" fmla="*/ 0 w 2068946"/>
              <a:gd name="connsiteY56" fmla="*/ 120073 h 48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68946" h="489527">
                <a:moveTo>
                  <a:pt x="0" y="120073"/>
                </a:moveTo>
                <a:lnTo>
                  <a:pt x="0" y="120073"/>
                </a:lnTo>
                <a:cubicBezTo>
                  <a:pt x="33867" y="150861"/>
                  <a:pt x="70456" y="178897"/>
                  <a:pt x="101600" y="212437"/>
                </a:cubicBezTo>
                <a:cubicBezTo>
                  <a:pt x="122424" y="234863"/>
                  <a:pt x="117135" y="252744"/>
                  <a:pt x="129309" y="277091"/>
                </a:cubicBezTo>
                <a:cubicBezTo>
                  <a:pt x="134273" y="287020"/>
                  <a:pt x="141624" y="295564"/>
                  <a:pt x="147782" y="304800"/>
                </a:cubicBezTo>
                <a:cubicBezTo>
                  <a:pt x="150861" y="314036"/>
                  <a:pt x="151041" y="324824"/>
                  <a:pt x="157018" y="332509"/>
                </a:cubicBezTo>
                <a:cubicBezTo>
                  <a:pt x="223198" y="417598"/>
                  <a:pt x="189462" y="364163"/>
                  <a:pt x="240146" y="406400"/>
                </a:cubicBezTo>
                <a:cubicBezTo>
                  <a:pt x="250181" y="414762"/>
                  <a:pt x="257226" y="426517"/>
                  <a:pt x="267855" y="434109"/>
                </a:cubicBezTo>
                <a:cubicBezTo>
                  <a:pt x="279059" y="442112"/>
                  <a:pt x="292145" y="447158"/>
                  <a:pt x="304800" y="452582"/>
                </a:cubicBezTo>
                <a:cubicBezTo>
                  <a:pt x="323230" y="460481"/>
                  <a:pt x="361939" y="470070"/>
                  <a:pt x="378691" y="471055"/>
                </a:cubicBezTo>
                <a:cubicBezTo>
                  <a:pt x="415573" y="473225"/>
                  <a:pt x="452582" y="471055"/>
                  <a:pt x="489527" y="471055"/>
                </a:cubicBezTo>
                <a:lnTo>
                  <a:pt x="489527" y="471055"/>
                </a:lnTo>
                <a:cubicBezTo>
                  <a:pt x="520315" y="467976"/>
                  <a:pt x="551636" y="468301"/>
                  <a:pt x="581891" y="461818"/>
                </a:cubicBezTo>
                <a:cubicBezTo>
                  <a:pt x="595354" y="458933"/>
                  <a:pt x="605082" y="443971"/>
                  <a:pt x="618836" y="443346"/>
                </a:cubicBezTo>
                <a:cubicBezTo>
                  <a:pt x="674283" y="440826"/>
                  <a:pt x="729673" y="449503"/>
                  <a:pt x="785091" y="452582"/>
                </a:cubicBezTo>
                <a:cubicBezTo>
                  <a:pt x="809721" y="458740"/>
                  <a:pt x="834157" y="465735"/>
                  <a:pt x="858982" y="471055"/>
                </a:cubicBezTo>
                <a:cubicBezTo>
                  <a:pt x="877294" y="474979"/>
                  <a:pt x="895975" y="476941"/>
                  <a:pt x="914400" y="480291"/>
                </a:cubicBezTo>
                <a:cubicBezTo>
                  <a:pt x="929846" y="483099"/>
                  <a:pt x="945188" y="486448"/>
                  <a:pt x="960582" y="489527"/>
                </a:cubicBezTo>
                <a:cubicBezTo>
                  <a:pt x="1049867" y="486448"/>
                  <a:pt x="1139262" y="485695"/>
                  <a:pt x="1228436" y="480291"/>
                </a:cubicBezTo>
                <a:cubicBezTo>
                  <a:pt x="1241107" y="479523"/>
                  <a:pt x="1253176" y="474542"/>
                  <a:pt x="1265382" y="471055"/>
                </a:cubicBezTo>
                <a:cubicBezTo>
                  <a:pt x="1274743" y="468380"/>
                  <a:pt x="1283356" y="461978"/>
                  <a:pt x="1293091" y="461818"/>
                </a:cubicBezTo>
                <a:cubicBezTo>
                  <a:pt x="1471637" y="458891"/>
                  <a:pt x="1650230" y="461818"/>
                  <a:pt x="1828800" y="461818"/>
                </a:cubicBezTo>
                <a:lnTo>
                  <a:pt x="1828800" y="461818"/>
                </a:lnTo>
                <a:cubicBezTo>
                  <a:pt x="1850352" y="431030"/>
                  <a:pt x="1862186" y="390302"/>
                  <a:pt x="1893455" y="369455"/>
                </a:cubicBezTo>
                <a:cubicBezTo>
                  <a:pt x="1902691" y="363297"/>
                  <a:pt x="1913315" y="358831"/>
                  <a:pt x="1921164" y="350982"/>
                </a:cubicBezTo>
                <a:cubicBezTo>
                  <a:pt x="1932623" y="339523"/>
                  <a:pt x="1956856" y="302062"/>
                  <a:pt x="1967346" y="286327"/>
                </a:cubicBezTo>
                <a:cubicBezTo>
                  <a:pt x="1987158" y="226890"/>
                  <a:pt x="1961050" y="291445"/>
                  <a:pt x="2004291" y="230909"/>
                </a:cubicBezTo>
                <a:cubicBezTo>
                  <a:pt x="2012294" y="219705"/>
                  <a:pt x="2016606" y="206279"/>
                  <a:pt x="2022764" y="193964"/>
                </a:cubicBezTo>
                <a:cubicBezTo>
                  <a:pt x="2025843" y="178570"/>
                  <a:pt x="2028470" y="163079"/>
                  <a:pt x="2032000" y="147782"/>
                </a:cubicBezTo>
                <a:cubicBezTo>
                  <a:pt x="2037709" y="123044"/>
                  <a:pt x="2046299" y="98934"/>
                  <a:pt x="2050473" y="73891"/>
                </a:cubicBezTo>
                <a:cubicBezTo>
                  <a:pt x="2060841" y="11682"/>
                  <a:pt x="2051333" y="35223"/>
                  <a:pt x="2068946" y="0"/>
                </a:cubicBezTo>
                <a:lnTo>
                  <a:pt x="2068946" y="0"/>
                </a:lnTo>
                <a:cubicBezTo>
                  <a:pt x="2041237" y="6158"/>
                  <a:pt x="2010737" y="4881"/>
                  <a:pt x="1985818" y="18473"/>
                </a:cubicBezTo>
                <a:cubicBezTo>
                  <a:pt x="1973731" y="25066"/>
                  <a:pt x="1974033" y="43382"/>
                  <a:pt x="1967346" y="55418"/>
                </a:cubicBezTo>
                <a:cubicBezTo>
                  <a:pt x="1958627" y="71111"/>
                  <a:pt x="1948873" y="86206"/>
                  <a:pt x="1939636" y="101600"/>
                </a:cubicBezTo>
                <a:cubicBezTo>
                  <a:pt x="1936557" y="123152"/>
                  <a:pt x="1933710" y="144738"/>
                  <a:pt x="1930400" y="166255"/>
                </a:cubicBezTo>
                <a:cubicBezTo>
                  <a:pt x="1927552" y="184765"/>
                  <a:pt x="1930979" y="205724"/>
                  <a:pt x="1921164" y="221673"/>
                </a:cubicBezTo>
                <a:cubicBezTo>
                  <a:pt x="1892191" y="268754"/>
                  <a:pt x="1833937" y="306167"/>
                  <a:pt x="1782618" y="323273"/>
                </a:cubicBezTo>
                <a:cubicBezTo>
                  <a:pt x="1756213" y="332074"/>
                  <a:pt x="1746952" y="335948"/>
                  <a:pt x="1717964" y="341746"/>
                </a:cubicBezTo>
                <a:cubicBezTo>
                  <a:pt x="1714945" y="342350"/>
                  <a:pt x="1711806" y="341746"/>
                  <a:pt x="1708727" y="341746"/>
                </a:cubicBezTo>
                <a:lnTo>
                  <a:pt x="1708727" y="341746"/>
                </a:lnTo>
                <a:cubicBezTo>
                  <a:pt x="1677939" y="347903"/>
                  <a:pt x="1647538" y="356477"/>
                  <a:pt x="1616364" y="360218"/>
                </a:cubicBezTo>
                <a:cubicBezTo>
                  <a:pt x="1570409" y="365733"/>
                  <a:pt x="1523929" y="365445"/>
                  <a:pt x="1477818" y="369455"/>
                </a:cubicBezTo>
                <a:cubicBezTo>
                  <a:pt x="1453089" y="371605"/>
                  <a:pt x="1428557" y="375612"/>
                  <a:pt x="1403927" y="378691"/>
                </a:cubicBezTo>
                <a:cubicBezTo>
                  <a:pt x="1302362" y="412545"/>
                  <a:pt x="1368328" y="394174"/>
                  <a:pt x="1136073" y="378691"/>
                </a:cubicBezTo>
                <a:cubicBezTo>
                  <a:pt x="1123407" y="377847"/>
                  <a:pt x="1111575" y="371945"/>
                  <a:pt x="1099127" y="369455"/>
                </a:cubicBezTo>
                <a:cubicBezTo>
                  <a:pt x="1051041" y="359838"/>
                  <a:pt x="984212" y="347786"/>
                  <a:pt x="932873" y="341746"/>
                </a:cubicBezTo>
                <a:cubicBezTo>
                  <a:pt x="902143" y="338131"/>
                  <a:pt x="871297" y="335588"/>
                  <a:pt x="840509" y="332509"/>
                </a:cubicBezTo>
                <a:cubicBezTo>
                  <a:pt x="772776" y="335588"/>
                  <a:pt x="705112" y="341746"/>
                  <a:pt x="637309" y="341746"/>
                </a:cubicBezTo>
                <a:cubicBezTo>
                  <a:pt x="538740" y="341746"/>
                  <a:pt x="440315" y="332509"/>
                  <a:pt x="341746" y="332509"/>
                </a:cubicBezTo>
                <a:lnTo>
                  <a:pt x="341746" y="332509"/>
                </a:lnTo>
                <a:cubicBezTo>
                  <a:pt x="314037" y="317115"/>
                  <a:pt x="286970" y="300503"/>
                  <a:pt x="258618" y="286327"/>
                </a:cubicBezTo>
                <a:cubicBezTo>
                  <a:pt x="249910" y="281973"/>
                  <a:pt x="239010" y="282491"/>
                  <a:pt x="230909" y="277091"/>
                </a:cubicBezTo>
                <a:cubicBezTo>
                  <a:pt x="161722" y="230967"/>
                  <a:pt x="241376" y="262107"/>
                  <a:pt x="175491" y="240146"/>
                </a:cubicBezTo>
                <a:cubicBezTo>
                  <a:pt x="163176" y="224752"/>
                  <a:pt x="153280" y="207061"/>
                  <a:pt x="138546" y="193964"/>
                </a:cubicBezTo>
                <a:cubicBezTo>
                  <a:pt x="125128" y="182037"/>
                  <a:pt x="107071" y="176550"/>
                  <a:pt x="92364" y="166255"/>
                </a:cubicBezTo>
                <a:cubicBezTo>
                  <a:pt x="59311" y="143118"/>
                  <a:pt x="15394" y="127770"/>
                  <a:pt x="0" y="120073"/>
                </a:cubicBez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3B7C93BB-6DD4-5B36-DADF-9C915E4ACCE9}"/>
              </a:ext>
            </a:extLst>
          </p:cNvPr>
          <p:cNvSpPr/>
          <p:nvPr/>
        </p:nvSpPr>
        <p:spPr>
          <a:xfrm>
            <a:off x="7543800" y="1589543"/>
            <a:ext cx="1080661" cy="806910"/>
          </a:xfrm>
          <a:custGeom>
            <a:avLst/>
            <a:gdLst>
              <a:gd name="connsiteX0" fmla="*/ 406400 w 1080661"/>
              <a:gd name="connsiteY0" fmla="*/ 46446 h 806910"/>
              <a:gd name="connsiteX1" fmla="*/ 406400 w 1080661"/>
              <a:gd name="connsiteY1" fmla="*/ 46446 h 806910"/>
              <a:gd name="connsiteX2" fmla="*/ 110836 w 1080661"/>
              <a:gd name="connsiteY2" fmla="*/ 46446 h 806910"/>
              <a:gd name="connsiteX3" fmla="*/ 73891 w 1080661"/>
              <a:gd name="connsiteY3" fmla="*/ 55682 h 806910"/>
              <a:gd name="connsiteX4" fmla="*/ 46182 w 1080661"/>
              <a:gd name="connsiteY4" fmla="*/ 83391 h 806910"/>
              <a:gd name="connsiteX5" fmla="*/ 0 w 1080661"/>
              <a:gd name="connsiteY5" fmla="*/ 157282 h 806910"/>
              <a:gd name="connsiteX6" fmla="*/ 0 w 1080661"/>
              <a:gd name="connsiteY6" fmla="*/ 157282 h 806910"/>
              <a:gd name="connsiteX7" fmla="*/ 9236 w 1080661"/>
              <a:gd name="connsiteY7" fmla="*/ 360482 h 806910"/>
              <a:gd name="connsiteX8" fmla="*/ 18473 w 1080661"/>
              <a:gd name="connsiteY8" fmla="*/ 388191 h 806910"/>
              <a:gd name="connsiteX9" fmla="*/ 27709 w 1080661"/>
              <a:gd name="connsiteY9" fmla="*/ 471319 h 806910"/>
              <a:gd name="connsiteX10" fmla="*/ 36945 w 1080661"/>
              <a:gd name="connsiteY10" fmla="*/ 508264 h 806910"/>
              <a:gd name="connsiteX11" fmla="*/ 110836 w 1080661"/>
              <a:gd name="connsiteY11" fmla="*/ 582155 h 806910"/>
              <a:gd name="connsiteX12" fmla="*/ 166254 w 1080661"/>
              <a:gd name="connsiteY12" fmla="*/ 628337 h 806910"/>
              <a:gd name="connsiteX13" fmla="*/ 184727 w 1080661"/>
              <a:gd name="connsiteY13" fmla="*/ 674519 h 806910"/>
              <a:gd name="connsiteX14" fmla="*/ 221673 w 1080661"/>
              <a:gd name="connsiteY14" fmla="*/ 692991 h 806910"/>
              <a:gd name="connsiteX15" fmla="*/ 267854 w 1080661"/>
              <a:gd name="connsiteY15" fmla="*/ 720700 h 806910"/>
              <a:gd name="connsiteX16" fmla="*/ 332509 w 1080661"/>
              <a:gd name="connsiteY16" fmla="*/ 757646 h 806910"/>
              <a:gd name="connsiteX17" fmla="*/ 452582 w 1080661"/>
              <a:gd name="connsiteY17" fmla="*/ 776119 h 806910"/>
              <a:gd name="connsiteX18" fmla="*/ 480291 w 1080661"/>
              <a:gd name="connsiteY18" fmla="*/ 785355 h 806910"/>
              <a:gd name="connsiteX19" fmla="*/ 489527 w 1080661"/>
              <a:gd name="connsiteY19" fmla="*/ 785355 h 806910"/>
              <a:gd name="connsiteX20" fmla="*/ 831273 w 1080661"/>
              <a:gd name="connsiteY20" fmla="*/ 794591 h 806910"/>
              <a:gd name="connsiteX21" fmla="*/ 858982 w 1080661"/>
              <a:gd name="connsiteY21" fmla="*/ 785355 h 806910"/>
              <a:gd name="connsiteX22" fmla="*/ 895927 w 1080661"/>
              <a:gd name="connsiteY22" fmla="*/ 776119 h 806910"/>
              <a:gd name="connsiteX23" fmla="*/ 942109 w 1080661"/>
              <a:gd name="connsiteY23" fmla="*/ 739173 h 806910"/>
              <a:gd name="connsiteX24" fmla="*/ 979054 w 1080661"/>
              <a:gd name="connsiteY24" fmla="*/ 729937 h 806910"/>
              <a:gd name="connsiteX25" fmla="*/ 1006764 w 1080661"/>
              <a:gd name="connsiteY25" fmla="*/ 711464 h 806910"/>
              <a:gd name="connsiteX26" fmla="*/ 1043709 w 1080661"/>
              <a:gd name="connsiteY26" fmla="*/ 656046 h 806910"/>
              <a:gd name="connsiteX27" fmla="*/ 1071418 w 1080661"/>
              <a:gd name="connsiteY27" fmla="*/ 582155 h 806910"/>
              <a:gd name="connsiteX28" fmla="*/ 1080654 w 1080661"/>
              <a:gd name="connsiteY28" fmla="*/ 526737 h 806910"/>
              <a:gd name="connsiteX29" fmla="*/ 1080654 w 1080661"/>
              <a:gd name="connsiteY29" fmla="*/ 452846 h 806910"/>
              <a:gd name="connsiteX30" fmla="*/ 1043709 w 1080661"/>
              <a:gd name="connsiteY30" fmla="*/ 332773 h 806910"/>
              <a:gd name="connsiteX31" fmla="*/ 1034473 w 1080661"/>
              <a:gd name="connsiteY31" fmla="*/ 286591 h 806910"/>
              <a:gd name="connsiteX32" fmla="*/ 1016000 w 1080661"/>
              <a:gd name="connsiteY32" fmla="*/ 231173 h 806910"/>
              <a:gd name="connsiteX33" fmla="*/ 997527 w 1080661"/>
              <a:gd name="connsiteY33" fmla="*/ 175755 h 806910"/>
              <a:gd name="connsiteX34" fmla="*/ 988291 w 1080661"/>
              <a:gd name="connsiteY34" fmla="*/ 138809 h 806910"/>
              <a:gd name="connsiteX35" fmla="*/ 951345 w 1080661"/>
              <a:gd name="connsiteY35" fmla="*/ 111100 h 806910"/>
              <a:gd name="connsiteX36" fmla="*/ 942109 w 1080661"/>
              <a:gd name="connsiteY36" fmla="*/ 111100 h 806910"/>
              <a:gd name="connsiteX37" fmla="*/ 877454 w 1080661"/>
              <a:gd name="connsiteY37" fmla="*/ 37209 h 806910"/>
              <a:gd name="connsiteX38" fmla="*/ 822036 w 1080661"/>
              <a:gd name="connsiteY38" fmla="*/ 27973 h 806910"/>
              <a:gd name="connsiteX39" fmla="*/ 609600 w 1080661"/>
              <a:gd name="connsiteY39" fmla="*/ 18737 h 806910"/>
              <a:gd name="connsiteX40" fmla="*/ 554182 w 1080661"/>
              <a:gd name="connsiteY40" fmla="*/ 264 h 806910"/>
              <a:gd name="connsiteX41" fmla="*/ 406400 w 1080661"/>
              <a:gd name="connsiteY41" fmla="*/ 46446 h 80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0661" h="806910">
                <a:moveTo>
                  <a:pt x="406400" y="46446"/>
                </a:moveTo>
                <a:lnTo>
                  <a:pt x="406400" y="46446"/>
                </a:lnTo>
                <a:cubicBezTo>
                  <a:pt x="253468" y="37949"/>
                  <a:pt x="251543" y="30812"/>
                  <a:pt x="110836" y="46446"/>
                </a:cubicBezTo>
                <a:cubicBezTo>
                  <a:pt x="98220" y="47848"/>
                  <a:pt x="86206" y="52603"/>
                  <a:pt x="73891" y="55682"/>
                </a:cubicBezTo>
                <a:cubicBezTo>
                  <a:pt x="64655" y="64918"/>
                  <a:pt x="54201" y="73080"/>
                  <a:pt x="46182" y="83391"/>
                </a:cubicBezTo>
                <a:cubicBezTo>
                  <a:pt x="17644" y="120083"/>
                  <a:pt x="15373" y="126534"/>
                  <a:pt x="0" y="157282"/>
                </a:cubicBezTo>
                <a:lnTo>
                  <a:pt x="0" y="157282"/>
                </a:lnTo>
                <a:cubicBezTo>
                  <a:pt x="3079" y="225015"/>
                  <a:pt x="3829" y="292895"/>
                  <a:pt x="9236" y="360482"/>
                </a:cubicBezTo>
                <a:cubicBezTo>
                  <a:pt x="10012" y="370187"/>
                  <a:pt x="16872" y="378587"/>
                  <a:pt x="18473" y="388191"/>
                </a:cubicBezTo>
                <a:cubicBezTo>
                  <a:pt x="23056" y="415691"/>
                  <a:pt x="23470" y="443763"/>
                  <a:pt x="27709" y="471319"/>
                </a:cubicBezTo>
                <a:cubicBezTo>
                  <a:pt x="29639" y="483865"/>
                  <a:pt x="30414" y="497379"/>
                  <a:pt x="36945" y="508264"/>
                </a:cubicBezTo>
                <a:cubicBezTo>
                  <a:pt x="81063" y="581794"/>
                  <a:pt x="67353" y="545919"/>
                  <a:pt x="110836" y="582155"/>
                </a:cubicBezTo>
                <a:cubicBezTo>
                  <a:pt x="181953" y="641419"/>
                  <a:pt x="97458" y="582472"/>
                  <a:pt x="166254" y="628337"/>
                </a:cubicBezTo>
                <a:cubicBezTo>
                  <a:pt x="172412" y="643731"/>
                  <a:pt x="173937" y="661931"/>
                  <a:pt x="184727" y="674519"/>
                </a:cubicBezTo>
                <a:cubicBezTo>
                  <a:pt x="193688" y="684973"/>
                  <a:pt x="209637" y="686304"/>
                  <a:pt x="221673" y="692991"/>
                </a:cubicBezTo>
                <a:cubicBezTo>
                  <a:pt x="237366" y="701709"/>
                  <a:pt x="252631" y="711185"/>
                  <a:pt x="267854" y="720700"/>
                </a:cubicBezTo>
                <a:cubicBezTo>
                  <a:pt x="288782" y="733780"/>
                  <a:pt x="308256" y="750370"/>
                  <a:pt x="332509" y="757646"/>
                </a:cubicBezTo>
                <a:cubicBezTo>
                  <a:pt x="344153" y="761139"/>
                  <a:pt x="445239" y="775070"/>
                  <a:pt x="452582" y="776119"/>
                </a:cubicBezTo>
                <a:lnTo>
                  <a:pt x="480291" y="785355"/>
                </a:lnTo>
                <a:lnTo>
                  <a:pt x="489527" y="785355"/>
                </a:lnTo>
                <a:cubicBezTo>
                  <a:pt x="659126" y="813622"/>
                  <a:pt x="598357" y="811228"/>
                  <a:pt x="831273" y="794591"/>
                </a:cubicBezTo>
                <a:cubicBezTo>
                  <a:pt x="840984" y="793897"/>
                  <a:pt x="849621" y="788030"/>
                  <a:pt x="858982" y="785355"/>
                </a:cubicBezTo>
                <a:cubicBezTo>
                  <a:pt x="871188" y="781868"/>
                  <a:pt x="883612" y="779198"/>
                  <a:pt x="895927" y="776119"/>
                </a:cubicBezTo>
                <a:cubicBezTo>
                  <a:pt x="911321" y="763804"/>
                  <a:pt x="924876" y="748747"/>
                  <a:pt x="942109" y="739173"/>
                </a:cubicBezTo>
                <a:cubicBezTo>
                  <a:pt x="953206" y="733008"/>
                  <a:pt x="967386" y="734937"/>
                  <a:pt x="979054" y="729937"/>
                </a:cubicBezTo>
                <a:cubicBezTo>
                  <a:pt x="989257" y="725564"/>
                  <a:pt x="997527" y="717622"/>
                  <a:pt x="1006764" y="711464"/>
                </a:cubicBezTo>
                <a:cubicBezTo>
                  <a:pt x="1019079" y="692991"/>
                  <a:pt x="1038325" y="677585"/>
                  <a:pt x="1043709" y="656046"/>
                </a:cubicBezTo>
                <a:cubicBezTo>
                  <a:pt x="1056284" y="605742"/>
                  <a:pt x="1047268" y="630454"/>
                  <a:pt x="1071418" y="582155"/>
                </a:cubicBezTo>
                <a:cubicBezTo>
                  <a:pt x="1081258" y="532954"/>
                  <a:pt x="1080654" y="551672"/>
                  <a:pt x="1080654" y="526737"/>
                </a:cubicBezTo>
                <a:lnTo>
                  <a:pt x="1080654" y="452846"/>
                </a:lnTo>
                <a:cubicBezTo>
                  <a:pt x="1068339" y="412822"/>
                  <a:pt x="1054917" y="373121"/>
                  <a:pt x="1043709" y="332773"/>
                </a:cubicBezTo>
                <a:cubicBezTo>
                  <a:pt x="1039507" y="317647"/>
                  <a:pt x="1038604" y="301737"/>
                  <a:pt x="1034473" y="286591"/>
                </a:cubicBezTo>
                <a:cubicBezTo>
                  <a:pt x="1029350" y="267805"/>
                  <a:pt x="1022158" y="249646"/>
                  <a:pt x="1016000" y="231173"/>
                </a:cubicBezTo>
                <a:cubicBezTo>
                  <a:pt x="1009842" y="212700"/>
                  <a:pt x="1002249" y="194646"/>
                  <a:pt x="997527" y="175755"/>
                </a:cubicBezTo>
                <a:cubicBezTo>
                  <a:pt x="994448" y="163440"/>
                  <a:pt x="995669" y="149139"/>
                  <a:pt x="988291" y="138809"/>
                </a:cubicBezTo>
                <a:cubicBezTo>
                  <a:pt x="979343" y="126282"/>
                  <a:pt x="963660" y="120336"/>
                  <a:pt x="951345" y="111100"/>
                </a:cubicBezTo>
                <a:lnTo>
                  <a:pt x="942109" y="111100"/>
                </a:lnTo>
                <a:cubicBezTo>
                  <a:pt x="920557" y="86470"/>
                  <a:pt x="904363" y="55838"/>
                  <a:pt x="877454" y="37209"/>
                </a:cubicBezTo>
                <a:cubicBezTo>
                  <a:pt x="862056" y="26549"/>
                  <a:pt x="840719" y="29261"/>
                  <a:pt x="822036" y="27973"/>
                </a:cubicBezTo>
                <a:cubicBezTo>
                  <a:pt x="751325" y="23097"/>
                  <a:pt x="680412" y="21816"/>
                  <a:pt x="609600" y="18737"/>
                </a:cubicBezTo>
                <a:cubicBezTo>
                  <a:pt x="591127" y="12579"/>
                  <a:pt x="573504" y="-2151"/>
                  <a:pt x="554182" y="264"/>
                </a:cubicBezTo>
                <a:cubicBezTo>
                  <a:pt x="397235" y="19883"/>
                  <a:pt x="431030" y="38749"/>
                  <a:pt x="406400" y="46446"/>
                </a:cubicBez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938B7EF4-9181-2364-4518-FF84C5AAD88B}"/>
              </a:ext>
            </a:extLst>
          </p:cNvPr>
          <p:cNvGrpSpPr/>
          <p:nvPr/>
        </p:nvGrpSpPr>
        <p:grpSpPr>
          <a:xfrm>
            <a:off x="2529151" y="133183"/>
            <a:ext cx="1934103" cy="644542"/>
            <a:chOff x="304970" y="2133600"/>
            <a:chExt cx="1934103" cy="644542"/>
          </a:xfrm>
        </p:grpSpPr>
        <p:grpSp>
          <p:nvGrpSpPr>
            <p:cNvPr id="8" name="Group 7">
              <a:extLst>
                <a:ext uri="{FF2B5EF4-FFF2-40B4-BE49-F238E27FC236}">
                  <a16:creationId xmlns:a16="http://schemas.microsoft.com/office/drawing/2014/main" id="{9470C23E-AB76-4796-667D-191BF92D5E16}"/>
                </a:ext>
              </a:extLst>
            </p:cNvPr>
            <p:cNvGrpSpPr/>
            <p:nvPr/>
          </p:nvGrpSpPr>
          <p:grpSpPr>
            <a:xfrm>
              <a:off x="610298" y="2222724"/>
              <a:ext cx="1628775" cy="463337"/>
              <a:chOff x="876300" y="1783116"/>
              <a:chExt cx="1628775" cy="463337"/>
            </a:xfrm>
          </p:grpSpPr>
          <p:sp>
            <p:nvSpPr>
              <p:cNvPr id="10" name="Rectangle: Rounded Corners 9">
                <a:extLst>
                  <a:ext uri="{FF2B5EF4-FFF2-40B4-BE49-F238E27FC236}">
                    <a16:creationId xmlns:a16="http://schemas.microsoft.com/office/drawing/2014/main" id="{6F147A50-AB65-7B56-1534-91CEE2FD51A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 name="TextBox 10">
                <a:extLst>
                  <a:ext uri="{FF2B5EF4-FFF2-40B4-BE49-F238E27FC236}">
                    <a16:creationId xmlns:a16="http://schemas.microsoft.com/office/drawing/2014/main" id="{D62D3B46-EA7B-65CE-8192-4FC6BF5006D9}"/>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9" name="Picture 2">
              <a:extLst>
                <a:ext uri="{FF2B5EF4-FFF2-40B4-BE49-F238E27FC236}">
                  <a16:creationId xmlns:a16="http://schemas.microsoft.com/office/drawing/2014/main" id="{37A97C8E-E0A1-1B50-2B97-6EF100ACE17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F51E34B5-0A12-F951-2950-0B1B9E68F5D1}"/>
              </a:ext>
            </a:extLst>
          </p:cNvPr>
          <p:cNvSpPr txBox="1"/>
          <p:nvPr/>
        </p:nvSpPr>
        <p:spPr>
          <a:xfrm>
            <a:off x="2529151" y="1942209"/>
            <a:ext cx="17526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F</a:t>
            </a:r>
            <a:r>
              <a:rPr kumimoji="0" lang="en-US" sz="3200" b="0" i="0" u="none" strike="noStrike" kern="0" cap="none" spc="0" normalizeH="0" baseline="-2500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A</a:t>
            </a: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 = d.V</a:t>
            </a:r>
          </a:p>
        </p:txBody>
      </p:sp>
      <p:sp>
        <p:nvSpPr>
          <p:cNvPr id="13" name="Google Shape;463;p56">
            <a:extLst>
              <a:ext uri="{FF2B5EF4-FFF2-40B4-BE49-F238E27FC236}">
                <a16:creationId xmlns:a16="http://schemas.microsoft.com/office/drawing/2014/main" id="{A813A5A8-0C63-2F2F-BCE0-C971F36D2959}"/>
              </a:ext>
            </a:extLst>
          </p:cNvPr>
          <p:cNvSpPr txBox="1">
            <a:spLocks/>
          </p:cNvSpPr>
          <p:nvPr/>
        </p:nvSpPr>
        <p:spPr>
          <a:xfrm>
            <a:off x="457197" y="2396453"/>
            <a:ext cx="11125204" cy="17370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Khi viên đất nặn vo tròn, thể tích viên đất nặn nhỏ =&gt; lực đẩy Archimedes tác dụng lên khối đất nặn nhỏ hơn trọng lực tác dụng lên nó =&gt; viên đất nặn chìm trong nước. </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
        <p:nvSpPr>
          <p:cNvPr id="14" name="Google Shape;463;p56">
            <a:extLst>
              <a:ext uri="{FF2B5EF4-FFF2-40B4-BE49-F238E27FC236}">
                <a16:creationId xmlns:a16="http://schemas.microsoft.com/office/drawing/2014/main" id="{44D4EE5A-92D7-5639-0CAF-03851EBE93D9}"/>
              </a:ext>
            </a:extLst>
          </p:cNvPr>
          <p:cNvSpPr txBox="1">
            <a:spLocks/>
          </p:cNvSpPr>
          <p:nvPr/>
        </p:nvSpPr>
        <p:spPr>
          <a:xfrm>
            <a:off x="466433" y="3876851"/>
            <a:ext cx="10963567" cy="17370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Khi ta dàn mỏng khối đất nặn thành hình chiếc thuyền, thể tích nước bị chiếc thuyền chiếm chỗ lớn =&gt; lực đẩy Archimedes tác dụng lên khối đất nặn lớn hơn trọng lực tác dụng lên nó =&gt; khối đất nặn nổi lên.</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Tree>
    <p:extLst>
      <p:ext uri="{BB962C8B-B14F-4D97-AF65-F5344CB8AC3E}">
        <p14:creationId xmlns:p14="http://schemas.microsoft.com/office/powerpoint/2010/main" val="2123231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left)">
                                      <p:cBhvr>
                                        <p:cTn id="2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0" y="457200"/>
            <a:ext cx="12193057" cy="5562600"/>
          </a:xfrm>
          <a:prstGeom prst="rect">
            <a:avLst/>
          </a:prstGeom>
        </p:spPr>
      </p:pic>
      <p:pic>
        <p:nvPicPr>
          <p:cNvPr id="5" name="Picture 4">
            <a:extLst>
              <a:ext uri="{FF2B5EF4-FFF2-40B4-BE49-F238E27FC236}">
                <a16:creationId xmlns:a16="http://schemas.microsoft.com/office/drawing/2014/main" id="{3CD72F71-D126-292D-018B-A88562EF9B2C}"/>
              </a:ext>
            </a:extLst>
          </p:cNvPr>
          <p:cNvPicPr>
            <a:picLocks noChangeAspect="1"/>
          </p:cNvPicPr>
          <p:nvPr/>
        </p:nvPicPr>
        <p:blipFill>
          <a:blip r:embed="rId4"/>
          <a:stretch>
            <a:fillRect/>
          </a:stretch>
        </p:blipFill>
        <p:spPr>
          <a:xfrm>
            <a:off x="8119875" y="1308841"/>
            <a:ext cx="3657600" cy="4087907"/>
          </a:xfrm>
          <a:prstGeom prst="rect">
            <a:avLst/>
          </a:prstGeom>
        </p:spPr>
      </p:pic>
      <p:pic>
        <p:nvPicPr>
          <p:cNvPr id="6" name="Picture 5">
            <a:extLst>
              <a:ext uri="{FF2B5EF4-FFF2-40B4-BE49-F238E27FC236}">
                <a16:creationId xmlns:a16="http://schemas.microsoft.com/office/drawing/2014/main" id="{F16D2DAD-ADE6-98EF-6D31-18A1139E887C}"/>
              </a:ext>
            </a:extLst>
          </p:cNvPr>
          <p:cNvPicPr>
            <a:picLocks noChangeAspect="1"/>
          </p:cNvPicPr>
          <p:nvPr/>
        </p:nvPicPr>
        <p:blipFill rotWithShape="1">
          <a:blip r:embed="rId5"/>
          <a:srcRect t="6280"/>
          <a:stretch/>
        </p:blipFill>
        <p:spPr>
          <a:xfrm>
            <a:off x="4081543" y="1308841"/>
            <a:ext cx="3349669" cy="4087907"/>
          </a:xfrm>
          <a:prstGeom prst="rect">
            <a:avLst/>
          </a:prstGeom>
        </p:spPr>
      </p:pic>
      <p:sp>
        <p:nvSpPr>
          <p:cNvPr id="8" name="TextBox 7">
            <a:extLst>
              <a:ext uri="{FF2B5EF4-FFF2-40B4-BE49-F238E27FC236}">
                <a16:creationId xmlns:a16="http://schemas.microsoft.com/office/drawing/2014/main" id="{E49F38D6-6035-DAFB-113B-DBD85B995C73}"/>
              </a:ext>
            </a:extLst>
          </p:cNvPr>
          <p:cNvSpPr txBox="1"/>
          <p:nvPr/>
        </p:nvSpPr>
        <p:spPr>
          <a:xfrm>
            <a:off x="232025" y="1364876"/>
            <a:ext cx="3418004" cy="4031873"/>
          </a:xfrm>
          <a:prstGeom prst="rect">
            <a:avLst/>
          </a:prstGeom>
          <a:noFill/>
        </p:spPr>
        <p:txBody>
          <a:bodyPr wrap="square" rtlCol="0">
            <a:spAutoFit/>
          </a:bodyPr>
          <a:lstStyle/>
          <a:p>
            <a:pPr algn="ctr"/>
            <a:r>
              <a:rPr lang="vi-VN" sz="3200">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Đặt viên bi sắt, ốc vít kim loại, nắp chai nhựa vào một cốc thủy tinh. Vì sao khi đổ nước vào cốc, có vật nổi lên, có vật lại không nổi lên?</a:t>
            </a:r>
            <a:endParaRPr lang="en-US" sz="32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89759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EBF76C-4606-5C69-60E7-F6514D492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2192000" cy="531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0F51B7C-773B-7068-C4CB-3F7EABA33C15}"/>
              </a:ext>
            </a:extLst>
          </p:cNvPr>
          <p:cNvSpPr/>
          <p:nvPr/>
        </p:nvSpPr>
        <p:spPr>
          <a:xfrm>
            <a:off x="0" y="5334000"/>
            <a:ext cx="12192000" cy="1384995"/>
          </a:xfrm>
          <a:prstGeom prst="rect">
            <a:avLst/>
          </a:prstGeom>
        </p:spPr>
        <p:txBody>
          <a:bodyPr wrap="square">
            <a:spAutoFit/>
          </a:bodyPr>
          <a:lstStyle/>
          <a:p>
            <a:r>
              <a:rPr lang="en-US" sz="2800" i="1" kern="100" dirty="0" err="1">
                <a:solidFill>
                  <a:srgbClr val="000000"/>
                </a:solidFill>
                <a:latin typeface="Times New Roman" panose="02020603050405020304" pitchFamily="18" charset="0"/>
                <a:ea typeface="SimSun" panose="02010600030101010101" pitchFamily="2" charset="-122"/>
              </a:rPr>
              <a:t>Tàu</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chở</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dầu</a:t>
            </a:r>
            <a:r>
              <a:rPr lang="en-US" sz="2800" i="1" kern="100" dirty="0">
                <a:solidFill>
                  <a:srgbClr val="000000"/>
                </a:solidFill>
                <a:latin typeface="Times New Roman" panose="02020603050405020304" pitchFamily="18" charset="0"/>
                <a:ea typeface="SimSun" panose="02010600030101010101" pitchFamily="2" charset="-122"/>
              </a:rPr>
              <a:t> Mont </a:t>
            </a:r>
            <a:r>
              <a:rPr lang="en-US" sz="2800" i="1" kern="100" dirty="0" err="1">
                <a:solidFill>
                  <a:srgbClr val="000000"/>
                </a:solidFill>
                <a:latin typeface="Times New Roman" panose="02020603050405020304" pitchFamily="18" charset="0"/>
                <a:ea typeface="SimSun" panose="02010600030101010101" pitchFamily="2" charset="-122"/>
              </a:rPr>
              <a:t>từng</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có</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tên</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khác</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là</a:t>
            </a:r>
            <a:r>
              <a:rPr lang="en-US" sz="2800" i="1" kern="100" dirty="0">
                <a:solidFill>
                  <a:srgbClr val="000000"/>
                </a:solidFill>
                <a:latin typeface="Times New Roman" panose="02020603050405020304" pitchFamily="18" charset="0"/>
                <a:ea typeface="SimSun" panose="02010600030101010101" pitchFamily="2" charset="-122"/>
              </a:rPr>
              <a:t> Knock Nevis, </a:t>
            </a:r>
            <a:r>
              <a:rPr lang="en-US" sz="2800" i="1" kern="100" dirty="0" err="1">
                <a:solidFill>
                  <a:srgbClr val="000000"/>
                </a:solidFill>
                <a:latin typeface="Times New Roman" panose="02020603050405020304" pitchFamily="18" charset="0"/>
                <a:ea typeface="SimSun" panose="02010600030101010101" pitchFamily="2" charset="-122"/>
              </a:rPr>
              <a:t>Jahre</a:t>
            </a:r>
            <a:r>
              <a:rPr lang="en-US" sz="2800" i="1" kern="100" dirty="0">
                <a:solidFill>
                  <a:srgbClr val="000000"/>
                </a:solidFill>
                <a:latin typeface="Times New Roman" panose="02020603050405020304" pitchFamily="18" charset="0"/>
                <a:ea typeface="SimSun" panose="02010600030101010101" pitchFamily="2" charset="-122"/>
              </a:rPr>
              <a:t> Viking, Happy Giant hay </a:t>
            </a:r>
            <a:r>
              <a:rPr lang="en-US" sz="2800" i="1" kern="100" dirty="0" err="1">
                <a:solidFill>
                  <a:srgbClr val="000000"/>
                </a:solidFill>
                <a:latin typeface="Times New Roman" panose="02020603050405020304" pitchFamily="18" charset="0"/>
                <a:ea typeface="SimSun" panose="02010600030101010101" pitchFamily="2" charset="-122"/>
              </a:rPr>
              <a:t>Seawise</a:t>
            </a:r>
            <a:r>
              <a:rPr lang="en-US" sz="2800" i="1" kern="100" dirty="0">
                <a:solidFill>
                  <a:srgbClr val="000000"/>
                </a:solidFill>
                <a:latin typeface="Times New Roman" panose="02020603050405020304" pitchFamily="18" charset="0"/>
                <a:ea typeface="SimSun" panose="02010600030101010101" pitchFamily="2" charset="-122"/>
              </a:rPr>
              <a:t> Giant. </a:t>
            </a:r>
            <a:r>
              <a:rPr lang="en-US" sz="2800" i="1" kern="100" dirty="0" err="1">
                <a:solidFill>
                  <a:srgbClr val="000000"/>
                </a:solidFill>
                <a:latin typeface="Times New Roman" panose="02020603050405020304" pitchFamily="18" charset="0"/>
                <a:ea typeface="SimSun" panose="02010600030101010101" pitchFamily="2" charset="-122"/>
              </a:rPr>
              <a:t>Nó</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có</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chiều</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dài</a:t>
            </a:r>
            <a:r>
              <a:rPr lang="en-US" sz="2800" i="1" kern="100" dirty="0">
                <a:solidFill>
                  <a:srgbClr val="000000"/>
                </a:solidFill>
                <a:latin typeface="Times New Roman" panose="02020603050405020304" pitchFamily="18" charset="0"/>
                <a:ea typeface="SimSun" panose="02010600030101010101" pitchFamily="2" charset="-122"/>
              </a:rPr>
              <a:t> 458,45 m, </a:t>
            </a:r>
            <a:r>
              <a:rPr lang="en-US" sz="2800" i="1" kern="100" dirty="0" err="1">
                <a:solidFill>
                  <a:srgbClr val="000000"/>
                </a:solidFill>
                <a:latin typeface="Times New Roman" panose="02020603050405020304" pitchFamily="18" charset="0"/>
                <a:ea typeface="SimSun" panose="02010600030101010101" pitchFamily="2" charset="-122"/>
              </a:rPr>
              <a:t>rộng</a:t>
            </a:r>
            <a:r>
              <a:rPr lang="en-US" sz="2800" i="1" kern="100" dirty="0">
                <a:solidFill>
                  <a:srgbClr val="000000"/>
                </a:solidFill>
                <a:latin typeface="Times New Roman" panose="02020603050405020304" pitchFamily="18" charset="0"/>
                <a:ea typeface="SimSun" panose="02010600030101010101" pitchFamily="2" charset="-122"/>
              </a:rPr>
              <a:t> 68,8 m </a:t>
            </a:r>
            <a:r>
              <a:rPr lang="en-US" sz="2800" i="1" kern="100" dirty="0" err="1">
                <a:solidFill>
                  <a:srgbClr val="000000"/>
                </a:solidFill>
                <a:latin typeface="Times New Roman" panose="02020603050405020304" pitchFamily="18" charset="0"/>
                <a:ea typeface="SimSun" panose="02010600030101010101" pitchFamily="2" charset="-122"/>
              </a:rPr>
              <a:t>và</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nặng</a:t>
            </a:r>
            <a:r>
              <a:rPr lang="en-US" sz="2800" i="1" kern="100" dirty="0">
                <a:solidFill>
                  <a:srgbClr val="000000"/>
                </a:solidFill>
                <a:latin typeface="Times New Roman" panose="02020603050405020304" pitchFamily="18" charset="0"/>
                <a:ea typeface="SimSun" panose="02010600030101010101" pitchFamily="2" charset="-122"/>
              </a:rPr>
              <a:t> 260,941 </a:t>
            </a:r>
            <a:r>
              <a:rPr lang="en-US" sz="2800" i="1" kern="100" dirty="0" err="1">
                <a:solidFill>
                  <a:srgbClr val="000000"/>
                </a:solidFill>
                <a:latin typeface="Times New Roman" panose="02020603050405020304" pitchFamily="18" charset="0"/>
                <a:ea typeface="SimSun" panose="02010600030101010101" pitchFamily="2" charset="-122"/>
              </a:rPr>
              <a:t>tấn</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Nếu</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dựng</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đứng</a:t>
            </a:r>
            <a:r>
              <a:rPr lang="en-US" sz="2800" i="1" kern="100" dirty="0">
                <a:solidFill>
                  <a:srgbClr val="000000"/>
                </a:solidFill>
                <a:latin typeface="Times New Roman" panose="02020603050405020304" pitchFamily="18" charset="0"/>
                <a:ea typeface="SimSun" panose="02010600030101010101" pitchFamily="2" charset="-122"/>
              </a:rPr>
              <a:t>, Mont </a:t>
            </a:r>
            <a:r>
              <a:rPr lang="en-US" sz="2800" i="1" kern="100" dirty="0" err="1">
                <a:solidFill>
                  <a:srgbClr val="000000"/>
                </a:solidFill>
                <a:latin typeface="Times New Roman" panose="02020603050405020304" pitchFamily="18" charset="0"/>
                <a:ea typeface="SimSun" panose="02010600030101010101" pitchFamily="2" charset="-122"/>
              </a:rPr>
              <a:t>sẽ</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cao</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hơn</a:t>
            </a:r>
            <a:r>
              <a:rPr lang="en-US" sz="2800" i="1" kern="100" dirty="0">
                <a:solidFill>
                  <a:srgbClr val="000000"/>
                </a:solidFill>
                <a:latin typeface="Times New Roman" panose="02020603050405020304" pitchFamily="18" charset="0"/>
                <a:ea typeface="SimSun" panose="02010600030101010101" pitchFamily="2" charset="-122"/>
              </a:rPr>
              <a:t> 108,45 m so </a:t>
            </a:r>
            <a:r>
              <a:rPr lang="en-US" sz="2800" i="1" kern="100" dirty="0" err="1">
                <a:solidFill>
                  <a:srgbClr val="000000"/>
                </a:solidFill>
                <a:latin typeface="Times New Roman" panose="02020603050405020304" pitchFamily="18" charset="0"/>
                <a:ea typeface="SimSun" panose="02010600030101010101" pitchFamily="2" charset="-122"/>
              </a:rPr>
              <a:t>với</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tòa</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tháp</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Keangnam</a:t>
            </a:r>
            <a:r>
              <a:rPr lang="en-US" sz="2800" i="1" kern="100" dirty="0">
                <a:solidFill>
                  <a:srgbClr val="000000"/>
                </a:solidFill>
                <a:latin typeface="Times New Roman" panose="02020603050405020304" pitchFamily="18" charset="0"/>
                <a:ea typeface="SimSun" panose="02010600030101010101" pitchFamily="2" charset="-122"/>
              </a:rPr>
              <a:t> ở </a:t>
            </a:r>
            <a:r>
              <a:rPr lang="en-US" sz="2800" i="1" kern="100" dirty="0" err="1">
                <a:solidFill>
                  <a:srgbClr val="000000"/>
                </a:solidFill>
                <a:latin typeface="Times New Roman" panose="02020603050405020304" pitchFamily="18" charset="0"/>
                <a:ea typeface="SimSun" panose="02010600030101010101" pitchFamily="2" charset="-122"/>
              </a:rPr>
              <a:t>Việt</a:t>
            </a:r>
            <a:r>
              <a:rPr lang="en-US" sz="2800" i="1" kern="100" dirty="0">
                <a:solidFill>
                  <a:srgbClr val="000000"/>
                </a:solidFill>
                <a:latin typeface="Times New Roman" panose="02020603050405020304" pitchFamily="18" charset="0"/>
                <a:ea typeface="SimSun" panose="02010600030101010101" pitchFamily="2" charset="-122"/>
              </a:rPr>
              <a:t> Nam. </a:t>
            </a:r>
            <a:endParaRPr lang="en-US" sz="2800" dirty="0"/>
          </a:p>
        </p:txBody>
      </p:sp>
    </p:spTree>
    <p:extLst>
      <p:ext uri="{BB962C8B-B14F-4D97-AF65-F5344CB8AC3E}">
        <p14:creationId xmlns:p14="http://schemas.microsoft.com/office/powerpoint/2010/main" val="3183026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2A353D04-4251-51A1-C6AA-A24691BB372A}"/>
              </a:ext>
            </a:extLst>
          </p:cNvPr>
          <p:cNvSpPr/>
          <p:nvPr/>
        </p:nvSpPr>
        <p:spPr>
          <a:xfrm>
            <a:off x="3048000" y="976549"/>
            <a:ext cx="5415265" cy="9284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oy, doll&#10;&#10;Description automatically generated">
            <a:extLst>
              <a:ext uri="{FF2B5EF4-FFF2-40B4-BE49-F238E27FC236}">
                <a16:creationId xmlns:a16="http://schemas.microsoft.com/office/drawing/2014/main" id="{140B2FB4-8435-775C-4C46-5C5902D59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06" y="1642913"/>
            <a:ext cx="4138818" cy="4147112"/>
          </a:xfrm>
          <a:prstGeom prst="rect">
            <a:avLst/>
          </a:prstGeom>
        </p:spPr>
      </p:pic>
      <p:pic>
        <p:nvPicPr>
          <p:cNvPr id="5" name="Graphic 4" descr="Alarm clock">
            <a:extLst>
              <a:ext uri="{FF2B5EF4-FFF2-40B4-BE49-F238E27FC236}">
                <a16:creationId xmlns:a16="http://schemas.microsoft.com/office/drawing/2014/main" id="{FA927CF8-FA15-B1EF-1998-5105EE33B8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8183" y="2275874"/>
            <a:ext cx="1371598" cy="1371598"/>
          </a:xfrm>
          <a:prstGeom prst="rect">
            <a:avLst/>
          </a:prstGeom>
        </p:spPr>
      </p:pic>
      <p:pic>
        <p:nvPicPr>
          <p:cNvPr id="6" name="Graphic 5" descr="Document">
            <a:extLst>
              <a:ext uri="{FF2B5EF4-FFF2-40B4-BE49-F238E27FC236}">
                <a16:creationId xmlns:a16="http://schemas.microsoft.com/office/drawing/2014/main" id="{33218107-8B2B-BAD0-D6D7-846DC64934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5342" y="4180872"/>
            <a:ext cx="1097280" cy="1097280"/>
          </a:xfrm>
          <a:prstGeom prst="rect">
            <a:avLst/>
          </a:prstGeom>
        </p:spPr>
      </p:pic>
      <p:sp>
        <p:nvSpPr>
          <p:cNvPr id="7" name="TextBox 6">
            <a:extLst>
              <a:ext uri="{FF2B5EF4-FFF2-40B4-BE49-F238E27FC236}">
                <a16:creationId xmlns:a16="http://schemas.microsoft.com/office/drawing/2014/main" id="{9865AD44-E651-3FAC-A2E2-140F5DD32C1B}"/>
              </a:ext>
            </a:extLst>
          </p:cNvPr>
          <p:cNvSpPr txBox="1"/>
          <p:nvPr/>
        </p:nvSpPr>
        <p:spPr>
          <a:xfrm>
            <a:off x="6477000" y="4495800"/>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3</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8342E82-309C-D38F-517B-ADFA2B2C6DC1}"/>
              </a:ext>
            </a:extLst>
          </p:cNvPr>
          <p:cNvSpPr txBox="1"/>
          <p:nvPr/>
        </p:nvSpPr>
        <p:spPr>
          <a:xfrm>
            <a:off x="6655647" y="2598003"/>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5phút</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1005CBA-0876-0DE7-7FE3-A10852DC5C54}"/>
              </a:ext>
            </a:extLst>
          </p:cNvPr>
          <p:cNvSpPr txBox="1"/>
          <p:nvPr/>
        </p:nvSpPr>
        <p:spPr>
          <a:xfrm>
            <a:off x="3654989" y="1161706"/>
            <a:ext cx="5415265" cy="584775"/>
          </a:xfrm>
          <a:prstGeom prst="rect">
            <a:avLst/>
          </a:prstGeom>
          <a:noFill/>
        </p:spPr>
        <p:txBody>
          <a:bodyPr wrap="square">
            <a:spAutoFit/>
          </a:bodyPr>
          <a:lstStyle/>
          <a:p>
            <a:r>
              <a:rPr lang="vi-VN" sz="3200" b="1">
                <a:solidFill>
                  <a:schemeClr val="bg1"/>
                </a:solidFill>
                <a:latin typeface="Times New Roman" panose="02020603050405020304" pitchFamily="18" charset="0"/>
                <a:cs typeface="Times New Roman" panose="02020603050405020304" pitchFamily="18" charset="0"/>
              </a:rPr>
              <a:t>HOẠT  ĐỘNG NHÓM</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9" name="Content Placeholder 9">
            <a:extLst>
              <a:ext uri="{FF2B5EF4-FFF2-40B4-BE49-F238E27FC236}">
                <a16:creationId xmlns:a16="http://schemas.microsoft.com/office/drawing/2014/main" id="{210AA786-B362-6DEA-8930-D6EF91639FDA}"/>
              </a:ext>
            </a:extLst>
          </p:cNvPr>
          <p:cNvSpPr txBox="1">
            <a:spLocks/>
          </p:cNvSpPr>
          <p:nvPr/>
        </p:nvSpPr>
        <p:spPr>
          <a:xfrm>
            <a:off x="915329" y="18806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58E5D6AF-A764-C43F-B8AE-5FDEE9112C6A}"/>
              </a:ext>
            </a:extLst>
          </p:cNvPr>
          <p:cNvSpPr/>
          <p:nvPr/>
        </p:nvSpPr>
        <p:spPr>
          <a:xfrm>
            <a:off x="273402" y="188061"/>
            <a:ext cx="609600" cy="609600"/>
          </a:xfrm>
          <a:prstGeom prst="ellipse">
            <a:avLst/>
          </a:prstGeom>
          <a:blipFill>
            <a:blip r:embed="rId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91720B1-CCB4-BB67-45DB-2A290E5EA783}"/>
              </a:ext>
            </a:extLst>
          </p:cNvPr>
          <p:cNvSpPr/>
          <p:nvPr/>
        </p:nvSpPr>
        <p:spPr>
          <a:xfrm>
            <a:off x="272473" y="206960"/>
            <a:ext cx="609600" cy="609600"/>
          </a:xfrm>
          <a:prstGeom prst="ellipse">
            <a:avLst/>
          </a:prstGeom>
          <a:blipFill>
            <a:blip r:embed="rId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869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200"/>
                                        <p:tgtEl>
                                          <p:spTgt spid="1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Horizontal)">
                                      <p:cBhvr>
                                        <p:cTn id="10" dur="1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500"/>
                                        <p:tgtEl>
                                          <p:spTgt spid="8"/>
                                        </p:tgtEl>
                                      </p:cBhvr>
                                    </p:animEffect>
                                  </p:childTnLst>
                                </p:cTn>
                              </p:par>
                              <p:par>
                                <p:cTn id="21" presetID="16" presetClass="entr" presetSubtype="4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Horizontal)">
                                      <p:cBhvr>
                                        <p:cTn id="28" dur="500"/>
                                        <p:tgtEl>
                                          <p:spTgt spid="6"/>
                                        </p:tgtEl>
                                      </p:cBhvr>
                                    </p:animEffect>
                                  </p:childTnLst>
                                </p:cTn>
                              </p:par>
                              <p:par>
                                <p:cTn id="29" presetID="16" presetClass="entr" presetSubtype="4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65AD44-E651-3FAC-A2E2-140F5DD32C1B}"/>
              </a:ext>
            </a:extLst>
          </p:cNvPr>
          <p:cNvSpPr txBox="1"/>
          <p:nvPr/>
        </p:nvSpPr>
        <p:spPr>
          <a:xfrm>
            <a:off x="4343400" y="152400"/>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3</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Content Placeholder 6">
            <a:extLst>
              <a:ext uri="{FF2B5EF4-FFF2-40B4-BE49-F238E27FC236}">
                <a16:creationId xmlns:a16="http://schemas.microsoft.com/office/drawing/2014/main" id="{1487978F-1EB3-29C6-037F-CCBB7EB7E275}"/>
              </a:ext>
            </a:extLst>
          </p:cNvPr>
          <p:cNvSpPr txBox="1">
            <a:spLocks/>
          </p:cNvSpPr>
          <p:nvPr/>
        </p:nvSpPr>
        <p:spPr>
          <a:xfrm>
            <a:off x="828702" y="1020330"/>
            <a:ext cx="7569724"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50000"/>
              </a:lnSpc>
              <a:buNone/>
            </a:pPr>
            <a:r>
              <a:rPr lang="vi-VN" sz="3200">
                <a:latin typeface="Times New Roman" panose="02020603050405020304" pitchFamily="18" charset="0"/>
                <a:cs typeface="Times New Roman" panose="02020603050405020304" pitchFamily="18" charset="0"/>
              </a:rPr>
              <a:t>       1. Giải thích vì sao trong thí nghiệm mở đầu, nắp chai nhựa lại nổi lên, còn viên bi, ốc vít  kim loại vẫn nằm ở đáy cốc.</a:t>
            </a:r>
          </a:p>
        </p:txBody>
      </p:sp>
      <p:sp>
        <p:nvSpPr>
          <p:cNvPr id="10" name="Content Placeholder 6">
            <a:extLst>
              <a:ext uri="{FF2B5EF4-FFF2-40B4-BE49-F238E27FC236}">
                <a16:creationId xmlns:a16="http://schemas.microsoft.com/office/drawing/2014/main" id="{3C2085E9-01F8-04A5-8D18-7FEE93C3B241}"/>
              </a:ext>
            </a:extLst>
          </p:cNvPr>
          <p:cNvSpPr txBox="1">
            <a:spLocks/>
          </p:cNvSpPr>
          <p:nvPr/>
        </p:nvSpPr>
        <p:spPr>
          <a:xfrm>
            <a:off x="777324" y="3569508"/>
            <a:ext cx="10434466" cy="186093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50000"/>
              </a:lnSpc>
              <a:buNone/>
            </a:pPr>
            <a:r>
              <a:rPr lang="vi-VN" sz="3200">
                <a:latin typeface="Times New Roman" panose="02020603050405020304" pitchFamily="18" charset="0"/>
                <a:cs typeface="Times New Roman" panose="02020603050405020304" pitchFamily="18" charset="0"/>
              </a:rPr>
              <a:t>      2. Hãy so sánh trọng lượng riêng của vật và trọng lượng riêng của chất lỏng khi vật chìm, vật nổi.</a:t>
            </a:r>
            <a:endParaRPr lang="en-US" sz="3200">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0075E543-04FF-E1C8-C069-D5261E9A83FA}"/>
              </a:ext>
            </a:extLst>
          </p:cNvPr>
          <p:cNvSpPr/>
          <p:nvPr/>
        </p:nvSpPr>
        <p:spPr>
          <a:xfrm>
            <a:off x="533400" y="839909"/>
            <a:ext cx="11125200" cy="4590532"/>
          </a:xfrm>
          <a:prstGeom prst="roundRect">
            <a:avLst>
              <a:gd name="adj" fmla="val 9129"/>
            </a:avLst>
          </a:prstGeom>
          <a:noFill/>
          <a:ln w="28575">
            <a:solidFill>
              <a:schemeClr val="accent1">
                <a:lumMod val="50000"/>
              </a:schemeClr>
            </a:solidFill>
            <a:extLst>
              <a:ext uri="{C807C97D-BFC1-408E-A445-0C87EB9F89A2}">
                <ask:lineSketchStyleProps xmlns:ask="http://schemas.microsoft.com/office/drawing/2018/sketchyshapes" sd="323100741">
                  <a:custGeom>
                    <a:avLst/>
                    <a:gdLst>
                      <a:gd name="connsiteX0" fmla="*/ 0 w 11887200"/>
                      <a:gd name="connsiteY0" fmla="*/ 490892 h 5377281"/>
                      <a:gd name="connsiteX1" fmla="*/ 490892 w 11887200"/>
                      <a:gd name="connsiteY1" fmla="*/ 0 h 5377281"/>
                      <a:gd name="connsiteX2" fmla="*/ 846753 w 11887200"/>
                      <a:gd name="connsiteY2" fmla="*/ 0 h 5377281"/>
                      <a:gd name="connsiteX3" fmla="*/ 1638831 w 11887200"/>
                      <a:gd name="connsiteY3" fmla="*/ 0 h 5377281"/>
                      <a:gd name="connsiteX4" fmla="*/ 2321854 w 11887200"/>
                      <a:gd name="connsiteY4" fmla="*/ 0 h 5377281"/>
                      <a:gd name="connsiteX5" fmla="*/ 2786769 w 11887200"/>
                      <a:gd name="connsiteY5" fmla="*/ 0 h 5377281"/>
                      <a:gd name="connsiteX6" fmla="*/ 3469792 w 11887200"/>
                      <a:gd name="connsiteY6" fmla="*/ 0 h 5377281"/>
                      <a:gd name="connsiteX7" fmla="*/ 3825653 w 11887200"/>
                      <a:gd name="connsiteY7" fmla="*/ 0 h 5377281"/>
                      <a:gd name="connsiteX8" fmla="*/ 4617731 w 11887200"/>
                      <a:gd name="connsiteY8" fmla="*/ 0 h 5377281"/>
                      <a:gd name="connsiteX9" fmla="*/ 5409809 w 11887200"/>
                      <a:gd name="connsiteY9" fmla="*/ 0 h 5377281"/>
                      <a:gd name="connsiteX10" fmla="*/ 5656615 w 11887200"/>
                      <a:gd name="connsiteY10" fmla="*/ 0 h 5377281"/>
                      <a:gd name="connsiteX11" fmla="*/ 6339639 w 11887200"/>
                      <a:gd name="connsiteY11" fmla="*/ 0 h 5377281"/>
                      <a:gd name="connsiteX12" fmla="*/ 6695500 w 11887200"/>
                      <a:gd name="connsiteY12" fmla="*/ 0 h 5377281"/>
                      <a:gd name="connsiteX13" fmla="*/ 7378523 w 11887200"/>
                      <a:gd name="connsiteY13" fmla="*/ 0 h 5377281"/>
                      <a:gd name="connsiteX14" fmla="*/ 7734384 w 11887200"/>
                      <a:gd name="connsiteY14" fmla="*/ 0 h 5377281"/>
                      <a:gd name="connsiteX15" fmla="*/ 8417408 w 11887200"/>
                      <a:gd name="connsiteY15" fmla="*/ 0 h 5377281"/>
                      <a:gd name="connsiteX16" fmla="*/ 8773268 w 11887200"/>
                      <a:gd name="connsiteY16" fmla="*/ 0 h 5377281"/>
                      <a:gd name="connsiteX17" fmla="*/ 9020075 w 11887200"/>
                      <a:gd name="connsiteY17" fmla="*/ 0 h 5377281"/>
                      <a:gd name="connsiteX18" fmla="*/ 9703099 w 11887200"/>
                      <a:gd name="connsiteY18" fmla="*/ 0 h 5377281"/>
                      <a:gd name="connsiteX19" fmla="*/ 10277068 w 11887200"/>
                      <a:gd name="connsiteY19" fmla="*/ 0 h 5377281"/>
                      <a:gd name="connsiteX20" fmla="*/ 10632929 w 11887200"/>
                      <a:gd name="connsiteY20" fmla="*/ 0 h 5377281"/>
                      <a:gd name="connsiteX21" fmla="*/ 11396308 w 11887200"/>
                      <a:gd name="connsiteY21" fmla="*/ 0 h 5377281"/>
                      <a:gd name="connsiteX22" fmla="*/ 11887200 w 11887200"/>
                      <a:gd name="connsiteY22" fmla="*/ 490892 h 5377281"/>
                      <a:gd name="connsiteX23" fmla="*/ 11887200 w 11887200"/>
                      <a:gd name="connsiteY23" fmla="*/ 908464 h 5377281"/>
                      <a:gd name="connsiteX24" fmla="*/ 11887200 w 11887200"/>
                      <a:gd name="connsiteY24" fmla="*/ 1413946 h 5377281"/>
                      <a:gd name="connsiteX25" fmla="*/ 11887200 w 11887200"/>
                      <a:gd name="connsiteY25" fmla="*/ 1963383 h 5377281"/>
                      <a:gd name="connsiteX26" fmla="*/ 11887200 w 11887200"/>
                      <a:gd name="connsiteY26" fmla="*/ 2512821 h 5377281"/>
                      <a:gd name="connsiteX27" fmla="*/ 11887200 w 11887200"/>
                      <a:gd name="connsiteY27" fmla="*/ 3106213 h 5377281"/>
                      <a:gd name="connsiteX28" fmla="*/ 11887200 w 11887200"/>
                      <a:gd name="connsiteY28" fmla="*/ 3699605 h 5377281"/>
                      <a:gd name="connsiteX29" fmla="*/ 11887200 w 11887200"/>
                      <a:gd name="connsiteY29" fmla="*/ 4336952 h 5377281"/>
                      <a:gd name="connsiteX30" fmla="*/ 11887200 w 11887200"/>
                      <a:gd name="connsiteY30" fmla="*/ 4886389 h 5377281"/>
                      <a:gd name="connsiteX31" fmla="*/ 11396308 w 11887200"/>
                      <a:gd name="connsiteY31" fmla="*/ 5377281 h 5377281"/>
                      <a:gd name="connsiteX32" fmla="*/ 10822339 w 11887200"/>
                      <a:gd name="connsiteY32" fmla="*/ 5377281 h 5377281"/>
                      <a:gd name="connsiteX33" fmla="*/ 10139315 w 11887200"/>
                      <a:gd name="connsiteY33" fmla="*/ 5377281 h 5377281"/>
                      <a:gd name="connsiteX34" fmla="*/ 9783454 w 11887200"/>
                      <a:gd name="connsiteY34" fmla="*/ 5377281 h 5377281"/>
                      <a:gd name="connsiteX35" fmla="*/ 9100431 w 11887200"/>
                      <a:gd name="connsiteY35" fmla="*/ 5377281 h 5377281"/>
                      <a:gd name="connsiteX36" fmla="*/ 8308353 w 11887200"/>
                      <a:gd name="connsiteY36" fmla="*/ 5377281 h 5377281"/>
                      <a:gd name="connsiteX37" fmla="*/ 7625330 w 11887200"/>
                      <a:gd name="connsiteY37" fmla="*/ 5377281 h 5377281"/>
                      <a:gd name="connsiteX38" fmla="*/ 7160415 w 11887200"/>
                      <a:gd name="connsiteY38" fmla="*/ 5377281 h 5377281"/>
                      <a:gd name="connsiteX39" fmla="*/ 6368337 w 11887200"/>
                      <a:gd name="connsiteY39" fmla="*/ 5377281 h 5377281"/>
                      <a:gd name="connsiteX40" fmla="*/ 5903422 w 11887200"/>
                      <a:gd name="connsiteY40" fmla="*/ 5377281 h 5377281"/>
                      <a:gd name="connsiteX41" fmla="*/ 5220399 w 11887200"/>
                      <a:gd name="connsiteY41" fmla="*/ 5377281 h 5377281"/>
                      <a:gd name="connsiteX42" fmla="*/ 4428321 w 11887200"/>
                      <a:gd name="connsiteY42" fmla="*/ 5377281 h 5377281"/>
                      <a:gd name="connsiteX43" fmla="*/ 3636244 w 11887200"/>
                      <a:gd name="connsiteY43" fmla="*/ 5377281 h 5377281"/>
                      <a:gd name="connsiteX44" fmla="*/ 3389437 w 11887200"/>
                      <a:gd name="connsiteY44" fmla="*/ 5377281 h 5377281"/>
                      <a:gd name="connsiteX45" fmla="*/ 2924522 w 11887200"/>
                      <a:gd name="connsiteY45" fmla="*/ 5377281 h 5377281"/>
                      <a:gd name="connsiteX46" fmla="*/ 2568661 w 11887200"/>
                      <a:gd name="connsiteY46" fmla="*/ 5377281 h 5377281"/>
                      <a:gd name="connsiteX47" fmla="*/ 1776583 w 11887200"/>
                      <a:gd name="connsiteY47" fmla="*/ 5377281 h 5377281"/>
                      <a:gd name="connsiteX48" fmla="*/ 1093560 w 11887200"/>
                      <a:gd name="connsiteY48" fmla="*/ 5377281 h 5377281"/>
                      <a:gd name="connsiteX49" fmla="*/ 490892 w 11887200"/>
                      <a:gd name="connsiteY49" fmla="*/ 5377281 h 5377281"/>
                      <a:gd name="connsiteX50" fmla="*/ 0 w 11887200"/>
                      <a:gd name="connsiteY50" fmla="*/ 4886389 h 5377281"/>
                      <a:gd name="connsiteX51" fmla="*/ 0 w 11887200"/>
                      <a:gd name="connsiteY51" fmla="*/ 4249042 h 5377281"/>
                      <a:gd name="connsiteX52" fmla="*/ 0 w 11887200"/>
                      <a:gd name="connsiteY52" fmla="*/ 3787515 h 5377281"/>
                      <a:gd name="connsiteX53" fmla="*/ 0 w 11887200"/>
                      <a:gd name="connsiteY53" fmla="*/ 3369943 h 5377281"/>
                      <a:gd name="connsiteX54" fmla="*/ 0 w 11887200"/>
                      <a:gd name="connsiteY54" fmla="*/ 2908415 h 5377281"/>
                      <a:gd name="connsiteX55" fmla="*/ 0 w 11887200"/>
                      <a:gd name="connsiteY55" fmla="*/ 2446888 h 5377281"/>
                      <a:gd name="connsiteX56" fmla="*/ 0 w 11887200"/>
                      <a:gd name="connsiteY56" fmla="*/ 1941406 h 5377281"/>
                      <a:gd name="connsiteX57" fmla="*/ 0 w 11887200"/>
                      <a:gd name="connsiteY57" fmla="*/ 1435924 h 5377281"/>
                      <a:gd name="connsiteX58" fmla="*/ 0 w 11887200"/>
                      <a:gd name="connsiteY58" fmla="*/ 490892 h 537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887200" h="5377281" extrusionOk="0">
                        <a:moveTo>
                          <a:pt x="0" y="490892"/>
                        </a:moveTo>
                        <a:cubicBezTo>
                          <a:pt x="6740" y="142335"/>
                          <a:pt x="170680" y="-64551"/>
                          <a:pt x="490892" y="0"/>
                        </a:cubicBezTo>
                        <a:cubicBezTo>
                          <a:pt x="603555" y="-20338"/>
                          <a:pt x="736130" y="20205"/>
                          <a:pt x="846753" y="0"/>
                        </a:cubicBezTo>
                        <a:cubicBezTo>
                          <a:pt x="957376" y="-20205"/>
                          <a:pt x="1253713" y="54879"/>
                          <a:pt x="1638831" y="0"/>
                        </a:cubicBezTo>
                        <a:cubicBezTo>
                          <a:pt x="2023949" y="-54879"/>
                          <a:pt x="2085558" y="16937"/>
                          <a:pt x="2321854" y="0"/>
                        </a:cubicBezTo>
                        <a:cubicBezTo>
                          <a:pt x="2558150" y="-16937"/>
                          <a:pt x="2686553" y="29685"/>
                          <a:pt x="2786769" y="0"/>
                        </a:cubicBezTo>
                        <a:cubicBezTo>
                          <a:pt x="2886985" y="-29685"/>
                          <a:pt x="3229719" y="27729"/>
                          <a:pt x="3469792" y="0"/>
                        </a:cubicBezTo>
                        <a:cubicBezTo>
                          <a:pt x="3709865" y="-27729"/>
                          <a:pt x="3699940" y="29742"/>
                          <a:pt x="3825653" y="0"/>
                        </a:cubicBezTo>
                        <a:cubicBezTo>
                          <a:pt x="3951366" y="-29742"/>
                          <a:pt x="4252229" y="32155"/>
                          <a:pt x="4617731" y="0"/>
                        </a:cubicBezTo>
                        <a:cubicBezTo>
                          <a:pt x="4983233" y="-32155"/>
                          <a:pt x="5104632" y="90381"/>
                          <a:pt x="5409809" y="0"/>
                        </a:cubicBezTo>
                        <a:cubicBezTo>
                          <a:pt x="5714986" y="-90381"/>
                          <a:pt x="5548648" y="15563"/>
                          <a:pt x="5656615" y="0"/>
                        </a:cubicBezTo>
                        <a:cubicBezTo>
                          <a:pt x="5764582" y="-15563"/>
                          <a:pt x="6069520" y="28181"/>
                          <a:pt x="6339639" y="0"/>
                        </a:cubicBezTo>
                        <a:cubicBezTo>
                          <a:pt x="6609758" y="-28181"/>
                          <a:pt x="6577620" y="8278"/>
                          <a:pt x="6695500" y="0"/>
                        </a:cubicBezTo>
                        <a:cubicBezTo>
                          <a:pt x="6813380" y="-8278"/>
                          <a:pt x="7079964" y="81156"/>
                          <a:pt x="7378523" y="0"/>
                        </a:cubicBezTo>
                        <a:cubicBezTo>
                          <a:pt x="7677082" y="-81156"/>
                          <a:pt x="7624519" y="6066"/>
                          <a:pt x="7734384" y="0"/>
                        </a:cubicBezTo>
                        <a:cubicBezTo>
                          <a:pt x="7844249" y="-6066"/>
                          <a:pt x="8185813" y="33324"/>
                          <a:pt x="8417408" y="0"/>
                        </a:cubicBezTo>
                        <a:cubicBezTo>
                          <a:pt x="8649003" y="-33324"/>
                          <a:pt x="8618838" y="36521"/>
                          <a:pt x="8773268" y="0"/>
                        </a:cubicBezTo>
                        <a:cubicBezTo>
                          <a:pt x="8927698" y="-36521"/>
                          <a:pt x="8958565" y="25396"/>
                          <a:pt x="9020075" y="0"/>
                        </a:cubicBezTo>
                        <a:cubicBezTo>
                          <a:pt x="9081585" y="-25396"/>
                          <a:pt x="9462566" y="52678"/>
                          <a:pt x="9703099" y="0"/>
                        </a:cubicBezTo>
                        <a:cubicBezTo>
                          <a:pt x="9943632" y="-52678"/>
                          <a:pt x="10066130" y="49722"/>
                          <a:pt x="10277068" y="0"/>
                        </a:cubicBezTo>
                        <a:cubicBezTo>
                          <a:pt x="10488006" y="-49722"/>
                          <a:pt x="10499949" y="6059"/>
                          <a:pt x="10632929" y="0"/>
                        </a:cubicBezTo>
                        <a:cubicBezTo>
                          <a:pt x="10765909" y="-6059"/>
                          <a:pt x="11177973" y="49269"/>
                          <a:pt x="11396308" y="0"/>
                        </a:cubicBezTo>
                        <a:cubicBezTo>
                          <a:pt x="11651281" y="-34649"/>
                          <a:pt x="11827155" y="211989"/>
                          <a:pt x="11887200" y="490892"/>
                        </a:cubicBezTo>
                        <a:cubicBezTo>
                          <a:pt x="11900778" y="671520"/>
                          <a:pt x="11847136" y="741909"/>
                          <a:pt x="11887200" y="908464"/>
                        </a:cubicBezTo>
                        <a:cubicBezTo>
                          <a:pt x="11927264" y="1075019"/>
                          <a:pt x="11874945" y="1187572"/>
                          <a:pt x="11887200" y="1413946"/>
                        </a:cubicBezTo>
                        <a:cubicBezTo>
                          <a:pt x="11899455" y="1640320"/>
                          <a:pt x="11855256" y="1701284"/>
                          <a:pt x="11887200" y="1963383"/>
                        </a:cubicBezTo>
                        <a:cubicBezTo>
                          <a:pt x="11919144" y="2225482"/>
                          <a:pt x="11867408" y="2258843"/>
                          <a:pt x="11887200" y="2512821"/>
                        </a:cubicBezTo>
                        <a:cubicBezTo>
                          <a:pt x="11906992" y="2766799"/>
                          <a:pt x="11859665" y="2959642"/>
                          <a:pt x="11887200" y="3106213"/>
                        </a:cubicBezTo>
                        <a:cubicBezTo>
                          <a:pt x="11914735" y="3252784"/>
                          <a:pt x="11820270" y="3440314"/>
                          <a:pt x="11887200" y="3699605"/>
                        </a:cubicBezTo>
                        <a:cubicBezTo>
                          <a:pt x="11954130" y="3958896"/>
                          <a:pt x="11859744" y="4167627"/>
                          <a:pt x="11887200" y="4336952"/>
                        </a:cubicBezTo>
                        <a:cubicBezTo>
                          <a:pt x="11914656" y="4506277"/>
                          <a:pt x="11835073" y="4754764"/>
                          <a:pt x="11887200" y="4886389"/>
                        </a:cubicBezTo>
                        <a:cubicBezTo>
                          <a:pt x="11872145" y="5173577"/>
                          <a:pt x="11705763" y="5312842"/>
                          <a:pt x="11396308" y="5377281"/>
                        </a:cubicBezTo>
                        <a:cubicBezTo>
                          <a:pt x="11270304" y="5417974"/>
                          <a:pt x="10989687" y="5353899"/>
                          <a:pt x="10822339" y="5377281"/>
                        </a:cubicBezTo>
                        <a:cubicBezTo>
                          <a:pt x="10654991" y="5400663"/>
                          <a:pt x="10374400" y="5343153"/>
                          <a:pt x="10139315" y="5377281"/>
                        </a:cubicBezTo>
                        <a:cubicBezTo>
                          <a:pt x="9904230" y="5411409"/>
                          <a:pt x="9933031" y="5371852"/>
                          <a:pt x="9783454" y="5377281"/>
                        </a:cubicBezTo>
                        <a:cubicBezTo>
                          <a:pt x="9633877" y="5382710"/>
                          <a:pt x="9366893" y="5343298"/>
                          <a:pt x="9100431" y="5377281"/>
                        </a:cubicBezTo>
                        <a:cubicBezTo>
                          <a:pt x="8833969" y="5411264"/>
                          <a:pt x="8530629" y="5308696"/>
                          <a:pt x="8308353" y="5377281"/>
                        </a:cubicBezTo>
                        <a:cubicBezTo>
                          <a:pt x="8086077" y="5445866"/>
                          <a:pt x="7840843" y="5375719"/>
                          <a:pt x="7625330" y="5377281"/>
                        </a:cubicBezTo>
                        <a:cubicBezTo>
                          <a:pt x="7409817" y="5378843"/>
                          <a:pt x="7384995" y="5331253"/>
                          <a:pt x="7160415" y="5377281"/>
                        </a:cubicBezTo>
                        <a:cubicBezTo>
                          <a:pt x="6935835" y="5423309"/>
                          <a:pt x="6582693" y="5332965"/>
                          <a:pt x="6368337" y="5377281"/>
                        </a:cubicBezTo>
                        <a:cubicBezTo>
                          <a:pt x="6153981" y="5421597"/>
                          <a:pt x="6079830" y="5356172"/>
                          <a:pt x="5903422" y="5377281"/>
                        </a:cubicBezTo>
                        <a:cubicBezTo>
                          <a:pt x="5727015" y="5398390"/>
                          <a:pt x="5483897" y="5299054"/>
                          <a:pt x="5220399" y="5377281"/>
                        </a:cubicBezTo>
                        <a:cubicBezTo>
                          <a:pt x="4956901" y="5455508"/>
                          <a:pt x="4745236" y="5372363"/>
                          <a:pt x="4428321" y="5377281"/>
                        </a:cubicBezTo>
                        <a:cubicBezTo>
                          <a:pt x="4111406" y="5382199"/>
                          <a:pt x="3914783" y="5337455"/>
                          <a:pt x="3636244" y="5377281"/>
                        </a:cubicBezTo>
                        <a:cubicBezTo>
                          <a:pt x="3357705" y="5417107"/>
                          <a:pt x="3442088" y="5371137"/>
                          <a:pt x="3389437" y="5377281"/>
                        </a:cubicBezTo>
                        <a:cubicBezTo>
                          <a:pt x="3336786" y="5383425"/>
                          <a:pt x="3125577" y="5372107"/>
                          <a:pt x="2924522" y="5377281"/>
                        </a:cubicBezTo>
                        <a:cubicBezTo>
                          <a:pt x="2723468" y="5382455"/>
                          <a:pt x="2654333" y="5363448"/>
                          <a:pt x="2568661" y="5377281"/>
                        </a:cubicBezTo>
                        <a:cubicBezTo>
                          <a:pt x="2482989" y="5391114"/>
                          <a:pt x="1958013" y="5340197"/>
                          <a:pt x="1776583" y="5377281"/>
                        </a:cubicBezTo>
                        <a:cubicBezTo>
                          <a:pt x="1595153" y="5414365"/>
                          <a:pt x="1343961" y="5358630"/>
                          <a:pt x="1093560" y="5377281"/>
                        </a:cubicBezTo>
                        <a:cubicBezTo>
                          <a:pt x="843159" y="5395932"/>
                          <a:pt x="662504" y="5316090"/>
                          <a:pt x="490892" y="5377281"/>
                        </a:cubicBezTo>
                        <a:cubicBezTo>
                          <a:pt x="263252" y="5436069"/>
                          <a:pt x="-15406" y="5154283"/>
                          <a:pt x="0" y="4886389"/>
                        </a:cubicBezTo>
                        <a:cubicBezTo>
                          <a:pt x="-74885" y="4699756"/>
                          <a:pt x="24519" y="4428418"/>
                          <a:pt x="0" y="4249042"/>
                        </a:cubicBezTo>
                        <a:cubicBezTo>
                          <a:pt x="-24519" y="4069666"/>
                          <a:pt x="26946" y="3916225"/>
                          <a:pt x="0" y="3787515"/>
                        </a:cubicBezTo>
                        <a:cubicBezTo>
                          <a:pt x="-26946" y="3658805"/>
                          <a:pt x="30709" y="3478234"/>
                          <a:pt x="0" y="3369943"/>
                        </a:cubicBezTo>
                        <a:cubicBezTo>
                          <a:pt x="-30709" y="3261652"/>
                          <a:pt x="10943" y="3011670"/>
                          <a:pt x="0" y="2908415"/>
                        </a:cubicBezTo>
                        <a:cubicBezTo>
                          <a:pt x="-10943" y="2805160"/>
                          <a:pt x="41696" y="2556341"/>
                          <a:pt x="0" y="2446888"/>
                        </a:cubicBezTo>
                        <a:cubicBezTo>
                          <a:pt x="-41696" y="2337435"/>
                          <a:pt x="1775" y="2094316"/>
                          <a:pt x="0" y="1941406"/>
                        </a:cubicBezTo>
                        <a:cubicBezTo>
                          <a:pt x="-1775" y="1788496"/>
                          <a:pt x="58667" y="1557006"/>
                          <a:pt x="0" y="1435924"/>
                        </a:cubicBezTo>
                        <a:cubicBezTo>
                          <a:pt x="-58667" y="1314842"/>
                          <a:pt x="50009" y="861935"/>
                          <a:pt x="0" y="49089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BE6B810-D9FA-2BBB-BC3D-609532A6A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641" y="994398"/>
            <a:ext cx="2295657" cy="2586655"/>
          </a:xfrm>
          <a:prstGeom prst="rect">
            <a:avLst/>
          </a:prstGeom>
        </p:spPr>
      </p:pic>
    </p:spTree>
    <p:extLst>
      <p:ext uri="{BB962C8B-B14F-4D97-AF65-F5344CB8AC3E}">
        <p14:creationId xmlns:p14="http://schemas.microsoft.com/office/powerpoint/2010/main" val="613153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FAC9C0-43B3-6EB4-30AA-3F1128D00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349" y="984480"/>
            <a:ext cx="769102" cy="672138"/>
          </a:xfrm>
          <a:prstGeom prst="rect">
            <a:avLst/>
          </a:prstGeom>
        </p:spPr>
      </p:pic>
      <p:grpSp>
        <p:nvGrpSpPr>
          <p:cNvPr id="15" name="Group 14">
            <a:extLst>
              <a:ext uri="{FF2B5EF4-FFF2-40B4-BE49-F238E27FC236}">
                <a16:creationId xmlns:a16="http://schemas.microsoft.com/office/drawing/2014/main" id="{87F41323-5163-9904-A9DE-C7E65F7CC2C3}"/>
              </a:ext>
            </a:extLst>
          </p:cNvPr>
          <p:cNvGrpSpPr/>
          <p:nvPr/>
        </p:nvGrpSpPr>
        <p:grpSpPr>
          <a:xfrm>
            <a:off x="660382" y="2804975"/>
            <a:ext cx="1934103" cy="644542"/>
            <a:chOff x="304970" y="2133600"/>
            <a:chExt cx="1934103" cy="644542"/>
          </a:xfrm>
        </p:grpSpPr>
        <p:grpSp>
          <p:nvGrpSpPr>
            <p:cNvPr id="16" name="Group 15">
              <a:extLst>
                <a:ext uri="{FF2B5EF4-FFF2-40B4-BE49-F238E27FC236}">
                  <a16:creationId xmlns:a16="http://schemas.microsoft.com/office/drawing/2014/main" id="{ACF02AEE-20FE-26C2-6D02-50CB420E7C25}"/>
                </a:ext>
              </a:extLst>
            </p:cNvPr>
            <p:cNvGrpSpPr/>
            <p:nvPr/>
          </p:nvGrpSpPr>
          <p:grpSpPr>
            <a:xfrm>
              <a:off x="610298" y="2222724"/>
              <a:ext cx="1628775" cy="463337"/>
              <a:chOff x="876300" y="1783116"/>
              <a:chExt cx="1628775" cy="463337"/>
            </a:xfrm>
          </p:grpSpPr>
          <p:sp>
            <p:nvSpPr>
              <p:cNvPr id="18" name="Rectangle: Rounded Corners 17">
                <a:extLst>
                  <a:ext uri="{FF2B5EF4-FFF2-40B4-BE49-F238E27FC236}">
                    <a16:creationId xmlns:a16="http://schemas.microsoft.com/office/drawing/2014/main" id="{8725B179-8935-7269-F775-7DD365F9918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TextBox 18">
                <a:extLst>
                  <a:ext uri="{FF2B5EF4-FFF2-40B4-BE49-F238E27FC236}">
                    <a16:creationId xmlns:a16="http://schemas.microsoft.com/office/drawing/2014/main" id="{06417CDD-FDF6-4FC9-D3D9-55E843050BE3}"/>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7" name="Picture 2">
              <a:extLst>
                <a:ext uri="{FF2B5EF4-FFF2-40B4-BE49-F238E27FC236}">
                  <a16:creationId xmlns:a16="http://schemas.microsoft.com/office/drawing/2014/main" id="{ECCBEC82-451B-36FB-0C25-32FA8D23734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Content Placeholder 9">
            <a:extLst>
              <a:ext uri="{FF2B5EF4-FFF2-40B4-BE49-F238E27FC236}">
                <a16:creationId xmlns:a16="http://schemas.microsoft.com/office/drawing/2014/main" id="{AE7D79ED-FFD2-5F0B-8EED-6E04ECF4D9C9}"/>
              </a:ext>
            </a:extLst>
          </p:cNvPr>
          <p:cNvSpPr txBox="1">
            <a:spLocks/>
          </p:cNvSpPr>
          <p:nvPr/>
        </p:nvSpPr>
        <p:spPr>
          <a:xfrm>
            <a:off x="1060873" y="106717"/>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17CCCB7-BA42-8D6E-6398-6DDC1C2E0178}"/>
              </a:ext>
            </a:extLst>
          </p:cNvPr>
          <p:cNvSpPr/>
          <p:nvPr/>
        </p:nvSpPr>
        <p:spPr>
          <a:xfrm>
            <a:off x="272473" y="206960"/>
            <a:ext cx="609600" cy="609600"/>
          </a:xfrm>
          <a:prstGeom prst="ellipse">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id="{DE19610E-D085-3C4F-E26A-67CA77E06BAC}"/>
              </a:ext>
            </a:extLst>
          </p:cNvPr>
          <p:cNvSpPr txBox="1">
            <a:spLocks/>
          </p:cNvSpPr>
          <p:nvPr/>
        </p:nvSpPr>
        <p:spPr>
          <a:xfrm>
            <a:off x="834490" y="1017940"/>
            <a:ext cx="7569724"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a:latin typeface="Times New Roman" panose="02020603050405020304" pitchFamily="18" charset="0"/>
                <a:cs typeface="Times New Roman" panose="02020603050405020304" pitchFamily="18" charset="0"/>
              </a:rPr>
              <a:t>       1. Giải thích vì sao trong thí nghiệm mở đầu, nắp chai nhựa lại nổi lên, còn viên bi, ốc vít  kim loại vẫn nằm ở đáy cốc.</a:t>
            </a:r>
          </a:p>
        </p:txBody>
      </p:sp>
      <p:pic>
        <p:nvPicPr>
          <p:cNvPr id="13" name="Picture 12">
            <a:extLst>
              <a:ext uri="{FF2B5EF4-FFF2-40B4-BE49-F238E27FC236}">
                <a16:creationId xmlns:a16="http://schemas.microsoft.com/office/drawing/2014/main" id="{F9D3536C-8E0F-B1CF-E9A3-EB7135BC01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7800" y="852683"/>
            <a:ext cx="2431491" cy="2739707"/>
          </a:xfrm>
          <a:prstGeom prst="rect">
            <a:avLst/>
          </a:prstGeom>
        </p:spPr>
      </p:pic>
      <p:sp>
        <p:nvSpPr>
          <p:cNvPr id="20" name="Content Placeholder 6">
            <a:extLst>
              <a:ext uri="{FF2B5EF4-FFF2-40B4-BE49-F238E27FC236}">
                <a16:creationId xmlns:a16="http://schemas.microsoft.com/office/drawing/2014/main" id="{83F66ED4-AFC2-0030-076D-AE2FFE747F9B}"/>
              </a:ext>
            </a:extLst>
          </p:cNvPr>
          <p:cNvSpPr txBox="1">
            <a:spLocks/>
          </p:cNvSpPr>
          <p:nvPr/>
        </p:nvSpPr>
        <p:spPr>
          <a:xfrm>
            <a:off x="995900" y="3672616"/>
            <a:ext cx="10815100"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00000"/>
              </a:lnSpc>
            </a:pPr>
            <a:r>
              <a:rPr lang="vi-VN" sz="3200">
                <a:latin typeface="Times New Roman" panose="02020603050405020304" pitchFamily="18" charset="0"/>
                <a:ea typeface="Roboto" panose="02000000000000000000" pitchFamily="2" charset="0"/>
                <a:cs typeface="Times New Roman" panose="02020603050405020304" pitchFamily="18" charset="0"/>
              </a:rPr>
              <a:t>Nắp chai nhựa nổi lên vì trọng lượng của nó nhỏ hơn độ lớn lực đẩy Archimedes tác dụng lên nó.</a:t>
            </a:r>
          </a:p>
          <a:p>
            <a:pPr>
              <a:lnSpc>
                <a:spcPct val="100000"/>
              </a:lnSpc>
            </a:pPr>
            <a:r>
              <a:rPr lang="vi-VN" sz="3200">
                <a:latin typeface="Times New Roman" panose="02020603050405020304" pitchFamily="18" charset="0"/>
                <a:ea typeface="Roboto" panose="02000000000000000000" pitchFamily="2" charset="0"/>
                <a:cs typeface="Times New Roman" panose="02020603050405020304" pitchFamily="18" charset="0"/>
              </a:rPr>
              <a:t>Viên bi, ốc vít kim loại chìm xuống đáy cốc là do trọng lượng của nó lớn hơn độ lớn lực đẩy Archimedes tác dụng lên nó.</a:t>
            </a:r>
          </a:p>
          <a:p>
            <a:pPr marL="0" indent="0" algn="just">
              <a:lnSpc>
                <a:spcPct val="100000"/>
              </a:lnSpc>
              <a:buNone/>
            </a:pP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9716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FAC9C0-43B3-6EB4-30AA-3F1128D00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322" y="772542"/>
            <a:ext cx="769102" cy="672138"/>
          </a:xfrm>
          <a:prstGeom prst="rect">
            <a:avLst/>
          </a:prstGeom>
        </p:spPr>
      </p:pic>
      <p:grpSp>
        <p:nvGrpSpPr>
          <p:cNvPr id="15" name="Group 14">
            <a:extLst>
              <a:ext uri="{FF2B5EF4-FFF2-40B4-BE49-F238E27FC236}">
                <a16:creationId xmlns:a16="http://schemas.microsoft.com/office/drawing/2014/main" id="{87F41323-5163-9904-A9DE-C7E65F7CC2C3}"/>
              </a:ext>
            </a:extLst>
          </p:cNvPr>
          <p:cNvGrpSpPr/>
          <p:nvPr/>
        </p:nvGrpSpPr>
        <p:grpSpPr>
          <a:xfrm>
            <a:off x="556491" y="1920417"/>
            <a:ext cx="1934103" cy="644542"/>
            <a:chOff x="304970" y="2133600"/>
            <a:chExt cx="1934103" cy="644542"/>
          </a:xfrm>
        </p:grpSpPr>
        <p:grpSp>
          <p:nvGrpSpPr>
            <p:cNvPr id="16" name="Group 15">
              <a:extLst>
                <a:ext uri="{FF2B5EF4-FFF2-40B4-BE49-F238E27FC236}">
                  <a16:creationId xmlns:a16="http://schemas.microsoft.com/office/drawing/2014/main" id="{ACF02AEE-20FE-26C2-6D02-50CB420E7C25}"/>
                </a:ext>
              </a:extLst>
            </p:cNvPr>
            <p:cNvGrpSpPr/>
            <p:nvPr/>
          </p:nvGrpSpPr>
          <p:grpSpPr>
            <a:xfrm>
              <a:off x="610298" y="2222724"/>
              <a:ext cx="1628775" cy="463337"/>
              <a:chOff x="876300" y="1783116"/>
              <a:chExt cx="1628775" cy="463337"/>
            </a:xfrm>
          </p:grpSpPr>
          <p:sp>
            <p:nvSpPr>
              <p:cNvPr id="18" name="Rectangle: Rounded Corners 17">
                <a:extLst>
                  <a:ext uri="{FF2B5EF4-FFF2-40B4-BE49-F238E27FC236}">
                    <a16:creationId xmlns:a16="http://schemas.microsoft.com/office/drawing/2014/main" id="{8725B179-8935-7269-F775-7DD365F9918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TextBox 18">
                <a:extLst>
                  <a:ext uri="{FF2B5EF4-FFF2-40B4-BE49-F238E27FC236}">
                    <a16:creationId xmlns:a16="http://schemas.microsoft.com/office/drawing/2014/main" id="{06417CDD-FDF6-4FC9-D3D9-55E843050BE3}"/>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7" name="Picture 2">
              <a:extLst>
                <a:ext uri="{FF2B5EF4-FFF2-40B4-BE49-F238E27FC236}">
                  <a16:creationId xmlns:a16="http://schemas.microsoft.com/office/drawing/2014/main" id="{ECCBEC82-451B-36FB-0C25-32FA8D23734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Content Placeholder 9">
            <a:extLst>
              <a:ext uri="{FF2B5EF4-FFF2-40B4-BE49-F238E27FC236}">
                <a16:creationId xmlns:a16="http://schemas.microsoft.com/office/drawing/2014/main" id="{AE7D79ED-FFD2-5F0B-8EED-6E04ECF4D9C9}"/>
              </a:ext>
            </a:extLst>
          </p:cNvPr>
          <p:cNvSpPr txBox="1">
            <a:spLocks/>
          </p:cNvSpPr>
          <p:nvPr/>
        </p:nvSpPr>
        <p:spPr>
          <a:xfrm>
            <a:off x="1060873" y="106717"/>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17CCCB7-BA42-8D6E-6398-6DDC1C2E0178}"/>
              </a:ext>
            </a:extLst>
          </p:cNvPr>
          <p:cNvSpPr/>
          <p:nvPr/>
        </p:nvSpPr>
        <p:spPr>
          <a:xfrm>
            <a:off x="272473" y="206960"/>
            <a:ext cx="609600" cy="609600"/>
          </a:xfrm>
          <a:prstGeom prst="ellipse">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id="{DE19610E-D085-3C4F-E26A-67CA77E06BAC}"/>
              </a:ext>
            </a:extLst>
          </p:cNvPr>
          <p:cNvSpPr txBox="1">
            <a:spLocks/>
          </p:cNvSpPr>
          <p:nvPr/>
        </p:nvSpPr>
        <p:spPr>
          <a:xfrm>
            <a:off x="765552" y="875067"/>
            <a:ext cx="10815099"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a:latin typeface="Times New Roman" panose="02020603050405020304" pitchFamily="18" charset="0"/>
                <a:cs typeface="Times New Roman" panose="02020603050405020304" pitchFamily="18" charset="0"/>
              </a:rPr>
              <a:t>       2. Hãy so sánh </a:t>
            </a:r>
            <a:r>
              <a:rPr lang="vi-VN" sz="3200" b="1">
                <a:solidFill>
                  <a:srgbClr val="C00000"/>
                </a:solidFill>
                <a:latin typeface="Times New Roman" panose="02020603050405020304" pitchFamily="18" charset="0"/>
                <a:cs typeface="Times New Roman" panose="02020603050405020304" pitchFamily="18" charset="0"/>
              </a:rPr>
              <a:t>trọng lượng riêng của vật </a:t>
            </a:r>
            <a:r>
              <a:rPr lang="vi-VN" sz="3200">
                <a:latin typeface="Times New Roman" panose="02020603050405020304" pitchFamily="18" charset="0"/>
                <a:cs typeface="Times New Roman" panose="02020603050405020304" pitchFamily="18" charset="0"/>
              </a:rPr>
              <a:t>và </a:t>
            </a:r>
            <a:r>
              <a:rPr lang="vi-VN" sz="3200" b="1">
                <a:solidFill>
                  <a:srgbClr val="C00000"/>
                </a:solidFill>
                <a:latin typeface="Times New Roman" panose="02020603050405020304" pitchFamily="18" charset="0"/>
                <a:cs typeface="Times New Roman" panose="02020603050405020304" pitchFamily="18" charset="0"/>
              </a:rPr>
              <a:t>trọng lượng riêng của chất lỏng </a:t>
            </a:r>
            <a:r>
              <a:rPr lang="vi-VN" sz="3200">
                <a:latin typeface="Times New Roman" panose="02020603050405020304" pitchFamily="18" charset="0"/>
                <a:cs typeface="Times New Roman" panose="02020603050405020304" pitchFamily="18" charset="0"/>
              </a:rPr>
              <a:t>khi vật chìm, vật nổi.</a:t>
            </a:r>
          </a:p>
        </p:txBody>
      </p:sp>
      <p:sp>
        <p:nvSpPr>
          <p:cNvPr id="20" name="Content Placeholder 6">
            <a:extLst>
              <a:ext uri="{FF2B5EF4-FFF2-40B4-BE49-F238E27FC236}">
                <a16:creationId xmlns:a16="http://schemas.microsoft.com/office/drawing/2014/main" id="{83F66ED4-AFC2-0030-076D-AE2FFE747F9B}"/>
              </a:ext>
            </a:extLst>
          </p:cNvPr>
          <p:cNvSpPr txBox="1">
            <a:spLocks/>
          </p:cNvSpPr>
          <p:nvPr/>
        </p:nvSpPr>
        <p:spPr>
          <a:xfrm>
            <a:off x="1019179" y="3086133"/>
            <a:ext cx="108151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00000"/>
              </a:lnSpc>
            </a:pPr>
            <a:r>
              <a:rPr lang="vi-VN" sz="3200">
                <a:latin typeface="Times New Roman" panose="02020603050405020304" pitchFamily="18" charset="0"/>
                <a:ea typeface="Roboto" panose="02000000000000000000" pitchFamily="2" charset="0"/>
                <a:cs typeface="Times New Roman" panose="02020603050405020304" pitchFamily="18" charset="0"/>
              </a:rPr>
              <a:t>vật nổi: </a:t>
            </a:r>
            <a:r>
              <a:rPr lang="en-US" sz="3200" kern="0">
                <a:latin typeface="Times New Roman" panose="02020603050405020304" pitchFamily="18" charset="0"/>
                <a:cs typeface="Times New Roman" panose="02020603050405020304" pitchFamily="18" charset="0"/>
                <a:sym typeface="Montserrat Medium"/>
              </a:rPr>
              <a:t>F</a:t>
            </a:r>
            <a:r>
              <a:rPr lang="en-US" sz="3200" kern="0" baseline="-25000">
                <a:latin typeface="Times New Roman" panose="02020603050405020304" pitchFamily="18" charset="0"/>
                <a:cs typeface="Times New Roman" panose="02020603050405020304" pitchFamily="18" charset="0"/>
                <a:sym typeface="Montserrat Medium"/>
              </a:rPr>
              <a:t>A</a:t>
            </a:r>
            <a:r>
              <a:rPr lang="en-US" sz="3200" kern="0">
                <a:latin typeface="Times New Roman" panose="02020603050405020304" pitchFamily="18" charset="0"/>
                <a:cs typeface="Times New Roman" panose="02020603050405020304" pitchFamily="18" charset="0"/>
                <a:sym typeface="Montserrat Medium"/>
              </a:rPr>
              <a:t> </a:t>
            </a:r>
            <a:r>
              <a:rPr lang="vi-VN" sz="3200" kern="0">
                <a:latin typeface="Times New Roman" panose="02020603050405020304" pitchFamily="18" charset="0"/>
                <a:cs typeface="Times New Roman" panose="02020603050405020304" pitchFamily="18" charset="0"/>
                <a:sym typeface="Montserrat Medium"/>
              </a:rPr>
              <a:t>&gt; </a:t>
            </a:r>
            <a:r>
              <a:rPr lang="en-US" sz="3200" kern="0">
                <a:latin typeface="Times New Roman" panose="02020603050405020304" pitchFamily="18" charset="0"/>
                <a:cs typeface="Times New Roman" panose="02020603050405020304" pitchFamily="18" charset="0"/>
                <a:sym typeface="Montserrat Medium"/>
              </a:rPr>
              <a:t>P</a:t>
            </a:r>
            <a:r>
              <a:rPr lang="en-US" sz="3200" kern="0" baseline="-25000">
                <a:latin typeface="Times New Roman" panose="02020603050405020304" pitchFamily="18" charset="0"/>
                <a:cs typeface="Times New Roman" panose="02020603050405020304" pitchFamily="18" charset="0"/>
                <a:sym typeface="Montserrat Medium"/>
              </a:rPr>
              <a:t>vật</a:t>
            </a:r>
            <a:r>
              <a:rPr lang="en-US" sz="3200" kern="0">
                <a:latin typeface="Times New Roman" panose="02020603050405020304" pitchFamily="18" charset="0"/>
                <a:cs typeface="Times New Roman" panose="02020603050405020304" pitchFamily="18" charset="0"/>
                <a:sym typeface="Montserrat Medium"/>
              </a:rPr>
              <a:t> ↔ </a:t>
            </a:r>
            <a:r>
              <a:rPr lang="en-US" sz="3200">
                <a:latin typeface="Times New Roman" panose="02020603050405020304" pitchFamily="18" charset="0"/>
                <a:cs typeface="Times New Roman" panose="02020603050405020304" pitchFamily="18" charset="0"/>
              </a:rPr>
              <a:t>V.d</a:t>
            </a:r>
            <a:r>
              <a:rPr lang="en-US" sz="3200" baseline="-25000">
                <a:latin typeface="Times New Roman" panose="02020603050405020304" pitchFamily="18" charset="0"/>
                <a:cs typeface="Times New Roman" panose="02020603050405020304" pitchFamily="18" charset="0"/>
              </a:rPr>
              <a:t>chất</a:t>
            </a:r>
            <a:r>
              <a:rPr lang="en-US" sz="3200">
                <a:latin typeface="Times New Roman" panose="02020603050405020304" pitchFamily="18" charset="0"/>
                <a:cs typeface="Times New Roman" panose="02020603050405020304" pitchFamily="18" charset="0"/>
              </a:rPr>
              <a:t> </a:t>
            </a:r>
            <a:r>
              <a:rPr lang="en-US" sz="3200" baseline="-25000">
                <a:latin typeface="Times New Roman" panose="02020603050405020304" pitchFamily="18" charset="0"/>
                <a:cs typeface="Times New Roman" panose="02020603050405020304" pitchFamily="18" charset="0"/>
              </a:rPr>
              <a:t>lỏng</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&gt; </a:t>
            </a:r>
            <a:r>
              <a:rPr lang="en-US" sz="3200" kern="0">
                <a:latin typeface="Times New Roman" panose="02020603050405020304" pitchFamily="18" charset="0"/>
                <a:cs typeface="Times New Roman" panose="02020603050405020304" pitchFamily="18" charset="0"/>
                <a:sym typeface="Montserrat Medium"/>
              </a:rPr>
              <a:t>V.</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chất</a:t>
            </a:r>
            <a:r>
              <a:rPr lang="vi-VN" sz="3200" baseline="-25000">
                <a:latin typeface="Times New Roman" panose="02020603050405020304" pitchFamily="18" charset="0"/>
                <a:cs typeface="Times New Roman" panose="02020603050405020304" pitchFamily="18" charset="0"/>
              </a:rPr>
              <a:t> lỏng</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&gt; </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endParaRPr lang="vi-VN" sz="3200">
              <a:latin typeface="Times New Roman" panose="02020603050405020304" pitchFamily="18" charset="0"/>
              <a:ea typeface="Roboto" panose="02000000000000000000" pitchFamily="2" charset="0"/>
              <a:cs typeface="Times New Roman" panose="02020603050405020304" pitchFamily="18" charset="0"/>
            </a:endParaRPr>
          </a:p>
          <a:p>
            <a:pPr marL="0" indent="0" algn="just">
              <a:lnSpc>
                <a:spcPct val="100000"/>
              </a:lnSpc>
              <a:buNone/>
            </a:pPr>
            <a:endParaRPr lang="vi-VN" sz="3200">
              <a:latin typeface="Times New Roman" panose="02020603050405020304" pitchFamily="18" charset="0"/>
              <a:cs typeface="Times New Roman" panose="02020603050405020304" pitchFamily="18" charset="0"/>
            </a:endParaRPr>
          </a:p>
        </p:txBody>
      </p:sp>
      <p:sp>
        <p:nvSpPr>
          <p:cNvPr id="4" name="Content Placeholder 6">
            <a:extLst>
              <a:ext uri="{FF2B5EF4-FFF2-40B4-BE49-F238E27FC236}">
                <a16:creationId xmlns:a16="http://schemas.microsoft.com/office/drawing/2014/main" id="{57A7C0F7-02E6-2EF4-13BD-16EF0FEEA1BA}"/>
              </a:ext>
            </a:extLst>
          </p:cNvPr>
          <p:cNvSpPr txBox="1">
            <a:spLocks/>
          </p:cNvSpPr>
          <p:nvPr/>
        </p:nvSpPr>
        <p:spPr>
          <a:xfrm>
            <a:off x="974612" y="3840238"/>
            <a:ext cx="108151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00000"/>
              </a:lnSpc>
            </a:pPr>
            <a:r>
              <a:rPr lang="vi-VN" sz="3200">
                <a:latin typeface="Times New Roman" panose="02020603050405020304" pitchFamily="18" charset="0"/>
                <a:ea typeface="Roboto" panose="02000000000000000000" pitchFamily="2" charset="0"/>
                <a:cs typeface="Times New Roman" panose="02020603050405020304" pitchFamily="18" charset="0"/>
              </a:rPr>
              <a:t>vật chìm: </a:t>
            </a:r>
            <a:r>
              <a:rPr lang="en-US" sz="3200" kern="0">
                <a:latin typeface="Times New Roman" panose="02020603050405020304" pitchFamily="18" charset="0"/>
                <a:cs typeface="Times New Roman" panose="02020603050405020304" pitchFamily="18" charset="0"/>
                <a:sym typeface="Montserrat Medium"/>
              </a:rPr>
              <a:t>F</a:t>
            </a:r>
            <a:r>
              <a:rPr lang="en-US" sz="3200" kern="0" baseline="-25000">
                <a:latin typeface="Times New Roman" panose="02020603050405020304" pitchFamily="18" charset="0"/>
                <a:cs typeface="Times New Roman" panose="02020603050405020304" pitchFamily="18" charset="0"/>
                <a:sym typeface="Montserrat Medium"/>
              </a:rPr>
              <a:t>A</a:t>
            </a:r>
            <a:r>
              <a:rPr lang="en-US" sz="3200" kern="0">
                <a:latin typeface="Times New Roman" panose="02020603050405020304" pitchFamily="18" charset="0"/>
                <a:cs typeface="Times New Roman" panose="02020603050405020304" pitchFamily="18" charset="0"/>
                <a:sym typeface="Montserrat Medium"/>
              </a:rPr>
              <a:t> </a:t>
            </a:r>
            <a:r>
              <a:rPr lang="vi-VN" sz="3200" kern="0">
                <a:latin typeface="Times New Roman" panose="02020603050405020304" pitchFamily="18" charset="0"/>
                <a:cs typeface="Times New Roman" panose="02020603050405020304" pitchFamily="18" charset="0"/>
                <a:sym typeface="Montserrat Medium"/>
              </a:rPr>
              <a:t>&lt; </a:t>
            </a:r>
            <a:r>
              <a:rPr lang="en-US" sz="3200" kern="0">
                <a:latin typeface="Times New Roman" panose="02020603050405020304" pitchFamily="18" charset="0"/>
                <a:cs typeface="Times New Roman" panose="02020603050405020304" pitchFamily="18" charset="0"/>
                <a:sym typeface="Montserrat Medium"/>
              </a:rPr>
              <a:t>P</a:t>
            </a:r>
            <a:r>
              <a:rPr lang="en-US" sz="3200" kern="0" baseline="-25000">
                <a:latin typeface="Times New Roman" panose="02020603050405020304" pitchFamily="18" charset="0"/>
                <a:cs typeface="Times New Roman" panose="02020603050405020304" pitchFamily="18" charset="0"/>
                <a:sym typeface="Montserrat Medium"/>
              </a:rPr>
              <a:t>vật</a:t>
            </a:r>
            <a:r>
              <a:rPr lang="en-US" sz="3200" kern="0">
                <a:latin typeface="Times New Roman" panose="02020603050405020304" pitchFamily="18" charset="0"/>
                <a:cs typeface="Times New Roman" panose="02020603050405020304" pitchFamily="18" charset="0"/>
                <a:sym typeface="Montserrat Medium"/>
              </a:rPr>
              <a:t> ↔ </a:t>
            </a:r>
            <a:r>
              <a:rPr lang="en-US" sz="3200">
                <a:latin typeface="Times New Roman" panose="02020603050405020304" pitchFamily="18" charset="0"/>
                <a:cs typeface="Times New Roman" panose="02020603050405020304" pitchFamily="18" charset="0"/>
              </a:rPr>
              <a:t>V.d</a:t>
            </a:r>
            <a:r>
              <a:rPr lang="en-US" sz="3200" baseline="-25000">
                <a:latin typeface="Times New Roman" panose="02020603050405020304" pitchFamily="18" charset="0"/>
                <a:cs typeface="Times New Roman" panose="02020603050405020304" pitchFamily="18" charset="0"/>
              </a:rPr>
              <a:t>chất</a:t>
            </a:r>
            <a:r>
              <a:rPr lang="en-US" sz="3200">
                <a:latin typeface="Times New Roman" panose="02020603050405020304" pitchFamily="18" charset="0"/>
                <a:cs typeface="Times New Roman" panose="02020603050405020304" pitchFamily="18" charset="0"/>
              </a:rPr>
              <a:t> </a:t>
            </a:r>
            <a:r>
              <a:rPr lang="en-US" sz="3200" baseline="-25000">
                <a:latin typeface="Times New Roman" panose="02020603050405020304" pitchFamily="18" charset="0"/>
                <a:cs typeface="Times New Roman" panose="02020603050405020304" pitchFamily="18" charset="0"/>
              </a:rPr>
              <a:t>lỏng</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&lt; </a:t>
            </a:r>
            <a:r>
              <a:rPr lang="en-US" sz="3200" kern="0">
                <a:latin typeface="Times New Roman" panose="02020603050405020304" pitchFamily="18" charset="0"/>
                <a:cs typeface="Times New Roman" panose="02020603050405020304" pitchFamily="18" charset="0"/>
                <a:sym typeface="Montserrat Medium"/>
              </a:rPr>
              <a:t>V.</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chất</a:t>
            </a:r>
            <a:r>
              <a:rPr lang="vi-VN" sz="3200" baseline="-25000">
                <a:latin typeface="Times New Roman" panose="02020603050405020304" pitchFamily="18" charset="0"/>
                <a:cs typeface="Times New Roman" panose="02020603050405020304" pitchFamily="18" charset="0"/>
              </a:rPr>
              <a:t> lỏng</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&lt; </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endParaRPr lang="vi-VN" sz="3200">
              <a:latin typeface="Times New Roman" panose="02020603050405020304" pitchFamily="18" charset="0"/>
              <a:ea typeface="Roboto" panose="02000000000000000000" pitchFamily="2" charset="0"/>
              <a:cs typeface="Times New Roman" panose="02020603050405020304" pitchFamily="18" charset="0"/>
            </a:endParaRPr>
          </a:p>
          <a:p>
            <a:pPr marL="0" indent="0" algn="just">
              <a:lnSpc>
                <a:spcPct val="100000"/>
              </a:lnSpc>
              <a:buNone/>
            </a:pPr>
            <a:endParaRPr lang="vi-VN" sz="3200">
              <a:latin typeface="Times New Roman" panose="02020603050405020304" pitchFamily="18" charset="0"/>
              <a:cs typeface="Times New Roman" panose="02020603050405020304" pitchFamily="18" charset="0"/>
            </a:endParaRPr>
          </a:p>
        </p:txBody>
      </p:sp>
      <p:sp>
        <p:nvSpPr>
          <p:cNvPr id="6" name="Content Placeholder 6">
            <a:extLst>
              <a:ext uri="{FF2B5EF4-FFF2-40B4-BE49-F238E27FC236}">
                <a16:creationId xmlns:a16="http://schemas.microsoft.com/office/drawing/2014/main" id="{18216871-CC31-690D-F8F0-78B839958D2D}"/>
              </a:ext>
            </a:extLst>
          </p:cNvPr>
          <p:cNvSpPr txBox="1">
            <a:spLocks/>
          </p:cNvSpPr>
          <p:nvPr/>
        </p:nvSpPr>
        <p:spPr>
          <a:xfrm>
            <a:off x="1037651" y="2472876"/>
            <a:ext cx="108151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a:latin typeface="Times New Roman" panose="02020603050405020304" pitchFamily="18" charset="0"/>
                <a:cs typeface="Times New Roman" panose="02020603050405020304" pitchFamily="18" charset="0"/>
              </a:rPr>
              <a:t>Xét một vật đang chìm hoàn toàn trong nước. Để:</a:t>
            </a:r>
          </a:p>
        </p:txBody>
      </p:sp>
      <p:sp>
        <p:nvSpPr>
          <p:cNvPr id="7" name="Content Placeholder 6">
            <a:extLst>
              <a:ext uri="{FF2B5EF4-FFF2-40B4-BE49-F238E27FC236}">
                <a16:creationId xmlns:a16="http://schemas.microsoft.com/office/drawing/2014/main" id="{A4B4D9A4-048E-5C24-A002-4CD277F6F937}"/>
              </a:ext>
            </a:extLst>
          </p:cNvPr>
          <p:cNvSpPr txBox="1">
            <a:spLocks/>
          </p:cNvSpPr>
          <p:nvPr/>
        </p:nvSpPr>
        <p:spPr>
          <a:xfrm>
            <a:off x="795570" y="4453495"/>
            <a:ext cx="10815100" cy="171870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b="1">
                <a:solidFill>
                  <a:srgbClr val="C00000"/>
                </a:solidFill>
                <a:latin typeface="Times New Roman" panose="02020603050405020304" pitchFamily="18" charset="0"/>
                <a:cs typeface="Times New Roman" panose="02020603050405020304" pitchFamily="18" charset="0"/>
              </a:rPr>
              <a:t>=&gt; Vật nổi trong nước có trọng lượng riêng nhỏ hơn trọng lượng riêng của nước, vật chìm trong nước có trọng lượng riêng lớn hơn trọng lượng riêng của nước.</a:t>
            </a:r>
          </a:p>
        </p:txBody>
      </p:sp>
      <p:pic>
        <p:nvPicPr>
          <p:cNvPr id="8" name="Picture 4">
            <a:extLst>
              <a:ext uri="{FF2B5EF4-FFF2-40B4-BE49-F238E27FC236}">
                <a16:creationId xmlns:a16="http://schemas.microsoft.com/office/drawing/2014/main" id="{3B812572-6185-42B2-CB8B-05E1C57EE1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00" y="146063"/>
            <a:ext cx="678306" cy="63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41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4"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529" y="838200"/>
            <a:ext cx="12193057" cy="5468586"/>
          </a:xfrm>
          <a:prstGeom prst="rect">
            <a:avLst/>
          </a:prstGeom>
        </p:spPr>
      </p:pic>
      <p:pic>
        <p:nvPicPr>
          <p:cNvPr id="5" name="2">
            <a:extLst>
              <a:ext uri="{FF2B5EF4-FFF2-40B4-BE49-F238E27FC236}">
                <a16:creationId xmlns:a16="http://schemas.microsoft.com/office/drawing/2014/main" id="{B168D604-F135-4839-AADC-025A6938C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427" r="2524" b="45155"/>
          <a:stretch/>
        </p:blipFill>
        <p:spPr>
          <a:xfrm>
            <a:off x="0" y="3574432"/>
            <a:ext cx="12192000" cy="3283568"/>
          </a:xfrm>
          <a:prstGeom prst="rect">
            <a:avLst/>
          </a:prstGeom>
        </p:spPr>
      </p:pic>
      <p:pic>
        <p:nvPicPr>
          <p:cNvPr id="6" name="1">
            <a:extLst>
              <a:ext uri="{FF2B5EF4-FFF2-40B4-BE49-F238E27FC236}">
                <a16:creationId xmlns:a16="http://schemas.microsoft.com/office/drawing/2014/main" id="{1EBB384C-4B51-44F6-AC60-48BA8617F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6" t="53872" r="5641"/>
          <a:stretch/>
        </p:blipFill>
        <p:spPr>
          <a:xfrm>
            <a:off x="0" y="0"/>
            <a:ext cx="12192000" cy="2578214"/>
          </a:xfrm>
          <a:prstGeom prst="rect">
            <a:avLst/>
          </a:prstGeom>
        </p:spPr>
      </p:pic>
      <p:sp>
        <p:nvSpPr>
          <p:cNvPr id="11" name="TextBox 10">
            <a:extLst>
              <a:ext uri="{FF2B5EF4-FFF2-40B4-BE49-F238E27FC236}">
                <a16:creationId xmlns:a16="http://schemas.microsoft.com/office/drawing/2014/main" id="{FE15ED69-CCA7-48B0-B815-CB1AD58D8A45}"/>
              </a:ext>
            </a:extLst>
          </p:cNvPr>
          <p:cNvSpPr txBox="1"/>
          <p:nvPr/>
        </p:nvSpPr>
        <p:spPr>
          <a:xfrm>
            <a:off x="3160904" y="2758240"/>
            <a:ext cx="5870198" cy="1341521"/>
          </a:xfrm>
          <a:prstGeom prst="rect">
            <a:avLst/>
          </a:prstGeom>
          <a:noFill/>
        </p:spPr>
        <p:txBody>
          <a:bodyPr wrap="none" lIns="0" tIns="0" rIns="0" bIns="0" rtlCol="0">
            <a:spAutoFit/>
          </a:bodyPr>
          <a:lstStyle/>
          <a:p>
            <a:pPr algn="ctr">
              <a:lnSpc>
                <a:spcPct val="120000"/>
              </a:lnSpc>
            </a:pPr>
            <a:r>
              <a:rPr lang="en-US" sz="8000" b="1">
                <a:solidFill>
                  <a:schemeClr val="accent6">
                    <a:lumMod val="50000"/>
                  </a:schemeClr>
                </a:solidFill>
              </a:rPr>
              <a:t>EM ĐÃ HỌC</a:t>
            </a:r>
          </a:p>
        </p:txBody>
      </p:sp>
    </p:spTree>
    <p:extLst>
      <p:ext uri="{BB962C8B-B14F-4D97-AF65-F5344CB8AC3E}">
        <p14:creationId xmlns:p14="http://schemas.microsoft.com/office/powerpoint/2010/main" val="987134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A262B1-FE68-9296-7A05-BE20229FE25A}"/>
              </a:ext>
            </a:extLst>
          </p:cNvPr>
          <p:cNvSpPr txBox="1"/>
          <p:nvPr/>
        </p:nvSpPr>
        <p:spPr>
          <a:xfrm>
            <a:off x="934062" y="692512"/>
            <a:ext cx="10811091" cy="1938992"/>
          </a:xfrm>
          <a:prstGeom prst="rect">
            <a:avLst/>
          </a:prstGeom>
          <a:noFill/>
        </p:spPr>
        <p:txBody>
          <a:bodyPr wrap="square">
            <a:spAutoFit/>
          </a:bodyPr>
          <a:lstStyle/>
          <a:p>
            <a:pPr algn="just"/>
            <a:r>
              <a:rPr lang="vi-VN" sz="3000">
                <a:latin typeface="Times New Roman" panose="02020603050405020304" pitchFamily="18" charset="0"/>
                <a:cs typeface="Times New Roman" panose="02020603050405020304" pitchFamily="18" charset="0"/>
              </a:rPr>
              <a:t> Một vật đặt trong chất lỏng chịu tác dụng một lực đẩy hướng thẳng đứng từ dưới lên trên có độ lớn tính bằng công thức: </a:t>
            </a:r>
            <a:r>
              <a:rPr lang="en-US" sz="3000" kern="0">
                <a:solidFill>
                  <a:srgbClr val="C00000"/>
                </a:solidFill>
                <a:latin typeface="Times New Roman" panose="02020603050405020304" pitchFamily="18" charset="0"/>
                <a:ea typeface="Roboto Black" panose="02000000000000000000" pitchFamily="2" charset="0"/>
                <a:cs typeface="Times New Roman" panose="02020603050405020304" pitchFamily="18" charset="0"/>
                <a:sym typeface="Anton"/>
              </a:rPr>
              <a:t>F</a:t>
            </a:r>
            <a:r>
              <a:rPr lang="en-US" sz="3000" kern="0" baseline="-25000">
                <a:solidFill>
                  <a:srgbClr val="C00000"/>
                </a:solidFill>
                <a:latin typeface="Times New Roman" panose="02020603050405020304" pitchFamily="18" charset="0"/>
                <a:ea typeface="Roboto Black" panose="02000000000000000000" pitchFamily="2" charset="0"/>
                <a:cs typeface="Times New Roman" panose="02020603050405020304" pitchFamily="18" charset="0"/>
                <a:sym typeface="Anton"/>
              </a:rPr>
              <a:t>A</a:t>
            </a:r>
            <a:r>
              <a:rPr lang="en-US" sz="3000" kern="0">
                <a:solidFill>
                  <a:srgbClr val="C00000"/>
                </a:solidFill>
                <a:latin typeface="Times New Roman" panose="02020603050405020304" pitchFamily="18" charset="0"/>
                <a:ea typeface="Roboto Black" panose="02000000000000000000" pitchFamily="2" charset="0"/>
                <a:cs typeface="Times New Roman" panose="02020603050405020304" pitchFamily="18" charset="0"/>
                <a:sym typeface="Anton"/>
              </a:rPr>
              <a:t>= d.</a:t>
            </a:r>
            <a:r>
              <a:rPr lang="vi-VN" sz="3000" kern="0">
                <a:solidFill>
                  <a:srgbClr val="C00000"/>
                </a:solidFill>
                <a:latin typeface="Times New Roman" panose="02020603050405020304" pitchFamily="18" charset="0"/>
                <a:ea typeface="Roboto Black" panose="02000000000000000000" pitchFamily="2" charset="0"/>
                <a:cs typeface="Times New Roman" panose="02020603050405020304" pitchFamily="18" charset="0"/>
                <a:sym typeface="Anton"/>
              </a:rPr>
              <a:t>V, </a:t>
            </a:r>
            <a:r>
              <a:rPr lang="vi-VN" sz="3000" kern="0">
                <a:solidFill>
                  <a:schemeClr val="tx1">
                    <a:lumMod val="95000"/>
                    <a:lumOff val="5000"/>
                  </a:schemeClr>
                </a:solidFill>
                <a:latin typeface="Times New Roman" panose="02020603050405020304" pitchFamily="18" charset="0"/>
                <a:ea typeface="Roboto Black" panose="02000000000000000000" pitchFamily="2" charset="0"/>
                <a:cs typeface="Times New Roman" panose="02020603050405020304" pitchFamily="18" charset="0"/>
                <a:sym typeface="Anton"/>
              </a:rPr>
              <a:t>trong đó </a:t>
            </a:r>
            <a:r>
              <a:rPr lang="en-US" sz="3000">
                <a:solidFill>
                  <a:schemeClr val="tx1">
                    <a:lumMod val="95000"/>
                    <a:lumOff val="5000"/>
                  </a:schemeClr>
                </a:solidFill>
                <a:latin typeface="Times New Roman" panose="02020603050405020304" pitchFamily="18" charset="0"/>
                <a:cs typeface="Times New Roman" panose="02020603050405020304" pitchFamily="18" charset="0"/>
              </a:rPr>
              <a:t>d</a:t>
            </a:r>
            <a:r>
              <a:rPr lang="vi-VN" sz="3000">
                <a:solidFill>
                  <a:schemeClr val="tx1">
                    <a:lumMod val="95000"/>
                    <a:lumOff val="5000"/>
                  </a:schemeClr>
                </a:solidFill>
                <a:latin typeface="Times New Roman" panose="02020603050405020304" pitchFamily="18" charset="0"/>
                <a:cs typeface="Times New Roman" panose="02020603050405020304" pitchFamily="18" charset="0"/>
              </a:rPr>
              <a:t> </a:t>
            </a:r>
            <a:r>
              <a:rPr lang="vi-VN" sz="3000">
                <a:latin typeface="Times New Roman" panose="02020603050405020304" pitchFamily="18" charset="0"/>
                <a:cs typeface="Times New Roman" panose="02020603050405020304" pitchFamily="18" charset="0"/>
              </a:rPr>
              <a:t>là</a:t>
            </a:r>
            <a:r>
              <a:rPr lang="en-US" sz="3000">
                <a:latin typeface="Times New Roman" panose="02020603050405020304" pitchFamily="18" charset="0"/>
                <a:cs typeface="Times New Roman" panose="02020603050405020304" pitchFamily="18" charset="0"/>
              </a:rPr>
              <a:t> trọng lượng riêng chất </a:t>
            </a:r>
            <a:r>
              <a:rPr lang="vi-VN" sz="3000">
                <a:latin typeface="Times New Roman" panose="02020603050405020304" pitchFamily="18" charset="0"/>
                <a:cs typeface="Times New Roman" panose="02020603050405020304" pitchFamily="18" charset="0"/>
              </a:rPr>
              <a:t>lỏng, </a:t>
            </a:r>
            <a:r>
              <a:rPr lang="en-US" sz="3000">
                <a:latin typeface="Times New Roman" panose="02020603050405020304" pitchFamily="18" charset="0"/>
                <a:cs typeface="Times New Roman" panose="02020603050405020304" pitchFamily="18" charset="0"/>
              </a:rPr>
              <a:t>V</a:t>
            </a:r>
            <a:r>
              <a:rPr lang="vi-VN" sz="3000">
                <a:latin typeface="Times New Roman" panose="02020603050405020304" pitchFamily="18" charset="0"/>
                <a:cs typeface="Times New Roman" panose="02020603050405020304" pitchFamily="18" charset="0"/>
              </a:rPr>
              <a:t> là </a:t>
            </a:r>
            <a:r>
              <a:rPr lang="en-US" sz="3000">
                <a:latin typeface="Times New Roman" panose="02020603050405020304" pitchFamily="18" charset="0"/>
                <a:cs typeface="Times New Roman" panose="02020603050405020304" pitchFamily="18" charset="0"/>
              </a:rPr>
              <a:t>thể tích phần chất lỏng bị </a:t>
            </a:r>
            <a:r>
              <a:rPr lang="vi-VN" sz="3000">
                <a:latin typeface="Times New Roman" panose="02020603050405020304" pitchFamily="18" charset="0"/>
                <a:cs typeface="Times New Roman" panose="02020603050405020304" pitchFamily="18" charset="0"/>
              </a:rPr>
              <a:t>vật </a:t>
            </a:r>
            <a:r>
              <a:rPr lang="en-US" sz="3000">
                <a:latin typeface="Times New Roman" panose="02020603050405020304" pitchFamily="18" charset="0"/>
                <a:cs typeface="Times New Roman" panose="02020603050405020304" pitchFamily="18" charset="0"/>
              </a:rPr>
              <a:t>chiếm </a:t>
            </a:r>
            <a:r>
              <a:rPr lang="vi-VN" sz="3000">
                <a:latin typeface="Times New Roman" panose="02020603050405020304" pitchFamily="18" charset="0"/>
                <a:cs typeface="Times New Roman" panose="02020603050405020304" pitchFamily="18" charset="0"/>
              </a:rPr>
              <a:t>chỗ. </a:t>
            </a:r>
            <a:r>
              <a:rPr lang="en-US" sz="3000">
                <a:latin typeface="Times New Roman" panose="02020603050405020304" pitchFamily="18" charset="0"/>
                <a:cs typeface="Times New Roman" panose="02020603050405020304" pitchFamily="18" charset="0"/>
              </a:rPr>
              <a:t> </a:t>
            </a:r>
            <a:endParaRPr lang="en-US" sz="3000" kern="0">
              <a:solidFill>
                <a:srgbClr val="C00000"/>
              </a:solidFill>
              <a:latin typeface="Times New Roman" panose="02020603050405020304" pitchFamily="18" charset="0"/>
              <a:ea typeface="Roboto Black" panose="02000000000000000000" pitchFamily="2" charset="0"/>
              <a:cs typeface="Times New Roman" panose="02020603050405020304" pitchFamily="18" charset="0"/>
              <a:sym typeface="Anton"/>
            </a:endParaRPr>
          </a:p>
        </p:txBody>
      </p:sp>
      <p:sp>
        <p:nvSpPr>
          <p:cNvPr id="7" name="TextBox 6">
            <a:extLst>
              <a:ext uri="{FF2B5EF4-FFF2-40B4-BE49-F238E27FC236}">
                <a16:creationId xmlns:a16="http://schemas.microsoft.com/office/drawing/2014/main" id="{D5B34641-2ED4-ED49-597A-60690704EC20}"/>
              </a:ext>
            </a:extLst>
          </p:cNvPr>
          <p:cNvSpPr txBox="1"/>
          <p:nvPr/>
        </p:nvSpPr>
        <p:spPr>
          <a:xfrm>
            <a:off x="913280" y="2601494"/>
            <a:ext cx="10811091" cy="1938992"/>
          </a:xfrm>
          <a:prstGeom prst="rect">
            <a:avLst/>
          </a:prstGeom>
          <a:noFill/>
        </p:spPr>
        <p:txBody>
          <a:bodyPr wrap="square">
            <a:spAutoFit/>
          </a:bodyPr>
          <a:lstStyle/>
          <a:p>
            <a:pPr algn="just"/>
            <a:r>
              <a:rPr lang="vi-VN" sz="3000">
                <a:latin typeface="Times New Roman" panose="02020603050405020304" pitchFamily="18" charset="0"/>
                <a:cs typeface="Times New Roman" panose="02020603050405020304" pitchFamily="18" charset="0"/>
              </a:rPr>
              <a:t> Một vật trong lòng chất lỏng sẽ</a:t>
            </a:r>
            <a:r>
              <a:rPr lang="en-US" sz="3000">
                <a:latin typeface="Times New Roman" panose="02020603050405020304" pitchFamily="18" charset="0"/>
                <a:cs typeface="Times New Roman" panose="02020603050405020304" pitchFamily="18" charset="0"/>
              </a:rPr>
              <a:t>:</a:t>
            </a:r>
          </a:p>
          <a:p>
            <a:pPr algn="just"/>
            <a:r>
              <a:rPr lang="vi-VN" sz="3000">
                <a:latin typeface="Times New Roman" panose="02020603050405020304" pitchFamily="18" charset="0"/>
                <a:cs typeface="Times New Roman" panose="02020603050405020304" pitchFamily="18" charset="0"/>
              </a:rPr>
              <a:t>+ C</a:t>
            </a:r>
            <a:r>
              <a:rPr lang="en-US" sz="3000">
                <a:latin typeface="Times New Roman" panose="02020603050405020304" pitchFamily="18" charset="0"/>
                <a:cs typeface="Times New Roman" panose="02020603050405020304" pitchFamily="18" charset="0"/>
              </a:rPr>
              <a:t>hìm xuống khi</a:t>
            </a:r>
            <a:r>
              <a:rPr lang="vi-VN" sz="3000">
                <a:latin typeface="Times New Roman" panose="02020603050405020304" pitchFamily="18" charset="0"/>
                <a:cs typeface="Times New Roman" panose="02020603050405020304" pitchFamily="18" charset="0"/>
              </a:rPr>
              <a:t> lực đẩy Archimedes nhỏ hơn trọng lượng của vật</a:t>
            </a:r>
            <a:r>
              <a:rPr lang="en-US" sz="3000">
                <a:latin typeface="Times New Roman" panose="02020603050405020304" pitchFamily="18" charset="0"/>
                <a:cs typeface="Times New Roman" panose="02020603050405020304" pitchFamily="18" charset="0"/>
              </a:rPr>
              <a:t>: F</a:t>
            </a:r>
            <a:r>
              <a:rPr lang="en-US" sz="3000" baseline="-25000">
                <a:latin typeface="Times New Roman" panose="02020603050405020304" pitchFamily="18" charset="0"/>
                <a:cs typeface="Times New Roman" panose="02020603050405020304" pitchFamily="18" charset="0"/>
              </a:rPr>
              <a:t>A</a:t>
            </a:r>
            <a:r>
              <a:rPr lang="vi-VN" sz="3000">
                <a:latin typeface="Times New Roman" panose="02020603050405020304" pitchFamily="18" charset="0"/>
                <a:cs typeface="Times New Roman" panose="02020603050405020304" pitchFamily="18" charset="0"/>
              </a:rPr>
              <a:t>&lt; P</a:t>
            </a:r>
            <a:r>
              <a:rPr lang="en-US" sz="3000">
                <a:latin typeface="Times New Roman" panose="02020603050405020304" pitchFamily="18" charset="0"/>
                <a:cs typeface="Times New Roman" panose="02020603050405020304" pitchFamily="18" charset="0"/>
              </a:rPr>
              <a:t> </a:t>
            </a:r>
            <a:endParaRPr lang="vi-VN" sz="3000">
              <a:latin typeface="Times New Roman" panose="02020603050405020304" pitchFamily="18" charset="0"/>
              <a:cs typeface="Times New Roman" panose="02020603050405020304" pitchFamily="18" charset="0"/>
            </a:endParaRPr>
          </a:p>
          <a:p>
            <a:pPr algn="just"/>
            <a:r>
              <a:rPr lang="vi-VN" sz="3000">
                <a:latin typeface="Times New Roman" panose="02020603050405020304" pitchFamily="18" charset="0"/>
                <a:cs typeface="Times New Roman" panose="02020603050405020304" pitchFamily="18" charset="0"/>
              </a:rPr>
              <a:t>+ N</a:t>
            </a:r>
            <a:r>
              <a:rPr lang="en-US" sz="3000">
                <a:latin typeface="Times New Roman" panose="02020603050405020304" pitchFamily="18" charset="0"/>
                <a:cs typeface="Times New Roman" panose="02020603050405020304" pitchFamily="18" charset="0"/>
              </a:rPr>
              <a:t>ổi lên khi</a:t>
            </a:r>
            <a:r>
              <a:rPr lang="vi-VN" sz="3000">
                <a:latin typeface="Times New Roman" panose="02020603050405020304" pitchFamily="18" charset="0"/>
                <a:cs typeface="Times New Roman" panose="02020603050405020304" pitchFamily="18" charset="0"/>
              </a:rPr>
              <a:t> lực đẩy Archimedes lớn hơn trọng lượng của vật</a:t>
            </a:r>
            <a:r>
              <a:rPr lang="en-US" sz="3000">
                <a:latin typeface="Times New Roman" panose="02020603050405020304" pitchFamily="18" charset="0"/>
                <a:cs typeface="Times New Roman" panose="02020603050405020304" pitchFamily="18" charset="0"/>
              </a:rPr>
              <a:t>: F</a:t>
            </a:r>
            <a:r>
              <a:rPr lang="en-US" sz="3000" baseline="-25000">
                <a:latin typeface="Times New Roman" panose="02020603050405020304" pitchFamily="18" charset="0"/>
                <a:cs typeface="Times New Roman" panose="02020603050405020304" pitchFamily="18" charset="0"/>
              </a:rPr>
              <a:t>A</a:t>
            </a:r>
            <a:r>
              <a:rPr lang="vi-VN" sz="3000">
                <a:latin typeface="Times New Roman" panose="02020603050405020304" pitchFamily="18" charset="0"/>
                <a:cs typeface="Times New Roman" panose="02020603050405020304" pitchFamily="18" charset="0"/>
              </a:rPr>
              <a:t>&gt;P</a:t>
            </a:r>
            <a:endParaRPr lang="en-US" sz="3000">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id="{7E9E597D-25E2-0A2A-85A7-808F0A341FD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38798" y="708459"/>
            <a:ext cx="644542" cy="6445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1B5F3AFD-85A4-12A6-C167-293B8C2D50A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26065" y="2531711"/>
            <a:ext cx="644542" cy="6445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3B4F947-2FB4-66BC-FAB9-3F53AA485C6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24790" y="4635594"/>
            <a:ext cx="644542" cy="64454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6">
            <a:extLst>
              <a:ext uri="{FF2B5EF4-FFF2-40B4-BE49-F238E27FC236}">
                <a16:creationId xmlns:a16="http://schemas.microsoft.com/office/drawing/2014/main" id="{21574160-C1E6-2766-E0B0-EC9268FCC770}"/>
              </a:ext>
            </a:extLst>
          </p:cNvPr>
          <p:cNvSpPr txBox="1">
            <a:spLocks/>
          </p:cNvSpPr>
          <p:nvPr/>
        </p:nvSpPr>
        <p:spPr>
          <a:xfrm>
            <a:off x="934062" y="4540486"/>
            <a:ext cx="10790309" cy="171870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000">
                <a:solidFill>
                  <a:schemeClr val="tx1">
                    <a:lumMod val="95000"/>
                    <a:lumOff val="5000"/>
                  </a:schemeClr>
                </a:solidFill>
                <a:latin typeface="Times New Roman" panose="02020603050405020304" pitchFamily="18" charset="0"/>
                <a:cs typeface="Times New Roman" panose="02020603050405020304" pitchFamily="18" charset="0"/>
              </a:rPr>
              <a:t> Một vật sẽ chìm xuống chất lỏng nếu trọng lượng riêng của vật lớn hơn trọng lượng riêng của chất lỏng, vật sẽ nổi lên nếu trọng lượng riêng của vật nhỏ hơn trọng lượng riêng của chất lỏng.</a:t>
            </a:r>
          </a:p>
        </p:txBody>
      </p:sp>
    </p:spTree>
    <p:extLst>
      <p:ext uri="{BB962C8B-B14F-4D97-AF65-F5344CB8AC3E}">
        <p14:creationId xmlns:p14="http://schemas.microsoft.com/office/powerpoint/2010/main" val="2513782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529" y="840139"/>
            <a:ext cx="12193057" cy="5468586"/>
          </a:xfrm>
          <a:prstGeom prst="rect">
            <a:avLst/>
          </a:prstGeom>
        </p:spPr>
      </p:pic>
      <p:pic>
        <p:nvPicPr>
          <p:cNvPr id="5" name="2">
            <a:extLst>
              <a:ext uri="{FF2B5EF4-FFF2-40B4-BE49-F238E27FC236}">
                <a16:creationId xmlns:a16="http://schemas.microsoft.com/office/drawing/2014/main" id="{B168D604-F135-4839-AADC-025A6938C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427" r="2524" b="45155"/>
          <a:stretch/>
        </p:blipFill>
        <p:spPr>
          <a:xfrm>
            <a:off x="0" y="3574432"/>
            <a:ext cx="12192000" cy="3283568"/>
          </a:xfrm>
          <a:prstGeom prst="rect">
            <a:avLst/>
          </a:prstGeom>
        </p:spPr>
      </p:pic>
      <p:pic>
        <p:nvPicPr>
          <p:cNvPr id="6" name="1">
            <a:extLst>
              <a:ext uri="{FF2B5EF4-FFF2-40B4-BE49-F238E27FC236}">
                <a16:creationId xmlns:a16="http://schemas.microsoft.com/office/drawing/2014/main" id="{1EBB384C-4B51-44F6-AC60-48BA8617F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6" t="53872" r="5641"/>
          <a:stretch/>
        </p:blipFill>
        <p:spPr>
          <a:xfrm>
            <a:off x="0" y="0"/>
            <a:ext cx="12192000" cy="2578214"/>
          </a:xfrm>
          <a:prstGeom prst="rect">
            <a:avLst/>
          </a:prstGeom>
        </p:spPr>
      </p:pic>
      <p:sp>
        <p:nvSpPr>
          <p:cNvPr id="11" name="TextBox 10">
            <a:extLst>
              <a:ext uri="{FF2B5EF4-FFF2-40B4-BE49-F238E27FC236}">
                <a16:creationId xmlns:a16="http://schemas.microsoft.com/office/drawing/2014/main" id="{FE15ED69-CCA7-48B0-B815-CB1AD58D8A45}"/>
              </a:ext>
            </a:extLst>
          </p:cNvPr>
          <p:cNvSpPr txBox="1"/>
          <p:nvPr/>
        </p:nvSpPr>
        <p:spPr>
          <a:xfrm>
            <a:off x="3245862" y="2758240"/>
            <a:ext cx="5700278" cy="1341521"/>
          </a:xfrm>
          <a:prstGeom prst="rect">
            <a:avLst/>
          </a:prstGeom>
          <a:noFill/>
        </p:spPr>
        <p:txBody>
          <a:bodyPr wrap="none" lIns="0" tIns="0" rIns="0" bIns="0" rtlCol="0">
            <a:spAutoFit/>
          </a:bodyPr>
          <a:lstStyle/>
          <a:p>
            <a:pPr algn="ctr">
              <a:lnSpc>
                <a:spcPct val="120000"/>
              </a:lnSpc>
            </a:pPr>
            <a:r>
              <a:rPr lang="en-US" sz="8000" b="1">
                <a:solidFill>
                  <a:schemeClr val="accent6">
                    <a:lumMod val="50000"/>
                  </a:schemeClr>
                </a:solidFill>
              </a:rPr>
              <a:t>EM CÓ </a:t>
            </a:r>
            <a:r>
              <a:rPr lang="vi-VN" sz="8000" b="1">
                <a:solidFill>
                  <a:schemeClr val="accent6">
                    <a:lumMod val="50000"/>
                  </a:schemeClr>
                </a:solidFill>
              </a:rPr>
              <a:t>THỂ</a:t>
            </a:r>
            <a:endParaRPr lang="en-US" sz="8000" b="1">
              <a:solidFill>
                <a:schemeClr val="accent6">
                  <a:lumMod val="50000"/>
                </a:schemeClr>
              </a:solidFill>
            </a:endParaRPr>
          </a:p>
        </p:txBody>
      </p:sp>
    </p:spTree>
    <p:extLst>
      <p:ext uri="{BB962C8B-B14F-4D97-AF65-F5344CB8AC3E}">
        <p14:creationId xmlns:p14="http://schemas.microsoft.com/office/powerpoint/2010/main" val="1033036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63C623-780D-7FDB-82C7-47772D606E6E}"/>
              </a:ext>
            </a:extLst>
          </p:cNvPr>
          <p:cNvSpPr/>
          <p:nvPr/>
        </p:nvSpPr>
        <p:spPr>
          <a:xfrm>
            <a:off x="358311" y="1295400"/>
            <a:ext cx="11475378" cy="4547438"/>
          </a:xfrm>
          <a:prstGeom prst="rect">
            <a:avLst/>
          </a:prstGeom>
          <a:blipFill>
            <a:blip r:embed="rId2"/>
            <a:stretch>
              <a:fillRect t="24000" b="-300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304587-CCE9-B57A-C517-477ECA00FCE0}"/>
              </a:ext>
            </a:extLst>
          </p:cNvPr>
          <p:cNvSpPr/>
          <p:nvPr/>
        </p:nvSpPr>
        <p:spPr>
          <a:xfrm>
            <a:off x="152400" y="1015162"/>
            <a:ext cx="12039600" cy="1347038"/>
          </a:xfrm>
          <a:prstGeom prst="rect">
            <a:avLst/>
          </a:prstGeom>
          <a:solidFill>
            <a:srgbClr val="FA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57538D7-32A8-C72D-6910-304F66CF2B1C}"/>
              </a:ext>
            </a:extLst>
          </p:cNvPr>
          <p:cNvGrpSpPr/>
          <p:nvPr/>
        </p:nvGrpSpPr>
        <p:grpSpPr>
          <a:xfrm>
            <a:off x="511629" y="573249"/>
            <a:ext cx="11332946" cy="1788951"/>
            <a:chOff x="-1337614" y="3806269"/>
            <a:chExt cx="11332946" cy="1788951"/>
          </a:xfrm>
        </p:grpSpPr>
        <p:sp>
          <p:nvSpPr>
            <p:cNvPr id="3" name="TextBox 2">
              <a:extLst>
                <a:ext uri="{FF2B5EF4-FFF2-40B4-BE49-F238E27FC236}">
                  <a16:creationId xmlns:a16="http://schemas.microsoft.com/office/drawing/2014/main" id="{5B080158-F97F-48F3-6B19-6C766052678D}"/>
                </a:ext>
              </a:extLst>
            </p:cNvPr>
            <p:cNvSpPr txBox="1"/>
            <p:nvPr/>
          </p:nvSpPr>
          <p:spPr>
            <a:xfrm>
              <a:off x="-139268" y="3806269"/>
              <a:ext cx="10134600" cy="1788951"/>
            </a:xfrm>
            <a:prstGeom prst="rect">
              <a:avLst/>
            </a:prstGeom>
            <a:noFill/>
          </p:spPr>
          <p:txBody>
            <a:bodyPr wrap="square" lIns="0" tIns="0" rIns="0" bIns="0" rtlCol="0">
              <a:spAutoFit/>
            </a:bodyPr>
            <a:lstStyle>
              <a:defPPr>
                <a:defRPr lang="en-US"/>
              </a:defPPr>
              <a:lvl1pPr algn="just">
                <a:lnSpc>
                  <a:spcPct val="125000"/>
                </a:lnSpc>
                <a:defRPr sz="2200">
                  <a:latin typeface="Arial" panose="020B0604020202020204" pitchFamily="34" charset="0"/>
                  <a:cs typeface="Arial" panose="020B0604020202020204" pitchFamily="34" charset="0"/>
                </a:defRPr>
              </a:lvl1pPr>
            </a:lstStyle>
            <a:p>
              <a:r>
                <a:rPr lang="vi-VN" sz="3200">
                  <a:latin typeface="Times New Roman" panose="02020603050405020304" pitchFamily="18" charset="0"/>
                  <a:cs typeface="Times New Roman" panose="02020603050405020304" pitchFamily="18" charset="0"/>
                </a:rPr>
                <a:t>Ước tính được thể tích phần nước biển bị tàu chiếm chỗ khi biết trọng lượng riêng của nước biển, kích thước và khối lượng của con tàu.</a:t>
              </a:r>
              <a:endParaRPr lang="vi-VN"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4B65CE-7DE3-79AB-B9B0-C2C1FBA20FE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37614" y="4147420"/>
              <a:ext cx="9144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0AAAAD15-23AF-EB22-EBEB-30C157511172}"/>
              </a:ext>
            </a:extLst>
          </p:cNvPr>
          <p:cNvSpPr/>
          <p:nvPr/>
        </p:nvSpPr>
        <p:spPr>
          <a:xfrm>
            <a:off x="358311" y="2362200"/>
            <a:ext cx="11475378" cy="3480638"/>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223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63C623-780D-7FDB-82C7-47772D606E6E}"/>
              </a:ext>
            </a:extLst>
          </p:cNvPr>
          <p:cNvSpPr/>
          <p:nvPr/>
        </p:nvSpPr>
        <p:spPr>
          <a:xfrm>
            <a:off x="358311" y="1295400"/>
            <a:ext cx="11475378" cy="4547438"/>
          </a:xfrm>
          <a:prstGeom prst="rect">
            <a:avLst/>
          </a:prstGeom>
          <a:blipFill>
            <a:blip r:embed="rId2"/>
            <a:stretch>
              <a:fillRect t="24000" b="-300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304587-CCE9-B57A-C517-477ECA00FCE0}"/>
              </a:ext>
            </a:extLst>
          </p:cNvPr>
          <p:cNvSpPr/>
          <p:nvPr/>
        </p:nvSpPr>
        <p:spPr>
          <a:xfrm>
            <a:off x="152400" y="1015162"/>
            <a:ext cx="12039600" cy="1347038"/>
          </a:xfrm>
          <a:prstGeom prst="rect">
            <a:avLst/>
          </a:prstGeom>
          <a:solidFill>
            <a:srgbClr val="FA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57538D7-32A8-C72D-6910-304F66CF2B1C}"/>
              </a:ext>
            </a:extLst>
          </p:cNvPr>
          <p:cNvGrpSpPr/>
          <p:nvPr/>
        </p:nvGrpSpPr>
        <p:grpSpPr>
          <a:xfrm>
            <a:off x="539870" y="914400"/>
            <a:ext cx="11293819" cy="1173398"/>
            <a:chOff x="-1309373" y="4147420"/>
            <a:chExt cx="11293819" cy="1173398"/>
          </a:xfrm>
        </p:grpSpPr>
        <p:sp>
          <p:nvSpPr>
            <p:cNvPr id="3" name="TextBox 2">
              <a:extLst>
                <a:ext uri="{FF2B5EF4-FFF2-40B4-BE49-F238E27FC236}">
                  <a16:creationId xmlns:a16="http://schemas.microsoft.com/office/drawing/2014/main" id="{5B080158-F97F-48F3-6B19-6C766052678D}"/>
                </a:ext>
              </a:extLst>
            </p:cNvPr>
            <p:cNvSpPr txBox="1"/>
            <p:nvPr/>
          </p:nvSpPr>
          <p:spPr>
            <a:xfrm>
              <a:off x="-150154" y="4147420"/>
              <a:ext cx="10134600" cy="1173398"/>
            </a:xfrm>
            <a:prstGeom prst="rect">
              <a:avLst/>
            </a:prstGeom>
            <a:noFill/>
          </p:spPr>
          <p:txBody>
            <a:bodyPr wrap="square" lIns="0" tIns="0" rIns="0" bIns="0" rtlCol="0">
              <a:spAutoFit/>
            </a:bodyPr>
            <a:lstStyle>
              <a:defPPr>
                <a:defRPr lang="en-US"/>
              </a:defPPr>
              <a:lvl1pPr algn="just">
                <a:lnSpc>
                  <a:spcPct val="125000"/>
                </a:lnSpc>
                <a:defRPr sz="2200">
                  <a:latin typeface="Arial" panose="020B0604020202020204" pitchFamily="34" charset="0"/>
                  <a:cs typeface="Arial" panose="020B0604020202020204" pitchFamily="34" charset="0"/>
                </a:defRPr>
              </a:lvl1pPr>
            </a:lstStyle>
            <a:p>
              <a:r>
                <a:rPr lang="vi-VN" sz="3200">
                  <a:latin typeface="Times New Roman" panose="02020603050405020304" pitchFamily="18" charset="0"/>
                  <a:cs typeface="Times New Roman" panose="02020603050405020304" pitchFamily="18" charset="0"/>
                </a:rPr>
                <a:t>Giải thích được tại sao con tàu rất nặng mà vẫn nổi được trên mặt nước.</a:t>
              </a:r>
              <a:endParaRPr lang="vi-VN"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4B65CE-7DE3-79AB-B9B0-C2C1FBA20FE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09373" y="4376020"/>
              <a:ext cx="9144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0AAAAD15-23AF-EB22-EBEB-30C157511172}"/>
              </a:ext>
            </a:extLst>
          </p:cNvPr>
          <p:cNvSpPr/>
          <p:nvPr/>
        </p:nvSpPr>
        <p:spPr>
          <a:xfrm>
            <a:off x="358311" y="2362200"/>
            <a:ext cx="11475378" cy="3480638"/>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976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90" y="-76200"/>
            <a:ext cx="12192000" cy="69342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10304" y="152400"/>
            <a:ext cx="12193057" cy="5468586"/>
          </a:xfrm>
          <a:prstGeom prst="rect">
            <a:avLst/>
          </a:prstGeom>
        </p:spPr>
      </p:pic>
      <p:sp>
        <p:nvSpPr>
          <p:cNvPr id="8" name="TextBox 7">
            <a:extLst>
              <a:ext uri="{FF2B5EF4-FFF2-40B4-BE49-F238E27FC236}">
                <a16:creationId xmlns:a16="http://schemas.microsoft.com/office/drawing/2014/main" id="{2736F615-ECF4-4DE6-9492-6C67DF5E6CEB}"/>
              </a:ext>
            </a:extLst>
          </p:cNvPr>
          <p:cNvSpPr txBox="1"/>
          <p:nvPr/>
        </p:nvSpPr>
        <p:spPr>
          <a:xfrm>
            <a:off x="990600" y="947738"/>
            <a:ext cx="10569625" cy="1213602"/>
          </a:xfrm>
          <a:prstGeom prst="rect">
            <a:avLst/>
          </a:prstGeom>
          <a:noFill/>
        </p:spPr>
        <p:txBody>
          <a:bodyPr wrap="none" lIns="0" tIns="0" rIns="0" bIns="0" rtlCol="0">
            <a:spAutoFit/>
          </a:bodyPr>
          <a:lstStyle/>
          <a:p>
            <a:pPr algn="ctr">
              <a:lnSpc>
                <a:spcPct val="120000"/>
              </a:lnSpc>
            </a:pPr>
            <a:r>
              <a:rPr lang="vi-VN" sz="7200" b="1" spc="-80">
                <a:solidFill>
                  <a:srgbClr val="C00000"/>
                </a:solidFill>
                <a:latin typeface="Times New Roman" panose="02020603050405020304" pitchFamily="18" charset="0"/>
                <a:cs typeface="Times New Roman" panose="02020603050405020304" pitchFamily="18" charset="0"/>
              </a:rPr>
              <a:t>LỰC ĐẨY ARCHIMEDES</a:t>
            </a:r>
            <a:endParaRPr lang="en-US" sz="7200" b="1" spc="-80">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E15ED69-CCA7-48B0-B815-CB1AD58D8A45}"/>
              </a:ext>
            </a:extLst>
          </p:cNvPr>
          <p:cNvSpPr txBox="1"/>
          <p:nvPr/>
        </p:nvSpPr>
        <p:spPr>
          <a:xfrm>
            <a:off x="4941254" y="327281"/>
            <a:ext cx="2327560" cy="910186"/>
          </a:xfrm>
          <a:prstGeom prst="rect">
            <a:avLst/>
          </a:prstGeom>
          <a:noFill/>
        </p:spPr>
        <p:txBody>
          <a:bodyPr wrap="none" lIns="0" tIns="0" rIns="0" bIns="0" rtlCol="0">
            <a:spAutoFit/>
          </a:bodyPr>
          <a:lstStyle/>
          <a:p>
            <a:pPr algn="ctr">
              <a:lnSpc>
                <a:spcPct val="120000"/>
              </a:lnSpc>
            </a:pPr>
            <a:r>
              <a:rPr lang="en-US" sz="5400" b="1">
                <a:solidFill>
                  <a:schemeClr val="accent6">
                    <a:lumMod val="50000"/>
                  </a:schemeClr>
                </a:solidFill>
                <a:latin typeface="Times New Roman" panose="02020603050405020304" pitchFamily="18" charset="0"/>
                <a:cs typeface="Times New Roman" panose="02020603050405020304" pitchFamily="18" charset="0"/>
              </a:rPr>
              <a:t>BÀI </a:t>
            </a:r>
            <a:r>
              <a:rPr lang="vi-VN" sz="5400" b="1">
                <a:solidFill>
                  <a:schemeClr val="accent6">
                    <a:lumMod val="50000"/>
                  </a:schemeClr>
                </a:solidFill>
                <a:latin typeface="Times New Roman" panose="02020603050405020304" pitchFamily="18" charset="0"/>
                <a:cs typeface="Times New Roman" panose="02020603050405020304" pitchFamily="18" charset="0"/>
              </a:rPr>
              <a:t>17</a:t>
            </a:r>
            <a:r>
              <a:rPr lang="en-US" sz="5400" b="1">
                <a:solidFill>
                  <a:schemeClr val="accent6">
                    <a:lumMod val="50000"/>
                  </a:schemeClr>
                </a:solidFill>
                <a:latin typeface="Times New Roman" panose="02020603050405020304" pitchFamily="18" charset="0"/>
                <a:cs typeface="Times New Roman" panose="02020603050405020304" pitchFamily="18" charset="0"/>
              </a:rPr>
              <a:t>:</a:t>
            </a:r>
          </a:p>
        </p:txBody>
      </p:sp>
      <p:pic>
        <p:nvPicPr>
          <p:cNvPr id="3" name="Picture 2" descr="A sailboat in the water&#10;&#10;Description automatically generated with low confidence">
            <a:extLst>
              <a:ext uri="{FF2B5EF4-FFF2-40B4-BE49-F238E27FC236}">
                <a16:creationId xmlns:a16="http://schemas.microsoft.com/office/drawing/2014/main" id="{957DDFA7-CC68-280A-CD77-DBE882B2C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1" y="2238082"/>
            <a:ext cx="12230585" cy="4619918"/>
          </a:xfrm>
          <a:prstGeom prst="rect">
            <a:avLst/>
          </a:prstGeom>
        </p:spPr>
      </p:pic>
    </p:spTree>
    <p:extLst>
      <p:ext uri="{BB962C8B-B14F-4D97-AF65-F5344CB8AC3E}">
        <p14:creationId xmlns:p14="http://schemas.microsoft.com/office/powerpoint/2010/main" val="3077763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529" y="840139"/>
            <a:ext cx="12193057" cy="5468586"/>
          </a:xfrm>
          <a:prstGeom prst="rect">
            <a:avLst/>
          </a:prstGeom>
        </p:spPr>
      </p:pic>
      <p:pic>
        <p:nvPicPr>
          <p:cNvPr id="5" name="2">
            <a:extLst>
              <a:ext uri="{FF2B5EF4-FFF2-40B4-BE49-F238E27FC236}">
                <a16:creationId xmlns:a16="http://schemas.microsoft.com/office/drawing/2014/main" id="{B168D604-F135-4839-AADC-025A6938C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427" r="2524" b="45155"/>
          <a:stretch/>
        </p:blipFill>
        <p:spPr>
          <a:xfrm>
            <a:off x="0" y="3574432"/>
            <a:ext cx="12192000" cy="3283568"/>
          </a:xfrm>
          <a:prstGeom prst="rect">
            <a:avLst/>
          </a:prstGeom>
        </p:spPr>
      </p:pic>
      <p:pic>
        <p:nvPicPr>
          <p:cNvPr id="6" name="1">
            <a:extLst>
              <a:ext uri="{FF2B5EF4-FFF2-40B4-BE49-F238E27FC236}">
                <a16:creationId xmlns:a16="http://schemas.microsoft.com/office/drawing/2014/main" id="{1EBB384C-4B51-44F6-AC60-48BA8617F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6" t="53872" r="5641"/>
          <a:stretch/>
        </p:blipFill>
        <p:spPr>
          <a:xfrm>
            <a:off x="0" y="0"/>
            <a:ext cx="12192000" cy="2578214"/>
          </a:xfrm>
          <a:prstGeom prst="rect">
            <a:avLst/>
          </a:prstGeom>
        </p:spPr>
      </p:pic>
      <p:sp>
        <p:nvSpPr>
          <p:cNvPr id="11" name="TextBox 10">
            <a:extLst>
              <a:ext uri="{FF2B5EF4-FFF2-40B4-BE49-F238E27FC236}">
                <a16:creationId xmlns:a16="http://schemas.microsoft.com/office/drawing/2014/main" id="{FE15ED69-CCA7-48B0-B815-CB1AD58D8A45}"/>
              </a:ext>
            </a:extLst>
          </p:cNvPr>
          <p:cNvSpPr txBox="1"/>
          <p:nvPr/>
        </p:nvSpPr>
        <p:spPr>
          <a:xfrm>
            <a:off x="3188953" y="2388310"/>
            <a:ext cx="5814092" cy="1341521"/>
          </a:xfrm>
          <a:prstGeom prst="rect">
            <a:avLst/>
          </a:prstGeom>
          <a:noFill/>
        </p:spPr>
        <p:txBody>
          <a:bodyPr wrap="none" lIns="0" tIns="0" rIns="0" bIns="0" rtlCol="0">
            <a:spAutoFit/>
          </a:bodyPr>
          <a:lstStyle/>
          <a:p>
            <a:pPr algn="ctr">
              <a:lnSpc>
                <a:spcPct val="120000"/>
              </a:lnSpc>
            </a:pPr>
            <a:r>
              <a:rPr lang="vi-VN" sz="8000" b="1">
                <a:solidFill>
                  <a:schemeClr val="accent6">
                    <a:lumMod val="50000"/>
                  </a:schemeClr>
                </a:solidFill>
              </a:rPr>
              <a:t>LUYỆN TẬP</a:t>
            </a:r>
            <a:endParaRPr lang="en-US" sz="8000" b="1">
              <a:solidFill>
                <a:schemeClr val="accent6">
                  <a:lumMod val="50000"/>
                </a:schemeClr>
              </a:solidFill>
            </a:endParaRPr>
          </a:p>
        </p:txBody>
      </p:sp>
    </p:spTree>
    <p:extLst>
      <p:ext uri="{BB962C8B-B14F-4D97-AF65-F5344CB8AC3E}">
        <p14:creationId xmlns:p14="http://schemas.microsoft.com/office/powerpoint/2010/main" val="2291285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0" y="4343400"/>
            <a:ext cx="12192000" cy="25146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1143000" y="1066800"/>
            <a:ext cx="10287000" cy="5287538"/>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1</a:t>
            </a:r>
            <a:r>
              <a:rPr lang="en-US" sz="3600" u="sng" kern="800">
                <a:solidFill>
                  <a:srgbClr val="C00000"/>
                </a:solidFill>
                <a:latin typeface="Times New Roman" panose="02020603050405020304" pitchFamily="18" charset="0"/>
                <a:cs typeface="Times New Roman" panose="02020603050405020304" pitchFamily="18" charset="0"/>
              </a:rPr>
              <a:t>.</a:t>
            </a:r>
            <a:r>
              <a:rPr lang="en-US" sz="36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 vật ở trong nước chịu tác dụng của những lực nào?</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lực ma sát.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lực.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r>
              <a:rPr lang="en-US" sz="3600" b="1">
                <a:solidFill>
                  <a:srgbClr val="0070C0"/>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D</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Trọng lực và lực 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D289FE04-5772-2F73-D3E2-8089AC41417C}"/>
              </a:ext>
            </a:extLst>
          </p:cNvPr>
          <p:cNvSpPr/>
          <p:nvPr/>
        </p:nvSpPr>
        <p:spPr>
          <a:xfrm>
            <a:off x="1094334" y="48006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59799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0" y="4572000"/>
            <a:ext cx="12192000" cy="22860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342900" y="1110808"/>
            <a:ext cx="11506200" cy="4344779"/>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2</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dụng lên một vật nhúng trong chất lỏng bằng:</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lượng của vật.	</a:t>
            </a:r>
            <a:endParaRPr lang="vi-VN" sz="36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lượng của chất lỏng.</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rgbClr val="0070C0"/>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lượng phần chất lỏng bị vật chiếm chỗ.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lượng của phần vật nằm dưới mặt chất lỏng.</a:t>
            </a:r>
            <a:r>
              <a:rPr lang="en-US" sz="3600">
                <a:solidFill>
                  <a:srgbClr val="C00000"/>
                </a:solidFill>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D289FE04-5772-2F73-D3E2-8089AC41417C}"/>
              </a:ext>
            </a:extLst>
          </p:cNvPr>
          <p:cNvSpPr/>
          <p:nvPr/>
        </p:nvSpPr>
        <p:spPr>
          <a:xfrm>
            <a:off x="342900" y="40386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9591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0" y="4572000"/>
            <a:ext cx="12192000" cy="22860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342900" y="1110808"/>
            <a:ext cx="11506200" cy="2742226"/>
          </a:xfrm>
          <a:prstGeom prst="rect">
            <a:avLst/>
          </a:prstGeom>
          <a:noFill/>
        </p:spPr>
        <p:txBody>
          <a:bodyPr wrap="square" rtlCol="0">
            <a:spAutoFit/>
          </a:bodyPr>
          <a:lstStyle/>
          <a:p>
            <a:pPr algn="just">
              <a:lnSpc>
                <a:spcPct val="150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3</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 thức tính lực </a:t>
            </a:r>
            <a:r>
              <a:rPr lang="en-US" sz="3600">
                <a:effectLst/>
                <a:latin typeface="Times New Roman" panose="02020603050405020304" pitchFamily="18" charset="0"/>
                <a:ea typeface="Calibri" panose="020F0502020204030204" pitchFamily="34" charset="0"/>
                <a:cs typeface="Times New Roman" panose="02020603050405020304" pitchFamily="18" charset="0"/>
              </a:rPr>
              <a:t>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a:effectLst/>
                <a:latin typeface="Times New Roman" panose="02020603050405020304" pitchFamily="18" charset="0"/>
                <a:ea typeface="Calibri" panose="020F0502020204030204" pitchFamily="34" charset="0"/>
                <a:cs typeface="Times New Roman" panose="02020603050405020304" pitchFamily="18" charset="0"/>
              </a:rPr>
              <a:t> là:</a:t>
            </a:r>
          </a:p>
          <a:p>
            <a:pPr algn="just">
              <a:lnSpc>
                <a:spcPct val="150000"/>
              </a:lnSpc>
              <a:spcAft>
                <a:spcPts val="1000"/>
              </a:spcAft>
              <a:tabLst>
                <a:tab pos="1620520" algn="l"/>
                <a:tab pos="4860925" algn="l"/>
              </a:tabLst>
            </a:pPr>
            <a:r>
              <a:rPr lang="vi-VN"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a:effectLst/>
                <a:latin typeface="Times New Roman" panose="02020603050405020304" pitchFamily="18" charset="0"/>
                <a:ea typeface="Calibri" panose="020F0502020204030204" pitchFamily="34" charset="0"/>
                <a:cs typeface="Times New Roman" panose="02020603050405020304" pitchFamily="18" charset="0"/>
              </a:rPr>
              <a:t>F</a:t>
            </a:r>
            <a:r>
              <a:rPr lang="en-US" sz="3600" baseline="-25000">
                <a:effectLst/>
                <a:latin typeface="Times New Roman" panose="02020603050405020304" pitchFamily="18" charset="0"/>
                <a:ea typeface="Calibri" panose="020F0502020204030204" pitchFamily="34" charset="0"/>
                <a:cs typeface="Times New Roman" panose="02020603050405020304" pitchFamily="18" charset="0"/>
              </a:rPr>
              <a:t>A</a:t>
            </a:r>
            <a:r>
              <a:rPr lang="en-US" sz="3600">
                <a:effectLst/>
                <a:latin typeface="Times New Roman" panose="02020603050405020304" pitchFamily="18" charset="0"/>
                <a:ea typeface="Calibri" panose="020F0502020204030204" pitchFamily="34" charset="0"/>
                <a:cs typeface="Times New Roman" panose="02020603050405020304" pitchFamily="18" charset="0"/>
              </a:rPr>
              <a:t> = </a:t>
            </a:r>
            <a:r>
              <a:rPr lang="vi-VN" sz="3600">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effectLst/>
                <a:latin typeface="Times New Roman" panose="02020603050405020304" pitchFamily="18" charset="0"/>
                <a:ea typeface="Calibri" panose="020F0502020204030204" pitchFamily="34" charset="0"/>
                <a:cs typeface="Times New Roman" panose="02020603050405020304" pitchFamily="18" charset="0"/>
              </a:rPr>
              <a:t>.V    </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P</a:t>
            </a:r>
            <a:r>
              <a:rPr lang="en-US"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	</a:t>
            </a:r>
            <a:endParaRPr lang="vi-VN" sz="36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tabLst>
                <a:tab pos="1620520" algn="l"/>
                <a:tab pos="4860925" algn="l"/>
              </a:tabLst>
            </a:pPr>
            <a:r>
              <a:rPr lang="vi-VN" sz="3600" b="1" baseline="-25000">
                <a:solidFill>
                  <a:srgbClr val="0070C0"/>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rgbClr val="0070C0"/>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d.h</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D289FE04-5772-2F73-D3E2-8089AC41417C}"/>
              </a:ext>
            </a:extLst>
          </p:cNvPr>
          <p:cNvSpPr/>
          <p:nvPr/>
        </p:nvSpPr>
        <p:spPr>
          <a:xfrm>
            <a:off x="1828800" y="22860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47572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26719" y="5029200"/>
            <a:ext cx="12192000" cy="18288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914400" y="1110807"/>
            <a:ext cx="11087100" cy="4483279"/>
          </a:xfrm>
          <a:prstGeom prst="rect">
            <a:avLst/>
          </a:prstGeom>
          <a:noFill/>
        </p:spPr>
        <p:txBody>
          <a:bodyPr wrap="square" rtlCol="0">
            <a:spAutoFit/>
          </a:bodyPr>
          <a:lstStyle/>
          <a:p>
            <a:pPr algn="just">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4</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vi-VN"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Tại sao miếng gỗ thả vào nước thì nổi?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1000"/>
              </a:spcAft>
            </a:pPr>
            <a:r>
              <a:rPr lang="vi-VN"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Vì khối lượng riêng của gỗ lớn hơn khối lượng riêng của nước.</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en-US" sz="3600" b="1">
                <a:solidFill>
                  <a:schemeClr val="accent1">
                    <a:lumMod val="50000"/>
                  </a:schemeClr>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B</a:t>
            </a:r>
            <a:r>
              <a:rPr lang="en-US"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Vì khối lượng riêng của gỗ nhỏ hơn khối lượng riêng của nước.</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tabLst>
                <a:tab pos="1620520" algn="l"/>
                <a:tab pos="4860925" algn="l"/>
              </a:tabLst>
            </a:pPr>
            <a:r>
              <a:rPr lang="en-US"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36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Vì gỗ nhẹ.</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1000"/>
              </a:spcAft>
              <a:tabLst>
                <a:tab pos="1620520" algn="l"/>
                <a:tab pos="4860925" algn="l"/>
              </a:tabLst>
            </a:pPr>
            <a:r>
              <a:rPr lang="en-US"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Vì khối lượng của gỗ nhỏ hơn khối lượng của nước.</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Oval 6">
            <a:extLst>
              <a:ext uri="{FF2B5EF4-FFF2-40B4-BE49-F238E27FC236}">
                <a16:creationId xmlns:a16="http://schemas.microsoft.com/office/drawing/2014/main" id="{D289FE04-5772-2F73-D3E2-8089AC41417C}"/>
              </a:ext>
            </a:extLst>
          </p:cNvPr>
          <p:cNvSpPr/>
          <p:nvPr/>
        </p:nvSpPr>
        <p:spPr>
          <a:xfrm>
            <a:off x="871847" y="3033607"/>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98608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76200" y="5257800"/>
            <a:ext cx="12192000" cy="16002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533400" y="1066800"/>
            <a:ext cx="11125200" cy="5013873"/>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5</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 ôm một tảng đá trong nước ta thấy nhẹ hơn khi ôm nó trong không khí. Sở dĩ như vậy là vì:</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 lượng của tảng đá thay đổi.	</a:t>
            </a:r>
            <a:endPar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 lượng của nước thay đổi.</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360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ó </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ực đẩy của nước</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dụng lên viên đá khi ôm tảng đá trong nước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tảng đá</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không ngấm nước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D289FE04-5772-2F73-D3E2-8089AC41417C}"/>
              </a:ext>
            </a:extLst>
          </p:cNvPr>
          <p:cNvSpPr/>
          <p:nvPr/>
        </p:nvSpPr>
        <p:spPr>
          <a:xfrm>
            <a:off x="457200" y="40386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24163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76200" y="5257800"/>
            <a:ext cx="12192000" cy="16002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533400" y="1030172"/>
            <a:ext cx="11125200" cy="5013873"/>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6</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Lực đẩy Archimedes của chất lỏng tác dụng lên vật nhỏ hơn trọng lượng của vật thì:</a:t>
            </a:r>
          </a:p>
          <a:p>
            <a:pPr algn="just">
              <a:lnSpc>
                <a:spcPct val="115000"/>
              </a:lnSpc>
              <a:spcAft>
                <a:spcPts val="1000"/>
              </a:spcAft>
            </a:pPr>
            <a:r>
              <a:rPr lang="vi-VN" sz="3600" b="1" kern="800">
                <a:latin typeface="Times New Roman" panose="02020603050405020304" pitchFamily="18" charset="0"/>
                <a:cs typeface="Times New Roman" panose="02020603050405020304" pitchFamily="18" charset="0"/>
              </a:rPr>
              <a:t>A. </a:t>
            </a:r>
            <a:r>
              <a:rPr lang="vi-VN" sz="3600" kern="800">
                <a:latin typeface="Times New Roman" panose="02020603050405020304" pitchFamily="18" charset="0"/>
                <a:cs typeface="Times New Roman" panose="02020603050405020304" pitchFamily="18" charset="0"/>
              </a:rPr>
              <a:t>vật nổi lên.  </a:t>
            </a:r>
          </a:p>
          <a:p>
            <a:pPr algn="just">
              <a:lnSpc>
                <a:spcPct val="115000"/>
              </a:lnSpc>
              <a:spcAft>
                <a:spcPts val="1000"/>
              </a:spcAft>
            </a:pPr>
            <a:r>
              <a:rPr lang="vi-VN" sz="3600" b="1" kern="800">
                <a:effectLst/>
                <a:latin typeface="Times New Roman" panose="02020603050405020304" pitchFamily="18" charset="0"/>
                <a:ea typeface="Calibri" panose="020F0502020204030204" pitchFamily="34" charset="0"/>
                <a:cs typeface="Times New Roman" panose="02020603050405020304" pitchFamily="18" charset="0"/>
              </a:rPr>
              <a:t>B. </a:t>
            </a:r>
            <a:r>
              <a:rPr lang="vi-VN" sz="3600" kern="800">
                <a:latin typeface="Times New Roman" panose="02020603050405020304" pitchFamily="18" charset="0"/>
                <a:cs typeface="Times New Roman" panose="02020603050405020304" pitchFamily="18" charset="0"/>
              </a:rPr>
              <a:t>v</a:t>
            </a:r>
            <a:r>
              <a:rPr lang="vi-VN" sz="3600" kern="800">
                <a:effectLst/>
                <a:latin typeface="Times New Roman" panose="02020603050405020304" pitchFamily="18" charset="0"/>
                <a:ea typeface="Calibri" panose="020F0502020204030204" pitchFamily="34" charset="0"/>
                <a:cs typeface="Times New Roman" panose="02020603050405020304" pitchFamily="18" charset="0"/>
              </a:rPr>
              <a:t>ật chìm xuống.</a:t>
            </a:r>
          </a:p>
          <a:p>
            <a:pPr algn="just">
              <a:lnSpc>
                <a:spcPct val="115000"/>
              </a:lnSpc>
              <a:spcAft>
                <a:spcPts val="1000"/>
              </a:spcAft>
            </a:pPr>
            <a:r>
              <a:rPr lang="vi-VN" sz="3600" b="1" kern="800">
                <a:latin typeface="Times New Roman" panose="02020603050405020304" pitchFamily="18" charset="0"/>
                <a:ea typeface="Calibri" panose="020F0502020204030204" pitchFamily="34" charset="0"/>
                <a:cs typeface="Times New Roman" panose="02020603050405020304" pitchFamily="18" charset="0"/>
              </a:rPr>
              <a:t>C. </a:t>
            </a:r>
            <a:r>
              <a:rPr lang="vi-VN" sz="3600" kern="800">
                <a:latin typeface="Times New Roman" panose="02020603050405020304" pitchFamily="18" charset="0"/>
                <a:cs typeface="Times New Roman" panose="02020603050405020304" pitchFamily="18" charset="0"/>
              </a:rPr>
              <a:t>v</a:t>
            </a:r>
            <a:r>
              <a:rPr lang="vi-VN" sz="3600" kern="800">
                <a:latin typeface="Times New Roman" panose="02020603050405020304" pitchFamily="18" charset="0"/>
                <a:ea typeface="Calibri" panose="020F0502020204030204" pitchFamily="34" charset="0"/>
                <a:cs typeface="Times New Roman" panose="02020603050405020304" pitchFamily="18" charset="0"/>
              </a:rPr>
              <a:t>ật lơ lửng trong chất lỏng.</a:t>
            </a:r>
          </a:p>
          <a:p>
            <a:pPr algn="just">
              <a:lnSpc>
                <a:spcPct val="115000"/>
              </a:lnSpc>
              <a:spcAft>
                <a:spcPts val="1000"/>
              </a:spcAft>
            </a:pPr>
            <a:r>
              <a:rPr lang="vi-VN" sz="3600" b="1" kern="800">
                <a:effectLst/>
                <a:latin typeface="Times New Roman" panose="02020603050405020304" pitchFamily="18" charset="0"/>
                <a:ea typeface="Calibri" panose="020F0502020204030204" pitchFamily="34" charset="0"/>
                <a:cs typeface="Times New Roman" panose="02020603050405020304" pitchFamily="18" charset="0"/>
              </a:rPr>
              <a:t>D. </a:t>
            </a:r>
            <a:r>
              <a:rPr lang="vi-VN" sz="3600" kern="800">
                <a:latin typeface="Times New Roman" panose="02020603050405020304" pitchFamily="18" charset="0"/>
                <a:cs typeface="Times New Roman" panose="02020603050405020304" pitchFamily="18" charset="0"/>
              </a:rPr>
              <a:t>v</a:t>
            </a:r>
            <a:r>
              <a:rPr lang="vi-VN" sz="3600" kern="800">
                <a:effectLst/>
                <a:latin typeface="Times New Roman" panose="02020603050405020304" pitchFamily="18" charset="0"/>
                <a:ea typeface="Calibri" panose="020F0502020204030204" pitchFamily="34" charset="0"/>
                <a:cs typeface="Times New Roman" panose="02020603050405020304" pitchFamily="18" charset="0"/>
              </a:rPr>
              <a:t>ật có thể chìm, nổi hoặc lơ lửng tùy thuộc hình dạng của vật.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DD6F69B4-1210-33CF-4A88-68E65FB98F11}"/>
              </a:ext>
            </a:extLst>
          </p:cNvPr>
          <p:cNvSpPr/>
          <p:nvPr/>
        </p:nvSpPr>
        <p:spPr>
          <a:xfrm>
            <a:off x="381000" y="32766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943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0" y="4572000"/>
            <a:ext cx="12192000" cy="22860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342900" y="1110808"/>
            <a:ext cx="11506200" cy="4120295"/>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7</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 tích của một miếng sắt là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2m</a:t>
            </a:r>
            <a:r>
              <a:rPr lang="en-US" sz="36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Biết khối lượng riêng của nước là 1000kg/</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36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đẩy tác dụng lên miếng sắt khi nhúng chìm trong nước sẽ nhận giá trị nào trong các giá trị sau:</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620520" algn="l"/>
                <a:tab pos="4860925" algn="l"/>
              </a:tabLst>
            </a:pP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F =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N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chemeClr val="tx1">
                    <a:lumMod val="95000"/>
                    <a:lumOff val="5000"/>
                  </a:schemeClr>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B</a:t>
            </a:r>
            <a:r>
              <a:rPr lang="en-US"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F = 20N        	</a:t>
            </a:r>
            <a:endPar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620520" algn="l"/>
                <a:tab pos="4860925" algn="l"/>
              </a:tabLst>
            </a:pPr>
            <a:r>
              <a:rPr lang="vi-VN"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F =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2000</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N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F =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20</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0N</a:t>
            </a:r>
          </a:p>
        </p:txBody>
      </p:sp>
      <p:sp>
        <p:nvSpPr>
          <p:cNvPr id="7" name="Oval 6">
            <a:extLst>
              <a:ext uri="{FF2B5EF4-FFF2-40B4-BE49-F238E27FC236}">
                <a16:creationId xmlns:a16="http://schemas.microsoft.com/office/drawing/2014/main" id="{D289FE04-5772-2F73-D3E2-8089AC41417C}"/>
              </a:ext>
            </a:extLst>
          </p:cNvPr>
          <p:cNvSpPr/>
          <p:nvPr/>
        </p:nvSpPr>
        <p:spPr>
          <a:xfrm>
            <a:off x="6629400" y="3868018"/>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45788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021645-EB02-DDA8-661B-31C186DED70C}"/>
              </a:ext>
            </a:extLst>
          </p:cNvPr>
          <p:cNvSpPr txBox="1"/>
          <p:nvPr/>
        </p:nvSpPr>
        <p:spPr>
          <a:xfrm>
            <a:off x="519545" y="1055873"/>
            <a:ext cx="11125200" cy="613245"/>
          </a:xfrm>
          <a:prstGeom prst="rect">
            <a:avLst/>
          </a:prstGeom>
          <a:noFill/>
        </p:spPr>
        <p:txBody>
          <a:bodyPr wrap="square" rtlCol="0">
            <a:spAutoFit/>
          </a:bodyPr>
          <a:lstStyle/>
          <a:p>
            <a:pPr algn="just">
              <a:lnSpc>
                <a:spcPct val="115000"/>
              </a:lnSpc>
              <a:spcAft>
                <a:spcPts val="1000"/>
              </a:spcAft>
            </a:pPr>
            <a:r>
              <a:rPr lang="en-US" sz="3200" b="1" u="sng" kern="800">
                <a:solidFill>
                  <a:srgbClr val="C00000"/>
                </a:solidFill>
                <a:latin typeface="Times New Roman" panose="02020603050405020304" pitchFamily="18" charset="0"/>
                <a:cs typeface="Times New Roman" panose="02020603050405020304" pitchFamily="18" charset="0"/>
              </a:rPr>
              <a:t>Câu</a:t>
            </a:r>
            <a:r>
              <a:rPr lang="vi-VN" sz="3200" b="1" u="sng" kern="800">
                <a:solidFill>
                  <a:srgbClr val="C00000"/>
                </a:solidFill>
                <a:latin typeface="Times New Roman" panose="02020603050405020304" pitchFamily="18" charset="0"/>
                <a:cs typeface="Times New Roman" panose="02020603050405020304" pitchFamily="18" charset="0"/>
              </a:rPr>
              <a:t> 8</a:t>
            </a:r>
            <a:r>
              <a:rPr lang="en-US" sz="3200" u="sng" kern="800">
                <a:solidFill>
                  <a:srgbClr val="C00000"/>
                </a:solidFill>
                <a:latin typeface="Times New Roman" panose="02020603050405020304" pitchFamily="18" charset="0"/>
                <a:cs typeface="Times New Roman" panose="02020603050405020304" pitchFamily="18" charset="0"/>
              </a:rPr>
              <a:t>.</a:t>
            </a:r>
            <a:r>
              <a:rPr lang="vi-VN" sz="3200" kern="800">
                <a:solidFill>
                  <a:srgbClr val="C00000"/>
                </a:solidFill>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D4533FF-33C1-9F5A-78A8-4E2F5E61AE06}"/>
              </a:ext>
            </a:extLst>
          </p:cNvPr>
          <p:cNvSpPr/>
          <p:nvPr/>
        </p:nvSpPr>
        <p:spPr>
          <a:xfrm>
            <a:off x="358311" y="1281408"/>
            <a:ext cx="11475378" cy="4547438"/>
          </a:xfrm>
          <a:prstGeom prst="rect">
            <a:avLst/>
          </a:prstGeom>
          <a:blipFill>
            <a:blip r:embed="rId2"/>
            <a:stretch>
              <a:fillRect t="24000" b="-300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F3713A-369D-D04D-BA6B-D8A3D5381495}"/>
              </a:ext>
            </a:extLst>
          </p:cNvPr>
          <p:cNvSpPr/>
          <p:nvPr/>
        </p:nvSpPr>
        <p:spPr>
          <a:xfrm>
            <a:off x="152400" y="1015162"/>
            <a:ext cx="12039600" cy="1347038"/>
          </a:xfrm>
          <a:prstGeom prst="rect">
            <a:avLst/>
          </a:prstGeom>
          <a:solidFill>
            <a:srgbClr val="FA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89EBDF7-27AD-C52C-6178-C9D5F63B65B6}"/>
              </a:ext>
            </a:extLst>
          </p:cNvPr>
          <p:cNvSpPr txBox="1"/>
          <p:nvPr/>
        </p:nvSpPr>
        <p:spPr>
          <a:xfrm>
            <a:off x="708489" y="1122116"/>
            <a:ext cx="11125200" cy="1107996"/>
          </a:xfrm>
          <a:prstGeom prst="rect">
            <a:avLst/>
          </a:prstGeom>
          <a:noFill/>
        </p:spPr>
        <p:txBody>
          <a:bodyPr wrap="square" lIns="0" tIns="0" rIns="0" bIns="0" rtlCol="0">
            <a:spAutoFit/>
          </a:bodyPr>
          <a:lstStyle>
            <a:defPPr>
              <a:defRPr lang="en-US"/>
            </a:defPPr>
            <a:lvl1pPr algn="just">
              <a:lnSpc>
                <a:spcPct val="125000"/>
              </a:lnSpc>
              <a:defRPr sz="2200">
                <a:latin typeface="Arial" panose="020B0604020202020204" pitchFamily="34" charset="0"/>
                <a:cs typeface="Arial" panose="020B0604020202020204" pitchFamily="34" charset="0"/>
              </a:defRPr>
            </a:lvl1pPr>
          </a:lstStyle>
          <a:p>
            <a:pPr>
              <a:lnSpc>
                <a:spcPct val="100000"/>
              </a:lnSpc>
            </a:pPr>
            <a:r>
              <a:rPr lang="vi-VN" sz="3600" u="sng">
                <a:solidFill>
                  <a:srgbClr val="C00000"/>
                </a:solidFill>
                <a:latin typeface="Times New Roman" panose="02020603050405020304" pitchFamily="18" charset="0"/>
                <a:cs typeface="Times New Roman" panose="02020603050405020304" pitchFamily="18" charset="0"/>
              </a:rPr>
              <a:t>Câu 8. </a:t>
            </a:r>
            <a:r>
              <a:rPr lang="vi-VN" sz="3600">
                <a:latin typeface="Times New Roman" panose="02020603050405020304" pitchFamily="18" charset="0"/>
                <a:cs typeface="Times New Roman" panose="02020603050405020304" pitchFamily="18" charset="0"/>
              </a:rPr>
              <a:t>Giải thích tại sao con tàu rất nặng mà vẫn nổi được trên mặt nước.</a:t>
            </a:r>
            <a:endParaRPr lang="vi-VN" sz="36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02D0ACE-829C-DF69-B5FB-4C25D9C8272B}"/>
              </a:ext>
            </a:extLst>
          </p:cNvPr>
          <p:cNvSpPr/>
          <p:nvPr/>
        </p:nvSpPr>
        <p:spPr>
          <a:xfrm>
            <a:off x="358311" y="2362200"/>
            <a:ext cx="11475378" cy="3480638"/>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444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152400" y="5257800"/>
            <a:ext cx="12192000" cy="16002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519545" y="1055873"/>
            <a:ext cx="11125200" cy="1315425"/>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8</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u="sng" kern="800">
                <a:solidFill>
                  <a:srgbClr val="C00000"/>
                </a:solidFill>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Giải thích tại sao con tàu rất nặng mà vẫn nổi được trên mặt nước.</a:t>
            </a:r>
            <a:r>
              <a:rPr lang="vi-VN" sz="3600" kern="800">
                <a:solidFill>
                  <a:srgbClr val="C00000"/>
                </a:solidFill>
                <a:latin typeface="Times New Roman" panose="02020603050405020304" pitchFamily="18" charset="0"/>
                <a:cs typeface="Times New Roman" panose="02020603050405020304" pitchFamily="18" charset="0"/>
              </a:rPr>
              <a: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ECE83A58-9BC5-18B6-65D0-47E05E3ED29C}"/>
              </a:ext>
            </a:extLst>
          </p:cNvPr>
          <p:cNvGrpSpPr/>
          <p:nvPr/>
        </p:nvGrpSpPr>
        <p:grpSpPr>
          <a:xfrm>
            <a:off x="519545" y="2473692"/>
            <a:ext cx="1898480" cy="644542"/>
            <a:chOff x="304970" y="2133600"/>
            <a:chExt cx="1898480" cy="644542"/>
          </a:xfrm>
        </p:grpSpPr>
        <p:grpSp>
          <p:nvGrpSpPr>
            <p:cNvPr id="4" name="Group 3">
              <a:extLst>
                <a:ext uri="{FF2B5EF4-FFF2-40B4-BE49-F238E27FC236}">
                  <a16:creationId xmlns:a16="http://schemas.microsoft.com/office/drawing/2014/main" id="{AE8FD8AB-2D8C-5BFA-6828-39584524074D}"/>
                </a:ext>
              </a:extLst>
            </p:cNvPr>
            <p:cNvGrpSpPr/>
            <p:nvPr/>
          </p:nvGrpSpPr>
          <p:grpSpPr>
            <a:xfrm>
              <a:off x="610298" y="2222724"/>
              <a:ext cx="1593152" cy="464890"/>
              <a:chOff x="876300" y="1783116"/>
              <a:chExt cx="1593152" cy="464890"/>
            </a:xfrm>
          </p:grpSpPr>
          <p:sp>
            <p:nvSpPr>
              <p:cNvPr id="6" name="Rectangle: Rounded Corners 5">
                <a:extLst>
                  <a:ext uri="{FF2B5EF4-FFF2-40B4-BE49-F238E27FC236}">
                    <a16:creationId xmlns:a16="http://schemas.microsoft.com/office/drawing/2014/main" id="{5F0CF209-AE9C-668A-3CD8-76CAE574A80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2E116DC8-6EC6-CD65-338C-4DDF18FB0440}"/>
                  </a:ext>
                </a:extLst>
              </p:cNvPr>
              <p:cNvSpPr txBox="1"/>
              <p:nvPr/>
            </p:nvSpPr>
            <p:spPr>
              <a:xfrm>
                <a:off x="945452" y="1845588"/>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5" name="Picture 2">
              <a:extLst>
                <a:ext uri="{FF2B5EF4-FFF2-40B4-BE49-F238E27FC236}">
                  <a16:creationId xmlns:a16="http://schemas.microsoft.com/office/drawing/2014/main" id="{A3C6A931-7F5D-520A-F128-C922D026344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Google Shape;463;p56">
            <a:extLst>
              <a:ext uri="{FF2B5EF4-FFF2-40B4-BE49-F238E27FC236}">
                <a16:creationId xmlns:a16="http://schemas.microsoft.com/office/drawing/2014/main" id="{1F3F0712-3244-2B34-9D3C-C6A2A4E8A5B2}"/>
              </a:ext>
            </a:extLst>
          </p:cNvPr>
          <p:cNvSpPr txBox="1">
            <a:spLocks/>
          </p:cNvSpPr>
          <p:nvPr/>
        </p:nvSpPr>
        <p:spPr>
          <a:xfrm>
            <a:off x="602672" y="3245034"/>
            <a:ext cx="10986655" cy="1241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600">
                <a:latin typeface="Times New Roman" panose="02020603050405020304" pitchFamily="18" charset="0"/>
                <a:cs typeface="Times New Roman" panose="02020603050405020304" pitchFamily="18" charset="0"/>
              </a:rPr>
              <a:t>  Tàu nặng nhưng thể tích lớn nên trọng lượng riêng của tàu nhỏ hơn nước. Do đó tàu có thể nổi trên mặt nước. </a:t>
            </a:r>
            <a:endParaRPr kumimoji="0" lang="en-US" sz="36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Tree>
    <p:extLst>
      <p:ext uri="{BB962C8B-B14F-4D97-AF65-F5344CB8AC3E}">
        <p14:creationId xmlns:p14="http://schemas.microsoft.com/office/powerpoint/2010/main" val="1834314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90340"/>
            <a:ext cx="12192000" cy="69342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0" y="1137279"/>
            <a:ext cx="12193057" cy="4800601"/>
          </a:xfrm>
          <a:prstGeom prst="rect">
            <a:avLst/>
          </a:prstGeom>
        </p:spPr>
      </p:pic>
      <p:sp>
        <p:nvSpPr>
          <p:cNvPr id="15" name="Content Placeholder 9">
            <a:extLst>
              <a:ext uri="{FF2B5EF4-FFF2-40B4-BE49-F238E27FC236}">
                <a16:creationId xmlns:a16="http://schemas.microsoft.com/office/drawing/2014/main" id="{C01175E9-30F2-3AF4-205D-3FDA59B1B3B1}"/>
              </a:ext>
            </a:extLst>
          </p:cNvPr>
          <p:cNvSpPr txBox="1">
            <a:spLocks/>
          </p:cNvSpPr>
          <p:nvPr/>
        </p:nvSpPr>
        <p:spPr>
          <a:xfrm>
            <a:off x="2047892" y="3824128"/>
            <a:ext cx="9375234"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44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44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7C37A2C-F681-7478-A1A5-C93D9ACD641A}"/>
              </a:ext>
            </a:extLst>
          </p:cNvPr>
          <p:cNvSpPr txBox="1"/>
          <p:nvPr/>
        </p:nvSpPr>
        <p:spPr>
          <a:xfrm>
            <a:off x="2819400" y="199809"/>
            <a:ext cx="7239000" cy="923330"/>
          </a:xfrm>
          <a:prstGeom prst="rect">
            <a:avLst/>
          </a:prstGeom>
          <a:noFill/>
        </p:spPr>
        <p:txBody>
          <a:bodyPr wrap="square">
            <a:spAutoFit/>
          </a:bodyPr>
          <a:lstStyle/>
          <a:p>
            <a:r>
              <a:rPr lang="en-US" sz="54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BÀI HỌC</a:t>
            </a:r>
            <a:endParaRPr lang="en-US" sz="5400">
              <a:solidFill>
                <a:srgbClr val="C00000"/>
              </a:solidFill>
              <a:latin typeface="Times New Roman" panose="02020603050405020304" pitchFamily="18" charset="0"/>
              <a:cs typeface="Times New Roman" panose="02020603050405020304" pitchFamily="18" charset="0"/>
            </a:endParaRPr>
          </a:p>
        </p:txBody>
      </p:sp>
      <p:sp>
        <p:nvSpPr>
          <p:cNvPr id="5" name="Content Placeholder 6">
            <a:extLst>
              <a:ext uri="{FF2B5EF4-FFF2-40B4-BE49-F238E27FC236}">
                <a16:creationId xmlns:a16="http://schemas.microsoft.com/office/drawing/2014/main" id="{FC9365A7-8933-78F3-0037-FBE3F0446065}"/>
              </a:ext>
            </a:extLst>
          </p:cNvPr>
          <p:cNvSpPr txBox="1">
            <a:spLocks/>
          </p:cNvSpPr>
          <p:nvPr/>
        </p:nvSpPr>
        <p:spPr>
          <a:xfrm>
            <a:off x="2075966" y="1725091"/>
            <a:ext cx="9201633" cy="28845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4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48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Picture 5" descr="A picture containing circle, graphics, creativity, astronomy&#10;&#10;Description automatically generated">
            <a:extLst>
              <a:ext uri="{FF2B5EF4-FFF2-40B4-BE49-F238E27FC236}">
                <a16:creationId xmlns:a16="http://schemas.microsoft.com/office/drawing/2014/main" id="{0CC07FBA-D276-22AA-8980-919D4C1EC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96" y="1843092"/>
            <a:ext cx="881923" cy="881923"/>
          </a:xfrm>
          <a:prstGeom prst="rect">
            <a:avLst/>
          </a:prstGeom>
          <a:ln>
            <a:noFill/>
          </a:ln>
        </p:spPr>
      </p:pic>
      <p:sp>
        <p:nvSpPr>
          <p:cNvPr id="8" name="Oval 7">
            <a:extLst>
              <a:ext uri="{FF2B5EF4-FFF2-40B4-BE49-F238E27FC236}">
                <a16:creationId xmlns:a16="http://schemas.microsoft.com/office/drawing/2014/main" id="{FF512D42-841D-F8F5-EF26-501A7474D2B7}"/>
              </a:ext>
            </a:extLst>
          </p:cNvPr>
          <p:cNvSpPr/>
          <p:nvPr/>
        </p:nvSpPr>
        <p:spPr>
          <a:xfrm>
            <a:off x="1028191" y="3876339"/>
            <a:ext cx="855709" cy="830997"/>
          </a:xfrm>
          <a:prstGeom prst="ellipse">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49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152400" y="5257800"/>
            <a:ext cx="12192000" cy="16002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519545" y="1055873"/>
            <a:ext cx="11125200" cy="1745863"/>
          </a:xfrm>
          <a:prstGeom prst="rect">
            <a:avLst/>
          </a:prstGeom>
          <a:noFill/>
        </p:spPr>
        <p:txBody>
          <a:bodyPr wrap="square" rtlCol="0">
            <a:spAutoFit/>
          </a:bodyPr>
          <a:lstStyle/>
          <a:p>
            <a:pPr algn="just">
              <a:lnSpc>
                <a:spcPct val="115000"/>
              </a:lnSpc>
              <a:spcAft>
                <a:spcPts val="1000"/>
              </a:spcAft>
            </a:pPr>
            <a:r>
              <a:rPr lang="en-US" sz="3200" b="1" u="sng" kern="800">
                <a:solidFill>
                  <a:srgbClr val="C00000"/>
                </a:solidFill>
                <a:latin typeface="Times New Roman" panose="02020603050405020304" pitchFamily="18" charset="0"/>
                <a:cs typeface="Times New Roman" panose="02020603050405020304" pitchFamily="18" charset="0"/>
              </a:rPr>
              <a:t>Câu</a:t>
            </a:r>
            <a:r>
              <a:rPr lang="vi-VN" sz="3200" b="1" u="sng" kern="800">
                <a:solidFill>
                  <a:srgbClr val="C00000"/>
                </a:solidFill>
                <a:latin typeface="Times New Roman" panose="02020603050405020304" pitchFamily="18" charset="0"/>
                <a:cs typeface="Times New Roman" panose="02020603050405020304" pitchFamily="18" charset="0"/>
              </a:rPr>
              <a:t> 9</a:t>
            </a:r>
            <a:r>
              <a:rPr lang="en-US" sz="3200" u="sng" kern="800">
                <a:solidFill>
                  <a:srgbClr val="C00000"/>
                </a:solidFill>
                <a:latin typeface="Times New Roman" panose="02020603050405020304" pitchFamily="18" charset="0"/>
                <a:cs typeface="Times New Roman" panose="02020603050405020304" pitchFamily="18" charset="0"/>
              </a:rPr>
              <a:t>.</a:t>
            </a:r>
            <a:r>
              <a:rPr lang="vi-VN" sz="3200" kern="800">
                <a:solidFill>
                  <a:srgbClr val="C00000"/>
                </a:solidFill>
                <a:latin typeface="Times New Roman" panose="02020603050405020304" pitchFamily="18" charset="0"/>
                <a:cs typeface="Times New Roman" panose="02020603050405020304" pitchFamily="18" charset="0"/>
              </a:rPr>
              <a:t> </a:t>
            </a:r>
            <a:r>
              <a:rPr lang="vi-VN" sz="3200" kern="800">
                <a:latin typeface="Times New Roman" panose="02020603050405020304" pitchFamily="18" charset="0"/>
                <a:cs typeface="Times New Roman" panose="02020603050405020304" pitchFamily="18" charset="0"/>
              </a:rPr>
              <a:t>So sánh lực đẩy Archimedes tác dụng lên ba vật làm bằng sắt, nhôm, đồng có hình dạng khác nhau nhưng thể tích bằng nhau được nhúng chìm hoàn toàn trong nước.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ECE83A58-9BC5-18B6-65D0-47E05E3ED29C}"/>
              </a:ext>
            </a:extLst>
          </p:cNvPr>
          <p:cNvGrpSpPr/>
          <p:nvPr/>
        </p:nvGrpSpPr>
        <p:grpSpPr>
          <a:xfrm>
            <a:off x="519545" y="2869897"/>
            <a:ext cx="1934103" cy="644542"/>
            <a:chOff x="304970" y="2133600"/>
            <a:chExt cx="1934103" cy="644542"/>
          </a:xfrm>
        </p:grpSpPr>
        <p:grpSp>
          <p:nvGrpSpPr>
            <p:cNvPr id="4" name="Group 3">
              <a:extLst>
                <a:ext uri="{FF2B5EF4-FFF2-40B4-BE49-F238E27FC236}">
                  <a16:creationId xmlns:a16="http://schemas.microsoft.com/office/drawing/2014/main" id="{AE8FD8AB-2D8C-5BFA-6828-39584524074D}"/>
                </a:ext>
              </a:extLst>
            </p:cNvPr>
            <p:cNvGrpSpPr/>
            <p:nvPr/>
          </p:nvGrpSpPr>
          <p:grpSpPr>
            <a:xfrm>
              <a:off x="610298" y="2222724"/>
              <a:ext cx="1628775" cy="463337"/>
              <a:chOff x="876300" y="1783116"/>
              <a:chExt cx="1628775" cy="463337"/>
            </a:xfrm>
          </p:grpSpPr>
          <p:sp>
            <p:nvSpPr>
              <p:cNvPr id="6" name="Rectangle: Rounded Corners 5">
                <a:extLst>
                  <a:ext uri="{FF2B5EF4-FFF2-40B4-BE49-F238E27FC236}">
                    <a16:creationId xmlns:a16="http://schemas.microsoft.com/office/drawing/2014/main" id="{5F0CF209-AE9C-668A-3CD8-76CAE574A80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2E116DC8-6EC6-CD65-338C-4DDF18FB0440}"/>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5" name="Picture 2">
              <a:extLst>
                <a:ext uri="{FF2B5EF4-FFF2-40B4-BE49-F238E27FC236}">
                  <a16:creationId xmlns:a16="http://schemas.microsoft.com/office/drawing/2014/main" id="{A3C6A931-7F5D-520A-F128-C922D026344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Google Shape;463;p56">
            <a:extLst>
              <a:ext uri="{FF2B5EF4-FFF2-40B4-BE49-F238E27FC236}">
                <a16:creationId xmlns:a16="http://schemas.microsoft.com/office/drawing/2014/main" id="{1F3F0712-3244-2B34-9D3C-C6A2A4E8A5B2}"/>
              </a:ext>
            </a:extLst>
          </p:cNvPr>
          <p:cNvSpPr txBox="1">
            <a:spLocks/>
          </p:cNvSpPr>
          <p:nvPr/>
        </p:nvSpPr>
        <p:spPr>
          <a:xfrm>
            <a:off x="481940" y="3547853"/>
            <a:ext cx="10085582" cy="1241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Theo công thức tính lực đẩy Archimedes:</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
        <p:nvSpPr>
          <p:cNvPr id="11" name="TextBox 10">
            <a:extLst>
              <a:ext uri="{FF2B5EF4-FFF2-40B4-BE49-F238E27FC236}">
                <a16:creationId xmlns:a16="http://schemas.microsoft.com/office/drawing/2014/main" id="{518AF9EE-6B41-7768-4B53-CEBBC2BB48C3}"/>
              </a:ext>
            </a:extLst>
          </p:cNvPr>
          <p:cNvSpPr txBox="1"/>
          <p:nvPr/>
        </p:nvSpPr>
        <p:spPr>
          <a:xfrm>
            <a:off x="7772400" y="3569601"/>
            <a:ext cx="297645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F</a:t>
            </a:r>
            <a:r>
              <a:rPr kumimoji="0" lang="en-US" sz="3200" b="0" i="0" u="none" strike="noStrike" kern="0" cap="none" spc="0" normalizeH="0" baseline="-2500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A</a:t>
            </a: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 = d.V</a:t>
            </a:r>
          </a:p>
        </p:txBody>
      </p:sp>
      <p:sp>
        <p:nvSpPr>
          <p:cNvPr id="12" name="TextBox 11">
            <a:extLst>
              <a:ext uri="{FF2B5EF4-FFF2-40B4-BE49-F238E27FC236}">
                <a16:creationId xmlns:a16="http://schemas.microsoft.com/office/drawing/2014/main" id="{1ADE6225-6677-4003-1AFE-22AC71D836BF}"/>
              </a:ext>
            </a:extLst>
          </p:cNvPr>
          <p:cNvSpPr txBox="1"/>
          <p:nvPr/>
        </p:nvSpPr>
        <p:spPr>
          <a:xfrm>
            <a:off x="685800" y="4028086"/>
            <a:ext cx="11125200" cy="1745863"/>
          </a:xfrm>
          <a:prstGeom prst="rect">
            <a:avLst/>
          </a:prstGeom>
          <a:noFill/>
        </p:spPr>
        <p:txBody>
          <a:bodyPr wrap="square" rtlCol="0">
            <a:spAutoFit/>
          </a:bodyPr>
          <a:lstStyle/>
          <a:p>
            <a:pPr algn="just">
              <a:lnSpc>
                <a:spcPct val="115000"/>
              </a:lnSpc>
              <a:spcAft>
                <a:spcPts val="1000"/>
              </a:spcAft>
            </a:pPr>
            <a:r>
              <a:rPr lang="vi-VN" sz="3200" kern="800">
                <a:latin typeface="Times New Roman" panose="02020603050405020304" pitchFamily="18" charset="0"/>
                <a:cs typeface="Times New Roman" panose="02020603050405020304" pitchFamily="18" charset="0"/>
              </a:rPr>
              <a:t>Ba vật có thể tích bằng nhau được nhúng chìm hoàn toàn trong nước =&gt; có cùng V và d =&gt; </a:t>
            </a:r>
            <a:r>
              <a:rPr lang="vi-VN" sz="3200">
                <a:latin typeface="Times New Roman" panose="02020603050405020304" pitchFamily="18" charset="0"/>
                <a:cs typeface="Times New Roman" panose="02020603050405020304" pitchFamily="18" charset="0"/>
              </a:rPr>
              <a:t>lực đẩy Archimedes tác dụng lên ba vật bằng nhau.</a:t>
            </a:r>
            <a:r>
              <a:rPr lang="vi-VN" sz="3200" kern="800">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4284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CC3E12-465C-1C40-E5E7-D2BDD7896A71}"/>
              </a:ext>
            </a:extLst>
          </p:cNvPr>
          <p:cNvSpPr txBox="1"/>
          <p:nvPr/>
        </p:nvSpPr>
        <p:spPr>
          <a:xfrm>
            <a:off x="457200" y="152400"/>
            <a:ext cx="11125200" cy="2878480"/>
          </a:xfrm>
          <a:prstGeom prst="rect">
            <a:avLst/>
          </a:prstGeom>
          <a:noFill/>
        </p:spPr>
        <p:txBody>
          <a:bodyPr wrap="square" rtlCol="0">
            <a:spAutoFit/>
          </a:bodyPr>
          <a:lstStyle/>
          <a:p>
            <a:pPr algn="just">
              <a:lnSpc>
                <a:spcPct val="115000"/>
              </a:lnSpc>
              <a:spcAft>
                <a:spcPts val="1000"/>
              </a:spcAft>
            </a:pPr>
            <a:r>
              <a:rPr lang="en-US" sz="3200" b="1" u="sng" kern="800">
                <a:solidFill>
                  <a:srgbClr val="C00000"/>
                </a:solidFill>
                <a:latin typeface="Times New Roman" panose="02020603050405020304" pitchFamily="18" charset="0"/>
                <a:cs typeface="Times New Roman" panose="02020603050405020304" pitchFamily="18" charset="0"/>
              </a:rPr>
              <a:t>Câu</a:t>
            </a:r>
            <a:r>
              <a:rPr lang="vi-VN" sz="3200" b="1" u="sng" kern="800">
                <a:solidFill>
                  <a:srgbClr val="C00000"/>
                </a:solidFill>
                <a:latin typeface="Times New Roman" panose="02020603050405020304" pitchFamily="18" charset="0"/>
                <a:cs typeface="Times New Roman" panose="02020603050405020304" pitchFamily="18" charset="0"/>
              </a:rPr>
              <a:t> 10</a:t>
            </a:r>
            <a:r>
              <a:rPr lang="en-US" sz="3200" u="sng" kern="800">
                <a:solidFill>
                  <a:srgbClr val="C00000"/>
                </a:solidFill>
                <a:latin typeface="Times New Roman" panose="02020603050405020304" pitchFamily="18" charset="0"/>
                <a:cs typeface="Times New Roman" panose="02020603050405020304" pitchFamily="18" charset="0"/>
              </a:rPr>
              <a:t>.</a:t>
            </a:r>
            <a:r>
              <a:rPr lang="vi-VN" sz="3200" kern="800">
                <a:solidFill>
                  <a:srgbClr val="C00000"/>
                </a:solidFill>
                <a:latin typeface="Times New Roman" panose="02020603050405020304" pitchFamily="18" charset="0"/>
                <a:cs typeface="Times New Roman" panose="02020603050405020304" pitchFamily="18" charset="0"/>
              </a:rPr>
              <a:t> </a:t>
            </a:r>
            <a:r>
              <a:rPr lang="vi-VN" sz="3200" kern="800">
                <a:latin typeface="Times New Roman" panose="02020603050405020304" pitchFamily="18" charset="0"/>
                <a:cs typeface="Times New Roman" panose="02020603050405020304" pitchFamily="18" charset="0"/>
              </a:rPr>
              <a:t>Cân một cái vòng vàng bằng cân lò xo, được giá trị 500g; nhúng chìm hoàn toàn chiếc vòng này trong nước, đọc được giá trị 400g. Theo em, chiếc vòng này có được làm bằng vàng nguyên chất không? Tại sao? Biết trọng lượng riêng của vàng là 193000</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en-US" sz="32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200" kern="800">
                <a:latin typeface="Times New Roman" panose="02020603050405020304" pitchFamily="18" charset="0"/>
                <a:cs typeface="Times New Roman" panose="02020603050405020304" pitchFamily="18" charset="0"/>
              </a:rPr>
              <a:t> trọng lượng riêng của nước là 10000</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en-US" sz="32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200" kern="800">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D6E443B-9682-44B8-F037-5EE116FC4633}"/>
              </a:ext>
            </a:extLst>
          </p:cNvPr>
          <p:cNvSpPr txBox="1"/>
          <p:nvPr/>
        </p:nvSpPr>
        <p:spPr>
          <a:xfrm>
            <a:off x="584860" y="2895600"/>
            <a:ext cx="3606140" cy="3111429"/>
          </a:xfrm>
          <a:prstGeom prst="rect">
            <a:avLst/>
          </a:prstGeom>
          <a:noFill/>
        </p:spPr>
        <p:txBody>
          <a:bodyPr wrap="square">
            <a:spAutoFit/>
          </a:bodyPr>
          <a:lstStyle/>
          <a:p>
            <a:pPr>
              <a:lnSpc>
                <a:spcPct val="107000"/>
              </a:lnSpc>
              <a:spcAft>
                <a:spcPts val="800"/>
              </a:spcAft>
            </a:pPr>
            <a:r>
              <a:rPr lang="en-US" sz="3200" b="1" kern="100">
                <a:effectLst/>
                <a:latin typeface="Times New Roman" panose="02020603050405020304" pitchFamily="18" charset="0"/>
                <a:ea typeface="Calibri" panose="020F0502020204030204" pitchFamily="34" charset="0"/>
                <a:cs typeface="Times New Roman" panose="02020603050405020304" pitchFamily="18" charset="0"/>
              </a:rPr>
              <a:t>Tóm </a:t>
            </a:r>
            <a:r>
              <a:rPr lang="vi-VN" sz="3200" b="1" kern="100">
                <a:effectLst/>
                <a:latin typeface="Times New Roman" panose="02020603050405020304" pitchFamily="18" charset="0"/>
                <a:ea typeface="Calibri" panose="020F0502020204030204" pitchFamily="34" charset="0"/>
                <a:cs typeface="Times New Roman" panose="02020603050405020304" pitchFamily="18" charset="0"/>
              </a:rPr>
              <a:t>tắt</a:t>
            </a:r>
            <a:endParaRPr lang="en-US" sz="3200" b="1"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m</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1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=500g= 0,5kg</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m</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2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=400g= 0,4kg</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d</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vàng</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=193000N/m</a:t>
            </a:r>
            <a:r>
              <a:rPr lang="vi-VN" sz="3200" kern="100" baseline="30000">
                <a:effectLst/>
                <a:latin typeface="Times New Roman" panose="02020603050405020304" pitchFamily="18" charset="0"/>
                <a:ea typeface="Calibri" panose="020F0502020204030204" pitchFamily="34" charset="0"/>
                <a:cs typeface="Times New Roman" panose="02020603050405020304" pitchFamily="18" charset="0"/>
              </a:rPr>
              <a:t>3</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d</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=10000N/m</a:t>
            </a:r>
            <a:r>
              <a:rPr lang="vi-VN" sz="3200" kern="100" baseline="30000">
                <a:effectLst/>
                <a:latin typeface="Times New Roman" panose="02020603050405020304" pitchFamily="18" charset="0"/>
                <a:ea typeface="Calibri" panose="020F0502020204030204" pitchFamily="34" charset="0"/>
                <a:cs typeface="Times New Roman" panose="02020603050405020304" pitchFamily="18" charset="0"/>
              </a:rPr>
              <a:t>3</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FAC83E6-DE4B-CD3B-0183-BC302E00C56A}"/>
              </a:ext>
            </a:extLst>
          </p:cNvPr>
          <p:cNvSpPr txBox="1"/>
          <p:nvPr/>
        </p:nvSpPr>
        <p:spPr>
          <a:xfrm>
            <a:off x="4312722" y="4114800"/>
            <a:ext cx="5059878" cy="1120243"/>
          </a:xfrm>
          <a:prstGeom prst="rect">
            <a:avLst/>
          </a:prstGeom>
          <a:noFill/>
        </p:spPr>
        <p:txBody>
          <a:bodyPr wrap="square">
            <a:spAutoFit/>
          </a:bodyPr>
          <a:lstStyle/>
          <a:p>
            <a:pPr>
              <a:lnSpc>
                <a:spcPct val="107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Vòng có được làm bằng vàng nguyên chất không?</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ight Brace 5">
            <a:extLst>
              <a:ext uri="{FF2B5EF4-FFF2-40B4-BE49-F238E27FC236}">
                <a16:creationId xmlns:a16="http://schemas.microsoft.com/office/drawing/2014/main" id="{34559EE8-2DC2-A10A-5998-02C3A7C878A6}"/>
              </a:ext>
            </a:extLst>
          </p:cNvPr>
          <p:cNvSpPr/>
          <p:nvPr/>
        </p:nvSpPr>
        <p:spPr>
          <a:xfrm>
            <a:off x="3962400" y="3581400"/>
            <a:ext cx="228600" cy="228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spTree>
    <p:extLst>
      <p:ext uri="{BB962C8B-B14F-4D97-AF65-F5344CB8AC3E}">
        <p14:creationId xmlns:p14="http://schemas.microsoft.com/office/powerpoint/2010/main" val="319254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A4A726-6F45-FB90-5D8B-F48134637849}"/>
              </a:ext>
            </a:extLst>
          </p:cNvPr>
          <p:cNvSpPr txBox="1"/>
          <p:nvPr/>
        </p:nvSpPr>
        <p:spPr>
          <a:xfrm>
            <a:off x="762000" y="0"/>
            <a:ext cx="10820400" cy="5790047"/>
          </a:xfrm>
          <a:prstGeom prst="rect">
            <a:avLst/>
          </a:prstGeom>
          <a:noFill/>
        </p:spPr>
        <p:txBody>
          <a:bodyPr wrap="square">
            <a:spAutoFit/>
          </a:bodyPr>
          <a:lstStyle/>
          <a:p>
            <a:pPr>
              <a:lnSpc>
                <a:spcPct val="150000"/>
              </a:lnSpc>
              <a:spcAft>
                <a:spcPts val="800"/>
              </a:spcAft>
            </a:pPr>
            <a:r>
              <a:rPr lang="vi-VN" sz="3200" b="1" kern="100">
                <a:effectLst/>
                <a:latin typeface="Times New Roman" panose="02020603050405020304" pitchFamily="18" charset="0"/>
                <a:ea typeface="Calibri" panose="020F0502020204030204" pitchFamily="34" charset="0"/>
                <a:cs typeface="Times New Roman" panose="02020603050405020304" pitchFamily="18" charset="0"/>
              </a:rPr>
              <a:t>Giải</a:t>
            </a:r>
            <a:endParaRPr lang="en-US" sz="3200" b="1"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Trọng lượng của vật ở ngoài không khí:  P</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0,5.10 = 5 (N)</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Trọng lượng của vật ở trong nước: P</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1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=0,4.10 = 4 (N)</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Lực đẩy Archimedes tác dụng lên vật: F</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A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P -P</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1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5 – 4 = 1(N)</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Thể tích của vật: V= F</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A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:d= 1:10000 = 0,0001(m</a:t>
            </a:r>
            <a:r>
              <a:rPr lang="vi-VN" sz="3200" kern="100" baseline="30000">
                <a:effectLst/>
                <a:latin typeface="Times New Roman" panose="02020603050405020304" pitchFamily="18" charset="0"/>
                <a:ea typeface="Calibri" panose="020F0502020204030204" pitchFamily="34" charset="0"/>
                <a:cs typeface="Times New Roman" panose="02020603050405020304" pitchFamily="18" charset="0"/>
              </a:rPr>
              <a:t>3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Trọng lượng riêng của vật: d</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vật</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 P:V = 5 : 0,0001 =50000(N/m</a:t>
            </a:r>
            <a:r>
              <a:rPr lang="vi-VN" sz="3200" kern="100" baseline="30000">
                <a:effectLst/>
                <a:latin typeface="Times New Roman" panose="02020603050405020304" pitchFamily="18" charset="0"/>
                <a:ea typeface="Calibri" panose="020F0502020204030204" pitchFamily="34" charset="0"/>
                <a:cs typeface="Times New Roman" panose="02020603050405020304" pitchFamily="18" charset="0"/>
              </a:rPr>
              <a:t>3</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d</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vật</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&lt; d</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vàng</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=&gt; vòng tay không được làm bằng vàng nguyên chất.</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900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529" y="840139"/>
            <a:ext cx="12193057" cy="5468586"/>
          </a:xfrm>
          <a:prstGeom prst="rect">
            <a:avLst/>
          </a:prstGeom>
        </p:spPr>
      </p:pic>
      <p:pic>
        <p:nvPicPr>
          <p:cNvPr id="5" name="2">
            <a:extLst>
              <a:ext uri="{FF2B5EF4-FFF2-40B4-BE49-F238E27FC236}">
                <a16:creationId xmlns:a16="http://schemas.microsoft.com/office/drawing/2014/main" id="{B168D604-F135-4839-AADC-025A6938C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427" r="2524" b="45155"/>
          <a:stretch/>
        </p:blipFill>
        <p:spPr>
          <a:xfrm>
            <a:off x="0" y="3574432"/>
            <a:ext cx="12192000" cy="3283568"/>
          </a:xfrm>
          <a:prstGeom prst="rect">
            <a:avLst/>
          </a:prstGeom>
        </p:spPr>
      </p:pic>
      <p:pic>
        <p:nvPicPr>
          <p:cNvPr id="6" name="1">
            <a:extLst>
              <a:ext uri="{FF2B5EF4-FFF2-40B4-BE49-F238E27FC236}">
                <a16:creationId xmlns:a16="http://schemas.microsoft.com/office/drawing/2014/main" id="{1EBB384C-4B51-44F6-AC60-48BA8617F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6" t="53872" r="5641"/>
          <a:stretch/>
        </p:blipFill>
        <p:spPr>
          <a:xfrm>
            <a:off x="0" y="0"/>
            <a:ext cx="12192000" cy="2578214"/>
          </a:xfrm>
          <a:prstGeom prst="rect">
            <a:avLst/>
          </a:prstGeom>
        </p:spPr>
      </p:pic>
      <p:sp>
        <p:nvSpPr>
          <p:cNvPr id="11" name="TextBox 10">
            <a:extLst>
              <a:ext uri="{FF2B5EF4-FFF2-40B4-BE49-F238E27FC236}">
                <a16:creationId xmlns:a16="http://schemas.microsoft.com/office/drawing/2014/main" id="{FE15ED69-CCA7-48B0-B815-CB1AD58D8A45}"/>
              </a:ext>
            </a:extLst>
          </p:cNvPr>
          <p:cNvSpPr txBox="1"/>
          <p:nvPr/>
        </p:nvSpPr>
        <p:spPr>
          <a:xfrm>
            <a:off x="3360477" y="2388310"/>
            <a:ext cx="5471050" cy="1341521"/>
          </a:xfrm>
          <a:prstGeom prst="rect">
            <a:avLst/>
          </a:prstGeom>
          <a:noFill/>
        </p:spPr>
        <p:txBody>
          <a:bodyPr wrap="none" lIns="0" tIns="0" rIns="0" bIns="0" rtlCol="0">
            <a:spAutoFit/>
          </a:bodyPr>
          <a:lstStyle/>
          <a:p>
            <a:pPr algn="ctr">
              <a:lnSpc>
                <a:spcPct val="120000"/>
              </a:lnSpc>
            </a:pPr>
            <a:r>
              <a:rPr lang="vi-VN" sz="8000" b="1">
                <a:solidFill>
                  <a:schemeClr val="accent6">
                    <a:lumMod val="50000"/>
                  </a:schemeClr>
                </a:solidFill>
              </a:rPr>
              <a:t>VẬN DỤNG</a:t>
            </a:r>
            <a:endParaRPr lang="en-US" sz="8000" b="1">
              <a:solidFill>
                <a:schemeClr val="accent6">
                  <a:lumMod val="50000"/>
                </a:schemeClr>
              </a:solidFill>
            </a:endParaRPr>
          </a:p>
        </p:txBody>
      </p:sp>
    </p:spTree>
    <p:extLst>
      <p:ext uri="{BB962C8B-B14F-4D97-AF65-F5344CB8AC3E}">
        <p14:creationId xmlns:p14="http://schemas.microsoft.com/office/powerpoint/2010/main" val="1296759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on a submarine&#10;&#10;Description automatically generated">
            <a:extLst>
              <a:ext uri="{FF2B5EF4-FFF2-40B4-BE49-F238E27FC236}">
                <a16:creationId xmlns:a16="http://schemas.microsoft.com/office/drawing/2014/main" id="{E25F7F8B-24E5-50ED-88BF-B9644DAA9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600200"/>
            <a:ext cx="5455024" cy="3882233"/>
          </a:xfrm>
          <a:prstGeom prst="rect">
            <a:avLst/>
          </a:prstGeom>
        </p:spPr>
      </p:pic>
      <p:sp>
        <p:nvSpPr>
          <p:cNvPr id="4" name="Text Box 7">
            <a:extLst>
              <a:ext uri="{FF2B5EF4-FFF2-40B4-BE49-F238E27FC236}">
                <a16:creationId xmlns:a16="http://schemas.microsoft.com/office/drawing/2014/main" id="{3E2BB209-BD8F-A555-BB89-8739F54FAF3E}"/>
              </a:ext>
            </a:extLst>
          </p:cNvPr>
          <p:cNvSpPr txBox="1">
            <a:spLocks noChangeArrowheads="1"/>
          </p:cNvSpPr>
          <p:nvPr/>
        </p:nvSpPr>
        <p:spPr bwMode="auto">
          <a:xfrm>
            <a:off x="609600" y="1600200"/>
            <a:ext cx="5105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b="1">
                <a:solidFill>
                  <a:srgbClr val="C00000"/>
                </a:solidFill>
                <a:latin typeface="Times New Roman" panose="02020603050405020304" pitchFamily="18" charset="0"/>
                <a:cs typeface="Times New Roman" panose="02020603050405020304" pitchFamily="18" charset="0"/>
              </a:rPr>
              <a:t>Tàu ngầm rất to, nhưng nó có thể</a:t>
            </a:r>
            <a:r>
              <a:rPr lang="en-US" altLang="en-US" b="1">
                <a:solidFill>
                  <a:srgbClr val="C00000"/>
                </a:solidFill>
                <a:latin typeface="Times New Roman" panose="02020603050405020304" pitchFamily="18" charset="0"/>
                <a:cs typeface="Times New Roman" panose="02020603050405020304" pitchFamily="18" charset="0"/>
              </a:rPr>
              <a:t> </a:t>
            </a:r>
            <a:r>
              <a:rPr lang="vi-VN" altLang="en-US" b="1">
                <a:solidFill>
                  <a:srgbClr val="C00000"/>
                </a:solidFill>
                <a:latin typeface="Times New Roman" panose="02020603050405020304" pitchFamily="18" charset="0"/>
                <a:cs typeface="Times New Roman" panose="02020603050405020304" pitchFamily="18" charset="0"/>
              </a:rPr>
              <a:t>lặn sâu </a:t>
            </a:r>
            <a:r>
              <a:rPr lang="en-US" altLang="en-US" b="1">
                <a:solidFill>
                  <a:srgbClr val="C00000"/>
                </a:solidFill>
                <a:latin typeface="Times New Roman" panose="02020603050405020304" pitchFamily="18" charset="0"/>
                <a:cs typeface="Times New Roman" panose="02020603050405020304" pitchFamily="18" charset="0"/>
              </a:rPr>
              <a:t> xuống</a:t>
            </a:r>
            <a:r>
              <a:rPr lang="vi-VN" altLang="en-US" b="1">
                <a:solidFill>
                  <a:srgbClr val="C00000"/>
                </a:solidFill>
                <a:latin typeface="Times New Roman" panose="02020603050405020304" pitchFamily="18" charset="0"/>
                <a:cs typeface="Times New Roman" panose="02020603050405020304" pitchFamily="18" charset="0"/>
              </a:rPr>
              <a:t> đáy biển</a:t>
            </a:r>
            <a:r>
              <a:rPr lang="en-US" altLang="en-US" b="1">
                <a:solidFill>
                  <a:srgbClr val="C00000"/>
                </a:solidFill>
                <a:latin typeface="Times New Roman" panose="02020603050405020304" pitchFamily="18" charset="0"/>
                <a:cs typeface="Times New Roman" panose="02020603050405020304" pitchFamily="18" charset="0"/>
              </a:rPr>
              <a:t>, lơ lửng trong nước hoặc nổi lên trên mặt nước.</a:t>
            </a:r>
            <a:r>
              <a:rPr lang="vi-VN" altLang="en-US" b="1">
                <a:solidFill>
                  <a:srgbClr val="C00000"/>
                </a:solidFill>
                <a:latin typeface="Times New Roman" panose="02020603050405020304" pitchFamily="18" charset="0"/>
                <a:cs typeface="Times New Roman" panose="02020603050405020304" pitchFamily="18" charset="0"/>
              </a:rPr>
              <a:t> Em hãy tìm hiểu xem, hoạt động nào của tàu ngầm giúp nó có thể làm được điều đó?</a:t>
            </a:r>
          </a:p>
        </p:txBody>
      </p:sp>
    </p:spTree>
    <p:extLst>
      <p:ext uri="{BB962C8B-B14F-4D97-AF65-F5344CB8AC3E}">
        <p14:creationId xmlns:p14="http://schemas.microsoft.com/office/powerpoint/2010/main" val="14107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529" y="840139"/>
            <a:ext cx="12193057" cy="5468586"/>
          </a:xfrm>
          <a:prstGeom prst="rect">
            <a:avLst/>
          </a:prstGeom>
        </p:spPr>
      </p:pic>
      <p:pic>
        <p:nvPicPr>
          <p:cNvPr id="5" name="2">
            <a:extLst>
              <a:ext uri="{FF2B5EF4-FFF2-40B4-BE49-F238E27FC236}">
                <a16:creationId xmlns:a16="http://schemas.microsoft.com/office/drawing/2014/main" id="{B168D604-F135-4839-AADC-025A6938C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427" r="2524" b="45155"/>
          <a:stretch/>
        </p:blipFill>
        <p:spPr>
          <a:xfrm>
            <a:off x="0" y="3574432"/>
            <a:ext cx="12192000" cy="3283568"/>
          </a:xfrm>
          <a:prstGeom prst="rect">
            <a:avLst/>
          </a:prstGeom>
        </p:spPr>
      </p:pic>
      <p:pic>
        <p:nvPicPr>
          <p:cNvPr id="6" name="1">
            <a:extLst>
              <a:ext uri="{FF2B5EF4-FFF2-40B4-BE49-F238E27FC236}">
                <a16:creationId xmlns:a16="http://schemas.microsoft.com/office/drawing/2014/main" id="{1EBB384C-4B51-44F6-AC60-48BA8617F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6" t="53872" r="5641"/>
          <a:stretch/>
        </p:blipFill>
        <p:spPr>
          <a:xfrm>
            <a:off x="0" y="0"/>
            <a:ext cx="12192000" cy="2578214"/>
          </a:xfrm>
          <a:prstGeom prst="rect">
            <a:avLst/>
          </a:prstGeom>
        </p:spPr>
      </p:pic>
      <p:sp>
        <p:nvSpPr>
          <p:cNvPr id="11" name="TextBox 10">
            <a:extLst>
              <a:ext uri="{FF2B5EF4-FFF2-40B4-BE49-F238E27FC236}">
                <a16:creationId xmlns:a16="http://schemas.microsoft.com/office/drawing/2014/main" id="{FE15ED69-CCA7-48B0-B815-CB1AD58D8A45}"/>
              </a:ext>
            </a:extLst>
          </p:cNvPr>
          <p:cNvSpPr txBox="1"/>
          <p:nvPr/>
        </p:nvSpPr>
        <p:spPr>
          <a:xfrm>
            <a:off x="1394392" y="2266246"/>
            <a:ext cx="9403216" cy="2325508"/>
          </a:xfrm>
          <a:prstGeom prst="rect">
            <a:avLst/>
          </a:prstGeom>
          <a:noFill/>
        </p:spPr>
        <p:txBody>
          <a:bodyPr wrap="none" lIns="0" tIns="0" rIns="0" bIns="0" rtlCol="0">
            <a:spAutoFit/>
          </a:bodyPr>
          <a:lstStyle/>
          <a:p>
            <a:pPr algn="ctr">
              <a:lnSpc>
                <a:spcPct val="120000"/>
              </a:lnSpc>
            </a:pPr>
            <a:r>
              <a:rPr lang="en-US" sz="6600" b="1">
                <a:solidFill>
                  <a:schemeClr val="accent6">
                    <a:lumMod val="50000"/>
                  </a:schemeClr>
                </a:solidFill>
              </a:rPr>
              <a:t>CẢM ƠN CÁC EM</a:t>
            </a:r>
          </a:p>
          <a:p>
            <a:pPr algn="ctr">
              <a:lnSpc>
                <a:spcPct val="120000"/>
              </a:lnSpc>
            </a:pPr>
            <a:r>
              <a:rPr lang="en-US" sz="6600" b="1">
                <a:solidFill>
                  <a:schemeClr val="accent6">
                    <a:lumMod val="50000"/>
                  </a:schemeClr>
                </a:solidFill>
              </a:rPr>
              <a:t>ĐÃ CHÚ Ý LẮNG NGHE</a:t>
            </a:r>
          </a:p>
        </p:txBody>
      </p:sp>
    </p:spTree>
    <p:extLst>
      <p:ext uri="{BB962C8B-B14F-4D97-AF65-F5344CB8AC3E}">
        <p14:creationId xmlns:p14="http://schemas.microsoft.com/office/powerpoint/2010/main" val="1610454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a:extLst>
              <a:ext uri="{FF2B5EF4-FFF2-40B4-BE49-F238E27FC236}">
                <a16:creationId xmlns:a16="http://schemas.microsoft.com/office/drawing/2014/main" id="{7E99BAA1-D2FC-7434-95CF-E86D3A2AF63A}"/>
              </a:ext>
            </a:extLst>
          </p:cNvPr>
          <p:cNvSpPr txBox="1">
            <a:spLocks/>
          </p:cNvSpPr>
          <p:nvPr/>
        </p:nvSpPr>
        <p:spPr>
          <a:xfrm>
            <a:off x="7010400" y="1992278"/>
            <a:ext cx="4953000" cy="28845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4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4800" b="1" spc="30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BD27A739-BFB2-8C69-489B-3D479FE2C999}"/>
              </a:ext>
            </a:extLst>
          </p:cNvPr>
          <p:cNvGrpSpPr/>
          <p:nvPr/>
        </p:nvGrpSpPr>
        <p:grpSpPr>
          <a:xfrm>
            <a:off x="-2819400" y="0"/>
            <a:ext cx="10820400" cy="7162801"/>
            <a:chOff x="-2967941" y="0"/>
            <a:chExt cx="11892020" cy="7795747"/>
          </a:xfrm>
          <a:blipFill dpi="0" rotWithShape="1">
            <a:blip r:embed="rId2"/>
            <a:srcRect/>
            <a:stretch>
              <a:fillRect l="-1000" r="-11000"/>
            </a:stretch>
          </a:blipFill>
        </p:grpSpPr>
        <p:sp>
          <p:nvSpPr>
            <p:cNvPr id="8" name="Isosceles Triangle 7">
              <a:extLst>
                <a:ext uri="{FF2B5EF4-FFF2-40B4-BE49-F238E27FC236}">
                  <a16:creationId xmlns:a16="http://schemas.microsoft.com/office/drawing/2014/main" id="{FA43FE3E-E58A-61B2-E389-24B1F277F978}"/>
                </a:ext>
              </a:extLst>
            </p:cNvPr>
            <p:cNvSpPr/>
            <p:nvPr/>
          </p:nvSpPr>
          <p:spPr>
            <a:xfrm flipV="1">
              <a:off x="-2087946" y="0"/>
              <a:ext cx="11012025" cy="779574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Isosceles Triangle 10">
              <a:extLst>
                <a:ext uri="{FF2B5EF4-FFF2-40B4-BE49-F238E27FC236}">
                  <a16:creationId xmlns:a16="http://schemas.microsoft.com/office/drawing/2014/main" id="{E0FD87EB-4DDA-91F0-C8BF-4360B6173C96}"/>
                </a:ext>
              </a:extLst>
            </p:cNvPr>
            <p:cNvSpPr/>
            <p:nvPr/>
          </p:nvSpPr>
          <p:spPr>
            <a:xfrm>
              <a:off x="3892565" y="4059915"/>
              <a:ext cx="4703180" cy="33526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Isosceles Triangle 11">
              <a:extLst>
                <a:ext uri="{FF2B5EF4-FFF2-40B4-BE49-F238E27FC236}">
                  <a16:creationId xmlns:a16="http://schemas.microsoft.com/office/drawing/2014/main" id="{37731372-9D91-2C51-BAD1-26ED509A3127}"/>
                </a:ext>
              </a:extLst>
            </p:cNvPr>
            <p:cNvSpPr/>
            <p:nvPr/>
          </p:nvSpPr>
          <p:spPr>
            <a:xfrm>
              <a:off x="-2967941" y="3185160"/>
              <a:ext cx="5965236" cy="42446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pic>
        <p:nvPicPr>
          <p:cNvPr id="2" name="Picture 1" descr="A picture containing circle, graphics, creativity, astronomy&#10;&#10;Description automatically generated">
            <a:extLst>
              <a:ext uri="{FF2B5EF4-FFF2-40B4-BE49-F238E27FC236}">
                <a16:creationId xmlns:a16="http://schemas.microsoft.com/office/drawing/2014/main" id="{7DDF69A6-35AE-79AE-3737-67FD2E2A3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1357969"/>
            <a:ext cx="634309" cy="634309"/>
          </a:xfrm>
          <a:prstGeom prst="rect">
            <a:avLst/>
          </a:prstGeom>
          <a:ln>
            <a:noFill/>
          </a:ln>
        </p:spPr>
      </p:pic>
    </p:spTree>
    <p:extLst>
      <p:ext uri="{BB962C8B-B14F-4D97-AF65-F5344CB8AC3E}">
        <p14:creationId xmlns:p14="http://schemas.microsoft.com/office/powerpoint/2010/main" val="2973933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0" y="-35105"/>
            <a:ext cx="12188952" cy="6512104"/>
          </a:xfrm>
          <a:prstGeom prst="rect">
            <a:avLst/>
          </a:prstGeom>
        </p:spPr>
      </p:pic>
      <p:pic>
        <p:nvPicPr>
          <p:cNvPr id="32" name="Picture 31" descr="A blue bottle cap and yellow bottle cap&#10;&#10;Description automatically generated with low confidence">
            <a:extLst>
              <a:ext uri="{FF2B5EF4-FFF2-40B4-BE49-F238E27FC236}">
                <a16:creationId xmlns:a16="http://schemas.microsoft.com/office/drawing/2014/main" id="{FB302AB7-8147-0EBF-BAB3-6985E92393D3}"/>
              </a:ext>
            </a:extLst>
          </p:cNvPr>
          <p:cNvPicPr>
            <a:picLocks noChangeAspect="1"/>
          </p:cNvPicPr>
          <p:nvPr/>
        </p:nvPicPr>
        <p:blipFill rotWithShape="1">
          <a:blip r:embed="rId5">
            <a:extLst>
              <a:ext uri="{28A0092B-C50C-407E-A947-70E740481C1C}">
                <a14:useLocalDpi xmlns:a14="http://schemas.microsoft.com/office/drawing/2010/main" val="0"/>
              </a:ext>
            </a:extLst>
          </a:blip>
          <a:srcRect l="8695" t="19978" r="47512" b="22512"/>
          <a:stretch/>
        </p:blipFill>
        <p:spPr>
          <a:xfrm>
            <a:off x="4761869" y="2108138"/>
            <a:ext cx="2302539" cy="1383646"/>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a:extLst>
              <a:ext uri="{FF2B5EF4-FFF2-40B4-BE49-F238E27FC236}">
                <a16:creationId xmlns:a16="http://schemas.microsoft.com/office/drawing/2014/main" id="{944E761B-C26A-DCC2-B189-28A5955BD65A}"/>
              </a:ext>
            </a:extLst>
          </p:cNvPr>
          <p:cNvPicPr>
            <a:picLocks noChangeAspect="1"/>
          </p:cNvPicPr>
          <p:nvPr/>
        </p:nvPicPr>
        <p:blipFill rotWithShape="1">
          <a:blip r:embed="rId6"/>
          <a:srcRect t="54087" r="59126"/>
          <a:stretch/>
        </p:blipFill>
        <p:spPr>
          <a:xfrm>
            <a:off x="1524000" y="1942711"/>
            <a:ext cx="1738313" cy="1714500"/>
          </a:xfrm>
          <a:prstGeom prst="rect">
            <a:avLst/>
          </a:prstGeom>
        </p:spPr>
      </p:pic>
      <p:pic>
        <p:nvPicPr>
          <p:cNvPr id="18" name="Picture 17" descr="A silver ball on a black background&#10;&#10;Description automatically generated with medium confidence">
            <a:extLst>
              <a:ext uri="{FF2B5EF4-FFF2-40B4-BE49-F238E27FC236}">
                <a16:creationId xmlns:a16="http://schemas.microsoft.com/office/drawing/2014/main" id="{B55B8DF0-FDE8-15A6-C9FA-EE4059B4A4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9200" y="1909511"/>
            <a:ext cx="1687838" cy="1738473"/>
          </a:xfrm>
          <a:prstGeom prst="rect">
            <a:avLst/>
          </a:prstGeom>
        </p:spPr>
      </p:pic>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10" name="Content Placeholder 6">
            <a:extLst>
              <a:ext uri="{FF2B5EF4-FFF2-40B4-BE49-F238E27FC236}">
                <a16:creationId xmlns:a16="http://schemas.microsoft.com/office/drawing/2014/main" id="{039F07EB-7E8D-9455-E8DB-CBCDC2304A93}"/>
              </a:ext>
            </a:extLst>
          </p:cNvPr>
          <p:cNvSpPr txBox="1">
            <a:spLocks/>
          </p:cNvSpPr>
          <p:nvPr/>
        </p:nvSpPr>
        <p:spPr>
          <a:xfrm>
            <a:off x="1553066" y="1025615"/>
            <a:ext cx="11049000" cy="72890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Mọi vật trên Trái Đất đều chịu tác dụng của trọng lực.</a:t>
            </a:r>
            <a:endParaRPr lang="en-US" sz="320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E5FF578C-A43B-D9FB-5729-DD480B188285}"/>
              </a:ext>
            </a:extLst>
          </p:cNvPr>
          <p:cNvGrpSpPr/>
          <p:nvPr/>
        </p:nvGrpSpPr>
        <p:grpSpPr>
          <a:xfrm>
            <a:off x="2506548" y="4088500"/>
            <a:ext cx="571500" cy="435517"/>
            <a:chOff x="6850543" y="2350828"/>
            <a:chExt cx="571500" cy="435517"/>
          </a:xfrm>
        </p:grpSpPr>
        <p:sp>
          <p:nvSpPr>
            <p:cNvPr id="15" name="Google Shape;463;p56">
              <a:extLst>
                <a:ext uri="{FF2B5EF4-FFF2-40B4-BE49-F238E27FC236}">
                  <a16:creationId xmlns:a16="http://schemas.microsoft.com/office/drawing/2014/main" id="{7F866DF5-0904-1CD7-18F2-F5C9763ED2D4}"/>
                </a:ext>
              </a:extLst>
            </p:cNvPr>
            <p:cNvSpPr txBox="1">
              <a:spLocks/>
            </p:cNvSpPr>
            <p:nvPr/>
          </p:nvSpPr>
          <p:spPr>
            <a:xfrm>
              <a:off x="6850543" y="2350828"/>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3200" dirty="0">
                  <a:solidFill>
                    <a:srgbClr val="C00000"/>
                  </a:solidFill>
                  <a:latin typeface="Times New Roman" panose="02020603050405020304" pitchFamily="18" charset="0"/>
                  <a:cs typeface="Times New Roman" panose="02020603050405020304" pitchFamily="18" charset="0"/>
                </a:rPr>
                <a:t>P</a:t>
              </a:r>
              <a:endParaRPr lang="en-US" sz="3200" baseline="-25000" dirty="0">
                <a:solidFill>
                  <a:srgbClr val="C00000"/>
                </a:solidFill>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12A5A946-8B6A-3C24-01F0-470509301B9C}"/>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506FF77E-D5B2-9320-4C92-6E8F8AD8CC1E}"/>
              </a:ext>
            </a:extLst>
          </p:cNvPr>
          <p:cNvCxnSpPr/>
          <p:nvPr/>
        </p:nvCxnSpPr>
        <p:spPr>
          <a:xfrm>
            <a:off x="2286000" y="3036016"/>
            <a:ext cx="0" cy="150872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732A9CED-BD15-A943-E7F4-CD94B5E06103}"/>
              </a:ext>
            </a:extLst>
          </p:cNvPr>
          <p:cNvGrpSpPr/>
          <p:nvPr/>
        </p:nvGrpSpPr>
        <p:grpSpPr>
          <a:xfrm>
            <a:off x="6149026" y="3963186"/>
            <a:ext cx="571500" cy="435517"/>
            <a:chOff x="6855640" y="2455870"/>
            <a:chExt cx="571500" cy="435517"/>
          </a:xfrm>
        </p:grpSpPr>
        <p:sp>
          <p:nvSpPr>
            <p:cNvPr id="22" name="Google Shape;463;p56">
              <a:extLst>
                <a:ext uri="{FF2B5EF4-FFF2-40B4-BE49-F238E27FC236}">
                  <a16:creationId xmlns:a16="http://schemas.microsoft.com/office/drawing/2014/main" id="{27D25A59-16D7-F6F5-E9BA-3929BB963A19}"/>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74C0B9DB-605A-815F-559F-72BCE1A1BEEB}"/>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F3FC306E-AF9D-D4FB-E522-DCD38EB44BE1}"/>
              </a:ext>
            </a:extLst>
          </p:cNvPr>
          <p:cNvCxnSpPr>
            <a:cxnSpLocks/>
          </p:cNvCxnSpPr>
          <p:nvPr/>
        </p:nvCxnSpPr>
        <p:spPr>
          <a:xfrm>
            <a:off x="5973451" y="3036016"/>
            <a:ext cx="0" cy="9263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48A43D4E-481E-A3F8-99B2-AA619BB970E6}"/>
              </a:ext>
            </a:extLst>
          </p:cNvPr>
          <p:cNvGrpSpPr/>
          <p:nvPr/>
        </p:nvGrpSpPr>
        <p:grpSpPr>
          <a:xfrm>
            <a:off x="9832313" y="4626974"/>
            <a:ext cx="571500" cy="435517"/>
            <a:chOff x="6850543" y="2350828"/>
            <a:chExt cx="571500" cy="435517"/>
          </a:xfrm>
        </p:grpSpPr>
        <p:sp>
          <p:nvSpPr>
            <p:cNvPr id="27" name="Google Shape;463;p56">
              <a:extLst>
                <a:ext uri="{FF2B5EF4-FFF2-40B4-BE49-F238E27FC236}">
                  <a16:creationId xmlns:a16="http://schemas.microsoft.com/office/drawing/2014/main" id="{8B8FF182-E610-52BF-ADF5-498DB6FF596A}"/>
                </a:ext>
              </a:extLst>
            </p:cNvPr>
            <p:cNvSpPr txBox="1">
              <a:spLocks/>
            </p:cNvSpPr>
            <p:nvPr/>
          </p:nvSpPr>
          <p:spPr>
            <a:xfrm>
              <a:off x="6850543" y="2350828"/>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3200" dirty="0">
                  <a:solidFill>
                    <a:srgbClr val="C00000"/>
                  </a:solidFill>
                  <a:latin typeface="Times New Roman" panose="02020603050405020304" pitchFamily="18" charset="0"/>
                  <a:cs typeface="Times New Roman" panose="02020603050405020304" pitchFamily="18" charset="0"/>
                </a:rPr>
                <a:t>P</a:t>
              </a:r>
              <a:endParaRPr lang="en-US" sz="3200" baseline="-25000" dirty="0">
                <a:solidFill>
                  <a:srgbClr val="C00000"/>
                </a:solidFill>
                <a:latin typeface="Times New Roman" panose="02020603050405020304" pitchFamily="18"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26603890-3B95-0AE2-DDE9-8FE83150A368}"/>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a:extLst>
              <a:ext uri="{FF2B5EF4-FFF2-40B4-BE49-F238E27FC236}">
                <a16:creationId xmlns:a16="http://schemas.microsoft.com/office/drawing/2014/main" id="{9C6BD8D5-96B8-F268-6A28-4E09783C3E84}"/>
              </a:ext>
            </a:extLst>
          </p:cNvPr>
          <p:cNvCxnSpPr>
            <a:cxnSpLocks/>
          </p:cNvCxnSpPr>
          <p:nvPr/>
        </p:nvCxnSpPr>
        <p:spPr>
          <a:xfrm>
            <a:off x="9685452" y="2907682"/>
            <a:ext cx="0" cy="204531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150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750" fill="hold"/>
                                        <p:tgtEl>
                                          <p:spTgt spid="14"/>
                                        </p:tgtEl>
                                        <p:attrNameLst>
                                          <p:attrName>ppt_w</p:attrName>
                                        </p:attrNameLst>
                                      </p:cBhvr>
                                      <p:tavLst>
                                        <p:tav tm="0">
                                          <p:val>
                                            <p:fltVal val="0"/>
                                          </p:val>
                                        </p:tav>
                                        <p:tav tm="100000">
                                          <p:val>
                                            <p:strVal val="#ppt_w"/>
                                          </p:val>
                                        </p:tav>
                                      </p:tavLst>
                                    </p:anim>
                                    <p:anim calcmode="lin" valueType="num">
                                      <p:cBhvr>
                                        <p:cTn id="13" dur="750" fill="hold"/>
                                        <p:tgtEl>
                                          <p:spTgt spid="14"/>
                                        </p:tgtEl>
                                        <p:attrNameLst>
                                          <p:attrName>ppt_h</p:attrName>
                                        </p:attrNameLst>
                                      </p:cBhvr>
                                      <p:tavLst>
                                        <p:tav tm="0">
                                          <p:val>
                                            <p:fltVal val="0"/>
                                          </p:val>
                                        </p:tav>
                                        <p:tav tm="100000">
                                          <p:val>
                                            <p:strVal val="#ppt_h"/>
                                          </p:val>
                                        </p:tav>
                                      </p:tavLst>
                                    </p:anim>
                                    <p:anim calcmode="lin" valueType="num">
                                      <p:cBhvr>
                                        <p:cTn id="14" dur="750" fill="hold"/>
                                        <p:tgtEl>
                                          <p:spTgt spid="14"/>
                                        </p:tgtEl>
                                        <p:attrNameLst>
                                          <p:attrName>style.rotation</p:attrName>
                                        </p:attrNameLst>
                                      </p:cBhvr>
                                      <p:tavLst>
                                        <p:tav tm="0">
                                          <p:val>
                                            <p:fltVal val="90"/>
                                          </p:val>
                                        </p:tav>
                                        <p:tav tm="100000">
                                          <p:val>
                                            <p:fltVal val="0"/>
                                          </p:val>
                                        </p:tav>
                                      </p:tavLst>
                                    </p:anim>
                                    <p:animEffect transition="in" filter="fade">
                                      <p:cBhvr>
                                        <p:cTn id="15" dur="750"/>
                                        <p:tgtEl>
                                          <p:spTgt spid="14"/>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31" presetClass="entr" presetSubtype="0" fill="hold" nodeType="withEffect">
                                  <p:stCondLst>
                                    <p:cond delay="5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750" fill="hold"/>
                                        <p:tgtEl>
                                          <p:spTgt spid="18"/>
                                        </p:tgtEl>
                                        <p:attrNameLst>
                                          <p:attrName>ppt_w</p:attrName>
                                        </p:attrNameLst>
                                      </p:cBhvr>
                                      <p:tavLst>
                                        <p:tav tm="0">
                                          <p:val>
                                            <p:fltVal val="0"/>
                                          </p:val>
                                        </p:tav>
                                        <p:tav tm="100000">
                                          <p:val>
                                            <p:strVal val="#ppt_w"/>
                                          </p:val>
                                        </p:tav>
                                      </p:tavLst>
                                    </p:anim>
                                    <p:anim calcmode="lin" valueType="num">
                                      <p:cBhvr>
                                        <p:cTn id="23" dur="750" fill="hold"/>
                                        <p:tgtEl>
                                          <p:spTgt spid="18"/>
                                        </p:tgtEl>
                                        <p:attrNameLst>
                                          <p:attrName>ppt_h</p:attrName>
                                        </p:attrNameLst>
                                      </p:cBhvr>
                                      <p:tavLst>
                                        <p:tav tm="0">
                                          <p:val>
                                            <p:fltVal val="0"/>
                                          </p:val>
                                        </p:tav>
                                        <p:tav tm="100000">
                                          <p:val>
                                            <p:strVal val="#ppt_h"/>
                                          </p:val>
                                        </p:tav>
                                      </p:tavLst>
                                    </p:anim>
                                    <p:anim calcmode="lin" valueType="num">
                                      <p:cBhvr>
                                        <p:cTn id="24" dur="750" fill="hold"/>
                                        <p:tgtEl>
                                          <p:spTgt spid="18"/>
                                        </p:tgtEl>
                                        <p:attrNameLst>
                                          <p:attrName>style.rotation</p:attrName>
                                        </p:attrNameLst>
                                      </p:cBhvr>
                                      <p:tavLst>
                                        <p:tav tm="0">
                                          <p:val>
                                            <p:fltVal val="90"/>
                                          </p:val>
                                        </p:tav>
                                        <p:tav tm="100000">
                                          <p:val>
                                            <p:fltVal val="0"/>
                                          </p:val>
                                        </p:tav>
                                      </p:tavLst>
                                    </p:anim>
                                    <p:animEffect transition="in" filter="fade">
                                      <p:cBhvr>
                                        <p:cTn id="25" dur="75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par>
                                <p:cTn id="31" presetID="22" presetClass="entr" presetSubtype="1"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par>
                                <p:cTn id="39" presetID="22" presetClass="entr" presetSubtype="1"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500"/>
                                        <p:tgtEl>
                                          <p:spTgt spid="26"/>
                                        </p:tgtEl>
                                      </p:cBhvr>
                                    </p:animEffect>
                                  </p:childTnLst>
                                </p:cTn>
                              </p:par>
                              <p:par>
                                <p:cTn id="47" presetID="22" presetClass="entr" presetSubtype="1"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3048" y="-38628"/>
            <a:ext cx="12188952" cy="6512104"/>
          </a:xfrm>
          <a:prstGeom prst="rect">
            <a:avLst/>
          </a:prstGeom>
        </p:spPr>
      </p:pic>
      <p:pic>
        <p:nvPicPr>
          <p:cNvPr id="32" name="Picture 31" descr="A blue bottle cap and yellow bottle cap&#10;&#10;Description automatically generated with low confidence">
            <a:extLst>
              <a:ext uri="{FF2B5EF4-FFF2-40B4-BE49-F238E27FC236}">
                <a16:creationId xmlns:a16="http://schemas.microsoft.com/office/drawing/2014/main" id="{2EBFD9FA-8033-3188-DA67-E78A6F19EAD9}"/>
              </a:ext>
            </a:extLst>
          </p:cNvPr>
          <p:cNvPicPr>
            <a:picLocks noChangeAspect="1"/>
          </p:cNvPicPr>
          <p:nvPr/>
        </p:nvPicPr>
        <p:blipFill rotWithShape="1">
          <a:blip r:embed="rId5">
            <a:extLst>
              <a:ext uri="{28A0092B-C50C-407E-A947-70E740481C1C}">
                <a14:useLocalDpi xmlns:a14="http://schemas.microsoft.com/office/drawing/2010/main" val="0"/>
              </a:ext>
            </a:extLst>
          </a:blip>
          <a:srcRect l="8695" t="19978" r="47512" b="22512"/>
          <a:stretch/>
        </p:blipFill>
        <p:spPr>
          <a:xfrm>
            <a:off x="7391400" y="3189982"/>
            <a:ext cx="2302539" cy="1383646"/>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grpSp>
        <p:nvGrpSpPr>
          <p:cNvPr id="21" name="Group 20">
            <a:extLst>
              <a:ext uri="{FF2B5EF4-FFF2-40B4-BE49-F238E27FC236}">
                <a16:creationId xmlns:a16="http://schemas.microsoft.com/office/drawing/2014/main" id="{732A9CED-BD15-A943-E7F4-CD94B5E06103}"/>
              </a:ext>
            </a:extLst>
          </p:cNvPr>
          <p:cNvGrpSpPr/>
          <p:nvPr/>
        </p:nvGrpSpPr>
        <p:grpSpPr>
          <a:xfrm>
            <a:off x="8982912" y="4600206"/>
            <a:ext cx="556569" cy="207703"/>
            <a:chOff x="6855640" y="2455870"/>
            <a:chExt cx="571500" cy="435517"/>
          </a:xfrm>
        </p:grpSpPr>
        <p:sp>
          <p:nvSpPr>
            <p:cNvPr id="22" name="Google Shape;463;p56">
              <a:extLst>
                <a:ext uri="{FF2B5EF4-FFF2-40B4-BE49-F238E27FC236}">
                  <a16:creationId xmlns:a16="http://schemas.microsoft.com/office/drawing/2014/main" id="{27D25A59-16D7-F6F5-E9BA-3929BB963A19}"/>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74C0B9DB-605A-815F-559F-72BCE1A1BEEB}"/>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F3FC306E-AF9D-D4FB-E522-DCD38EB44BE1}"/>
              </a:ext>
            </a:extLst>
          </p:cNvPr>
          <p:cNvCxnSpPr>
            <a:cxnSpLocks/>
          </p:cNvCxnSpPr>
          <p:nvPr/>
        </p:nvCxnSpPr>
        <p:spPr>
          <a:xfrm>
            <a:off x="8651788" y="3777674"/>
            <a:ext cx="0" cy="9263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Content Placeholder 6">
            <a:extLst>
              <a:ext uri="{FF2B5EF4-FFF2-40B4-BE49-F238E27FC236}">
                <a16:creationId xmlns:a16="http://schemas.microsoft.com/office/drawing/2014/main" id="{F13AB97A-5FCB-8B78-BBB6-F1E505EEEA0C}"/>
              </a:ext>
            </a:extLst>
          </p:cNvPr>
          <p:cNvSpPr txBox="1">
            <a:spLocks/>
          </p:cNvSpPr>
          <p:nvPr/>
        </p:nvSpPr>
        <p:spPr>
          <a:xfrm>
            <a:off x="1553066" y="1025615"/>
            <a:ext cx="9724533" cy="72890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Nắp chai nhựa nổi lên chứng tỏ nước tác dụng lực đẩy lên vật ngược chiều với trọng lực.</a:t>
            </a:r>
            <a:endParaRPr lang="en-US" sz="320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C822D2A4-F60D-88CF-7C5F-DDF9A180239A}"/>
              </a:ext>
            </a:extLst>
          </p:cNvPr>
          <p:cNvGrpSpPr/>
          <p:nvPr/>
        </p:nvGrpSpPr>
        <p:grpSpPr>
          <a:xfrm>
            <a:off x="8810820" y="2492716"/>
            <a:ext cx="556569" cy="515581"/>
            <a:chOff x="6852414" y="2320905"/>
            <a:chExt cx="571500" cy="435517"/>
          </a:xfrm>
        </p:grpSpPr>
        <p:sp>
          <p:nvSpPr>
            <p:cNvPr id="4" name="Google Shape;463;p56">
              <a:extLst>
                <a:ext uri="{FF2B5EF4-FFF2-40B4-BE49-F238E27FC236}">
                  <a16:creationId xmlns:a16="http://schemas.microsoft.com/office/drawing/2014/main" id="{850205A3-4C29-471E-5369-F03A26566FE2}"/>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vi-VN" sz="3600" b="1" baseline="-25000" dirty="0">
                  <a:solidFill>
                    <a:schemeClr val="tx1"/>
                  </a:solidFill>
                  <a:latin typeface="Times New Roman" panose="02020603050405020304" pitchFamily="18" charset="0"/>
                  <a:cs typeface="Times New Roman" panose="02020603050405020304" pitchFamily="18" charset="0"/>
                </a:rPr>
                <a:t>F</a:t>
              </a:r>
              <a:endParaRPr lang="en-US" sz="3600" b="1" baseline="-25000" dirty="0">
                <a:solidFill>
                  <a:schemeClr val="tx1"/>
                </a:solidFill>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5D07E8CE-694D-00FC-4A42-BB3AFF02429D}"/>
                </a:ext>
              </a:extLst>
            </p:cNvPr>
            <p:cNvCxnSpPr/>
            <p:nvPr/>
          </p:nvCxnSpPr>
          <p:spPr>
            <a:xfrm>
              <a:off x="6884671" y="2481738"/>
              <a:ext cx="365760"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Arrow Connector 5">
            <a:extLst>
              <a:ext uri="{FF2B5EF4-FFF2-40B4-BE49-F238E27FC236}">
                <a16:creationId xmlns:a16="http://schemas.microsoft.com/office/drawing/2014/main" id="{A76B721E-14B7-F636-CF7F-78A10FA598D0}"/>
              </a:ext>
            </a:extLst>
          </p:cNvPr>
          <p:cNvCxnSpPr>
            <a:cxnSpLocks/>
          </p:cNvCxnSpPr>
          <p:nvPr/>
        </p:nvCxnSpPr>
        <p:spPr>
          <a:xfrm flipV="1">
            <a:off x="8651788" y="2492716"/>
            <a:ext cx="0" cy="128495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descr="A glass of water with a blue lid&#10;&#10;Description automatically generated with low confidence">
            <a:extLst>
              <a:ext uri="{FF2B5EF4-FFF2-40B4-BE49-F238E27FC236}">
                <a16:creationId xmlns:a16="http://schemas.microsoft.com/office/drawing/2014/main" id="{7CB75AE9-CBC3-B4A1-D4C9-DB868D26F5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6707" y="2350689"/>
            <a:ext cx="2705478" cy="3048425"/>
          </a:xfrm>
          <a:prstGeom prst="rect">
            <a:avLst/>
          </a:prstGeom>
        </p:spPr>
      </p:pic>
    </p:spTree>
    <p:extLst>
      <p:ext uri="{BB962C8B-B14F-4D97-AF65-F5344CB8AC3E}">
        <p14:creationId xmlns:p14="http://schemas.microsoft.com/office/powerpoint/2010/main" val="54498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14141" y="-35105"/>
            <a:ext cx="12188952" cy="6512104"/>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Content Placeholder 6">
            <a:extLst>
              <a:ext uri="{FF2B5EF4-FFF2-40B4-BE49-F238E27FC236}">
                <a16:creationId xmlns:a16="http://schemas.microsoft.com/office/drawing/2014/main" id="{F13AB97A-5FCB-8B78-BBB6-F1E505EEEA0C}"/>
              </a:ext>
            </a:extLst>
          </p:cNvPr>
          <p:cNvSpPr txBox="1">
            <a:spLocks/>
          </p:cNvSpPr>
          <p:nvPr/>
        </p:nvSpPr>
        <p:spPr>
          <a:xfrm>
            <a:off x="1556995" y="981000"/>
            <a:ext cx="9724533" cy="156518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Khi dùng tay nhấn chìm quả bóng xuống nước, ta cảm nhận được lực đẩy của nước tác dụng lên quả bóng.</a:t>
            </a:r>
            <a:endParaRPr lang="en-US" sz="32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9A3CE59-2E14-E8B1-1662-4EE285042D7B}"/>
              </a:ext>
            </a:extLst>
          </p:cNvPr>
          <p:cNvPicPr>
            <a:picLocks noChangeAspect="1"/>
          </p:cNvPicPr>
          <p:nvPr/>
        </p:nvPicPr>
        <p:blipFill>
          <a:blip r:embed="rId6"/>
          <a:stretch>
            <a:fillRect/>
          </a:stretch>
        </p:blipFill>
        <p:spPr>
          <a:xfrm>
            <a:off x="3200400" y="2199009"/>
            <a:ext cx="4968664" cy="2819176"/>
          </a:xfrm>
          <a:prstGeom prst="rect">
            <a:avLst/>
          </a:prstGeom>
        </p:spPr>
      </p:pic>
      <p:sp>
        <p:nvSpPr>
          <p:cNvPr id="4" name="Content Placeholder 6">
            <a:extLst>
              <a:ext uri="{FF2B5EF4-FFF2-40B4-BE49-F238E27FC236}">
                <a16:creationId xmlns:a16="http://schemas.microsoft.com/office/drawing/2014/main" id="{97766306-BF40-30C8-8143-8350CD50B4A7}"/>
              </a:ext>
            </a:extLst>
          </p:cNvPr>
          <p:cNvSpPr txBox="1">
            <a:spLocks/>
          </p:cNvSpPr>
          <p:nvPr/>
        </p:nvSpPr>
        <p:spPr>
          <a:xfrm>
            <a:off x="1066800" y="4700722"/>
            <a:ext cx="9724533" cy="156518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=&gt; Lực đẩy của nước tác dụng lên quả bóng trong trường hợp này được gọi là </a:t>
            </a:r>
            <a:r>
              <a:rPr lang="vi-VN" sz="3200" b="1">
                <a:solidFill>
                  <a:srgbClr val="FF0000"/>
                </a:solidFill>
                <a:latin typeface="Times New Roman" panose="02020603050405020304" pitchFamily="18" charset="0"/>
                <a:cs typeface="Times New Roman" panose="02020603050405020304" pitchFamily="18" charset="0"/>
              </a:rPr>
              <a:t>lực đẩy Archimedes</a:t>
            </a:r>
            <a:r>
              <a:rPr lang="vi-VN"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001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9Slide - 2019">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1">
      <a:majorFont>
        <a:latin typeface="Arial"/>
        <a:ea typeface="方正少儿简体"/>
        <a:cs typeface=""/>
      </a:majorFont>
      <a:minorFont>
        <a:latin typeface="Arial"/>
        <a:ea typeface="思源黑体 CN 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1735</TotalTime>
  <Words>3085</Words>
  <Application>Microsoft Office PowerPoint</Application>
  <PresentationFormat>Widescreen</PresentationFormat>
  <Paragraphs>244</Paragraphs>
  <Slides>55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#9Slide03 AllRoundGothic</vt:lpstr>
      <vt:lpstr>Roboto</vt:lpstr>
      <vt:lpstr>Calibri</vt:lpstr>
      <vt:lpstr>Montserrat Medium</vt:lpstr>
      <vt:lpstr>Arial</vt:lpstr>
      <vt:lpstr>Roboto Black</vt:lpstr>
      <vt:lpstr>Anton</vt:lpstr>
      <vt:lpstr>#9Slide07 SVNDessert Menu Scrip</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sfsf</cp:lastModifiedBy>
  <cp:revision>1</cp:revision>
  <dcterms:created xsi:type="dcterms:W3CDTF">2022-05-26T04:19:46Z</dcterms:created>
  <dcterms:modified xsi:type="dcterms:W3CDTF">2023-12-18T23:17:14Z</dcterms:modified>
</cp:coreProperties>
</file>