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900" r:id="rId1"/>
    <p:sldMasterId id="2147483913" r:id="rId2"/>
    <p:sldMasterId id="2147483939" r:id="rId3"/>
    <p:sldMasterId id="2147483952" r:id="rId4"/>
    <p:sldMasterId id="2147484282" r:id="rId5"/>
    <p:sldMasterId id="2147484297" r:id="rId6"/>
    <p:sldMasterId id="2147484312" r:id="rId7"/>
    <p:sldMasterId id="2147484327" r:id="rId8"/>
  </p:sldMasterIdLst>
  <p:notesMasterIdLst>
    <p:notesMasterId r:id="rId44"/>
  </p:notesMasterIdLst>
  <p:sldIdLst>
    <p:sldId id="312" r:id="rId9"/>
    <p:sldId id="303" r:id="rId10"/>
    <p:sldId id="272" r:id="rId11"/>
    <p:sldId id="260" r:id="rId12"/>
    <p:sldId id="304" r:id="rId13"/>
    <p:sldId id="325" r:id="rId14"/>
    <p:sldId id="306" r:id="rId15"/>
    <p:sldId id="348" r:id="rId16"/>
    <p:sldId id="349" r:id="rId17"/>
    <p:sldId id="326" r:id="rId18"/>
    <p:sldId id="340"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9" r:id="rId38"/>
    <p:sldId id="368" r:id="rId39"/>
    <p:sldId id="342" r:id="rId40"/>
    <p:sldId id="370" r:id="rId41"/>
    <p:sldId id="371" r:id="rId42"/>
    <p:sldId id="347" r:id="rId43"/>
  </p:sldIdLst>
  <p:sldSz cx="9144000" cy="6858000" type="screen4x3"/>
  <p:notesSz cx="6858000" cy="9144000"/>
  <p:embeddedFontLst>
    <p:embeddedFont>
      <p:font typeface=".VnTime" panose="020B0604020202020204"/>
      <p:regular r:id="rId45"/>
      <p:bold r:id="rId46"/>
      <p:italic r:id="rId47"/>
      <p:boldItalic r:id="rId48"/>
    </p:embeddedFont>
    <p:embeddedFont>
      <p:font typeface="Arial Black" panose="020B0A04020102020204" pitchFamily="34" charset="0"/>
      <p:bold r:id="rId49"/>
    </p:embeddedFont>
    <p:embeddedFont>
      <p:font typeface="Calibri" panose="020F0502020204030204" pitchFamily="34" charset="0"/>
      <p:regular r:id="rId50"/>
      <p:bold r:id="rId51"/>
      <p:italic r:id="rId52"/>
      <p:boldItalic r:id="rId53"/>
    </p:embeddedFont>
    <p:embeddedFont>
      <p:font typeface="Cambria Math" panose="02040503050406030204" pitchFamily="18" charset="0"/>
      <p:regular r:id="rId54"/>
    </p:embeddedFont>
    <p:embeddedFont>
      <p:font typeface="Verdana" panose="020B0604030504040204" pitchFamily="34" charset="0"/>
      <p:regular r:id="rId55"/>
      <p:bold r:id="rId56"/>
      <p:italic r:id="rId57"/>
      <p:boldItalic r:id="rId58"/>
    </p:embeddedFont>
    <p:embeddedFont>
      <p:font typeface="VNI-Helve" panose="020B0604020202020204"/>
      <p:regular r:id="rId59"/>
    </p:embeddedFont>
  </p:embeddedFontLst>
  <p:defaultTextStyle>
    <a:defPPr>
      <a:defRPr lang="en-US"/>
    </a:defPPr>
    <a:lvl1pPr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1pPr>
    <a:lvl2pPr marL="4572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2pPr>
    <a:lvl3pPr marL="9144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3pPr>
    <a:lvl4pPr marL="13716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4pPr>
    <a:lvl5pPr marL="18288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a:srgbClr val="CC0000"/>
    <a:srgbClr val="003300"/>
    <a:srgbClr val="006699"/>
    <a:srgbClr val="FF0000"/>
    <a:srgbClr val="FF993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4" autoAdjust="0"/>
  </p:normalViewPr>
  <p:slideViewPr>
    <p:cSldViewPr>
      <p:cViewPr varScale="1">
        <p:scale>
          <a:sx n="87" d="100"/>
          <a:sy n="87" d="100"/>
        </p:scale>
        <p:origin x="900" y="30"/>
      </p:cViewPr>
      <p:guideLst>
        <p:guide orient="horz" pos="2160"/>
        <p:guide pos="2900"/>
      </p:guideLst>
    </p:cSldViewPr>
  </p:slideViewPr>
  <p:notesTextViewPr>
    <p:cViewPr>
      <p:scale>
        <a:sx n="100" d="100"/>
        <a:sy n="100" d="100"/>
      </p:scale>
      <p:origin x="0" y="0"/>
    </p:cViewPr>
  </p:notesTextViewPr>
  <p:sorterViewPr>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ltLang="zh-CN"/>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ltLang="zh-CN"/>
          </a:p>
        </p:txBody>
      </p:sp>
      <p:sp>
        <p:nvSpPr>
          <p:cNvPr id="150532"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ltLang="zh-CN"/>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AF21723-F71A-45B1-9067-86CA70F22849}" type="slidenum">
              <a:rPr lang="en-US" altLang="zh-CN"/>
              <a:pPr/>
              <a:t>‹#›</a:t>
            </a:fld>
            <a:endParaRPr lang="en-US" altLang="zh-CN"/>
          </a:p>
        </p:txBody>
      </p:sp>
    </p:spTree>
    <p:extLst>
      <p:ext uri="{BB962C8B-B14F-4D97-AF65-F5344CB8AC3E}">
        <p14:creationId xmlns:p14="http://schemas.microsoft.com/office/powerpoint/2010/main" val="2060718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AF21723-F71A-45B1-9067-86CA70F22849}" type="slidenum">
              <a:rPr lang="en-US" altLang="zh-CN" smtClean="0"/>
              <a:pPr/>
              <a:t>6</a:t>
            </a:fld>
            <a:endParaRPr lang="en-US" altLang="zh-CN"/>
          </a:p>
        </p:txBody>
      </p:sp>
    </p:spTree>
    <p:extLst>
      <p:ext uri="{BB962C8B-B14F-4D97-AF65-F5344CB8AC3E}">
        <p14:creationId xmlns:p14="http://schemas.microsoft.com/office/powerpoint/2010/main" val="256477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vi-VN" altLang="vi-VN"/>
          </a:p>
        </p:txBody>
      </p:sp>
    </p:spTree>
    <p:extLst>
      <p:ext uri="{BB962C8B-B14F-4D97-AF65-F5344CB8AC3E}">
        <p14:creationId xmlns:p14="http://schemas.microsoft.com/office/powerpoint/2010/main" val="259471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vi-VN" altLang="vi-VN"/>
          </a:p>
        </p:txBody>
      </p:sp>
    </p:spTree>
    <p:extLst>
      <p:ext uri="{BB962C8B-B14F-4D97-AF65-F5344CB8AC3E}">
        <p14:creationId xmlns:p14="http://schemas.microsoft.com/office/powerpoint/2010/main" val="281970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AF21723-F71A-45B1-9067-86CA70F22849}" type="slidenum">
              <a:rPr lang="en-US" altLang="zh-CN" smtClean="0"/>
              <a:pPr/>
              <a:t>31</a:t>
            </a:fld>
            <a:endParaRPr lang="en-US" altLang="zh-CN"/>
          </a:p>
        </p:txBody>
      </p:sp>
    </p:spTree>
    <p:extLst>
      <p:ext uri="{BB962C8B-B14F-4D97-AF65-F5344CB8AC3E}">
        <p14:creationId xmlns:p14="http://schemas.microsoft.com/office/powerpoint/2010/main" val="106275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AB065F1C-71FC-4D6F-944E-1BC300777A65}"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F12E80-5E00-4A7F-BF78-FE2DE3E364D7}" type="slidenum">
              <a:rPr lang="en-US" altLang="zh-CN"/>
              <a:pPr/>
              <a:t>‹#›</a:t>
            </a:fld>
            <a:endParaRPr lang="en-US" altLang="zh-C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B45E8-13A5-4DB3-9819-C25302DE1D30}" type="slidenum">
              <a:rPr lang="en-US" altLang="vi-VN"/>
              <a:pPr/>
              <a:t>‹#›</a:t>
            </a:fld>
            <a:endParaRPr lang="en-US" altLang="vi-VN"/>
          </a:p>
        </p:txBody>
      </p:sp>
    </p:spTree>
    <p:extLst>
      <p:ext uri="{BB962C8B-B14F-4D97-AF65-F5344CB8AC3E}">
        <p14:creationId xmlns:p14="http://schemas.microsoft.com/office/powerpoint/2010/main" val="2283654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C8FED8-E67F-4576-B68A-6BB8C30BE981}" type="slidenum">
              <a:rPr lang="en-US" altLang="vi-VN"/>
              <a:pPr/>
              <a:t>‹#›</a:t>
            </a:fld>
            <a:endParaRPr lang="en-US" altLang="vi-VN"/>
          </a:p>
        </p:txBody>
      </p:sp>
    </p:spTree>
    <p:extLst>
      <p:ext uri="{BB962C8B-B14F-4D97-AF65-F5344CB8AC3E}">
        <p14:creationId xmlns:p14="http://schemas.microsoft.com/office/powerpoint/2010/main" val="5801558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8E300F-5CA3-4587-BC56-E6BC3D280147}" type="slidenum">
              <a:rPr lang="en-US" altLang="vi-VN"/>
              <a:pPr/>
              <a:t>‹#›</a:t>
            </a:fld>
            <a:endParaRPr lang="en-US" altLang="vi-VN"/>
          </a:p>
        </p:txBody>
      </p:sp>
    </p:spTree>
    <p:extLst>
      <p:ext uri="{BB962C8B-B14F-4D97-AF65-F5344CB8AC3E}">
        <p14:creationId xmlns:p14="http://schemas.microsoft.com/office/powerpoint/2010/main" val="149792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F62857D-4A5E-4AE7-829E-E5172CE22F24}"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endParaRPr lang="vi-VN"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endParaRPr lang="vi-VN" altLang="en-US"/>
          </a:p>
        </p:txBody>
      </p:sp>
      <p:sp>
        <p:nvSpPr>
          <p:cNvPr id="5" name="Rectangle 6"/>
          <p:cNvSpPr>
            <a:spLocks noGrp="1" noChangeArrowheads="1"/>
          </p:cNvSpPr>
          <p:nvPr>
            <p:ph type="sldNum" sz="quarter" idx="12"/>
          </p:nvPr>
        </p:nvSpPr>
        <p:spPr/>
        <p:txBody>
          <a:bodyPr/>
          <a:lstStyle>
            <a:lvl1pPr>
              <a:defRPr/>
            </a:lvl1pPr>
          </a:lstStyle>
          <a:p>
            <a:fld id="{7ACD1ABF-B758-40F1-89D1-33E0D6B91EB4}" type="slidenum">
              <a:rPr lang="vi-VN"/>
              <a:pPr/>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AF8D4C-505D-4B0D-AF96-51552E191FAA}"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21E8255-0769-4025-91DB-BD81B526BACD}"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2409261-CA81-4879-8292-ADA73E4FC28D}"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757A5C1-C5C8-4275-A4B5-4409F44F8D6E}" type="slidenum">
              <a:rPr lang="en-US" altLang="zh-CN"/>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FC7B2C4C-B1EA-485D-A6E0-B1EBCF07C868}" type="slidenum">
              <a:rPr lang="en-US" altLang="zh-CN"/>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6BF0EB33-3145-4414-88C9-9FC5BF8D05D7}" type="slidenum">
              <a:rPr lang="en-US" altLang="zh-CN"/>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669055A5-F38A-48B1-A310-3316C915EBA9}"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4F291CF-1723-4BB6-88F2-BC704AF2EAC9}" type="slidenum">
              <a:rPr lang="en-US" altLang="zh-CN"/>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AD0F2EA-2686-4486-8762-23675A56C5A7}" type="slidenum">
              <a:rPr lang="en-US" altLang="zh-CN"/>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1874A4B0-7E6C-482F-978F-4E4329DD9A3A}" type="slidenum">
              <a:rPr lang="en-US" altLang="zh-CN"/>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A12BFF6-F534-4784-B38B-F26D0492AC34}" type="slidenum">
              <a:rPr lang="en-US" altLang="zh-CN"/>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endParaRPr lang="vi-VN"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endParaRPr lang="vi-VN" altLang="en-US"/>
          </a:p>
        </p:txBody>
      </p:sp>
      <p:sp>
        <p:nvSpPr>
          <p:cNvPr id="5" name="Rectangle 6"/>
          <p:cNvSpPr>
            <a:spLocks noGrp="1" noChangeArrowheads="1"/>
          </p:cNvSpPr>
          <p:nvPr>
            <p:ph type="sldNum" sz="quarter" idx="12"/>
          </p:nvPr>
        </p:nvSpPr>
        <p:spPr/>
        <p:txBody>
          <a:bodyPr/>
          <a:lstStyle>
            <a:lvl1pPr>
              <a:defRPr/>
            </a:lvl1pPr>
          </a:lstStyle>
          <a:p>
            <a:fld id="{1D179C8E-C794-47D3-962D-C766613F7E9B}" type="slidenum">
              <a:rPr lang="vi-VN"/>
              <a:pPr/>
              <a:t>‹#›</a:t>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64E67C7-A3F3-40AC-9EFC-11783D330563}" type="slidenum">
              <a:rPr lang="en-US" altLang="zh-CN"/>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A68F520-24B0-4B3E-BFD9-73A660C6F2AA}" type="slidenum">
              <a:rPr lang="en-US" altLang="zh-CN"/>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6AAB384-9DD1-45B9-BC6E-8812ADC16204}" type="slidenum">
              <a:rPr lang="en-US" altLang="zh-CN"/>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A3F52559-74E9-4148-AB3D-28422CC5AD19}" type="slidenum">
              <a:rPr lang="en-US" altLang="zh-CN"/>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C3A52584-92BB-4D46-A87C-1E012DBE653B}" type="slidenum">
              <a:rPr lang="en-US" altLang="zh-CN"/>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FA29EF7B-0971-4D8E-A82E-4B5E0EAF72D3}"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EF8AE327-B30C-4D56-8854-E2217F71F6A2}" type="slidenum">
              <a:rPr lang="en-US" altLang="zh-CN"/>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EB1CE226-041C-4034-8D1E-6EC2144C31D8}" type="slidenum">
              <a:rPr lang="en-US" altLang="zh-CN"/>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C850819-C093-4BA2-B661-5EE24A92DAFC}" type="slidenum">
              <a:rPr lang="en-US" altLang="zh-CN"/>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3A508CE-A08B-4A54-8553-5B8343C048BE}" type="slidenum">
              <a:rPr lang="en-US" altLang="zh-CN"/>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A102DEE-35AE-4CEF-9810-A7DB04E3F62F}" type="slidenum">
              <a:rPr lang="en-US" altLang="zh-CN"/>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8BAC41D-7DD7-4290-8D5D-6DACF354F5E6}" type="slidenum">
              <a:rPr lang="en-US" altLang="zh-CN"/>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endParaRPr lang="vi-VN"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endParaRPr lang="vi-VN" altLang="en-US"/>
          </a:p>
        </p:txBody>
      </p:sp>
      <p:sp>
        <p:nvSpPr>
          <p:cNvPr id="5" name="Rectangle 6"/>
          <p:cNvSpPr>
            <a:spLocks noGrp="1" noChangeArrowheads="1"/>
          </p:cNvSpPr>
          <p:nvPr>
            <p:ph type="sldNum" sz="quarter" idx="12"/>
          </p:nvPr>
        </p:nvSpPr>
        <p:spPr/>
        <p:txBody>
          <a:bodyPr/>
          <a:lstStyle>
            <a:lvl1pPr>
              <a:defRPr/>
            </a:lvl1pPr>
          </a:lstStyle>
          <a:p>
            <a:fld id="{2062BFCA-C856-43DE-A88B-5C7C0B8FB76A}" type="slidenum">
              <a:rPr lang="vi-VN"/>
              <a:pPr/>
              <a:t>‹#›</a:t>
            </a:fld>
            <a:endParaRPr lang="vi-V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5096549-6A67-4D23-8396-46BB66A1C7EA}" type="slidenum">
              <a:rPr lang="en-US" altLang="zh-CN"/>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1F42B38-1A23-40B1-A1C0-B329B07A4AB6}" type="slidenum">
              <a:rPr lang="en-US" altLang="zh-CN"/>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1A4111F-F5BD-43B3-ABBE-0B16896D3778}" type="slidenum">
              <a:rPr lang="en-US" altLang="zh-CN"/>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C9AC9F8-1B2D-4163-8A0E-36754B6CEFBA}"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39140D94-4D4D-4DC0-A4B0-6CF1F9B91D7F}" type="slidenum">
              <a:rPr lang="en-US" altLang="zh-CN"/>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CB0681AB-7729-424E-BC3F-4F6EFEDF2F4A}" type="slidenum">
              <a:rPr lang="en-US" altLang="zh-CN"/>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21932DC4-C76F-442E-BC9F-BECACF391D11}" type="slidenum">
              <a:rPr lang="en-US" altLang="zh-CN"/>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5B56DBD-6676-46C8-AE36-52CAC63C2DDD}" type="slidenum">
              <a:rPr lang="en-US" altLang="zh-CN"/>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9EBCDB4-7DB3-4AB9-B56E-28795374592D}" type="slidenum">
              <a:rPr lang="en-US" altLang="zh-CN"/>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34925EA1-C7BC-4DBE-9A60-A981564AE608}" type="slidenum">
              <a:rPr lang="en-US" altLang="zh-CN"/>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947B0E5-8649-4040-9D6D-DBC428C2B0F3}" type="slidenum">
              <a:rPr lang="en-US" altLang="zh-CN"/>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endParaRPr lang="vi-VN"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endParaRPr lang="vi-VN" altLang="en-US"/>
          </a:p>
        </p:txBody>
      </p:sp>
      <p:sp>
        <p:nvSpPr>
          <p:cNvPr id="5" name="Rectangle 6"/>
          <p:cNvSpPr>
            <a:spLocks noGrp="1" noChangeArrowheads="1"/>
          </p:cNvSpPr>
          <p:nvPr>
            <p:ph type="sldNum" sz="quarter" idx="12"/>
          </p:nvPr>
        </p:nvSpPr>
        <p:spPr/>
        <p:txBody>
          <a:bodyPr/>
          <a:lstStyle>
            <a:lvl1pPr>
              <a:defRPr/>
            </a:lvl1pPr>
          </a:lstStyle>
          <a:p>
            <a:fld id="{05BE5B02-318F-4B6E-BF20-12BD3CB5662F}" type="slidenum">
              <a:rPr lang="vi-VN"/>
              <a:pPr/>
              <a:t>‹#›</a:t>
            </a:fld>
            <a:endParaRPr lang="vi-V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0F99B8-9D17-479D-99BF-9032FE3A2E1F}" type="slidenum">
              <a:rPr lang="en-US" altLang="vi-VN"/>
              <a:pPr/>
              <a:t>‹#›</a:t>
            </a:fld>
            <a:endParaRPr lang="en-US" altLang="vi-VN"/>
          </a:p>
        </p:txBody>
      </p:sp>
    </p:spTree>
    <p:extLst>
      <p:ext uri="{BB962C8B-B14F-4D97-AF65-F5344CB8AC3E}">
        <p14:creationId xmlns:p14="http://schemas.microsoft.com/office/powerpoint/2010/main" val="3806122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A53003-1BB5-45E4-8060-47BFF14EC906}" type="slidenum">
              <a:rPr lang="en-US" altLang="vi-VN"/>
              <a:pPr/>
              <a:t>‹#›</a:t>
            </a:fld>
            <a:endParaRPr lang="en-US" altLang="vi-VN"/>
          </a:p>
        </p:txBody>
      </p:sp>
    </p:spTree>
    <p:extLst>
      <p:ext uri="{BB962C8B-B14F-4D97-AF65-F5344CB8AC3E}">
        <p14:creationId xmlns:p14="http://schemas.microsoft.com/office/powerpoint/2010/main" val="691922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49430-26F9-411D-980F-B722FB3D2384}" type="slidenum">
              <a:rPr lang="en-US" altLang="vi-VN"/>
              <a:pPr/>
              <a:t>‹#›</a:t>
            </a:fld>
            <a:endParaRPr lang="en-US" altLang="vi-VN"/>
          </a:p>
        </p:txBody>
      </p:sp>
    </p:spTree>
    <p:extLst>
      <p:ext uri="{BB962C8B-B14F-4D97-AF65-F5344CB8AC3E}">
        <p14:creationId xmlns:p14="http://schemas.microsoft.com/office/powerpoint/2010/main" val="160846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FD0A383E-52BD-4EB6-BE5D-1A56DAAB9B63}" type="slidenum">
              <a:rPr lang="en-US" altLang="zh-CN"/>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4B52F0-FAA2-4D40-BF32-04C386A5F32E}" type="slidenum">
              <a:rPr lang="en-US" altLang="vi-VN"/>
              <a:pPr/>
              <a:t>‹#›</a:t>
            </a:fld>
            <a:endParaRPr lang="en-US" altLang="vi-VN"/>
          </a:p>
        </p:txBody>
      </p:sp>
    </p:spTree>
    <p:extLst>
      <p:ext uri="{BB962C8B-B14F-4D97-AF65-F5344CB8AC3E}">
        <p14:creationId xmlns:p14="http://schemas.microsoft.com/office/powerpoint/2010/main" val="3712631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C3B136-3CD0-4D63-B57B-CE9F0D32DAF9}" type="slidenum">
              <a:rPr lang="en-US" altLang="vi-VN"/>
              <a:pPr/>
              <a:t>‹#›</a:t>
            </a:fld>
            <a:endParaRPr lang="en-US" altLang="vi-VN"/>
          </a:p>
        </p:txBody>
      </p:sp>
    </p:spTree>
    <p:extLst>
      <p:ext uri="{BB962C8B-B14F-4D97-AF65-F5344CB8AC3E}">
        <p14:creationId xmlns:p14="http://schemas.microsoft.com/office/powerpoint/2010/main" val="303526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37377D-848D-48DC-87EA-C8C45C2BDC1C}" type="slidenum">
              <a:rPr lang="en-US" altLang="vi-VN"/>
              <a:pPr/>
              <a:t>‹#›</a:t>
            </a:fld>
            <a:endParaRPr lang="en-US" altLang="vi-VN"/>
          </a:p>
        </p:txBody>
      </p:sp>
    </p:spTree>
    <p:extLst>
      <p:ext uri="{BB962C8B-B14F-4D97-AF65-F5344CB8AC3E}">
        <p14:creationId xmlns:p14="http://schemas.microsoft.com/office/powerpoint/2010/main" val="2217453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3EEBEAD-FF3D-42DB-A16F-3251CA98304A}" type="slidenum">
              <a:rPr lang="en-US" altLang="vi-VN"/>
              <a:pPr/>
              <a:t>‹#›</a:t>
            </a:fld>
            <a:endParaRPr lang="en-US" altLang="vi-VN"/>
          </a:p>
        </p:txBody>
      </p:sp>
    </p:spTree>
    <p:extLst>
      <p:ext uri="{BB962C8B-B14F-4D97-AF65-F5344CB8AC3E}">
        <p14:creationId xmlns:p14="http://schemas.microsoft.com/office/powerpoint/2010/main" val="2875431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503FF2-A7DA-4C3E-9E6D-3C65ABD19CBE}" type="slidenum">
              <a:rPr lang="en-US" altLang="vi-VN"/>
              <a:pPr/>
              <a:t>‹#›</a:t>
            </a:fld>
            <a:endParaRPr lang="en-US" altLang="vi-VN"/>
          </a:p>
        </p:txBody>
      </p:sp>
    </p:spTree>
    <p:extLst>
      <p:ext uri="{BB962C8B-B14F-4D97-AF65-F5344CB8AC3E}">
        <p14:creationId xmlns:p14="http://schemas.microsoft.com/office/powerpoint/2010/main" val="3960598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155761-66D4-4910-BEA0-78AD5481B158}" type="slidenum">
              <a:rPr lang="en-US" altLang="vi-VN"/>
              <a:pPr/>
              <a:t>‹#›</a:t>
            </a:fld>
            <a:endParaRPr lang="en-US" altLang="vi-VN"/>
          </a:p>
        </p:txBody>
      </p:sp>
    </p:spTree>
    <p:extLst>
      <p:ext uri="{BB962C8B-B14F-4D97-AF65-F5344CB8AC3E}">
        <p14:creationId xmlns:p14="http://schemas.microsoft.com/office/powerpoint/2010/main" val="3798887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B8BA61-957D-4ADF-A5F8-B61C3AC490C1}" type="slidenum">
              <a:rPr lang="en-US" altLang="vi-VN"/>
              <a:pPr/>
              <a:t>‹#›</a:t>
            </a:fld>
            <a:endParaRPr lang="en-US" altLang="vi-VN"/>
          </a:p>
        </p:txBody>
      </p:sp>
    </p:spTree>
    <p:extLst>
      <p:ext uri="{BB962C8B-B14F-4D97-AF65-F5344CB8AC3E}">
        <p14:creationId xmlns:p14="http://schemas.microsoft.com/office/powerpoint/2010/main" val="2182014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F3D1D-59EA-435F-866D-7F61BC587946}" type="slidenum">
              <a:rPr lang="en-US" altLang="vi-VN"/>
              <a:pPr/>
              <a:t>‹#›</a:t>
            </a:fld>
            <a:endParaRPr lang="en-US" altLang="vi-VN"/>
          </a:p>
        </p:txBody>
      </p:sp>
    </p:spTree>
    <p:extLst>
      <p:ext uri="{BB962C8B-B14F-4D97-AF65-F5344CB8AC3E}">
        <p14:creationId xmlns:p14="http://schemas.microsoft.com/office/powerpoint/2010/main" val="1419591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B45E8-13A5-4DB3-9819-C25302DE1D30}" type="slidenum">
              <a:rPr lang="en-US" altLang="vi-VN"/>
              <a:pPr/>
              <a:t>‹#›</a:t>
            </a:fld>
            <a:endParaRPr lang="en-US" altLang="vi-VN"/>
          </a:p>
        </p:txBody>
      </p:sp>
    </p:spTree>
    <p:extLst>
      <p:ext uri="{BB962C8B-B14F-4D97-AF65-F5344CB8AC3E}">
        <p14:creationId xmlns:p14="http://schemas.microsoft.com/office/powerpoint/2010/main" val="209551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C8FED8-E67F-4576-B68A-6BB8C30BE981}" type="slidenum">
              <a:rPr lang="en-US" altLang="vi-VN"/>
              <a:pPr/>
              <a:t>‹#›</a:t>
            </a:fld>
            <a:endParaRPr lang="en-US" altLang="vi-VN"/>
          </a:p>
        </p:txBody>
      </p:sp>
    </p:spTree>
    <p:extLst>
      <p:ext uri="{BB962C8B-B14F-4D97-AF65-F5344CB8AC3E}">
        <p14:creationId xmlns:p14="http://schemas.microsoft.com/office/powerpoint/2010/main" val="80268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0A8EB77E-5A1E-4151-95F8-DF3BDB293402}" type="slidenum">
              <a:rPr lang="en-US" altLang="zh-CN"/>
              <a:pPr/>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8E300F-5CA3-4587-BC56-E6BC3D280147}" type="slidenum">
              <a:rPr lang="en-US" altLang="vi-VN"/>
              <a:pPr/>
              <a:t>‹#›</a:t>
            </a:fld>
            <a:endParaRPr lang="en-US" altLang="vi-VN"/>
          </a:p>
        </p:txBody>
      </p:sp>
    </p:spTree>
    <p:extLst>
      <p:ext uri="{BB962C8B-B14F-4D97-AF65-F5344CB8AC3E}">
        <p14:creationId xmlns:p14="http://schemas.microsoft.com/office/powerpoint/2010/main" val="383233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0F99B8-9D17-479D-99BF-9032FE3A2E1F}" type="slidenum">
              <a:rPr lang="en-US" altLang="vi-VN"/>
              <a:pPr/>
              <a:t>‹#›</a:t>
            </a:fld>
            <a:endParaRPr lang="en-US" altLang="vi-VN"/>
          </a:p>
        </p:txBody>
      </p:sp>
    </p:spTree>
    <p:extLst>
      <p:ext uri="{BB962C8B-B14F-4D97-AF65-F5344CB8AC3E}">
        <p14:creationId xmlns:p14="http://schemas.microsoft.com/office/powerpoint/2010/main" val="13624164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A53003-1BB5-45E4-8060-47BFF14EC906}" type="slidenum">
              <a:rPr lang="en-US" altLang="vi-VN"/>
              <a:pPr/>
              <a:t>‹#›</a:t>
            </a:fld>
            <a:endParaRPr lang="en-US" altLang="vi-VN"/>
          </a:p>
        </p:txBody>
      </p:sp>
    </p:spTree>
    <p:extLst>
      <p:ext uri="{BB962C8B-B14F-4D97-AF65-F5344CB8AC3E}">
        <p14:creationId xmlns:p14="http://schemas.microsoft.com/office/powerpoint/2010/main" val="536876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49430-26F9-411D-980F-B722FB3D2384}" type="slidenum">
              <a:rPr lang="en-US" altLang="vi-VN"/>
              <a:pPr/>
              <a:t>‹#›</a:t>
            </a:fld>
            <a:endParaRPr lang="en-US" altLang="vi-VN"/>
          </a:p>
        </p:txBody>
      </p:sp>
    </p:spTree>
    <p:extLst>
      <p:ext uri="{BB962C8B-B14F-4D97-AF65-F5344CB8AC3E}">
        <p14:creationId xmlns:p14="http://schemas.microsoft.com/office/powerpoint/2010/main" val="2261444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4B52F0-FAA2-4D40-BF32-04C386A5F32E}" type="slidenum">
              <a:rPr lang="en-US" altLang="vi-VN"/>
              <a:pPr/>
              <a:t>‹#›</a:t>
            </a:fld>
            <a:endParaRPr lang="en-US" altLang="vi-VN"/>
          </a:p>
        </p:txBody>
      </p:sp>
    </p:spTree>
    <p:extLst>
      <p:ext uri="{BB962C8B-B14F-4D97-AF65-F5344CB8AC3E}">
        <p14:creationId xmlns:p14="http://schemas.microsoft.com/office/powerpoint/2010/main" val="2024635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C3B136-3CD0-4D63-B57B-CE9F0D32DAF9}" type="slidenum">
              <a:rPr lang="en-US" altLang="vi-VN"/>
              <a:pPr/>
              <a:t>‹#›</a:t>
            </a:fld>
            <a:endParaRPr lang="en-US" altLang="vi-VN"/>
          </a:p>
        </p:txBody>
      </p:sp>
    </p:spTree>
    <p:extLst>
      <p:ext uri="{BB962C8B-B14F-4D97-AF65-F5344CB8AC3E}">
        <p14:creationId xmlns:p14="http://schemas.microsoft.com/office/powerpoint/2010/main" val="994030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37377D-848D-48DC-87EA-C8C45C2BDC1C}" type="slidenum">
              <a:rPr lang="en-US" altLang="vi-VN"/>
              <a:pPr/>
              <a:t>‹#›</a:t>
            </a:fld>
            <a:endParaRPr lang="en-US" altLang="vi-VN"/>
          </a:p>
        </p:txBody>
      </p:sp>
    </p:spTree>
    <p:extLst>
      <p:ext uri="{BB962C8B-B14F-4D97-AF65-F5344CB8AC3E}">
        <p14:creationId xmlns:p14="http://schemas.microsoft.com/office/powerpoint/2010/main" val="32339646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3EEBEAD-FF3D-42DB-A16F-3251CA98304A}" type="slidenum">
              <a:rPr lang="en-US" altLang="vi-VN"/>
              <a:pPr/>
              <a:t>‹#›</a:t>
            </a:fld>
            <a:endParaRPr lang="en-US" altLang="vi-VN"/>
          </a:p>
        </p:txBody>
      </p:sp>
    </p:spTree>
    <p:extLst>
      <p:ext uri="{BB962C8B-B14F-4D97-AF65-F5344CB8AC3E}">
        <p14:creationId xmlns:p14="http://schemas.microsoft.com/office/powerpoint/2010/main" val="15613013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503FF2-A7DA-4C3E-9E6D-3C65ABD19CBE}" type="slidenum">
              <a:rPr lang="en-US" altLang="vi-VN"/>
              <a:pPr/>
              <a:t>‹#›</a:t>
            </a:fld>
            <a:endParaRPr lang="en-US" altLang="vi-VN"/>
          </a:p>
        </p:txBody>
      </p:sp>
    </p:spTree>
    <p:extLst>
      <p:ext uri="{BB962C8B-B14F-4D97-AF65-F5344CB8AC3E}">
        <p14:creationId xmlns:p14="http://schemas.microsoft.com/office/powerpoint/2010/main" val="414777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155761-66D4-4910-BEA0-78AD5481B158}" type="slidenum">
              <a:rPr lang="en-US" altLang="vi-VN"/>
              <a:pPr/>
              <a:t>‹#›</a:t>
            </a:fld>
            <a:endParaRPr lang="en-US" altLang="vi-VN"/>
          </a:p>
        </p:txBody>
      </p:sp>
    </p:spTree>
    <p:extLst>
      <p:ext uri="{BB962C8B-B14F-4D97-AF65-F5344CB8AC3E}">
        <p14:creationId xmlns:p14="http://schemas.microsoft.com/office/powerpoint/2010/main" val="7301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EE288FBF-D3E8-48D2-B666-CDEFBF04D3F9}" type="slidenum">
              <a:rPr lang="en-US" altLang="zh-CN"/>
              <a:pPr/>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B8BA61-957D-4ADF-A5F8-B61C3AC490C1}" type="slidenum">
              <a:rPr lang="en-US" altLang="vi-VN"/>
              <a:pPr/>
              <a:t>‹#›</a:t>
            </a:fld>
            <a:endParaRPr lang="en-US" altLang="vi-VN"/>
          </a:p>
        </p:txBody>
      </p:sp>
    </p:spTree>
    <p:extLst>
      <p:ext uri="{BB962C8B-B14F-4D97-AF65-F5344CB8AC3E}">
        <p14:creationId xmlns:p14="http://schemas.microsoft.com/office/powerpoint/2010/main" val="1460038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F3D1D-59EA-435F-866D-7F61BC587946}" type="slidenum">
              <a:rPr lang="en-US" altLang="vi-VN"/>
              <a:pPr/>
              <a:t>‹#›</a:t>
            </a:fld>
            <a:endParaRPr lang="en-US" altLang="vi-VN"/>
          </a:p>
        </p:txBody>
      </p:sp>
    </p:spTree>
    <p:extLst>
      <p:ext uri="{BB962C8B-B14F-4D97-AF65-F5344CB8AC3E}">
        <p14:creationId xmlns:p14="http://schemas.microsoft.com/office/powerpoint/2010/main" val="866544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B45E8-13A5-4DB3-9819-C25302DE1D30}" type="slidenum">
              <a:rPr lang="en-US" altLang="vi-VN"/>
              <a:pPr/>
              <a:t>‹#›</a:t>
            </a:fld>
            <a:endParaRPr lang="en-US" altLang="vi-VN"/>
          </a:p>
        </p:txBody>
      </p:sp>
    </p:spTree>
    <p:extLst>
      <p:ext uri="{BB962C8B-B14F-4D97-AF65-F5344CB8AC3E}">
        <p14:creationId xmlns:p14="http://schemas.microsoft.com/office/powerpoint/2010/main" val="24344026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C8FED8-E67F-4576-B68A-6BB8C30BE981}" type="slidenum">
              <a:rPr lang="en-US" altLang="vi-VN"/>
              <a:pPr/>
              <a:t>‹#›</a:t>
            </a:fld>
            <a:endParaRPr lang="en-US" altLang="vi-VN"/>
          </a:p>
        </p:txBody>
      </p:sp>
    </p:spTree>
    <p:extLst>
      <p:ext uri="{BB962C8B-B14F-4D97-AF65-F5344CB8AC3E}">
        <p14:creationId xmlns:p14="http://schemas.microsoft.com/office/powerpoint/2010/main" val="28415555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8E300F-5CA3-4587-BC56-E6BC3D280147}" type="slidenum">
              <a:rPr lang="en-US" altLang="vi-VN"/>
              <a:pPr/>
              <a:t>‹#›</a:t>
            </a:fld>
            <a:endParaRPr lang="en-US" altLang="vi-VN"/>
          </a:p>
        </p:txBody>
      </p:sp>
    </p:spTree>
    <p:extLst>
      <p:ext uri="{BB962C8B-B14F-4D97-AF65-F5344CB8AC3E}">
        <p14:creationId xmlns:p14="http://schemas.microsoft.com/office/powerpoint/2010/main" val="348038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0F99B8-9D17-479D-99BF-9032FE3A2E1F}" type="slidenum">
              <a:rPr lang="en-US" altLang="vi-VN"/>
              <a:pPr/>
              <a:t>‹#›</a:t>
            </a:fld>
            <a:endParaRPr lang="en-US" altLang="vi-VN"/>
          </a:p>
        </p:txBody>
      </p:sp>
    </p:spTree>
    <p:extLst>
      <p:ext uri="{BB962C8B-B14F-4D97-AF65-F5344CB8AC3E}">
        <p14:creationId xmlns:p14="http://schemas.microsoft.com/office/powerpoint/2010/main" val="12439173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A53003-1BB5-45E4-8060-47BFF14EC906}" type="slidenum">
              <a:rPr lang="en-US" altLang="vi-VN"/>
              <a:pPr/>
              <a:t>‹#›</a:t>
            </a:fld>
            <a:endParaRPr lang="en-US" altLang="vi-VN"/>
          </a:p>
        </p:txBody>
      </p:sp>
    </p:spTree>
    <p:extLst>
      <p:ext uri="{BB962C8B-B14F-4D97-AF65-F5344CB8AC3E}">
        <p14:creationId xmlns:p14="http://schemas.microsoft.com/office/powerpoint/2010/main" val="2988259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49430-26F9-411D-980F-B722FB3D2384}" type="slidenum">
              <a:rPr lang="en-US" altLang="vi-VN"/>
              <a:pPr/>
              <a:t>‹#›</a:t>
            </a:fld>
            <a:endParaRPr lang="en-US" altLang="vi-VN"/>
          </a:p>
        </p:txBody>
      </p:sp>
    </p:spTree>
    <p:extLst>
      <p:ext uri="{BB962C8B-B14F-4D97-AF65-F5344CB8AC3E}">
        <p14:creationId xmlns:p14="http://schemas.microsoft.com/office/powerpoint/2010/main" val="22652558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4B52F0-FAA2-4D40-BF32-04C386A5F32E}" type="slidenum">
              <a:rPr lang="en-US" altLang="vi-VN"/>
              <a:pPr/>
              <a:t>‹#›</a:t>
            </a:fld>
            <a:endParaRPr lang="en-US" altLang="vi-VN"/>
          </a:p>
        </p:txBody>
      </p:sp>
    </p:spTree>
    <p:extLst>
      <p:ext uri="{BB962C8B-B14F-4D97-AF65-F5344CB8AC3E}">
        <p14:creationId xmlns:p14="http://schemas.microsoft.com/office/powerpoint/2010/main" val="33579288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C3B136-3CD0-4D63-B57B-CE9F0D32DAF9}" type="slidenum">
              <a:rPr lang="en-US" altLang="vi-VN"/>
              <a:pPr/>
              <a:t>‹#›</a:t>
            </a:fld>
            <a:endParaRPr lang="en-US" altLang="vi-VN"/>
          </a:p>
        </p:txBody>
      </p:sp>
    </p:spTree>
    <p:extLst>
      <p:ext uri="{BB962C8B-B14F-4D97-AF65-F5344CB8AC3E}">
        <p14:creationId xmlns:p14="http://schemas.microsoft.com/office/powerpoint/2010/main" val="244943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E832CFF-6650-4D8F-8705-D237C2987A8D}" type="slidenum">
              <a:rPr lang="en-US" altLang="zh-CN"/>
              <a:pPr/>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37377D-848D-48DC-87EA-C8C45C2BDC1C}" type="slidenum">
              <a:rPr lang="en-US" altLang="vi-VN"/>
              <a:pPr/>
              <a:t>‹#›</a:t>
            </a:fld>
            <a:endParaRPr lang="en-US" altLang="vi-VN"/>
          </a:p>
        </p:txBody>
      </p:sp>
    </p:spTree>
    <p:extLst>
      <p:ext uri="{BB962C8B-B14F-4D97-AF65-F5344CB8AC3E}">
        <p14:creationId xmlns:p14="http://schemas.microsoft.com/office/powerpoint/2010/main" val="22484743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3EEBEAD-FF3D-42DB-A16F-3251CA98304A}" type="slidenum">
              <a:rPr lang="en-US" altLang="vi-VN"/>
              <a:pPr/>
              <a:t>‹#›</a:t>
            </a:fld>
            <a:endParaRPr lang="en-US" altLang="vi-VN"/>
          </a:p>
        </p:txBody>
      </p:sp>
    </p:spTree>
    <p:extLst>
      <p:ext uri="{BB962C8B-B14F-4D97-AF65-F5344CB8AC3E}">
        <p14:creationId xmlns:p14="http://schemas.microsoft.com/office/powerpoint/2010/main" val="2860445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503FF2-A7DA-4C3E-9E6D-3C65ABD19CBE}" type="slidenum">
              <a:rPr lang="en-US" altLang="vi-VN"/>
              <a:pPr/>
              <a:t>‹#›</a:t>
            </a:fld>
            <a:endParaRPr lang="en-US" altLang="vi-VN"/>
          </a:p>
        </p:txBody>
      </p:sp>
    </p:spTree>
    <p:extLst>
      <p:ext uri="{BB962C8B-B14F-4D97-AF65-F5344CB8AC3E}">
        <p14:creationId xmlns:p14="http://schemas.microsoft.com/office/powerpoint/2010/main" val="19695265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155761-66D4-4910-BEA0-78AD5481B158}" type="slidenum">
              <a:rPr lang="en-US" altLang="vi-VN"/>
              <a:pPr/>
              <a:t>‹#›</a:t>
            </a:fld>
            <a:endParaRPr lang="en-US" altLang="vi-VN"/>
          </a:p>
        </p:txBody>
      </p:sp>
    </p:spTree>
    <p:extLst>
      <p:ext uri="{BB962C8B-B14F-4D97-AF65-F5344CB8AC3E}">
        <p14:creationId xmlns:p14="http://schemas.microsoft.com/office/powerpoint/2010/main" val="2748098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B8BA61-957D-4ADF-A5F8-B61C3AC490C1}" type="slidenum">
              <a:rPr lang="en-US" altLang="vi-VN"/>
              <a:pPr/>
              <a:t>‹#›</a:t>
            </a:fld>
            <a:endParaRPr lang="en-US" altLang="vi-VN"/>
          </a:p>
        </p:txBody>
      </p:sp>
    </p:spTree>
    <p:extLst>
      <p:ext uri="{BB962C8B-B14F-4D97-AF65-F5344CB8AC3E}">
        <p14:creationId xmlns:p14="http://schemas.microsoft.com/office/powerpoint/2010/main" val="17324987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F3D1D-59EA-435F-866D-7F61BC587946}" type="slidenum">
              <a:rPr lang="en-US" altLang="vi-VN"/>
              <a:pPr/>
              <a:t>‹#›</a:t>
            </a:fld>
            <a:endParaRPr lang="en-US" altLang="vi-VN"/>
          </a:p>
        </p:txBody>
      </p:sp>
    </p:spTree>
    <p:extLst>
      <p:ext uri="{BB962C8B-B14F-4D97-AF65-F5344CB8AC3E}">
        <p14:creationId xmlns:p14="http://schemas.microsoft.com/office/powerpoint/2010/main" val="3116440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B45E8-13A5-4DB3-9819-C25302DE1D30}" type="slidenum">
              <a:rPr lang="en-US" altLang="vi-VN"/>
              <a:pPr/>
              <a:t>‹#›</a:t>
            </a:fld>
            <a:endParaRPr lang="en-US" altLang="vi-VN"/>
          </a:p>
        </p:txBody>
      </p:sp>
    </p:spTree>
    <p:extLst>
      <p:ext uri="{BB962C8B-B14F-4D97-AF65-F5344CB8AC3E}">
        <p14:creationId xmlns:p14="http://schemas.microsoft.com/office/powerpoint/2010/main" val="427774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C8FED8-E67F-4576-B68A-6BB8C30BE981}" type="slidenum">
              <a:rPr lang="en-US" altLang="vi-VN"/>
              <a:pPr/>
              <a:t>‹#›</a:t>
            </a:fld>
            <a:endParaRPr lang="en-US" altLang="vi-VN"/>
          </a:p>
        </p:txBody>
      </p:sp>
    </p:spTree>
    <p:extLst>
      <p:ext uri="{BB962C8B-B14F-4D97-AF65-F5344CB8AC3E}">
        <p14:creationId xmlns:p14="http://schemas.microsoft.com/office/powerpoint/2010/main" val="35575870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8E300F-5CA3-4587-BC56-E6BC3D280147}" type="slidenum">
              <a:rPr lang="en-US" altLang="vi-VN"/>
              <a:pPr/>
              <a:t>‹#›</a:t>
            </a:fld>
            <a:endParaRPr lang="en-US" altLang="vi-VN"/>
          </a:p>
        </p:txBody>
      </p:sp>
    </p:spTree>
    <p:extLst>
      <p:ext uri="{BB962C8B-B14F-4D97-AF65-F5344CB8AC3E}">
        <p14:creationId xmlns:p14="http://schemas.microsoft.com/office/powerpoint/2010/main" val="1332797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0F99B8-9D17-479D-99BF-9032FE3A2E1F}" type="slidenum">
              <a:rPr lang="en-US" altLang="vi-VN"/>
              <a:pPr/>
              <a:t>‹#›</a:t>
            </a:fld>
            <a:endParaRPr lang="en-US" altLang="vi-VN"/>
          </a:p>
        </p:txBody>
      </p:sp>
    </p:spTree>
    <p:extLst>
      <p:ext uri="{BB962C8B-B14F-4D97-AF65-F5344CB8AC3E}">
        <p14:creationId xmlns:p14="http://schemas.microsoft.com/office/powerpoint/2010/main" val="148810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3D662BDF-ED0B-4807-B7DF-6B30A51A8B9A}" type="slidenum">
              <a:rPr lang="en-US" altLang="zh-CN"/>
              <a:pPr/>
              <a:t>‹#›</a:t>
            </a:fld>
            <a:endParaRPr lang="en-US" altLang="zh-C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A53003-1BB5-45E4-8060-47BFF14EC906}" type="slidenum">
              <a:rPr lang="en-US" altLang="vi-VN"/>
              <a:pPr/>
              <a:t>‹#›</a:t>
            </a:fld>
            <a:endParaRPr lang="en-US" altLang="vi-VN"/>
          </a:p>
        </p:txBody>
      </p:sp>
    </p:spTree>
    <p:extLst>
      <p:ext uri="{BB962C8B-B14F-4D97-AF65-F5344CB8AC3E}">
        <p14:creationId xmlns:p14="http://schemas.microsoft.com/office/powerpoint/2010/main" val="19467557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49430-26F9-411D-980F-B722FB3D2384}" type="slidenum">
              <a:rPr lang="en-US" altLang="vi-VN"/>
              <a:pPr/>
              <a:t>‹#›</a:t>
            </a:fld>
            <a:endParaRPr lang="en-US" altLang="vi-VN"/>
          </a:p>
        </p:txBody>
      </p:sp>
    </p:spTree>
    <p:extLst>
      <p:ext uri="{BB962C8B-B14F-4D97-AF65-F5344CB8AC3E}">
        <p14:creationId xmlns:p14="http://schemas.microsoft.com/office/powerpoint/2010/main" val="3673881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4B52F0-FAA2-4D40-BF32-04C386A5F32E}" type="slidenum">
              <a:rPr lang="en-US" altLang="vi-VN"/>
              <a:pPr/>
              <a:t>‹#›</a:t>
            </a:fld>
            <a:endParaRPr lang="en-US" altLang="vi-VN"/>
          </a:p>
        </p:txBody>
      </p:sp>
    </p:spTree>
    <p:extLst>
      <p:ext uri="{BB962C8B-B14F-4D97-AF65-F5344CB8AC3E}">
        <p14:creationId xmlns:p14="http://schemas.microsoft.com/office/powerpoint/2010/main" val="6339301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C3B136-3CD0-4D63-B57B-CE9F0D32DAF9}" type="slidenum">
              <a:rPr lang="en-US" altLang="vi-VN"/>
              <a:pPr/>
              <a:t>‹#›</a:t>
            </a:fld>
            <a:endParaRPr lang="en-US" altLang="vi-VN"/>
          </a:p>
        </p:txBody>
      </p:sp>
    </p:spTree>
    <p:extLst>
      <p:ext uri="{BB962C8B-B14F-4D97-AF65-F5344CB8AC3E}">
        <p14:creationId xmlns:p14="http://schemas.microsoft.com/office/powerpoint/2010/main" val="20321774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37377D-848D-48DC-87EA-C8C45C2BDC1C}" type="slidenum">
              <a:rPr lang="en-US" altLang="vi-VN"/>
              <a:pPr/>
              <a:t>‹#›</a:t>
            </a:fld>
            <a:endParaRPr lang="en-US" altLang="vi-VN"/>
          </a:p>
        </p:txBody>
      </p:sp>
    </p:spTree>
    <p:extLst>
      <p:ext uri="{BB962C8B-B14F-4D97-AF65-F5344CB8AC3E}">
        <p14:creationId xmlns:p14="http://schemas.microsoft.com/office/powerpoint/2010/main" val="22585460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3EEBEAD-FF3D-42DB-A16F-3251CA98304A}" type="slidenum">
              <a:rPr lang="en-US" altLang="vi-VN"/>
              <a:pPr/>
              <a:t>‹#›</a:t>
            </a:fld>
            <a:endParaRPr lang="en-US" altLang="vi-VN"/>
          </a:p>
        </p:txBody>
      </p:sp>
    </p:spTree>
    <p:extLst>
      <p:ext uri="{BB962C8B-B14F-4D97-AF65-F5344CB8AC3E}">
        <p14:creationId xmlns:p14="http://schemas.microsoft.com/office/powerpoint/2010/main" val="19680916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503FF2-A7DA-4C3E-9E6D-3C65ABD19CBE}" type="slidenum">
              <a:rPr lang="en-US" altLang="vi-VN"/>
              <a:pPr/>
              <a:t>‹#›</a:t>
            </a:fld>
            <a:endParaRPr lang="en-US" altLang="vi-VN"/>
          </a:p>
        </p:txBody>
      </p:sp>
    </p:spTree>
    <p:extLst>
      <p:ext uri="{BB962C8B-B14F-4D97-AF65-F5344CB8AC3E}">
        <p14:creationId xmlns:p14="http://schemas.microsoft.com/office/powerpoint/2010/main" val="1673125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155761-66D4-4910-BEA0-78AD5481B158}" type="slidenum">
              <a:rPr lang="en-US" altLang="vi-VN"/>
              <a:pPr/>
              <a:t>‹#›</a:t>
            </a:fld>
            <a:endParaRPr lang="en-US" altLang="vi-VN"/>
          </a:p>
        </p:txBody>
      </p:sp>
    </p:spTree>
    <p:extLst>
      <p:ext uri="{BB962C8B-B14F-4D97-AF65-F5344CB8AC3E}">
        <p14:creationId xmlns:p14="http://schemas.microsoft.com/office/powerpoint/2010/main" val="15334173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B8BA61-957D-4ADF-A5F8-B61C3AC490C1}" type="slidenum">
              <a:rPr lang="en-US" altLang="vi-VN"/>
              <a:pPr/>
              <a:t>‹#›</a:t>
            </a:fld>
            <a:endParaRPr lang="en-US" altLang="vi-VN"/>
          </a:p>
        </p:txBody>
      </p:sp>
    </p:spTree>
    <p:extLst>
      <p:ext uri="{BB962C8B-B14F-4D97-AF65-F5344CB8AC3E}">
        <p14:creationId xmlns:p14="http://schemas.microsoft.com/office/powerpoint/2010/main" val="21535815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F3D1D-59EA-435F-866D-7F61BC587946}" type="slidenum">
              <a:rPr lang="en-US" altLang="vi-VN"/>
              <a:pPr/>
              <a:t>‹#›</a:t>
            </a:fld>
            <a:endParaRPr lang="en-US" altLang="vi-VN"/>
          </a:p>
        </p:txBody>
      </p:sp>
    </p:spTree>
    <p:extLst>
      <p:ext uri="{BB962C8B-B14F-4D97-AF65-F5344CB8AC3E}">
        <p14:creationId xmlns:p14="http://schemas.microsoft.com/office/powerpoint/2010/main" val="119352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audio" Target="../media/audio1.wav"/><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7.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18E2396-7F8A-45AE-81B5-01A72191BF5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Lst>
  <p:transition>
    <p:sndAc>
      <p:stSnd>
        <p:snd r:embed="rId14"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FBAFD793-255C-40EC-A9D8-E39BF35071F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ransition>
    <p:sndAc>
      <p:stSnd>
        <p:snd r:embed="rId13"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793B69B-750A-4925-BCF1-52325AE31C3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Lst>
  <p:transition>
    <p:sndAc>
      <p:stSnd>
        <p:snd r:embed="rId14"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88A6088C-668B-40D6-96F6-BE758993E36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ransition>
    <p:sndAc>
      <p:stSnd>
        <p:snd r:embed="rId13"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buFontTx/>
              <a:buNone/>
            </a:pPr>
            <a:fld id="{2215FB27-2CA3-463E-A39F-CD604747BDA7}" type="slidenum">
              <a:rPr lang="en-US" altLang="vi-VN" smtClean="0">
                <a:latin typeface="VNI-Helve" pitchFamily="2" charset="0"/>
                <a:cs typeface="Arial" panose="020B0604020202020204" pitchFamily="34" charset="0"/>
              </a:rPr>
              <a:pPr>
                <a:buFontTx/>
                <a:buNone/>
              </a:pPr>
              <a:t>‹#›</a:t>
            </a:fld>
            <a:endParaRPr lang="en-US" altLang="vi-VN">
              <a:latin typeface="VNI-Helve" pitchFamily="2" charset="0"/>
              <a:cs typeface="Arial" panose="020B0604020202020204" pitchFamily="34" charset="0"/>
            </a:endParaRPr>
          </a:p>
        </p:txBody>
      </p:sp>
    </p:spTree>
    <p:extLst>
      <p:ext uri="{BB962C8B-B14F-4D97-AF65-F5344CB8AC3E}">
        <p14:creationId xmlns:p14="http://schemas.microsoft.com/office/powerpoint/2010/main" val="3794281530"/>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buFontTx/>
              <a:buNone/>
            </a:pPr>
            <a:fld id="{2215FB27-2CA3-463E-A39F-CD604747BDA7}" type="slidenum">
              <a:rPr lang="en-US" altLang="vi-VN" smtClean="0">
                <a:latin typeface="VNI-Helve" pitchFamily="2" charset="0"/>
                <a:cs typeface="Arial" panose="020B0604020202020204" pitchFamily="34" charset="0"/>
              </a:rPr>
              <a:pPr>
                <a:buFontTx/>
                <a:buNone/>
              </a:pPr>
              <a:t>‹#›</a:t>
            </a:fld>
            <a:endParaRPr lang="en-US" altLang="vi-VN">
              <a:latin typeface="VNI-Helve" pitchFamily="2" charset="0"/>
              <a:cs typeface="Arial" panose="020B0604020202020204" pitchFamily="34" charset="0"/>
            </a:endParaRPr>
          </a:p>
        </p:txBody>
      </p:sp>
    </p:spTree>
    <p:extLst>
      <p:ext uri="{BB962C8B-B14F-4D97-AF65-F5344CB8AC3E}">
        <p14:creationId xmlns:p14="http://schemas.microsoft.com/office/powerpoint/2010/main" val="4047311233"/>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buFontTx/>
              <a:buNone/>
            </a:pPr>
            <a:fld id="{2215FB27-2CA3-463E-A39F-CD604747BDA7}" type="slidenum">
              <a:rPr lang="en-US" altLang="vi-VN" smtClean="0">
                <a:latin typeface="VNI-Helve" pitchFamily="2" charset="0"/>
                <a:cs typeface="Arial" panose="020B0604020202020204" pitchFamily="34" charset="0"/>
              </a:rPr>
              <a:pPr>
                <a:buFontTx/>
                <a:buNone/>
              </a:pPr>
              <a:t>‹#›</a:t>
            </a:fld>
            <a:endParaRPr lang="en-US" altLang="vi-VN">
              <a:latin typeface="VNI-Helve" pitchFamily="2" charset="0"/>
              <a:cs typeface="Arial" panose="020B0604020202020204" pitchFamily="34" charset="0"/>
            </a:endParaRPr>
          </a:p>
        </p:txBody>
      </p:sp>
    </p:spTree>
    <p:extLst>
      <p:ext uri="{BB962C8B-B14F-4D97-AF65-F5344CB8AC3E}">
        <p14:creationId xmlns:p14="http://schemas.microsoft.com/office/powerpoint/2010/main" val="140089481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buFontTx/>
              <a:buNone/>
            </a:pPr>
            <a:fld id="{2215FB27-2CA3-463E-A39F-CD604747BDA7}" type="slidenum">
              <a:rPr lang="en-US" altLang="vi-VN" smtClean="0">
                <a:latin typeface="VNI-Helve" pitchFamily="2" charset="0"/>
                <a:cs typeface="Arial" panose="020B0604020202020204" pitchFamily="34" charset="0"/>
              </a:rPr>
              <a:pPr>
                <a:buFontTx/>
                <a:buNone/>
              </a:pPr>
              <a:t>‹#›</a:t>
            </a:fld>
            <a:endParaRPr lang="en-US" altLang="vi-VN">
              <a:latin typeface="VNI-Helve" pitchFamily="2" charset="0"/>
              <a:cs typeface="Arial" panose="020B0604020202020204" pitchFamily="34" charset="0"/>
            </a:endParaRPr>
          </a:p>
        </p:txBody>
      </p:sp>
    </p:spTree>
    <p:extLst>
      <p:ext uri="{BB962C8B-B14F-4D97-AF65-F5344CB8AC3E}">
        <p14:creationId xmlns:p14="http://schemas.microsoft.com/office/powerpoint/2010/main" val="736994942"/>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8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0800" y="0"/>
            <a:ext cx="457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a:solidFill>
                  <a:srgbClr val="FF0000"/>
                </a:solidFill>
                <a:latin typeface="Times New Roman" pitchFamily="18" charset="0"/>
              </a:rPr>
              <a:t>KIỂM TRA BÀI CŨ</a:t>
            </a:r>
            <a:endParaRPr lang="en-US" sz="3600" b="1">
              <a:solidFill>
                <a:srgbClr val="FF0000"/>
              </a:solidFill>
              <a:latin typeface="Times New Roman" pitchFamily="18" charset="0"/>
              <a:cs typeface="Times New Roman" pitchFamily="18" charset="0"/>
            </a:endParaRPr>
          </a:p>
        </p:txBody>
      </p:sp>
      <p:sp>
        <p:nvSpPr>
          <p:cNvPr id="151554" name="Rectangle 2"/>
          <p:cNvSpPr>
            <a:spLocks noChangeArrowheads="1"/>
          </p:cNvSpPr>
          <p:nvPr/>
        </p:nvSpPr>
        <p:spPr bwMode="auto">
          <a:xfrm>
            <a:off x="0" y="-2286000"/>
            <a:ext cx="184150" cy="366712"/>
          </a:xfrm>
          <a:prstGeom prst="rect">
            <a:avLst/>
          </a:prstGeom>
          <a:noFill/>
          <a:ln w="9525">
            <a:noFill/>
            <a:miter lim="800000"/>
            <a:headEnd/>
            <a:tailEnd/>
          </a:ln>
        </p:spPr>
        <p:txBody>
          <a:bodyPr wrap="none" anchor="ctr">
            <a:spAutoFit/>
          </a:bodyPr>
          <a:lstStyle/>
          <a:p>
            <a:endParaRPr lang="vi-VN">
              <a:solidFill>
                <a:srgbClr val="000000"/>
              </a:solidFill>
            </a:endParaRPr>
          </a:p>
        </p:txBody>
      </p:sp>
      <p:sp>
        <p:nvSpPr>
          <p:cNvPr id="151555" name="Rectangle 4"/>
          <p:cNvSpPr>
            <a:spLocks noChangeArrowheads="1"/>
          </p:cNvSpPr>
          <p:nvPr/>
        </p:nvSpPr>
        <p:spPr bwMode="auto">
          <a:xfrm>
            <a:off x="0" y="-2286000"/>
            <a:ext cx="184150" cy="366712"/>
          </a:xfrm>
          <a:prstGeom prst="rect">
            <a:avLst/>
          </a:prstGeom>
          <a:noFill/>
          <a:ln w="9525">
            <a:noFill/>
            <a:miter lim="800000"/>
            <a:headEnd/>
            <a:tailEnd/>
          </a:ln>
        </p:spPr>
        <p:txBody>
          <a:bodyPr wrap="none" anchor="ctr">
            <a:spAutoFit/>
          </a:bodyPr>
          <a:lstStyle/>
          <a:p>
            <a:endParaRPr lang="vi-VN">
              <a:solidFill>
                <a:srgbClr val="000000"/>
              </a:solidFill>
            </a:endParaRPr>
          </a:p>
        </p:txBody>
      </p:sp>
      <p:sp>
        <p:nvSpPr>
          <p:cNvPr id="15155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vi-VN">
              <a:solidFill>
                <a:srgbClr val="000000"/>
              </a:solidFill>
            </a:endParaRPr>
          </a:p>
        </p:txBody>
      </p:sp>
      <p:sp>
        <p:nvSpPr>
          <p:cNvPr id="151557" name="Rectangle 7"/>
          <p:cNvSpPr>
            <a:spLocks noChangeArrowheads="1"/>
          </p:cNvSpPr>
          <p:nvPr/>
        </p:nvSpPr>
        <p:spPr bwMode="auto">
          <a:xfrm>
            <a:off x="0" y="-171450"/>
            <a:ext cx="184150" cy="366713"/>
          </a:xfrm>
          <a:prstGeom prst="rect">
            <a:avLst/>
          </a:prstGeom>
          <a:noFill/>
          <a:ln w="9525">
            <a:noFill/>
            <a:miter lim="800000"/>
            <a:headEnd/>
            <a:tailEnd/>
          </a:ln>
        </p:spPr>
        <p:txBody>
          <a:bodyPr wrap="none" anchor="ctr">
            <a:spAutoFit/>
          </a:bodyPr>
          <a:lstStyle/>
          <a:p>
            <a:endParaRPr lang="vi-VN">
              <a:solidFill>
                <a:srgbClr val="000000"/>
              </a:solidFill>
              <a:latin typeface="Arial" pitchFamily="34" charset="0"/>
            </a:endParaRPr>
          </a:p>
        </p:txBody>
      </p:sp>
      <p:sp>
        <p:nvSpPr>
          <p:cNvPr id="15155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solidFill>
                <a:srgbClr val="000000"/>
              </a:solidFill>
            </a:endParaRPr>
          </a:p>
        </p:txBody>
      </p:sp>
      <p:sp>
        <p:nvSpPr>
          <p:cNvPr id="31" name="Text Box 4"/>
          <p:cNvSpPr txBox="1">
            <a:spLocks noChangeArrowheads="1"/>
          </p:cNvSpPr>
          <p:nvPr/>
        </p:nvSpPr>
        <p:spPr bwMode="auto">
          <a:xfrm>
            <a:off x="1447800" y="4254500"/>
            <a:ext cx="6672263" cy="1370013"/>
          </a:xfrm>
          <a:prstGeom prst="rect">
            <a:avLst/>
          </a:prstGeom>
          <a:noFill/>
          <a:ln w="9525">
            <a:noFill/>
            <a:miter lim="800000"/>
            <a:headEnd/>
            <a:tailEnd/>
          </a:ln>
        </p:spPr>
        <p:txBody>
          <a:bodyPr>
            <a:spAutoFit/>
          </a:bodyPr>
          <a:lstStyle/>
          <a:p>
            <a:pPr>
              <a:spcBef>
                <a:spcPct val="50000"/>
              </a:spcBef>
            </a:pPr>
            <a:r>
              <a:rPr lang="en-US" sz="2400" b="1" i="1">
                <a:solidFill>
                  <a:srgbClr val="000000"/>
                </a:solidFill>
              </a:rPr>
              <a:t>Nêu công thức tính áp suất nói rõ tên và đơn vị của các đại lượng có mặt trong công thức?</a:t>
            </a:r>
            <a:endParaRPr lang="en-US" sz="2400" b="1">
              <a:solidFill>
                <a:srgbClr val="000000"/>
              </a:solidFill>
            </a:endParaRPr>
          </a:p>
          <a:p>
            <a:pPr>
              <a:spcBef>
                <a:spcPct val="50000"/>
              </a:spcBef>
            </a:pPr>
            <a:endParaRPr lang="en-US" sz="2400" b="1">
              <a:solidFill>
                <a:srgbClr val="1F497D"/>
              </a:solidFill>
            </a:endParaRPr>
          </a:p>
        </p:txBody>
      </p:sp>
      <p:sp>
        <p:nvSpPr>
          <p:cNvPr id="33" name="Oval 6"/>
          <p:cNvSpPr>
            <a:spLocks noChangeArrowheads="1"/>
          </p:cNvSpPr>
          <p:nvPr/>
        </p:nvSpPr>
        <p:spPr bwMode="auto">
          <a:xfrm>
            <a:off x="152400" y="4267200"/>
            <a:ext cx="1095375" cy="623888"/>
          </a:xfrm>
          <a:prstGeom prst="ellipse">
            <a:avLst/>
          </a:prstGeom>
          <a:solidFill>
            <a:srgbClr val="FFFF00"/>
          </a:solidFill>
          <a:ln w="9525">
            <a:noFill/>
            <a:round/>
            <a:headEnd/>
            <a:tailEnd/>
          </a:ln>
        </p:spPr>
        <p:txBody>
          <a:bodyPr wrap="none" anchor="ctr"/>
          <a:lstStyle/>
          <a:p>
            <a:pPr algn="ctr"/>
            <a:r>
              <a:rPr lang="en-US" sz="2400" b="1" i="1">
                <a:solidFill>
                  <a:srgbClr val="FF0000"/>
                </a:solidFill>
              </a:rPr>
              <a:t>Câu </a:t>
            </a:r>
            <a:r>
              <a:rPr lang="en-US" altLang="zh-CN" sz="2400" b="1" i="1">
                <a:solidFill>
                  <a:srgbClr val="FF0000"/>
                </a:solidFill>
              </a:rPr>
              <a:t>2</a:t>
            </a:r>
          </a:p>
        </p:txBody>
      </p:sp>
      <p:sp>
        <p:nvSpPr>
          <p:cNvPr id="13" name="Text Box 3"/>
          <p:cNvSpPr txBox="1">
            <a:spLocks noChangeArrowheads="1"/>
          </p:cNvSpPr>
          <p:nvPr/>
        </p:nvSpPr>
        <p:spPr bwMode="auto">
          <a:xfrm>
            <a:off x="1447800" y="1158875"/>
            <a:ext cx="7472363" cy="822325"/>
          </a:xfrm>
          <a:prstGeom prst="rect">
            <a:avLst/>
          </a:prstGeom>
          <a:noFill/>
          <a:ln w="9525">
            <a:noFill/>
            <a:miter lim="800000"/>
            <a:headEnd/>
            <a:tailEnd/>
          </a:ln>
        </p:spPr>
        <p:txBody>
          <a:bodyPr>
            <a:spAutoFit/>
          </a:bodyPr>
          <a:lstStyle/>
          <a:p>
            <a:pPr>
              <a:spcBef>
                <a:spcPct val="50000"/>
              </a:spcBef>
            </a:pPr>
            <a:r>
              <a:rPr lang="en-US" sz="2400" b="1" i="1">
                <a:solidFill>
                  <a:srgbClr val="000000"/>
                </a:solidFill>
              </a:rPr>
              <a:t>Áp lực là gì?  Tác dụng của áp lực phụ thuộc vào những yếu tố nào? </a:t>
            </a:r>
            <a:endParaRPr lang="en-US" sz="2400" b="1">
              <a:solidFill>
                <a:srgbClr val="000000"/>
              </a:solidFill>
            </a:endParaRPr>
          </a:p>
        </p:txBody>
      </p:sp>
      <p:sp>
        <p:nvSpPr>
          <p:cNvPr id="14" name="Oval 5"/>
          <p:cNvSpPr>
            <a:spLocks noChangeArrowheads="1"/>
          </p:cNvSpPr>
          <p:nvPr/>
        </p:nvSpPr>
        <p:spPr bwMode="auto">
          <a:xfrm>
            <a:off x="180975" y="1158875"/>
            <a:ext cx="1128713" cy="614363"/>
          </a:xfrm>
          <a:prstGeom prst="ellipse">
            <a:avLst/>
          </a:prstGeom>
          <a:solidFill>
            <a:srgbClr val="FFFF00"/>
          </a:solidFill>
          <a:ln w="9525">
            <a:noFill/>
            <a:round/>
            <a:headEnd/>
            <a:tailEnd/>
          </a:ln>
        </p:spPr>
        <p:txBody>
          <a:bodyPr wrap="none" anchor="ctr"/>
          <a:lstStyle/>
          <a:p>
            <a:pPr algn="ctr"/>
            <a:r>
              <a:rPr lang="en-US" sz="2400" b="1" i="1" dirty="0" err="1">
                <a:solidFill>
                  <a:srgbClr val="FF0000"/>
                </a:solidFill>
              </a:rPr>
              <a:t>Câu</a:t>
            </a:r>
            <a:r>
              <a:rPr lang="en-US" sz="2400" b="1" i="1" dirty="0">
                <a:solidFill>
                  <a:srgbClr val="FF0000"/>
                </a:solidFill>
              </a:rPr>
              <a:t> </a:t>
            </a:r>
            <a:r>
              <a:rPr lang="en-US" altLang="zh-CN" sz="2400" b="1" i="1" dirty="0">
                <a:solidFill>
                  <a:srgbClr val="FF0000"/>
                </a:solidFill>
              </a:rPr>
              <a:t>1</a:t>
            </a:r>
          </a:p>
        </p:txBody>
      </p:sp>
      <p:sp>
        <p:nvSpPr>
          <p:cNvPr id="21" name="Text Box 7"/>
          <p:cNvSpPr txBox="1">
            <a:spLocks noChangeArrowheads="1"/>
          </p:cNvSpPr>
          <p:nvPr/>
        </p:nvSpPr>
        <p:spPr bwMode="auto">
          <a:xfrm>
            <a:off x="1079500" y="2393950"/>
            <a:ext cx="7835900" cy="1562100"/>
          </a:xfrm>
          <a:prstGeom prst="rect">
            <a:avLst/>
          </a:prstGeom>
          <a:noFill/>
          <a:ln w="9525">
            <a:solidFill>
              <a:schemeClr val="tx1"/>
            </a:solidFill>
            <a:miter lim="800000"/>
            <a:headEnd/>
            <a:tailEnd/>
          </a:ln>
        </p:spPr>
        <p:txBody>
          <a:bodyPr>
            <a:spAutoFit/>
          </a:bodyPr>
          <a:lstStyle/>
          <a:p>
            <a:r>
              <a:rPr lang="en-US" sz="2400" b="1">
                <a:solidFill>
                  <a:srgbClr val="FF0000"/>
                </a:solidFill>
              </a:rPr>
              <a:t>* Áp lực là lực ép có phương vuông góc với mặt bị ép.</a:t>
            </a:r>
            <a:r>
              <a:rPr lang="en-US" sz="2400">
                <a:solidFill>
                  <a:srgbClr val="FF0000"/>
                </a:solidFill>
              </a:rPr>
              <a:t> </a:t>
            </a:r>
          </a:p>
          <a:p>
            <a:r>
              <a:rPr lang="en-US" sz="2400">
                <a:solidFill>
                  <a:srgbClr val="FF0000"/>
                </a:solidFill>
              </a:rPr>
              <a:t>* </a:t>
            </a:r>
            <a:r>
              <a:rPr lang="en-US" sz="2400" b="1">
                <a:solidFill>
                  <a:srgbClr val="FF0000"/>
                </a:solidFill>
              </a:rPr>
              <a:t>Tác dụng của áp lực phụ thuộc vào 2 yếu tố:</a:t>
            </a:r>
          </a:p>
          <a:p>
            <a:r>
              <a:rPr lang="en-US" sz="2400" b="1">
                <a:solidFill>
                  <a:srgbClr val="FF0000"/>
                </a:solidFill>
              </a:rPr>
              <a:t>   - Độ lớn của áp lực </a:t>
            </a:r>
          </a:p>
          <a:p>
            <a:r>
              <a:rPr lang="en-US" sz="2400" b="1">
                <a:solidFill>
                  <a:srgbClr val="FF0000"/>
                </a:solidFill>
              </a:rPr>
              <a:t>   - Diện tích bị ép</a:t>
            </a:r>
            <a:endParaRPr lang="en-US" sz="2400" b="1" i="1">
              <a:solidFill>
                <a:srgbClr val="FF0000"/>
              </a:solidFill>
            </a:endParaRPr>
          </a:p>
        </p:txBody>
      </p:sp>
      <p:grpSp>
        <p:nvGrpSpPr>
          <p:cNvPr id="22" name="Group 26"/>
          <p:cNvGrpSpPr>
            <a:grpSpLocks/>
          </p:cNvGrpSpPr>
          <p:nvPr/>
        </p:nvGrpSpPr>
        <p:grpSpPr bwMode="auto">
          <a:xfrm>
            <a:off x="1219200" y="5314950"/>
            <a:ext cx="1387475" cy="808038"/>
            <a:chOff x="662" y="3294"/>
            <a:chExt cx="874" cy="509"/>
          </a:xfrm>
        </p:grpSpPr>
        <p:sp>
          <p:nvSpPr>
            <p:cNvPr id="151565" name="Text Box 27"/>
            <p:cNvSpPr txBox="1">
              <a:spLocks noChangeArrowheads="1"/>
            </p:cNvSpPr>
            <p:nvPr/>
          </p:nvSpPr>
          <p:spPr bwMode="auto">
            <a:xfrm>
              <a:off x="662" y="3434"/>
              <a:ext cx="322" cy="291"/>
            </a:xfrm>
            <a:prstGeom prst="rect">
              <a:avLst/>
            </a:prstGeom>
            <a:noFill/>
            <a:ln w="9525">
              <a:noFill/>
              <a:miter lim="800000"/>
              <a:headEnd/>
              <a:tailEnd/>
            </a:ln>
          </p:spPr>
          <p:txBody>
            <a:bodyPr wrap="none">
              <a:spAutoFit/>
            </a:bodyPr>
            <a:lstStyle/>
            <a:p>
              <a:r>
                <a:rPr lang="en-US" sz="2400" dirty="0">
                  <a:solidFill>
                    <a:srgbClr val="FF0000"/>
                  </a:solidFill>
                </a:rPr>
                <a:t>p=</a:t>
              </a:r>
            </a:p>
          </p:txBody>
        </p:sp>
        <p:sp>
          <p:nvSpPr>
            <p:cNvPr id="151566" name="Line 28"/>
            <p:cNvSpPr>
              <a:spLocks noChangeShapeType="1"/>
            </p:cNvSpPr>
            <p:nvPr/>
          </p:nvSpPr>
          <p:spPr bwMode="auto">
            <a:xfrm>
              <a:off x="1056" y="3578"/>
              <a:ext cx="480" cy="0"/>
            </a:xfrm>
            <a:prstGeom prst="line">
              <a:avLst/>
            </a:prstGeom>
            <a:noFill/>
            <a:ln w="9525">
              <a:solidFill>
                <a:srgbClr val="FF0000"/>
              </a:solidFill>
              <a:round/>
              <a:headEnd/>
              <a:tailEnd/>
            </a:ln>
          </p:spPr>
          <p:txBody>
            <a:bodyPr/>
            <a:lstStyle/>
            <a:p>
              <a:endParaRPr lang="en-US"/>
            </a:p>
          </p:txBody>
        </p:sp>
        <p:sp>
          <p:nvSpPr>
            <p:cNvPr id="151567" name="Text Box 29"/>
            <p:cNvSpPr txBox="1">
              <a:spLocks noChangeArrowheads="1"/>
            </p:cNvSpPr>
            <p:nvPr/>
          </p:nvSpPr>
          <p:spPr bwMode="auto">
            <a:xfrm>
              <a:off x="1182" y="3294"/>
              <a:ext cx="241" cy="288"/>
            </a:xfrm>
            <a:prstGeom prst="rect">
              <a:avLst/>
            </a:prstGeom>
            <a:noFill/>
            <a:ln w="9525">
              <a:noFill/>
              <a:miter lim="800000"/>
              <a:headEnd/>
              <a:tailEnd/>
            </a:ln>
          </p:spPr>
          <p:txBody>
            <a:bodyPr wrap="none">
              <a:spAutoFit/>
            </a:bodyPr>
            <a:lstStyle/>
            <a:p>
              <a:r>
                <a:rPr lang="en-US" sz="2400" b="1">
                  <a:solidFill>
                    <a:srgbClr val="FF0000"/>
                  </a:solidFill>
                  <a:latin typeface="Verdana" pitchFamily="34" charset="0"/>
                </a:rPr>
                <a:t>F</a:t>
              </a:r>
            </a:p>
          </p:txBody>
        </p:sp>
        <p:sp>
          <p:nvSpPr>
            <p:cNvPr id="151568" name="Text Box 30"/>
            <p:cNvSpPr txBox="1">
              <a:spLocks noChangeArrowheads="1"/>
            </p:cNvSpPr>
            <p:nvPr/>
          </p:nvSpPr>
          <p:spPr bwMode="auto">
            <a:xfrm>
              <a:off x="1152" y="3515"/>
              <a:ext cx="252" cy="288"/>
            </a:xfrm>
            <a:prstGeom prst="rect">
              <a:avLst/>
            </a:prstGeom>
            <a:noFill/>
            <a:ln w="9525">
              <a:noFill/>
              <a:miter lim="800000"/>
              <a:headEnd/>
              <a:tailEnd/>
            </a:ln>
          </p:spPr>
          <p:txBody>
            <a:bodyPr wrap="none">
              <a:spAutoFit/>
            </a:bodyPr>
            <a:lstStyle/>
            <a:p>
              <a:r>
                <a:rPr lang="en-US" sz="2400" b="1">
                  <a:solidFill>
                    <a:srgbClr val="FF0000"/>
                  </a:solidFill>
                  <a:latin typeface="Verdana" pitchFamily="34" charset="0"/>
                </a:rPr>
                <a:t>S</a:t>
              </a:r>
            </a:p>
          </p:txBody>
        </p:sp>
      </p:grpSp>
      <p:sp>
        <p:nvSpPr>
          <p:cNvPr id="27" name="Rectangle 31"/>
          <p:cNvSpPr>
            <a:spLocks noChangeArrowheads="1"/>
          </p:cNvSpPr>
          <p:nvPr/>
        </p:nvSpPr>
        <p:spPr bwMode="auto">
          <a:xfrm>
            <a:off x="1066800" y="5289550"/>
            <a:ext cx="1524000" cy="838200"/>
          </a:xfrm>
          <a:prstGeom prst="rect">
            <a:avLst/>
          </a:prstGeom>
          <a:noFill/>
          <a:ln w="9525">
            <a:solidFill>
              <a:srgbClr val="33CC33"/>
            </a:solidFill>
            <a:miter lim="800000"/>
            <a:headEnd/>
            <a:tailEnd/>
          </a:ln>
        </p:spPr>
        <p:txBody>
          <a:bodyPr wrap="none" anchor="ctr"/>
          <a:lstStyle/>
          <a:p>
            <a:pPr algn="ctr"/>
            <a:endParaRPr lang="en-US">
              <a:solidFill>
                <a:srgbClr val="FF0000"/>
              </a:solidFill>
              <a:latin typeface="Arial Black" pitchFamily="34" charset="0"/>
            </a:endParaRPr>
          </a:p>
        </p:txBody>
      </p:sp>
      <p:sp>
        <p:nvSpPr>
          <p:cNvPr id="28" name="Text Box 32"/>
          <p:cNvSpPr txBox="1">
            <a:spLocks noChangeArrowheads="1"/>
          </p:cNvSpPr>
          <p:nvPr/>
        </p:nvSpPr>
        <p:spPr bwMode="auto">
          <a:xfrm>
            <a:off x="3352800" y="5060950"/>
            <a:ext cx="4421188" cy="1200329"/>
          </a:xfrm>
          <a:prstGeom prst="rect">
            <a:avLst/>
          </a:prstGeom>
          <a:noFill/>
          <a:ln w="9525">
            <a:noFill/>
            <a:miter lim="800000"/>
            <a:headEnd/>
            <a:tailEnd/>
          </a:ln>
        </p:spPr>
        <p:txBody>
          <a:bodyPr>
            <a:spAutoFit/>
          </a:bodyPr>
          <a:lstStyle/>
          <a:p>
            <a:r>
              <a:rPr lang="en-US" sz="2400" b="1">
                <a:solidFill>
                  <a:srgbClr val="FF0000"/>
                </a:solidFill>
              </a:rPr>
              <a:t>p: áp suất ( N/m</a:t>
            </a:r>
            <a:r>
              <a:rPr lang="en-US" sz="2400" b="1" baseline="30000">
                <a:solidFill>
                  <a:srgbClr val="FF0000"/>
                </a:solidFill>
              </a:rPr>
              <a:t>2</a:t>
            </a:r>
            <a:r>
              <a:rPr lang="en-US" sz="2400" b="1">
                <a:solidFill>
                  <a:srgbClr val="FF0000"/>
                </a:solidFill>
              </a:rPr>
              <a:t> hoặc Pa )</a:t>
            </a:r>
          </a:p>
          <a:p>
            <a:r>
              <a:rPr lang="en-US" sz="2400" b="1">
                <a:solidFill>
                  <a:srgbClr val="FF0000"/>
                </a:solidFill>
              </a:rPr>
              <a:t>F: áp lực ( N)</a:t>
            </a:r>
          </a:p>
          <a:p>
            <a:r>
              <a:rPr lang="en-US" sz="2400" b="1">
                <a:solidFill>
                  <a:srgbClr val="FF0000"/>
                </a:solidFill>
              </a:rPr>
              <a:t>S: diện tích mặt bị ép (m</a:t>
            </a:r>
            <a:r>
              <a:rPr lang="en-US" sz="2400" b="1" baseline="30000">
                <a:solidFill>
                  <a:srgbClr val="FF0000"/>
                </a:solidFill>
              </a:rPr>
              <a:t>2</a:t>
            </a:r>
            <a:r>
              <a:rPr lang="en-US" sz="2400" b="1">
                <a:solidFill>
                  <a:srgbClr val="FF0000"/>
                </a:solidFill>
              </a:rPr>
              <a:t>)</a:t>
            </a: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ppt_x</p:attrName>
                                        </p:attrNameLst>
                                      </p:cBhvr>
                                      <p:tavLst>
                                        <p:tav tm="0">
                                          <p:val>
                                            <p:strVal val="#ppt_x-.2"/>
                                          </p:val>
                                        </p:tav>
                                        <p:tav tm="100000">
                                          <p:val>
                                            <p:strVal val="#ppt_x"/>
                                          </p:val>
                                        </p:tav>
                                      </p:tavLst>
                                    </p:anim>
                                    <p:anim calcmode="lin" valueType="num">
                                      <p:cBhvr>
                                        <p:cTn id="1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ppt_x</p:attrName>
                                        </p:attrNameLst>
                                      </p:cBhvr>
                                      <p:tavLst>
                                        <p:tav tm="0">
                                          <p:val>
                                            <p:strVal val="#ppt_x-.2"/>
                                          </p:val>
                                        </p:tav>
                                        <p:tav tm="100000">
                                          <p:val>
                                            <p:strVal val="#ppt_x"/>
                                          </p:val>
                                        </p:tav>
                                      </p:tavLst>
                                    </p:anim>
                                    <p:anim calcmode="lin" valueType="num">
                                      <p:cBhvr>
                                        <p:cTn id="2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ppt_x</p:attrName>
                                        </p:attrNameLst>
                                      </p:cBhvr>
                                      <p:tavLst>
                                        <p:tav tm="0">
                                          <p:val>
                                            <p:strVal val="#ppt_x-.2"/>
                                          </p:val>
                                        </p:tav>
                                        <p:tav tm="100000">
                                          <p:val>
                                            <p:strVal val="#ppt_x"/>
                                          </p:val>
                                        </p:tav>
                                      </p:tavLst>
                                    </p:anim>
                                    <p:anim calcmode="lin" valueType="num">
                                      <p:cBhvr>
                                        <p:cTn id="2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ppt_x</p:attrName>
                                        </p:attrNameLst>
                                      </p:cBhvr>
                                      <p:tavLst>
                                        <p:tav tm="0">
                                          <p:val>
                                            <p:strVal val="#ppt_x-.2"/>
                                          </p:val>
                                        </p:tav>
                                        <p:tav tm="100000">
                                          <p:val>
                                            <p:strVal val="#ppt_x"/>
                                          </p:val>
                                        </p:tav>
                                      </p:tavLst>
                                    </p:anim>
                                    <p:anim calcmode="lin" valueType="num">
                                      <p:cBhvr>
                                        <p:cTn id="3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amond(in)">
                                      <p:cBhvr>
                                        <p:cTn id="38" dur="2000"/>
                                        <p:tgtEl>
                                          <p:spTgt spid="27"/>
                                        </p:tgtEl>
                                      </p:cBhvr>
                                    </p:animEffect>
                                  </p:childTnLst>
                                </p:cTn>
                              </p:par>
                              <p:par>
                                <p:cTn id="39" presetID="8"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amond(in)">
                                      <p:cBhvr>
                                        <p:cTn id="41" dur="2000"/>
                                        <p:tgtEl>
                                          <p:spTgt spid="2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amond(in)">
                                      <p:cBhvr>
                                        <p:cTn id="4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13" grpId="0"/>
      <p:bldP spid="14" grpId="0" animBg="1"/>
      <p:bldP spid="21" grpId="0" animBg="1"/>
      <p:bldP spid="27" grpId="0" animBg="1"/>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Text Box 17"/>
          <p:cNvSpPr txBox="1">
            <a:spLocks noChangeArrowheads="1"/>
          </p:cNvSpPr>
          <p:nvPr/>
        </p:nvSpPr>
        <p:spPr bwMode="auto">
          <a:xfrm>
            <a:off x="1" y="0"/>
            <a:ext cx="8991484" cy="1384995"/>
          </a:xfrm>
          <a:prstGeom prst="rect">
            <a:avLst/>
          </a:prstGeom>
          <a:noFill/>
          <a:ln w="9525">
            <a:noFill/>
            <a:miter lim="800000"/>
            <a:headEnd/>
            <a:tailEnd/>
          </a:ln>
        </p:spPr>
        <p:txBody>
          <a:bodyPr wrap="square">
            <a:spAutoFit/>
          </a:bodyPr>
          <a:lstStyle/>
          <a:p>
            <a:pPr>
              <a:buFontTx/>
              <a:buNone/>
            </a:pPr>
            <a:r>
              <a:rPr lang="en-US" altLang="vi-VN" sz="2800" b="1" dirty="0">
                <a:solidFill>
                  <a:srgbClr val="FF0000"/>
                </a:solidFill>
                <a:cs typeface="Times New Roman" pitchFamily="18" charset="0"/>
              </a:rPr>
              <a:t>2. </a:t>
            </a:r>
            <a:r>
              <a:rPr lang="en-US" altLang="vi-VN" sz="2800" b="1" dirty="0" err="1">
                <a:solidFill>
                  <a:srgbClr val="FF0000"/>
                </a:solidFill>
                <a:cs typeface="Times New Roman" pitchFamily="18" charset="0"/>
              </a:rPr>
              <a:t>Áp</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suất</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tác</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dụng</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vào</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chất</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lỏng</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được</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truyền</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nguyên</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vẹn</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theo</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mọi</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hướng</a:t>
            </a:r>
            <a:endParaRPr lang="en-US" altLang="vi-VN" sz="2800" b="1" dirty="0">
              <a:solidFill>
                <a:srgbClr val="FF0000"/>
              </a:solidFill>
              <a:cs typeface="Times New Roman" pitchFamily="18" charset="0"/>
            </a:endParaRPr>
          </a:p>
          <a:p>
            <a:pPr>
              <a:buFontTx/>
              <a:buNone/>
            </a:pPr>
            <a:r>
              <a:rPr lang="en-US" altLang="vi-VN" sz="2800" b="1" u="sng" dirty="0" err="1">
                <a:solidFill>
                  <a:srgbClr val="FF0000"/>
                </a:solidFill>
                <a:cs typeface="Times New Roman" pitchFamily="18" charset="0"/>
              </a:rPr>
              <a:t>Thí</a:t>
            </a:r>
            <a:r>
              <a:rPr lang="en-US" altLang="vi-VN" sz="2800" b="1" u="sng" dirty="0">
                <a:solidFill>
                  <a:srgbClr val="FF0000"/>
                </a:solidFill>
                <a:cs typeface="Times New Roman" pitchFamily="18" charset="0"/>
              </a:rPr>
              <a:t> </a:t>
            </a:r>
            <a:r>
              <a:rPr lang="en-US" altLang="vi-VN" sz="2800" b="1" u="sng" dirty="0" err="1">
                <a:solidFill>
                  <a:srgbClr val="FF0000"/>
                </a:solidFill>
                <a:cs typeface="Times New Roman" pitchFamily="18" charset="0"/>
              </a:rPr>
              <a:t>nghiệm</a:t>
            </a:r>
            <a:r>
              <a:rPr lang="en-US" altLang="vi-VN" sz="2800" b="1" u="sng" dirty="0">
                <a:solidFill>
                  <a:srgbClr val="FF0000"/>
                </a:solidFill>
                <a:cs typeface="Times New Roman" pitchFamily="18" charset="0"/>
              </a:rPr>
              <a:t> 2.1</a:t>
            </a:r>
          </a:p>
        </p:txBody>
      </p:sp>
      <p:sp>
        <p:nvSpPr>
          <p:cNvPr id="21514" name="TextBox 74"/>
          <p:cNvSpPr txBox="1">
            <a:spLocks noChangeArrowheads="1"/>
          </p:cNvSpPr>
          <p:nvPr/>
        </p:nvSpPr>
        <p:spPr bwMode="auto">
          <a:xfrm>
            <a:off x="30379" y="1470293"/>
            <a:ext cx="3733800" cy="523220"/>
          </a:xfrm>
          <a:prstGeom prst="rect">
            <a:avLst/>
          </a:prstGeom>
          <a:noFill/>
          <a:ln w="9525">
            <a:noFill/>
            <a:miter lim="800000"/>
            <a:headEnd/>
            <a:tailEnd/>
          </a:ln>
        </p:spPr>
        <p:txBody>
          <a:bodyPr wrap="square">
            <a:spAutoFit/>
          </a:bodyPr>
          <a:lstStyle/>
          <a:p>
            <a:pPr>
              <a:buFontTx/>
              <a:buNone/>
            </a:pPr>
            <a:r>
              <a:rPr lang="en-US" altLang="vi-VN" sz="2800" dirty="0">
                <a:solidFill>
                  <a:srgbClr val="008000"/>
                </a:solidFill>
                <a:cs typeface="Times New Roman" pitchFamily="18" charset="0"/>
              </a:rPr>
              <a:t>a. </a:t>
            </a:r>
            <a:r>
              <a:rPr lang="en-US" altLang="vi-VN" sz="2800" dirty="0" err="1">
                <a:solidFill>
                  <a:srgbClr val="008000"/>
                </a:solidFill>
                <a:cs typeface="Times New Roman" pitchFamily="18" charset="0"/>
              </a:rPr>
              <a:t>Dụng</a:t>
            </a:r>
            <a:r>
              <a:rPr lang="en-US" altLang="vi-VN" sz="2800" dirty="0">
                <a:solidFill>
                  <a:srgbClr val="008000"/>
                </a:solidFill>
                <a:cs typeface="Times New Roman" pitchFamily="18" charset="0"/>
              </a:rPr>
              <a:t> </a:t>
            </a:r>
            <a:r>
              <a:rPr lang="en-US" altLang="vi-VN" sz="2800" dirty="0" err="1">
                <a:solidFill>
                  <a:srgbClr val="008000"/>
                </a:solidFill>
                <a:cs typeface="Times New Roman" pitchFamily="18" charset="0"/>
              </a:rPr>
              <a:t>cụ</a:t>
            </a:r>
            <a:r>
              <a:rPr lang="en-US" altLang="vi-VN" sz="2800" dirty="0">
                <a:solidFill>
                  <a:srgbClr val="008000"/>
                </a:solidFill>
                <a:cs typeface="Times New Roman" pitchFamily="18" charset="0"/>
              </a:rPr>
              <a:t> </a:t>
            </a:r>
            <a:r>
              <a:rPr lang="en-US" altLang="vi-VN" sz="2800" dirty="0" err="1">
                <a:solidFill>
                  <a:srgbClr val="008000"/>
                </a:solidFill>
                <a:cs typeface="Times New Roman" pitchFamily="18" charset="0"/>
              </a:rPr>
              <a:t>thí</a:t>
            </a:r>
            <a:r>
              <a:rPr lang="en-US" altLang="vi-VN" sz="2800" dirty="0">
                <a:solidFill>
                  <a:srgbClr val="008000"/>
                </a:solidFill>
                <a:cs typeface="Times New Roman" pitchFamily="18" charset="0"/>
              </a:rPr>
              <a:t> </a:t>
            </a:r>
            <a:r>
              <a:rPr lang="en-US" altLang="vi-VN" sz="2800" dirty="0" err="1">
                <a:solidFill>
                  <a:srgbClr val="008000"/>
                </a:solidFill>
                <a:cs typeface="Times New Roman" pitchFamily="18" charset="0"/>
              </a:rPr>
              <a:t>nghiệm</a:t>
            </a:r>
            <a:r>
              <a:rPr lang="en-US" altLang="vi-VN" sz="2800" dirty="0">
                <a:solidFill>
                  <a:srgbClr val="008000"/>
                </a:solidFill>
                <a:cs typeface="Times New Roman" pitchFamily="18" charset="0"/>
              </a:rPr>
              <a:t> </a:t>
            </a:r>
            <a:r>
              <a:rPr lang="en-US" altLang="vi-VN" sz="2800" dirty="0">
                <a:cs typeface="Arial" pitchFamily="34" charset="0"/>
              </a:rPr>
              <a:t>:</a:t>
            </a:r>
            <a:endParaRPr lang="vi-VN" altLang="vi-VN" sz="2800" dirty="0">
              <a:cs typeface="Arial" pitchFamily="34" charset="0"/>
            </a:endParaRPr>
          </a:p>
        </p:txBody>
      </p:sp>
      <p:sp>
        <p:nvSpPr>
          <p:cNvPr id="49" name="TextBox 74"/>
          <p:cNvSpPr txBox="1">
            <a:spLocks noChangeArrowheads="1"/>
          </p:cNvSpPr>
          <p:nvPr/>
        </p:nvSpPr>
        <p:spPr bwMode="auto">
          <a:xfrm>
            <a:off x="30379" y="1974089"/>
            <a:ext cx="3886200" cy="523220"/>
          </a:xfrm>
          <a:prstGeom prst="rect">
            <a:avLst/>
          </a:prstGeom>
          <a:noFill/>
          <a:ln w="9525">
            <a:noFill/>
            <a:miter lim="800000"/>
            <a:headEnd/>
            <a:tailEnd/>
          </a:ln>
        </p:spPr>
        <p:txBody>
          <a:bodyPr wrap="square">
            <a:spAutoFit/>
          </a:bodyPr>
          <a:lstStyle/>
          <a:p>
            <a:r>
              <a:rPr lang="en-US" altLang="vi-VN" sz="2800" dirty="0">
                <a:solidFill>
                  <a:srgbClr val="008000"/>
                </a:solidFill>
              </a:rPr>
              <a:t>b. </a:t>
            </a:r>
            <a:r>
              <a:rPr lang="en-US" altLang="vi-VN" sz="2800" dirty="0" err="1">
                <a:solidFill>
                  <a:srgbClr val="008000"/>
                </a:solidFill>
              </a:rPr>
              <a:t>Tiến</a:t>
            </a:r>
            <a:r>
              <a:rPr lang="en-US" altLang="vi-VN" sz="2800" dirty="0">
                <a:solidFill>
                  <a:srgbClr val="008000"/>
                </a:solidFill>
              </a:rPr>
              <a:t> </a:t>
            </a:r>
            <a:r>
              <a:rPr lang="en-US" altLang="vi-VN" sz="2800" dirty="0" err="1">
                <a:solidFill>
                  <a:srgbClr val="008000"/>
                </a:solidFill>
              </a:rPr>
              <a:t>h</a:t>
            </a:r>
            <a:r>
              <a:rPr lang="en-US" altLang="vi-VN" sz="2800" dirty="0" err="1">
                <a:solidFill>
                  <a:srgbClr val="008000"/>
                </a:solidFill>
                <a:cs typeface="Times New Roman" pitchFamily="18" charset="0"/>
              </a:rPr>
              <a:t>à</a:t>
            </a:r>
            <a:r>
              <a:rPr lang="en-US" altLang="vi-VN" sz="2800" dirty="0" err="1">
                <a:solidFill>
                  <a:srgbClr val="008000"/>
                </a:solidFill>
              </a:rPr>
              <a:t>nh</a:t>
            </a:r>
            <a:r>
              <a:rPr lang="en-US" altLang="vi-VN" sz="2800" dirty="0">
                <a:solidFill>
                  <a:srgbClr val="008000"/>
                </a:solidFill>
              </a:rPr>
              <a:t> </a:t>
            </a:r>
            <a:r>
              <a:rPr lang="en-US" altLang="vi-VN" sz="2800" dirty="0" err="1">
                <a:solidFill>
                  <a:srgbClr val="008000"/>
                </a:solidFill>
              </a:rPr>
              <a:t>thí</a:t>
            </a:r>
            <a:r>
              <a:rPr lang="en-US" altLang="vi-VN" sz="2800" dirty="0">
                <a:solidFill>
                  <a:srgbClr val="008000"/>
                </a:solidFill>
              </a:rPr>
              <a:t> </a:t>
            </a:r>
            <a:r>
              <a:rPr lang="en-US" altLang="vi-VN" sz="2800" dirty="0" err="1">
                <a:solidFill>
                  <a:srgbClr val="008000"/>
                </a:solidFill>
              </a:rPr>
              <a:t>nghiệm</a:t>
            </a:r>
            <a:r>
              <a:rPr lang="en-US" altLang="vi-VN" sz="2800" dirty="0">
                <a:solidFill>
                  <a:srgbClr val="008000"/>
                </a:solidFill>
              </a:rPr>
              <a:t> </a:t>
            </a:r>
            <a:r>
              <a:rPr lang="en-US" altLang="vi-VN" sz="2800" dirty="0"/>
              <a:t>:</a:t>
            </a:r>
            <a:endParaRPr lang="vi-VN" altLang="vi-VN" sz="2800" dirty="0"/>
          </a:p>
        </p:txBody>
      </p:sp>
      <p:sp>
        <p:nvSpPr>
          <p:cNvPr id="118" name="TextBox 117"/>
          <p:cNvSpPr txBox="1"/>
          <p:nvPr/>
        </p:nvSpPr>
        <p:spPr>
          <a:xfrm>
            <a:off x="6324600" y="1219200"/>
            <a:ext cx="1524000" cy="369332"/>
          </a:xfrm>
          <a:prstGeom prst="rect">
            <a:avLst/>
          </a:prstGeom>
          <a:noFill/>
        </p:spPr>
        <p:txBody>
          <a:bodyPr wrap="square" rtlCol="0">
            <a:spAutoFit/>
          </a:bodyPr>
          <a:lstStyle/>
          <a:p>
            <a:endParaRPr lang="en-US" dirty="0"/>
          </a:p>
        </p:txBody>
      </p:sp>
      <p:sp>
        <p:nvSpPr>
          <p:cNvPr id="120" name="Rounded Rectangle 119"/>
          <p:cNvSpPr/>
          <p:nvPr/>
        </p:nvSpPr>
        <p:spPr>
          <a:xfrm>
            <a:off x="3916579" y="1663849"/>
            <a:ext cx="5009188" cy="133468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dirty="0" err="1">
                <a:solidFill>
                  <a:srgbClr val="000000"/>
                </a:solidFill>
                <a:latin typeface="Times New Roman" pitchFamily="18" charset="0"/>
                <a:cs typeface="Times New Roman" pitchFamily="18" charset="0"/>
              </a:rPr>
              <a:t>Bước</a:t>
            </a:r>
            <a:r>
              <a:rPr lang="en-US" dirty="0">
                <a:solidFill>
                  <a:srgbClr val="000000"/>
                </a:solidFill>
                <a:latin typeface="Times New Roman" pitchFamily="18" charset="0"/>
                <a:cs typeface="Times New Roman" pitchFamily="18" charset="0"/>
              </a:rPr>
              <a:t> 1: </a:t>
            </a:r>
            <a:r>
              <a:rPr lang="en-US" dirty="0" err="1">
                <a:solidFill>
                  <a:srgbClr val="000000"/>
                </a:solidFill>
                <a:latin typeface="Times New Roman" pitchFamily="18" charset="0"/>
                <a:cs typeface="Times New Roman" pitchFamily="18" charset="0"/>
              </a:rPr>
              <a:t>Đặt</a:t>
            </a:r>
            <a:r>
              <a:rPr lang="en-US" dirty="0">
                <a:solidFill>
                  <a:srgbClr val="000000"/>
                </a:solidFill>
                <a:latin typeface="Times New Roman" pitchFamily="18" charset="0"/>
                <a:cs typeface="Times New Roman" pitchFamily="18" charset="0"/>
              </a:rPr>
              <a:t> 4 </a:t>
            </a:r>
            <a:r>
              <a:rPr lang="en-US" dirty="0" err="1">
                <a:solidFill>
                  <a:srgbClr val="000000"/>
                </a:solidFill>
                <a:latin typeface="Times New Roman" pitchFamily="18" charset="0"/>
                <a:cs typeface="Times New Roman" pitchFamily="18" charset="0"/>
              </a:rPr>
              <a:t>quả</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nặng</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lên</a:t>
            </a:r>
            <a:r>
              <a:rPr lang="en-US" dirty="0">
                <a:solidFill>
                  <a:srgbClr val="000000"/>
                </a:solidFill>
                <a:latin typeface="Times New Roman" pitchFamily="18" charset="0"/>
                <a:cs typeface="Times New Roman" pitchFamily="18" charset="0"/>
              </a:rPr>
              <a:t> pit </a:t>
            </a:r>
            <a:r>
              <a:rPr lang="en-US" dirty="0" err="1">
                <a:solidFill>
                  <a:srgbClr val="000000"/>
                </a:solidFill>
                <a:latin typeface="Times New Roman" pitchFamily="18" charset="0"/>
                <a:cs typeface="Times New Roman" pitchFamily="18" charset="0"/>
              </a:rPr>
              <a:t>tông</a:t>
            </a:r>
            <a:r>
              <a:rPr lang="en-US" dirty="0">
                <a:solidFill>
                  <a:srgbClr val="000000"/>
                </a:solidFill>
                <a:latin typeface="Times New Roman" pitchFamily="18" charset="0"/>
                <a:cs typeface="Times New Roman" pitchFamily="18" charset="0"/>
              </a:rPr>
              <a:t> 1 </a:t>
            </a:r>
            <a:r>
              <a:rPr lang="en-US" dirty="0" err="1">
                <a:solidFill>
                  <a:srgbClr val="000000"/>
                </a:solidFill>
                <a:latin typeface="Times New Roman" pitchFamily="18" charset="0"/>
                <a:cs typeface="Times New Roman" pitchFamily="18" charset="0"/>
              </a:rPr>
              <a:t>thì</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thấy</a:t>
            </a:r>
            <a:r>
              <a:rPr lang="en-US" dirty="0">
                <a:solidFill>
                  <a:srgbClr val="000000"/>
                </a:solidFill>
                <a:latin typeface="Times New Roman" pitchFamily="18" charset="0"/>
                <a:cs typeface="Times New Roman" pitchFamily="18" charset="0"/>
              </a:rPr>
              <a:t> bit </a:t>
            </a:r>
            <a:r>
              <a:rPr lang="en-US" dirty="0" err="1">
                <a:solidFill>
                  <a:srgbClr val="000000"/>
                </a:solidFill>
                <a:latin typeface="Times New Roman" pitchFamily="18" charset="0"/>
                <a:cs typeface="Times New Roman" pitchFamily="18" charset="0"/>
              </a:rPr>
              <a:t>tông</a:t>
            </a:r>
            <a:r>
              <a:rPr lang="en-US" dirty="0">
                <a:solidFill>
                  <a:srgbClr val="000000"/>
                </a:solidFill>
                <a:latin typeface="Times New Roman" pitchFamily="18" charset="0"/>
                <a:cs typeface="Times New Roman" pitchFamily="18" charset="0"/>
              </a:rPr>
              <a:t> 2 </a:t>
            </a:r>
            <a:r>
              <a:rPr lang="en-US" dirty="0" err="1">
                <a:solidFill>
                  <a:srgbClr val="000000"/>
                </a:solidFill>
                <a:latin typeface="Times New Roman" pitchFamily="18" charset="0"/>
                <a:cs typeface="Times New Roman" pitchFamily="18" charset="0"/>
              </a:rPr>
              <a:t>dịch</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chuyển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lên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trên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Để</a:t>
            </a:r>
            <a:r>
              <a:rPr lang="en-US" dirty="0">
                <a:solidFill>
                  <a:srgbClr val="000000"/>
                </a:solidFill>
                <a:latin typeface="Times New Roman" pitchFamily="18" charset="0"/>
                <a:cs typeface="Times New Roman" pitchFamily="18" charset="0"/>
              </a:rPr>
              <a:t> 2 </a:t>
            </a:r>
            <a:r>
              <a:rPr lang="en-US" dirty="0" err="1">
                <a:solidFill>
                  <a:srgbClr val="000000"/>
                </a:solidFill>
                <a:latin typeface="Times New Roman" pitchFamily="18" charset="0"/>
                <a:cs typeface="Times New Roman" pitchFamily="18" charset="0"/>
              </a:rPr>
              <a:t>pít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tông</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trở</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về</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trạng</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tháy</a:t>
            </a:r>
            <a:r>
              <a:rPr lang="en-US" dirty="0">
                <a:solidFill>
                  <a:srgbClr val="000000"/>
                </a:solidFill>
                <a:latin typeface="Times New Roman" pitchFamily="18" charset="0"/>
                <a:cs typeface="Times New Roman" pitchFamily="18" charset="0"/>
              </a:rPr>
              <a:t> ban </a:t>
            </a:r>
            <a:r>
              <a:rPr lang="en-US" dirty="0" err="1">
                <a:solidFill>
                  <a:srgbClr val="000000"/>
                </a:solidFill>
                <a:latin typeface="Times New Roman" pitchFamily="18" charset="0"/>
                <a:cs typeface="Times New Roman" pitchFamily="18" charset="0"/>
              </a:rPr>
              <a:t>đầu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đặt</a:t>
            </a:r>
            <a:r>
              <a:rPr lang="en-US" dirty="0">
                <a:solidFill>
                  <a:srgbClr val="000000"/>
                </a:solidFill>
                <a:latin typeface="Times New Roman" pitchFamily="18" charset="0"/>
                <a:cs typeface="Times New Roman" pitchFamily="18" charset="0"/>
              </a:rPr>
              <a:t> 2 </a:t>
            </a:r>
            <a:r>
              <a:rPr lang="en-US" dirty="0" err="1">
                <a:solidFill>
                  <a:srgbClr val="000000"/>
                </a:solidFill>
                <a:latin typeface="Times New Roman" pitchFamily="18" charset="0"/>
                <a:cs typeface="Times New Roman" pitchFamily="18" charset="0"/>
              </a:rPr>
              <a:t>quả</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năng</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lên</a:t>
            </a:r>
            <a:r>
              <a:rPr lang="en-US" dirty="0">
                <a:solidFill>
                  <a:srgbClr val="000000"/>
                </a:solidFill>
                <a:latin typeface="Times New Roman" pitchFamily="18" charset="0"/>
                <a:cs typeface="Times New Roman" pitchFamily="18" charset="0"/>
              </a:rPr>
              <a:t> pit </a:t>
            </a:r>
            <a:r>
              <a:rPr lang="en-US" dirty="0" err="1">
                <a:solidFill>
                  <a:srgbClr val="000000"/>
                </a:solidFill>
                <a:latin typeface="Times New Roman" pitchFamily="18" charset="0"/>
                <a:cs typeface="Times New Roman" pitchFamily="18" charset="0"/>
              </a:rPr>
              <a:t>tông</a:t>
            </a:r>
            <a:r>
              <a:rPr lang="en-US" dirty="0">
                <a:solidFill>
                  <a:srgbClr val="000000"/>
                </a:solidFill>
                <a:latin typeface="Times New Roman" pitchFamily="18" charset="0"/>
                <a:cs typeface="Times New Roman" pitchFamily="18" charset="0"/>
              </a:rPr>
              <a:t> 2</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Quan</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sát</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hiện</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tượng</a:t>
            </a:r>
            <a:r>
              <a:rPr lang="en-US" dirty="0">
                <a:solidFill>
                  <a:srgbClr val="000000"/>
                </a:solidFill>
                <a:latin typeface="Times New Roman" pitchFamily="18" charset="0"/>
                <a:cs typeface="Times New Roman" pitchFamily="18" charset="0"/>
                <a:sym typeface="Wingdings" panose="05000000000000000000" pitchFamily="2" charset="2"/>
              </a:rPr>
              <a:t> </a:t>
            </a:r>
            <a:endParaRPr lang="vi-VN" dirty="0">
              <a:solidFill>
                <a:srgbClr val="000000"/>
              </a:solidFill>
              <a:latin typeface="Times New Roman" pitchFamily="18" charset="0"/>
              <a:cs typeface="Times New Roman" pitchFamily="18" charset="0"/>
            </a:endParaRPr>
          </a:p>
        </p:txBody>
      </p:sp>
      <p:sp>
        <p:nvSpPr>
          <p:cNvPr id="121" name="Rounded Rectangle 120"/>
          <p:cNvSpPr/>
          <p:nvPr/>
        </p:nvSpPr>
        <p:spPr>
          <a:xfrm>
            <a:off x="3916507" y="3433317"/>
            <a:ext cx="4693572" cy="1013906"/>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dirty="0" err="1">
                <a:solidFill>
                  <a:srgbClr val="000000"/>
                </a:solidFill>
                <a:latin typeface="Times New Roman" pitchFamily="18" charset="0"/>
                <a:cs typeface="Times New Roman" pitchFamily="18" charset="0"/>
              </a:rPr>
              <a:t>Bước</a:t>
            </a:r>
            <a:r>
              <a:rPr lang="en-US" dirty="0">
                <a:solidFill>
                  <a:srgbClr val="000000"/>
                </a:solidFill>
                <a:latin typeface="Times New Roman" pitchFamily="18" charset="0"/>
                <a:cs typeface="Times New Roman" pitchFamily="18" charset="0"/>
              </a:rPr>
              <a:t> 2: </a:t>
            </a:r>
            <a:r>
              <a:rPr lang="en-US" dirty="0" err="1">
                <a:solidFill>
                  <a:srgbClr val="000000"/>
                </a:solidFill>
                <a:latin typeface="Times New Roman" pitchFamily="18" charset="0"/>
                <a:cs typeface="Times New Roman" pitchFamily="18" charset="0"/>
              </a:rPr>
              <a:t>Đặt</a:t>
            </a:r>
            <a:r>
              <a:rPr lang="en-US" dirty="0">
                <a:solidFill>
                  <a:srgbClr val="000000"/>
                </a:solidFill>
                <a:latin typeface="Times New Roman" pitchFamily="18" charset="0"/>
                <a:cs typeface="Times New Roman" pitchFamily="18" charset="0"/>
              </a:rPr>
              <a:t> 2 </a:t>
            </a:r>
            <a:r>
              <a:rPr lang="en-US" dirty="0" err="1">
                <a:solidFill>
                  <a:srgbClr val="000000"/>
                </a:solidFill>
                <a:latin typeface="Times New Roman" pitchFamily="18" charset="0"/>
                <a:cs typeface="Times New Roman" pitchFamily="18" charset="0"/>
              </a:rPr>
              <a:t>quả</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nặng</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lên</a:t>
            </a:r>
            <a:r>
              <a:rPr lang="en-US" dirty="0">
                <a:solidFill>
                  <a:srgbClr val="000000"/>
                </a:solidFill>
                <a:latin typeface="Times New Roman" pitchFamily="18" charset="0"/>
                <a:cs typeface="Times New Roman" pitchFamily="18" charset="0"/>
              </a:rPr>
              <a:t> pit </a:t>
            </a:r>
            <a:r>
              <a:rPr lang="en-US" dirty="0" err="1">
                <a:solidFill>
                  <a:srgbClr val="000000"/>
                </a:solidFill>
                <a:latin typeface="Times New Roman" pitchFamily="18" charset="0"/>
                <a:cs typeface="Times New Roman" pitchFamily="18" charset="0"/>
              </a:rPr>
              <a:t>tông</a:t>
            </a:r>
            <a:r>
              <a:rPr lang="en-US" dirty="0">
                <a:solidFill>
                  <a:srgbClr val="000000"/>
                </a:solidFill>
                <a:latin typeface="Times New Roman" pitchFamily="18" charset="0"/>
                <a:cs typeface="Times New Roman" pitchFamily="18" charset="0"/>
              </a:rPr>
              <a:t> 1 </a:t>
            </a:r>
            <a:r>
              <a:rPr lang="en-US" dirty="0" err="1">
                <a:solidFill>
                  <a:srgbClr val="000000"/>
                </a:solidFill>
                <a:latin typeface="Times New Roman" pitchFamily="18" charset="0"/>
                <a:cs typeface="Times New Roman" pitchFamily="18" charset="0"/>
              </a:rPr>
              <a:t>muốn</a:t>
            </a:r>
            <a:r>
              <a:rPr lang="en-US" dirty="0">
                <a:solidFill>
                  <a:srgbClr val="000000"/>
                </a:solidFill>
                <a:latin typeface="Times New Roman" pitchFamily="18" charset="0"/>
                <a:cs typeface="Times New Roman" pitchFamily="18" charset="0"/>
              </a:rPr>
              <a:t> pit </a:t>
            </a:r>
            <a:r>
              <a:rPr lang="en-US" dirty="0" err="1">
                <a:solidFill>
                  <a:srgbClr val="000000"/>
                </a:solidFill>
                <a:latin typeface="Times New Roman" pitchFamily="18" charset="0"/>
                <a:cs typeface="Times New Roman" pitchFamily="18" charset="0"/>
              </a:rPr>
              <a:t>tông</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trở</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về</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vị</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trí</a:t>
            </a:r>
            <a:r>
              <a:rPr lang="en-US" dirty="0">
                <a:solidFill>
                  <a:srgbClr val="000000"/>
                </a:solidFill>
                <a:latin typeface="Times New Roman" pitchFamily="18" charset="0"/>
                <a:cs typeface="Times New Roman" pitchFamily="18" charset="0"/>
              </a:rPr>
              <a:t> ban </a:t>
            </a:r>
            <a:r>
              <a:rPr lang="en-US" dirty="0" err="1">
                <a:solidFill>
                  <a:srgbClr val="000000"/>
                </a:solidFill>
                <a:latin typeface="Times New Roman" pitchFamily="18" charset="0"/>
                <a:cs typeface="Times New Roman" pitchFamily="18" charset="0"/>
              </a:rPr>
              <a:t>đầu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cần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đặt</a:t>
            </a:r>
            <a:r>
              <a:rPr lang="en-US" dirty="0">
                <a:solidFill>
                  <a:srgbClr val="000000"/>
                </a:solidFill>
                <a:latin typeface="Times New Roman" pitchFamily="18" charset="0"/>
                <a:cs typeface="Times New Roman" pitchFamily="18" charset="0"/>
              </a:rPr>
              <a:t> 1 </a:t>
            </a:r>
            <a:r>
              <a:rPr lang="en-US" dirty="0" err="1">
                <a:solidFill>
                  <a:srgbClr val="000000"/>
                </a:solidFill>
                <a:latin typeface="Times New Roman" pitchFamily="18" charset="0"/>
                <a:cs typeface="Times New Roman" pitchFamily="18" charset="0"/>
              </a:rPr>
              <a:t>quả</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nặng</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lên</a:t>
            </a:r>
            <a:r>
              <a:rPr lang="en-US" dirty="0">
                <a:solidFill>
                  <a:srgbClr val="000000"/>
                </a:solidFill>
                <a:latin typeface="Times New Roman" pitchFamily="18" charset="0"/>
                <a:cs typeface="Times New Roman" pitchFamily="18" charset="0"/>
              </a:rPr>
              <a:t> pit </a:t>
            </a:r>
            <a:r>
              <a:rPr lang="en-US" dirty="0" err="1">
                <a:solidFill>
                  <a:srgbClr val="000000"/>
                </a:solidFill>
                <a:latin typeface="Times New Roman" pitchFamily="18" charset="0"/>
                <a:cs typeface="Times New Roman" pitchFamily="18" charset="0"/>
              </a:rPr>
              <a:t>tông</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Quan</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sát</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hiện</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tượng</a:t>
            </a:r>
            <a:r>
              <a:rPr lang="en-US" dirty="0">
                <a:solidFill>
                  <a:srgbClr val="000000"/>
                </a:solidFill>
                <a:latin typeface="Times New Roman" pitchFamily="18" charset="0"/>
                <a:cs typeface="Times New Roman" pitchFamily="18" charset="0"/>
                <a:sym typeface="Wingdings" panose="05000000000000000000" pitchFamily="2" charset="2"/>
              </a:rPr>
              <a:t>   </a:t>
            </a:r>
            <a:r>
              <a:rPr lang="en-US" dirty="0" err="1">
                <a:solidFill>
                  <a:srgbClr val="000000"/>
                </a:solidFill>
                <a:latin typeface="Times New Roman" pitchFamily="18" charset="0"/>
                <a:cs typeface="Times New Roman" pitchFamily="18" charset="0"/>
                <a:sym typeface="Wingdings" panose="05000000000000000000" pitchFamily="2" charset="2"/>
              </a:rPr>
              <a:t>Nhận</a:t>
            </a:r>
            <a:r>
              <a:rPr lang="en-US" dirty="0">
                <a:solidFill>
                  <a:srgbClr val="000000"/>
                </a:solidFill>
                <a:latin typeface="Times New Roman" pitchFamily="18" charset="0"/>
                <a:cs typeface="Times New Roman" pitchFamily="18" charset="0"/>
                <a:sym typeface="Wingdings" panose="05000000000000000000" pitchFamily="2" charset="2"/>
              </a:rPr>
              <a:t> </a:t>
            </a:r>
            <a:r>
              <a:rPr lang="en-US" dirty="0" err="1">
                <a:solidFill>
                  <a:srgbClr val="000000"/>
                </a:solidFill>
                <a:latin typeface="Times New Roman" pitchFamily="18" charset="0"/>
                <a:cs typeface="Times New Roman" pitchFamily="18" charset="0"/>
                <a:sym typeface="Wingdings" panose="05000000000000000000" pitchFamily="2" charset="2"/>
              </a:rPr>
              <a:t>xét</a:t>
            </a:r>
            <a:endParaRPr lang="vi-VN" dirty="0">
              <a:solidFill>
                <a:srgbClr val="000000"/>
              </a:solidFill>
              <a:latin typeface="Times New Roman" pitchFamily="18" charset="0"/>
              <a:cs typeface="Times New Roman" pitchFamily="18" charset="0"/>
            </a:endParaRPr>
          </a:p>
        </p:txBody>
      </p:sp>
      <p:sp>
        <p:nvSpPr>
          <p:cNvPr id="122" name="Down Arrow 121"/>
          <p:cNvSpPr/>
          <p:nvPr/>
        </p:nvSpPr>
        <p:spPr>
          <a:xfrm>
            <a:off x="5935380" y="2998537"/>
            <a:ext cx="983406" cy="434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vi-VN"/>
          </a:p>
        </p:txBody>
      </p:sp>
      <p:pic>
        <p:nvPicPr>
          <p:cNvPr id="2" name="Picture 1"/>
          <p:cNvPicPr>
            <a:picLocks noChangeAspect="1"/>
          </p:cNvPicPr>
          <p:nvPr/>
        </p:nvPicPr>
        <p:blipFill>
          <a:blip r:embed="rId4"/>
          <a:stretch>
            <a:fillRect/>
          </a:stretch>
        </p:blipFill>
        <p:spPr>
          <a:xfrm>
            <a:off x="533505" y="2807548"/>
            <a:ext cx="3236169" cy="2983589"/>
          </a:xfrm>
          <a:prstGeom prst="rect">
            <a:avLst/>
          </a:prstGeom>
        </p:spPr>
      </p:pic>
    </p:spTree>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ppt_x"/>
                                          </p:val>
                                        </p:tav>
                                        <p:tav tm="100000">
                                          <p:val>
                                            <p:strVal val="#ppt_x"/>
                                          </p:val>
                                        </p:tav>
                                      </p:tavLst>
                                    </p:anim>
                                    <p:anim calcmode="lin" valueType="num">
                                      <p:cBhvr additive="base">
                                        <p:cTn id="14"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anim calcmode="lin" valueType="num">
                                      <p:cBhvr additive="base">
                                        <p:cTn id="29" dur="500" fill="hold"/>
                                        <p:tgtEl>
                                          <p:spTgt spid="120"/>
                                        </p:tgtEl>
                                        <p:attrNameLst>
                                          <p:attrName>ppt_x</p:attrName>
                                        </p:attrNameLst>
                                      </p:cBhvr>
                                      <p:tavLst>
                                        <p:tav tm="0">
                                          <p:val>
                                            <p:strVal val="#ppt_x"/>
                                          </p:val>
                                        </p:tav>
                                        <p:tav tm="100000">
                                          <p:val>
                                            <p:strVal val="#ppt_x"/>
                                          </p:val>
                                        </p:tav>
                                      </p:tavLst>
                                    </p:anim>
                                    <p:anim calcmode="lin" valueType="num">
                                      <p:cBhvr additive="base">
                                        <p:cTn id="30"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500" fill="hold"/>
                                        <p:tgtEl>
                                          <p:spTgt spid="122"/>
                                        </p:tgtEl>
                                        <p:attrNameLst>
                                          <p:attrName>ppt_x</p:attrName>
                                        </p:attrNameLst>
                                      </p:cBhvr>
                                      <p:tavLst>
                                        <p:tav tm="0">
                                          <p:val>
                                            <p:strVal val="#ppt_x"/>
                                          </p:val>
                                        </p:tav>
                                        <p:tav tm="100000">
                                          <p:val>
                                            <p:strVal val="#ppt_x"/>
                                          </p:val>
                                        </p:tav>
                                      </p:tavLst>
                                    </p:anim>
                                    <p:anim calcmode="lin" valueType="num">
                                      <p:cBhvr additive="base">
                                        <p:cTn id="36"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additive="base">
                                        <p:cTn id="41" dur="500" fill="hold"/>
                                        <p:tgtEl>
                                          <p:spTgt spid="121"/>
                                        </p:tgtEl>
                                        <p:attrNameLst>
                                          <p:attrName>ppt_x</p:attrName>
                                        </p:attrNameLst>
                                      </p:cBhvr>
                                      <p:tavLst>
                                        <p:tav tm="0">
                                          <p:val>
                                            <p:strVal val="#ppt_x"/>
                                          </p:val>
                                        </p:tav>
                                        <p:tav tm="100000">
                                          <p:val>
                                            <p:strVal val="#ppt_x"/>
                                          </p:val>
                                        </p:tav>
                                      </p:tavLst>
                                    </p:anim>
                                    <p:anim calcmode="lin" valueType="num">
                                      <p:cBhvr additive="base">
                                        <p:cTn id="42"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P spid="49" grpId="0"/>
      <p:bldP spid="120" grpId="0" animBg="1"/>
      <p:bldP spid="121" grpId="0" animBg="1"/>
      <p:bldP spid="1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44" name="TextBox 1"/>
          <p:cNvSpPr txBox="1">
            <a:spLocks noChangeArrowheads="1"/>
          </p:cNvSpPr>
          <p:nvPr/>
        </p:nvSpPr>
        <p:spPr bwMode="auto">
          <a:xfrm>
            <a:off x="0" y="0"/>
            <a:ext cx="8229504" cy="523220"/>
          </a:xfrm>
          <a:prstGeom prst="rect">
            <a:avLst/>
          </a:prstGeom>
          <a:noFill/>
          <a:ln w="9525">
            <a:noFill/>
            <a:miter lim="800000"/>
            <a:headEnd/>
            <a:tailEnd/>
          </a:ln>
        </p:spPr>
        <p:txBody>
          <a:bodyPr wrap="square">
            <a:spAutoFit/>
          </a:bodyPr>
          <a:lstStyle/>
          <a:p>
            <a:r>
              <a:rPr lang="en-US" altLang="vi-VN" sz="2800" b="1" dirty="0"/>
              <a:t>c. </a:t>
            </a:r>
            <a:r>
              <a:rPr lang="en-US" altLang="vi-VN" sz="2800" b="1" dirty="0" err="1"/>
              <a:t>Kết</a:t>
            </a:r>
            <a:r>
              <a:rPr lang="en-US" altLang="vi-VN" sz="2800" b="1" dirty="0"/>
              <a:t> </a:t>
            </a:r>
            <a:r>
              <a:rPr lang="en-US" altLang="vi-VN" sz="2800" b="1" dirty="0" err="1"/>
              <a:t>quả</a:t>
            </a:r>
            <a:r>
              <a:rPr lang="en-US" altLang="vi-VN" sz="2800" b="1" dirty="0"/>
              <a:t> </a:t>
            </a:r>
            <a:r>
              <a:rPr lang="en-US" altLang="vi-VN" sz="2800" b="1" dirty="0" err="1"/>
              <a:t>thí</a:t>
            </a:r>
            <a:r>
              <a:rPr lang="en-US" altLang="vi-VN" sz="2800" b="1" dirty="0"/>
              <a:t> </a:t>
            </a:r>
            <a:r>
              <a:rPr lang="en-US" altLang="vi-VN" sz="2800" b="1" dirty="0" err="1"/>
              <a:t>nghiệm</a:t>
            </a:r>
            <a:r>
              <a:rPr lang="en-US" altLang="vi-VN" sz="2800" b="1" dirty="0"/>
              <a:t>: </a:t>
            </a:r>
            <a:r>
              <a:rPr lang="en-US" altLang="vi-VN" sz="2800" b="1" dirty="0" err="1"/>
              <a:t>Phiếu</a:t>
            </a:r>
            <a:r>
              <a:rPr lang="en-US" altLang="vi-VN" sz="2800" b="1" dirty="0"/>
              <a:t> </a:t>
            </a:r>
            <a:r>
              <a:rPr lang="en-US" altLang="vi-VN" sz="2800" b="1" dirty="0" err="1"/>
              <a:t>học</a:t>
            </a:r>
            <a:r>
              <a:rPr lang="en-US" altLang="vi-VN" sz="2800" b="1" dirty="0"/>
              <a:t> </a:t>
            </a:r>
            <a:r>
              <a:rPr lang="en-US" altLang="vi-VN" sz="2800" b="1" dirty="0" err="1"/>
              <a:t>tập</a:t>
            </a:r>
            <a:r>
              <a:rPr lang="en-US" altLang="vi-VN" sz="2800" b="1" dirty="0"/>
              <a:t> </a:t>
            </a:r>
            <a:r>
              <a:rPr lang="en-US" altLang="vi-VN" sz="2800" b="1" dirty="0" err="1"/>
              <a:t>số</a:t>
            </a:r>
            <a:r>
              <a:rPr lang="en-US" altLang="vi-VN" sz="2800" b="1" dirty="0"/>
              <a:t> 2</a:t>
            </a:r>
            <a:endParaRPr lang="vi-VN" altLang="vi-VN" sz="2800" b="1" dirty="0"/>
          </a:p>
        </p:txBody>
      </p:sp>
      <p:sp>
        <p:nvSpPr>
          <p:cNvPr id="31" name="TextBox 5"/>
          <p:cNvSpPr txBox="1">
            <a:spLocks noChangeArrowheads="1"/>
          </p:cNvSpPr>
          <p:nvPr/>
        </p:nvSpPr>
        <p:spPr bwMode="auto">
          <a:xfrm>
            <a:off x="26162" y="914466"/>
            <a:ext cx="8610374" cy="1384995"/>
          </a:xfrm>
          <a:prstGeom prst="rect">
            <a:avLst/>
          </a:prstGeom>
          <a:noFill/>
          <a:ln w="9525">
            <a:noFill/>
            <a:miter lim="800000"/>
            <a:headEnd/>
            <a:tailEnd/>
          </a:ln>
        </p:spPr>
        <p:txBody>
          <a:bodyPr wrap="square">
            <a:spAutoFit/>
          </a:bodyPr>
          <a:lstStyle/>
          <a:p>
            <a:pPr marL="285750" indent="-285750">
              <a:buFont typeface="Wingdings" pitchFamily="2" charset="2"/>
              <a:buChar char="v"/>
            </a:pPr>
            <a:r>
              <a:rPr lang="en-US" altLang="vi-VN" sz="2800" u="sng" dirty="0" err="1">
                <a:solidFill>
                  <a:srgbClr val="002060"/>
                </a:solidFill>
              </a:rPr>
              <a:t>Trả</a:t>
            </a:r>
            <a:r>
              <a:rPr lang="en-US" altLang="vi-VN" sz="2800" u="sng" dirty="0">
                <a:solidFill>
                  <a:srgbClr val="002060"/>
                </a:solidFill>
              </a:rPr>
              <a:t> </a:t>
            </a:r>
            <a:r>
              <a:rPr lang="en-US" altLang="vi-VN" sz="2800" u="sng" dirty="0" err="1">
                <a:solidFill>
                  <a:srgbClr val="002060"/>
                </a:solidFill>
              </a:rPr>
              <a:t>lời</a:t>
            </a:r>
            <a:r>
              <a:rPr lang="en-US" altLang="vi-VN" sz="2800" dirty="0">
                <a:solidFill>
                  <a:srgbClr val="002060"/>
                </a:solidFill>
              </a:rPr>
              <a:t>: </a:t>
            </a:r>
            <a:r>
              <a:rPr lang="en-US" altLang="vi-VN" sz="2800" dirty="0" err="1">
                <a:solidFill>
                  <a:schemeClr val="tx2"/>
                </a:solidFill>
              </a:rPr>
              <a:t>Vì</a:t>
            </a:r>
            <a:r>
              <a:rPr lang="en-US" altLang="vi-VN" sz="2800" dirty="0">
                <a:solidFill>
                  <a:schemeClr val="tx2"/>
                </a:solidFill>
              </a:rPr>
              <a:t> S = 2s </a:t>
            </a:r>
            <a:r>
              <a:rPr lang="en-US" altLang="vi-VN" sz="2800" dirty="0" err="1">
                <a:solidFill>
                  <a:schemeClr val="tx2"/>
                </a:solidFill>
              </a:rPr>
              <a:t>thì</a:t>
            </a:r>
            <a:r>
              <a:rPr lang="en-US" altLang="vi-VN" sz="2800" dirty="0">
                <a:solidFill>
                  <a:schemeClr val="tx2"/>
                </a:solidFill>
              </a:rPr>
              <a:t> F =2f </a:t>
            </a:r>
            <a:r>
              <a:rPr lang="en-US" altLang="vi-VN" sz="2800" dirty="0" err="1">
                <a:solidFill>
                  <a:schemeClr val="tx2"/>
                </a:solidFill>
              </a:rPr>
              <a:t>mà</a:t>
            </a:r>
            <a:r>
              <a:rPr lang="en-US" altLang="vi-VN" sz="2800" dirty="0">
                <a:solidFill>
                  <a:schemeClr val="tx2"/>
                </a:solidFill>
              </a:rPr>
              <a:t> </a:t>
            </a:r>
            <a:r>
              <a:rPr lang="en-US" altLang="vi-VN" sz="2800" dirty="0" err="1">
                <a:solidFill>
                  <a:schemeClr val="tx2"/>
                </a:solidFill>
              </a:rPr>
              <a:t>áp</a:t>
            </a:r>
            <a:r>
              <a:rPr lang="en-US" altLang="vi-VN" sz="2800" dirty="0">
                <a:solidFill>
                  <a:schemeClr val="tx2"/>
                </a:solidFill>
              </a:rPr>
              <a:t> </a:t>
            </a:r>
            <a:r>
              <a:rPr lang="en-US" altLang="vi-VN" sz="2800" dirty="0" err="1">
                <a:solidFill>
                  <a:schemeClr val="tx2"/>
                </a:solidFill>
              </a:rPr>
              <a:t>suất</a:t>
            </a:r>
            <a:r>
              <a:rPr lang="en-US" altLang="vi-VN" sz="2800" dirty="0">
                <a:solidFill>
                  <a:schemeClr val="tx2"/>
                </a:solidFill>
              </a:rPr>
              <a:t> 2 pit </a:t>
            </a:r>
            <a:r>
              <a:rPr lang="en-US" altLang="vi-VN" sz="2800" dirty="0" err="1">
                <a:solidFill>
                  <a:schemeClr val="tx2"/>
                </a:solidFill>
              </a:rPr>
              <a:t>tông</a:t>
            </a:r>
            <a:r>
              <a:rPr lang="en-US" altLang="vi-VN" sz="2800" dirty="0">
                <a:solidFill>
                  <a:schemeClr val="tx2"/>
                </a:solidFill>
              </a:rPr>
              <a:t> </a:t>
            </a:r>
            <a:r>
              <a:rPr lang="en-US" altLang="vi-VN" sz="2800" dirty="0" err="1">
                <a:solidFill>
                  <a:schemeClr val="tx2"/>
                </a:solidFill>
              </a:rPr>
              <a:t>là</a:t>
            </a:r>
            <a:r>
              <a:rPr lang="en-US" altLang="vi-VN" sz="2800" dirty="0">
                <a:solidFill>
                  <a:schemeClr val="tx2"/>
                </a:solidFill>
              </a:rPr>
              <a:t> </a:t>
            </a:r>
            <a:r>
              <a:rPr lang="en-US" altLang="vi-VN" sz="2800" dirty="0" err="1">
                <a:solidFill>
                  <a:schemeClr val="tx2"/>
                </a:solidFill>
              </a:rPr>
              <a:t>như</a:t>
            </a:r>
            <a:r>
              <a:rPr lang="en-US" altLang="vi-VN" sz="2800" dirty="0">
                <a:solidFill>
                  <a:schemeClr val="tx2"/>
                </a:solidFill>
              </a:rPr>
              <a:t> </a:t>
            </a:r>
            <a:r>
              <a:rPr lang="en-US" altLang="vi-VN" sz="2800" dirty="0" err="1">
                <a:solidFill>
                  <a:schemeClr val="tx2"/>
                </a:solidFill>
              </a:rPr>
              <a:t>nhau</a:t>
            </a:r>
            <a:r>
              <a:rPr lang="en-US" altLang="vi-VN" sz="2800" dirty="0">
                <a:solidFill>
                  <a:schemeClr val="tx2"/>
                </a:solidFill>
              </a:rPr>
              <a:t>. </a:t>
            </a:r>
            <a:r>
              <a:rPr lang="en-US" altLang="vi-VN" sz="2800" dirty="0" err="1">
                <a:solidFill>
                  <a:schemeClr val="tx2"/>
                </a:solidFill>
              </a:rPr>
              <a:t>Nên</a:t>
            </a:r>
            <a:r>
              <a:rPr lang="en-US" altLang="vi-VN" sz="2800" dirty="0">
                <a:solidFill>
                  <a:schemeClr val="tx2"/>
                </a:solidFill>
              </a:rPr>
              <a:t> S </a:t>
            </a:r>
            <a:r>
              <a:rPr lang="en-US" altLang="vi-VN" sz="2800" dirty="0" err="1">
                <a:solidFill>
                  <a:schemeClr val="tx2"/>
                </a:solidFill>
              </a:rPr>
              <a:t>lớn</a:t>
            </a:r>
            <a:r>
              <a:rPr lang="en-US" altLang="vi-VN" sz="2800" dirty="0">
                <a:solidFill>
                  <a:schemeClr val="tx2"/>
                </a:solidFill>
              </a:rPr>
              <a:t> </a:t>
            </a:r>
            <a:r>
              <a:rPr lang="en-US" altLang="vi-VN" sz="2800" dirty="0" err="1">
                <a:solidFill>
                  <a:schemeClr val="tx2"/>
                </a:solidFill>
              </a:rPr>
              <a:t>hơn</a:t>
            </a:r>
            <a:r>
              <a:rPr lang="en-US" altLang="vi-VN" sz="2800" dirty="0">
                <a:solidFill>
                  <a:schemeClr val="tx2"/>
                </a:solidFill>
              </a:rPr>
              <a:t> s </a:t>
            </a:r>
            <a:r>
              <a:rPr lang="en-US" altLang="vi-VN" sz="2800" dirty="0" err="1">
                <a:solidFill>
                  <a:schemeClr val="tx2"/>
                </a:solidFill>
              </a:rPr>
              <a:t>bao</a:t>
            </a:r>
            <a:r>
              <a:rPr lang="en-US" altLang="vi-VN" sz="2800" dirty="0">
                <a:solidFill>
                  <a:schemeClr val="tx2"/>
                </a:solidFill>
              </a:rPr>
              <a:t> </a:t>
            </a:r>
            <a:r>
              <a:rPr lang="en-US" altLang="vi-VN" sz="2800" dirty="0" err="1">
                <a:solidFill>
                  <a:schemeClr val="tx2"/>
                </a:solidFill>
              </a:rPr>
              <a:t>nhiêu</a:t>
            </a:r>
            <a:r>
              <a:rPr lang="en-US" altLang="vi-VN" sz="2800" dirty="0">
                <a:solidFill>
                  <a:schemeClr val="tx2"/>
                </a:solidFill>
              </a:rPr>
              <a:t> </a:t>
            </a:r>
            <a:r>
              <a:rPr lang="en-US" altLang="vi-VN" sz="2800" dirty="0" err="1">
                <a:solidFill>
                  <a:schemeClr val="tx2"/>
                </a:solidFill>
              </a:rPr>
              <a:t>lần</a:t>
            </a:r>
            <a:r>
              <a:rPr lang="en-US" altLang="vi-VN" sz="2800" dirty="0">
                <a:solidFill>
                  <a:schemeClr val="tx2"/>
                </a:solidFill>
              </a:rPr>
              <a:t> </a:t>
            </a:r>
            <a:r>
              <a:rPr lang="en-US" altLang="vi-VN" sz="2800" dirty="0" err="1">
                <a:solidFill>
                  <a:schemeClr val="tx2"/>
                </a:solidFill>
              </a:rPr>
              <a:t>thì</a:t>
            </a:r>
            <a:r>
              <a:rPr lang="en-US" altLang="vi-VN" sz="2800" dirty="0">
                <a:solidFill>
                  <a:schemeClr val="tx2"/>
                </a:solidFill>
              </a:rPr>
              <a:t> F </a:t>
            </a:r>
            <a:r>
              <a:rPr lang="en-US" altLang="vi-VN" sz="2800" dirty="0" err="1">
                <a:solidFill>
                  <a:schemeClr val="tx2"/>
                </a:solidFill>
              </a:rPr>
              <a:t>lớn</a:t>
            </a:r>
            <a:r>
              <a:rPr lang="en-US" altLang="vi-VN" sz="2800" dirty="0">
                <a:solidFill>
                  <a:schemeClr val="tx2"/>
                </a:solidFill>
              </a:rPr>
              <a:t> </a:t>
            </a:r>
            <a:r>
              <a:rPr lang="en-US" altLang="vi-VN" sz="2800" dirty="0" err="1">
                <a:solidFill>
                  <a:schemeClr val="tx2"/>
                </a:solidFill>
              </a:rPr>
              <a:t>hơn</a:t>
            </a:r>
            <a:r>
              <a:rPr lang="en-US" altLang="vi-VN" sz="2800" dirty="0">
                <a:solidFill>
                  <a:schemeClr val="tx2"/>
                </a:solidFill>
              </a:rPr>
              <a:t> f </a:t>
            </a:r>
            <a:r>
              <a:rPr lang="en-US" altLang="vi-VN" sz="2800" dirty="0" err="1">
                <a:solidFill>
                  <a:schemeClr val="tx2"/>
                </a:solidFill>
              </a:rPr>
              <a:t>bấy</a:t>
            </a:r>
            <a:r>
              <a:rPr lang="en-US" altLang="vi-VN" sz="2800" dirty="0">
                <a:solidFill>
                  <a:schemeClr val="tx2"/>
                </a:solidFill>
              </a:rPr>
              <a:t> </a:t>
            </a:r>
            <a:r>
              <a:rPr lang="en-US" altLang="vi-VN" sz="2800" dirty="0" err="1">
                <a:solidFill>
                  <a:schemeClr val="tx2"/>
                </a:solidFill>
              </a:rPr>
              <a:t>nhiêu</a:t>
            </a:r>
            <a:r>
              <a:rPr lang="en-US" altLang="vi-VN" sz="2800" dirty="0">
                <a:solidFill>
                  <a:schemeClr val="tx2"/>
                </a:solidFill>
              </a:rPr>
              <a:t> </a:t>
            </a:r>
            <a:r>
              <a:rPr lang="en-US" altLang="vi-VN" sz="2800" dirty="0" err="1">
                <a:solidFill>
                  <a:schemeClr val="tx2"/>
                </a:solidFill>
              </a:rPr>
              <a:t>lần</a:t>
            </a:r>
            <a:r>
              <a:rPr lang="en-US" altLang="vi-VN" sz="2800" dirty="0">
                <a:solidFill>
                  <a:schemeClr val="tx2"/>
                </a:solidFill>
              </a:rPr>
              <a:t> </a:t>
            </a:r>
            <a:r>
              <a:rPr lang="en-US" altLang="vi-VN" sz="2800" dirty="0" err="1">
                <a:solidFill>
                  <a:schemeClr val="tx2"/>
                </a:solidFill>
              </a:rPr>
              <a:t>nhưng</a:t>
            </a:r>
            <a:r>
              <a:rPr lang="en-US" altLang="vi-VN" sz="2800" dirty="0">
                <a:solidFill>
                  <a:schemeClr val="tx2"/>
                </a:solidFill>
              </a:rPr>
              <a:t> p</a:t>
            </a:r>
            <a:r>
              <a:rPr lang="en-US" altLang="vi-VN" sz="2800" baseline="-25000" dirty="0">
                <a:solidFill>
                  <a:schemeClr val="tx2"/>
                </a:solidFill>
              </a:rPr>
              <a:t>1</a:t>
            </a:r>
            <a:r>
              <a:rPr lang="en-US" altLang="vi-VN" sz="2800" dirty="0">
                <a:solidFill>
                  <a:schemeClr val="tx2"/>
                </a:solidFill>
              </a:rPr>
              <a:t> = p</a:t>
            </a:r>
            <a:r>
              <a:rPr lang="en-US" altLang="vi-VN" sz="2800" baseline="-25000" dirty="0">
                <a:solidFill>
                  <a:schemeClr val="tx2"/>
                </a:solidFill>
              </a:rPr>
              <a:t>2</a:t>
            </a:r>
            <a:endParaRPr lang="vi-VN" altLang="vi-VN" sz="2800" dirty="0">
              <a:solidFill>
                <a:schemeClr val="tx2"/>
              </a:solidFill>
              <a:cs typeface="Times New Roman" pitchFamily="18" charset="0"/>
            </a:endParaRPr>
          </a:p>
        </p:txBody>
      </p:sp>
    </p:spTree>
    <p:extLst>
      <p:ext uri="{BB962C8B-B14F-4D97-AF65-F5344CB8AC3E}">
        <p14:creationId xmlns:p14="http://schemas.microsoft.com/office/powerpoint/2010/main" val="4011726543"/>
      </p:ext>
    </p:extLst>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381110" y="2057436"/>
            <a:ext cx="8381780" cy="954107"/>
          </a:xfrm>
          <a:prstGeom prst="rect">
            <a:avLst/>
          </a:prstGeom>
          <a:noFill/>
          <a:ln w="9525">
            <a:noFill/>
            <a:miter lim="800000"/>
            <a:headEnd/>
            <a:tailEnd/>
          </a:ln>
        </p:spPr>
        <p:txBody>
          <a:bodyPr wrap="square">
            <a:spAutoFit/>
          </a:bodyPr>
          <a:lstStyle/>
          <a:p>
            <a:r>
              <a:rPr lang="de-DE" sz="2800" i="1" dirty="0">
                <a:solidFill>
                  <a:prstClr val="black"/>
                </a:solidFill>
                <a:ea typeface="Calibri" panose="020F0502020204030204" pitchFamily="34" charset="0"/>
              </a:rPr>
              <a:t>Áp suất tác dụng vào chất lỏng sẽ được chất lỏng truyền đi nguyên vẹn theo mọi hướng.</a:t>
            </a:r>
            <a:endParaRPr lang="en-US" sz="2800" b="1" u="sng" dirty="0">
              <a:solidFill>
                <a:srgbClr val="FF0000"/>
              </a:solidFill>
              <a:cs typeface="Times New Roman" pitchFamily="18" charset="0"/>
            </a:endParaRPr>
          </a:p>
        </p:txBody>
      </p:sp>
      <p:sp>
        <p:nvSpPr>
          <p:cNvPr id="3" name="Text Box 17"/>
          <p:cNvSpPr txBox="1">
            <a:spLocks noChangeArrowheads="1"/>
          </p:cNvSpPr>
          <p:nvPr/>
        </p:nvSpPr>
        <p:spPr bwMode="auto">
          <a:xfrm>
            <a:off x="381110" y="1371654"/>
            <a:ext cx="8381780" cy="523220"/>
          </a:xfrm>
          <a:prstGeom prst="rect">
            <a:avLst/>
          </a:prstGeom>
          <a:noFill/>
          <a:ln w="9525">
            <a:noFill/>
            <a:miter lim="800000"/>
            <a:headEnd/>
            <a:tailEnd/>
          </a:ln>
        </p:spPr>
        <p:txBody>
          <a:bodyPr wrap="square">
            <a:spAutoFit/>
          </a:bodyPr>
          <a:lstStyle/>
          <a:p>
            <a:r>
              <a:rPr lang="de-DE" sz="2800" b="1" i="1" dirty="0">
                <a:solidFill>
                  <a:srgbClr val="FF0000"/>
                </a:solidFill>
                <a:ea typeface="Calibri" panose="020F0502020204030204" pitchFamily="34" charset="0"/>
              </a:rPr>
              <a:t>* Kết luận:</a:t>
            </a:r>
            <a:endParaRPr lang="en-US" sz="2800" b="1" u="sng" dirty="0">
              <a:solidFill>
                <a:srgbClr val="FF0000"/>
              </a:solidFill>
              <a:cs typeface="Times New Roman" pitchFamily="18" charset="0"/>
            </a:endParaRPr>
          </a:p>
        </p:txBody>
      </p:sp>
    </p:spTree>
    <p:extLst>
      <p:ext uri="{BB962C8B-B14F-4D97-AF65-F5344CB8AC3E}">
        <p14:creationId xmlns:p14="http://schemas.microsoft.com/office/powerpoint/2010/main" val="279683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Text Box 17"/>
          <p:cNvSpPr txBox="1">
            <a:spLocks noChangeArrowheads="1"/>
          </p:cNvSpPr>
          <p:nvPr/>
        </p:nvSpPr>
        <p:spPr bwMode="auto">
          <a:xfrm>
            <a:off x="1" y="0"/>
            <a:ext cx="8991484" cy="1384995"/>
          </a:xfrm>
          <a:prstGeom prst="rect">
            <a:avLst/>
          </a:prstGeom>
          <a:noFill/>
          <a:ln w="9525">
            <a:noFill/>
            <a:miter lim="800000"/>
            <a:headEnd/>
            <a:tailEnd/>
          </a:ln>
        </p:spPr>
        <p:txBody>
          <a:bodyPr wrap="square">
            <a:spAutoFit/>
          </a:bodyPr>
          <a:lstStyle/>
          <a:p>
            <a:pPr>
              <a:buFontTx/>
              <a:buNone/>
            </a:pPr>
            <a:r>
              <a:rPr lang="en-US" altLang="vi-VN" sz="2800" b="1" dirty="0">
                <a:solidFill>
                  <a:srgbClr val="FF0000"/>
                </a:solidFill>
                <a:cs typeface="Times New Roman" pitchFamily="18" charset="0"/>
              </a:rPr>
              <a:t>2. </a:t>
            </a:r>
            <a:r>
              <a:rPr lang="en-US" altLang="vi-VN" sz="2800" b="1" dirty="0" err="1">
                <a:solidFill>
                  <a:srgbClr val="FF0000"/>
                </a:solidFill>
                <a:cs typeface="Times New Roman" pitchFamily="18" charset="0"/>
              </a:rPr>
              <a:t>Áp</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suất</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tác</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dụng</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vào</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chất</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lỏng</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được</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truyền</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nguyên</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vẹn</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theo</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mọi</a:t>
            </a:r>
            <a:r>
              <a:rPr lang="en-US" altLang="vi-VN" sz="2800" b="1" dirty="0">
                <a:solidFill>
                  <a:srgbClr val="FF0000"/>
                </a:solidFill>
                <a:cs typeface="Times New Roman" pitchFamily="18" charset="0"/>
              </a:rPr>
              <a:t> </a:t>
            </a:r>
            <a:r>
              <a:rPr lang="en-US" altLang="vi-VN" sz="2800" b="1" dirty="0" err="1">
                <a:solidFill>
                  <a:srgbClr val="FF0000"/>
                </a:solidFill>
                <a:cs typeface="Times New Roman" pitchFamily="18" charset="0"/>
              </a:rPr>
              <a:t>hướng</a:t>
            </a:r>
            <a:endParaRPr lang="en-US" altLang="vi-VN" sz="2800" b="1" dirty="0">
              <a:solidFill>
                <a:srgbClr val="FF0000"/>
              </a:solidFill>
              <a:cs typeface="Times New Roman" pitchFamily="18" charset="0"/>
            </a:endParaRPr>
          </a:p>
          <a:p>
            <a:pPr>
              <a:buFontTx/>
              <a:buNone/>
            </a:pPr>
            <a:r>
              <a:rPr lang="en-US" altLang="vi-VN" sz="2800" b="1" u="sng" dirty="0" err="1">
                <a:solidFill>
                  <a:srgbClr val="FF0000"/>
                </a:solidFill>
                <a:cs typeface="Times New Roman" pitchFamily="18" charset="0"/>
              </a:rPr>
              <a:t>Thí</a:t>
            </a:r>
            <a:r>
              <a:rPr lang="en-US" altLang="vi-VN" sz="2800" b="1" u="sng" dirty="0">
                <a:solidFill>
                  <a:srgbClr val="FF0000"/>
                </a:solidFill>
                <a:cs typeface="Times New Roman" pitchFamily="18" charset="0"/>
              </a:rPr>
              <a:t> </a:t>
            </a:r>
            <a:r>
              <a:rPr lang="en-US" altLang="vi-VN" sz="2800" b="1" u="sng" dirty="0" err="1">
                <a:solidFill>
                  <a:srgbClr val="FF0000"/>
                </a:solidFill>
                <a:cs typeface="Times New Roman" pitchFamily="18" charset="0"/>
              </a:rPr>
              <a:t>nghiệm</a:t>
            </a:r>
            <a:r>
              <a:rPr lang="en-US" altLang="vi-VN" sz="2800" b="1" u="sng" dirty="0">
                <a:solidFill>
                  <a:srgbClr val="FF0000"/>
                </a:solidFill>
                <a:cs typeface="Times New Roman" pitchFamily="18" charset="0"/>
              </a:rPr>
              <a:t> 2.2 </a:t>
            </a:r>
            <a:r>
              <a:rPr lang="en-US" altLang="vi-VN" sz="2800" b="1" u="sng" dirty="0" err="1">
                <a:solidFill>
                  <a:srgbClr val="FF0000"/>
                </a:solidFill>
                <a:cs typeface="Times New Roman" pitchFamily="18" charset="0"/>
              </a:rPr>
              <a:t>hoàn</a:t>
            </a:r>
            <a:r>
              <a:rPr lang="en-US" altLang="vi-VN" sz="2800" b="1" u="sng" dirty="0">
                <a:solidFill>
                  <a:srgbClr val="FF0000"/>
                </a:solidFill>
                <a:cs typeface="Times New Roman" pitchFamily="18" charset="0"/>
              </a:rPr>
              <a:t> </a:t>
            </a:r>
            <a:r>
              <a:rPr lang="en-US" altLang="vi-VN" sz="2800" b="1" u="sng" dirty="0" err="1">
                <a:solidFill>
                  <a:srgbClr val="FF0000"/>
                </a:solidFill>
                <a:cs typeface="Times New Roman" pitchFamily="18" charset="0"/>
              </a:rPr>
              <a:t>thành</a:t>
            </a:r>
            <a:r>
              <a:rPr lang="en-US" altLang="vi-VN" sz="2800" b="1" u="sng" dirty="0">
                <a:solidFill>
                  <a:srgbClr val="FF0000"/>
                </a:solidFill>
                <a:cs typeface="Times New Roman" pitchFamily="18" charset="0"/>
              </a:rPr>
              <a:t> </a:t>
            </a:r>
            <a:r>
              <a:rPr lang="en-US" altLang="vi-VN" sz="2800" b="1" u="sng" dirty="0" err="1">
                <a:solidFill>
                  <a:srgbClr val="FF0000"/>
                </a:solidFill>
                <a:cs typeface="Times New Roman" pitchFamily="18" charset="0"/>
              </a:rPr>
              <a:t>phiếu</a:t>
            </a:r>
            <a:r>
              <a:rPr lang="en-US" altLang="vi-VN" sz="2800" b="1" u="sng" dirty="0">
                <a:solidFill>
                  <a:srgbClr val="FF0000"/>
                </a:solidFill>
                <a:cs typeface="Times New Roman" pitchFamily="18" charset="0"/>
              </a:rPr>
              <a:t> </a:t>
            </a:r>
            <a:r>
              <a:rPr lang="en-US" altLang="vi-VN" sz="2800" b="1" u="sng" dirty="0" err="1">
                <a:solidFill>
                  <a:srgbClr val="FF0000"/>
                </a:solidFill>
                <a:cs typeface="Times New Roman" pitchFamily="18" charset="0"/>
              </a:rPr>
              <a:t>học</a:t>
            </a:r>
            <a:r>
              <a:rPr lang="en-US" altLang="vi-VN" sz="2800" b="1" u="sng" dirty="0">
                <a:solidFill>
                  <a:srgbClr val="FF0000"/>
                </a:solidFill>
                <a:cs typeface="Times New Roman" pitchFamily="18" charset="0"/>
              </a:rPr>
              <a:t> </a:t>
            </a:r>
            <a:r>
              <a:rPr lang="en-US" altLang="vi-VN" sz="2800" b="1" u="sng" dirty="0" err="1">
                <a:solidFill>
                  <a:srgbClr val="FF0000"/>
                </a:solidFill>
                <a:cs typeface="Times New Roman" pitchFamily="18" charset="0"/>
              </a:rPr>
              <a:t>tập</a:t>
            </a:r>
            <a:r>
              <a:rPr lang="en-US" altLang="vi-VN" sz="2800" b="1" u="sng" dirty="0">
                <a:solidFill>
                  <a:srgbClr val="FF0000"/>
                </a:solidFill>
                <a:cs typeface="Times New Roman" pitchFamily="18" charset="0"/>
              </a:rPr>
              <a:t> </a:t>
            </a:r>
            <a:r>
              <a:rPr lang="en-US" altLang="vi-VN" sz="2800" b="1" u="sng" dirty="0" err="1">
                <a:solidFill>
                  <a:srgbClr val="FF0000"/>
                </a:solidFill>
                <a:cs typeface="Times New Roman" pitchFamily="18" charset="0"/>
              </a:rPr>
              <a:t>số</a:t>
            </a:r>
            <a:r>
              <a:rPr lang="en-US" altLang="vi-VN" sz="2800" b="1" u="sng" dirty="0">
                <a:solidFill>
                  <a:srgbClr val="FF0000"/>
                </a:solidFill>
                <a:cs typeface="Times New Roman" pitchFamily="18" charset="0"/>
              </a:rPr>
              <a:t> 3</a:t>
            </a:r>
          </a:p>
        </p:txBody>
      </p:sp>
      <p:sp>
        <p:nvSpPr>
          <p:cNvPr id="21514" name="TextBox 74"/>
          <p:cNvSpPr txBox="1">
            <a:spLocks noChangeArrowheads="1"/>
          </p:cNvSpPr>
          <p:nvPr/>
        </p:nvSpPr>
        <p:spPr bwMode="auto">
          <a:xfrm>
            <a:off x="0" y="1441741"/>
            <a:ext cx="8732512" cy="523220"/>
          </a:xfrm>
          <a:prstGeom prst="rect">
            <a:avLst/>
          </a:prstGeom>
          <a:noFill/>
          <a:ln w="9525">
            <a:noFill/>
            <a:miter lim="800000"/>
            <a:headEnd/>
            <a:tailEnd/>
          </a:ln>
        </p:spPr>
        <p:txBody>
          <a:bodyPr wrap="square">
            <a:spAutoFit/>
          </a:bodyPr>
          <a:lstStyle/>
          <a:p>
            <a:pPr>
              <a:buFontTx/>
              <a:buNone/>
            </a:pPr>
            <a:r>
              <a:rPr lang="en-US" altLang="vi-VN" sz="2800" dirty="0">
                <a:solidFill>
                  <a:srgbClr val="0000FF"/>
                </a:solidFill>
                <a:cs typeface="Times New Roman" pitchFamily="18" charset="0"/>
              </a:rPr>
              <a:t>a. </a:t>
            </a:r>
            <a:r>
              <a:rPr lang="en-US" altLang="vi-VN" sz="2800" dirty="0" err="1">
                <a:solidFill>
                  <a:srgbClr val="0000FF"/>
                </a:solidFill>
                <a:cs typeface="Times New Roman" pitchFamily="18" charset="0"/>
              </a:rPr>
              <a:t>Dụng</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cụ</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thí</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nghiệm</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hình</a:t>
            </a:r>
            <a:r>
              <a:rPr lang="en-US" altLang="vi-VN" sz="2800" dirty="0">
                <a:solidFill>
                  <a:srgbClr val="0000FF"/>
                </a:solidFill>
                <a:cs typeface="Times New Roman" pitchFamily="18" charset="0"/>
              </a:rPr>
              <a:t> 16.4 </a:t>
            </a:r>
            <a:r>
              <a:rPr lang="en-US" altLang="vi-VN" sz="2800" dirty="0" err="1">
                <a:solidFill>
                  <a:srgbClr val="0000FF"/>
                </a:solidFill>
                <a:cs typeface="Times New Roman" pitchFamily="18" charset="0"/>
              </a:rPr>
              <a:t>a,b</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và</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hình</a:t>
            </a:r>
            <a:r>
              <a:rPr lang="en-US" altLang="vi-VN" sz="2800" dirty="0">
                <a:solidFill>
                  <a:srgbClr val="0000FF"/>
                </a:solidFill>
                <a:cs typeface="Times New Roman" pitchFamily="18" charset="0"/>
              </a:rPr>
              <a:t> 16.5</a:t>
            </a:r>
            <a:r>
              <a:rPr lang="en-US" altLang="vi-VN" sz="2800" dirty="0">
                <a:solidFill>
                  <a:srgbClr val="0000FF"/>
                </a:solidFill>
                <a:cs typeface="Arial" pitchFamily="34" charset="0"/>
              </a:rPr>
              <a:t>:</a:t>
            </a:r>
            <a:endParaRPr lang="vi-VN" altLang="vi-VN" sz="2800" dirty="0">
              <a:solidFill>
                <a:srgbClr val="0000FF"/>
              </a:solidFill>
              <a:cs typeface="Arial" pitchFamily="34" charset="0"/>
            </a:endParaRPr>
          </a:p>
        </p:txBody>
      </p:sp>
      <p:sp>
        <p:nvSpPr>
          <p:cNvPr id="49" name="TextBox 74"/>
          <p:cNvSpPr txBox="1">
            <a:spLocks noChangeArrowheads="1"/>
          </p:cNvSpPr>
          <p:nvPr/>
        </p:nvSpPr>
        <p:spPr bwMode="auto">
          <a:xfrm>
            <a:off x="0" y="1993513"/>
            <a:ext cx="8122927" cy="954107"/>
          </a:xfrm>
          <a:prstGeom prst="rect">
            <a:avLst/>
          </a:prstGeom>
          <a:noFill/>
          <a:ln w="9525">
            <a:noFill/>
            <a:miter lim="800000"/>
            <a:headEnd/>
            <a:tailEnd/>
          </a:ln>
        </p:spPr>
        <p:txBody>
          <a:bodyPr wrap="square">
            <a:spAutoFit/>
          </a:bodyPr>
          <a:lstStyle/>
          <a:p>
            <a:r>
              <a:rPr lang="en-US" altLang="vi-VN" sz="2800" dirty="0">
                <a:solidFill>
                  <a:srgbClr val="0000FF"/>
                </a:solidFill>
              </a:rPr>
              <a:t>b. </a:t>
            </a:r>
            <a:r>
              <a:rPr lang="en-US" altLang="vi-VN" sz="2800" dirty="0" err="1">
                <a:solidFill>
                  <a:srgbClr val="0000FF"/>
                </a:solidFill>
              </a:rPr>
              <a:t>Mô</a:t>
            </a:r>
            <a:r>
              <a:rPr lang="en-US" altLang="vi-VN" sz="2800" dirty="0">
                <a:solidFill>
                  <a:srgbClr val="0000FF"/>
                </a:solidFill>
              </a:rPr>
              <a:t> </a:t>
            </a:r>
            <a:r>
              <a:rPr lang="en-US" altLang="vi-VN" sz="2800" dirty="0" err="1">
                <a:solidFill>
                  <a:srgbClr val="0000FF"/>
                </a:solidFill>
              </a:rPr>
              <a:t>tả</a:t>
            </a:r>
            <a:r>
              <a:rPr lang="en-US" altLang="vi-VN" sz="2800" dirty="0">
                <a:solidFill>
                  <a:srgbClr val="0000FF"/>
                </a:solidFill>
              </a:rPr>
              <a:t> </a:t>
            </a:r>
            <a:r>
              <a:rPr lang="en-US" altLang="vi-VN" sz="2800" dirty="0" err="1">
                <a:solidFill>
                  <a:srgbClr val="0000FF"/>
                </a:solidFill>
              </a:rPr>
              <a:t>và</a:t>
            </a:r>
            <a:r>
              <a:rPr lang="en-US" altLang="vi-VN" sz="2800" dirty="0">
                <a:solidFill>
                  <a:srgbClr val="0000FF"/>
                </a:solidFill>
              </a:rPr>
              <a:t> </a:t>
            </a:r>
            <a:r>
              <a:rPr lang="en-US" altLang="vi-VN" sz="2800" dirty="0" err="1">
                <a:solidFill>
                  <a:srgbClr val="0000FF"/>
                </a:solidFill>
              </a:rPr>
              <a:t>giải</a:t>
            </a:r>
            <a:r>
              <a:rPr lang="en-US" altLang="vi-VN" sz="2800" dirty="0">
                <a:solidFill>
                  <a:srgbClr val="0000FF"/>
                </a:solidFill>
              </a:rPr>
              <a:t> </a:t>
            </a:r>
            <a:r>
              <a:rPr lang="en-US" altLang="vi-VN" sz="2800" dirty="0" err="1">
                <a:solidFill>
                  <a:srgbClr val="0000FF"/>
                </a:solidFill>
              </a:rPr>
              <a:t>thích</a:t>
            </a:r>
            <a:r>
              <a:rPr lang="en-US" altLang="vi-VN" sz="2800" dirty="0">
                <a:solidFill>
                  <a:srgbClr val="0000FF"/>
                </a:solidFill>
              </a:rPr>
              <a:t> </a:t>
            </a:r>
            <a:r>
              <a:rPr lang="en-US" altLang="vi-VN" sz="2800" dirty="0" err="1">
                <a:solidFill>
                  <a:srgbClr val="0000FF"/>
                </a:solidFill>
              </a:rPr>
              <a:t>hiện</a:t>
            </a:r>
            <a:r>
              <a:rPr lang="en-US" altLang="vi-VN" sz="2800" dirty="0">
                <a:solidFill>
                  <a:srgbClr val="0000FF"/>
                </a:solidFill>
              </a:rPr>
              <a:t> </a:t>
            </a:r>
            <a:r>
              <a:rPr lang="en-US" altLang="vi-VN" sz="2800" dirty="0" err="1">
                <a:solidFill>
                  <a:srgbClr val="0000FF"/>
                </a:solidFill>
              </a:rPr>
              <a:t>tượng</a:t>
            </a:r>
            <a:r>
              <a:rPr lang="en-US" altLang="vi-VN" sz="2800" dirty="0">
                <a:solidFill>
                  <a:srgbClr val="0000FF"/>
                </a:solidFill>
              </a:rPr>
              <a:t> </a:t>
            </a:r>
            <a:r>
              <a:rPr lang="en-US" altLang="vi-VN" sz="2800" dirty="0" err="1">
                <a:solidFill>
                  <a:srgbClr val="0000FF"/>
                </a:solidFill>
              </a:rPr>
              <a:t>hình</a:t>
            </a:r>
            <a:r>
              <a:rPr lang="en-US" altLang="vi-VN" sz="2800" dirty="0">
                <a:solidFill>
                  <a:srgbClr val="0000FF"/>
                </a:solidFill>
              </a:rPr>
              <a:t> 16.4 </a:t>
            </a:r>
            <a:r>
              <a:rPr lang="en-US" altLang="vi-VN" sz="2800" dirty="0" err="1">
                <a:solidFill>
                  <a:srgbClr val="0000FF"/>
                </a:solidFill>
              </a:rPr>
              <a:t>a,b</a:t>
            </a:r>
            <a:r>
              <a:rPr lang="en-US" altLang="vi-VN" sz="2800" dirty="0">
                <a:solidFill>
                  <a:srgbClr val="0000FF"/>
                </a:solidFill>
              </a:rPr>
              <a:t>:</a:t>
            </a:r>
          </a:p>
          <a:p>
            <a:r>
              <a:rPr lang="en-US" altLang="vi-VN" sz="2800" dirty="0">
                <a:solidFill>
                  <a:srgbClr val="0000FF"/>
                </a:solidFill>
              </a:rPr>
              <a:t>    </a:t>
            </a:r>
            <a:r>
              <a:rPr lang="en-US" altLang="vi-VN" sz="2800" dirty="0" err="1">
                <a:solidFill>
                  <a:srgbClr val="0000FF"/>
                </a:solidFill>
              </a:rPr>
              <a:t>Nêu</a:t>
            </a:r>
            <a:r>
              <a:rPr lang="en-US" altLang="vi-VN" sz="2800" dirty="0">
                <a:solidFill>
                  <a:srgbClr val="0000FF"/>
                </a:solidFill>
              </a:rPr>
              <a:t> </a:t>
            </a:r>
            <a:r>
              <a:rPr lang="en-US" altLang="vi-VN" sz="2800" dirty="0" err="1">
                <a:solidFill>
                  <a:srgbClr val="0000FF"/>
                </a:solidFill>
              </a:rPr>
              <a:t>nguyên</a:t>
            </a:r>
            <a:r>
              <a:rPr lang="en-US" altLang="vi-VN" sz="2800" dirty="0">
                <a:solidFill>
                  <a:srgbClr val="0000FF"/>
                </a:solidFill>
              </a:rPr>
              <a:t> </a:t>
            </a:r>
            <a:r>
              <a:rPr lang="en-US" altLang="vi-VN" sz="2800" dirty="0" err="1">
                <a:solidFill>
                  <a:srgbClr val="0000FF"/>
                </a:solidFill>
              </a:rPr>
              <a:t>lý</a:t>
            </a:r>
            <a:r>
              <a:rPr lang="en-US" altLang="vi-VN" sz="2800" dirty="0">
                <a:solidFill>
                  <a:srgbClr val="0000FF"/>
                </a:solidFill>
              </a:rPr>
              <a:t> </a:t>
            </a:r>
            <a:r>
              <a:rPr lang="en-US" altLang="vi-VN" sz="2800" dirty="0" err="1">
                <a:solidFill>
                  <a:srgbClr val="0000FF"/>
                </a:solidFill>
              </a:rPr>
              <a:t>hoạt</a:t>
            </a:r>
            <a:r>
              <a:rPr lang="en-US" altLang="vi-VN" sz="2800" dirty="0">
                <a:solidFill>
                  <a:srgbClr val="0000FF"/>
                </a:solidFill>
              </a:rPr>
              <a:t> </a:t>
            </a:r>
            <a:r>
              <a:rPr lang="en-US" altLang="vi-VN" sz="2800" dirty="0" err="1">
                <a:solidFill>
                  <a:srgbClr val="0000FF"/>
                </a:solidFill>
              </a:rPr>
              <a:t>động</a:t>
            </a:r>
            <a:r>
              <a:rPr lang="en-US" altLang="vi-VN" sz="2800" dirty="0">
                <a:solidFill>
                  <a:srgbClr val="0000FF"/>
                </a:solidFill>
              </a:rPr>
              <a:t> </a:t>
            </a:r>
            <a:r>
              <a:rPr lang="en-US" altLang="vi-VN" sz="2800" dirty="0" err="1">
                <a:solidFill>
                  <a:srgbClr val="0000FF"/>
                </a:solidFill>
              </a:rPr>
              <a:t>hình</a:t>
            </a:r>
            <a:r>
              <a:rPr lang="en-US" altLang="vi-VN" sz="2800" dirty="0">
                <a:solidFill>
                  <a:srgbClr val="0000FF"/>
                </a:solidFill>
              </a:rPr>
              <a:t> 16.5</a:t>
            </a:r>
            <a:endParaRPr lang="vi-VN" altLang="vi-VN" sz="2800" dirty="0">
              <a:solidFill>
                <a:srgbClr val="0000FF"/>
              </a:solidFill>
            </a:endParaRPr>
          </a:p>
        </p:txBody>
      </p:sp>
      <p:sp>
        <p:nvSpPr>
          <p:cNvPr id="118" name="TextBox 117"/>
          <p:cNvSpPr txBox="1"/>
          <p:nvPr/>
        </p:nvSpPr>
        <p:spPr>
          <a:xfrm>
            <a:off x="6324600" y="1219200"/>
            <a:ext cx="1524000" cy="369332"/>
          </a:xfrm>
          <a:prstGeom prst="rect">
            <a:avLst/>
          </a:prstGeom>
          <a:noFill/>
        </p:spPr>
        <p:txBody>
          <a:bodyPr wrap="square" rtlCol="0">
            <a:spAutoFit/>
          </a:bodyPr>
          <a:lstStyle/>
          <a:p>
            <a:endParaRPr lang="en-US" dirty="0">
              <a:solidFill>
                <a:prstClr val="black"/>
              </a:solidFill>
            </a:endParaRPr>
          </a:p>
        </p:txBody>
      </p:sp>
      <p:pic>
        <p:nvPicPr>
          <p:cNvPr id="3" name="Picture 2"/>
          <p:cNvPicPr>
            <a:picLocks noChangeAspect="1"/>
          </p:cNvPicPr>
          <p:nvPr/>
        </p:nvPicPr>
        <p:blipFill>
          <a:blip r:embed="rId4"/>
          <a:stretch>
            <a:fillRect/>
          </a:stretch>
        </p:blipFill>
        <p:spPr>
          <a:xfrm>
            <a:off x="609704" y="3352601"/>
            <a:ext cx="4320744" cy="1752755"/>
          </a:xfrm>
          <a:prstGeom prst="rect">
            <a:avLst/>
          </a:prstGeom>
        </p:spPr>
      </p:pic>
      <p:pic>
        <p:nvPicPr>
          <p:cNvPr id="4" name="Picture 3"/>
          <p:cNvPicPr>
            <a:picLocks noChangeAspect="1"/>
          </p:cNvPicPr>
          <p:nvPr/>
        </p:nvPicPr>
        <p:blipFill>
          <a:blip r:embed="rId5"/>
          <a:stretch>
            <a:fillRect/>
          </a:stretch>
        </p:blipFill>
        <p:spPr>
          <a:xfrm>
            <a:off x="5029188" y="3124208"/>
            <a:ext cx="3456732" cy="3194581"/>
          </a:xfrm>
          <a:prstGeom prst="rect">
            <a:avLst/>
          </a:prstGeom>
        </p:spPr>
      </p:pic>
    </p:spTree>
    <p:extLst>
      <p:ext uri="{BB962C8B-B14F-4D97-AF65-F5344CB8AC3E}">
        <p14:creationId xmlns:p14="http://schemas.microsoft.com/office/powerpoint/2010/main" val="3759102302"/>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ppt_x"/>
                                          </p:val>
                                        </p:tav>
                                        <p:tav tm="100000">
                                          <p:val>
                                            <p:strVal val="#ppt_x"/>
                                          </p:val>
                                        </p:tav>
                                      </p:tavLst>
                                    </p:anim>
                                    <p:anim calcmode="lin" valueType="num">
                                      <p:cBhvr additive="base">
                                        <p:cTn id="14"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44" name="TextBox 1"/>
          <p:cNvSpPr txBox="1">
            <a:spLocks noChangeArrowheads="1"/>
          </p:cNvSpPr>
          <p:nvPr/>
        </p:nvSpPr>
        <p:spPr bwMode="auto">
          <a:xfrm>
            <a:off x="0" y="0"/>
            <a:ext cx="8229504" cy="523220"/>
          </a:xfrm>
          <a:prstGeom prst="rect">
            <a:avLst/>
          </a:prstGeom>
          <a:noFill/>
          <a:ln w="9525">
            <a:noFill/>
            <a:miter lim="800000"/>
            <a:headEnd/>
            <a:tailEnd/>
          </a:ln>
        </p:spPr>
        <p:txBody>
          <a:bodyPr wrap="square">
            <a:spAutoFit/>
          </a:bodyPr>
          <a:lstStyle/>
          <a:p>
            <a:r>
              <a:rPr lang="en-US" altLang="vi-VN" sz="2800" b="1" dirty="0">
                <a:solidFill>
                  <a:prstClr val="black"/>
                </a:solidFill>
              </a:rPr>
              <a:t>c. </a:t>
            </a:r>
            <a:r>
              <a:rPr lang="en-US" altLang="vi-VN" sz="2800" b="1" dirty="0" err="1">
                <a:solidFill>
                  <a:prstClr val="black"/>
                </a:solidFill>
              </a:rPr>
              <a:t>Kết</a:t>
            </a:r>
            <a:r>
              <a:rPr lang="en-US" altLang="vi-VN" sz="2800" b="1" dirty="0">
                <a:solidFill>
                  <a:prstClr val="black"/>
                </a:solidFill>
              </a:rPr>
              <a:t> </a:t>
            </a:r>
            <a:r>
              <a:rPr lang="en-US" altLang="vi-VN" sz="2800" b="1" dirty="0" err="1">
                <a:solidFill>
                  <a:prstClr val="black"/>
                </a:solidFill>
              </a:rPr>
              <a:t>quả</a:t>
            </a:r>
            <a:r>
              <a:rPr lang="en-US" altLang="vi-VN" sz="2800" b="1" dirty="0">
                <a:solidFill>
                  <a:prstClr val="black"/>
                </a:solidFill>
              </a:rPr>
              <a:t> </a:t>
            </a:r>
            <a:r>
              <a:rPr lang="en-US" altLang="vi-VN" sz="2800" b="1" dirty="0" err="1">
                <a:solidFill>
                  <a:prstClr val="black"/>
                </a:solidFill>
              </a:rPr>
              <a:t>thí</a:t>
            </a:r>
            <a:r>
              <a:rPr lang="en-US" altLang="vi-VN" sz="2800" b="1" dirty="0">
                <a:solidFill>
                  <a:prstClr val="black"/>
                </a:solidFill>
              </a:rPr>
              <a:t> </a:t>
            </a:r>
            <a:r>
              <a:rPr lang="en-US" altLang="vi-VN" sz="2800" b="1" dirty="0" err="1">
                <a:solidFill>
                  <a:prstClr val="black"/>
                </a:solidFill>
              </a:rPr>
              <a:t>nghiệm</a:t>
            </a:r>
            <a:r>
              <a:rPr lang="en-US" altLang="vi-VN" sz="2800" b="1" dirty="0">
                <a:solidFill>
                  <a:prstClr val="black"/>
                </a:solidFill>
              </a:rPr>
              <a:t>: </a:t>
            </a:r>
            <a:r>
              <a:rPr lang="en-US" altLang="vi-VN" sz="2800" b="1" dirty="0" err="1">
                <a:solidFill>
                  <a:prstClr val="black"/>
                </a:solidFill>
              </a:rPr>
              <a:t>Phiếu</a:t>
            </a:r>
            <a:r>
              <a:rPr lang="en-US" altLang="vi-VN" sz="2800" b="1" dirty="0">
                <a:solidFill>
                  <a:prstClr val="black"/>
                </a:solidFill>
              </a:rPr>
              <a:t> </a:t>
            </a:r>
            <a:r>
              <a:rPr lang="en-US" altLang="vi-VN" sz="2800" b="1" dirty="0" err="1">
                <a:solidFill>
                  <a:prstClr val="black"/>
                </a:solidFill>
              </a:rPr>
              <a:t>học</a:t>
            </a:r>
            <a:r>
              <a:rPr lang="en-US" altLang="vi-VN" sz="2800" b="1" dirty="0">
                <a:solidFill>
                  <a:prstClr val="black"/>
                </a:solidFill>
              </a:rPr>
              <a:t> </a:t>
            </a:r>
            <a:r>
              <a:rPr lang="en-US" altLang="vi-VN" sz="2800" b="1" dirty="0" err="1">
                <a:solidFill>
                  <a:prstClr val="black"/>
                </a:solidFill>
              </a:rPr>
              <a:t>tập</a:t>
            </a:r>
            <a:r>
              <a:rPr lang="en-US" altLang="vi-VN" sz="2800" b="1" dirty="0">
                <a:solidFill>
                  <a:prstClr val="black"/>
                </a:solidFill>
              </a:rPr>
              <a:t> </a:t>
            </a:r>
            <a:r>
              <a:rPr lang="en-US" altLang="vi-VN" sz="2800" b="1" dirty="0" err="1">
                <a:solidFill>
                  <a:prstClr val="black"/>
                </a:solidFill>
              </a:rPr>
              <a:t>số</a:t>
            </a:r>
            <a:r>
              <a:rPr lang="en-US" altLang="vi-VN" sz="2800" b="1" dirty="0">
                <a:solidFill>
                  <a:prstClr val="black"/>
                </a:solidFill>
              </a:rPr>
              <a:t> 3</a:t>
            </a:r>
            <a:endParaRPr lang="vi-VN" altLang="vi-VN" sz="2800" b="1" dirty="0">
              <a:solidFill>
                <a:prstClr val="black"/>
              </a:solidFill>
            </a:endParaRPr>
          </a:p>
        </p:txBody>
      </p:sp>
      <p:sp>
        <p:nvSpPr>
          <p:cNvPr id="31" name="TextBox 5"/>
          <p:cNvSpPr txBox="1">
            <a:spLocks noChangeArrowheads="1"/>
          </p:cNvSpPr>
          <p:nvPr/>
        </p:nvSpPr>
        <p:spPr bwMode="auto">
          <a:xfrm>
            <a:off x="26162" y="914466"/>
            <a:ext cx="8610374" cy="6977551"/>
          </a:xfrm>
          <a:prstGeom prst="rect">
            <a:avLst/>
          </a:prstGeom>
          <a:noFill/>
          <a:ln w="9525">
            <a:noFill/>
            <a:miter lim="800000"/>
            <a:headEnd/>
            <a:tailEnd/>
          </a:ln>
        </p:spPr>
        <p:txBody>
          <a:bodyPr wrap="square">
            <a:spAutoFit/>
          </a:bodyPr>
          <a:lstStyle/>
          <a:p>
            <a:pPr>
              <a:lnSpc>
                <a:spcPct val="107000"/>
              </a:lnSpc>
              <a:spcAft>
                <a:spcPts val="0"/>
              </a:spcAft>
            </a:pPr>
            <a:r>
              <a:rPr lang="en-US" altLang="vi-VN" sz="2800" u="sng" dirty="0" err="1">
                <a:solidFill>
                  <a:srgbClr val="002060"/>
                </a:solidFill>
              </a:rPr>
              <a:t>Trả</a:t>
            </a:r>
            <a:r>
              <a:rPr lang="en-US" altLang="vi-VN" sz="2800" u="sng" dirty="0">
                <a:solidFill>
                  <a:srgbClr val="002060"/>
                </a:solidFill>
              </a:rPr>
              <a:t> </a:t>
            </a:r>
            <a:r>
              <a:rPr lang="en-US" altLang="vi-VN" sz="2800" u="sng" dirty="0" err="1">
                <a:solidFill>
                  <a:srgbClr val="002060"/>
                </a:solidFill>
              </a:rPr>
              <a:t>lời</a:t>
            </a:r>
            <a:r>
              <a:rPr lang="en-US" altLang="vi-VN" sz="2800" dirty="0">
                <a:solidFill>
                  <a:srgbClr val="002060"/>
                </a:solidFill>
              </a:rPr>
              <a:t>: </a:t>
            </a:r>
            <a:r>
              <a:rPr lang="de-DE" sz="2800" i="1" dirty="0">
                <a:solidFill>
                  <a:srgbClr val="000000"/>
                </a:solidFill>
                <a:ea typeface="Calibri" panose="020F0502020204030204" pitchFamily="34" charset="0"/>
                <a:cs typeface="Times New Roman" panose="02020603050405020304" pitchFamily="18" charset="0"/>
              </a:rPr>
              <a:t>* Hình 16.4 a:</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Mô tả:</a:t>
            </a:r>
            <a:r>
              <a:rPr lang="de-DE" sz="2800" dirty="0">
                <a:solidFill>
                  <a:srgbClr val="000000"/>
                </a:solidFill>
                <a:ea typeface="Calibri" panose="020F0502020204030204" pitchFamily="34" charset="0"/>
                <a:cs typeface="Times New Roman" panose="02020603050405020304" pitchFamily="18" charset="0"/>
              </a:rPr>
              <a:t> Khi thổi không khí vào ống thì thấy chất lỏng trong ống 2, 3,4 dâng lên có độ cao như nhau.</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-Giải thích hiện tượng:</a:t>
            </a:r>
            <a:r>
              <a:rPr lang="de-DE" sz="2800" dirty="0">
                <a:solidFill>
                  <a:srgbClr val="000000"/>
                </a:solidFill>
                <a:ea typeface="Calibri" panose="020F0502020204030204" pitchFamily="34" charset="0"/>
                <a:cs typeface="Times New Roman" panose="02020603050405020304" pitchFamily="18" charset="0"/>
              </a:rPr>
              <a:t> Khi thổi không khí vào ống sẽ gây ra một áp suất lên chất lỏng và áp suất này được truyền nguyên vẹn theo mọi phương, tạo ra lực đẩy làm cho chất lỏng dâng cao như nhau ở ống 2,3,4.</a:t>
            </a:r>
            <a:r>
              <a:rPr lang="de-DE" sz="2800" i="1" dirty="0">
                <a:solidFill>
                  <a:srgbClr val="000000"/>
                </a:solidFill>
                <a:ea typeface="Calibri" panose="020F0502020204030204" pitchFamily="34" charset="0"/>
                <a:cs typeface="Times New Roman" panose="02020603050405020304" pitchFamily="18" charset="0"/>
              </a:rPr>
              <a:t> </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Hình 16.4b:</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Mô tả: </a:t>
            </a:r>
            <a:r>
              <a:rPr lang="de-DE" sz="2800" dirty="0">
                <a:solidFill>
                  <a:srgbClr val="000000"/>
                </a:solidFill>
                <a:ea typeface="Calibri" panose="020F0502020204030204" pitchFamily="34" charset="0"/>
                <a:cs typeface="Times New Roman" panose="02020603050405020304" pitchFamily="18" charset="0"/>
              </a:rPr>
              <a:t>Khi ấn pit tông làm chất lỏng bị nén lại va chất lỏng phun ra ngoài ở mọi hướng.</a:t>
            </a:r>
            <a:r>
              <a:rPr lang="de-DE" sz="2800" i="1" dirty="0">
                <a:solidFill>
                  <a:srgbClr val="000000"/>
                </a:solidFill>
                <a:ea typeface="Calibri" panose="020F0502020204030204" pitchFamily="34" charset="0"/>
                <a:cs typeface="Times New Roman" panose="02020603050405020304" pitchFamily="18" charset="0"/>
              </a:rPr>
              <a:t>  </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Giải thích hiện tượng: </a:t>
            </a:r>
            <a:r>
              <a:rPr lang="de-DE" sz="2800" dirty="0">
                <a:solidFill>
                  <a:srgbClr val="000000"/>
                </a:solidFill>
                <a:ea typeface="Calibri" panose="020F0502020204030204" pitchFamily="34" charset="0"/>
                <a:cs typeface="Times New Roman" panose="02020603050405020304" pitchFamily="18" charset="0"/>
              </a:rPr>
              <a:t>Khi ấn pit tông sẽ gây ra một áp suất lên chất lỏng và áp suất này được chất lỏng truyền nguyên vẹn theo mọi hướng, tạp ra lực đẩy làm cho chất lỏng phun ra ngoài ở mọi hướng.</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vi-VN" altLang="vi-VN" sz="2800" dirty="0">
              <a:solidFill>
                <a:srgbClr val="1F497D"/>
              </a:solidFill>
              <a:cs typeface="Times New Roman" pitchFamily="18" charset="0"/>
            </a:endParaRPr>
          </a:p>
        </p:txBody>
      </p:sp>
    </p:spTree>
    <p:extLst>
      <p:ext uri="{BB962C8B-B14F-4D97-AF65-F5344CB8AC3E}">
        <p14:creationId xmlns:p14="http://schemas.microsoft.com/office/powerpoint/2010/main" val="3471701480"/>
      </p:ext>
    </p:extLst>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44" name="TextBox 1"/>
          <p:cNvSpPr txBox="1">
            <a:spLocks noChangeArrowheads="1"/>
          </p:cNvSpPr>
          <p:nvPr/>
        </p:nvSpPr>
        <p:spPr bwMode="auto">
          <a:xfrm>
            <a:off x="0" y="0"/>
            <a:ext cx="8229504" cy="523220"/>
          </a:xfrm>
          <a:prstGeom prst="rect">
            <a:avLst/>
          </a:prstGeom>
          <a:noFill/>
          <a:ln w="9525">
            <a:noFill/>
            <a:miter lim="800000"/>
            <a:headEnd/>
            <a:tailEnd/>
          </a:ln>
        </p:spPr>
        <p:txBody>
          <a:bodyPr wrap="square">
            <a:spAutoFit/>
          </a:bodyPr>
          <a:lstStyle/>
          <a:p>
            <a:r>
              <a:rPr lang="en-US" altLang="vi-VN" sz="2800" b="1" dirty="0">
                <a:solidFill>
                  <a:prstClr val="black"/>
                </a:solidFill>
              </a:rPr>
              <a:t>c. </a:t>
            </a:r>
            <a:r>
              <a:rPr lang="en-US" altLang="vi-VN" sz="2800" b="1" dirty="0" err="1">
                <a:solidFill>
                  <a:prstClr val="black"/>
                </a:solidFill>
              </a:rPr>
              <a:t>Kết</a:t>
            </a:r>
            <a:r>
              <a:rPr lang="en-US" altLang="vi-VN" sz="2800" b="1" dirty="0">
                <a:solidFill>
                  <a:prstClr val="black"/>
                </a:solidFill>
              </a:rPr>
              <a:t> </a:t>
            </a:r>
            <a:r>
              <a:rPr lang="en-US" altLang="vi-VN" sz="2800" b="1" dirty="0" err="1">
                <a:solidFill>
                  <a:prstClr val="black"/>
                </a:solidFill>
              </a:rPr>
              <a:t>quả</a:t>
            </a:r>
            <a:r>
              <a:rPr lang="en-US" altLang="vi-VN" sz="2800" b="1" dirty="0">
                <a:solidFill>
                  <a:prstClr val="black"/>
                </a:solidFill>
              </a:rPr>
              <a:t> </a:t>
            </a:r>
            <a:r>
              <a:rPr lang="en-US" altLang="vi-VN" sz="2800" b="1" dirty="0" err="1">
                <a:solidFill>
                  <a:prstClr val="black"/>
                </a:solidFill>
              </a:rPr>
              <a:t>thí</a:t>
            </a:r>
            <a:r>
              <a:rPr lang="en-US" altLang="vi-VN" sz="2800" b="1" dirty="0">
                <a:solidFill>
                  <a:prstClr val="black"/>
                </a:solidFill>
              </a:rPr>
              <a:t> </a:t>
            </a:r>
            <a:r>
              <a:rPr lang="en-US" altLang="vi-VN" sz="2800" b="1" dirty="0" err="1">
                <a:solidFill>
                  <a:prstClr val="black"/>
                </a:solidFill>
              </a:rPr>
              <a:t>nghiệm</a:t>
            </a:r>
            <a:r>
              <a:rPr lang="en-US" altLang="vi-VN" sz="2800" b="1" dirty="0">
                <a:solidFill>
                  <a:prstClr val="black"/>
                </a:solidFill>
              </a:rPr>
              <a:t>: </a:t>
            </a:r>
            <a:r>
              <a:rPr lang="en-US" altLang="vi-VN" sz="2800" b="1" dirty="0" err="1">
                <a:solidFill>
                  <a:prstClr val="black"/>
                </a:solidFill>
              </a:rPr>
              <a:t>Phiếu</a:t>
            </a:r>
            <a:r>
              <a:rPr lang="en-US" altLang="vi-VN" sz="2800" b="1" dirty="0">
                <a:solidFill>
                  <a:prstClr val="black"/>
                </a:solidFill>
              </a:rPr>
              <a:t> </a:t>
            </a:r>
            <a:r>
              <a:rPr lang="en-US" altLang="vi-VN" sz="2800" b="1" dirty="0" err="1">
                <a:solidFill>
                  <a:prstClr val="black"/>
                </a:solidFill>
              </a:rPr>
              <a:t>học</a:t>
            </a:r>
            <a:r>
              <a:rPr lang="en-US" altLang="vi-VN" sz="2800" b="1" dirty="0">
                <a:solidFill>
                  <a:prstClr val="black"/>
                </a:solidFill>
              </a:rPr>
              <a:t> </a:t>
            </a:r>
            <a:r>
              <a:rPr lang="en-US" altLang="vi-VN" sz="2800" b="1" dirty="0" err="1">
                <a:solidFill>
                  <a:prstClr val="black"/>
                </a:solidFill>
              </a:rPr>
              <a:t>tập</a:t>
            </a:r>
            <a:r>
              <a:rPr lang="en-US" altLang="vi-VN" sz="2800" b="1" dirty="0">
                <a:solidFill>
                  <a:prstClr val="black"/>
                </a:solidFill>
              </a:rPr>
              <a:t> </a:t>
            </a:r>
            <a:r>
              <a:rPr lang="en-US" altLang="vi-VN" sz="2800" b="1" dirty="0" err="1">
                <a:solidFill>
                  <a:prstClr val="black"/>
                </a:solidFill>
              </a:rPr>
              <a:t>số</a:t>
            </a:r>
            <a:r>
              <a:rPr lang="en-US" altLang="vi-VN" sz="2800" b="1" dirty="0">
                <a:solidFill>
                  <a:prstClr val="black"/>
                </a:solidFill>
              </a:rPr>
              <a:t> 3</a:t>
            </a:r>
            <a:endParaRPr lang="vi-VN" altLang="vi-VN" sz="2800" b="1" dirty="0">
              <a:solidFill>
                <a:prstClr val="black"/>
              </a:solidFill>
            </a:endParaRPr>
          </a:p>
        </p:txBody>
      </p:sp>
      <p:sp>
        <p:nvSpPr>
          <p:cNvPr id="31" name="TextBox 5"/>
          <p:cNvSpPr txBox="1">
            <a:spLocks noChangeArrowheads="1"/>
          </p:cNvSpPr>
          <p:nvPr/>
        </p:nvSpPr>
        <p:spPr bwMode="auto">
          <a:xfrm>
            <a:off x="26162" y="914466"/>
            <a:ext cx="8610374" cy="1415131"/>
          </a:xfrm>
          <a:prstGeom prst="rect">
            <a:avLst/>
          </a:prstGeom>
          <a:noFill/>
          <a:ln w="9525">
            <a:noFill/>
            <a:miter lim="800000"/>
            <a:headEnd/>
            <a:tailEnd/>
          </a:ln>
        </p:spPr>
        <p:txBody>
          <a:bodyPr wrap="square">
            <a:spAutoFit/>
          </a:bodyPr>
          <a:lstStyle/>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Hình 16.5:</a:t>
            </a:r>
            <a:endParaRPr lang="vi-VN"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itchFamily="2" charset="2"/>
              <a:buChar char="v"/>
            </a:pPr>
            <a:r>
              <a:rPr lang="en-US" altLang="vi-VN" sz="2800" dirty="0">
                <a:solidFill>
                  <a:srgbClr val="1F497D"/>
                </a:solidFill>
                <a:cs typeface="Times New Roman" pitchFamily="18" charset="0"/>
              </a:rPr>
              <a:t> </a:t>
            </a:r>
            <a:r>
              <a:rPr lang="en-US" altLang="vi-VN" sz="2800" dirty="0" err="1">
                <a:solidFill>
                  <a:srgbClr val="1F497D"/>
                </a:solidFill>
                <a:cs typeface="Times New Roman" pitchFamily="18" charset="0"/>
              </a:rPr>
              <a:t>Nguyên</a:t>
            </a:r>
            <a:r>
              <a:rPr lang="en-US" altLang="vi-VN" sz="2800" dirty="0">
                <a:solidFill>
                  <a:srgbClr val="1F497D"/>
                </a:solidFill>
                <a:cs typeface="Times New Roman" pitchFamily="18" charset="0"/>
              </a:rPr>
              <a:t> </a:t>
            </a:r>
            <a:r>
              <a:rPr lang="en-US" altLang="vi-VN" sz="2800" dirty="0" err="1">
                <a:solidFill>
                  <a:srgbClr val="1F497D"/>
                </a:solidFill>
                <a:cs typeface="Times New Roman" pitchFamily="18" charset="0"/>
              </a:rPr>
              <a:t>lý</a:t>
            </a:r>
            <a:r>
              <a:rPr lang="en-US" altLang="vi-VN" sz="2800" dirty="0">
                <a:solidFill>
                  <a:srgbClr val="1F497D"/>
                </a:solidFill>
                <a:cs typeface="Times New Roman" pitchFamily="18" charset="0"/>
              </a:rPr>
              <a:t> </a:t>
            </a:r>
            <a:r>
              <a:rPr lang="en-US" altLang="vi-VN" sz="2800" dirty="0" err="1">
                <a:solidFill>
                  <a:srgbClr val="1F497D"/>
                </a:solidFill>
                <a:cs typeface="Times New Roman" pitchFamily="18" charset="0"/>
              </a:rPr>
              <a:t>hoạt</a:t>
            </a:r>
            <a:r>
              <a:rPr lang="en-US" altLang="vi-VN" sz="2800" dirty="0">
                <a:solidFill>
                  <a:srgbClr val="1F497D"/>
                </a:solidFill>
                <a:cs typeface="Times New Roman" pitchFamily="18" charset="0"/>
              </a:rPr>
              <a:t> </a:t>
            </a:r>
            <a:r>
              <a:rPr lang="en-US" altLang="vi-VN" sz="2800" dirty="0" err="1">
                <a:solidFill>
                  <a:srgbClr val="1F497D"/>
                </a:solidFill>
                <a:cs typeface="Times New Roman" pitchFamily="18" charset="0"/>
              </a:rPr>
              <a:t>động</a:t>
            </a:r>
            <a:r>
              <a:rPr lang="en-US" altLang="vi-VN" sz="2800" dirty="0">
                <a:solidFill>
                  <a:srgbClr val="1F497D"/>
                </a:solidFill>
                <a:cs typeface="Times New Roman" pitchFamily="18" charset="0"/>
              </a:rPr>
              <a:t>:</a:t>
            </a:r>
          </a:p>
          <a:p>
            <a:endParaRPr lang="vi-VN" altLang="vi-VN" sz="2800" dirty="0">
              <a:solidFill>
                <a:srgbClr val="1F497D"/>
              </a:solidFill>
              <a:cs typeface="Times New Roman" pitchFamily="18" charset="0"/>
            </a:endParaRPr>
          </a:p>
        </p:txBody>
      </p:sp>
      <p:pic>
        <p:nvPicPr>
          <p:cNvPr id="12" name="Picture 11"/>
          <p:cNvPicPr/>
          <p:nvPr/>
        </p:nvPicPr>
        <p:blipFill>
          <a:blip r:embed="rId3"/>
          <a:stretch>
            <a:fillRect/>
          </a:stretch>
        </p:blipFill>
        <p:spPr>
          <a:xfrm>
            <a:off x="5181584" y="1447852"/>
            <a:ext cx="3454952" cy="3200316"/>
          </a:xfrm>
          <a:prstGeom prst="rect">
            <a:avLst/>
          </a:prstGeom>
        </p:spPr>
      </p:pic>
      <mc:AlternateContent xmlns:mc="http://schemas.openxmlformats.org/markup-compatibility/2006" xmlns:a14="http://schemas.microsoft.com/office/drawing/2010/main">
        <mc:Choice Requires="a14">
          <p:sp>
            <p:nvSpPr>
              <p:cNvPr id="14" name="TextBox 74"/>
              <p:cNvSpPr txBox="1">
                <a:spLocks noChangeArrowheads="1"/>
              </p:cNvSpPr>
              <p:nvPr/>
            </p:nvSpPr>
            <p:spPr bwMode="auto">
              <a:xfrm>
                <a:off x="1" y="1993512"/>
                <a:ext cx="5181584" cy="4164217"/>
              </a:xfrm>
              <a:prstGeom prst="rect">
                <a:avLst/>
              </a:prstGeom>
              <a:noFill/>
              <a:ln w="9525">
                <a:noFill/>
                <a:miter lim="800000"/>
                <a:headEnd/>
                <a:tailEnd/>
              </a:ln>
            </p:spPr>
            <p:txBody>
              <a:bodyPr wrap="square">
                <a:spAutoFit/>
              </a:bodyPr>
              <a:lstStyle/>
              <a:p>
                <a:r>
                  <a:rPr lang="vi-VN" altLang="vi-VN" sz="2800" dirty="0">
                    <a:solidFill>
                      <a:prstClr val="black"/>
                    </a:solidFill>
                  </a:rPr>
                  <a:t>- Khi tác dụng một lực f lên pít-tông nhỏ có diện tích s, lực này gây áp suất p  = f/s lên chất lỏng. Áp suất này được chất lỏng truyền nguyên vẹn tới pít-tông lớn có diện tích S và gây nên lực nâng F lên </a:t>
                </a:r>
              </a:p>
              <a:p>
                <a:r>
                  <a:rPr lang="vi-VN" altLang="vi-VN" sz="2800" dirty="0">
                    <a:solidFill>
                      <a:prstClr val="black"/>
                    </a:solidFill>
                  </a:rPr>
                  <a:t>pít-tông này:</a:t>
                </a:r>
              </a:p>
              <a:p>
                <a:r>
                  <a:rPr lang="vi-VN" altLang="vi-VN" sz="2800" dirty="0">
                    <a:solidFill>
                      <a:prstClr val="black"/>
                    </a:solidFill>
                  </a:rPr>
                  <a:t>F = p.S = </a:t>
                </a:r>
                <a14:m>
                  <m:oMath xmlns:m="http://schemas.openxmlformats.org/officeDocument/2006/math">
                    <m:f>
                      <m:fPr>
                        <m:ctrlPr>
                          <a:rPr lang="vi-VN" altLang="vi-VN" sz="2800" i="1" smtClean="0">
                            <a:solidFill>
                              <a:prstClr val="black"/>
                            </a:solidFill>
                            <a:latin typeface="Cambria Math" panose="02040503050406030204" pitchFamily="18" charset="0"/>
                          </a:rPr>
                        </m:ctrlPr>
                      </m:fPr>
                      <m:num>
                        <m:r>
                          <a:rPr lang="vi-VN" altLang="vi-VN" sz="2800" b="0" i="1" smtClean="0">
                            <a:solidFill>
                              <a:prstClr val="black"/>
                            </a:solidFill>
                            <a:latin typeface="Cambria Math" panose="02040503050406030204" pitchFamily="18" charset="0"/>
                          </a:rPr>
                          <m:t>𝑓</m:t>
                        </m:r>
                        <m:r>
                          <a:rPr lang="vi-VN" altLang="vi-VN" sz="2800" b="0" i="1" smtClean="0">
                            <a:solidFill>
                              <a:prstClr val="black"/>
                            </a:solidFill>
                            <a:latin typeface="Cambria Math" panose="02040503050406030204" pitchFamily="18" charset="0"/>
                          </a:rPr>
                          <m:t>.</m:t>
                        </m:r>
                        <m:r>
                          <a:rPr lang="vi-VN" altLang="vi-VN" sz="2800" b="0" i="1" smtClean="0">
                            <a:solidFill>
                              <a:prstClr val="black"/>
                            </a:solidFill>
                            <a:latin typeface="Cambria Math" panose="02040503050406030204" pitchFamily="18" charset="0"/>
                          </a:rPr>
                          <m:t>𝑆</m:t>
                        </m:r>
                      </m:num>
                      <m:den>
                        <m:r>
                          <a:rPr lang="vi-VN" altLang="vi-VN" sz="2800" b="0" i="1" smtClean="0">
                            <a:solidFill>
                              <a:prstClr val="black"/>
                            </a:solidFill>
                            <a:latin typeface="Cambria Math" panose="02040503050406030204" pitchFamily="18" charset="0"/>
                          </a:rPr>
                          <m:t>𝑠</m:t>
                        </m:r>
                      </m:den>
                    </m:f>
                  </m:oMath>
                </a14:m>
                <a:r>
                  <a:rPr lang="vi-VN" altLang="vi-VN" sz="2800" dirty="0">
                    <a:solidFill>
                      <a:prstClr val="black"/>
                    </a:solidFill>
                  </a:rPr>
                  <a:t> =&gt;</a:t>
                </a:r>
                <a14:m>
                  <m:oMath xmlns:m="http://schemas.openxmlformats.org/officeDocument/2006/math">
                    <m:f>
                      <m:fPr>
                        <m:ctrlPr>
                          <a:rPr lang="vi-VN" altLang="vi-VN" sz="2800" i="1" dirty="0" smtClean="0">
                            <a:solidFill>
                              <a:prstClr val="black"/>
                            </a:solidFill>
                            <a:latin typeface="Cambria Math" panose="02040503050406030204" pitchFamily="18" charset="0"/>
                          </a:rPr>
                        </m:ctrlPr>
                      </m:fPr>
                      <m:num>
                        <m:r>
                          <a:rPr lang="vi-VN" altLang="vi-VN" sz="2800" b="0" i="1" dirty="0" smtClean="0">
                            <a:solidFill>
                              <a:prstClr val="black"/>
                            </a:solidFill>
                            <a:latin typeface="Cambria Math" panose="02040503050406030204" pitchFamily="18" charset="0"/>
                          </a:rPr>
                          <m:t> </m:t>
                        </m:r>
                        <m:r>
                          <a:rPr lang="vi-VN" altLang="vi-VN" sz="2800" b="0" i="1" dirty="0" smtClean="0">
                            <a:solidFill>
                              <a:prstClr val="black"/>
                            </a:solidFill>
                            <a:latin typeface="Cambria Math" panose="02040503050406030204" pitchFamily="18" charset="0"/>
                          </a:rPr>
                          <m:t>𝐹</m:t>
                        </m:r>
                      </m:num>
                      <m:den>
                        <m:r>
                          <a:rPr lang="vi-VN" altLang="vi-VN" sz="2800" b="0" i="1" dirty="0" smtClean="0">
                            <a:solidFill>
                              <a:prstClr val="black"/>
                            </a:solidFill>
                            <a:latin typeface="Cambria Math" panose="02040503050406030204" pitchFamily="18" charset="0"/>
                          </a:rPr>
                          <m:t>𝑓</m:t>
                        </m:r>
                      </m:den>
                    </m:f>
                  </m:oMath>
                </a14:m>
                <a:r>
                  <a:rPr lang="vi-VN" altLang="vi-VN" sz="2800" dirty="0">
                    <a:solidFill>
                      <a:prstClr val="black"/>
                    </a:solidFill>
                  </a:rPr>
                  <a:t> = </a:t>
                </a:r>
                <a14:m>
                  <m:oMath xmlns:m="http://schemas.openxmlformats.org/officeDocument/2006/math">
                    <m:f>
                      <m:fPr>
                        <m:ctrlPr>
                          <a:rPr lang="vi-VN" altLang="vi-VN" sz="2800" i="1" dirty="0">
                            <a:solidFill>
                              <a:prstClr val="black"/>
                            </a:solidFill>
                            <a:latin typeface="Cambria Math" panose="02040503050406030204" pitchFamily="18" charset="0"/>
                          </a:rPr>
                        </m:ctrlPr>
                      </m:fPr>
                      <m:num>
                        <m:r>
                          <a:rPr lang="vi-VN" altLang="vi-VN" sz="2800" i="1" dirty="0">
                            <a:solidFill>
                              <a:prstClr val="black"/>
                            </a:solidFill>
                            <a:latin typeface="Cambria Math" panose="02040503050406030204" pitchFamily="18" charset="0"/>
                          </a:rPr>
                          <m:t> </m:t>
                        </m:r>
                        <m:r>
                          <a:rPr lang="vi-VN" altLang="vi-VN" sz="2800" b="0" i="1" dirty="0" smtClean="0">
                            <a:solidFill>
                              <a:prstClr val="black"/>
                            </a:solidFill>
                            <a:latin typeface="Cambria Math" panose="02040503050406030204" pitchFamily="18" charset="0"/>
                          </a:rPr>
                          <m:t>𝑆</m:t>
                        </m:r>
                      </m:num>
                      <m:den>
                        <m:r>
                          <a:rPr lang="vi-VN" altLang="vi-VN" sz="2800" b="0" i="1" dirty="0" smtClean="0">
                            <a:solidFill>
                              <a:prstClr val="black"/>
                            </a:solidFill>
                            <a:latin typeface="Cambria Math" panose="02040503050406030204" pitchFamily="18" charset="0"/>
                          </a:rPr>
                          <m:t>𝑠</m:t>
                        </m:r>
                      </m:den>
                    </m:f>
                  </m:oMath>
                </a14:m>
                <a:endParaRPr lang="vi-VN" altLang="vi-VN" sz="2800" dirty="0">
                  <a:solidFill>
                    <a:prstClr val="black"/>
                  </a:solidFill>
                </a:endParaRPr>
              </a:p>
            </p:txBody>
          </p:sp>
        </mc:Choice>
        <mc:Fallback xmlns="">
          <p:sp>
            <p:nvSpPr>
              <p:cNvPr id="14" name="TextBox 74"/>
              <p:cNvSpPr txBox="1">
                <a:spLocks noRot="1" noChangeAspect="1" noMove="1" noResize="1" noEditPoints="1" noAdjustHandles="1" noChangeArrowheads="1" noChangeShapeType="1" noTextEdit="1"/>
              </p:cNvSpPr>
              <p:nvPr/>
            </p:nvSpPr>
            <p:spPr bwMode="auto">
              <a:xfrm>
                <a:off x="1" y="1993512"/>
                <a:ext cx="5181584" cy="4164217"/>
              </a:xfrm>
              <a:prstGeom prst="rect">
                <a:avLst/>
              </a:prstGeom>
              <a:blipFill rotWithShape="0">
                <a:blip r:embed="rId4"/>
                <a:stretch>
                  <a:fillRect l="-2353" t="-1464" r="-2118" b="-586"/>
                </a:stretch>
              </a:blipFill>
              <a:ln w="9525">
                <a:noFill/>
                <a:miter lim="800000"/>
                <a:headEnd/>
                <a:tailEnd/>
              </a:ln>
            </p:spPr>
            <p:txBody>
              <a:bodyPr/>
              <a:lstStyle/>
              <a:p>
                <a:r>
                  <a:rPr lang="vi-VN">
                    <a:noFill/>
                  </a:rPr>
                  <a:t> </a:t>
                </a:r>
              </a:p>
            </p:txBody>
          </p:sp>
        </mc:Fallback>
      </mc:AlternateContent>
    </p:spTree>
    <p:extLst>
      <p:ext uri="{BB962C8B-B14F-4D97-AF65-F5344CB8AC3E}">
        <p14:creationId xmlns:p14="http://schemas.microsoft.com/office/powerpoint/2010/main" val="1481338181"/>
      </p:ext>
    </p:extLst>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urved Connector 7"/>
          <p:cNvCxnSpPr/>
          <p:nvPr/>
        </p:nvCxnSpPr>
        <p:spPr>
          <a:xfrm rot="5400000">
            <a:off x="7287906" y="2446470"/>
            <a:ext cx="35267" cy="19179"/>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9963" y="1339694"/>
            <a:ext cx="1221809" cy="584775"/>
          </a:xfrm>
          <a:prstGeom prst="rect">
            <a:avLst/>
          </a:prstGeom>
          <a:noFill/>
        </p:spPr>
        <p:txBody>
          <a:bodyPr wrap="none" rtlCol="0">
            <a:spAutoFit/>
          </a:bodyPr>
          <a:lstStyle/>
          <a:p>
            <a:r>
              <a:rPr lang="en-US" sz="3200" dirty="0" err="1">
                <a:solidFill>
                  <a:srgbClr val="C00000"/>
                </a:solidFill>
              </a:rPr>
              <a:t>Ví</a:t>
            </a:r>
            <a:r>
              <a:rPr lang="en-US" sz="3200" dirty="0">
                <a:solidFill>
                  <a:srgbClr val="C00000"/>
                </a:solidFill>
              </a:rPr>
              <a:t> </a:t>
            </a:r>
            <a:r>
              <a:rPr lang="en-US" sz="3200" dirty="0" err="1">
                <a:solidFill>
                  <a:srgbClr val="C00000"/>
                </a:solidFill>
              </a:rPr>
              <a:t>dụ</a:t>
            </a:r>
            <a:r>
              <a:rPr lang="en-US" sz="3200" dirty="0">
                <a:solidFill>
                  <a:srgbClr val="C00000"/>
                </a:solidFill>
              </a:rPr>
              <a:t>:</a:t>
            </a:r>
            <a:endParaRPr lang="vi-VN" sz="3200" dirty="0">
              <a:solidFill>
                <a:srgbClr val="C00000"/>
              </a:solidFill>
            </a:endParaRPr>
          </a:p>
        </p:txBody>
      </p:sp>
      <p:sp>
        <p:nvSpPr>
          <p:cNvPr id="17" name="Text Box 5"/>
          <p:cNvSpPr txBox="1">
            <a:spLocks noChangeArrowheads="1"/>
          </p:cNvSpPr>
          <p:nvPr/>
        </p:nvSpPr>
        <p:spPr bwMode="auto">
          <a:xfrm>
            <a:off x="304911" y="1956555"/>
            <a:ext cx="86103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l-PL" sz="2800" dirty="0">
                <a:solidFill>
                  <a:srgbClr val="000000"/>
                </a:solidFill>
                <a:ea typeface="Calibri" panose="020F0502020204030204" pitchFamily="34" charset="0"/>
              </a:rPr>
              <a:t>Các loại bình/ ấm có vòi rót nước thường có lỗ ở phần nắp để thông với không khí giúp tạo ra lực ép gây lên áp suất tác dụng vào chất lỏng sẽ được chất lỏng truyền đi nguyên vẹn theo mọi hướng và đẩy nước thoát ra khỏi vòi.</a:t>
            </a:r>
            <a:endParaRPr lang="en-US" altLang="vi-VN" sz="2800" dirty="0">
              <a:solidFill>
                <a:srgbClr val="C00000"/>
              </a:solidFill>
            </a:endParaRPr>
          </a:p>
        </p:txBody>
      </p:sp>
    </p:spTree>
    <p:extLst>
      <p:ext uri="{BB962C8B-B14F-4D97-AF65-F5344CB8AC3E}">
        <p14:creationId xmlns:p14="http://schemas.microsoft.com/office/powerpoint/2010/main" val="5878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descr="Water droplets"/>
          <p:cNvSpPr txBox="1">
            <a:spLocks noChangeArrowheads="1"/>
          </p:cNvSpPr>
          <p:nvPr/>
        </p:nvSpPr>
        <p:spPr bwMode="auto">
          <a:xfrm>
            <a:off x="166688" y="144009"/>
            <a:ext cx="658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00"/>
                </a:solidFill>
                <a:latin typeface="VNI-Helve" pitchFamily="2" charset="0"/>
                <a:cs typeface="Arial" panose="020B0604020202020204" pitchFamily="34" charset="0"/>
              </a:rPr>
              <a:t>II. </a:t>
            </a:r>
            <a:r>
              <a:rPr lang="en-US" altLang="en-US" sz="2800" b="1" dirty="0" err="1">
                <a:solidFill>
                  <a:srgbClr val="FF0000"/>
                </a:solidFill>
                <a:latin typeface="Times New Roman" panose="02020603050405020304" pitchFamily="18" charset="0"/>
                <a:cs typeface="Times New Roman" panose="02020603050405020304" pitchFamily="18" charset="0"/>
              </a:rPr>
              <a:t>Áp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suất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quyển</a:t>
            </a:r>
            <a:endParaRPr lang="en-US" altLang="en-US" sz="2800" dirty="0">
              <a:solidFill>
                <a:srgbClr val="FF0000"/>
              </a:solidFill>
              <a:latin typeface="VNI-Bodon-Poster" pitchFamily="2" charset="0"/>
              <a:cs typeface="Arial" panose="020B0604020202020204" pitchFamily="34" charset="0"/>
            </a:endParaRPr>
          </a:p>
        </p:txBody>
      </p:sp>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8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descr="Water droplets"/>
          <p:cNvSpPr txBox="1">
            <a:spLocks noChangeArrowheads="1"/>
          </p:cNvSpPr>
          <p:nvPr/>
        </p:nvSpPr>
        <p:spPr bwMode="auto">
          <a:xfrm>
            <a:off x="166688" y="609600"/>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1.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tồn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áp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suất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khí</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quyển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Text Box 8" descr="Water droplets"/>
          <p:cNvSpPr txBox="1">
            <a:spLocks noChangeArrowheads="1"/>
          </p:cNvSpPr>
          <p:nvPr/>
        </p:nvSpPr>
        <p:spPr bwMode="auto">
          <a:xfrm>
            <a:off x="534194" y="1148771"/>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Khí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quyển</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1651097"/>
      </p:ext>
    </p:extLst>
  </p:cSld>
  <p:clrMapOvr>
    <a:masterClrMapping/>
  </p:clrMapOvr>
  <p:transition>
    <p:comb/>
    <p:sndAc>
      <p:stSnd>
        <p:snd r:embed="rId2" name="ELPHRG0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8"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Espaco_006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29000"/>
            <a:ext cx="1600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Freeform 4"/>
          <p:cNvSpPr>
            <a:spLocks/>
          </p:cNvSpPr>
          <p:nvPr/>
        </p:nvSpPr>
        <p:spPr bwMode="auto">
          <a:xfrm>
            <a:off x="1219200" y="1295400"/>
            <a:ext cx="5867400" cy="55626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FontTx/>
              <a:buNone/>
            </a:pPr>
            <a:endParaRPr lang="vi-VN" sz="2400">
              <a:solidFill>
                <a:srgbClr val="1F497D"/>
              </a:solidFill>
              <a:cs typeface="Arial" panose="020B0604020202020204" pitchFamily="34" charset="0"/>
            </a:endParaRPr>
          </a:p>
        </p:txBody>
      </p:sp>
      <p:sp>
        <p:nvSpPr>
          <p:cNvPr id="48133" name="Text Box 5"/>
          <p:cNvSpPr txBox="1">
            <a:spLocks noChangeArrowheads="1"/>
          </p:cNvSpPr>
          <p:nvPr/>
        </p:nvSpPr>
        <p:spPr bwMode="auto">
          <a:xfrm>
            <a:off x="381000" y="152400"/>
            <a:ext cx="861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a:solidFill>
                  <a:prstClr val="black"/>
                </a:solidFill>
                <a:latin typeface="Times New Roman" panose="02020603050405020304" pitchFamily="18" charset="0"/>
                <a:cs typeface="Arial" panose="020B0604020202020204" pitchFamily="34" charset="0"/>
              </a:rPr>
              <a:t>+Trái Đất được bao bọc bởi một lớp không khí dày tới hàng nghìn kilômét,</a:t>
            </a:r>
            <a:r>
              <a:rPr lang="en-US" altLang="en-US" sz="3000">
                <a:solidFill>
                  <a:srgbClr val="FF0000"/>
                </a:solidFill>
                <a:latin typeface="Times New Roman" panose="02020603050405020304" pitchFamily="18" charset="0"/>
                <a:cs typeface="Arial" panose="020B0604020202020204" pitchFamily="34" charset="0"/>
              </a:rPr>
              <a:t> </a:t>
            </a:r>
            <a:r>
              <a:rPr lang="en-US" altLang="en-US" sz="3000" b="1">
                <a:solidFill>
                  <a:srgbClr val="3333FF"/>
                </a:solidFill>
                <a:latin typeface="Times New Roman" panose="02020603050405020304" pitchFamily="18" charset="0"/>
                <a:cs typeface="Arial" panose="020B0604020202020204" pitchFamily="34" charset="0"/>
              </a:rPr>
              <a:t>gọi là khí quyển</a:t>
            </a:r>
          </a:p>
        </p:txBody>
      </p:sp>
      <p:sp>
        <p:nvSpPr>
          <p:cNvPr id="48134" name="Text Box 6"/>
          <p:cNvSpPr txBox="1">
            <a:spLocks noChangeArrowheads="1"/>
          </p:cNvSpPr>
          <p:nvPr/>
        </p:nvSpPr>
        <p:spPr bwMode="auto">
          <a:xfrm>
            <a:off x="198438" y="12192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prstClr val="black"/>
                </a:solidFill>
                <a:latin typeface="Times New Roman" panose="02020603050405020304" pitchFamily="18" charset="0"/>
                <a:cs typeface="Arial" panose="020B0604020202020204" pitchFamily="34" charset="0"/>
              </a:rPr>
              <a:t>+Vì không khí cũng có trọng lượng nên Trái Đất và mọi </a:t>
            </a:r>
            <a:r>
              <a:rPr lang="en-US" altLang="en-US" sz="2800" b="1">
                <a:solidFill>
                  <a:srgbClr val="0000FF"/>
                </a:solidFill>
                <a:latin typeface="Times New Roman" panose="02020603050405020304" pitchFamily="18" charset="0"/>
                <a:cs typeface="Arial" panose="020B0604020202020204" pitchFamily="34" charset="0"/>
              </a:rPr>
              <a:t>vật trên trên Trái Đất đều chịu áp suất của lớp không </a:t>
            </a:r>
            <a:r>
              <a:rPr lang="en-US" altLang="en-US" sz="2800" b="1">
                <a:solidFill>
                  <a:prstClr val="black"/>
                </a:solidFill>
                <a:latin typeface="Times New Roman" panose="02020603050405020304" pitchFamily="18" charset="0"/>
                <a:cs typeface="Arial" panose="020B0604020202020204" pitchFamily="34" charset="0"/>
              </a:rPr>
              <a:t>khí bao quanh Trái Đất</a:t>
            </a:r>
          </a:p>
        </p:txBody>
      </p:sp>
      <p:sp>
        <p:nvSpPr>
          <p:cNvPr id="48135" name="Line 7"/>
          <p:cNvSpPr>
            <a:spLocks noChangeShapeType="1"/>
          </p:cNvSpPr>
          <p:nvPr/>
        </p:nvSpPr>
        <p:spPr bwMode="auto">
          <a:xfrm>
            <a:off x="25908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36" name="Line 8"/>
          <p:cNvSpPr>
            <a:spLocks noChangeShapeType="1"/>
          </p:cNvSpPr>
          <p:nvPr/>
        </p:nvSpPr>
        <p:spPr bwMode="auto">
          <a:xfrm>
            <a:off x="25908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37" name="Line 9"/>
          <p:cNvSpPr>
            <a:spLocks noChangeShapeType="1"/>
          </p:cNvSpPr>
          <p:nvPr/>
        </p:nvSpPr>
        <p:spPr bwMode="auto">
          <a:xfrm rot="10672734">
            <a:off x="49530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38" name="Line 10"/>
          <p:cNvSpPr>
            <a:spLocks noChangeShapeType="1"/>
          </p:cNvSpPr>
          <p:nvPr/>
        </p:nvSpPr>
        <p:spPr bwMode="auto">
          <a:xfrm rot="10800000">
            <a:off x="49530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39" name="Line 11"/>
          <p:cNvSpPr>
            <a:spLocks noChangeShapeType="1"/>
          </p:cNvSpPr>
          <p:nvPr/>
        </p:nvSpPr>
        <p:spPr bwMode="auto">
          <a:xfrm rot="5400000">
            <a:off x="3620294" y="30853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40" name="Line 12"/>
          <p:cNvSpPr>
            <a:spLocks noChangeShapeType="1"/>
          </p:cNvSpPr>
          <p:nvPr/>
        </p:nvSpPr>
        <p:spPr bwMode="auto">
          <a:xfrm rot="5400000">
            <a:off x="3923507" y="30853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41" name="Line 13"/>
          <p:cNvSpPr>
            <a:spLocks noChangeShapeType="1"/>
          </p:cNvSpPr>
          <p:nvPr/>
        </p:nvSpPr>
        <p:spPr bwMode="auto">
          <a:xfrm rot="-5400000">
            <a:off x="3620294" y="5295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42" name="Line 14"/>
          <p:cNvSpPr>
            <a:spLocks noChangeShapeType="1"/>
          </p:cNvSpPr>
          <p:nvPr/>
        </p:nvSpPr>
        <p:spPr bwMode="auto">
          <a:xfrm rot="-5400000">
            <a:off x="3923507" y="52951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43" name="Line 15"/>
          <p:cNvSpPr>
            <a:spLocks noChangeShapeType="1"/>
          </p:cNvSpPr>
          <p:nvPr/>
        </p:nvSpPr>
        <p:spPr bwMode="auto">
          <a:xfrm rot="-2795413">
            <a:off x="2858294" y="5066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44" name="Line 16"/>
          <p:cNvSpPr>
            <a:spLocks noChangeShapeType="1"/>
          </p:cNvSpPr>
          <p:nvPr/>
        </p:nvSpPr>
        <p:spPr bwMode="auto">
          <a:xfrm rot="8029852">
            <a:off x="4610894" y="3390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45" name="Line 17"/>
          <p:cNvSpPr>
            <a:spLocks noChangeShapeType="1"/>
          </p:cNvSpPr>
          <p:nvPr/>
        </p:nvSpPr>
        <p:spPr bwMode="auto">
          <a:xfrm rot="-8779874">
            <a:off x="4724400" y="4953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46" name="Line 18"/>
          <p:cNvSpPr>
            <a:spLocks noChangeShapeType="1"/>
          </p:cNvSpPr>
          <p:nvPr/>
        </p:nvSpPr>
        <p:spPr bwMode="auto">
          <a:xfrm rot="2068162">
            <a:off x="2819400" y="33528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a:solidFill>
                <a:srgbClr val="1F497D"/>
              </a:solidFill>
              <a:cs typeface="Arial" panose="020B0604020202020204" pitchFamily="34" charset="0"/>
            </a:endParaRPr>
          </a:p>
        </p:txBody>
      </p:sp>
      <p:sp>
        <p:nvSpPr>
          <p:cNvPr id="48147" name="Text Box 19"/>
          <p:cNvSpPr txBox="1">
            <a:spLocks noChangeArrowheads="1"/>
          </p:cNvSpPr>
          <p:nvPr/>
        </p:nvSpPr>
        <p:spPr bwMode="auto">
          <a:xfrm>
            <a:off x="304800" y="5638800"/>
            <a:ext cx="85042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400" b="1">
                <a:solidFill>
                  <a:srgbClr val="0000FF"/>
                </a:solidFill>
                <a:latin typeface="Times New Roman" panose="02020603050405020304" pitchFamily="18" charset="0"/>
                <a:cs typeface="Arial" panose="020B0604020202020204" pitchFamily="34" charset="0"/>
              </a:rPr>
              <a:t>Áp suất này được gọi là</a:t>
            </a:r>
            <a:r>
              <a:rPr lang="en-US" altLang="en-US" sz="3400" b="1">
                <a:solidFill>
                  <a:prstClr val="black"/>
                </a:solidFill>
                <a:latin typeface="Times New Roman" panose="02020603050405020304" pitchFamily="18" charset="0"/>
                <a:cs typeface="Arial" panose="020B0604020202020204" pitchFamily="34" charset="0"/>
              </a:rPr>
              <a:t> áp suất khí quyển</a:t>
            </a:r>
          </a:p>
          <a:p>
            <a:pPr eaLnBrk="1" hangingPunct="1">
              <a:spcBef>
                <a:spcPct val="0"/>
              </a:spcBef>
              <a:buFontTx/>
              <a:buNone/>
            </a:pPr>
            <a:r>
              <a:rPr lang="en-US" altLang="en-US" sz="3400" b="1">
                <a:solidFill>
                  <a:prstClr val="black"/>
                </a:solidFill>
                <a:latin typeface="Times New Roman" panose="02020603050405020304" pitchFamily="18" charset="0"/>
                <a:cs typeface="Arial" panose="020B0604020202020204" pitchFamily="34" charset="0"/>
              </a:rPr>
              <a:t>Áp suất khí quyển tác dụng theo mọi phương</a:t>
            </a:r>
          </a:p>
        </p:txBody>
      </p:sp>
    </p:spTree>
    <p:extLst>
      <p:ext uri="{BB962C8B-B14F-4D97-AF65-F5344CB8AC3E}">
        <p14:creationId xmlns:p14="http://schemas.microsoft.com/office/powerpoint/2010/main" val="2218892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dissolve">
                                      <p:cBhvr>
                                        <p:cTn id="7" dur="500"/>
                                        <p:tgtEl>
                                          <p:spTgt spid="48131"/>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48132"/>
                                        </p:tgtEl>
                                        <p:attrNameLst>
                                          <p:attrName>style.visibility</p:attrName>
                                        </p:attrNameLst>
                                      </p:cBhvr>
                                      <p:to>
                                        <p:strVal val="visible"/>
                                      </p:to>
                                    </p:set>
                                    <p:animEffect transition="in" filter="fade">
                                      <p:cBhvr>
                                        <p:cTn id="11" dur="2000"/>
                                        <p:tgtEl>
                                          <p:spTgt spid="48132"/>
                                        </p:tgtEl>
                                      </p:cBhvr>
                                    </p:animEffect>
                                  </p:childTnLst>
                                </p:cTn>
                              </p:par>
                              <p:par>
                                <p:cTn id="12" presetID="8" presetClass="emph" presetSubtype="0" repeatCount="indefinite" fill="hold" grpId="1" nodeType="withEffect">
                                  <p:stCondLst>
                                    <p:cond delay="0"/>
                                  </p:stCondLst>
                                  <p:childTnLst>
                                    <p:animRot by="21600000">
                                      <p:cBhvr>
                                        <p:cTn id="13" dur="20000" fill="hold"/>
                                        <p:tgtEl>
                                          <p:spTgt spid="48132"/>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8133"/>
                                        </p:tgtEl>
                                        <p:attrNameLst>
                                          <p:attrName>style.visibility</p:attrName>
                                        </p:attrNameLst>
                                      </p:cBhvr>
                                      <p:to>
                                        <p:strVal val="visible"/>
                                      </p:to>
                                    </p:set>
                                    <p:animEffect transition="in" filter="randombar(horizontal)">
                                      <p:cBhvr>
                                        <p:cTn id="18" dur="500"/>
                                        <p:tgtEl>
                                          <p:spTgt spid="4813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8134"/>
                                        </p:tgtEl>
                                        <p:attrNameLst>
                                          <p:attrName>style.visibility</p:attrName>
                                        </p:attrNameLst>
                                      </p:cBhvr>
                                      <p:to>
                                        <p:strVal val="visible"/>
                                      </p:to>
                                    </p:set>
                                    <p:animEffect transition="in" filter="randombar(horizontal)">
                                      <p:cBhvr>
                                        <p:cTn id="21" dur="500"/>
                                        <p:tgtEl>
                                          <p:spTgt spid="48134"/>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8146"/>
                                        </p:tgtEl>
                                        <p:attrNameLst>
                                          <p:attrName>style.visibility</p:attrName>
                                        </p:attrNameLst>
                                      </p:cBhvr>
                                      <p:to>
                                        <p:strVal val="visible"/>
                                      </p:to>
                                    </p:set>
                                    <p:animEffect transition="in" filter="fade">
                                      <p:cBhvr>
                                        <p:cTn id="25" dur="2000"/>
                                        <p:tgtEl>
                                          <p:spTgt spid="481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139"/>
                                        </p:tgtEl>
                                        <p:attrNameLst>
                                          <p:attrName>style.visibility</p:attrName>
                                        </p:attrNameLst>
                                      </p:cBhvr>
                                      <p:to>
                                        <p:strVal val="visible"/>
                                      </p:to>
                                    </p:set>
                                    <p:animEffect transition="in" filter="fade">
                                      <p:cBhvr>
                                        <p:cTn id="28" dur="2000"/>
                                        <p:tgtEl>
                                          <p:spTgt spid="481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140"/>
                                        </p:tgtEl>
                                        <p:attrNameLst>
                                          <p:attrName>style.visibility</p:attrName>
                                        </p:attrNameLst>
                                      </p:cBhvr>
                                      <p:to>
                                        <p:strVal val="visible"/>
                                      </p:to>
                                    </p:set>
                                    <p:animEffect transition="in" filter="fade">
                                      <p:cBhvr>
                                        <p:cTn id="31" dur="2000"/>
                                        <p:tgtEl>
                                          <p:spTgt spid="481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144"/>
                                        </p:tgtEl>
                                        <p:attrNameLst>
                                          <p:attrName>style.visibility</p:attrName>
                                        </p:attrNameLst>
                                      </p:cBhvr>
                                      <p:to>
                                        <p:strVal val="visible"/>
                                      </p:to>
                                    </p:set>
                                    <p:animEffect transition="in" filter="fade">
                                      <p:cBhvr>
                                        <p:cTn id="34" dur="2000"/>
                                        <p:tgtEl>
                                          <p:spTgt spid="481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137"/>
                                        </p:tgtEl>
                                        <p:attrNameLst>
                                          <p:attrName>style.visibility</p:attrName>
                                        </p:attrNameLst>
                                      </p:cBhvr>
                                      <p:to>
                                        <p:strVal val="visible"/>
                                      </p:to>
                                    </p:set>
                                    <p:animEffect transition="in" filter="fade">
                                      <p:cBhvr>
                                        <p:cTn id="37" dur="2000"/>
                                        <p:tgtEl>
                                          <p:spTgt spid="48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138"/>
                                        </p:tgtEl>
                                        <p:attrNameLst>
                                          <p:attrName>style.visibility</p:attrName>
                                        </p:attrNameLst>
                                      </p:cBhvr>
                                      <p:to>
                                        <p:strVal val="visible"/>
                                      </p:to>
                                    </p:set>
                                    <p:animEffect transition="in" filter="fade">
                                      <p:cBhvr>
                                        <p:cTn id="40" dur="2000"/>
                                        <p:tgtEl>
                                          <p:spTgt spid="48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145"/>
                                        </p:tgtEl>
                                        <p:attrNameLst>
                                          <p:attrName>style.visibility</p:attrName>
                                        </p:attrNameLst>
                                      </p:cBhvr>
                                      <p:to>
                                        <p:strVal val="visible"/>
                                      </p:to>
                                    </p:set>
                                    <p:animEffect transition="in" filter="fade">
                                      <p:cBhvr>
                                        <p:cTn id="43" dur="2000"/>
                                        <p:tgtEl>
                                          <p:spTgt spid="481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142"/>
                                        </p:tgtEl>
                                        <p:attrNameLst>
                                          <p:attrName>style.visibility</p:attrName>
                                        </p:attrNameLst>
                                      </p:cBhvr>
                                      <p:to>
                                        <p:strVal val="visible"/>
                                      </p:to>
                                    </p:set>
                                    <p:animEffect transition="in" filter="fade">
                                      <p:cBhvr>
                                        <p:cTn id="46" dur="2000"/>
                                        <p:tgtEl>
                                          <p:spTgt spid="481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141"/>
                                        </p:tgtEl>
                                        <p:attrNameLst>
                                          <p:attrName>style.visibility</p:attrName>
                                        </p:attrNameLst>
                                      </p:cBhvr>
                                      <p:to>
                                        <p:strVal val="visible"/>
                                      </p:to>
                                    </p:set>
                                    <p:animEffect transition="in" filter="fade">
                                      <p:cBhvr>
                                        <p:cTn id="49" dur="2000"/>
                                        <p:tgtEl>
                                          <p:spTgt spid="481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143"/>
                                        </p:tgtEl>
                                        <p:attrNameLst>
                                          <p:attrName>style.visibility</p:attrName>
                                        </p:attrNameLst>
                                      </p:cBhvr>
                                      <p:to>
                                        <p:strVal val="visible"/>
                                      </p:to>
                                    </p:set>
                                    <p:animEffect transition="in" filter="fade">
                                      <p:cBhvr>
                                        <p:cTn id="52" dur="2000"/>
                                        <p:tgtEl>
                                          <p:spTgt spid="481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136"/>
                                        </p:tgtEl>
                                        <p:attrNameLst>
                                          <p:attrName>style.visibility</p:attrName>
                                        </p:attrNameLst>
                                      </p:cBhvr>
                                      <p:to>
                                        <p:strVal val="visible"/>
                                      </p:to>
                                    </p:set>
                                    <p:animEffect transition="in" filter="fade">
                                      <p:cBhvr>
                                        <p:cTn id="55" dur="2000"/>
                                        <p:tgtEl>
                                          <p:spTgt spid="481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135"/>
                                        </p:tgtEl>
                                        <p:attrNameLst>
                                          <p:attrName>style.visibility</p:attrName>
                                        </p:attrNameLst>
                                      </p:cBhvr>
                                      <p:to>
                                        <p:strVal val="visible"/>
                                      </p:to>
                                    </p:set>
                                    <p:animEffect transition="in" filter="fade">
                                      <p:cBhvr>
                                        <p:cTn id="58" dur="2000"/>
                                        <p:tgtEl>
                                          <p:spTgt spid="48135"/>
                                        </p:tgtEl>
                                      </p:cBhvr>
                                    </p:animEffect>
                                  </p:childTnLst>
                                </p:cTn>
                              </p:par>
                            </p:childTnLst>
                          </p:cTn>
                        </p:par>
                        <p:par>
                          <p:cTn id="59" fill="hold" nodeType="afterGroup">
                            <p:stCondLst>
                              <p:cond delay="2500"/>
                            </p:stCondLst>
                            <p:childTnLst>
                              <p:par>
                                <p:cTn id="60" presetID="35" presetClass="emph" presetSubtype="0" fill="hold" grpId="1" nodeType="afterEffect">
                                  <p:stCondLst>
                                    <p:cond delay="0"/>
                                  </p:stCondLst>
                                  <p:childTnLst>
                                    <p:anim calcmode="discrete" valueType="str">
                                      <p:cBhvr>
                                        <p:cTn id="61" dur="1000" fill="hold"/>
                                        <p:tgtEl>
                                          <p:spTgt spid="48139"/>
                                        </p:tgtEl>
                                        <p:attrNameLst>
                                          <p:attrName>style.visibility</p:attrName>
                                        </p:attrNameLst>
                                      </p:cBhvr>
                                      <p:tavLst>
                                        <p:tav tm="0">
                                          <p:val>
                                            <p:strVal val="hidden"/>
                                          </p:val>
                                        </p:tav>
                                        <p:tav tm="50000">
                                          <p:val>
                                            <p:strVal val="visible"/>
                                          </p:val>
                                        </p:tav>
                                      </p:tavLst>
                                    </p:anim>
                                  </p:childTnLst>
                                </p:cTn>
                              </p:par>
                              <p:par>
                                <p:cTn id="62" presetID="35" presetClass="emph" presetSubtype="0" fill="hold" grpId="1" nodeType="withEffect">
                                  <p:stCondLst>
                                    <p:cond delay="0"/>
                                  </p:stCondLst>
                                  <p:childTnLst>
                                    <p:anim calcmode="discrete" valueType="str">
                                      <p:cBhvr>
                                        <p:cTn id="63" dur="1000" fill="hold"/>
                                        <p:tgtEl>
                                          <p:spTgt spid="48140"/>
                                        </p:tgtEl>
                                        <p:attrNameLst>
                                          <p:attrName>style.visibility</p:attrName>
                                        </p:attrNameLst>
                                      </p:cBhvr>
                                      <p:tavLst>
                                        <p:tav tm="0">
                                          <p:val>
                                            <p:strVal val="hidden"/>
                                          </p:val>
                                        </p:tav>
                                        <p:tav tm="50000">
                                          <p:val>
                                            <p:strVal val="visible"/>
                                          </p:val>
                                        </p:tav>
                                      </p:tavLst>
                                    </p:anim>
                                  </p:childTnLst>
                                </p:cTn>
                              </p:par>
                              <p:par>
                                <p:cTn id="64" presetID="35" presetClass="emph" presetSubtype="0" fill="hold" grpId="1" nodeType="withEffect">
                                  <p:stCondLst>
                                    <p:cond delay="0"/>
                                  </p:stCondLst>
                                  <p:childTnLst>
                                    <p:anim calcmode="discrete" valueType="str">
                                      <p:cBhvr>
                                        <p:cTn id="65" dur="1000" fill="hold"/>
                                        <p:tgtEl>
                                          <p:spTgt spid="48144"/>
                                        </p:tgtEl>
                                        <p:attrNameLst>
                                          <p:attrName>style.visibility</p:attrName>
                                        </p:attrNameLst>
                                      </p:cBhvr>
                                      <p:tavLst>
                                        <p:tav tm="0">
                                          <p:val>
                                            <p:strVal val="hidden"/>
                                          </p:val>
                                        </p:tav>
                                        <p:tav tm="50000">
                                          <p:val>
                                            <p:strVal val="visible"/>
                                          </p:val>
                                        </p:tav>
                                      </p:tavLst>
                                    </p:anim>
                                  </p:childTnLst>
                                </p:cTn>
                              </p:par>
                              <p:par>
                                <p:cTn id="66" presetID="35" presetClass="emph" presetSubtype="0" fill="hold" grpId="1" nodeType="withEffect">
                                  <p:stCondLst>
                                    <p:cond delay="0"/>
                                  </p:stCondLst>
                                  <p:childTnLst>
                                    <p:anim calcmode="discrete" valueType="str">
                                      <p:cBhvr>
                                        <p:cTn id="67" dur="1000" fill="hold"/>
                                        <p:tgtEl>
                                          <p:spTgt spid="48137"/>
                                        </p:tgtEl>
                                        <p:attrNameLst>
                                          <p:attrName>style.visibility</p:attrName>
                                        </p:attrNameLst>
                                      </p:cBhvr>
                                      <p:tavLst>
                                        <p:tav tm="0">
                                          <p:val>
                                            <p:strVal val="hidden"/>
                                          </p:val>
                                        </p:tav>
                                        <p:tav tm="50000">
                                          <p:val>
                                            <p:strVal val="visible"/>
                                          </p:val>
                                        </p:tav>
                                      </p:tavLst>
                                    </p:anim>
                                  </p:childTnLst>
                                </p:cTn>
                              </p:par>
                              <p:par>
                                <p:cTn id="68" presetID="35" presetClass="emph" presetSubtype="0" fill="hold" grpId="1" nodeType="withEffect">
                                  <p:stCondLst>
                                    <p:cond delay="0"/>
                                  </p:stCondLst>
                                  <p:childTnLst>
                                    <p:anim calcmode="discrete" valueType="str">
                                      <p:cBhvr>
                                        <p:cTn id="69" dur="1000" fill="hold"/>
                                        <p:tgtEl>
                                          <p:spTgt spid="48138"/>
                                        </p:tgtEl>
                                        <p:attrNameLst>
                                          <p:attrName>style.visibility</p:attrName>
                                        </p:attrNameLst>
                                      </p:cBhvr>
                                      <p:tavLst>
                                        <p:tav tm="0">
                                          <p:val>
                                            <p:strVal val="hidden"/>
                                          </p:val>
                                        </p:tav>
                                        <p:tav tm="50000">
                                          <p:val>
                                            <p:strVal val="visible"/>
                                          </p:val>
                                        </p:tav>
                                      </p:tavLst>
                                    </p:anim>
                                  </p:childTnLst>
                                </p:cTn>
                              </p:par>
                              <p:par>
                                <p:cTn id="70" presetID="35" presetClass="emph" presetSubtype="0" fill="hold" grpId="1" nodeType="withEffect">
                                  <p:stCondLst>
                                    <p:cond delay="0"/>
                                  </p:stCondLst>
                                  <p:childTnLst>
                                    <p:anim calcmode="discrete" valueType="str">
                                      <p:cBhvr>
                                        <p:cTn id="71" dur="1000" fill="hold"/>
                                        <p:tgtEl>
                                          <p:spTgt spid="48145"/>
                                        </p:tgtEl>
                                        <p:attrNameLst>
                                          <p:attrName>style.visibility</p:attrName>
                                        </p:attrNameLst>
                                      </p:cBhvr>
                                      <p:tavLst>
                                        <p:tav tm="0">
                                          <p:val>
                                            <p:strVal val="hidden"/>
                                          </p:val>
                                        </p:tav>
                                        <p:tav tm="50000">
                                          <p:val>
                                            <p:strVal val="visible"/>
                                          </p:val>
                                        </p:tav>
                                      </p:tavLst>
                                    </p:anim>
                                  </p:childTnLst>
                                </p:cTn>
                              </p:par>
                              <p:par>
                                <p:cTn id="72" presetID="35" presetClass="emph" presetSubtype="0" fill="hold" grpId="1" nodeType="withEffect">
                                  <p:stCondLst>
                                    <p:cond delay="0"/>
                                  </p:stCondLst>
                                  <p:childTnLst>
                                    <p:anim calcmode="discrete" valueType="str">
                                      <p:cBhvr>
                                        <p:cTn id="73" dur="1000" fill="hold"/>
                                        <p:tgtEl>
                                          <p:spTgt spid="48142"/>
                                        </p:tgtEl>
                                        <p:attrNameLst>
                                          <p:attrName>style.visibility</p:attrName>
                                        </p:attrNameLst>
                                      </p:cBhvr>
                                      <p:tavLst>
                                        <p:tav tm="0">
                                          <p:val>
                                            <p:strVal val="hidden"/>
                                          </p:val>
                                        </p:tav>
                                        <p:tav tm="50000">
                                          <p:val>
                                            <p:strVal val="visible"/>
                                          </p:val>
                                        </p:tav>
                                      </p:tavLst>
                                    </p:anim>
                                  </p:childTnLst>
                                </p:cTn>
                              </p:par>
                              <p:par>
                                <p:cTn id="74" presetID="35" presetClass="emph" presetSubtype="0" fill="hold" grpId="1" nodeType="withEffect">
                                  <p:stCondLst>
                                    <p:cond delay="0"/>
                                  </p:stCondLst>
                                  <p:childTnLst>
                                    <p:anim calcmode="discrete" valueType="str">
                                      <p:cBhvr>
                                        <p:cTn id="75" dur="1000" fill="hold"/>
                                        <p:tgtEl>
                                          <p:spTgt spid="48141"/>
                                        </p:tgtEl>
                                        <p:attrNameLst>
                                          <p:attrName>style.visibility</p:attrName>
                                        </p:attrNameLst>
                                      </p:cBhvr>
                                      <p:tavLst>
                                        <p:tav tm="0">
                                          <p:val>
                                            <p:strVal val="hidden"/>
                                          </p:val>
                                        </p:tav>
                                        <p:tav tm="50000">
                                          <p:val>
                                            <p:strVal val="visible"/>
                                          </p:val>
                                        </p:tav>
                                      </p:tavLst>
                                    </p:anim>
                                  </p:childTnLst>
                                </p:cTn>
                              </p:par>
                              <p:par>
                                <p:cTn id="76" presetID="35" presetClass="emph" presetSubtype="0" fill="hold" grpId="1" nodeType="withEffect">
                                  <p:stCondLst>
                                    <p:cond delay="0"/>
                                  </p:stCondLst>
                                  <p:childTnLst>
                                    <p:anim calcmode="discrete" valueType="str">
                                      <p:cBhvr>
                                        <p:cTn id="77" dur="1000" fill="hold"/>
                                        <p:tgtEl>
                                          <p:spTgt spid="48143"/>
                                        </p:tgtEl>
                                        <p:attrNameLst>
                                          <p:attrName>style.visibility</p:attrName>
                                        </p:attrNameLst>
                                      </p:cBhvr>
                                      <p:tavLst>
                                        <p:tav tm="0">
                                          <p:val>
                                            <p:strVal val="hidden"/>
                                          </p:val>
                                        </p:tav>
                                        <p:tav tm="50000">
                                          <p:val>
                                            <p:strVal val="visible"/>
                                          </p:val>
                                        </p:tav>
                                      </p:tavLst>
                                    </p:anim>
                                  </p:childTnLst>
                                </p:cTn>
                              </p:par>
                              <p:par>
                                <p:cTn id="78" presetID="35" presetClass="emph" presetSubtype="0" fill="hold" grpId="1" nodeType="withEffect">
                                  <p:stCondLst>
                                    <p:cond delay="0"/>
                                  </p:stCondLst>
                                  <p:childTnLst>
                                    <p:anim calcmode="discrete" valueType="str">
                                      <p:cBhvr>
                                        <p:cTn id="79" dur="1000" fill="hold"/>
                                        <p:tgtEl>
                                          <p:spTgt spid="48136"/>
                                        </p:tgtEl>
                                        <p:attrNameLst>
                                          <p:attrName>style.visibility</p:attrName>
                                        </p:attrNameLst>
                                      </p:cBhvr>
                                      <p:tavLst>
                                        <p:tav tm="0">
                                          <p:val>
                                            <p:strVal val="hidden"/>
                                          </p:val>
                                        </p:tav>
                                        <p:tav tm="50000">
                                          <p:val>
                                            <p:strVal val="visible"/>
                                          </p:val>
                                        </p:tav>
                                      </p:tavLst>
                                    </p:anim>
                                  </p:childTnLst>
                                </p:cTn>
                              </p:par>
                              <p:par>
                                <p:cTn id="80" presetID="35" presetClass="emph" presetSubtype="0" fill="hold" grpId="1" nodeType="withEffect">
                                  <p:stCondLst>
                                    <p:cond delay="0"/>
                                  </p:stCondLst>
                                  <p:childTnLst>
                                    <p:anim calcmode="discrete" valueType="str">
                                      <p:cBhvr>
                                        <p:cTn id="81" dur="1000" fill="hold"/>
                                        <p:tgtEl>
                                          <p:spTgt spid="48135"/>
                                        </p:tgtEl>
                                        <p:attrNameLst>
                                          <p:attrName>style.visibility</p:attrName>
                                        </p:attrNameLst>
                                      </p:cBhvr>
                                      <p:tavLst>
                                        <p:tav tm="0">
                                          <p:val>
                                            <p:strVal val="hidden"/>
                                          </p:val>
                                        </p:tav>
                                        <p:tav tm="50000">
                                          <p:val>
                                            <p:strVal val="visible"/>
                                          </p:val>
                                        </p:tav>
                                      </p:tavLst>
                                    </p:anim>
                                  </p:childTnLst>
                                </p:cTn>
                              </p:par>
                              <p:par>
                                <p:cTn id="82" presetID="35" presetClass="emph" presetSubtype="0" fill="hold" grpId="1" nodeType="withEffect">
                                  <p:stCondLst>
                                    <p:cond delay="0"/>
                                  </p:stCondLst>
                                  <p:childTnLst>
                                    <p:anim calcmode="discrete" valueType="str">
                                      <p:cBhvr>
                                        <p:cTn id="83" dur="1000" fill="hold"/>
                                        <p:tgtEl>
                                          <p:spTgt spid="48146"/>
                                        </p:tgtEl>
                                        <p:attrNameLst>
                                          <p:attrName>style.visibility</p:attrName>
                                        </p:attrNameLst>
                                      </p:cBhvr>
                                      <p:tavLst>
                                        <p:tav tm="0">
                                          <p:val>
                                            <p:strVal val="hidden"/>
                                          </p:val>
                                        </p:tav>
                                        <p:tav tm="50000">
                                          <p:val>
                                            <p:strVal val="visible"/>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1" fill="hold" grpId="0" nodeType="clickEffect">
                                  <p:stCondLst>
                                    <p:cond delay="0"/>
                                  </p:stCondLst>
                                  <p:childTnLst>
                                    <p:set>
                                      <p:cBhvr>
                                        <p:cTn id="87" dur="1" fill="hold">
                                          <p:stCondLst>
                                            <p:cond delay="0"/>
                                          </p:stCondLst>
                                        </p:cTn>
                                        <p:tgtEl>
                                          <p:spTgt spid="48147">
                                            <p:txEl>
                                              <p:pRg st="0" end="0"/>
                                            </p:txEl>
                                          </p:spTgt>
                                        </p:tgtEl>
                                        <p:attrNameLst>
                                          <p:attrName>style.visibility</p:attrName>
                                        </p:attrNameLst>
                                      </p:cBhvr>
                                      <p:to>
                                        <p:strVal val="visible"/>
                                      </p:to>
                                    </p:set>
                                    <p:anim calcmode="lin" valueType="num">
                                      <p:cBhvr additive="base">
                                        <p:cTn id="88" dur="500" fill="hold"/>
                                        <p:tgtEl>
                                          <p:spTgt spid="48147">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8147">
                                            <p:txEl>
                                              <p:pRg st="0" end="0"/>
                                            </p:txEl>
                                          </p:spTgt>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48147">
                                            <p:txEl>
                                              <p:pRg st="1" end="1"/>
                                            </p:txEl>
                                          </p:spTgt>
                                        </p:tgtEl>
                                        <p:attrNameLst>
                                          <p:attrName>style.visibility</p:attrName>
                                        </p:attrNameLst>
                                      </p:cBhvr>
                                      <p:to>
                                        <p:strVal val="visible"/>
                                      </p:to>
                                    </p:set>
                                    <p:anim calcmode="lin" valueType="num">
                                      <p:cBhvr additive="base">
                                        <p:cTn id="92" dur="500" fill="hold"/>
                                        <p:tgtEl>
                                          <p:spTgt spid="48147">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8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48147">
                                            <p:txEl>
                                              <p:pRg st="1" end="1"/>
                                            </p:txEl>
                                          </p:spTgt>
                                        </p:tgtEl>
                                        <p:attrNameLst>
                                          <p:attrName>style.visibility</p:attrName>
                                        </p:attrNameLst>
                                      </p:cBhvr>
                                      <p:to>
                                        <p:strVal val="visible"/>
                                      </p:to>
                                    </p:set>
                                    <p:animEffect transition="in" filter="checkerboard(across)">
                                      <p:cBhvr>
                                        <p:cTn id="98" dur="500"/>
                                        <p:tgtEl>
                                          <p:spTgt spid="48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2" grpId="1" animBg="1"/>
      <p:bldP spid="48133" grpId="0"/>
      <p:bldP spid="48134" grpId="0"/>
      <p:bldP spid="48135" grpId="0" animBg="1"/>
      <p:bldP spid="48135" grpId="1" animBg="1"/>
      <p:bldP spid="48136" grpId="0" animBg="1"/>
      <p:bldP spid="48136" grpId="1" animBg="1"/>
      <p:bldP spid="48137" grpId="0" animBg="1"/>
      <p:bldP spid="48137" grpId="1" animBg="1"/>
      <p:bldP spid="48138" grpId="0" animBg="1"/>
      <p:bldP spid="48138" grpId="1" animBg="1"/>
      <p:bldP spid="48139" grpId="0" animBg="1"/>
      <p:bldP spid="48139" grpId="1" animBg="1"/>
      <p:bldP spid="48140" grpId="0" animBg="1"/>
      <p:bldP spid="48140" grpId="1" animBg="1"/>
      <p:bldP spid="48141" grpId="0" animBg="1"/>
      <p:bldP spid="48141" grpId="1" animBg="1"/>
      <p:bldP spid="48142" grpId="0" animBg="1"/>
      <p:bldP spid="48142" grpId="1" animBg="1"/>
      <p:bldP spid="48143" grpId="0" animBg="1"/>
      <p:bldP spid="48143" grpId="1" animBg="1"/>
      <p:bldP spid="48144" grpId="0" animBg="1"/>
      <p:bldP spid="48144" grpId="1" animBg="1"/>
      <p:bldP spid="48145" grpId="0" animBg="1"/>
      <p:bldP spid="48145" grpId="1" animBg="1"/>
      <p:bldP spid="48146" grpId="0" animBg="1"/>
      <p:bldP spid="48146" grpId="1" animBg="1"/>
      <p:bldP spid="4814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descr="Water droplets"/>
          <p:cNvSpPr txBox="1">
            <a:spLocks noChangeArrowheads="1"/>
          </p:cNvSpPr>
          <p:nvPr/>
        </p:nvSpPr>
        <p:spPr bwMode="auto">
          <a:xfrm>
            <a:off x="166688" y="144009"/>
            <a:ext cx="658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00"/>
                </a:solidFill>
                <a:latin typeface="VNI-Helve" pitchFamily="2" charset="0"/>
                <a:cs typeface="Arial" panose="020B0604020202020204" pitchFamily="34" charset="0"/>
              </a:rPr>
              <a:t>II. </a:t>
            </a:r>
            <a:r>
              <a:rPr lang="en-US" altLang="en-US" sz="2800" b="1" dirty="0" err="1">
                <a:solidFill>
                  <a:srgbClr val="FF0000"/>
                </a:solidFill>
                <a:latin typeface="Times New Roman" panose="02020603050405020304" pitchFamily="18" charset="0"/>
                <a:cs typeface="Times New Roman" panose="02020603050405020304" pitchFamily="18" charset="0"/>
              </a:rPr>
              <a:t>Áp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suất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quyển</a:t>
            </a:r>
            <a:endParaRPr lang="en-US" altLang="en-US" sz="2800" dirty="0">
              <a:solidFill>
                <a:srgbClr val="FF0000"/>
              </a:solidFill>
              <a:latin typeface="VNI-Bodon-Poster" pitchFamily="2" charset="0"/>
              <a:cs typeface="Arial" panose="020B0604020202020204" pitchFamily="34" charset="0"/>
            </a:endParaRPr>
          </a:p>
        </p:txBody>
      </p:sp>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22" y="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descr="Water droplets"/>
          <p:cNvSpPr txBox="1">
            <a:spLocks noChangeArrowheads="1"/>
          </p:cNvSpPr>
          <p:nvPr/>
        </p:nvSpPr>
        <p:spPr bwMode="auto">
          <a:xfrm>
            <a:off x="166688" y="609600"/>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1.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tồn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áp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suất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khí</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quyển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Text Box 8" descr="Water droplets"/>
          <p:cNvSpPr txBox="1">
            <a:spLocks noChangeArrowheads="1"/>
          </p:cNvSpPr>
          <p:nvPr/>
        </p:nvSpPr>
        <p:spPr bwMode="auto">
          <a:xfrm>
            <a:off x="534194" y="1148771"/>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a. </a:t>
            </a:r>
            <a:r>
              <a:rPr lang="en-US" altLang="en-US" sz="2800" dirty="0" err="1">
                <a:solidFill>
                  <a:prstClr val="black"/>
                </a:solidFill>
                <a:latin typeface="Times New Roman" panose="02020603050405020304" pitchFamily="18" charset="0"/>
                <a:cs typeface="Times New Roman" panose="02020603050405020304" pitchFamily="18" charset="0"/>
              </a:rPr>
              <a:t>Khí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quyển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áp</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suất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quyển</a:t>
            </a:r>
            <a:r>
              <a:rPr lang="en-US" altLang="en-US" sz="2800" dirty="0">
                <a:solidFill>
                  <a:prstClr val="black"/>
                </a:solidFill>
                <a:latin typeface="Times New Roman" panose="02020603050405020304" pitchFamily="18" charset="0"/>
                <a:cs typeface="Times New Roman" panose="02020603050405020304" pitchFamily="18" charset="0"/>
              </a:rPr>
              <a:t>:</a:t>
            </a:r>
          </a:p>
        </p:txBody>
      </p:sp>
      <p:sp>
        <p:nvSpPr>
          <p:cNvPr id="6" name="Text Box 8" descr="Water droplets"/>
          <p:cNvSpPr txBox="1">
            <a:spLocks noChangeArrowheads="1"/>
          </p:cNvSpPr>
          <p:nvPr/>
        </p:nvSpPr>
        <p:spPr bwMode="auto">
          <a:xfrm>
            <a:off x="534194" y="1636105"/>
            <a:ext cx="860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 </a:t>
            </a:r>
            <a:r>
              <a:rPr lang="en-US" altLang="en-US" sz="2800" dirty="0" err="1">
                <a:solidFill>
                  <a:prstClr val="black"/>
                </a:solidFill>
                <a:latin typeface="Times New Roman" panose="02020603050405020304" pitchFamily="18" charset="0"/>
                <a:cs typeface="Times New Roman" panose="02020603050405020304" pitchFamily="18" charset="0"/>
              </a:rPr>
              <a:t>Thí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nghiệm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chứng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tỏ</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sự</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tồn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tạo</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của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áp</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suất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quyển</a:t>
            </a:r>
            <a:r>
              <a:rPr lang="en-US" altLang="en-US" sz="2800" dirty="0">
                <a:solidFill>
                  <a:prstClr val="black"/>
                </a:solidFill>
                <a:latin typeface="Times New Roman" panose="02020603050405020304" pitchFamily="18" charset="0"/>
                <a:cs typeface="Times New Roman" panose="02020603050405020304" pitchFamily="18" charset="0"/>
              </a:rPr>
              <a:t>:</a:t>
            </a:r>
          </a:p>
        </p:txBody>
      </p:sp>
      <p:sp>
        <p:nvSpPr>
          <p:cNvPr id="9" name="Text Box 8" descr="Water droplets"/>
          <p:cNvSpPr txBox="1">
            <a:spLocks noChangeArrowheads="1"/>
          </p:cNvSpPr>
          <p:nvPr/>
        </p:nvSpPr>
        <p:spPr bwMode="auto">
          <a:xfrm>
            <a:off x="457308" y="2379257"/>
            <a:ext cx="860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err="1">
                <a:solidFill>
                  <a:prstClr val="black"/>
                </a:solidFill>
                <a:latin typeface="Times New Roman" panose="02020603050405020304" pitchFamily="18" charset="0"/>
                <a:cs typeface="Times New Roman" panose="02020603050405020304" pitchFamily="18" charset="0"/>
              </a:rPr>
              <a:t>Thí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nghiêm</a:t>
            </a:r>
            <a:r>
              <a:rPr lang="en-US" altLang="en-US" sz="2800" dirty="0">
                <a:solidFill>
                  <a:prstClr val="black"/>
                </a:solidFill>
                <a:latin typeface="Times New Roman" panose="02020603050405020304" pitchFamily="18" charset="0"/>
                <a:cs typeface="Times New Roman" panose="02020603050405020304" pitchFamily="18" charset="0"/>
              </a:rPr>
              <a:t> 3: </a:t>
            </a:r>
            <a:r>
              <a:rPr lang="en-US" altLang="en-US" sz="2800" dirty="0" err="1">
                <a:solidFill>
                  <a:prstClr val="black"/>
                </a:solidFill>
                <a:latin typeface="Times New Roman" panose="02020603050405020304" pitchFamily="18" charset="0"/>
                <a:cs typeface="Times New Roman" panose="02020603050405020304" pitchFamily="18" charset="0"/>
              </a:rPr>
              <a:t>Hình</a:t>
            </a:r>
            <a:r>
              <a:rPr lang="en-US" altLang="en-US" sz="2800" dirty="0">
                <a:solidFill>
                  <a:prstClr val="black"/>
                </a:solidFill>
                <a:latin typeface="Times New Roman" panose="02020603050405020304" pitchFamily="18" charset="0"/>
                <a:cs typeface="Times New Roman" panose="02020603050405020304" pitchFamily="18" charset="0"/>
              </a:rPr>
              <a:t> 16.6 </a:t>
            </a:r>
            <a:r>
              <a:rPr lang="en-US" altLang="en-US" sz="2800" dirty="0" err="1">
                <a:solidFill>
                  <a:prstClr val="black"/>
                </a:solidFill>
                <a:latin typeface="Times New Roman" panose="02020603050405020304" pitchFamily="18" charset="0"/>
                <a:cs typeface="Times New Roman" panose="02020603050405020304" pitchFamily="18" charset="0"/>
              </a:rPr>
              <a:t>và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hình</a:t>
            </a:r>
            <a:r>
              <a:rPr lang="en-US" altLang="en-US" sz="2800" dirty="0">
                <a:solidFill>
                  <a:prstClr val="black"/>
                </a:solidFill>
                <a:latin typeface="Times New Roman" panose="02020603050405020304" pitchFamily="18" charset="0"/>
                <a:cs typeface="Times New Roman" panose="02020603050405020304" pitchFamily="18" charset="0"/>
              </a:rPr>
              <a:t> 16.7</a:t>
            </a:r>
          </a:p>
        </p:txBody>
      </p:sp>
    </p:spTree>
    <p:extLst>
      <p:ext uri="{BB962C8B-B14F-4D97-AF65-F5344CB8AC3E}">
        <p14:creationId xmlns:p14="http://schemas.microsoft.com/office/powerpoint/2010/main" val="2675216222"/>
      </p:ext>
    </p:extLst>
  </p:cSld>
  <p:clrMapOvr>
    <a:masterClrMapping/>
  </p:clrMapOvr>
  <p:transition>
    <p:comb/>
    <p:sndAc>
      <p:stSnd>
        <p:snd r:embed="rId2" name="ELPHRG0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8" grpId="0"/>
      <p:bldP spid="5"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7" descr="rgb-on-white-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6329" name="Text Box 9"/>
          <p:cNvSpPr txBox="1">
            <a:spLocks noChangeArrowheads="1"/>
          </p:cNvSpPr>
          <p:nvPr/>
        </p:nvSpPr>
        <p:spPr bwMode="auto">
          <a:xfrm>
            <a:off x="457200" y="294382"/>
            <a:ext cx="8229600" cy="1569660"/>
          </a:xfrm>
          <a:prstGeom prst="rect">
            <a:avLst/>
          </a:prstGeom>
          <a:noFill/>
          <a:ln w="9525">
            <a:noFill/>
            <a:miter lim="800000"/>
            <a:headEnd/>
            <a:tailEnd/>
          </a:ln>
        </p:spPr>
        <p:txBody>
          <a:bodyPr wrap="square">
            <a:spAutoFit/>
          </a:bodyPr>
          <a:lstStyle/>
          <a:p>
            <a:pPr algn="just">
              <a:spcBef>
                <a:spcPct val="50000"/>
              </a:spcBef>
            </a:pPr>
            <a:r>
              <a:rPr lang="en-US" altLang="vi-VN" sz="3200" b="1" dirty="0">
                <a:solidFill>
                  <a:srgbClr val="0000FF"/>
                </a:solidFill>
              </a:rPr>
              <a:t> * </a:t>
            </a:r>
            <a:r>
              <a:rPr lang="en-US" altLang="vi-VN" sz="3200" b="1" dirty="0" err="1">
                <a:solidFill>
                  <a:srgbClr val="0000FF"/>
                </a:solidFill>
              </a:rPr>
              <a:t>Vì</a:t>
            </a:r>
            <a:r>
              <a:rPr lang="en-US" altLang="vi-VN" sz="3200" b="1" dirty="0">
                <a:solidFill>
                  <a:srgbClr val="0000FF"/>
                </a:solidFill>
              </a:rPr>
              <a:t> </a:t>
            </a:r>
            <a:r>
              <a:rPr lang="en-US" altLang="vi-VN" sz="3200" b="1" dirty="0" err="1">
                <a:solidFill>
                  <a:srgbClr val="0000FF"/>
                </a:solidFill>
              </a:rPr>
              <a:t>sao</a:t>
            </a:r>
            <a:r>
              <a:rPr lang="en-US" altLang="vi-VN" sz="3200" b="1" dirty="0">
                <a:solidFill>
                  <a:srgbClr val="0000FF"/>
                </a:solidFill>
              </a:rPr>
              <a:t> </a:t>
            </a:r>
            <a:r>
              <a:rPr lang="en-US" altLang="vi-VN" sz="3200" b="1" dirty="0" err="1">
                <a:solidFill>
                  <a:srgbClr val="0000FF"/>
                </a:solidFill>
              </a:rPr>
              <a:t>muốn</a:t>
            </a:r>
            <a:r>
              <a:rPr lang="en-US" altLang="vi-VN" sz="3200" b="1" dirty="0">
                <a:solidFill>
                  <a:srgbClr val="0000FF"/>
                </a:solidFill>
              </a:rPr>
              <a:t> </a:t>
            </a:r>
            <a:r>
              <a:rPr lang="en-US" altLang="vi-VN" sz="3200" b="1" dirty="0" err="1">
                <a:solidFill>
                  <a:srgbClr val="0000FF"/>
                </a:solidFill>
              </a:rPr>
              <a:t>nước</a:t>
            </a:r>
            <a:r>
              <a:rPr lang="en-US" altLang="vi-VN" sz="3200" b="1" dirty="0">
                <a:solidFill>
                  <a:srgbClr val="0000FF"/>
                </a:solidFill>
              </a:rPr>
              <a:t> </a:t>
            </a:r>
            <a:r>
              <a:rPr lang="en-US" altLang="vi-VN" sz="3200" b="1" dirty="0" err="1">
                <a:solidFill>
                  <a:srgbClr val="0000FF"/>
                </a:solidFill>
              </a:rPr>
              <a:t>trong</a:t>
            </a:r>
            <a:r>
              <a:rPr lang="en-US" altLang="vi-VN" sz="3200" b="1" dirty="0">
                <a:solidFill>
                  <a:srgbClr val="0000FF"/>
                </a:solidFill>
              </a:rPr>
              <a:t> </a:t>
            </a:r>
            <a:r>
              <a:rPr lang="en-US" altLang="vi-VN" sz="3200" b="1" dirty="0" err="1">
                <a:solidFill>
                  <a:srgbClr val="0000FF"/>
                </a:solidFill>
              </a:rPr>
              <a:t>bình</a:t>
            </a:r>
            <a:r>
              <a:rPr lang="en-US" altLang="vi-VN" sz="3200" b="1" dirty="0">
                <a:solidFill>
                  <a:srgbClr val="0000FF"/>
                </a:solidFill>
              </a:rPr>
              <a:t> </a:t>
            </a:r>
            <a:r>
              <a:rPr lang="en-US" altLang="vi-VN" sz="3200" b="1" dirty="0" err="1">
                <a:solidFill>
                  <a:srgbClr val="0000FF"/>
                </a:solidFill>
              </a:rPr>
              <a:t>có</a:t>
            </a:r>
            <a:r>
              <a:rPr lang="en-US" altLang="vi-VN" sz="3200" b="1" dirty="0">
                <a:solidFill>
                  <a:srgbClr val="0000FF"/>
                </a:solidFill>
              </a:rPr>
              <a:t> </a:t>
            </a:r>
            <a:r>
              <a:rPr lang="en-US" altLang="vi-VN" sz="3200" b="1" dirty="0" err="1">
                <a:solidFill>
                  <a:srgbClr val="0000FF"/>
                </a:solidFill>
              </a:rPr>
              <a:t>thể</a:t>
            </a:r>
            <a:r>
              <a:rPr lang="en-US" altLang="vi-VN" sz="3200" b="1" dirty="0">
                <a:solidFill>
                  <a:srgbClr val="0000FF"/>
                </a:solidFill>
              </a:rPr>
              <a:t> </a:t>
            </a:r>
            <a:r>
              <a:rPr lang="en-US" altLang="vi-VN" sz="3200" b="1" dirty="0" err="1">
                <a:solidFill>
                  <a:srgbClr val="0000FF"/>
                </a:solidFill>
              </a:rPr>
              <a:t>chảy</a:t>
            </a:r>
            <a:r>
              <a:rPr lang="en-US" altLang="vi-VN" sz="3200" b="1" dirty="0">
                <a:solidFill>
                  <a:srgbClr val="0000FF"/>
                </a:solidFill>
              </a:rPr>
              <a:t> </a:t>
            </a:r>
            <a:r>
              <a:rPr lang="en-US" altLang="vi-VN" sz="3200" b="1" dirty="0" err="1">
                <a:solidFill>
                  <a:srgbClr val="0000FF"/>
                </a:solidFill>
              </a:rPr>
              <a:t>ra</a:t>
            </a:r>
            <a:r>
              <a:rPr lang="en-US" altLang="vi-VN" sz="3200" b="1" dirty="0">
                <a:solidFill>
                  <a:srgbClr val="0000FF"/>
                </a:solidFill>
              </a:rPr>
              <a:t> </a:t>
            </a:r>
            <a:r>
              <a:rPr lang="en-US" altLang="vi-VN" sz="3200" b="1" dirty="0" err="1">
                <a:solidFill>
                  <a:srgbClr val="0000FF"/>
                </a:solidFill>
              </a:rPr>
              <a:t>khi</a:t>
            </a:r>
            <a:r>
              <a:rPr lang="en-US" altLang="vi-VN" sz="3200" b="1" dirty="0">
                <a:solidFill>
                  <a:srgbClr val="0000FF"/>
                </a:solidFill>
              </a:rPr>
              <a:t> </a:t>
            </a:r>
            <a:r>
              <a:rPr lang="en-US" altLang="vi-VN" sz="3200" b="1" dirty="0" err="1">
                <a:solidFill>
                  <a:srgbClr val="0000FF"/>
                </a:solidFill>
              </a:rPr>
              <a:t>mở</a:t>
            </a:r>
            <a:r>
              <a:rPr lang="en-US" altLang="vi-VN" sz="3200" b="1" dirty="0">
                <a:solidFill>
                  <a:srgbClr val="0000FF"/>
                </a:solidFill>
              </a:rPr>
              <a:t> </a:t>
            </a:r>
            <a:r>
              <a:rPr lang="en-US" altLang="vi-VN" sz="3200" b="1" dirty="0" err="1">
                <a:solidFill>
                  <a:srgbClr val="0000FF"/>
                </a:solidFill>
              </a:rPr>
              <a:t>vòi</a:t>
            </a:r>
            <a:r>
              <a:rPr lang="en-US" altLang="vi-VN" sz="3200" b="1" dirty="0">
                <a:solidFill>
                  <a:srgbClr val="0000FF"/>
                </a:solidFill>
              </a:rPr>
              <a:t> </a:t>
            </a:r>
            <a:r>
              <a:rPr lang="en-US" altLang="vi-VN" sz="3200" b="1" dirty="0" err="1">
                <a:solidFill>
                  <a:srgbClr val="0000FF"/>
                </a:solidFill>
              </a:rPr>
              <a:t>thì</a:t>
            </a:r>
            <a:r>
              <a:rPr lang="en-US" altLang="vi-VN" sz="3200" b="1" dirty="0">
                <a:solidFill>
                  <a:srgbClr val="0000FF"/>
                </a:solidFill>
              </a:rPr>
              <a:t> </a:t>
            </a:r>
            <a:r>
              <a:rPr lang="en-US" altLang="vi-VN" sz="3200" b="1" dirty="0" err="1">
                <a:solidFill>
                  <a:srgbClr val="0000FF"/>
                </a:solidFill>
              </a:rPr>
              <a:t>trên</a:t>
            </a:r>
            <a:r>
              <a:rPr lang="en-US" altLang="vi-VN" sz="3200" b="1" dirty="0">
                <a:solidFill>
                  <a:srgbClr val="0000FF"/>
                </a:solidFill>
              </a:rPr>
              <a:t> </a:t>
            </a:r>
            <a:r>
              <a:rPr lang="en-US" altLang="vi-VN" sz="3200" b="1" dirty="0" err="1">
                <a:solidFill>
                  <a:srgbClr val="0000FF"/>
                </a:solidFill>
              </a:rPr>
              <a:t>nắp</a:t>
            </a:r>
            <a:r>
              <a:rPr lang="en-US" altLang="vi-VN" sz="3200" b="1" dirty="0">
                <a:solidFill>
                  <a:srgbClr val="0000FF"/>
                </a:solidFill>
              </a:rPr>
              <a:t> </a:t>
            </a:r>
            <a:r>
              <a:rPr lang="en-US" altLang="vi-VN" sz="3200" b="1" dirty="0" err="1">
                <a:solidFill>
                  <a:srgbClr val="0000FF"/>
                </a:solidFill>
              </a:rPr>
              <a:t>bình</a:t>
            </a:r>
            <a:r>
              <a:rPr lang="en-US" altLang="vi-VN" sz="3200" b="1" dirty="0">
                <a:solidFill>
                  <a:srgbClr val="0000FF"/>
                </a:solidFill>
              </a:rPr>
              <a:t> </a:t>
            </a:r>
            <a:r>
              <a:rPr lang="en-US" altLang="vi-VN" sz="3200" b="1" dirty="0" err="1">
                <a:solidFill>
                  <a:srgbClr val="0000FF"/>
                </a:solidFill>
              </a:rPr>
              <a:t>phải</a:t>
            </a:r>
            <a:r>
              <a:rPr lang="en-US" altLang="vi-VN" sz="3200" b="1" dirty="0">
                <a:solidFill>
                  <a:srgbClr val="0000FF"/>
                </a:solidFill>
              </a:rPr>
              <a:t> </a:t>
            </a:r>
            <a:r>
              <a:rPr lang="en-US" altLang="vi-VN" sz="3200" b="1" dirty="0" err="1">
                <a:solidFill>
                  <a:srgbClr val="0000FF"/>
                </a:solidFill>
              </a:rPr>
              <a:t>có</a:t>
            </a:r>
            <a:r>
              <a:rPr lang="en-US" altLang="vi-VN" sz="3200" b="1" dirty="0">
                <a:solidFill>
                  <a:srgbClr val="0000FF"/>
                </a:solidFill>
              </a:rPr>
              <a:t> </a:t>
            </a:r>
            <a:r>
              <a:rPr lang="en-US" altLang="vi-VN" sz="3200" b="1" dirty="0" err="1">
                <a:solidFill>
                  <a:srgbClr val="0000FF"/>
                </a:solidFill>
              </a:rPr>
              <a:t>một</a:t>
            </a:r>
            <a:r>
              <a:rPr lang="en-US" altLang="vi-VN" sz="3200" b="1" dirty="0">
                <a:solidFill>
                  <a:srgbClr val="0000FF"/>
                </a:solidFill>
              </a:rPr>
              <a:t> </a:t>
            </a:r>
            <a:r>
              <a:rPr lang="en-US" altLang="vi-VN" sz="3200" b="1" dirty="0" err="1">
                <a:solidFill>
                  <a:srgbClr val="0000FF"/>
                </a:solidFill>
              </a:rPr>
              <a:t>lỗ</a:t>
            </a:r>
            <a:r>
              <a:rPr lang="en-US" altLang="vi-VN" sz="3200" b="1" dirty="0">
                <a:solidFill>
                  <a:srgbClr val="0000FF"/>
                </a:solidFill>
              </a:rPr>
              <a:t> </a:t>
            </a:r>
            <a:r>
              <a:rPr lang="en-US" altLang="vi-VN" sz="3200" b="1" dirty="0" err="1">
                <a:solidFill>
                  <a:srgbClr val="0000FF"/>
                </a:solidFill>
              </a:rPr>
              <a:t>nhỏ</a:t>
            </a:r>
            <a:r>
              <a:rPr lang="en-US" altLang="vi-VN" sz="3200" b="1" dirty="0">
                <a:solidFill>
                  <a:srgbClr val="0000FF"/>
                </a:solidFill>
              </a:rPr>
              <a:t>?</a:t>
            </a:r>
            <a:endParaRPr lang="en-US" altLang="vi-VN" sz="3200" b="1" dirty="0">
              <a:solidFill>
                <a:srgbClr val="0000FF"/>
              </a:solidFill>
              <a:cs typeface="Times New Roman" pitchFamily="18" charset="0"/>
            </a:endParaRPr>
          </a:p>
        </p:txBody>
      </p:sp>
      <p:pic>
        <p:nvPicPr>
          <p:cNvPr id="2" name="Picture 1"/>
          <p:cNvPicPr>
            <a:picLocks noChangeAspect="1"/>
          </p:cNvPicPr>
          <p:nvPr/>
        </p:nvPicPr>
        <p:blipFill>
          <a:blip r:embed="rId4"/>
          <a:stretch>
            <a:fillRect/>
          </a:stretch>
        </p:blipFill>
        <p:spPr>
          <a:xfrm>
            <a:off x="3048040" y="2249298"/>
            <a:ext cx="4296705" cy="4075226"/>
          </a:xfrm>
          <a:prstGeom prst="rect">
            <a:avLst/>
          </a:prstGeom>
        </p:spPr>
      </p:pic>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p:cTn id="7" dur="1000" fill="hold"/>
                                        <p:tgtEl>
                                          <p:spTgt spid="56329"/>
                                        </p:tgtEl>
                                        <p:attrNameLst>
                                          <p:attrName>ppt_w</p:attrName>
                                        </p:attrNameLst>
                                      </p:cBhvr>
                                      <p:tavLst>
                                        <p:tav tm="0">
                                          <p:val>
                                            <p:strVal val="#ppt_w*0.70"/>
                                          </p:val>
                                        </p:tav>
                                        <p:tav tm="100000">
                                          <p:val>
                                            <p:strVal val="#ppt_w"/>
                                          </p:val>
                                        </p:tav>
                                      </p:tavLst>
                                    </p:anim>
                                    <p:anim calcmode="lin" valueType="num">
                                      <p:cBhvr>
                                        <p:cTn id="8" dur="1000" fill="hold"/>
                                        <p:tgtEl>
                                          <p:spTgt spid="56329"/>
                                        </p:tgtEl>
                                        <p:attrNameLst>
                                          <p:attrName>ppt_h</p:attrName>
                                        </p:attrNameLst>
                                      </p:cBhvr>
                                      <p:tavLst>
                                        <p:tav tm="0">
                                          <p:val>
                                            <p:strVal val="#ppt_h"/>
                                          </p:val>
                                        </p:tav>
                                        <p:tav tm="100000">
                                          <p:val>
                                            <p:strVal val="#ppt_h"/>
                                          </p:val>
                                        </p:tav>
                                      </p:tavLst>
                                    </p:anim>
                                    <p:animEffect transition="in" filter="fade">
                                      <p:cBhvr>
                                        <p:cTn id="9" dur="10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33400"/>
            <a:ext cx="41910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533400" y="4267200"/>
            <a:ext cx="8305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800" b="1">
                <a:solidFill>
                  <a:srgbClr val="9900CC"/>
                </a:solidFill>
                <a:latin typeface="Times New Roman" panose="02020603050405020304" pitchFamily="18" charset="0"/>
                <a:cs typeface="Arial" panose="020B0604020202020204" pitchFamily="34" charset="0"/>
              </a:rPr>
              <a:t>Khi lộn ngược một cốc nước đầy được đậy kín bằng một tờ giấy không thấm nước thì nước có chảy ra ngoài không?</a:t>
            </a:r>
          </a:p>
        </p:txBody>
      </p:sp>
      <p:sp>
        <p:nvSpPr>
          <p:cNvPr id="47108" name="Text Box 4"/>
          <p:cNvSpPr txBox="1">
            <a:spLocks noChangeArrowheads="1"/>
          </p:cNvSpPr>
          <p:nvPr/>
        </p:nvSpPr>
        <p:spPr bwMode="auto">
          <a:xfrm>
            <a:off x="4724400" y="3062288"/>
            <a:ext cx="8382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9800">
                <a:solidFill>
                  <a:srgbClr val="FF0000"/>
                </a:solidFill>
                <a:latin typeface="Times New Roman" panose="02020603050405020304" pitchFamily="18" charset="0"/>
                <a:cs typeface="Arial" panose="020B0604020202020204" pitchFamily="34" charset="0"/>
              </a:rPr>
              <a:t>?</a:t>
            </a:r>
          </a:p>
        </p:txBody>
      </p:sp>
      <p:pic>
        <p:nvPicPr>
          <p:cNvPr id="47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8600"/>
            <a:ext cx="4175125"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95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iterate type="wd">
                                    <p:tmPct val="10000"/>
                                  </p:iterate>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ppt_x</p:attrName>
                                        </p:attrNameLst>
                                      </p:cBhvr>
                                      <p:tavLst>
                                        <p:tav tm="0">
                                          <p:val>
                                            <p:strVal val="#ppt_x-.2"/>
                                          </p:val>
                                        </p:tav>
                                        <p:tav tm="100000">
                                          <p:val>
                                            <p:strVal val="#ppt_x"/>
                                          </p:val>
                                        </p:tav>
                                      </p:tavLst>
                                    </p:anim>
                                    <p:anim calcmode="lin" valueType="num">
                                      <p:cBhvr>
                                        <p:cTn id="8" dur="1000" fill="hold"/>
                                        <p:tgtEl>
                                          <p:spTgt spid="471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710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2000"/>
                                        <p:tgtEl>
                                          <p:spTgt spid="47109"/>
                                        </p:tgtEl>
                                      </p:cBhvr>
                                    </p:animEffect>
                                    <p:set>
                                      <p:cBhvr>
                                        <p:cTn id="18" dur="1" fill="hold">
                                          <p:stCondLst>
                                            <p:cond delay="1999"/>
                                          </p:stCondLst>
                                        </p:cTn>
                                        <p:tgtEl>
                                          <p:spTgt spid="47109"/>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47106"/>
                                        </p:tgtEl>
                                        <p:attrNameLst>
                                          <p:attrName>style.visibility</p:attrName>
                                        </p:attrNameLst>
                                      </p:cBhvr>
                                      <p:to>
                                        <p:strVal val="visible"/>
                                      </p:to>
                                    </p:set>
                                    <p:animEffect transition="in" filter="dissolve">
                                      <p:cBhvr>
                                        <p:cTn id="21" dur="100"/>
                                        <p:tgtEl>
                                          <p:spTgt spid="47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108"/>
                                        </p:tgtEl>
                                        <p:attrNameLst>
                                          <p:attrName>style.visibility</p:attrName>
                                        </p:attrNameLst>
                                      </p:cBhvr>
                                      <p:to>
                                        <p:strVal val="visible"/>
                                      </p:to>
                                    </p:set>
                                    <p:animEffect transition="in" filter="fade">
                                      <p:cBhvr>
                                        <p:cTn id="24"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4419600"/>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Clr>
                <a:srgbClr val="FF5050"/>
              </a:buClr>
              <a:buFont typeface="Wingdings" panose="05000000000000000000" pitchFamily="2" charset="2"/>
              <a:buNone/>
            </a:pPr>
            <a:r>
              <a:rPr lang="en-US" altLang="vi-VN" sz="2800" dirty="0">
                <a:solidFill>
                  <a:srgbClr val="0000FF"/>
                </a:solidFill>
                <a:latin typeface="Arial" panose="020B0604020202020204" pitchFamily="34" charset="0"/>
                <a:cs typeface="Arial" panose="020B0604020202020204" pitchFamily="34" charset="0"/>
                <a:sym typeface="Wingdings 2" panose="05020102010507070707" pitchFamily="18" charset="2"/>
              </a:rPr>
              <a:t>+ </a:t>
            </a:r>
            <a:r>
              <a:rPr lang="pl-PL" sz="2800" dirty="0">
                <a:solidFill>
                  <a:srgbClr val="0000FF"/>
                </a:solidFill>
                <a:latin typeface="Times New Roman" panose="02020603050405020304" pitchFamily="18" charset="0"/>
                <a:ea typeface="Calibri" panose="020F0502020204030204" pitchFamily="34" charset="0"/>
              </a:rPr>
              <a:t>Do áp suất khí quyển bên ngoài cốc tác dụng lên tấm nylon lớn hơn áp suất của nước bên trong cốc tác dụng lên tấm nylon.</a:t>
            </a:r>
            <a:r>
              <a:rPr lang="pl-PL" sz="2800" b="1" dirty="0">
                <a:solidFill>
                  <a:srgbClr val="0000FF"/>
                </a:solidFill>
                <a:latin typeface="Times New Roman" panose="02020603050405020304" pitchFamily="18" charset="0"/>
                <a:ea typeface="Calibri" panose="020F0502020204030204" pitchFamily="34" charset="0"/>
              </a:rPr>
              <a:t> </a:t>
            </a:r>
            <a:endParaRPr lang="en-US" altLang="vi-VN" sz="2800" dirty="0">
              <a:solidFill>
                <a:srgbClr val="0000FF"/>
              </a:solidFill>
              <a:latin typeface="Times New Roman" panose="02020603050405020304" pitchFamily="18" charset="0"/>
              <a:cs typeface="Arial" panose="020B0604020202020204" pitchFamily="34" charset="0"/>
            </a:endParaRPr>
          </a:p>
        </p:txBody>
      </p:sp>
      <p:sp>
        <p:nvSpPr>
          <p:cNvPr id="24579" name="Text Box 3"/>
          <p:cNvSpPr txBox="1">
            <a:spLocks noChangeArrowheads="1"/>
          </p:cNvSpPr>
          <p:nvPr/>
        </p:nvSpPr>
        <p:spPr bwMode="auto">
          <a:xfrm>
            <a:off x="268288" y="766763"/>
            <a:ext cx="8113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vi-VN" b="1" dirty="0">
                <a:solidFill>
                  <a:srgbClr val="CC0000"/>
                </a:solidFill>
                <a:latin typeface="Times New Roman" panose="02020603050405020304" pitchFamily="18" charset="0"/>
                <a:cs typeface="Arial" panose="020B0604020202020204" pitchFamily="34" charset="0"/>
              </a:rPr>
              <a:t> </a:t>
            </a:r>
            <a:r>
              <a:rPr lang="en-US" altLang="vi-VN" b="1" dirty="0" err="1">
                <a:solidFill>
                  <a:srgbClr val="CC0000"/>
                </a:solidFill>
                <a:latin typeface="Times New Roman" panose="02020603050405020304" pitchFamily="18" charset="0"/>
                <a:cs typeface="Arial" panose="020B0604020202020204" pitchFamily="34" charset="0"/>
              </a:rPr>
              <a:t>Giải</a:t>
            </a:r>
            <a:r>
              <a:rPr lang="en-US" altLang="vi-VN" b="1" dirty="0">
                <a:solidFill>
                  <a:srgbClr val="CC0000"/>
                </a:solidFill>
                <a:latin typeface="Times New Roman" panose="02020603050405020304" pitchFamily="18" charset="0"/>
                <a:cs typeface="Arial" panose="020B0604020202020204" pitchFamily="34" charset="0"/>
              </a:rPr>
              <a:t> </a:t>
            </a:r>
            <a:r>
              <a:rPr lang="en-US" altLang="vi-VN" b="1" dirty="0" err="1">
                <a:solidFill>
                  <a:srgbClr val="CC0000"/>
                </a:solidFill>
                <a:latin typeface="Times New Roman" panose="02020603050405020304" pitchFamily="18" charset="0"/>
                <a:cs typeface="Arial" panose="020B0604020202020204" pitchFamily="34" charset="0"/>
              </a:rPr>
              <a:t>thích</a:t>
            </a:r>
            <a:r>
              <a:rPr lang="en-US" altLang="vi-VN" b="1" dirty="0">
                <a:solidFill>
                  <a:srgbClr val="CC0000"/>
                </a:solidFill>
                <a:latin typeface="Times New Roman" panose="02020603050405020304" pitchFamily="18" charset="0"/>
                <a:cs typeface="Arial" panose="020B0604020202020204" pitchFamily="34" charset="0"/>
              </a:rPr>
              <a:t> </a:t>
            </a:r>
            <a:r>
              <a:rPr lang="en-US" altLang="vi-VN" b="1" dirty="0" err="1">
                <a:solidFill>
                  <a:srgbClr val="CC0000"/>
                </a:solidFill>
                <a:latin typeface="Times New Roman" panose="02020603050405020304" pitchFamily="18" charset="0"/>
                <a:cs typeface="Arial" panose="020B0604020202020204" pitchFamily="34" charset="0"/>
              </a:rPr>
              <a:t>hiện</a:t>
            </a:r>
            <a:r>
              <a:rPr lang="en-US" altLang="vi-VN" b="1" dirty="0">
                <a:solidFill>
                  <a:srgbClr val="CC0000"/>
                </a:solidFill>
                <a:latin typeface="Times New Roman" panose="02020603050405020304" pitchFamily="18" charset="0"/>
                <a:cs typeface="Arial" panose="020B0604020202020204" pitchFamily="34" charset="0"/>
              </a:rPr>
              <a:t> </a:t>
            </a:r>
            <a:r>
              <a:rPr lang="en-US" altLang="vi-VN" b="1" dirty="0" err="1">
                <a:solidFill>
                  <a:srgbClr val="CC0000"/>
                </a:solidFill>
                <a:latin typeface="Times New Roman" panose="02020603050405020304" pitchFamily="18" charset="0"/>
                <a:cs typeface="Arial" panose="020B0604020202020204" pitchFamily="34" charset="0"/>
              </a:rPr>
              <a:t>tượng</a:t>
            </a:r>
            <a:r>
              <a:rPr lang="en-US" altLang="vi-VN" b="1" dirty="0">
                <a:solidFill>
                  <a:srgbClr val="CC0000"/>
                </a:solidFill>
                <a:latin typeface="Times New Roman" panose="02020603050405020304" pitchFamily="18" charset="0"/>
                <a:cs typeface="Arial" panose="020B0604020202020204" pitchFamily="34" charset="0"/>
              </a:rPr>
              <a:t>:</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3962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373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0416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descr="Water droplets"/>
          <p:cNvSpPr txBox="1">
            <a:spLocks noChangeArrowheads="1"/>
          </p:cNvSpPr>
          <p:nvPr/>
        </p:nvSpPr>
        <p:spPr bwMode="auto">
          <a:xfrm>
            <a:off x="166688" y="144009"/>
            <a:ext cx="658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00"/>
                </a:solidFill>
                <a:latin typeface="VNI-Helve" pitchFamily="2" charset="0"/>
                <a:cs typeface="Arial" panose="020B0604020202020204" pitchFamily="34" charset="0"/>
              </a:rPr>
              <a:t>II. </a:t>
            </a:r>
            <a:r>
              <a:rPr lang="en-US" altLang="en-US" sz="2800" b="1" dirty="0" err="1">
                <a:solidFill>
                  <a:srgbClr val="FF0000"/>
                </a:solidFill>
                <a:latin typeface="Times New Roman" panose="02020603050405020304" pitchFamily="18" charset="0"/>
                <a:cs typeface="Times New Roman" panose="02020603050405020304" pitchFamily="18" charset="0"/>
              </a:rPr>
              <a:t>Áp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suất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quyển</a:t>
            </a:r>
            <a:endParaRPr lang="en-US" altLang="en-US" sz="2800" dirty="0">
              <a:solidFill>
                <a:srgbClr val="FF0000"/>
              </a:solidFill>
              <a:latin typeface="VNI-Bodon-Poster" pitchFamily="2" charset="0"/>
              <a:cs typeface="Arial" panose="020B0604020202020204" pitchFamily="34" charset="0"/>
            </a:endParaRPr>
          </a:p>
        </p:txBody>
      </p:sp>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22" y="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descr="Water droplets"/>
          <p:cNvSpPr txBox="1">
            <a:spLocks noChangeArrowheads="1"/>
          </p:cNvSpPr>
          <p:nvPr/>
        </p:nvSpPr>
        <p:spPr bwMode="auto">
          <a:xfrm>
            <a:off x="166688" y="609600"/>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1.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tồn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áp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suất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khí</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quyển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Text Box 8" descr="Water droplets"/>
          <p:cNvSpPr txBox="1">
            <a:spLocks noChangeArrowheads="1"/>
          </p:cNvSpPr>
          <p:nvPr/>
        </p:nvSpPr>
        <p:spPr bwMode="auto">
          <a:xfrm>
            <a:off x="534194" y="1148771"/>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a. </a:t>
            </a:r>
            <a:r>
              <a:rPr lang="en-US" altLang="en-US" sz="2800" dirty="0" err="1">
                <a:solidFill>
                  <a:prstClr val="black"/>
                </a:solidFill>
                <a:latin typeface="Times New Roman" panose="02020603050405020304" pitchFamily="18" charset="0"/>
                <a:cs typeface="Times New Roman" panose="02020603050405020304" pitchFamily="18" charset="0"/>
              </a:rPr>
              <a:t>Khí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quyển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áp</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suất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quyển</a:t>
            </a:r>
            <a:r>
              <a:rPr lang="en-US" altLang="en-US" sz="2800" dirty="0">
                <a:solidFill>
                  <a:prstClr val="black"/>
                </a:solidFill>
                <a:latin typeface="Times New Roman" panose="02020603050405020304" pitchFamily="18" charset="0"/>
                <a:cs typeface="Times New Roman" panose="02020603050405020304" pitchFamily="18" charset="0"/>
              </a:rPr>
              <a:t>:</a:t>
            </a:r>
          </a:p>
        </p:txBody>
      </p:sp>
      <p:sp>
        <p:nvSpPr>
          <p:cNvPr id="6" name="Text Box 8" descr="Water droplets"/>
          <p:cNvSpPr txBox="1">
            <a:spLocks noChangeArrowheads="1"/>
          </p:cNvSpPr>
          <p:nvPr/>
        </p:nvSpPr>
        <p:spPr bwMode="auto">
          <a:xfrm>
            <a:off x="534194" y="1636105"/>
            <a:ext cx="860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 </a:t>
            </a:r>
            <a:r>
              <a:rPr lang="en-US" altLang="en-US" sz="2800" dirty="0" err="1">
                <a:solidFill>
                  <a:prstClr val="black"/>
                </a:solidFill>
                <a:latin typeface="Times New Roman" panose="02020603050405020304" pitchFamily="18" charset="0"/>
                <a:cs typeface="Times New Roman" panose="02020603050405020304" pitchFamily="18" charset="0"/>
              </a:rPr>
              <a:t>Thí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nghiệm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chứng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tỏ</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sự</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tồn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tạo</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của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áp</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suất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quyển</a:t>
            </a:r>
            <a:r>
              <a:rPr lang="en-US" altLang="en-US" sz="2800" dirty="0">
                <a:solidFill>
                  <a:prstClr val="black"/>
                </a:solidFill>
                <a:latin typeface="Times New Roman" panose="02020603050405020304" pitchFamily="18" charset="0"/>
                <a:cs typeface="Times New Roman" panose="02020603050405020304" pitchFamily="18" charset="0"/>
              </a:rPr>
              <a:t>:</a:t>
            </a:r>
          </a:p>
        </p:txBody>
      </p:sp>
      <p:sp>
        <p:nvSpPr>
          <p:cNvPr id="9" name="Text Box 8" descr="Water droplets"/>
          <p:cNvSpPr txBox="1">
            <a:spLocks noChangeArrowheads="1"/>
          </p:cNvSpPr>
          <p:nvPr/>
        </p:nvSpPr>
        <p:spPr bwMode="auto">
          <a:xfrm>
            <a:off x="457308" y="2379257"/>
            <a:ext cx="860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err="1">
                <a:solidFill>
                  <a:prstClr val="black"/>
                </a:solidFill>
                <a:latin typeface="Times New Roman" panose="02020603050405020304" pitchFamily="18" charset="0"/>
                <a:cs typeface="Times New Roman" panose="02020603050405020304" pitchFamily="18" charset="0"/>
              </a:rPr>
              <a:t>Thí</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nghiêm</a:t>
            </a:r>
            <a:r>
              <a:rPr lang="en-US" altLang="en-US" sz="2800" dirty="0">
                <a:solidFill>
                  <a:prstClr val="black"/>
                </a:solidFill>
                <a:latin typeface="Times New Roman" panose="02020603050405020304" pitchFamily="18" charset="0"/>
                <a:cs typeface="Times New Roman" panose="02020603050405020304" pitchFamily="18" charset="0"/>
              </a:rPr>
              <a:t> 3: </a:t>
            </a:r>
            <a:r>
              <a:rPr lang="en-US" altLang="en-US" sz="2800" dirty="0" err="1">
                <a:solidFill>
                  <a:prstClr val="black"/>
                </a:solidFill>
                <a:latin typeface="Times New Roman" panose="02020603050405020304" pitchFamily="18" charset="0"/>
                <a:cs typeface="Times New Roman" panose="02020603050405020304" pitchFamily="18" charset="0"/>
              </a:rPr>
              <a:t>Hình</a:t>
            </a:r>
            <a:r>
              <a:rPr lang="en-US" altLang="en-US" sz="2800" dirty="0">
                <a:solidFill>
                  <a:prstClr val="black"/>
                </a:solidFill>
                <a:latin typeface="Times New Roman" panose="02020603050405020304" pitchFamily="18" charset="0"/>
                <a:cs typeface="Times New Roman" panose="02020603050405020304" pitchFamily="18" charset="0"/>
              </a:rPr>
              <a:t> 16.8</a:t>
            </a:r>
          </a:p>
        </p:txBody>
      </p:sp>
    </p:spTree>
    <p:extLst>
      <p:ext uri="{BB962C8B-B14F-4D97-AF65-F5344CB8AC3E}">
        <p14:creationId xmlns:p14="http://schemas.microsoft.com/office/powerpoint/2010/main" val="3370134325"/>
      </p:ext>
    </p:extLst>
  </p:cSld>
  <p:clrMapOvr>
    <a:masterClrMapping/>
  </p:clrMapOvr>
  <p:transition>
    <p:comb/>
    <p:sndAc>
      <p:stSnd>
        <p:snd r:embed="rId2" name="ELPHRG0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8" grpId="0"/>
      <p:bldP spid="5" grpId="0"/>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412875"/>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3600450"/>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152400" y="609600"/>
            <a:ext cx="6513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sz="2800">
                <a:solidFill>
                  <a:srgbClr val="0000CC"/>
                </a:solidFill>
                <a:latin typeface="Times New Roman" panose="02020603050405020304" pitchFamily="18" charset="0"/>
              </a:rPr>
              <a:t>+ Cắm một ống thủy tinh ngập trong nước, rồi lấy ngón tay bịt kín đầu phía trên và kéo ống ra khỏi nước.</a:t>
            </a:r>
          </a:p>
        </p:txBody>
      </p:sp>
      <p:sp>
        <p:nvSpPr>
          <p:cNvPr id="20487" name="Text Box 7"/>
          <p:cNvSpPr txBox="1">
            <a:spLocks noChangeArrowheads="1"/>
          </p:cNvSpPr>
          <p:nvPr/>
        </p:nvSpPr>
        <p:spPr bwMode="auto">
          <a:xfrm>
            <a:off x="123825" y="2641600"/>
            <a:ext cx="5362575"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có</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chảy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ra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khỏi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ống</a:t>
            </a:r>
            <a:r>
              <a:rPr lang="en-US" altLang="en-US" dirty="0">
                <a:solidFill>
                  <a:srgbClr val="FF0000"/>
                </a:solidFill>
                <a:latin typeface="Times New Roman" panose="02020603050405020304" pitchFamily="18" charset="0"/>
              </a:rPr>
              <a:t> hay </a:t>
            </a:r>
            <a:r>
              <a:rPr lang="en-US" altLang="en-US" dirty="0" err="1">
                <a:solidFill>
                  <a:srgbClr val="FF0000"/>
                </a:solidFill>
                <a:latin typeface="Times New Roman" panose="02020603050405020304" pitchFamily="18" charset="0"/>
              </a:rPr>
              <a:t>không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Tại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sao</a:t>
            </a:r>
            <a:r>
              <a:rPr lang="en-US" altLang="en-US" dirty="0">
                <a:solidFill>
                  <a:srgbClr val="FF0000"/>
                </a:solidFill>
                <a:latin typeface="Times New Roman" panose="02020603050405020304" pitchFamily="18" charset="0"/>
              </a:rPr>
              <a:t>?</a:t>
            </a:r>
          </a:p>
        </p:txBody>
      </p:sp>
      <p:grpSp>
        <p:nvGrpSpPr>
          <p:cNvPr id="2" name="Group 8"/>
          <p:cNvGrpSpPr>
            <a:grpSpLocks/>
          </p:cNvGrpSpPr>
          <p:nvPr/>
        </p:nvGrpSpPr>
        <p:grpSpPr bwMode="auto">
          <a:xfrm>
            <a:off x="7051675" y="4489450"/>
            <a:ext cx="1066800" cy="1676400"/>
            <a:chOff x="3648" y="2880"/>
            <a:chExt cx="672" cy="1056"/>
          </a:xfrm>
        </p:grpSpPr>
        <p:sp>
          <p:nvSpPr>
            <p:cNvPr id="11273"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sp>
          <p:nvSpPr>
            <p:cNvPr id="11274"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grpSp>
      <p:sp>
        <p:nvSpPr>
          <p:cNvPr id="20493" name="Text Box 13"/>
          <p:cNvSpPr txBox="1">
            <a:spLocks noChangeArrowheads="1"/>
          </p:cNvSpPr>
          <p:nvPr/>
        </p:nvSpPr>
        <p:spPr bwMode="auto">
          <a:xfrm>
            <a:off x="6981825" y="3265488"/>
            <a:ext cx="1136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a:solidFill>
                  <a:srgbClr val="FF0000"/>
                </a:solidFill>
                <a:latin typeface="Times New Roman" panose="02020603050405020304" pitchFamily="18" charset="0"/>
              </a:rPr>
              <a:t>?</a:t>
            </a:r>
            <a:r>
              <a:rPr lang="en-US" altLang="en-US" sz="5000" b="1">
                <a:solidFill>
                  <a:srgbClr val="3333FF"/>
                </a:solidFill>
                <a:latin typeface="Times New Roman" panose="02020603050405020304" pitchFamily="18" charset="0"/>
              </a:rPr>
              <a:t>?</a:t>
            </a:r>
            <a:r>
              <a:rPr lang="en-US" altLang="en-US" sz="5000" b="1">
                <a:solidFill>
                  <a:srgbClr val="009900"/>
                </a:solidFill>
                <a:latin typeface="Times New Roman" panose="02020603050405020304" pitchFamily="18" charset="0"/>
              </a:rPr>
              <a:t>?</a:t>
            </a:r>
          </a:p>
        </p:txBody>
      </p:sp>
    </p:spTree>
    <p:extLst>
      <p:ext uri="{BB962C8B-B14F-4D97-AF65-F5344CB8AC3E}">
        <p14:creationId xmlns:p14="http://schemas.microsoft.com/office/powerpoint/2010/main" val="2643171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6"/>
                                        </p:tgtEl>
                                        <p:attrNameLst>
                                          <p:attrName>style.visibility</p:attrName>
                                        </p:attrNameLst>
                                      </p:cBhvr>
                                      <p:to>
                                        <p:strVal val="visible"/>
                                      </p:to>
                                    </p:set>
                                    <p:anim calcmode="discrete" valueType="clr">
                                      <p:cBhvr override="childStyle">
                                        <p:cTn id="7"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6"/>
                                        </p:tgtEl>
                                        <p:attrNameLst>
                                          <p:attrName>fillcolor</p:attrName>
                                        </p:attrNameLst>
                                      </p:cBhvr>
                                      <p:tavLst>
                                        <p:tav tm="0">
                                          <p:val>
                                            <p:clrVal>
                                              <a:schemeClr val="accent2"/>
                                            </p:clrVal>
                                          </p:val>
                                        </p:tav>
                                        <p:tav tm="50000">
                                          <p:val>
                                            <p:clrVal>
                                              <a:schemeClr val="hlink"/>
                                            </p:clrVal>
                                          </p:val>
                                        </p:tav>
                                      </p:tavLst>
                                    </p:anim>
                                    <p:set>
                                      <p:cBhvr>
                                        <p:cTn id="9" dur="80"/>
                                        <p:tgtEl>
                                          <p:spTgt spid="20486"/>
                                        </p:tgtEl>
                                        <p:attrNameLst>
                                          <p:attrName>fill.type</p:attrName>
                                        </p:attrNameLst>
                                      </p:cBhvr>
                                      <p:to>
                                        <p:strVal val="solid"/>
                                      </p:to>
                                    </p:set>
                                  </p:childTnLst>
                                </p:cTn>
                              </p:par>
                            </p:childTnLst>
                          </p:cTn>
                        </p:par>
                        <p:par>
                          <p:cTn id="10" fill="hold" nodeType="afterGroup">
                            <p:stCondLst>
                              <p:cond delay="328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5280"/>
                            </p:stCondLst>
                            <p:childTnLst>
                              <p:par>
                                <p:cTn id="15" presetID="52" presetClass="entr" presetSubtype="0" fill="hold" nodeType="afterEffect">
                                  <p:stCondLst>
                                    <p:cond delay="0"/>
                                  </p:stCondLst>
                                  <p:childTnLst>
                                    <p:set>
                                      <p:cBhvr>
                                        <p:cTn id="16" dur="1" fill="hold">
                                          <p:stCondLst>
                                            <p:cond delay="0"/>
                                          </p:stCondLst>
                                        </p:cTn>
                                        <p:tgtEl>
                                          <p:spTgt spid="20482"/>
                                        </p:tgtEl>
                                        <p:attrNameLst>
                                          <p:attrName>style.visibility</p:attrName>
                                        </p:attrNameLst>
                                      </p:cBhvr>
                                      <p:to>
                                        <p:strVal val="visible"/>
                                      </p:to>
                                    </p:set>
                                    <p:animScale>
                                      <p:cBhvr>
                                        <p:cTn id="17"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482"/>
                                        </p:tgtEl>
                                        <p:attrNameLst>
                                          <p:attrName>ppt_x</p:attrName>
                                          <p:attrName>ppt_y</p:attrName>
                                        </p:attrNameLst>
                                      </p:cBhvr>
                                    </p:animMotion>
                                    <p:animEffect transition="in" filter="fade">
                                      <p:cBhvr>
                                        <p:cTn id="19" dur="1000"/>
                                        <p:tgtEl>
                                          <p:spTgt spid="20482"/>
                                        </p:tgtEl>
                                      </p:cBhvr>
                                    </p:animEffect>
                                  </p:childTnLst>
                                </p:cTn>
                              </p:par>
                            </p:childTnLst>
                          </p:cTn>
                        </p:par>
                        <p:par>
                          <p:cTn id="20" fill="hold" nodeType="afterGroup">
                            <p:stCondLst>
                              <p:cond delay="6280"/>
                            </p:stCondLst>
                            <p:childTnLst>
                              <p:par>
                                <p:cTn id="21" presetID="42" presetClass="path" presetSubtype="0" accel="50000" decel="50000" fill="hold" nodeType="afterEffect">
                                  <p:stCondLst>
                                    <p:cond delay="0"/>
                                  </p:stCondLst>
                                  <p:childTnLst>
                                    <p:animMotion origin="layout" path="M 0 0  L 0 0.33302  E" pathEditMode="relative" ptsTypes="">
                                      <p:cBhvr>
                                        <p:cTn id="22" dur="2000" fill="hold"/>
                                        <p:tgtEl>
                                          <p:spTgt spid="20482"/>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000"/>
                                        <p:tgtEl>
                                          <p:spTgt spid="20482"/>
                                        </p:tgtEl>
                                      </p:cBhvr>
                                    </p:animEffect>
                                    <p:set>
                                      <p:cBhvr>
                                        <p:cTn id="27" dur="1" fill="hold">
                                          <p:stCondLst>
                                            <p:cond delay="1999"/>
                                          </p:stCondLst>
                                        </p:cTn>
                                        <p:tgtEl>
                                          <p:spTgt spid="2048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0483"/>
                                        </p:tgtEl>
                                        <p:attrNameLst>
                                          <p:attrName>style.visibility</p:attrName>
                                        </p:attrNameLst>
                                      </p:cBhvr>
                                      <p:to>
                                        <p:strVal val="visible"/>
                                      </p:to>
                                    </p:set>
                                  </p:childTnLst>
                                </p:cTn>
                              </p:par>
                            </p:childTnLst>
                          </p:cTn>
                        </p:par>
                        <p:par>
                          <p:cTn id="30" fill="hold" nodeType="afterGroup">
                            <p:stCondLst>
                              <p:cond delay="2000"/>
                            </p:stCondLst>
                            <p:childTnLst>
                              <p:par>
                                <p:cTn id="31" presetID="64" presetClass="path" presetSubtype="0" accel="50000" decel="50000" fill="hold" nodeType="afterEffect">
                                  <p:stCondLst>
                                    <p:cond delay="0"/>
                                  </p:stCondLst>
                                  <p:childTnLst>
                                    <p:animMotion origin="layout" path="M 0 0  L 0 -0.3331  E" pathEditMode="relative" ptsTypes="">
                                      <p:cBhvr>
                                        <p:cTn id="32" dur="5000" fill="hold"/>
                                        <p:tgtEl>
                                          <p:spTgt spid="20483"/>
                                        </p:tgtEl>
                                        <p:attrNameLst>
                                          <p:attrName>ppt_x</p:attrName>
                                          <p:attrName>ppt_y</p:attrName>
                                        </p:attrNameLst>
                                      </p:cBhvr>
                                    </p:animMotion>
                                  </p:childTnLst>
                                </p:cTn>
                              </p:par>
                              <p:par>
                                <p:cTn id="33" presetID="19" presetClass="entr" presetSubtype="10" fill="hold" grpId="0" nodeType="withEffect">
                                  <p:stCondLst>
                                    <p:cond delay="0"/>
                                  </p:stCondLst>
                                  <p:childTnLst>
                                    <p:set>
                                      <p:cBhvr>
                                        <p:cTn id="34" dur="1" fill="hold">
                                          <p:stCondLst>
                                            <p:cond delay="0"/>
                                          </p:stCondLst>
                                        </p:cTn>
                                        <p:tgtEl>
                                          <p:spTgt spid="20493"/>
                                        </p:tgtEl>
                                        <p:attrNameLst>
                                          <p:attrName>style.visibility</p:attrName>
                                        </p:attrNameLst>
                                      </p:cBhvr>
                                      <p:to>
                                        <p:strVal val="visible"/>
                                      </p:to>
                                    </p:set>
                                    <p:anim calcmode="lin" valueType="num">
                                      <p:cBhvr>
                                        <p:cTn id="35" dur="5000" fill="hold"/>
                                        <p:tgtEl>
                                          <p:spTgt spid="20493"/>
                                        </p:tgtEl>
                                        <p:attrNameLst>
                                          <p:attrName>ppt_w</p:attrName>
                                        </p:attrNameLst>
                                      </p:cBhvr>
                                      <p:tavLst>
                                        <p:tav tm="0" fmla="#ppt_w*sin(2.5*pi*$)">
                                          <p:val>
                                            <p:fltVal val="0"/>
                                          </p:val>
                                        </p:tav>
                                        <p:tav tm="100000">
                                          <p:val>
                                            <p:fltVal val="1"/>
                                          </p:val>
                                        </p:tav>
                                      </p:tavLst>
                                    </p:anim>
                                    <p:anim calcmode="lin" valueType="num">
                                      <p:cBhvr>
                                        <p:cTn id="36" dur="5000" fill="hold"/>
                                        <p:tgtEl>
                                          <p:spTgt spid="20493"/>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7000"/>
                            </p:stCondLst>
                            <p:childTnLst>
                              <p:par>
                                <p:cTn id="38" presetID="2" presetClass="exit" presetSubtype="4" fill="hold" grpId="1" nodeType="afterEffect">
                                  <p:stCondLst>
                                    <p:cond delay="0"/>
                                  </p:stCondLst>
                                  <p:childTnLst>
                                    <p:anim calcmode="lin" valueType="num">
                                      <p:cBhvr additive="base">
                                        <p:cTn id="39" dur="500"/>
                                        <p:tgtEl>
                                          <p:spTgt spid="20493"/>
                                        </p:tgtEl>
                                        <p:attrNameLst>
                                          <p:attrName>ppt_x</p:attrName>
                                        </p:attrNameLst>
                                      </p:cBhvr>
                                      <p:tavLst>
                                        <p:tav tm="0">
                                          <p:val>
                                            <p:strVal val="ppt_x"/>
                                          </p:val>
                                        </p:tav>
                                        <p:tav tm="100000">
                                          <p:val>
                                            <p:strVal val="ppt_x"/>
                                          </p:val>
                                        </p:tav>
                                      </p:tavLst>
                                    </p:anim>
                                    <p:anim calcmode="lin" valueType="num">
                                      <p:cBhvr additive="base">
                                        <p:cTn id="40" dur="500"/>
                                        <p:tgtEl>
                                          <p:spTgt spid="20493"/>
                                        </p:tgtEl>
                                        <p:attrNameLst>
                                          <p:attrName>ppt_y</p:attrName>
                                        </p:attrNameLst>
                                      </p:cBhvr>
                                      <p:tavLst>
                                        <p:tav tm="0">
                                          <p:val>
                                            <p:strVal val="ppt_y"/>
                                          </p:val>
                                        </p:tav>
                                        <p:tav tm="100000">
                                          <p:val>
                                            <p:strVal val="1+ppt_h/2"/>
                                          </p:val>
                                        </p:tav>
                                      </p:tavLst>
                                    </p:anim>
                                    <p:set>
                                      <p:cBhvr>
                                        <p:cTn id="41" dur="1" fill="hold">
                                          <p:stCondLst>
                                            <p:cond delay="499"/>
                                          </p:stCondLst>
                                        </p:cTn>
                                        <p:tgtEl>
                                          <p:spTgt spid="2049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487"/>
                                        </p:tgtEl>
                                        <p:attrNameLst>
                                          <p:attrName>style.visibility</p:attrName>
                                        </p:attrNameLst>
                                      </p:cBhvr>
                                      <p:to>
                                        <p:strVal val="visible"/>
                                      </p:to>
                                    </p:set>
                                    <p:animEffect transition="in" filter="fade">
                                      <p:cBhvr>
                                        <p:cTn id="46"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animBg="1"/>
      <p:bldP spid="20493" grpId="0"/>
      <p:bldP spid="2049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279400"/>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2466975"/>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5554663" y="3355975"/>
            <a:ext cx="1066800" cy="1676400"/>
            <a:chOff x="3648" y="2880"/>
            <a:chExt cx="672" cy="1056"/>
          </a:xfrm>
        </p:grpSpPr>
        <p:sp>
          <p:nvSpPr>
            <p:cNvPr id="12299"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sp>
          <p:nvSpPr>
            <p:cNvPr id="12300"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grpSp>
      <p:sp>
        <p:nvSpPr>
          <p:cNvPr id="20491" name="Line 11"/>
          <p:cNvSpPr>
            <a:spLocks noChangeShapeType="1"/>
          </p:cNvSpPr>
          <p:nvPr/>
        </p:nvSpPr>
        <p:spPr bwMode="auto">
          <a:xfrm flipV="1">
            <a:off x="6011863" y="2289175"/>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2" name="Line 12"/>
          <p:cNvSpPr>
            <a:spLocks noChangeShapeType="1"/>
          </p:cNvSpPr>
          <p:nvPr/>
        </p:nvSpPr>
        <p:spPr bwMode="auto">
          <a:xfrm flipV="1">
            <a:off x="6088063" y="2289175"/>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4" name="Text Box 14"/>
          <p:cNvSpPr txBox="1">
            <a:spLocks noChangeArrowheads="1"/>
          </p:cNvSpPr>
          <p:nvPr/>
        </p:nvSpPr>
        <p:spPr bwMode="auto">
          <a:xfrm>
            <a:off x="53975" y="1190625"/>
            <a:ext cx="48990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err="1">
                <a:solidFill>
                  <a:srgbClr val="002060"/>
                </a:solidFill>
                <a:latin typeface="Times New Roman" panose="02020603050405020304" pitchFamily="18" charset="0"/>
              </a:rPr>
              <a:t>Trả</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lời</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Nước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không</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chảy</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ra</a:t>
            </a:r>
            <a:r>
              <a:rPr lang="en-US" altLang="en-US" dirty="0">
                <a:solidFill>
                  <a:srgbClr val="00206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khỏi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ống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vì</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áp</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suất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khí</a:t>
            </a:r>
            <a:r>
              <a:rPr lang="en-US" altLang="en-US" dirty="0">
                <a:solidFill>
                  <a:srgbClr val="FF0000"/>
                </a:solidFill>
                <a:latin typeface="Times New Roman" panose="02020603050405020304" pitchFamily="18" charset="0"/>
              </a:rPr>
              <a:t> </a:t>
            </a:r>
            <a:r>
              <a:rPr lang="en-US" altLang="en-US" dirty="0" err="1">
                <a:solidFill>
                  <a:srgbClr val="002060"/>
                </a:solidFill>
                <a:latin typeface="Times New Roman" panose="02020603050405020304" pitchFamily="18" charset="0"/>
              </a:rPr>
              <a:t>quyển</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tác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dụng</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vào</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nước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từ</a:t>
            </a:r>
            <a:r>
              <a:rPr lang="en-US" altLang="en-US" dirty="0">
                <a:solidFill>
                  <a:srgbClr val="002060"/>
                </a:solidFill>
                <a:latin typeface="Times New Roman" panose="02020603050405020304" pitchFamily="18" charset="0"/>
              </a:rPr>
              <a:t> </a:t>
            </a:r>
            <a:r>
              <a:rPr lang="en-US" altLang="en-US" dirty="0" err="1">
                <a:solidFill>
                  <a:srgbClr val="FF0000"/>
                </a:solidFill>
                <a:latin typeface="Times New Roman" panose="02020603050405020304" pitchFamily="18" charset="0"/>
              </a:rPr>
              <a:t>dưới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lên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lớn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hơn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trọng</a:t>
            </a:r>
            <a:r>
              <a:rPr lang="en-US" altLang="en-US" dirty="0">
                <a:solidFill>
                  <a:srgbClr val="FF0000"/>
                </a:solidFill>
                <a:latin typeface="Times New Roman" panose="02020603050405020304" pitchFamily="18" charset="0"/>
              </a:rPr>
              <a:t> </a:t>
            </a:r>
            <a:r>
              <a:rPr lang="en-US" altLang="en-US" dirty="0" err="1">
                <a:solidFill>
                  <a:srgbClr val="002060"/>
                </a:solidFill>
                <a:latin typeface="Times New Roman" panose="02020603050405020304" pitchFamily="18" charset="0"/>
              </a:rPr>
              <a:t>lượng</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của</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cột</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nước</a:t>
            </a:r>
            <a:r>
              <a:rPr lang="en-US" altLang="en-US" dirty="0">
                <a:solidFill>
                  <a:srgbClr val="002060"/>
                </a:solidFill>
                <a:latin typeface="Times New Roman" panose="02020603050405020304" pitchFamily="18" charset="0"/>
              </a:rPr>
              <a:t>.</a:t>
            </a:r>
          </a:p>
        </p:txBody>
      </p:sp>
      <p:sp>
        <p:nvSpPr>
          <p:cNvPr id="20495" name="Text Box 15"/>
          <p:cNvSpPr txBox="1">
            <a:spLocks noChangeArrowheads="1"/>
          </p:cNvSpPr>
          <p:nvPr/>
        </p:nvSpPr>
        <p:spPr bwMode="auto">
          <a:xfrm>
            <a:off x="6289675" y="2289175"/>
            <a:ext cx="261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a:solidFill>
                  <a:srgbClr val="FF0000"/>
                </a:solidFill>
                <a:latin typeface="Times New Roman" panose="02020603050405020304" pitchFamily="18" charset="0"/>
              </a:rPr>
              <a:t>Áp suất khí quyển</a:t>
            </a:r>
          </a:p>
        </p:txBody>
      </p:sp>
      <p:sp>
        <p:nvSpPr>
          <p:cNvPr id="20496" name="Text Box 16"/>
          <p:cNvSpPr txBox="1">
            <a:spLocks noChangeArrowheads="1"/>
          </p:cNvSpPr>
          <p:nvPr/>
        </p:nvSpPr>
        <p:spPr bwMode="auto">
          <a:xfrm>
            <a:off x="6296025" y="1751013"/>
            <a:ext cx="276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rgbClr val="0000CC"/>
                </a:solidFill>
                <a:latin typeface="Times New Roman" panose="02020603050405020304" pitchFamily="18" charset="0"/>
              </a:rPr>
              <a:t>Áp suất của cột nước</a:t>
            </a:r>
          </a:p>
        </p:txBody>
      </p:sp>
      <p:sp>
        <p:nvSpPr>
          <p:cNvPr id="20497" name="Line 17"/>
          <p:cNvSpPr>
            <a:spLocks noChangeShapeType="1"/>
          </p:cNvSpPr>
          <p:nvPr/>
        </p:nvSpPr>
        <p:spPr bwMode="auto">
          <a:xfrm>
            <a:off x="6045200" y="1984375"/>
            <a:ext cx="0" cy="228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2835726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52"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Scale>
                                      <p:cBhvr>
                                        <p:cTn id="11"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0482"/>
                                        </p:tgtEl>
                                        <p:attrNameLst>
                                          <p:attrName>ppt_x</p:attrName>
                                          <p:attrName>ppt_y</p:attrName>
                                        </p:attrNameLst>
                                      </p:cBhvr>
                                    </p:animMotion>
                                    <p:animEffect transition="in" filter="fade">
                                      <p:cBhvr>
                                        <p:cTn id="13" dur="1000"/>
                                        <p:tgtEl>
                                          <p:spTgt spid="20482"/>
                                        </p:tgtEl>
                                      </p:cBhvr>
                                    </p:animEffect>
                                  </p:childTnLst>
                                </p:cTn>
                              </p:par>
                            </p:childTnLst>
                          </p:cTn>
                        </p:par>
                        <p:par>
                          <p:cTn id="14" fill="hold" nodeType="afterGroup">
                            <p:stCondLst>
                              <p:cond delay="3000"/>
                            </p:stCondLst>
                            <p:childTnLst>
                              <p:par>
                                <p:cTn id="15" presetID="42" presetClass="path" presetSubtype="0" accel="50000" decel="50000" fill="hold" nodeType="afterEffect">
                                  <p:stCondLst>
                                    <p:cond delay="0"/>
                                  </p:stCondLst>
                                  <p:childTnLst>
                                    <p:animMotion origin="layout" path="M 8.33333E-7 -1.11111E-6 L 8.33333E-7 0.3331 " pathEditMode="relative" rAng="0" ptsTypes="AA">
                                      <p:cBhvr>
                                        <p:cTn id="16" dur="2000" fill="hold"/>
                                        <p:tgtEl>
                                          <p:spTgt spid="20482"/>
                                        </p:tgtEl>
                                        <p:attrNameLst>
                                          <p:attrName>ppt_x</p:attrName>
                                          <p:attrName>ppt_y</p:attrName>
                                        </p:attrNameLst>
                                      </p:cBhvr>
                                      <p:rCtr x="0" y="166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20482"/>
                                        </p:tgtEl>
                                      </p:cBhvr>
                                    </p:animEffect>
                                    <p:set>
                                      <p:cBhvr>
                                        <p:cTn id="21" dur="1" fill="hold">
                                          <p:stCondLst>
                                            <p:cond delay="1999"/>
                                          </p:stCondLst>
                                        </p:cTn>
                                        <p:tgtEl>
                                          <p:spTgt spid="2048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0483"/>
                                        </p:tgtEl>
                                        <p:attrNameLst>
                                          <p:attrName>style.visibility</p:attrName>
                                        </p:attrNameLst>
                                      </p:cBhvr>
                                      <p:to>
                                        <p:strVal val="visible"/>
                                      </p:to>
                                    </p:set>
                                  </p:childTnLst>
                                </p:cTn>
                              </p:par>
                            </p:childTnLst>
                          </p:cTn>
                        </p:par>
                        <p:par>
                          <p:cTn id="24" fill="hold" nodeType="afterGroup">
                            <p:stCondLst>
                              <p:cond delay="2000"/>
                            </p:stCondLst>
                            <p:childTnLst>
                              <p:par>
                                <p:cTn id="25" presetID="64" presetClass="path" presetSubtype="0" accel="50000" decel="50000" fill="hold" nodeType="afterEffect">
                                  <p:stCondLst>
                                    <p:cond delay="0"/>
                                  </p:stCondLst>
                                  <p:childTnLst>
                                    <p:animMotion origin="layout" path="M -1.94444E-6 -2.96296E-6 L -1.94444E-6 -0.3331 " pathEditMode="relative" rAng="0" ptsTypes="AA">
                                      <p:cBhvr>
                                        <p:cTn id="26" dur="5000" fill="hold"/>
                                        <p:tgtEl>
                                          <p:spTgt spid="20483"/>
                                        </p:tgtEl>
                                        <p:attrNameLst>
                                          <p:attrName>ppt_x</p:attrName>
                                          <p:attrName>ppt_y</p:attrName>
                                        </p:attrNameLst>
                                      </p:cBhvr>
                                      <p:rCtr x="0" y="-16667"/>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494"/>
                                        </p:tgtEl>
                                        <p:attrNameLst>
                                          <p:attrName>style.visibility</p:attrName>
                                        </p:attrNameLst>
                                      </p:cBhvr>
                                      <p:to>
                                        <p:strVal val="visible"/>
                                      </p:to>
                                    </p:set>
                                    <p:anim calcmode="lin" valueType="num">
                                      <p:cBhvr>
                                        <p:cTn id="31" dur="500" fill="hold"/>
                                        <p:tgtEl>
                                          <p:spTgt spid="20494"/>
                                        </p:tgtEl>
                                        <p:attrNameLst>
                                          <p:attrName>ppt_w</p:attrName>
                                        </p:attrNameLst>
                                      </p:cBhvr>
                                      <p:tavLst>
                                        <p:tav tm="0">
                                          <p:val>
                                            <p:fltVal val="0"/>
                                          </p:val>
                                        </p:tav>
                                        <p:tav tm="100000">
                                          <p:val>
                                            <p:strVal val="#ppt_w"/>
                                          </p:val>
                                        </p:tav>
                                      </p:tavLst>
                                    </p:anim>
                                    <p:anim calcmode="lin" valueType="num">
                                      <p:cBhvr>
                                        <p:cTn id="32" dur="500" fill="hold"/>
                                        <p:tgtEl>
                                          <p:spTgt spid="20494"/>
                                        </p:tgtEl>
                                        <p:attrNameLst>
                                          <p:attrName>ppt_h</p:attrName>
                                        </p:attrNameLst>
                                      </p:cBhvr>
                                      <p:tavLst>
                                        <p:tav tm="0">
                                          <p:val>
                                            <p:fltVal val="0"/>
                                          </p:val>
                                        </p:tav>
                                        <p:tav tm="100000">
                                          <p:val>
                                            <p:strVal val="#ppt_h"/>
                                          </p:val>
                                        </p:tav>
                                      </p:tavLst>
                                    </p:anim>
                                    <p:animEffect transition="in" filter="fade">
                                      <p:cBhvr>
                                        <p:cTn id="33" dur="500"/>
                                        <p:tgtEl>
                                          <p:spTgt spid="20494"/>
                                        </p:tgtEl>
                                      </p:cBhvr>
                                    </p:animEffect>
                                  </p:childTnLst>
                                </p:cTn>
                              </p:par>
                            </p:childTnLst>
                          </p:cTn>
                        </p:par>
                        <p:par>
                          <p:cTn id="34" fill="hold" nodeType="afterGroup">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20492"/>
                                        </p:tgtEl>
                                        <p:attrNameLst>
                                          <p:attrName>style.visibility</p:attrName>
                                        </p:attrNameLst>
                                      </p:cBhvr>
                                      <p:to>
                                        <p:strVal val="visible"/>
                                      </p:to>
                                    </p:set>
                                    <p:animEffect transition="in" filter="fade">
                                      <p:cBhvr>
                                        <p:cTn id="37" dur="1000"/>
                                        <p:tgtEl>
                                          <p:spTgt spid="20492"/>
                                        </p:tgtEl>
                                      </p:cBhvr>
                                    </p:animEffect>
                                    <p:anim calcmode="lin" valueType="num">
                                      <p:cBhvr>
                                        <p:cTn id="38" dur="1000" fill="hold"/>
                                        <p:tgtEl>
                                          <p:spTgt spid="20492"/>
                                        </p:tgtEl>
                                        <p:attrNameLst>
                                          <p:attrName>ppt_x</p:attrName>
                                        </p:attrNameLst>
                                      </p:cBhvr>
                                      <p:tavLst>
                                        <p:tav tm="0">
                                          <p:val>
                                            <p:strVal val="#ppt_x"/>
                                          </p:val>
                                        </p:tav>
                                        <p:tav tm="100000">
                                          <p:val>
                                            <p:strVal val="#ppt_x"/>
                                          </p:val>
                                        </p:tav>
                                      </p:tavLst>
                                    </p:anim>
                                    <p:anim calcmode="lin" valueType="num">
                                      <p:cBhvr>
                                        <p:cTn id="39" dur="1000" fill="hold"/>
                                        <p:tgtEl>
                                          <p:spTgt spid="2049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491"/>
                                        </p:tgtEl>
                                        <p:attrNameLst>
                                          <p:attrName>style.visibility</p:attrName>
                                        </p:attrNameLst>
                                      </p:cBhvr>
                                      <p:to>
                                        <p:strVal val="visible"/>
                                      </p:to>
                                    </p:set>
                                    <p:animEffect transition="in" filter="fade">
                                      <p:cBhvr>
                                        <p:cTn id="42" dur="1000"/>
                                        <p:tgtEl>
                                          <p:spTgt spid="20491"/>
                                        </p:tgtEl>
                                      </p:cBhvr>
                                    </p:animEffect>
                                    <p:anim calcmode="lin" valueType="num">
                                      <p:cBhvr>
                                        <p:cTn id="43" dur="1000" fill="hold"/>
                                        <p:tgtEl>
                                          <p:spTgt spid="20491"/>
                                        </p:tgtEl>
                                        <p:attrNameLst>
                                          <p:attrName>ppt_x</p:attrName>
                                        </p:attrNameLst>
                                      </p:cBhvr>
                                      <p:tavLst>
                                        <p:tav tm="0">
                                          <p:val>
                                            <p:strVal val="#ppt_x"/>
                                          </p:val>
                                        </p:tav>
                                        <p:tav tm="100000">
                                          <p:val>
                                            <p:strVal val="#ppt_x"/>
                                          </p:val>
                                        </p:tav>
                                      </p:tavLst>
                                    </p:anim>
                                    <p:anim calcmode="lin" valueType="num">
                                      <p:cBhvr>
                                        <p:cTn id="44" dur="1000" fill="hold"/>
                                        <p:tgtEl>
                                          <p:spTgt spid="2049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500"/>
                            </p:stCondLst>
                            <p:childTnLst>
                              <p:par>
                                <p:cTn id="46" presetID="58" presetClass="entr" presetSubtype="0" accel="100000" fill="hold" grpId="0" nodeType="afterEffect">
                                  <p:stCondLst>
                                    <p:cond delay="0"/>
                                  </p:stCondLst>
                                  <p:childTnLst>
                                    <p:set>
                                      <p:cBhvr>
                                        <p:cTn id="47" dur="1" fill="hold">
                                          <p:stCondLst>
                                            <p:cond delay="0"/>
                                          </p:stCondLst>
                                        </p:cTn>
                                        <p:tgtEl>
                                          <p:spTgt spid="20495"/>
                                        </p:tgtEl>
                                        <p:attrNameLst>
                                          <p:attrName>style.visibility</p:attrName>
                                        </p:attrNameLst>
                                      </p:cBhvr>
                                      <p:to>
                                        <p:strVal val="visible"/>
                                      </p:to>
                                    </p:set>
                                    <p:anim calcmode="lin" valueType="num">
                                      <p:cBhvr>
                                        <p:cTn id="48" dur="500" fill="hold"/>
                                        <p:tgtEl>
                                          <p:spTgt spid="20495"/>
                                        </p:tgtEl>
                                        <p:attrNameLst>
                                          <p:attrName>ppt_w</p:attrName>
                                        </p:attrNameLst>
                                      </p:cBhvr>
                                      <p:tavLst>
                                        <p:tav tm="0">
                                          <p:val>
                                            <p:strVal val="#ppt_w*2.5"/>
                                          </p:val>
                                        </p:tav>
                                        <p:tav tm="100000">
                                          <p:val>
                                            <p:strVal val="#ppt_w"/>
                                          </p:val>
                                        </p:tav>
                                      </p:tavLst>
                                    </p:anim>
                                    <p:anim calcmode="lin" valueType="num">
                                      <p:cBhvr>
                                        <p:cTn id="49" dur="500" fill="hold"/>
                                        <p:tgtEl>
                                          <p:spTgt spid="20495"/>
                                        </p:tgtEl>
                                        <p:attrNameLst>
                                          <p:attrName>ppt_h</p:attrName>
                                        </p:attrNameLst>
                                      </p:cBhvr>
                                      <p:tavLst>
                                        <p:tav tm="0">
                                          <p:val>
                                            <p:strVal val="#ppt_h*0.01"/>
                                          </p:val>
                                        </p:tav>
                                        <p:tav tm="100000">
                                          <p:val>
                                            <p:strVal val="#ppt_h"/>
                                          </p:val>
                                        </p:tav>
                                      </p:tavLst>
                                    </p:anim>
                                    <p:anim calcmode="lin" valueType="num">
                                      <p:cBhvr>
                                        <p:cTn id="50" dur="500" fill="hold"/>
                                        <p:tgtEl>
                                          <p:spTgt spid="20495"/>
                                        </p:tgtEl>
                                        <p:attrNameLst>
                                          <p:attrName>ppt_x</p:attrName>
                                        </p:attrNameLst>
                                      </p:cBhvr>
                                      <p:tavLst>
                                        <p:tav tm="0">
                                          <p:val>
                                            <p:strVal val="#ppt_x"/>
                                          </p:val>
                                        </p:tav>
                                        <p:tav tm="100000">
                                          <p:val>
                                            <p:strVal val="#ppt_x"/>
                                          </p:val>
                                        </p:tav>
                                      </p:tavLst>
                                    </p:anim>
                                    <p:anim calcmode="lin" valueType="num">
                                      <p:cBhvr>
                                        <p:cTn id="51" dur="500" fill="hold"/>
                                        <p:tgtEl>
                                          <p:spTgt spid="20495"/>
                                        </p:tgtEl>
                                        <p:attrNameLst>
                                          <p:attrName>ppt_y</p:attrName>
                                        </p:attrNameLst>
                                      </p:cBhvr>
                                      <p:tavLst>
                                        <p:tav tm="0">
                                          <p:val>
                                            <p:strVal val="#ppt_h+1"/>
                                          </p:val>
                                        </p:tav>
                                        <p:tav tm="100000">
                                          <p:val>
                                            <p:strVal val="#ppt_y"/>
                                          </p:val>
                                        </p:tav>
                                      </p:tavLst>
                                    </p:anim>
                                    <p:animEffect transition="in" filter="fade">
                                      <p:cBhvr>
                                        <p:cTn id="52" dur="500"/>
                                        <p:tgtEl>
                                          <p:spTgt spid="2049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497"/>
                                        </p:tgtEl>
                                        <p:attrNameLst>
                                          <p:attrName>style.visibility</p:attrName>
                                        </p:attrNameLst>
                                      </p:cBhvr>
                                      <p:to>
                                        <p:strVal val="visible"/>
                                      </p:to>
                                    </p:set>
                                    <p:animEffect transition="in" filter="wipe(up)">
                                      <p:cBhvr>
                                        <p:cTn id="55" dur="500"/>
                                        <p:tgtEl>
                                          <p:spTgt spid="2049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0496"/>
                                        </p:tgtEl>
                                        <p:attrNameLst>
                                          <p:attrName>style.visibility</p:attrName>
                                        </p:attrNameLst>
                                      </p:cBhvr>
                                      <p:to>
                                        <p:strVal val="visible"/>
                                      </p:to>
                                    </p:set>
                                    <p:animEffect transition="in" filter="wipe(up)">
                                      <p:cBhvr>
                                        <p:cTn id="58"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P spid="20492" grpId="0" animBg="1"/>
      <p:bldP spid="20494" grpId="0"/>
      <p:bldP spid="20495" grpId="0"/>
      <p:bldP spid="20496" grpId="0"/>
      <p:bldP spid="2049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412875"/>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3888">
            <a:off x="7102475" y="3600450"/>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152400" y="609600"/>
            <a:ext cx="65135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Vẫn</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giữ</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tay</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bịt</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kín</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đầu</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trên</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ống</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nghiêng</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ống</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phương</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khác</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rgbClr val="000000"/>
                </a:solidFill>
                <a:ea typeface="Calibri" panose="020F0502020204030204" pitchFamily="34" charset="0"/>
                <a:cs typeface="Times New Roman" panose="02020603050405020304" pitchFamily="18" charset="0"/>
              </a:rPr>
              <a:t>.</a:t>
            </a:r>
            <a:endParaRPr lang="en-US" altLang="en-US" dirty="0">
              <a:solidFill>
                <a:srgbClr val="0000CC"/>
              </a:solidFill>
              <a:latin typeface="Times New Roman" panose="02020603050405020304" pitchFamily="18" charset="0"/>
            </a:endParaRPr>
          </a:p>
        </p:txBody>
      </p:sp>
      <p:sp>
        <p:nvSpPr>
          <p:cNvPr id="20487" name="Text Box 7"/>
          <p:cNvSpPr txBox="1">
            <a:spLocks noChangeArrowheads="1"/>
          </p:cNvSpPr>
          <p:nvPr/>
        </p:nvSpPr>
        <p:spPr bwMode="auto">
          <a:xfrm>
            <a:off x="229121" y="3043238"/>
            <a:ext cx="5362575"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có</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chảy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ra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khỏi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ống</a:t>
            </a:r>
            <a:r>
              <a:rPr lang="en-US" altLang="en-US" dirty="0">
                <a:solidFill>
                  <a:srgbClr val="FF0000"/>
                </a:solidFill>
                <a:latin typeface="Times New Roman" panose="02020603050405020304" pitchFamily="18" charset="0"/>
              </a:rPr>
              <a:t> hay </a:t>
            </a:r>
            <a:r>
              <a:rPr lang="en-US" altLang="en-US" dirty="0" err="1">
                <a:solidFill>
                  <a:srgbClr val="FF0000"/>
                </a:solidFill>
                <a:latin typeface="Times New Roman" panose="02020603050405020304" pitchFamily="18" charset="0"/>
              </a:rPr>
              <a:t>không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Tại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sao</a:t>
            </a:r>
            <a:r>
              <a:rPr lang="en-US" altLang="en-US" dirty="0">
                <a:solidFill>
                  <a:srgbClr val="FF0000"/>
                </a:solidFill>
                <a:latin typeface="Times New Roman" panose="02020603050405020304" pitchFamily="18" charset="0"/>
              </a:rPr>
              <a:t>?</a:t>
            </a:r>
          </a:p>
        </p:txBody>
      </p:sp>
      <p:grpSp>
        <p:nvGrpSpPr>
          <p:cNvPr id="2" name="Group 8"/>
          <p:cNvGrpSpPr>
            <a:grpSpLocks/>
          </p:cNvGrpSpPr>
          <p:nvPr/>
        </p:nvGrpSpPr>
        <p:grpSpPr bwMode="auto">
          <a:xfrm>
            <a:off x="7051675" y="4489450"/>
            <a:ext cx="1066800" cy="1676400"/>
            <a:chOff x="3648" y="2880"/>
            <a:chExt cx="672" cy="1056"/>
          </a:xfrm>
        </p:grpSpPr>
        <p:sp>
          <p:nvSpPr>
            <p:cNvPr id="11273"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sp>
          <p:nvSpPr>
            <p:cNvPr id="11274"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grpSp>
      <p:sp>
        <p:nvSpPr>
          <p:cNvPr id="20493" name="Text Box 13"/>
          <p:cNvSpPr txBox="1">
            <a:spLocks noChangeArrowheads="1"/>
          </p:cNvSpPr>
          <p:nvPr/>
        </p:nvSpPr>
        <p:spPr bwMode="auto">
          <a:xfrm>
            <a:off x="6981825" y="3265488"/>
            <a:ext cx="1136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dirty="0">
                <a:solidFill>
                  <a:srgbClr val="FF0000"/>
                </a:solidFill>
                <a:latin typeface="Times New Roman" panose="02020603050405020304" pitchFamily="18" charset="0"/>
              </a:rPr>
              <a:t>?</a:t>
            </a:r>
            <a:r>
              <a:rPr lang="en-US" altLang="en-US" sz="5000" b="1" dirty="0">
                <a:solidFill>
                  <a:srgbClr val="3333FF"/>
                </a:solidFill>
                <a:latin typeface="Times New Roman" panose="02020603050405020304" pitchFamily="18" charset="0"/>
              </a:rPr>
              <a:t>?</a:t>
            </a:r>
            <a:r>
              <a:rPr lang="en-US" altLang="en-US" sz="5000" b="1" dirty="0">
                <a:solidFill>
                  <a:srgbClr val="009900"/>
                </a:solidFill>
                <a:latin typeface="Times New Roman" panose="02020603050405020304" pitchFamily="18" charset="0"/>
              </a:rPr>
              <a:t>?</a:t>
            </a:r>
          </a:p>
        </p:txBody>
      </p:sp>
    </p:spTree>
    <p:extLst>
      <p:ext uri="{BB962C8B-B14F-4D97-AF65-F5344CB8AC3E}">
        <p14:creationId xmlns:p14="http://schemas.microsoft.com/office/powerpoint/2010/main" val="2589230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6"/>
                                        </p:tgtEl>
                                        <p:attrNameLst>
                                          <p:attrName>style.visibility</p:attrName>
                                        </p:attrNameLst>
                                      </p:cBhvr>
                                      <p:to>
                                        <p:strVal val="visible"/>
                                      </p:to>
                                    </p:set>
                                    <p:anim calcmode="discrete" valueType="clr">
                                      <p:cBhvr override="childStyle">
                                        <p:cTn id="7"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6"/>
                                        </p:tgtEl>
                                        <p:attrNameLst>
                                          <p:attrName>fillcolor</p:attrName>
                                        </p:attrNameLst>
                                      </p:cBhvr>
                                      <p:tavLst>
                                        <p:tav tm="0">
                                          <p:val>
                                            <p:clrVal>
                                              <a:schemeClr val="accent2"/>
                                            </p:clrVal>
                                          </p:val>
                                        </p:tav>
                                        <p:tav tm="50000">
                                          <p:val>
                                            <p:clrVal>
                                              <a:schemeClr val="hlink"/>
                                            </p:clrVal>
                                          </p:val>
                                        </p:tav>
                                      </p:tavLst>
                                    </p:anim>
                                    <p:set>
                                      <p:cBhvr>
                                        <p:cTn id="9" dur="80"/>
                                        <p:tgtEl>
                                          <p:spTgt spid="20486"/>
                                        </p:tgtEl>
                                        <p:attrNameLst>
                                          <p:attrName>fill.type</p:attrName>
                                        </p:attrNameLst>
                                      </p:cBhvr>
                                      <p:to>
                                        <p:strVal val="solid"/>
                                      </p:to>
                                    </p:set>
                                  </p:childTnLst>
                                </p:cTn>
                              </p:par>
                            </p:childTnLst>
                          </p:cTn>
                        </p:par>
                        <p:par>
                          <p:cTn id="10" fill="hold" nodeType="afterGroup">
                            <p:stCondLst>
                              <p:cond delay="256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4560"/>
                            </p:stCondLst>
                            <p:childTnLst>
                              <p:par>
                                <p:cTn id="15" presetID="52" presetClass="entr" presetSubtype="0" fill="hold" nodeType="afterEffect">
                                  <p:stCondLst>
                                    <p:cond delay="0"/>
                                  </p:stCondLst>
                                  <p:childTnLst>
                                    <p:set>
                                      <p:cBhvr>
                                        <p:cTn id="16" dur="1" fill="hold">
                                          <p:stCondLst>
                                            <p:cond delay="0"/>
                                          </p:stCondLst>
                                        </p:cTn>
                                        <p:tgtEl>
                                          <p:spTgt spid="20482"/>
                                        </p:tgtEl>
                                        <p:attrNameLst>
                                          <p:attrName>style.visibility</p:attrName>
                                        </p:attrNameLst>
                                      </p:cBhvr>
                                      <p:to>
                                        <p:strVal val="visible"/>
                                      </p:to>
                                    </p:set>
                                    <p:animScale>
                                      <p:cBhvr>
                                        <p:cTn id="17"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482"/>
                                        </p:tgtEl>
                                        <p:attrNameLst>
                                          <p:attrName>ppt_x</p:attrName>
                                          <p:attrName>ppt_y</p:attrName>
                                        </p:attrNameLst>
                                      </p:cBhvr>
                                    </p:animMotion>
                                    <p:animEffect transition="in" filter="fade">
                                      <p:cBhvr>
                                        <p:cTn id="19" dur="1000"/>
                                        <p:tgtEl>
                                          <p:spTgt spid="20482"/>
                                        </p:tgtEl>
                                      </p:cBhvr>
                                    </p:animEffect>
                                  </p:childTnLst>
                                </p:cTn>
                              </p:par>
                            </p:childTnLst>
                          </p:cTn>
                        </p:par>
                        <p:par>
                          <p:cTn id="20" fill="hold" nodeType="afterGroup">
                            <p:stCondLst>
                              <p:cond delay="5560"/>
                            </p:stCondLst>
                            <p:childTnLst>
                              <p:par>
                                <p:cTn id="21" presetID="42" presetClass="path" presetSubtype="0" accel="50000" decel="50000" fill="hold" nodeType="afterEffect">
                                  <p:stCondLst>
                                    <p:cond delay="0"/>
                                  </p:stCondLst>
                                  <p:childTnLst>
                                    <p:animMotion origin="layout" path="M 3.33333E-6 3.7037E-6 L 3.33333E-6 0.3331 " pathEditMode="relative" rAng="0" ptsTypes="AA">
                                      <p:cBhvr>
                                        <p:cTn id="22" dur="2000" fill="hold"/>
                                        <p:tgtEl>
                                          <p:spTgt spid="20482"/>
                                        </p:tgtEl>
                                        <p:attrNameLst>
                                          <p:attrName>ppt_x</p:attrName>
                                          <p:attrName>ppt_y</p:attrName>
                                        </p:attrNameLst>
                                      </p:cBhvr>
                                      <p:rCtr x="0" y="16644"/>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000"/>
                                        <p:tgtEl>
                                          <p:spTgt spid="20482"/>
                                        </p:tgtEl>
                                      </p:cBhvr>
                                    </p:animEffect>
                                    <p:set>
                                      <p:cBhvr>
                                        <p:cTn id="27" dur="1" fill="hold">
                                          <p:stCondLst>
                                            <p:cond delay="1999"/>
                                          </p:stCondLst>
                                        </p:cTn>
                                        <p:tgtEl>
                                          <p:spTgt spid="2048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0483"/>
                                        </p:tgtEl>
                                        <p:attrNameLst>
                                          <p:attrName>style.visibility</p:attrName>
                                        </p:attrNameLst>
                                      </p:cBhvr>
                                      <p:to>
                                        <p:strVal val="visible"/>
                                      </p:to>
                                    </p:set>
                                  </p:childTnLst>
                                </p:cTn>
                              </p:par>
                            </p:childTnLst>
                          </p:cTn>
                        </p:par>
                        <p:par>
                          <p:cTn id="30" fill="hold" nodeType="afterGroup">
                            <p:stCondLst>
                              <p:cond delay="2000"/>
                            </p:stCondLst>
                            <p:childTnLst>
                              <p:par>
                                <p:cTn id="31" presetID="64" presetClass="path" presetSubtype="0" accel="50000" decel="50000" fill="hold" nodeType="afterEffect">
                                  <p:stCondLst>
                                    <p:cond delay="0"/>
                                  </p:stCondLst>
                                  <p:childTnLst>
                                    <p:animMotion origin="layout" path="M 0 0  L 0 -0.3331  E" pathEditMode="relative" ptsTypes="">
                                      <p:cBhvr>
                                        <p:cTn id="32" dur="5000" fill="hold"/>
                                        <p:tgtEl>
                                          <p:spTgt spid="20483"/>
                                        </p:tgtEl>
                                        <p:attrNameLst>
                                          <p:attrName>ppt_x</p:attrName>
                                          <p:attrName>ppt_y</p:attrName>
                                        </p:attrNameLst>
                                      </p:cBhvr>
                                    </p:animMotion>
                                  </p:childTnLst>
                                </p:cTn>
                              </p:par>
                              <p:par>
                                <p:cTn id="33" presetID="19" presetClass="entr" presetSubtype="10" fill="hold" grpId="0" nodeType="withEffect">
                                  <p:stCondLst>
                                    <p:cond delay="0"/>
                                  </p:stCondLst>
                                  <p:childTnLst>
                                    <p:set>
                                      <p:cBhvr>
                                        <p:cTn id="34" dur="1" fill="hold">
                                          <p:stCondLst>
                                            <p:cond delay="0"/>
                                          </p:stCondLst>
                                        </p:cTn>
                                        <p:tgtEl>
                                          <p:spTgt spid="20493"/>
                                        </p:tgtEl>
                                        <p:attrNameLst>
                                          <p:attrName>style.visibility</p:attrName>
                                        </p:attrNameLst>
                                      </p:cBhvr>
                                      <p:to>
                                        <p:strVal val="visible"/>
                                      </p:to>
                                    </p:set>
                                    <p:anim calcmode="lin" valueType="num">
                                      <p:cBhvr>
                                        <p:cTn id="35" dur="5000" fill="hold"/>
                                        <p:tgtEl>
                                          <p:spTgt spid="20493"/>
                                        </p:tgtEl>
                                        <p:attrNameLst>
                                          <p:attrName>ppt_w</p:attrName>
                                        </p:attrNameLst>
                                      </p:cBhvr>
                                      <p:tavLst>
                                        <p:tav tm="0" fmla="#ppt_w*sin(2.5*pi*$)">
                                          <p:val>
                                            <p:fltVal val="0"/>
                                          </p:val>
                                        </p:tav>
                                        <p:tav tm="100000">
                                          <p:val>
                                            <p:fltVal val="1"/>
                                          </p:val>
                                        </p:tav>
                                      </p:tavLst>
                                    </p:anim>
                                    <p:anim calcmode="lin" valueType="num">
                                      <p:cBhvr>
                                        <p:cTn id="36" dur="5000" fill="hold"/>
                                        <p:tgtEl>
                                          <p:spTgt spid="20493"/>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7000"/>
                            </p:stCondLst>
                            <p:childTnLst>
                              <p:par>
                                <p:cTn id="38" presetID="2" presetClass="exit" presetSubtype="4" fill="hold" grpId="1" nodeType="afterEffect">
                                  <p:stCondLst>
                                    <p:cond delay="0"/>
                                  </p:stCondLst>
                                  <p:childTnLst>
                                    <p:anim calcmode="lin" valueType="num">
                                      <p:cBhvr additive="base">
                                        <p:cTn id="39" dur="500"/>
                                        <p:tgtEl>
                                          <p:spTgt spid="20493"/>
                                        </p:tgtEl>
                                        <p:attrNameLst>
                                          <p:attrName>ppt_x</p:attrName>
                                        </p:attrNameLst>
                                      </p:cBhvr>
                                      <p:tavLst>
                                        <p:tav tm="0">
                                          <p:val>
                                            <p:strVal val="ppt_x"/>
                                          </p:val>
                                        </p:tav>
                                        <p:tav tm="100000">
                                          <p:val>
                                            <p:strVal val="ppt_x"/>
                                          </p:val>
                                        </p:tav>
                                      </p:tavLst>
                                    </p:anim>
                                    <p:anim calcmode="lin" valueType="num">
                                      <p:cBhvr additive="base">
                                        <p:cTn id="40" dur="500"/>
                                        <p:tgtEl>
                                          <p:spTgt spid="20493"/>
                                        </p:tgtEl>
                                        <p:attrNameLst>
                                          <p:attrName>ppt_y</p:attrName>
                                        </p:attrNameLst>
                                      </p:cBhvr>
                                      <p:tavLst>
                                        <p:tav tm="0">
                                          <p:val>
                                            <p:strVal val="ppt_y"/>
                                          </p:val>
                                        </p:tav>
                                        <p:tav tm="100000">
                                          <p:val>
                                            <p:strVal val="1+ppt_h/2"/>
                                          </p:val>
                                        </p:tav>
                                      </p:tavLst>
                                    </p:anim>
                                    <p:set>
                                      <p:cBhvr>
                                        <p:cTn id="41" dur="1" fill="hold">
                                          <p:stCondLst>
                                            <p:cond delay="499"/>
                                          </p:stCondLst>
                                        </p:cTn>
                                        <p:tgtEl>
                                          <p:spTgt spid="2049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487"/>
                                        </p:tgtEl>
                                        <p:attrNameLst>
                                          <p:attrName>style.visibility</p:attrName>
                                        </p:attrNameLst>
                                      </p:cBhvr>
                                      <p:to>
                                        <p:strVal val="visible"/>
                                      </p:to>
                                    </p:set>
                                    <p:animEffect transition="in" filter="fade">
                                      <p:cBhvr>
                                        <p:cTn id="46"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animBg="1"/>
      <p:bldP spid="20493" grpId="0"/>
      <p:bldP spid="2049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279400"/>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1569">
            <a:off x="5605463" y="2466975"/>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5554663" y="3355975"/>
            <a:ext cx="1066800" cy="1676400"/>
            <a:chOff x="3648" y="2880"/>
            <a:chExt cx="672" cy="1056"/>
          </a:xfrm>
        </p:grpSpPr>
        <p:sp>
          <p:nvSpPr>
            <p:cNvPr id="12299"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sp>
          <p:nvSpPr>
            <p:cNvPr id="12300"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grpSp>
      <p:sp>
        <p:nvSpPr>
          <p:cNvPr id="20491" name="Line 11"/>
          <p:cNvSpPr>
            <a:spLocks noChangeShapeType="1"/>
          </p:cNvSpPr>
          <p:nvPr/>
        </p:nvSpPr>
        <p:spPr bwMode="auto">
          <a:xfrm flipV="1">
            <a:off x="6011863" y="2289175"/>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2" name="Line 12"/>
          <p:cNvSpPr>
            <a:spLocks noChangeShapeType="1"/>
          </p:cNvSpPr>
          <p:nvPr/>
        </p:nvSpPr>
        <p:spPr bwMode="auto">
          <a:xfrm flipV="1">
            <a:off x="6088063" y="2289175"/>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4" name="Text Box 14"/>
          <p:cNvSpPr txBox="1">
            <a:spLocks noChangeArrowheads="1"/>
          </p:cNvSpPr>
          <p:nvPr/>
        </p:nvSpPr>
        <p:spPr bwMode="auto">
          <a:xfrm>
            <a:off x="53975" y="1190625"/>
            <a:ext cx="48990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err="1">
                <a:solidFill>
                  <a:srgbClr val="0070C0"/>
                </a:solidFill>
                <a:latin typeface="Times New Roman" panose="02020603050405020304" pitchFamily="18" charset="0"/>
              </a:rPr>
              <a:t>Trả</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lời</a:t>
            </a:r>
            <a:r>
              <a:rPr lang="en-US" altLang="en-US" dirty="0">
                <a:solidFill>
                  <a:srgbClr val="0070C0"/>
                </a:solidFill>
                <a:latin typeface="Times New Roman" panose="02020603050405020304" pitchFamily="18" charset="0"/>
              </a:rPr>
              <a:t>: </a:t>
            </a:r>
            <a:r>
              <a:rPr lang="vi-VN" dirty="0">
                <a:solidFill>
                  <a:srgbClr val="0070C0"/>
                </a:solidFill>
                <a:latin typeface="Times New Roman" panose="02020603050405020304" pitchFamily="18" charset="0"/>
                <a:ea typeface="Times New Roman" panose="02020603050405020304" pitchFamily="18" charset="0"/>
              </a:rPr>
              <a:t>Do áp suất không khí bên ngoài ống tác dụng vào nước trong ống theo mọi phía đều như nhau và lớn hơn áp suất của nước bên trong ống nên nước không chảy ra khỏi ống.</a:t>
            </a:r>
            <a:endParaRPr lang="en-US" altLang="en-US" dirty="0">
              <a:solidFill>
                <a:srgbClr val="0070C0"/>
              </a:solidFill>
              <a:latin typeface="Times New Roman" panose="02020603050405020304" pitchFamily="18" charset="0"/>
            </a:endParaRPr>
          </a:p>
        </p:txBody>
      </p:sp>
      <p:sp>
        <p:nvSpPr>
          <p:cNvPr id="20495" name="Text Box 15"/>
          <p:cNvSpPr txBox="1">
            <a:spLocks noChangeArrowheads="1"/>
          </p:cNvSpPr>
          <p:nvPr/>
        </p:nvSpPr>
        <p:spPr bwMode="auto">
          <a:xfrm>
            <a:off x="6289675" y="2289175"/>
            <a:ext cx="261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a:solidFill>
                  <a:srgbClr val="FF0000"/>
                </a:solidFill>
                <a:latin typeface="Times New Roman" panose="02020603050405020304" pitchFamily="18" charset="0"/>
              </a:rPr>
              <a:t>Áp suất khí quyển</a:t>
            </a:r>
          </a:p>
        </p:txBody>
      </p:sp>
      <p:sp>
        <p:nvSpPr>
          <p:cNvPr id="20496" name="Text Box 16"/>
          <p:cNvSpPr txBox="1">
            <a:spLocks noChangeArrowheads="1"/>
          </p:cNvSpPr>
          <p:nvPr/>
        </p:nvSpPr>
        <p:spPr bwMode="auto">
          <a:xfrm>
            <a:off x="6296025" y="1751013"/>
            <a:ext cx="276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rgbClr val="0000CC"/>
                </a:solidFill>
                <a:latin typeface="Times New Roman" panose="02020603050405020304" pitchFamily="18" charset="0"/>
              </a:rPr>
              <a:t>Áp suất của cột nước</a:t>
            </a:r>
          </a:p>
        </p:txBody>
      </p:sp>
      <p:sp>
        <p:nvSpPr>
          <p:cNvPr id="20497" name="Line 17"/>
          <p:cNvSpPr>
            <a:spLocks noChangeShapeType="1"/>
          </p:cNvSpPr>
          <p:nvPr/>
        </p:nvSpPr>
        <p:spPr bwMode="auto">
          <a:xfrm>
            <a:off x="6045200" y="1984375"/>
            <a:ext cx="0" cy="228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1122736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52"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Scale>
                                      <p:cBhvr>
                                        <p:cTn id="11"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0482"/>
                                        </p:tgtEl>
                                        <p:attrNameLst>
                                          <p:attrName>ppt_x</p:attrName>
                                          <p:attrName>ppt_y</p:attrName>
                                        </p:attrNameLst>
                                      </p:cBhvr>
                                    </p:animMotion>
                                    <p:animEffect transition="in" filter="fade">
                                      <p:cBhvr>
                                        <p:cTn id="13" dur="1000"/>
                                        <p:tgtEl>
                                          <p:spTgt spid="20482"/>
                                        </p:tgtEl>
                                      </p:cBhvr>
                                    </p:animEffect>
                                  </p:childTnLst>
                                </p:cTn>
                              </p:par>
                            </p:childTnLst>
                          </p:cTn>
                        </p:par>
                        <p:par>
                          <p:cTn id="14" fill="hold" nodeType="afterGroup">
                            <p:stCondLst>
                              <p:cond delay="3000"/>
                            </p:stCondLst>
                            <p:childTnLst>
                              <p:par>
                                <p:cTn id="15" presetID="42" presetClass="path" presetSubtype="0" accel="50000" decel="50000" fill="hold" nodeType="afterEffect">
                                  <p:stCondLst>
                                    <p:cond delay="0"/>
                                  </p:stCondLst>
                                  <p:childTnLst>
                                    <p:animMotion origin="layout" path="M 8.33333E-7 -1.11111E-6 L 8.33333E-7 0.3331 " pathEditMode="relative" rAng="0" ptsTypes="AA">
                                      <p:cBhvr>
                                        <p:cTn id="16" dur="2000" fill="hold"/>
                                        <p:tgtEl>
                                          <p:spTgt spid="20482"/>
                                        </p:tgtEl>
                                        <p:attrNameLst>
                                          <p:attrName>ppt_x</p:attrName>
                                          <p:attrName>ppt_y</p:attrName>
                                        </p:attrNameLst>
                                      </p:cBhvr>
                                      <p:rCtr x="0" y="166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20482"/>
                                        </p:tgtEl>
                                      </p:cBhvr>
                                    </p:animEffect>
                                    <p:set>
                                      <p:cBhvr>
                                        <p:cTn id="21" dur="1" fill="hold">
                                          <p:stCondLst>
                                            <p:cond delay="1999"/>
                                          </p:stCondLst>
                                        </p:cTn>
                                        <p:tgtEl>
                                          <p:spTgt spid="2048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0483"/>
                                        </p:tgtEl>
                                        <p:attrNameLst>
                                          <p:attrName>style.visibility</p:attrName>
                                        </p:attrNameLst>
                                      </p:cBhvr>
                                      <p:to>
                                        <p:strVal val="visible"/>
                                      </p:to>
                                    </p:set>
                                  </p:childTnLst>
                                </p:cTn>
                              </p:par>
                            </p:childTnLst>
                          </p:cTn>
                        </p:par>
                        <p:par>
                          <p:cTn id="24" fill="hold" nodeType="afterGroup">
                            <p:stCondLst>
                              <p:cond delay="2000"/>
                            </p:stCondLst>
                            <p:childTnLst>
                              <p:par>
                                <p:cTn id="25" presetID="64" presetClass="path" presetSubtype="0" accel="50000" decel="50000" fill="hold" nodeType="afterEffect">
                                  <p:stCondLst>
                                    <p:cond delay="0"/>
                                  </p:stCondLst>
                                  <p:childTnLst>
                                    <p:animMotion origin="layout" path="M -1.94444E-6 -2.96296E-6 L -1.94444E-6 -0.3331 " pathEditMode="relative" rAng="0" ptsTypes="AA">
                                      <p:cBhvr>
                                        <p:cTn id="26" dur="5000" fill="hold"/>
                                        <p:tgtEl>
                                          <p:spTgt spid="20483"/>
                                        </p:tgtEl>
                                        <p:attrNameLst>
                                          <p:attrName>ppt_x</p:attrName>
                                          <p:attrName>ppt_y</p:attrName>
                                        </p:attrNameLst>
                                      </p:cBhvr>
                                      <p:rCtr x="0" y="-16667"/>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494"/>
                                        </p:tgtEl>
                                        <p:attrNameLst>
                                          <p:attrName>style.visibility</p:attrName>
                                        </p:attrNameLst>
                                      </p:cBhvr>
                                      <p:to>
                                        <p:strVal val="visible"/>
                                      </p:to>
                                    </p:set>
                                    <p:anim calcmode="lin" valueType="num">
                                      <p:cBhvr>
                                        <p:cTn id="31" dur="500" fill="hold"/>
                                        <p:tgtEl>
                                          <p:spTgt spid="20494"/>
                                        </p:tgtEl>
                                        <p:attrNameLst>
                                          <p:attrName>ppt_w</p:attrName>
                                        </p:attrNameLst>
                                      </p:cBhvr>
                                      <p:tavLst>
                                        <p:tav tm="0">
                                          <p:val>
                                            <p:fltVal val="0"/>
                                          </p:val>
                                        </p:tav>
                                        <p:tav tm="100000">
                                          <p:val>
                                            <p:strVal val="#ppt_w"/>
                                          </p:val>
                                        </p:tav>
                                      </p:tavLst>
                                    </p:anim>
                                    <p:anim calcmode="lin" valueType="num">
                                      <p:cBhvr>
                                        <p:cTn id="32" dur="500" fill="hold"/>
                                        <p:tgtEl>
                                          <p:spTgt spid="20494"/>
                                        </p:tgtEl>
                                        <p:attrNameLst>
                                          <p:attrName>ppt_h</p:attrName>
                                        </p:attrNameLst>
                                      </p:cBhvr>
                                      <p:tavLst>
                                        <p:tav tm="0">
                                          <p:val>
                                            <p:fltVal val="0"/>
                                          </p:val>
                                        </p:tav>
                                        <p:tav tm="100000">
                                          <p:val>
                                            <p:strVal val="#ppt_h"/>
                                          </p:val>
                                        </p:tav>
                                      </p:tavLst>
                                    </p:anim>
                                    <p:animEffect transition="in" filter="fade">
                                      <p:cBhvr>
                                        <p:cTn id="33" dur="500"/>
                                        <p:tgtEl>
                                          <p:spTgt spid="20494"/>
                                        </p:tgtEl>
                                      </p:cBhvr>
                                    </p:animEffect>
                                  </p:childTnLst>
                                </p:cTn>
                              </p:par>
                            </p:childTnLst>
                          </p:cTn>
                        </p:par>
                        <p:par>
                          <p:cTn id="34" fill="hold" nodeType="afterGroup">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20492"/>
                                        </p:tgtEl>
                                        <p:attrNameLst>
                                          <p:attrName>style.visibility</p:attrName>
                                        </p:attrNameLst>
                                      </p:cBhvr>
                                      <p:to>
                                        <p:strVal val="visible"/>
                                      </p:to>
                                    </p:set>
                                    <p:animEffect transition="in" filter="fade">
                                      <p:cBhvr>
                                        <p:cTn id="37" dur="1000"/>
                                        <p:tgtEl>
                                          <p:spTgt spid="20492"/>
                                        </p:tgtEl>
                                      </p:cBhvr>
                                    </p:animEffect>
                                    <p:anim calcmode="lin" valueType="num">
                                      <p:cBhvr>
                                        <p:cTn id="38" dur="1000" fill="hold"/>
                                        <p:tgtEl>
                                          <p:spTgt spid="20492"/>
                                        </p:tgtEl>
                                        <p:attrNameLst>
                                          <p:attrName>ppt_x</p:attrName>
                                        </p:attrNameLst>
                                      </p:cBhvr>
                                      <p:tavLst>
                                        <p:tav tm="0">
                                          <p:val>
                                            <p:strVal val="#ppt_x"/>
                                          </p:val>
                                        </p:tav>
                                        <p:tav tm="100000">
                                          <p:val>
                                            <p:strVal val="#ppt_x"/>
                                          </p:val>
                                        </p:tav>
                                      </p:tavLst>
                                    </p:anim>
                                    <p:anim calcmode="lin" valueType="num">
                                      <p:cBhvr>
                                        <p:cTn id="39" dur="1000" fill="hold"/>
                                        <p:tgtEl>
                                          <p:spTgt spid="2049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491"/>
                                        </p:tgtEl>
                                        <p:attrNameLst>
                                          <p:attrName>style.visibility</p:attrName>
                                        </p:attrNameLst>
                                      </p:cBhvr>
                                      <p:to>
                                        <p:strVal val="visible"/>
                                      </p:to>
                                    </p:set>
                                    <p:animEffect transition="in" filter="fade">
                                      <p:cBhvr>
                                        <p:cTn id="42" dur="1000"/>
                                        <p:tgtEl>
                                          <p:spTgt spid="20491"/>
                                        </p:tgtEl>
                                      </p:cBhvr>
                                    </p:animEffect>
                                    <p:anim calcmode="lin" valueType="num">
                                      <p:cBhvr>
                                        <p:cTn id="43" dur="1000" fill="hold"/>
                                        <p:tgtEl>
                                          <p:spTgt spid="20491"/>
                                        </p:tgtEl>
                                        <p:attrNameLst>
                                          <p:attrName>ppt_x</p:attrName>
                                        </p:attrNameLst>
                                      </p:cBhvr>
                                      <p:tavLst>
                                        <p:tav tm="0">
                                          <p:val>
                                            <p:strVal val="#ppt_x"/>
                                          </p:val>
                                        </p:tav>
                                        <p:tav tm="100000">
                                          <p:val>
                                            <p:strVal val="#ppt_x"/>
                                          </p:val>
                                        </p:tav>
                                      </p:tavLst>
                                    </p:anim>
                                    <p:anim calcmode="lin" valueType="num">
                                      <p:cBhvr>
                                        <p:cTn id="44" dur="1000" fill="hold"/>
                                        <p:tgtEl>
                                          <p:spTgt spid="2049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500"/>
                            </p:stCondLst>
                            <p:childTnLst>
                              <p:par>
                                <p:cTn id="46" presetID="58" presetClass="entr" presetSubtype="0" accel="100000" fill="hold" grpId="0" nodeType="afterEffect">
                                  <p:stCondLst>
                                    <p:cond delay="0"/>
                                  </p:stCondLst>
                                  <p:childTnLst>
                                    <p:set>
                                      <p:cBhvr>
                                        <p:cTn id="47" dur="1" fill="hold">
                                          <p:stCondLst>
                                            <p:cond delay="0"/>
                                          </p:stCondLst>
                                        </p:cTn>
                                        <p:tgtEl>
                                          <p:spTgt spid="20495"/>
                                        </p:tgtEl>
                                        <p:attrNameLst>
                                          <p:attrName>style.visibility</p:attrName>
                                        </p:attrNameLst>
                                      </p:cBhvr>
                                      <p:to>
                                        <p:strVal val="visible"/>
                                      </p:to>
                                    </p:set>
                                    <p:anim calcmode="lin" valueType="num">
                                      <p:cBhvr>
                                        <p:cTn id="48" dur="500" fill="hold"/>
                                        <p:tgtEl>
                                          <p:spTgt spid="20495"/>
                                        </p:tgtEl>
                                        <p:attrNameLst>
                                          <p:attrName>ppt_w</p:attrName>
                                        </p:attrNameLst>
                                      </p:cBhvr>
                                      <p:tavLst>
                                        <p:tav tm="0">
                                          <p:val>
                                            <p:strVal val="#ppt_w*2.5"/>
                                          </p:val>
                                        </p:tav>
                                        <p:tav tm="100000">
                                          <p:val>
                                            <p:strVal val="#ppt_w"/>
                                          </p:val>
                                        </p:tav>
                                      </p:tavLst>
                                    </p:anim>
                                    <p:anim calcmode="lin" valueType="num">
                                      <p:cBhvr>
                                        <p:cTn id="49" dur="500" fill="hold"/>
                                        <p:tgtEl>
                                          <p:spTgt spid="20495"/>
                                        </p:tgtEl>
                                        <p:attrNameLst>
                                          <p:attrName>ppt_h</p:attrName>
                                        </p:attrNameLst>
                                      </p:cBhvr>
                                      <p:tavLst>
                                        <p:tav tm="0">
                                          <p:val>
                                            <p:strVal val="#ppt_h*0.01"/>
                                          </p:val>
                                        </p:tav>
                                        <p:tav tm="100000">
                                          <p:val>
                                            <p:strVal val="#ppt_h"/>
                                          </p:val>
                                        </p:tav>
                                      </p:tavLst>
                                    </p:anim>
                                    <p:anim calcmode="lin" valueType="num">
                                      <p:cBhvr>
                                        <p:cTn id="50" dur="500" fill="hold"/>
                                        <p:tgtEl>
                                          <p:spTgt spid="20495"/>
                                        </p:tgtEl>
                                        <p:attrNameLst>
                                          <p:attrName>ppt_x</p:attrName>
                                        </p:attrNameLst>
                                      </p:cBhvr>
                                      <p:tavLst>
                                        <p:tav tm="0">
                                          <p:val>
                                            <p:strVal val="#ppt_x"/>
                                          </p:val>
                                        </p:tav>
                                        <p:tav tm="100000">
                                          <p:val>
                                            <p:strVal val="#ppt_x"/>
                                          </p:val>
                                        </p:tav>
                                      </p:tavLst>
                                    </p:anim>
                                    <p:anim calcmode="lin" valueType="num">
                                      <p:cBhvr>
                                        <p:cTn id="51" dur="500" fill="hold"/>
                                        <p:tgtEl>
                                          <p:spTgt spid="20495"/>
                                        </p:tgtEl>
                                        <p:attrNameLst>
                                          <p:attrName>ppt_y</p:attrName>
                                        </p:attrNameLst>
                                      </p:cBhvr>
                                      <p:tavLst>
                                        <p:tav tm="0">
                                          <p:val>
                                            <p:strVal val="#ppt_h+1"/>
                                          </p:val>
                                        </p:tav>
                                        <p:tav tm="100000">
                                          <p:val>
                                            <p:strVal val="#ppt_y"/>
                                          </p:val>
                                        </p:tav>
                                      </p:tavLst>
                                    </p:anim>
                                    <p:animEffect transition="in" filter="fade">
                                      <p:cBhvr>
                                        <p:cTn id="52" dur="500"/>
                                        <p:tgtEl>
                                          <p:spTgt spid="2049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497"/>
                                        </p:tgtEl>
                                        <p:attrNameLst>
                                          <p:attrName>style.visibility</p:attrName>
                                        </p:attrNameLst>
                                      </p:cBhvr>
                                      <p:to>
                                        <p:strVal val="visible"/>
                                      </p:to>
                                    </p:set>
                                    <p:animEffect transition="in" filter="wipe(up)">
                                      <p:cBhvr>
                                        <p:cTn id="55" dur="500"/>
                                        <p:tgtEl>
                                          <p:spTgt spid="2049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0496"/>
                                        </p:tgtEl>
                                        <p:attrNameLst>
                                          <p:attrName>style.visibility</p:attrName>
                                        </p:attrNameLst>
                                      </p:cBhvr>
                                      <p:to>
                                        <p:strVal val="visible"/>
                                      </p:to>
                                    </p:set>
                                    <p:animEffect transition="in" filter="wipe(up)">
                                      <p:cBhvr>
                                        <p:cTn id="58"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P spid="20492" grpId="0" animBg="1"/>
      <p:bldP spid="20494" grpId="0"/>
      <p:bldP spid="20495" grpId="0"/>
      <p:bldP spid="20496" grpId="0"/>
      <p:bldP spid="2049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8" descr="Water droplets"/>
          <p:cNvSpPr txBox="1">
            <a:spLocks noChangeArrowheads="1"/>
          </p:cNvSpPr>
          <p:nvPr/>
        </p:nvSpPr>
        <p:spPr bwMode="auto">
          <a:xfrm>
            <a:off x="-2131" y="7938"/>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Trả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câu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hỏi</a:t>
            </a: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Sgk</a:t>
            </a:r>
            <a:r>
              <a:rPr lang="en-US" altLang="en-US" sz="2800" b="1" dirty="0">
                <a:solidFill>
                  <a:srgbClr val="0000FF"/>
                </a:solidFill>
                <a:latin typeface="Times New Roman" panose="02020603050405020304" pitchFamily="18" charset="0"/>
                <a:cs typeface="Times New Roman" panose="02020603050405020304" pitchFamily="18" charset="0"/>
              </a:rPr>
              <a:t>/</a:t>
            </a:r>
            <a:r>
              <a:rPr lang="en-US" altLang="en-US" sz="2800" b="1" dirty="0" err="1">
                <a:solidFill>
                  <a:srgbClr val="0000FF"/>
                </a:solidFill>
                <a:latin typeface="Times New Roman" panose="02020603050405020304" pitchFamily="18" charset="0"/>
                <a:cs typeface="Times New Roman" panose="02020603050405020304" pitchFamily="18" charset="0"/>
              </a:rPr>
              <a:t>tr</a:t>
            </a:r>
            <a:r>
              <a:rPr lang="en-US" altLang="en-US" sz="2800" b="1" dirty="0">
                <a:solidFill>
                  <a:srgbClr val="0000FF"/>
                </a:solidFill>
                <a:latin typeface="Times New Roman" panose="02020603050405020304" pitchFamily="18" charset="0"/>
                <a:cs typeface="Times New Roman" panose="02020603050405020304" pitchFamily="18" charset="0"/>
              </a:rPr>
              <a:t> 70</a:t>
            </a:r>
          </a:p>
        </p:txBody>
      </p:sp>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8" y="676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9" descr="Water droplets"/>
          <p:cNvSpPr txBox="1">
            <a:spLocks noChangeArrowheads="1"/>
          </p:cNvSpPr>
          <p:nvPr/>
        </p:nvSpPr>
        <p:spPr bwMode="auto">
          <a:xfrm>
            <a:off x="266708" y="748325"/>
            <a:ext cx="8686800" cy="67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pl-PL" sz="2800"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 Hút bớt không khí trong hộp sữa bằng giấy, ta thấy vỏ hộp bị bẹp theo nhiều phía.</a:t>
            </a:r>
          </a:p>
          <a:p>
            <a:pPr>
              <a:buNone/>
            </a:pPr>
            <a:r>
              <a:rPr lang="vi-VN" sz="2800" dirty="0">
                <a:latin typeface="Times New Roman" panose="02020603050405020304" pitchFamily="18" charset="0"/>
                <a:cs typeface="Times New Roman" panose="02020603050405020304" pitchFamily="18" charset="0"/>
              </a:rPr>
              <a:t>Giải thích: Khi hút bớt không khí trong hộp sữa, khi đó áp suất trong hộp sữa nhỏ hơn áp suất khí quyển bên ngoài hộp nên vỏ hộp sữa bị bẹp theo nhiều phía.</a:t>
            </a:r>
          </a:p>
          <a:p>
            <a:pPr>
              <a:buNone/>
            </a:pPr>
            <a:r>
              <a:rPr lang="vi-VN" sz="2800" dirty="0">
                <a:latin typeface="Times New Roman" panose="02020603050405020304" pitchFamily="18" charset="0"/>
                <a:cs typeface="Times New Roman" panose="02020603050405020304" pitchFamily="18" charset="0"/>
              </a:rPr>
              <a:t>- Gói bim bim phồng to, khi bóc ra bị xẹp.</a:t>
            </a:r>
          </a:p>
          <a:p>
            <a:pPr>
              <a:buNone/>
            </a:pPr>
            <a:r>
              <a:rPr lang="vi-VN" sz="2800" dirty="0">
                <a:latin typeface="Times New Roman" panose="02020603050405020304" pitchFamily="18" charset="0"/>
                <a:cs typeface="Times New Roman" panose="02020603050405020304" pitchFamily="18" charset="0"/>
              </a:rPr>
              <a:t>Giải thích: Khi bóc gói bim bim không khí thoát ra ngoài dẫn tới áp suất không khí bên ngoài lớn hơn áp suất không khí trong gói bim bim nên gói bim bim bị xẹp theo nhiều phía.</a:t>
            </a:r>
          </a:p>
          <a:p>
            <a:pPr>
              <a:buNone/>
            </a:pPr>
            <a:r>
              <a:rPr lang="vi-VN" sz="2800" dirty="0">
                <a:latin typeface="Times New Roman" panose="02020603050405020304" pitchFamily="18" charset="0"/>
                <a:cs typeface="Times New Roman" panose="02020603050405020304" pitchFamily="18" charset="0"/>
              </a:rPr>
              <a:t>2. - Áp suất tác dụng lên mặt hồ là áp suất khí quyển.</a:t>
            </a:r>
          </a:p>
          <a:p>
            <a:pPr>
              <a:buNone/>
            </a:pPr>
            <a:r>
              <a:rPr lang="vi-VN" sz="2800" dirty="0">
                <a:latin typeface="Times New Roman" panose="02020603050405020304" pitchFamily="18" charset="0"/>
                <a:cs typeface="Times New Roman" panose="02020603050405020304" pitchFamily="18" charset="0"/>
              </a:rPr>
              <a:t>- Áp suất tác dụng lên đáy hồ là áp suất khí quyển và áp suất chất lỏng.</a:t>
            </a:r>
          </a:p>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8019697"/>
      </p:ext>
    </p:extLst>
  </p:cSld>
  <p:clrMapOvr>
    <a:masterClrMapping/>
  </p:clrMapOvr>
  <p:transition spd="slow">
    <p:split orient="vert"/>
    <p:sndAc>
      <p:stSnd>
        <p:snd r:embed="rId2" name="ELPHRG0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fade">
                                      <p:cBhvr>
                                        <p:cTn id="1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198438" y="152400"/>
            <a:ext cx="87931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Arial" panose="020B0604020202020204" pitchFamily="34" charset="0"/>
              </a:rPr>
              <a:t>2. </a:t>
            </a:r>
            <a:r>
              <a:rPr lang="en-US" altLang="en-US" sz="3000" b="1" dirty="0" err="1">
                <a:solidFill>
                  <a:srgbClr val="FF0000"/>
                </a:solidFill>
                <a:latin typeface="Times New Roman" panose="02020603050405020304" pitchFamily="18" charset="0"/>
                <a:cs typeface="Arial" panose="020B0604020202020204" pitchFamily="34" charset="0"/>
              </a:rPr>
              <a:t>Một</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số</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ảnh</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hưởng</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và</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ứng</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dụng</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của</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áp</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suất</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không</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khí</a:t>
            </a:r>
            <a:r>
              <a:rPr lang="en-US" altLang="en-US" sz="3000" b="1" dirty="0">
                <a:solidFill>
                  <a:prstClr val="black"/>
                </a:solidFill>
                <a:latin typeface="Times New Roman" panose="02020603050405020304" pitchFamily="18" charset="0"/>
                <a:cs typeface="Arial" panose="020B0604020202020204" pitchFamily="34" charset="0"/>
              </a:rPr>
              <a:t>.</a:t>
            </a:r>
            <a:endParaRPr lang="en-US" altLang="en-US" sz="3000" b="1" dirty="0">
              <a:solidFill>
                <a:srgbClr val="3333FF"/>
              </a:solidFill>
              <a:latin typeface="Times New Roman" panose="02020603050405020304" pitchFamily="18" charset="0"/>
              <a:cs typeface="Arial" panose="020B0604020202020204" pitchFamily="34" charset="0"/>
            </a:endParaRPr>
          </a:p>
        </p:txBody>
      </p:sp>
      <p:sp>
        <p:nvSpPr>
          <p:cNvPr id="48134" name="Text Box 6"/>
          <p:cNvSpPr txBox="1">
            <a:spLocks noChangeArrowheads="1"/>
          </p:cNvSpPr>
          <p:nvPr/>
        </p:nvSpPr>
        <p:spPr bwMode="auto">
          <a:xfrm>
            <a:off x="198438" y="12192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dirty="0">
                <a:solidFill>
                  <a:prstClr val="black"/>
                </a:solidFill>
                <a:latin typeface="Times New Roman" panose="02020603050405020304" pitchFamily="18" charset="0"/>
                <a:cs typeface="Arial" panose="020B0604020202020204" pitchFamily="34" charset="0"/>
              </a:rPr>
              <a:t>a. </a:t>
            </a:r>
            <a:r>
              <a:rPr lang="en-US" altLang="en-US" sz="2800" b="1" i="1" dirty="0" err="1">
                <a:solidFill>
                  <a:prstClr val="black"/>
                </a:solidFill>
                <a:latin typeface="Times New Roman" panose="02020603050405020304" pitchFamily="18" charset="0"/>
                <a:cs typeface="Arial" panose="020B0604020202020204" pitchFamily="34" charset="0"/>
              </a:rPr>
              <a:t>Sự</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tạo</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thành</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tiếng</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động</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trong</a:t>
            </a:r>
            <a:r>
              <a:rPr lang="en-US" altLang="en-US" sz="2800" b="1" i="1" dirty="0">
                <a:solidFill>
                  <a:prstClr val="black"/>
                </a:solidFill>
                <a:latin typeface="Times New Roman" panose="02020603050405020304" pitchFamily="18" charset="0"/>
                <a:cs typeface="Arial" panose="020B0604020202020204" pitchFamily="34" charset="0"/>
              </a:rPr>
              <a:t> tai </a:t>
            </a:r>
            <a:r>
              <a:rPr lang="en-US" altLang="en-US" sz="2800" b="1" i="1" dirty="0" err="1">
                <a:solidFill>
                  <a:prstClr val="black"/>
                </a:solidFill>
                <a:latin typeface="Times New Roman" panose="02020603050405020304" pitchFamily="18" charset="0"/>
                <a:cs typeface="Arial" panose="020B0604020202020204" pitchFamily="34" charset="0"/>
              </a:rPr>
              <a:t>khi</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thay</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đổi</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áp</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suất</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đột</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ngột</a:t>
            </a:r>
            <a:endParaRPr lang="en-US" altLang="en-US" sz="2800" b="1" i="1" dirty="0">
              <a:solidFill>
                <a:prstClr val="black"/>
              </a:solidFill>
              <a:latin typeface="Times New Roman" panose="02020603050405020304" pitchFamily="18" charset="0"/>
              <a:cs typeface="Arial" panose="020B0604020202020204" pitchFamily="34" charset="0"/>
            </a:endParaRPr>
          </a:p>
        </p:txBody>
      </p:sp>
      <p:sp>
        <p:nvSpPr>
          <p:cNvPr id="48147" name="Text Box 19"/>
          <p:cNvSpPr txBox="1">
            <a:spLocks noChangeArrowheads="1"/>
          </p:cNvSpPr>
          <p:nvPr/>
        </p:nvSpPr>
        <p:spPr bwMode="auto">
          <a:xfrm>
            <a:off x="381110" y="2438426"/>
            <a:ext cx="89913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400" dirty="0" err="1">
                <a:solidFill>
                  <a:srgbClr val="0000FF"/>
                </a:solidFill>
                <a:latin typeface="Times New Roman" panose="02020603050405020304" pitchFamily="18" charset="0"/>
                <a:cs typeface="Arial" panose="020B0604020202020204" pitchFamily="34" charset="0"/>
              </a:rPr>
              <a:t>Thảo</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luận</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nhóm</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hoàn</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thành</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các</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câu</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hỏi</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trong</a:t>
            </a:r>
            <a:r>
              <a:rPr lang="en-US" altLang="en-US" sz="3400" dirty="0">
                <a:solidFill>
                  <a:srgbClr val="0000FF"/>
                </a:solidFill>
                <a:latin typeface="Times New Roman" panose="02020603050405020304" pitchFamily="18" charset="0"/>
                <a:cs typeface="Arial" panose="020B0604020202020204" pitchFamily="34" charset="0"/>
              </a:rPr>
              <a:t> </a:t>
            </a:r>
            <a:r>
              <a:rPr lang="en-US" altLang="en-US" sz="3400" dirty="0" err="1">
                <a:solidFill>
                  <a:srgbClr val="0000FF"/>
                </a:solidFill>
                <a:latin typeface="Times New Roman" panose="02020603050405020304" pitchFamily="18" charset="0"/>
                <a:cs typeface="Arial" panose="020B0604020202020204" pitchFamily="34" charset="0"/>
              </a:rPr>
              <a:t>sgk</a:t>
            </a:r>
            <a:r>
              <a:rPr lang="en-US" altLang="en-US" sz="3400" dirty="0">
                <a:solidFill>
                  <a:srgbClr val="0000FF"/>
                </a:solidFill>
                <a:latin typeface="Times New Roman" panose="02020603050405020304" pitchFamily="18" charset="0"/>
                <a:cs typeface="Arial" panose="020B0604020202020204" pitchFamily="34" charset="0"/>
              </a:rPr>
              <a:t>/</a:t>
            </a:r>
            <a:r>
              <a:rPr lang="en-US" altLang="en-US" sz="3400" dirty="0" err="1">
                <a:solidFill>
                  <a:srgbClr val="0000FF"/>
                </a:solidFill>
                <a:latin typeface="Times New Roman" panose="02020603050405020304" pitchFamily="18" charset="0"/>
                <a:cs typeface="Arial" panose="020B0604020202020204" pitchFamily="34" charset="0"/>
              </a:rPr>
              <a:t>tr</a:t>
            </a:r>
            <a:r>
              <a:rPr lang="en-US" altLang="en-US" sz="3400" dirty="0">
                <a:solidFill>
                  <a:srgbClr val="0000FF"/>
                </a:solidFill>
                <a:latin typeface="Times New Roman" panose="02020603050405020304" pitchFamily="18" charset="0"/>
                <a:cs typeface="Arial" panose="020B0604020202020204" pitchFamily="34" charset="0"/>
              </a:rPr>
              <a:t> 70,71</a:t>
            </a:r>
            <a:endParaRPr lang="en-US" altLang="en-US" sz="3400"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71675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randombar(horizontal)">
                                      <p:cBhvr>
                                        <p:cTn id="7" dur="500"/>
                                        <p:tgtEl>
                                          <p:spTgt spid="4813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randombar(horizontal)">
                                      <p:cBhvr>
                                        <p:cTn id="10" dur="500"/>
                                        <p:tgtEl>
                                          <p:spTgt spid="481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48147">
                                            <p:txEl>
                                              <p:pRg st="0" end="0"/>
                                            </p:txEl>
                                          </p:spTgt>
                                        </p:tgtEl>
                                        <p:attrNameLst>
                                          <p:attrName>style.visibility</p:attrName>
                                        </p:attrNameLst>
                                      </p:cBhvr>
                                      <p:to>
                                        <p:strVal val="visible"/>
                                      </p:to>
                                    </p:set>
                                    <p:anim calcmode="lin" valueType="num">
                                      <p:cBhvr additive="base">
                                        <p:cTn id="15" dur="500" fill="hold"/>
                                        <p:tgtEl>
                                          <p:spTgt spid="4814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81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P spid="4814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Text Box 19"/>
          <p:cNvSpPr txBox="1">
            <a:spLocks noChangeArrowheads="1"/>
          </p:cNvSpPr>
          <p:nvPr/>
        </p:nvSpPr>
        <p:spPr bwMode="auto">
          <a:xfrm>
            <a:off x="381110" y="152486"/>
            <a:ext cx="89913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800" dirty="0">
                <a:solidFill>
                  <a:srgbClr val="FF0000"/>
                </a:solidFill>
                <a:latin typeface="Times New Roman" panose="02020603050405020304" pitchFamily="18" charset="0"/>
                <a:ea typeface="Calibri" panose="020F0502020204030204" pitchFamily="34" charset="0"/>
              </a:rPr>
              <a:t>? Em hãy tìm ví dụ và mô tả hiện tượng trong thực tế về sự tạo thành tiếng động trong tai khi thay đổi áp suất đột ngột.</a:t>
            </a:r>
            <a:endParaRPr lang="en-US" altLang="en-US" sz="2800" dirty="0">
              <a:solidFill>
                <a:srgbClr val="FF0000"/>
              </a:solidFill>
              <a:latin typeface="Times New Roman" panose="02020603050405020304" pitchFamily="18" charset="0"/>
              <a:cs typeface="Arial" panose="020B0604020202020204" pitchFamily="34" charset="0"/>
            </a:endParaRPr>
          </a:p>
        </p:txBody>
      </p:sp>
      <p:sp>
        <p:nvSpPr>
          <p:cNvPr id="5" name="Text Box 19"/>
          <p:cNvSpPr txBox="1">
            <a:spLocks noChangeArrowheads="1"/>
          </p:cNvSpPr>
          <p:nvPr/>
        </p:nvSpPr>
        <p:spPr bwMode="auto">
          <a:xfrm>
            <a:off x="228714" y="1371654"/>
            <a:ext cx="876289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0480" marR="30480" algn="just">
              <a:spcAft>
                <a:spcPts val="0"/>
              </a:spcAft>
              <a:buNone/>
            </a:pPr>
            <a:r>
              <a:rPr lang="de-DE" sz="2800" dirty="0">
                <a:solidFill>
                  <a:srgbClr val="0000FF"/>
                </a:solidFill>
                <a:latin typeface="Times New Roman" panose="02020603050405020304" pitchFamily="18" charset="0"/>
                <a:ea typeface="Calibri" panose="020F0502020204030204" pitchFamily="34" charset="0"/>
              </a:rPr>
              <a:t>- </a:t>
            </a:r>
            <a:r>
              <a:rPr lang="vi-VN" sz="2800" dirty="0">
                <a:solidFill>
                  <a:srgbClr val="0000FF"/>
                </a:solidFill>
                <a:latin typeface="Times New Roman" panose="02020603050405020304" pitchFamily="18" charset="0"/>
                <a:ea typeface="Times New Roman" panose="02020603050405020304" pitchFamily="18" charset="0"/>
              </a:rPr>
              <a:t>Ví dụ như khi đi xe ô tô hoặc xe máy khi phóng nhanh, hay khi thang máy lên hoặc đi xuống đều gây nên tiếng động trong tai hoặc triệu chứng ù tai.</a:t>
            </a:r>
          </a:p>
          <a:p>
            <a:pPr marL="30480" marR="30480" algn="just">
              <a:spcAft>
                <a:spcPts val="0"/>
              </a:spcAft>
              <a:buNone/>
            </a:pP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Giải thích: Khi áp suất thay đổi đột ngột thì vòi tai thường không phản ứng kịp làm mất cân bằng áp suất hai bên màng nhĩ, khiến màng nhĩ bị đẩy về phía có áp suất nhỏ hơn, gây nên tiếng động trong tai hoặc triệu chứng ù tai.</a:t>
            </a:r>
            <a:endParaRPr lang="vi-VN" sz="2800" dirty="0">
              <a:solidFill>
                <a:srgbClr val="0000F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748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147">
                                            <p:txEl>
                                              <p:pRg st="0" end="0"/>
                                            </p:txEl>
                                          </p:spTgt>
                                        </p:tgtEl>
                                        <p:attrNameLst>
                                          <p:attrName>style.visibility</p:attrName>
                                        </p:attrNameLst>
                                      </p:cBhvr>
                                      <p:to>
                                        <p:strVal val="visible"/>
                                      </p:to>
                                    </p:set>
                                    <p:anim calcmode="lin" valueType="num">
                                      <p:cBhvr additive="base">
                                        <p:cTn id="7" dur="500" fill="hold"/>
                                        <p:tgtEl>
                                          <p:spTgt spid="48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7" grpId="0" build="allAtOnce"/>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descr="Frames PPT 014"/>
          <p:cNvPicPr>
            <a:picLocks noChangeAspect="1" noChangeArrowheads="1"/>
          </p:cNvPicPr>
          <p:nvPr/>
        </p:nvPicPr>
        <p:blipFill>
          <a:blip r:embed="rId4"/>
          <a:srcRect/>
          <a:stretch>
            <a:fillRect/>
          </a:stretch>
        </p:blipFill>
        <p:spPr bwMode="auto">
          <a:xfrm>
            <a:off x="0" y="-146050"/>
            <a:ext cx="9205913" cy="7004050"/>
          </a:xfrm>
          <a:prstGeom prst="rect">
            <a:avLst/>
          </a:prstGeom>
          <a:noFill/>
          <a:ln w="9525">
            <a:solidFill>
              <a:srgbClr val="00FF00"/>
            </a:solidFill>
            <a:miter lim="800000"/>
            <a:headEnd/>
            <a:tailEnd/>
          </a:ln>
        </p:spPr>
      </p:pic>
      <p:pic>
        <p:nvPicPr>
          <p:cNvPr id="153603" name="Picture 4" descr="chimbay2"/>
          <p:cNvPicPr>
            <a:picLocks noChangeAspect="1" noChangeArrowheads="1"/>
          </p:cNvPicPr>
          <p:nvPr/>
        </p:nvPicPr>
        <p:blipFill>
          <a:blip r:embed="rId5"/>
          <a:srcRect/>
          <a:stretch>
            <a:fillRect/>
          </a:stretch>
        </p:blipFill>
        <p:spPr bwMode="auto">
          <a:xfrm>
            <a:off x="7308850" y="0"/>
            <a:ext cx="1835150" cy="1524000"/>
          </a:xfrm>
          <a:prstGeom prst="rect">
            <a:avLst/>
          </a:prstGeom>
          <a:noFill/>
          <a:ln w="9525">
            <a:noFill/>
            <a:miter lim="800000"/>
            <a:headEnd/>
            <a:tailEnd/>
          </a:ln>
        </p:spPr>
      </p:pic>
      <p:pic>
        <p:nvPicPr>
          <p:cNvPr id="153604" name="Picture 5" descr="chimbay2"/>
          <p:cNvPicPr>
            <a:picLocks noChangeAspect="1" noChangeArrowheads="1"/>
          </p:cNvPicPr>
          <p:nvPr/>
        </p:nvPicPr>
        <p:blipFill>
          <a:blip r:embed="rId5"/>
          <a:srcRect/>
          <a:stretch>
            <a:fillRect/>
          </a:stretch>
        </p:blipFill>
        <p:spPr bwMode="auto">
          <a:xfrm flipH="1">
            <a:off x="0" y="0"/>
            <a:ext cx="1619250" cy="1484313"/>
          </a:xfrm>
          <a:prstGeom prst="rect">
            <a:avLst/>
          </a:prstGeom>
          <a:noFill/>
          <a:ln w="9525">
            <a:noFill/>
            <a:miter lim="800000"/>
            <a:headEnd/>
            <a:tailEnd/>
          </a:ln>
        </p:spPr>
      </p:pic>
      <p:sp>
        <p:nvSpPr>
          <p:cNvPr id="153605" name="WordArt 6"/>
          <p:cNvSpPr>
            <a:spLocks noChangeArrowheads="1" noChangeShapeType="1" noTextEdit="1"/>
          </p:cNvSpPr>
          <p:nvPr/>
        </p:nvSpPr>
        <p:spPr bwMode="auto">
          <a:xfrm>
            <a:off x="1066800" y="2362200"/>
            <a:ext cx="7467600" cy="2133600"/>
          </a:xfrm>
          <a:prstGeom prst="rect">
            <a:avLst/>
          </a:prstGeom>
        </p:spPr>
        <p:txBody>
          <a:bodyPr wrap="none" fromWordArt="1">
            <a:prstTxWarp prst="textPlain">
              <a:avLst>
                <a:gd name="adj" fmla="val 50000"/>
              </a:avLst>
            </a:prstTxWarp>
          </a:bodyPr>
          <a:lstStyle/>
          <a:p>
            <a:pPr algn="ctr"/>
            <a:r>
              <a:rPr lang="en-US" sz="6000" b="1"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ÁP SUẤT CHẤT LỎNG </a:t>
            </a:r>
          </a:p>
          <a:p>
            <a:pPr algn="ctr"/>
            <a:r>
              <a:rPr lang="en-US" sz="6000" b="1"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 ÁP SUẤT KHÍ QUYỂN</a:t>
            </a:r>
          </a:p>
        </p:txBody>
      </p:sp>
      <p:sp>
        <p:nvSpPr>
          <p:cNvPr id="3" name="5-Point Star 2"/>
          <p:cNvSpPr/>
          <p:nvPr/>
        </p:nvSpPr>
        <p:spPr>
          <a:xfrm>
            <a:off x="838200" y="12192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rgbClr val="FFFFFF"/>
              </a:solidFill>
              <a:ea typeface="SimSun" pitchFamily="2" charset="-122"/>
            </a:endParaRPr>
          </a:p>
        </p:txBody>
      </p:sp>
      <p:sp>
        <p:nvSpPr>
          <p:cNvPr id="153608" name="WordArt 8"/>
          <p:cNvSpPr>
            <a:spLocks noChangeArrowheads="1" noChangeShapeType="1" noTextEdit="1"/>
          </p:cNvSpPr>
          <p:nvPr/>
        </p:nvSpPr>
        <p:spPr bwMode="auto">
          <a:xfrm>
            <a:off x="2971800" y="381000"/>
            <a:ext cx="3810000" cy="10668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solidFill>
                  <a:srgbClr val="FF0000"/>
                </a:solidFill>
                <a:effectLst>
                  <a:outerShdw blurRad="38100" dist="38100" dir="2700000" algn="tl">
                    <a:srgbClr val="000000">
                      <a:alpha val="43137"/>
                    </a:srgbClr>
                  </a:outerShdw>
                </a:effectLst>
                <a:cs typeface="Times New Roman" pitchFamily="18" charset="0"/>
              </a:rPr>
              <a:t> BÀI 16</a:t>
            </a:r>
          </a:p>
        </p:txBody>
      </p:sp>
      <p:pic>
        <p:nvPicPr>
          <p:cNvPr id="57366" name="Picture 22" descr="Book-09"/>
          <p:cNvPicPr>
            <a:picLocks noChangeAspect="1" noChangeArrowheads="1" noCrop="1"/>
          </p:cNvPicPr>
          <p:nvPr/>
        </p:nvPicPr>
        <p:blipFill>
          <a:blip r:embed="rId6"/>
          <a:srcRect/>
          <a:stretch>
            <a:fillRect/>
          </a:stretch>
        </p:blipFill>
        <p:spPr bwMode="auto">
          <a:xfrm>
            <a:off x="7162800" y="4953000"/>
            <a:ext cx="1371600" cy="1524000"/>
          </a:xfrm>
          <a:prstGeom prst="rect">
            <a:avLst/>
          </a:prstGeom>
          <a:noFill/>
          <a:ln w="9525">
            <a:noFill/>
            <a:miter lim="800000"/>
            <a:headEnd/>
            <a:tailEnd/>
          </a:ln>
        </p:spPr>
      </p:pic>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checkerboard(across)">
                                      <p:cBhvr>
                                        <p:cTn id="7" dur="500"/>
                                        <p:tgtEl>
                                          <p:spTgt spid="5736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68" y="304882"/>
            <a:ext cx="5105266" cy="5044849"/>
          </a:xfrm>
          <a:prstGeom prst="rect">
            <a:avLst/>
          </a:prstGeom>
        </p:spPr>
      </p:pic>
    </p:spTree>
    <p:extLst>
      <p:ext uri="{BB962C8B-B14F-4D97-AF65-F5344CB8AC3E}">
        <p14:creationId xmlns:p14="http://schemas.microsoft.com/office/powerpoint/2010/main" val="239857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198438" y="152400"/>
            <a:ext cx="87931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dirty="0">
                <a:solidFill>
                  <a:srgbClr val="FF0000"/>
                </a:solidFill>
                <a:latin typeface="Times New Roman" panose="02020603050405020304" pitchFamily="18" charset="0"/>
                <a:cs typeface="Arial" panose="020B0604020202020204" pitchFamily="34" charset="0"/>
              </a:rPr>
              <a:t>2. </a:t>
            </a:r>
            <a:r>
              <a:rPr lang="en-US" altLang="en-US" sz="3000" b="1" dirty="0" err="1">
                <a:solidFill>
                  <a:srgbClr val="FF0000"/>
                </a:solidFill>
                <a:latin typeface="Times New Roman" panose="02020603050405020304" pitchFamily="18" charset="0"/>
                <a:cs typeface="Arial" panose="020B0604020202020204" pitchFamily="34" charset="0"/>
              </a:rPr>
              <a:t>Một</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số</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ảnh</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hưởng</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và</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ứng</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dụng</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của</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áp</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suất</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không</a:t>
            </a:r>
            <a:r>
              <a:rPr lang="en-US" altLang="en-US" sz="3000" b="1" dirty="0">
                <a:solidFill>
                  <a:srgbClr val="FF0000"/>
                </a:solidFill>
                <a:latin typeface="Times New Roman" panose="02020603050405020304" pitchFamily="18" charset="0"/>
                <a:cs typeface="Arial" panose="020B0604020202020204" pitchFamily="34" charset="0"/>
              </a:rPr>
              <a:t> </a:t>
            </a:r>
            <a:r>
              <a:rPr lang="en-US" altLang="en-US" sz="3000" b="1" dirty="0" err="1">
                <a:solidFill>
                  <a:srgbClr val="FF0000"/>
                </a:solidFill>
                <a:latin typeface="Times New Roman" panose="02020603050405020304" pitchFamily="18" charset="0"/>
                <a:cs typeface="Arial" panose="020B0604020202020204" pitchFamily="34" charset="0"/>
              </a:rPr>
              <a:t>khí</a:t>
            </a:r>
            <a:r>
              <a:rPr lang="en-US" altLang="en-US" sz="3000" b="1" dirty="0">
                <a:solidFill>
                  <a:prstClr val="black"/>
                </a:solidFill>
                <a:latin typeface="Times New Roman" panose="02020603050405020304" pitchFamily="18" charset="0"/>
                <a:cs typeface="Arial" panose="020B0604020202020204" pitchFamily="34" charset="0"/>
              </a:rPr>
              <a:t>.</a:t>
            </a:r>
            <a:endParaRPr lang="en-US" altLang="en-US" sz="3000" b="1" dirty="0">
              <a:solidFill>
                <a:srgbClr val="3333FF"/>
              </a:solidFill>
              <a:latin typeface="Times New Roman" panose="02020603050405020304" pitchFamily="18" charset="0"/>
              <a:cs typeface="Arial" panose="020B0604020202020204" pitchFamily="34" charset="0"/>
            </a:endParaRPr>
          </a:p>
        </p:txBody>
      </p:sp>
      <p:sp>
        <p:nvSpPr>
          <p:cNvPr id="48134" name="Text Box 6"/>
          <p:cNvSpPr txBox="1">
            <a:spLocks noChangeArrowheads="1"/>
          </p:cNvSpPr>
          <p:nvPr/>
        </p:nvSpPr>
        <p:spPr bwMode="auto">
          <a:xfrm>
            <a:off x="198438" y="12192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dirty="0">
                <a:solidFill>
                  <a:prstClr val="black"/>
                </a:solidFill>
                <a:latin typeface="Times New Roman" panose="02020603050405020304" pitchFamily="18" charset="0"/>
                <a:cs typeface="Arial" panose="020B0604020202020204" pitchFamily="34" charset="0"/>
              </a:rPr>
              <a:t>b. </a:t>
            </a:r>
            <a:r>
              <a:rPr lang="en-US" altLang="en-US" sz="2800" b="1" i="1" dirty="0" err="1">
                <a:solidFill>
                  <a:prstClr val="black"/>
                </a:solidFill>
                <a:latin typeface="Times New Roman" panose="02020603050405020304" pitchFamily="18" charset="0"/>
                <a:cs typeface="Arial" panose="020B0604020202020204" pitchFamily="34" charset="0"/>
              </a:rPr>
              <a:t>Một</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số</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ứng</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dụng</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về</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áp</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suất</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không</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khí</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trong</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đời</a:t>
            </a:r>
            <a:r>
              <a:rPr lang="en-US" altLang="en-US" sz="2800" b="1" i="1" dirty="0">
                <a:solidFill>
                  <a:prstClr val="black"/>
                </a:solidFill>
                <a:latin typeface="Times New Roman" panose="02020603050405020304" pitchFamily="18" charset="0"/>
                <a:cs typeface="Arial" panose="020B0604020202020204" pitchFamily="34" charset="0"/>
              </a:rPr>
              <a:t> </a:t>
            </a:r>
            <a:r>
              <a:rPr lang="en-US" altLang="en-US" sz="2800" b="1" i="1" dirty="0" err="1">
                <a:solidFill>
                  <a:prstClr val="black"/>
                </a:solidFill>
                <a:latin typeface="Times New Roman" panose="02020603050405020304" pitchFamily="18" charset="0"/>
                <a:cs typeface="Arial" panose="020B0604020202020204" pitchFamily="34" charset="0"/>
              </a:rPr>
              <a:t>sống</a:t>
            </a:r>
            <a:r>
              <a:rPr lang="en-US" altLang="en-US" sz="2800" b="1" i="1" dirty="0">
                <a:solidFill>
                  <a:prstClr val="black"/>
                </a:solidFill>
                <a:latin typeface="Times New Roman" panose="02020603050405020304" pitchFamily="18" charset="0"/>
                <a:cs typeface="Arial" panose="020B0604020202020204" pitchFamily="34" charset="0"/>
              </a:rPr>
              <a:t>.</a:t>
            </a:r>
          </a:p>
        </p:txBody>
      </p:sp>
      <p:sp>
        <p:nvSpPr>
          <p:cNvPr id="48147" name="Text Box 19"/>
          <p:cNvSpPr txBox="1">
            <a:spLocks noChangeArrowheads="1"/>
          </p:cNvSpPr>
          <p:nvPr/>
        </p:nvSpPr>
        <p:spPr bwMode="auto">
          <a:xfrm>
            <a:off x="250405" y="1793557"/>
            <a:ext cx="55624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800" dirty="0">
                <a:solidFill>
                  <a:srgbClr val="FF0000"/>
                </a:solidFill>
                <a:latin typeface="Times New Roman" panose="02020603050405020304" pitchFamily="18" charset="0"/>
                <a:ea typeface="Calibri" panose="020F0502020204030204" pitchFamily="34" charset="0"/>
              </a:rPr>
              <a:t>? Tìm thêm ví dụ về giác mút trong thực tế và giải thích hoạt động của nó</a:t>
            </a:r>
            <a:endParaRPr lang="en-US" altLang="en-US" sz="2800" dirty="0">
              <a:solidFill>
                <a:srgbClr val="FF0000"/>
              </a:solidFill>
              <a:latin typeface="Times New Roman" panose="02020603050405020304" pitchFamily="18" charset="0"/>
              <a:cs typeface="Arial" panose="020B0604020202020204" pitchFamily="34" charset="0"/>
            </a:endParaRPr>
          </a:p>
        </p:txBody>
      </p:sp>
      <p:sp>
        <p:nvSpPr>
          <p:cNvPr id="5" name="Text Box 19"/>
          <p:cNvSpPr txBox="1">
            <a:spLocks noChangeArrowheads="1"/>
          </p:cNvSpPr>
          <p:nvPr/>
        </p:nvSpPr>
        <p:spPr bwMode="auto">
          <a:xfrm>
            <a:off x="211561" y="2733852"/>
            <a:ext cx="6589051" cy="9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Aft>
                <a:spcPts val="0"/>
              </a:spcAft>
              <a:buNone/>
            </a:pP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16.10 là loại giác mút đơn giản (móc treo tường). </a:t>
            </a:r>
            <a:endParaRPr lang="vi-VN" sz="2000" dirty="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476950" y="1793557"/>
            <a:ext cx="2376594" cy="1811042"/>
          </a:xfrm>
          <a:prstGeom prst="rect">
            <a:avLst/>
          </a:prstGeom>
        </p:spPr>
      </p:pic>
      <p:sp>
        <p:nvSpPr>
          <p:cNvPr id="7" name="Text Box 19"/>
          <p:cNvSpPr txBox="1">
            <a:spLocks noChangeArrowheads="1"/>
          </p:cNvSpPr>
          <p:nvPr/>
        </p:nvSpPr>
        <p:spPr bwMode="auto">
          <a:xfrm>
            <a:off x="283067" y="5486346"/>
            <a:ext cx="9067682"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Aft>
                <a:spcPts val="0"/>
              </a:spcAft>
              <a:buNone/>
            </a:pPr>
            <a:r>
              <a:rPr lang="vi-VN" sz="2800" dirty="0">
                <a:solidFill>
                  <a:srgbClr val="000000"/>
                </a:solidFill>
                <a:latin typeface="Times New Roman" panose="02020603050405020304" pitchFamily="18" charset="0"/>
                <a:ea typeface="Calibri" panose="020F0502020204030204" pitchFamily="34" charset="0"/>
              </a:rPr>
              <a:t>Khi ta kéo núm ra, không khí tràn vào lấp đầy không gian chân không của núm, gây ra tiếng “bật” có thể nghe thấy được.</a:t>
            </a:r>
            <a:endParaRPr lang="vi-VN" sz="2000" dirty="0">
              <a:ea typeface="Calibri" panose="020F0502020204030204" pitchFamily="34" charset="0"/>
              <a:cs typeface="Times New Roman" panose="02020603050405020304" pitchFamily="18" charset="0"/>
            </a:endParaRPr>
          </a:p>
        </p:txBody>
      </p:sp>
      <p:sp>
        <p:nvSpPr>
          <p:cNvPr id="3" name="Rectangle 2"/>
          <p:cNvSpPr/>
          <p:nvPr/>
        </p:nvSpPr>
        <p:spPr>
          <a:xfrm>
            <a:off x="250404" y="3667641"/>
            <a:ext cx="8283891" cy="1936428"/>
          </a:xfrm>
          <a:prstGeom prst="rect">
            <a:avLst/>
          </a:prstGeom>
        </p:spPr>
        <p:txBody>
          <a:bodyPr wrap="square">
            <a:spAutoFit/>
          </a:bodyPr>
          <a:lstStyle/>
          <a:p>
            <a:pPr>
              <a:lnSpc>
                <a:spcPct val="107000"/>
              </a:lnSpc>
              <a:spcAft>
                <a:spcPts val="0"/>
              </a:spcAft>
              <a:buNone/>
            </a:pPr>
            <a:r>
              <a:rPr lang="vi-VN" sz="2800" dirty="0">
                <a:solidFill>
                  <a:srgbClr val="000000"/>
                </a:solidFill>
                <a:ea typeface="Calibri" panose="020F0502020204030204" pitchFamily="34" charset="0"/>
                <a:cs typeface="Times New Roman" panose="02020603050405020304" pitchFamily="18" charset="0"/>
              </a:rPr>
              <a:t>Giải thích: Khi ấn phễu của giác mút sát vào mặt kính hoặc tường phẳng làm cho áp suất không khí còn lại bên trog mú nhỏ hơn áp suất khí quyển bên ngoài giúp giác mút bám chắc vào kính hoặc tường.</a:t>
            </a:r>
            <a:endParaRPr lang="vi-VN"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3388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fade">
                                      <p:cBhvr>
                                        <p:cTn id="7" dur="500"/>
                                        <p:tgtEl>
                                          <p:spTgt spid="481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fade">
                                      <p:cBhvr>
                                        <p:cTn id="10" dur="500"/>
                                        <p:tgtEl>
                                          <p:spTgt spid="48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147"/>
                                        </p:tgtEl>
                                        <p:attrNameLst>
                                          <p:attrName>style.visibility</p:attrName>
                                        </p:attrNameLst>
                                      </p:cBhvr>
                                      <p:to>
                                        <p:strVal val="visible"/>
                                      </p:to>
                                    </p:set>
                                    <p:animEffect transition="in" filter="fade">
                                      <p:cBhvr>
                                        <p:cTn id="15" dur="500"/>
                                        <p:tgtEl>
                                          <p:spTgt spid="481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P spid="48147" grpId="0"/>
      <p:bldP spid="5" grpId="0"/>
      <p:bldP spid="7"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urved Connector 7"/>
          <p:cNvCxnSpPr/>
          <p:nvPr/>
        </p:nvCxnSpPr>
        <p:spPr>
          <a:xfrm rot="5400000">
            <a:off x="7287906" y="2446470"/>
            <a:ext cx="35267" cy="19179"/>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8800" y="380180"/>
            <a:ext cx="8618881" cy="1569660"/>
          </a:xfrm>
          <a:prstGeom prst="rect">
            <a:avLst/>
          </a:prstGeom>
          <a:noFill/>
        </p:spPr>
        <p:txBody>
          <a:bodyPr wrap="square" rtlCol="0">
            <a:spAutoFit/>
          </a:bodyPr>
          <a:lstStyle/>
          <a:p>
            <a:r>
              <a:rPr lang="vi-VN" sz="3200" dirty="0">
                <a:solidFill>
                  <a:srgbClr val="FF0000"/>
                </a:solidFill>
                <a:ea typeface="Calibri" panose="020F0502020204030204" pitchFamily="34" charset="0"/>
              </a:rPr>
              <a:t>? Hãy tìm trong thực tế những dụng cụ hoạt động theo nguyên lí của bình xịt. Cho biết chúng được sử dụng vào công việc gì.</a:t>
            </a:r>
            <a:endParaRPr lang="vi-VN" sz="3200" dirty="0">
              <a:solidFill>
                <a:srgbClr val="FF0000"/>
              </a:solidFill>
            </a:endParaRPr>
          </a:p>
        </p:txBody>
      </p:sp>
      <p:pic>
        <p:nvPicPr>
          <p:cNvPr id="4" name="Picture 3"/>
          <p:cNvPicPr>
            <a:picLocks noChangeAspect="1"/>
          </p:cNvPicPr>
          <p:nvPr/>
        </p:nvPicPr>
        <p:blipFill>
          <a:blip r:embed="rId2"/>
          <a:stretch>
            <a:fillRect/>
          </a:stretch>
        </p:blipFill>
        <p:spPr>
          <a:xfrm>
            <a:off x="5315107" y="2429927"/>
            <a:ext cx="3384085" cy="2390277"/>
          </a:xfrm>
          <a:prstGeom prst="rect">
            <a:avLst/>
          </a:prstGeom>
        </p:spPr>
      </p:pic>
      <p:sp>
        <p:nvSpPr>
          <p:cNvPr id="10" name="TextBox 9"/>
          <p:cNvSpPr txBox="1"/>
          <p:nvPr/>
        </p:nvSpPr>
        <p:spPr>
          <a:xfrm>
            <a:off x="5661946" y="5102077"/>
            <a:ext cx="3268007" cy="962435"/>
          </a:xfrm>
          <a:prstGeom prst="rect">
            <a:avLst/>
          </a:prstGeom>
          <a:noFill/>
        </p:spPr>
        <p:txBody>
          <a:bodyPr wrap="square" rtlCol="0">
            <a:spAutoFit/>
          </a:bodyPr>
          <a:lstStyle/>
          <a:p>
            <a:r>
              <a:rPr lang="vi-VN" sz="2800" dirty="0">
                <a:ea typeface="Calibri" panose="020F0502020204030204" pitchFamily="34" charset="0"/>
              </a:rPr>
              <a:t>Bình xịt mũi, xịt họng, hen xuyễn</a:t>
            </a:r>
            <a:endParaRPr lang="vi-VN" sz="2800" dirty="0"/>
          </a:p>
        </p:txBody>
      </p:sp>
      <p:pic>
        <p:nvPicPr>
          <p:cNvPr id="5" name="Picture 4"/>
          <p:cNvPicPr>
            <a:picLocks noChangeAspect="1"/>
          </p:cNvPicPr>
          <p:nvPr/>
        </p:nvPicPr>
        <p:blipFill>
          <a:blip r:embed="rId3"/>
          <a:stretch>
            <a:fillRect/>
          </a:stretch>
        </p:blipFill>
        <p:spPr>
          <a:xfrm>
            <a:off x="936371" y="2419032"/>
            <a:ext cx="3537699" cy="2675082"/>
          </a:xfrm>
          <a:prstGeom prst="rect">
            <a:avLst/>
          </a:prstGeom>
        </p:spPr>
      </p:pic>
      <p:sp>
        <p:nvSpPr>
          <p:cNvPr id="6" name="Rectangle 5"/>
          <p:cNvSpPr/>
          <p:nvPr/>
        </p:nvSpPr>
        <p:spPr>
          <a:xfrm>
            <a:off x="754007" y="5237781"/>
            <a:ext cx="4104009" cy="553357"/>
          </a:xfrm>
          <a:prstGeom prst="rect">
            <a:avLst/>
          </a:prstGeom>
        </p:spPr>
        <p:txBody>
          <a:bodyPr wrap="none">
            <a:spAutoFit/>
          </a:bodyPr>
          <a:lstStyle/>
          <a:p>
            <a:pPr>
              <a:lnSpc>
                <a:spcPct val="107000"/>
              </a:lnSpc>
              <a:spcAft>
                <a:spcPts val="0"/>
              </a:spcAft>
            </a:pPr>
            <a:r>
              <a:rPr lang="vi-VN" sz="2800" dirty="0">
                <a:solidFill>
                  <a:srgbClr val="000000"/>
                </a:solidFill>
                <a:ea typeface="Calibri" panose="020F0502020204030204" pitchFamily="34" charset="0"/>
                <a:cs typeface="Times New Roman" panose="02020603050405020304" pitchFamily="18" charset="0"/>
              </a:rPr>
              <a:t>Các loại bình xịt tưới nước</a:t>
            </a:r>
            <a:r>
              <a:rPr lang="vi-VN" dirty="0">
                <a:solidFill>
                  <a:srgbClr val="000000"/>
                </a:solidFill>
                <a:ea typeface="Calibri" panose="020F0502020204030204" pitchFamily="34" charset="0"/>
                <a:cs typeface="Times New Roman" panose="02020603050405020304" pitchFamily="18" charset="0"/>
              </a:rPr>
              <a:t>.</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5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Trả lời câu hỏi đề bài:</a:t>
            </a:r>
          </a:p>
        </p:txBody>
      </p:sp>
      <p:pic>
        <p:nvPicPr>
          <p:cNvPr id="4" name="Content Placeholder 3"/>
          <p:cNvPicPr>
            <a:picLocks noGrp="1" noChangeAspect="1"/>
          </p:cNvPicPr>
          <p:nvPr>
            <p:ph idx="1"/>
          </p:nvPr>
        </p:nvPicPr>
        <p:blipFill>
          <a:blip r:embed="rId2"/>
          <a:stretch>
            <a:fillRect/>
          </a:stretch>
        </p:blipFill>
        <p:spPr>
          <a:xfrm>
            <a:off x="914495" y="1143060"/>
            <a:ext cx="7657785" cy="5486256"/>
          </a:xfrm>
          <a:prstGeom prst="rect">
            <a:avLst/>
          </a:prstGeom>
        </p:spPr>
      </p:pic>
    </p:spTree>
    <p:extLst>
      <p:ext uri="{BB962C8B-B14F-4D97-AF65-F5344CB8AC3E}">
        <p14:creationId xmlns:p14="http://schemas.microsoft.com/office/powerpoint/2010/main" val="793178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1600201"/>
            <a:ext cx="5486364" cy="2285988"/>
          </a:xfrm>
        </p:spPr>
        <p:txBody>
          <a:bodyPr/>
          <a:lstStyle/>
          <a:p>
            <a:pPr marL="0" indent="0">
              <a:buNone/>
            </a:pPr>
            <a:r>
              <a:rPr lang="en-US" dirty="0">
                <a:latin typeface="Times New Roman" panose="02020603050405020304" pitchFamily="18" charset="0"/>
                <a:cs typeface="Times New Roman" panose="02020603050405020304" pitchFamily="18" charset="0"/>
              </a:rPr>
              <a:t>TL: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62405" y="3200406"/>
            <a:ext cx="3104735" cy="2944697"/>
          </a:xfrm>
          <a:prstGeom prst="rect">
            <a:avLst/>
          </a:prstGeom>
        </p:spPr>
      </p:pic>
    </p:spTree>
    <p:extLst>
      <p:ext uri="{BB962C8B-B14F-4D97-AF65-F5344CB8AC3E}">
        <p14:creationId xmlns:p14="http://schemas.microsoft.com/office/powerpoint/2010/main" val="1379980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p:cNvPicPr>
            <a:picLocks noChangeAspect="1" noChangeArrowheads="1"/>
          </p:cNvPicPr>
          <p:nvPr/>
        </p:nvPicPr>
        <p:blipFill>
          <a:blip r:embed="rId3"/>
          <a:srcRect/>
          <a:stretch>
            <a:fillRect/>
          </a:stretch>
        </p:blipFill>
        <p:spPr bwMode="auto">
          <a:xfrm>
            <a:off x="457200" y="152400"/>
            <a:ext cx="8229600" cy="6553200"/>
          </a:xfrm>
          <a:prstGeom prst="rect">
            <a:avLst/>
          </a:prstGeom>
          <a:noFill/>
          <a:ln w="9525">
            <a:noFill/>
            <a:miter lim="800000"/>
            <a:headEnd/>
            <a:tailEnd/>
          </a:ln>
          <a:effectLst/>
        </p:spPr>
      </p:pic>
    </p:spTree>
    <p:extLst>
      <p:ext uri="{BB962C8B-B14F-4D97-AF65-F5344CB8AC3E}">
        <p14:creationId xmlns:p14="http://schemas.microsoft.com/office/powerpoint/2010/main" val="1073448145"/>
      </p:ext>
    </p:extLst>
  </p:cSld>
  <p:clrMapOvr>
    <a:masterClrMapping/>
  </p:clrMapOvr>
  <p:transition>
    <p:sndAc>
      <p:stSnd>
        <p:snd r:embed="rId2" name="cashreg.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7200" y="4876800"/>
            <a:ext cx="3276600" cy="1524000"/>
            <a:chOff x="384" y="2208"/>
            <a:chExt cx="2064" cy="960"/>
          </a:xfrm>
        </p:grpSpPr>
        <p:grpSp>
          <p:nvGrpSpPr>
            <p:cNvPr id="154626" name="Group 5"/>
            <p:cNvGrpSpPr>
              <a:grpSpLocks/>
            </p:cNvGrpSpPr>
            <p:nvPr/>
          </p:nvGrpSpPr>
          <p:grpSpPr bwMode="auto">
            <a:xfrm>
              <a:off x="384" y="2208"/>
              <a:ext cx="2064" cy="960"/>
              <a:chOff x="528" y="2208"/>
              <a:chExt cx="2064" cy="960"/>
            </a:xfrm>
          </p:grpSpPr>
          <p:sp>
            <p:nvSpPr>
              <p:cNvPr id="154627" name="Rectangle 6"/>
              <p:cNvSpPr>
                <a:spLocks noChangeArrowheads="1"/>
              </p:cNvSpPr>
              <p:nvPr/>
            </p:nvSpPr>
            <p:spPr bwMode="auto">
              <a:xfrm>
                <a:off x="528" y="2208"/>
                <a:ext cx="2064" cy="192"/>
              </a:xfrm>
              <a:prstGeom prst="rect">
                <a:avLst/>
              </a:prstGeom>
              <a:solidFill>
                <a:srgbClr val="FFCC66"/>
              </a:solidFill>
              <a:ln w="9525">
                <a:noFill/>
                <a:miter lim="800000"/>
                <a:headEnd/>
                <a:tailEnd/>
              </a:ln>
            </p:spPr>
            <p:txBody>
              <a:bodyPr wrap="none" anchor="ctr"/>
              <a:lstStyle/>
              <a:p>
                <a:endParaRPr lang="en-US"/>
              </a:p>
            </p:txBody>
          </p:sp>
          <p:sp>
            <p:nvSpPr>
              <p:cNvPr id="154628" name="Rectangle 7"/>
              <p:cNvSpPr>
                <a:spLocks noChangeArrowheads="1"/>
              </p:cNvSpPr>
              <p:nvPr/>
            </p:nvSpPr>
            <p:spPr bwMode="auto">
              <a:xfrm>
                <a:off x="2496" y="2400"/>
                <a:ext cx="96" cy="768"/>
              </a:xfrm>
              <a:prstGeom prst="rect">
                <a:avLst/>
              </a:prstGeom>
              <a:solidFill>
                <a:srgbClr val="FFCC66"/>
              </a:solidFill>
              <a:ln w="9525">
                <a:noFill/>
                <a:miter lim="800000"/>
                <a:headEnd/>
                <a:tailEnd/>
              </a:ln>
            </p:spPr>
            <p:txBody>
              <a:bodyPr wrap="none" anchor="ctr"/>
              <a:lstStyle/>
              <a:p>
                <a:endParaRPr lang="en-US"/>
              </a:p>
            </p:txBody>
          </p:sp>
          <p:sp>
            <p:nvSpPr>
              <p:cNvPr id="154629" name="Rectangle 8"/>
              <p:cNvSpPr>
                <a:spLocks noChangeArrowheads="1"/>
              </p:cNvSpPr>
              <p:nvPr/>
            </p:nvSpPr>
            <p:spPr bwMode="auto">
              <a:xfrm>
                <a:off x="528" y="2400"/>
                <a:ext cx="96" cy="768"/>
              </a:xfrm>
              <a:prstGeom prst="rect">
                <a:avLst/>
              </a:prstGeom>
              <a:solidFill>
                <a:srgbClr val="FFCC66"/>
              </a:solidFill>
              <a:ln w="9525">
                <a:noFill/>
                <a:miter lim="800000"/>
                <a:headEnd/>
                <a:tailEnd/>
              </a:ln>
            </p:spPr>
            <p:txBody>
              <a:bodyPr wrap="none" anchor="ctr"/>
              <a:lstStyle/>
              <a:p>
                <a:endParaRPr lang="en-US"/>
              </a:p>
            </p:txBody>
          </p:sp>
        </p:grpSp>
        <p:sp>
          <p:nvSpPr>
            <p:cNvPr id="154630" name="Line 9"/>
            <p:cNvSpPr>
              <a:spLocks noChangeShapeType="1"/>
            </p:cNvSpPr>
            <p:nvPr/>
          </p:nvSpPr>
          <p:spPr bwMode="auto">
            <a:xfrm>
              <a:off x="395" y="2256"/>
              <a:ext cx="2016" cy="0"/>
            </a:xfrm>
            <a:prstGeom prst="line">
              <a:avLst/>
            </a:prstGeom>
            <a:noFill/>
            <a:ln w="9525">
              <a:solidFill>
                <a:srgbClr val="660033"/>
              </a:solidFill>
              <a:round/>
              <a:headEnd/>
              <a:tailEnd/>
            </a:ln>
          </p:spPr>
          <p:txBody>
            <a:bodyPr/>
            <a:lstStyle/>
            <a:p>
              <a:endParaRPr lang="en-US"/>
            </a:p>
          </p:txBody>
        </p:sp>
      </p:grpSp>
      <p:sp>
        <p:nvSpPr>
          <p:cNvPr id="6154" name="Rectangle 10"/>
          <p:cNvSpPr>
            <a:spLocks noChangeArrowheads="1"/>
          </p:cNvSpPr>
          <p:nvPr/>
        </p:nvSpPr>
        <p:spPr bwMode="auto">
          <a:xfrm>
            <a:off x="1752600" y="3952875"/>
            <a:ext cx="838200" cy="914400"/>
          </a:xfrm>
          <a:prstGeom prst="rect">
            <a:avLst/>
          </a:prstGeom>
          <a:solidFill>
            <a:schemeClr val="folHlink"/>
          </a:solidFill>
          <a:ln w="9525">
            <a:noFill/>
            <a:miter lim="800000"/>
            <a:headEnd/>
            <a:tailEnd/>
          </a:ln>
        </p:spPr>
        <p:txBody>
          <a:bodyPr wrap="none" anchor="ctr"/>
          <a:lstStyle/>
          <a:p>
            <a:endParaRPr lang="en-US">
              <a:solidFill>
                <a:srgbClr val="00B050"/>
              </a:solidFill>
            </a:endParaRPr>
          </a:p>
        </p:txBody>
      </p:sp>
      <p:grpSp>
        <p:nvGrpSpPr>
          <p:cNvPr id="19" name="Group 18"/>
          <p:cNvGrpSpPr/>
          <p:nvPr/>
        </p:nvGrpSpPr>
        <p:grpSpPr>
          <a:xfrm>
            <a:off x="1600200" y="4486275"/>
            <a:ext cx="533400" cy="1457325"/>
            <a:chOff x="1600200" y="4486275"/>
            <a:chExt cx="533400" cy="1457325"/>
          </a:xfrm>
        </p:grpSpPr>
        <p:sp>
          <p:nvSpPr>
            <p:cNvPr id="6156" name="Line 12"/>
            <p:cNvSpPr>
              <a:spLocks noChangeShapeType="1"/>
            </p:cNvSpPr>
            <p:nvPr/>
          </p:nvSpPr>
          <p:spPr bwMode="auto">
            <a:xfrm>
              <a:off x="2133600" y="4486275"/>
              <a:ext cx="0" cy="1219200"/>
            </a:xfrm>
            <a:prstGeom prst="line">
              <a:avLst/>
            </a:prstGeom>
            <a:noFill/>
            <a:ln w="57150">
              <a:solidFill>
                <a:schemeClr val="tx1">
                  <a:lumMod val="85000"/>
                  <a:lumOff val="15000"/>
                </a:schemeClr>
              </a:solidFill>
              <a:round/>
              <a:tailEnd type="arrow" w="med" len="med"/>
            </a:ln>
            <a:effectLst/>
          </p:spPr>
          <p:txBody>
            <a:bodyPr wrap="none" anchor="ctr"/>
            <a:lstStyle/>
            <a:p>
              <a:endParaRPr lang="en-US" altLang="zh-CN">
                <a:ea typeface="SimSun" pitchFamily="2" charset="-122"/>
              </a:endParaRPr>
            </a:p>
          </p:txBody>
        </p:sp>
        <p:sp>
          <p:nvSpPr>
            <p:cNvPr id="6157" name="Text Box 13"/>
            <p:cNvSpPr txBox="1">
              <a:spLocks noChangeArrowheads="1"/>
            </p:cNvSpPr>
            <p:nvPr/>
          </p:nvSpPr>
          <p:spPr bwMode="auto">
            <a:xfrm>
              <a:off x="1600200" y="5476875"/>
              <a:ext cx="396875" cy="466725"/>
            </a:xfrm>
            <a:prstGeom prst="rect">
              <a:avLst/>
            </a:prstGeom>
            <a:noFill/>
            <a:ln w="9525">
              <a:noFill/>
              <a:miter lim="800000"/>
            </a:ln>
            <a:effectLst/>
          </p:spPr>
          <p:txBody>
            <a:bodyPr wrap="none">
              <a:spAutoFit/>
            </a:bodyPr>
            <a:lstStyle/>
            <a:p>
              <a:pPr eaLnBrk="0" hangingPunct="0">
                <a:buFontTx/>
                <a:buNone/>
                <a:defRPr/>
              </a:pPr>
              <a:r>
                <a:rPr lang="en-US" sz="2400" b="1">
                  <a:latin typeface="Arial" panose="020B0604020202020204" pitchFamily="34" charset="0"/>
                </a:rPr>
                <a:t>P</a:t>
              </a:r>
            </a:p>
          </p:txBody>
        </p:sp>
        <p:sp>
          <p:nvSpPr>
            <p:cNvPr id="6158" name="Line 14"/>
            <p:cNvSpPr>
              <a:spLocks noChangeShapeType="1"/>
            </p:cNvSpPr>
            <p:nvPr/>
          </p:nvSpPr>
          <p:spPr bwMode="auto">
            <a:xfrm>
              <a:off x="1616075" y="5513388"/>
              <a:ext cx="381000" cy="0"/>
            </a:xfrm>
            <a:prstGeom prst="line">
              <a:avLst/>
            </a:prstGeom>
            <a:noFill/>
            <a:ln w="9525">
              <a:solidFill>
                <a:schemeClr val="tx1">
                  <a:lumMod val="85000"/>
                  <a:lumOff val="15000"/>
                </a:schemeClr>
              </a:solidFill>
              <a:round/>
              <a:tailEnd type="triangle" w="med" len="med"/>
            </a:ln>
            <a:effectLst/>
          </p:spPr>
          <p:txBody>
            <a:bodyPr wrap="none" anchor="ctr"/>
            <a:lstStyle/>
            <a:p>
              <a:endParaRPr lang="en-US" altLang="zh-CN">
                <a:ea typeface="SimSun" pitchFamily="2" charset="-122"/>
              </a:endParaRPr>
            </a:p>
          </p:txBody>
        </p:sp>
      </p:grpSp>
      <p:sp>
        <p:nvSpPr>
          <p:cNvPr id="6159" name="Rectangle 15"/>
          <p:cNvSpPr>
            <a:spLocks noChangeArrowheads="1"/>
          </p:cNvSpPr>
          <p:nvPr/>
        </p:nvSpPr>
        <p:spPr bwMode="auto">
          <a:xfrm>
            <a:off x="228600" y="704433"/>
            <a:ext cx="8763000" cy="280076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r>
              <a:rPr lang="en-US" sz="4400" b="1" dirty="0">
                <a:solidFill>
                  <a:schemeClr val="tx1"/>
                </a:solidFill>
                <a:latin typeface="Times New Roman" pitchFamily="18" charset="0"/>
              </a:rPr>
              <a:t>Ta </a:t>
            </a:r>
            <a:r>
              <a:rPr lang="en-US" sz="4400" b="1" dirty="0" err="1">
                <a:solidFill>
                  <a:schemeClr val="tx1"/>
                </a:solidFill>
                <a:latin typeface="Times New Roman" pitchFamily="18" charset="0"/>
              </a:rPr>
              <a:t>đã</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biết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khi</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đặt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vật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rắn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lên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mặt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b</a:t>
            </a:r>
            <a:r>
              <a:rPr lang="en-US" sz="4400" b="1" dirty="0" err="1">
                <a:solidFill>
                  <a:schemeClr val="tx1"/>
                </a:solidFill>
                <a:latin typeface="Times New Roman" pitchFamily="18" charset="0"/>
                <a:cs typeface="Times New Roman" pitchFamily="18" charset="0"/>
              </a:rPr>
              <a:t>à</a:t>
            </a:r>
            <a:r>
              <a:rPr lang="en-US" sz="4400" b="1" dirty="0" err="1">
                <a:solidFill>
                  <a:schemeClr val="tx1"/>
                </a:solidFill>
                <a:latin typeface="Times New Roman" pitchFamily="18" charset="0"/>
              </a:rPr>
              <a:t>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vật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rắn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sẽ</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tác</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dụng</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lên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mặt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b</a:t>
            </a:r>
            <a:r>
              <a:rPr lang="en-US" sz="4400" b="1" dirty="0" err="1">
                <a:solidFill>
                  <a:schemeClr val="tx1"/>
                </a:solidFill>
                <a:latin typeface="Times New Roman" pitchFamily="18" charset="0"/>
                <a:cs typeface="Times New Roman" pitchFamily="18" charset="0"/>
              </a:rPr>
              <a:t>à</a:t>
            </a:r>
            <a:r>
              <a:rPr lang="en-US" sz="4400" b="1" dirty="0" err="1">
                <a:solidFill>
                  <a:schemeClr val="tx1"/>
                </a:solidFill>
                <a:latin typeface="Times New Roman" pitchFamily="18" charset="0"/>
              </a:rPr>
              <a:t>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một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áp</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suất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theo</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phương</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của</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trọng</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lực</a:t>
            </a:r>
            <a:r>
              <a:rPr lang="en-US" sz="4400" b="1" dirty="0">
                <a:solidFill>
                  <a:schemeClr val="tx1"/>
                </a:solidFill>
                <a:latin typeface="Times New Roman" pitchFamily="18" charset="0"/>
              </a:rPr>
              <a:t>.</a:t>
            </a:r>
            <a:r>
              <a:rPr lang="en-US" sz="4400" b="1" dirty="0">
                <a:solidFill>
                  <a:schemeClr val="tx1"/>
                </a:solidFill>
              </a:rPr>
              <a:t>      </a:t>
            </a:r>
          </a:p>
        </p:txBody>
      </p:sp>
      <p:sp>
        <p:nvSpPr>
          <p:cNvPr id="16" name="Freeform 17"/>
          <p:cNvSpPr>
            <a:spLocks noChangeArrowheads="1"/>
          </p:cNvSpPr>
          <p:nvPr/>
        </p:nvSpPr>
        <p:spPr bwMode="auto">
          <a:xfrm>
            <a:off x="5181600" y="4038600"/>
            <a:ext cx="3487738" cy="2151063"/>
          </a:xfrm>
          <a:custGeom>
            <a:avLst/>
            <a:gdLst/>
            <a:ahLst/>
            <a:cxnLst>
              <a:cxn ang="0">
                <a:pos x="0" y="0"/>
              </a:cxn>
              <a:cxn ang="0">
                <a:pos x="144" y="1200"/>
              </a:cxn>
              <a:cxn ang="0">
                <a:pos x="240" y="1296"/>
              </a:cxn>
              <a:cxn ang="0">
                <a:pos x="1872" y="1296"/>
              </a:cxn>
              <a:cxn ang="0">
                <a:pos x="1968" y="1152"/>
              </a:cxn>
              <a:cxn ang="0">
                <a:pos x="2112" y="0"/>
              </a:cxn>
            </a:cxnLst>
            <a:rect l="0" t="0" r="r" b="b"/>
            <a:pathLst>
              <a:path w="2112" h="1296">
                <a:moveTo>
                  <a:pt x="0" y="0"/>
                </a:moveTo>
                <a:lnTo>
                  <a:pt x="144" y="1200"/>
                </a:lnTo>
                <a:lnTo>
                  <a:pt x="240" y="1296"/>
                </a:lnTo>
                <a:lnTo>
                  <a:pt x="1872" y="1296"/>
                </a:lnTo>
                <a:lnTo>
                  <a:pt x="1968" y="1152"/>
                </a:lnTo>
                <a:lnTo>
                  <a:pt x="2112" y="0"/>
                </a:lnTo>
              </a:path>
            </a:pathLst>
          </a:custGeom>
          <a:noFill/>
          <a:ln w="76200">
            <a:solidFill>
              <a:schemeClr val="tx1"/>
            </a:solidFill>
            <a:round/>
            <a:headEnd/>
            <a:tailEnd/>
          </a:ln>
        </p:spPr>
        <p:txBody>
          <a:bodyPr/>
          <a:lstStyle/>
          <a:p>
            <a:endParaRPr lang="en-US" altLang="zh-CN">
              <a:ea typeface="SimSun" pitchFamily="2" charset="-122"/>
            </a:endParaRPr>
          </a:p>
        </p:txBody>
      </p:sp>
      <p:sp>
        <p:nvSpPr>
          <p:cNvPr id="18" name="Freeform 18"/>
          <p:cNvSpPr>
            <a:spLocks noChangeArrowheads="1"/>
          </p:cNvSpPr>
          <p:nvPr/>
        </p:nvSpPr>
        <p:spPr bwMode="auto">
          <a:xfrm>
            <a:off x="5257800" y="4495800"/>
            <a:ext cx="3352800" cy="1674813"/>
          </a:xfrm>
          <a:custGeom>
            <a:avLst/>
            <a:gdLst/>
            <a:ahLst/>
            <a:cxnLst>
              <a:cxn ang="0">
                <a:pos x="0" y="0"/>
              </a:cxn>
              <a:cxn ang="0">
                <a:pos x="144" y="1200"/>
              </a:cxn>
              <a:cxn ang="0">
                <a:pos x="240" y="1296"/>
              </a:cxn>
              <a:cxn ang="0">
                <a:pos x="1872" y="1296"/>
              </a:cxn>
              <a:cxn ang="0">
                <a:pos x="1968" y="1152"/>
              </a:cxn>
              <a:cxn ang="0">
                <a:pos x="2112" y="0"/>
              </a:cxn>
            </a:cxnLst>
            <a:rect l="0" t="0" r="r" b="b"/>
            <a:pathLst>
              <a:path w="2112" h="1296">
                <a:moveTo>
                  <a:pt x="0" y="0"/>
                </a:moveTo>
                <a:lnTo>
                  <a:pt x="144" y="1200"/>
                </a:lnTo>
                <a:lnTo>
                  <a:pt x="240" y="1296"/>
                </a:lnTo>
                <a:lnTo>
                  <a:pt x="1872" y="1296"/>
                </a:lnTo>
                <a:lnTo>
                  <a:pt x="1968" y="1152"/>
                </a:lnTo>
                <a:lnTo>
                  <a:pt x="2112" y="0"/>
                </a:lnTo>
              </a:path>
            </a:pathLst>
          </a:custGeom>
          <a:solidFill>
            <a:srgbClr val="00FFFF"/>
          </a:solidFill>
          <a:ln w="76200">
            <a:noFill/>
            <a:round/>
            <a:headEnd/>
            <a:tailEnd/>
          </a:ln>
        </p:spPr>
        <p:txBody>
          <a:bodyPr/>
          <a:lstStyle/>
          <a:p>
            <a:endParaRPr lang="en-US" altLang="zh-CN">
              <a:ea typeface="SimSun" pitchFamily="2" charset="-122"/>
            </a:endParaRPr>
          </a:p>
        </p:txBody>
      </p:sp>
      <p:sp>
        <p:nvSpPr>
          <p:cNvPr id="169993" name="WordArt 19"/>
          <p:cNvSpPr>
            <a:spLocks noChangeArrowheads="1" noChangeShapeType="1" noTextEdit="1"/>
          </p:cNvSpPr>
          <p:nvPr/>
        </p:nvSpPr>
        <p:spPr bwMode="auto">
          <a:xfrm>
            <a:off x="228600" y="838200"/>
            <a:ext cx="762000" cy="619125"/>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dirty="0">
                <a:ln w="9525">
                  <a:noFill/>
                  <a:round/>
                  <a:headEnd/>
                  <a:tailEnd/>
                </a:ln>
                <a:solidFill>
                  <a:srgbClr val="0000FF"/>
                </a:solidFill>
                <a:latin typeface="Arial"/>
                <a:cs typeface="Arial"/>
              </a:rPr>
              <a:t>?</a:t>
            </a:r>
          </a:p>
        </p:txBody>
      </p:sp>
      <p:sp>
        <p:nvSpPr>
          <p:cNvPr id="20" name="Rectangle 15"/>
          <p:cNvSpPr>
            <a:spLocks noChangeArrowheads="1"/>
          </p:cNvSpPr>
          <p:nvPr/>
        </p:nvSpPr>
        <p:spPr bwMode="auto">
          <a:xfrm>
            <a:off x="990600" y="685800"/>
            <a:ext cx="8001000" cy="212365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eaLnBrk="0" hangingPunct="0"/>
            <a:r>
              <a:rPr lang="en-US" sz="4400" b="1" dirty="0" err="1">
                <a:solidFill>
                  <a:srgbClr val="FF0000"/>
                </a:solidFill>
                <a:latin typeface="Times New Roman" pitchFamily="18" charset="0"/>
              </a:rPr>
              <a:t>Vậy</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đối</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với</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chất</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lỏng</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thì</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sao</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Áp</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suất</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nó</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gây</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ra</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có</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giống</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như</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chất</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rắn</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không</a:t>
            </a:r>
            <a:r>
              <a:rPr lang="en-US" sz="4400" b="1" dirty="0">
                <a:solidFill>
                  <a:srgbClr val="FF0000"/>
                </a:solidFill>
                <a:latin typeface="Times New Roman" pitchFamily="18" charset="0"/>
              </a:rPr>
              <a:t>?</a:t>
            </a:r>
            <a:endParaRPr lang="en-US" sz="4400" b="1" dirty="0">
              <a:solidFill>
                <a:srgbClr val="FF0000"/>
              </a:solidFill>
            </a:endParaRP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box(in)">
                                      <p:cBhvr>
                                        <p:cTn id="7" dur="500"/>
                                        <p:tgtEl>
                                          <p:spTgt spid="615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6154"/>
                                        </p:tgtEl>
                                        <p:attrNameLst>
                                          <p:attrName>style.visibility</p:attrName>
                                        </p:attrNameLst>
                                      </p:cBhvr>
                                      <p:to>
                                        <p:strVal val="visible"/>
                                      </p:to>
                                    </p:set>
                                    <p:animEffect transition="in" filter="fade">
                                      <p:cBhvr>
                                        <p:cTn id="15" dur="1000"/>
                                        <p:tgtEl>
                                          <p:spTgt spid="6154"/>
                                        </p:tgtEl>
                                      </p:cBhvr>
                                    </p:animEffect>
                                    <p:anim calcmode="lin" valueType="num">
                                      <p:cBhvr>
                                        <p:cTn id="16" dur="1000" fill="hold"/>
                                        <p:tgtEl>
                                          <p:spTgt spid="6154"/>
                                        </p:tgtEl>
                                        <p:attrNameLst>
                                          <p:attrName>ppt_x</p:attrName>
                                        </p:attrNameLst>
                                      </p:cBhvr>
                                      <p:tavLst>
                                        <p:tav tm="0">
                                          <p:val>
                                            <p:strVal val="#ppt_x"/>
                                          </p:val>
                                        </p:tav>
                                        <p:tav tm="100000">
                                          <p:val>
                                            <p:strVal val="#ppt_x"/>
                                          </p:val>
                                        </p:tav>
                                      </p:tavLst>
                                    </p:anim>
                                    <p:anim calcmode="lin" valueType="num">
                                      <p:cBhvr>
                                        <p:cTn id="17"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69993"/>
                                        </p:tgtEl>
                                        <p:attrNameLst>
                                          <p:attrName>style.visibility</p:attrName>
                                        </p:attrNameLst>
                                      </p:cBhvr>
                                      <p:to>
                                        <p:strVal val="visible"/>
                                      </p:to>
                                    </p:set>
                                    <p:animEffect transition="in" filter="barn(inHorizontal)">
                                      <p:cBhvr>
                                        <p:cTn id="27" dur="500"/>
                                        <p:tgtEl>
                                          <p:spTgt spid="169993"/>
                                        </p:tgtEl>
                                      </p:cBhvr>
                                    </p:animEffect>
                                  </p:childTnLst>
                                </p:cTn>
                              </p:par>
                              <p:par>
                                <p:cTn id="28" presetID="4" presetClass="exit" presetSubtype="16" fill="hold" grpId="1" nodeType="withEffect">
                                  <p:stCondLst>
                                    <p:cond delay="0"/>
                                  </p:stCondLst>
                                  <p:childTnLst>
                                    <p:animEffect transition="out" filter="box(in)">
                                      <p:cBhvr>
                                        <p:cTn id="29" dur="500"/>
                                        <p:tgtEl>
                                          <p:spTgt spid="6159"/>
                                        </p:tgtEl>
                                      </p:cBhvr>
                                    </p:animEffect>
                                    <p:set>
                                      <p:cBhvr>
                                        <p:cTn id="30" dur="1" fill="hold">
                                          <p:stCondLst>
                                            <p:cond delay="499"/>
                                          </p:stCondLst>
                                        </p:cTn>
                                        <p:tgtEl>
                                          <p:spTgt spid="6159"/>
                                        </p:tgtEl>
                                        <p:attrNameLst>
                                          <p:attrName>style.visibility</p:attrName>
                                        </p:attrNameLst>
                                      </p:cBhvr>
                                      <p:to>
                                        <p:strVal val="hidden"/>
                                      </p:to>
                                    </p:set>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par>
                                <p:cTn id="35" presetID="2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edge">
                                      <p:cBhvr>
                                        <p:cTn id="37" dur="2000"/>
                                        <p:tgtEl>
                                          <p:spTgt spid="16"/>
                                        </p:tgtEl>
                                      </p:cBhvr>
                                    </p:animEffect>
                                  </p:childTnLst>
                                </p:cTn>
                              </p:par>
                              <p:par>
                                <p:cTn id="38" presetID="29"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ppt_x</p:attrName>
                                        </p:attrNameLst>
                                      </p:cBhvr>
                                      <p:tavLst>
                                        <p:tav tm="0">
                                          <p:val>
                                            <p:strVal val="#ppt_x-.2"/>
                                          </p:val>
                                        </p:tav>
                                        <p:tav tm="100000">
                                          <p:val>
                                            <p:strVal val="#ppt_x"/>
                                          </p:val>
                                        </p:tav>
                                      </p:tavLst>
                                    </p:anim>
                                    <p:anim calcmode="lin" valueType="num">
                                      <p:cBhvr>
                                        <p:cTn id="4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9" grpId="0"/>
      <p:bldP spid="6159" grpId="1"/>
      <p:bldP spid="169993"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537200" y="2068512"/>
            <a:ext cx="3378200" cy="4332288"/>
            <a:chOff x="4800600" y="2286000"/>
            <a:chExt cx="3378200" cy="4332288"/>
          </a:xfrm>
        </p:grpSpPr>
        <p:grpSp>
          <p:nvGrpSpPr>
            <p:cNvPr id="2" name="Group 2"/>
            <p:cNvGrpSpPr>
              <a:grpSpLocks/>
            </p:cNvGrpSpPr>
            <p:nvPr/>
          </p:nvGrpSpPr>
          <p:grpSpPr bwMode="auto">
            <a:xfrm>
              <a:off x="4800600" y="4724400"/>
              <a:ext cx="1181100" cy="1562100"/>
              <a:chOff x="3810" y="258"/>
              <a:chExt cx="744" cy="984"/>
            </a:xfrm>
          </p:grpSpPr>
          <p:sp>
            <p:nvSpPr>
              <p:cNvPr id="156674" name="Freeform 3"/>
              <p:cNvSpPr>
                <a:spLocks noChangeArrowheads="1"/>
              </p:cNvSpPr>
              <p:nvPr/>
            </p:nvSpPr>
            <p:spPr bwMode="auto">
              <a:xfrm>
                <a:off x="3810" y="258"/>
                <a:ext cx="744" cy="984"/>
              </a:xfrm>
              <a:custGeom>
                <a:avLst/>
                <a:gdLst/>
                <a:ahLst/>
                <a:cxnLst>
                  <a:cxn ang="0">
                    <a:pos x="0" y="12"/>
                  </a:cxn>
                  <a:cxn ang="0">
                    <a:pos x="144" y="984"/>
                  </a:cxn>
                  <a:cxn ang="0">
                    <a:pos x="624" y="984"/>
                  </a:cxn>
                  <a:cxn ang="0">
                    <a:pos x="744" y="0"/>
                  </a:cxn>
                </a:cxnLst>
                <a:rect l="0" t="0" r="r" b="b"/>
                <a:pathLst>
                  <a:path w="744" h="984">
                    <a:moveTo>
                      <a:pt x="0" y="12"/>
                    </a:moveTo>
                    <a:lnTo>
                      <a:pt x="144" y="984"/>
                    </a:lnTo>
                    <a:lnTo>
                      <a:pt x="624" y="984"/>
                    </a:lnTo>
                    <a:lnTo>
                      <a:pt x="744" y="0"/>
                    </a:lnTo>
                  </a:path>
                </a:pathLst>
              </a:custGeom>
              <a:noFill/>
              <a:ln w="28575">
                <a:solidFill>
                  <a:schemeClr val="tx1"/>
                </a:solidFill>
                <a:round/>
                <a:headEnd/>
                <a:tailEnd/>
              </a:ln>
            </p:spPr>
            <p:txBody>
              <a:bodyPr/>
              <a:lstStyle/>
              <a:p>
                <a:endParaRPr lang="en-US" altLang="zh-CN">
                  <a:ea typeface="SimSun" pitchFamily="2" charset="-122"/>
                </a:endParaRPr>
              </a:p>
            </p:txBody>
          </p:sp>
          <p:sp>
            <p:nvSpPr>
              <p:cNvPr id="156675" name="Freeform 4"/>
              <p:cNvSpPr>
                <a:spLocks noChangeArrowheads="1"/>
              </p:cNvSpPr>
              <p:nvPr/>
            </p:nvSpPr>
            <p:spPr bwMode="auto">
              <a:xfrm>
                <a:off x="3840" y="402"/>
                <a:ext cx="690" cy="840"/>
              </a:xfrm>
              <a:custGeom>
                <a:avLst/>
                <a:gdLst/>
                <a:ahLst/>
                <a:cxnLst>
                  <a:cxn ang="0">
                    <a:pos x="0" y="0"/>
                  </a:cxn>
                  <a:cxn ang="0">
                    <a:pos x="690" y="6"/>
                  </a:cxn>
                  <a:cxn ang="0">
                    <a:pos x="588" y="834"/>
                  </a:cxn>
                  <a:cxn ang="0">
                    <a:pos x="120" y="840"/>
                  </a:cxn>
                  <a:cxn ang="0">
                    <a:pos x="0" y="0"/>
                  </a:cxn>
                </a:cxnLst>
                <a:rect l="0" t="0" r="r" b="b"/>
                <a:pathLst>
                  <a:path w="690" h="840">
                    <a:moveTo>
                      <a:pt x="0" y="0"/>
                    </a:moveTo>
                    <a:lnTo>
                      <a:pt x="690" y="6"/>
                    </a:lnTo>
                    <a:lnTo>
                      <a:pt x="588" y="834"/>
                    </a:lnTo>
                    <a:lnTo>
                      <a:pt x="120" y="840"/>
                    </a:lnTo>
                    <a:lnTo>
                      <a:pt x="0" y="0"/>
                    </a:lnTo>
                    <a:close/>
                  </a:path>
                </a:pathLst>
              </a:custGeom>
              <a:solidFill>
                <a:srgbClr val="3399FF"/>
              </a:solidFill>
              <a:ln w="9525">
                <a:noFill/>
                <a:round/>
                <a:headEnd/>
                <a:tailEnd/>
              </a:ln>
            </p:spPr>
            <p:txBody>
              <a:bodyPr/>
              <a:lstStyle/>
              <a:p>
                <a:endParaRPr lang="en-US" altLang="zh-CN">
                  <a:ea typeface="SimSun" pitchFamily="2" charset="-122"/>
                </a:endParaRPr>
              </a:p>
            </p:txBody>
          </p:sp>
        </p:grpSp>
        <p:sp>
          <p:nvSpPr>
            <p:cNvPr id="51207" name="Rectangle 7"/>
            <p:cNvSpPr>
              <a:spLocks noChangeArrowheads="1"/>
            </p:cNvSpPr>
            <p:nvPr/>
          </p:nvSpPr>
          <p:spPr bwMode="auto">
            <a:xfrm>
              <a:off x="6762750" y="5184775"/>
              <a:ext cx="914400" cy="762000"/>
            </a:xfrm>
            <a:prstGeom prst="rect">
              <a:avLst/>
            </a:prstGeom>
            <a:gradFill rotWithShape="1">
              <a:gsLst>
                <a:gs pos="0">
                  <a:schemeClr val="bg2">
                    <a:alpha val="67000"/>
                  </a:schemeClr>
                </a:gs>
                <a:gs pos="50000">
                  <a:schemeClr val="bg2">
                    <a:gamma/>
                    <a:tint val="0"/>
                    <a:invGamma/>
                  </a:schemeClr>
                </a:gs>
                <a:gs pos="100000">
                  <a:schemeClr val="bg2">
                    <a:alpha val="67000"/>
                  </a:schemeClr>
                </a:gs>
              </a:gsLst>
              <a:lin ang="5400000" scaled="1"/>
            </a:gradFill>
            <a:ln>
              <a:noFill/>
            </a:ln>
            <a:effectLst/>
          </p:spPr>
          <p:txBody>
            <a:bodyPr wrap="none" anchor="ctr"/>
            <a:lstStyle/>
            <a:p>
              <a:endParaRPr lang="vi-VN" altLang="en-US">
                <a:latin typeface="Arial" pitchFamily="34" charset="0"/>
              </a:endParaRPr>
            </a:p>
          </p:txBody>
        </p:sp>
        <p:sp>
          <p:nvSpPr>
            <p:cNvPr id="51208" name="Rectangle 8"/>
            <p:cNvSpPr>
              <a:spLocks noChangeArrowheads="1"/>
            </p:cNvSpPr>
            <p:nvPr/>
          </p:nvSpPr>
          <p:spPr bwMode="auto">
            <a:xfrm>
              <a:off x="6858000" y="2286000"/>
              <a:ext cx="685800" cy="3633787"/>
            </a:xfrm>
            <a:prstGeom prst="rect">
              <a:avLst/>
            </a:prstGeom>
            <a:gradFill rotWithShape="1">
              <a:gsLst>
                <a:gs pos="0">
                  <a:schemeClr val="bg2">
                    <a:alpha val="49001"/>
                  </a:schemeClr>
                </a:gs>
                <a:gs pos="50000">
                  <a:schemeClr val="bg1"/>
                </a:gs>
                <a:gs pos="100000">
                  <a:schemeClr val="bg2">
                    <a:alpha val="49001"/>
                  </a:schemeClr>
                </a:gs>
              </a:gsLst>
              <a:lin ang="0" scaled="1"/>
            </a:gradFill>
            <a:ln>
              <a:noFill/>
            </a:ln>
            <a:effectLst/>
          </p:spPr>
          <p:txBody>
            <a:bodyPr wrap="none" anchor="ctr"/>
            <a:lstStyle/>
            <a:p>
              <a:endParaRPr lang="vi-VN" altLang="en-US">
                <a:latin typeface="Arial" pitchFamily="34" charset="0"/>
              </a:endParaRPr>
            </a:p>
          </p:txBody>
        </p:sp>
        <p:sp>
          <p:nvSpPr>
            <p:cNvPr id="156680" name="Freeform 9"/>
            <p:cNvSpPr>
              <a:spLocks noChangeArrowheads="1"/>
            </p:cNvSpPr>
            <p:nvPr/>
          </p:nvSpPr>
          <p:spPr bwMode="auto">
            <a:xfrm>
              <a:off x="6781800" y="2362200"/>
              <a:ext cx="838200" cy="3657600"/>
            </a:xfrm>
            <a:custGeom>
              <a:avLst/>
              <a:gdLst/>
              <a:ahLst/>
              <a:cxnLst>
                <a:cxn ang="0">
                  <a:pos x="39" y="6"/>
                </a:cxn>
                <a:cxn ang="0">
                  <a:pos x="48" y="1740"/>
                </a:cxn>
                <a:cxn ang="0">
                  <a:pos x="0" y="1740"/>
                </a:cxn>
                <a:cxn ang="0">
                  <a:pos x="0" y="2220"/>
                </a:cxn>
                <a:cxn ang="0">
                  <a:pos x="48" y="2220"/>
                </a:cxn>
                <a:cxn ang="0">
                  <a:pos x="48" y="2301"/>
                </a:cxn>
                <a:cxn ang="0">
                  <a:pos x="480" y="2304"/>
                </a:cxn>
                <a:cxn ang="0">
                  <a:pos x="480" y="2220"/>
                </a:cxn>
                <a:cxn ang="0">
                  <a:pos x="528" y="2220"/>
                </a:cxn>
                <a:cxn ang="0">
                  <a:pos x="528" y="1740"/>
                </a:cxn>
                <a:cxn ang="0">
                  <a:pos x="480" y="1740"/>
                </a:cxn>
                <a:cxn ang="0">
                  <a:pos x="480" y="0"/>
                </a:cxn>
              </a:cxnLst>
              <a:rect l="0" t="0" r="r" b="b"/>
              <a:pathLst>
                <a:path w="528" h="2304">
                  <a:moveTo>
                    <a:pt x="39" y="6"/>
                  </a:moveTo>
                  <a:lnTo>
                    <a:pt x="48" y="1740"/>
                  </a:lnTo>
                  <a:lnTo>
                    <a:pt x="0" y="1740"/>
                  </a:lnTo>
                  <a:lnTo>
                    <a:pt x="0" y="2220"/>
                  </a:lnTo>
                  <a:lnTo>
                    <a:pt x="48" y="2220"/>
                  </a:lnTo>
                  <a:lnTo>
                    <a:pt x="48" y="2301"/>
                  </a:lnTo>
                  <a:lnTo>
                    <a:pt x="480" y="2304"/>
                  </a:lnTo>
                  <a:lnTo>
                    <a:pt x="480" y="2220"/>
                  </a:lnTo>
                  <a:lnTo>
                    <a:pt x="528" y="2220"/>
                  </a:lnTo>
                  <a:lnTo>
                    <a:pt x="528" y="1740"/>
                  </a:lnTo>
                  <a:lnTo>
                    <a:pt x="480" y="1740"/>
                  </a:lnTo>
                  <a:lnTo>
                    <a:pt x="480" y="0"/>
                  </a:lnTo>
                </a:path>
              </a:pathLst>
            </a:custGeom>
            <a:noFill/>
            <a:ln w="28575">
              <a:solidFill>
                <a:schemeClr val="tx1"/>
              </a:solidFill>
              <a:round/>
              <a:headEnd/>
              <a:tailEnd/>
            </a:ln>
          </p:spPr>
          <p:txBody>
            <a:bodyPr/>
            <a:lstStyle/>
            <a:p>
              <a:endParaRPr lang="en-US" altLang="zh-CN">
                <a:ea typeface="SimSun" pitchFamily="2" charset="-122"/>
              </a:endParaRPr>
            </a:p>
          </p:txBody>
        </p:sp>
        <p:sp>
          <p:nvSpPr>
            <p:cNvPr id="156681" name="Rectangle 10"/>
            <p:cNvSpPr>
              <a:spLocks noChangeArrowheads="1"/>
            </p:cNvSpPr>
            <p:nvPr/>
          </p:nvSpPr>
          <p:spPr bwMode="auto">
            <a:xfrm>
              <a:off x="7600950" y="5146675"/>
              <a:ext cx="85725" cy="838200"/>
            </a:xfrm>
            <a:prstGeom prst="rect">
              <a:avLst/>
            </a:prstGeom>
            <a:solidFill>
              <a:srgbClr val="FF00FF"/>
            </a:solidFill>
            <a:ln w="9525">
              <a:noFill/>
              <a:miter lim="800000"/>
              <a:headEnd/>
              <a:tailEnd/>
            </a:ln>
          </p:spPr>
          <p:txBody>
            <a:bodyPr wrap="none" anchor="ctr"/>
            <a:lstStyle/>
            <a:p>
              <a:endParaRPr lang="vi-VN" altLang="vi-VN"/>
            </a:p>
          </p:txBody>
        </p:sp>
        <p:sp>
          <p:nvSpPr>
            <p:cNvPr id="156682" name="Rectangle 11"/>
            <p:cNvSpPr>
              <a:spLocks noChangeArrowheads="1"/>
            </p:cNvSpPr>
            <p:nvPr/>
          </p:nvSpPr>
          <p:spPr bwMode="auto">
            <a:xfrm>
              <a:off x="6715125" y="5151438"/>
              <a:ext cx="85725" cy="838200"/>
            </a:xfrm>
            <a:prstGeom prst="rect">
              <a:avLst/>
            </a:prstGeom>
            <a:solidFill>
              <a:srgbClr val="FF00FF"/>
            </a:solidFill>
            <a:ln w="9525">
              <a:noFill/>
              <a:miter lim="800000"/>
              <a:headEnd/>
              <a:tailEnd/>
            </a:ln>
          </p:spPr>
          <p:txBody>
            <a:bodyPr wrap="none" anchor="ctr"/>
            <a:lstStyle/>
            <a:p>
              <a:endParaRPr lang="vi-VN" altLang="vi-VN"/>
            </a:p>
          </p:txBody>
        </p:sp>
        <p:sp>
          <p:nvSpPr>
            <p:cNvPr id="156683" name="Rectangle 12"/>
            <p:cNvSpPr>
              <a:spLocks noChangeArrowheads="1"/>
            </p:cNvSpPr>
            <p:nvPr/>
          </p:nvSpPr>
          <p:spPr bwMode="auto">
            <a:xfrm rot="5400000">
              <a:off x="7153275" y="5689600"/>
              <a:ext cx="95250" cy="762000"/>
            </a:xfrm>
            <a:prstGeom prst="rect">
              <a:avLst/>
            </a:prstGeom>
            <a:solidFill>
              <a:srgbClr val="FF00FF"/>
            </a:solidFill>
            <a:ln w="9525">
              <a:noFill/>
              <a:miter lim="800000"/>
              <a:headEnd/>
              <a:tailEnd/>
            </a:ln>
          </p:spPr>
          <p:txBody>
            <a:bodyPr wrap="none" anchor="ctr"/>
            <a:lstStyle/>
            <a:p>
              <a:endParaRPr lang="vi-VN" altLang="vi-VN"/>
            </a:p>
          </p:txBody>
        </p:sp>
        <p:sp>
          <p:nvSpPr>
            <p:cNvPr id="156689" name="Text Box 18"/>
            <p:cNvSpPr txBox="1">
              <a:spLocks noChangeArrowheads="1"/>
            </p:cNvSpPr>
            <p:nvPr/>
          </p:nvSpPr>
          <p:spPr bwMode="auto">
            <a:xfrm>
              <a:off x="6235700" y="5387975"/>
              <a:ext cx="381000" cy="366713"/>
            </a:xfrm>
            <a:prstGeom prst="rect">
              <a:avLst/>
            </a:prstGeom>
            <a:noFill/>
            <a:ln w="9525">
              <a:noFill/>
              <a:miter lim="800000"/>
              <a:headEnd/>
              <a:tailEnd/>
            </a:ln>
          </p:spPr>
          <p:txBody>
            <a:bodyPr>
              <a:spAutoFit/>
            </a:bodyPr>
            <a:lstStyle/>
            <a:p>
              <a:pPr>
                <a:spcBef>
                  <a:spcPct val="50000"/>
                </a:spcBef>
              </a:pPr>
              <a:r>
                <a:rPr lang="en-US" altLang="vi-VN" b="1"/>
                <a:t>A</a:t>
              </a:r>
            </a:p>
          </p:txBody>
        </p:sp>
        <p:sp>
          <p:nvSpPr>
            <p:cNvPr id="156690" name="Text Box 19"/>
            <p:cNvSpPr txBox="1">
              <a:spLocks noChangeArrowheads="1"/>
            </p:cNvSpPr>
            <p:nvPr/>
          </p:nvSpPr>
          <p:spPr bwMode="auto">
            <a:xfrm>
              <a:off x="7797800" y="5413375"/>
              <a:ext cx="381000" cy="366713"/>
            </a:xfrm>
            <a:prstGeom prst="rect">
              <a:avLst/>
            </a:prstGeom>
            <a:noFill/>
            <a:ln w="9525">
              <a:noFill/>
              <a:miter lim="800000"/>
              <a:headEnd/>
              <a:tailEnd/>
            </a:ln>
          </p:spPr>
          <p:txBody>
            <a:bodyPr>
              <a:spAutoFit/>
            </a:bodyPr>
            <a:lstStyle/>
            <a:p>
              <a:pPr>
                <a:spcBef>
                  <a:spcPct val="50000"/>
                </a:spcBef>
              </a:pPr>
              <a:r>
                <a:rPr lang="en-US" altLang="vi-VN" b="1"/>
                <a:t>B</a:t>
              </a:r>
            </a:p>
          </p:txBody>
        </p:sp>
        <p:sp>
          <p:nvSpPr>
            <p:cNvPr id="156691" name="Text Box 20"/>
            <p:cNvSpPr txBox="1">
              <a:spLocks noChangeArrowheads="1"/>
            </p:cNvSpPr>
            <p:nvPr/>
          </p:nvSpPr>
          <p:spPr bwMode="auto">
            <a:xfrm>
              <a:off x="7010400" y="6251575"/>
              <a:ext cx="381000" cy="366713"/>
            </a:xfrm>
            <a:prstGeom prst="rect">
              <a:avLst/>
            </a:prstGeom>
            <a:noFill/>
            <a:ln w="9525">
              <a:noFill/>
              <a:miter lim="800000"/>
              <a:headEnd/>
              <a:tailEnd/>
            </a:ln>
          </p:spPr>
          <p:txBody>
            <a:bodyPr>
              <a:spAutoFit/>
            </a:bodyPr>
            <a:lstStyle/>
            <a:p>
              <a:pPr>
                <a:spcBef>
                  <a:spcPct val="50000"/>
                </a:spcBef>
              </a:pPr>
              <a:r>
                <a:rPr lang="en-US" altLang="vi-VN" b="1"/>
                <a:t>C</a:t>
              </a:r>
            </a:p>
          </p:txBody>
        </p:sp>
      </p:grpSp>
      <p:sp>
        <p:nvSpPr>
          <p:cNvPr id="156694" name="Text Box 25"/>
          <p:cNvSpPr txBox="1">
            <a:spLocks noChangeArrowheads="1"/>
          </p:cNvSpPr>
          <p:nvPr/>
        </p:nvSpPr>
        <p:spPr bwMode="auto">
          <a:xfrm>
            <a:off x="0" y="0"/>
            <a:ext cx="9144000" cy="523220"/>
          </a:xfrm>
          <a:prstGeom prst="rect">
            <a:avLst/>
          </a:prstGeom>
          <a:noFill/>
          <a:ln w="9525">
            <a:noFill/>
            <a:miter lim="800000"/>
            <a:headEnd/>
            <a:tailEnd/>
          </a:ln>
        </p:spPr>
        <p:txBody>
          <a:bodyPr>
            <a:spAutoFit/>
          </a:bodyPr>
          <a:lstStyle/>
          <a:p>
            <a:r>
              <a:rPr lang="en-US" altLang="vi-VN" sz="2800" b="1" u="sng" dirty="0">
                <a:solidFill>
                  <a:srgbClr val="FF0000"/>
                </a:solidFill>
                <a:latin typeface=".VnTime" pitchFamily="34" charset="0"/>
              </a:rPr>
              <a:t>I. </a:t>
            </a:r>
            <a:r>
              <a:rPr lang="en-US" altLang="vi-VN" sz="2800" b="1" u="sng" dirty="0" err="1">
                <a:solidFill>
                  <a:srgbClr val="FF0000"/>
                </a:solidFill>
                <a:latin typeface=".VnTime" pitchFamily="34" charset="0"/>
              </a:rPr>
              <a:t>Sù</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tån</a:t>
            </a:r>
            <a:r>
              <a:rPr lang="en-US" altLang="vi-VN" sz="2800" b="1" u="sng" dirty="0">
                <a:solidFill>
                  <a:srgbClr val="FF0000"/>
                </a:solidFill>
                <a:latin typeface=".VnTime" pitchFamily="34" charset="0"/>
              </a:rPr>
              <a:t> t¹i </a:t>
            </a:r>
            <a:r>
              <a:rPr lang="en-US" altLang="vi-VN" sz="2800" b="1" u="sng" dirty="0" err="1">
                <a:solidFill>
                  <a:srgbClr val="FF0000"/>
                </a:solidFill>
                <a:latin typeface=".VnTime" pitchFamily="34" charset="0"/>
              </a:rPr>
              <a:t>cña</a:t>
            </a:r>
            <a:r>
              <a:rPr lang="en-US" altLang="vi-VN" sz="2800" b="1" u="sng" dirty="0">
                <a:solidFill>
                  <a:srgbClr val="FF0000"/>
                </a:solidFill>
                <a:latin typeface=".VnTime" pitchFamily="34" charset="0"/>
              </a:rPr>
              <a:t> ¸p </a:t>
            </a:r>
            <a:r>
              <a:rPr lang="en-US" altLang="vi-VN" sz="2800" b="1" u="sng" dirty="0" err="1">
                <a:solidFill>
                  <a:srgbClr val="FF0000"/>
                </a:solidFill>
                <a:latin typeface=".VnTime" pitchFamily="34" charset="0"/>
              </a:rPr>
              <a:t>suÊt</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trong</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lßng</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chÊt</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láng</a:t>
            </a:r>
            <a:r>
              <a:rPr lang="en-US" altLang="vi-VN" sz="2800" b="1" u="sng" dirty="0">
                <a:solidFill>
                  <a:srgbClr val="FF0000"/>
                </a:solidFill>
                <a:latin typeface=".VnTime" pitchFamily="34" charset="0"/>
              </a:rPr>
              <a:t>:</a:t>
            </a:r>
          </a:p>
        </p:txBody>
      </p:sp>
      <p:sp>
        <p:nvSpPr>
          <p:cNvPr id="156695" name="Text Box 17"/>
          <p:cNvSpPr txBox="1">
            <a:spLocks noChangeArrowheads="1"/>
          </p:cNvSpPr>
          <p:nvPr/>
        </p:nvSpPr>
        <p:spPr bwMode="auto">
          <a:xfrm>
            <a:off x="0" y="609600"/>
            <a:ext cx="2573077" cy="523220"/>
          </a:xfrm>
          <a:prstGeom prst="rect">
            <a:avLst/>
          </a:prstGeom>
          <a:noFill/>
          <a:ln w="9525">
            <a:noFill/>
            <a:miter lim="800000"/>
            <a:headEnd/>
            <a:tailEnd/>
          </a:ln>
        </p:spPr>
        <p:txBody>
          <a:bodyPr wrap="none">
            <a:spAutoFit/>
          </a:bodyPr>
          <a:lstStyle/>
          <a:p>
            <a:r>
              <a:rPr lang="en-US" sz="2800" b="1" dirty="0">
                <a:solidFill>
                  <a:srgbClr val="FF0000"/>
                </a:solidFill>
              </a:rPr>
              <a:t>1. </a:t>
            </a:r>
            <a:r>
              <a:rPr lang="en-US" sz="2800" b="1" u="sng" dirty="0" err="1">
                <a:solidFill>
                  <a:srgbClr val="FF0000"/>
                </a:solidFill>
              </a:rPr>
              <a:t>Thí</a:t>
            </a:r>
            <a:r>
              <a:rPr lang="en-US" sz="2800" b="1" u="sng" dirty="0">
                <a:solidFill>
                  <a:srgbClr val="FF0000"/>
                </a:solidFill>
              </a:rPr>
              <a:t> </a:t>
            </a:r>
            <a:r>
              <a:rPr lang="en-US" sz="2800" b="1" u="sng" dirty="0" err="1">
                <a:solidFill>
                  <a:srgbClr val="FF0000"/>
                </a:solidFill>
              </a:rPr>
              <a:t>nghiệm</a:t>
            </a:r>
            <a:r>
              <a:rPr lang="en-US" sz="2800" b="1" u="sng" dirty="0">
                <a:solidFill>
                  <a:srgbClr val="FF0000"/>
                </a:solidFill>
              </a:rPr>
              <a:t> 1</a:t>
            </a:r>
            <a:endParaRPr lang="en-US" sz="2800" b="1" u="sng" dirty="0">
              <a:solidFill>
                <a:srgbClr val="FF0000"/>
              </a:solidFill>
              <a:cs typeface="Times New Roman" pitchFamily="18" charset="0"/>
            </a:endParaRPr>
          </a:p>
        </p:txBody>
      </p:sp>
      <p:sp>
        <p:nvSpPr>
          <p:cNvPr id="156696" name="TextBox 1"/>
          <p:cNvSpPr txBox="1">
            <a:spLocks noChangeArrowheads="1"/>
          </p:cNvSpPr>
          <p:nvPr/>
        </p:nvSpPr>
        <p:spPr bwMode="auto">
          <a:xfrm>
            <a:off x="76200" y="1066800"/>
            <a:ext cx="6019800" cy="523220"/>
          </a:xfrm>
          <a:prstGeom prst="rect">
            <a:avLst/>
          </a:prstGeom>
          <a:noFill/>
          <a:ln w="9525">
            <a:noFill/>
            <a:miter lim="800000"/>
            <a:headEnd/>
            <a:tailEnd/>
          </a:ln>
        </p:spPr>
        <p:txBody>
          <a:bodyPr>
            <a:spAutoFit/>
          </a:bodyPr>
          <a:lstStyle/>
          <a:p>
            <a:r>
              <a:rPr lang="en-US" altLang="vi-VN" sz="2800" b="1" dirty="0"/>
              <a:t>a. </a:t>
            </a:r>
            <a:r>
              <a:rPr lang="en-US" altLang="vi-VN" sz="2800" b="1" dirty="0" err="1"/>
              <a:t>Dụng</a:t>
            </a:r>
            <a:r>
              <a:rPr lang="en-US" altLang="vi-VN" sz="2800" b="1" dirty="0"/>
              <a:t> </a:t>
            </a:r>
            <a:r>
              <a:rPr lang="en-US" altLang="vi-VN" sz="2800" b="1" dirty="0" err="1"/>
              <a:t>cụ</a:t>
            </a:r>
            <a:r>
              <a:rPr lang="en-US" altLang="vi-VN" sz="2800" b="1" dirty="0"/>
              <a:t> </a:t>
            </a:r>
            <a:r>
              <a:rPr lang="en-US" altLang="vi-VN" sz="2800" b="1" dirty="0" err="1"/>
              <a:t>thí</a:t>
            </a:r>
            <a:r>
              <a:rPr lang="en-US" altLang="vi-VN" sz="2800" b="1" dirty="0"/>
              <a:t> </a:t>
            </a:r>
            <a:r>
              <a:rPr lang="en-US" altLang="vi-VN" sz="2800" b="1" dirty="0" err="1"/>
              <a:t>nghiệm</a:t>
            </a:r>
            <a:r>
              <a:rPr lang="en-US" altLang="vi-VN" sz="2800" b="1" dirty="0"/>
              <a:t>:</a:t>
            </a:r>
            <a:endParaRPr lang="vi-VN" altLang="vi-VN" sz="2800" b="1" dirty="0"/>
          </a:p>
        </p:txBody>
      </p:sp>
      <p:sp>
        <p:nvSpPr>
          <p:cNvPr id="33" name="Rectangle 32"/>
          <p:cNvSpPr>
            <a:spLocks noChangeArrowheads="1"/>
          </p:cNvSpPr>
          <p:nvPr/>
        </p:nvSpPr>
        <p:spPr bwMode="auto">
          <a:xfrm>
            <a:off x="0" y="1676400"/>
            <a:ext cx="6400800" cy="1384995"/>
          </a:xfrm>
          <a:prstGeom prst="rect">
            <a:avLst/>
          </a:prstGeom>
          <a:noFill/>
          <a:ln w="9525">
            <a:noFill/>
            <a:miter lim="800000"/>
            <a:headEnd/>
            <a:tailEnd/>
          </a:ln>
        </p:spPr>
        <p:txBody>
          <a:bodyPr>
            <a:spAutoFit/>
          </a:bodyPr>
          <a:lstStyle/>
          <a:p>
            <a:pPr marL="285750" indent="-285750">
              <a:buFontTx/>
              <a:buChar char="-"/>
            </a:pPr>
            <a:r>
              <a:rPr lang="en-US" sz="2800">
                <a:cs typeface="Times New Roman" pitchFamily="18" charset="0"/>
              </a:rPr>
              <a:t>Một bình trụ có đáy C và các lỗ A, B bịt bằng màng cao su mỏng.</a:t>
            </a:r>
          </a:p>
          <a:p>
            <a:pPr marL="285750" indent="-285750">
              <a:buFontTx/>
              <a:buChar char="-"/>
            </a:pPr>
            <a:r>
              <a:rPr lang="en-US" sz="2800">
                <a:cs typeface="Times New Roman" pitchFamily="18" charset="0"/>
              </a:rPr>
              <a:t>1 cốc nước.</a:t>
            </a: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8" name="Text Box 16"/>
          <p:cNvSpPr txBox="1">
            <a:spLocks noChangeArrowheads="1"/>
          </p:cNvSpPr>
          <p:nvPr/>
        </p:nvSpPr>
        <p:spPr bwMode="auto">
          <a:xfrm>
            <a:off x="7162732" y="5509287"/>
            <a:ext cx="1143000" cy="369332"/>
          </a:xfrm>
          <a:prstGeom prst="rect">
            <a:avLst/>
          </a:prstGeom>
          <a:noFill/>
          <a:ln w="9525">
            <a:noFill/>
            <a:miter lim="800000"/>
            <a:headEnd/>
            <a:tailEnd/>
          </a:ln>
        </p:spPr>
        <p:txBody>
          <a:bodyPr>
            <a:spAutoFit/>
          </a:bodyPr>
          <a:lstStyle/>
          <a:p>
            <a:pPr>
              <a:spcBef>
                <a:spcPct val="50000"/>
              </a:spcBef>
              <a:buFontTx/>
              <a:buNone/>
            </a:pPr>
            <a:r>
              <a:rPr lang="en-US" altLang="vi-VN" b="1" dirty="0" err="1">
                <a:solidFill>
                  <a:srgbClr val="FF0000"/>
                </a:solidFill>
                <a:cs typeface="Arial" pitchFamily="34" charset="0"/>
              </a:rPr>
              <a:t>Hình</a:t>
            </a:r>
            <a:r>
              <a:rPr lang="en-US" altLang="vi-VN" b="1" dirty="0">
                <a:solidFill>
                  <a:srgbClr val="FF0000"/>
                </a:solidFill>
                <a:cs typeface="Arial" pitchFamily="34" charset="0"/>
              </a:rPr>
              <a:t> 16.1</a:t>
            </a:r>
          </a:p>
        </p:txBody>
      </p:sp>
      <p:sp>
        <p:nvSpPr>
          <p:cNvPr id="18455" name="TextBox 1"/>
          <p:cNvSpPr txBox="1">
            <a:spLocks noChangeArrowheads="1"/>
          </p:cNvSpPr>
          <p:nvPr/>
        </p:nvSpPr>
        <p:spPr bwMode="auto">
          <a:xfrm>
            <a:off x="0" y="0"/>
            <a:ext cx="5562600" cy="523220"/>
          </a:xfrm>
          <a:prstGeom prst="rect">
            <a:avLst/>
          </a:prstGeom>
          <a:noFill/>
          <a:ln w="9525">
            <a:noFill/>
            <a:miter lim="800000"/>
            <a:headEnd/>
            <a:tailEnd/>
          </a:ln>
        </p:spPr>
        <p:txBody>
          <a:bodyPr wrap="square">
            <a:spAutoFit/>
          </a:bodyPr>
          <a:lstStyle/>
          <a:p>
            <a:pPr>
              <a:buFontTx/>
              <a:buNone/>
            </a:pPr>
            <a:r>
              <a:rPr lang="en-US" altLang="vi-VN" sz="2800" b="1">
                <a:cs typeface="Times New Roman" pitchFamily="18" charset="0"/>
              </a:rPr>
              <a:t>b.  Tiến hành thí nghiệm:</a:t>
            </a:r>
            <a:endParaRPr lang="vi-VN" altLang="vi-VN" sz="2800" b="1">
              <a:cs typeface="Arial" pitchFamily="34" charset="0"/>
            </a:endParaRPr>
          </a:p>
        </p:txBody>
      </p:sp>
      <p:sp>
        <p:nvSpPr>
          <p:cNvPr id="4" name="Rounded Rectangle 3"/>
          <p:cNvSpPr/>
          <p:nvPr/>
        </p:nvSpPr>
        <p:spPr>
          <a:xfrm>
            <a:off x="228600" y="523220"/>
            <a:ext cx="5943558" cy="160356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sz="2800" dirty="0" err="1">
                <a:solidFill>
                  <a:srgbClr val="000000"/>
                </a:solidFill>
                <a:latin typeface="Times New Roman" pitchFamily="18" charset="0"/>
                <a:cs typeface="Times New Roman" pitchFamily="18" charset="0"/>
              </a:rPr>
              <a:t>Bước</a:t>
            </a:r>
            <a:r>
              <a:rPr lang="en-US" sz="2800" dirty="0">
                <a:solidFill>
                  <a:srgbClr val="000000"/>
                </a:solidFill>
                <a:latin typeface="Times New Roman" pitchFamily="18" charset="0"/>
                <a:cs typeface="Times New Roman" pitchFamily="18" charset="0"/>
              </a:rPr>
              <a:t> 1: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đổ</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Quan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tượng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điểm</a:t>
            </a:r>
            <a:r>
              <a:rPr lang="en-US" sz="2800" dirty="0">
                <a:solidFill>
                  <a:srgbClr val="000000"/>
                </a:solidFill>
                <a:latin typeface="Times New Roman" pitchFamily="18" charset="0"/>
                <a:cs typeface="Times New Roman" pitchFamily="18" charset="0"/>
              </a:rPr>
              <a:t> A, B, C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cao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thay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đổi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a:t>
            </a:r>
            <a:r>
              <a:rPr lang="en-US" sz="2800" dirty="0">
                <a:solidFill>
                  <a:srgbClr val="000000"/>
                </a:solidFill>
                <a:latin typeface="Times New Roman" pitchFamily="18" charset="0"/>
                <a:cs typeface="Times New Roman" pitchFamily="18" charset="0"/>
                <a:sym typeface="Wingdings" panose="05000000000000000000" pitchFamily="2" charset="2"/>
              </a:rPr>
              <a:t> </a:t>
            </a:r>
            <a:r>
              <a:rPr lang="en-US" sz="2800" dirty="0" err="1">
                <a:solidFill>
                  <a:srgbClr val="000000"/>
                </a:solidFill>
                <a:latin typeface="Times New Roman" pitchFamily="18" charset="0"/>
                <a:cs typeface="Times New Roman" pitchFamily="18" charset="0"/>
                <a:sym typeface="Wingdings" panose="05000000000000000000" pitchFamily="2" charset="2"/>
              </a:rPr>
              <a:t>Nhận</a:t>
            </a:r>
            <a:r>
              <a:rPr lang="en-US" sz="2800" dirty="0">
                <a:solidFill>
                  <a:srgbClr val="000000"/>
                </a:solidFill>
                <a:latin typeface="Times New Roman" pitchFamily="18" charset="0"/>
                <a:cs typeface="Times New Roman" pitchFamily="18" charset="0"/>
                <a:sym typeface="Wingdings" panose="05000000000000000000" pitchFamily="2" charset="2"/>
              </a:rPr>
              <a:t> </a:t>
            </a:r>
            <a:r>
              <a:rPr lang="en-US" sz="2800" dirty="0" err="1">
                <a:solidFill>
                  <a:srgbClr val="000000"/>
                </a:solidFill>
                <a:latin typeface="Times New Roman" pitchFamily="18" charset="0"/>
                <a:cs typeface="Times New Roman" pitchFamily="18" charset="0"/>
                <a:sym typeface="Wingdings" panose="05000000000000000000" pitchFamily="2" charset="2"/>
              </a:rPr>
              <a:t>xét</a:t>
            </a:r>
            <a:endParaRPr lang="vi-VN" sz="2800" dirty="0">
              <a:solidFill>
                <a:srgbClr val="000000"/>
              </a:solidFill>
              <a:latin typeface="Times New Roman" pitchFamily="18" charset="0"/>
              <a:cs typeface="Times New Roman" pitchFamily="18" charset="0"/>
            </a:endParaRPr>
          </a:p>
        </p:txBody>
      </p:sp>
      <p:sp>
        <p:nvSpPr>
          <p:cNvPr id="5" name="Rounded Rectangle 4"/>
          <p:cNvSpPr/>
          <p:nvPr/>
        </p:nvSpPr>
        <p:spPr>
          <a:xfrm>
            <a:off x="160182" y="2471915"/>
            <a:ext cx="6075518" cy="1742156"/>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sz="2800" dirty="0" err="1">
                <a:solidFill>
                  <a:srgbClr val="000000"/>
                </a:solidFill>
                <a:latin typeface="Times New Roman" pitchFamily="18" charset="0"/>
                <a:cs typeface="Times New Roman" pitchFamily="18" charset="0"/>
              </a:rPr>
              <a:t>Bước</a:t>
            </a:r>
            <a:r>
              <a:rPr lang="en-US" sz="2800" dirty="0">
                <a:solidFill>
                  <a:srgbClr val="000000"/>
                </a:solidFill>
                <a:latin typeface="Times New Roman" pitchFamily="18" charset="0"/>
                <a:cs typeface="Times New Roman" pitchFamily="18" charset="0"/>
              </a:rPr>
              <a:t> 2: </a:t>
            </a:r>
            <a:r>
              <a:rPr lang="en-US" sz="2800" dirty="0" err="1">
                <a:solidFill>
                  <a:srgbClr val="000000"/>
                </a:solidFill>
                <a:latin typeface="Times New Roman" pitchFamily="18" charset="0"/>
                <a:cs typeface="Times New Roman" pitchFamily="18" charset="0"/>
              </a:rPr>
              <a:t>Nhúng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di </a:t>
            </a:r>
            <a:r>
              <a:rPr lang="en-US" sz="2800" dirty="0" err="1">
                <a:solidFill>
                  <a:srgbClr val="000000"/>
                </a:solidFill>
                <a:latin typeface="Times New Roman" pitchFamily="18" charset="0"/>
                <a:cs typeface="Times New Roman" pitchFamily="18" charset="0"/>
              </a:rPr>
              <a:t>chuyển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đến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vị</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trí</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Quan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tượng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xảy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cao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tại</a:t>
            </a:r>
            <a:r>
              <a:rPr lang="en-US" sz="2800" dirty="0">
                <a:solidFill>
                  <a:srgbClr val="000000"/>
                </a:solidFill>
                <a:latin typeface="Times New Roman" pitchFamily="18" charset="0"/>
                <a:cs typeface="Times New Roman" pitchFamily="18" charset="0"/>
              </a:rPr>
              <a:t> A, B, C </a:t>
            </a:r>
            <a:r>
              <a:rPr lang="en-US" sz="2800" dirty="0">
                <a:solidFill>
                  <a:srgbClr val="000000"/>
                </a:solidFill>
                <a:latin typeface="Times New Roman" pitchFamily="18" charset="0"/>
                <a:cs typeface="Times New Roman" pitchFamily="18" charset="0"/>
                <a:sym typeface="Wingdings" panose="05000000000000000000" pitchFamily="2" charset="2"/>
              </a:rPr>
              <a:t> </a:t>
            </a:r>
            <a:r>
              <a:rPr lang="en-US" sz="2800" dirty="0" err="1">
                <a:solidFill>
                  <a:srgbClr val="000000"/>
                </a:solidFill>
                <a:latin typeface="Times New Roman" pitchFamily="18" charset="0"/>
                <a:cs typeface="Times New Roman" pitchFamily="18" charset="0"/>
                <a:sym typeface="Wingdings" panose="05000000000000000000" pitchFamily="2" charset="2"/>
              </a:rPr>
              <a:t>Nhận</a:t>
            </a:r>
            <a:r>
              <a:rPr lang="en-US" sz="2800" dirty="0">
                <a:solidFill>
                  <a:srgbClr val="000000"/>
                </a:solidFill>
                <a:latin typeface="Times New Roman" pitchFamily="18" charset="0"/>
                <a:cs typeface="Times New Roman" pitchFamily="18" charset="0"/>
                <a:sym typeface="Wingdings" panose="05000000000000000000" pitchFamily="2" charset="2"/>
              </a:rPr>
              <a:t> </a:t>
            </a:r>
            <a:r>
              <a:rPr lang="en-US" sz="2800" dirty="0" err="1">
                <a:solidFill>
                  <a:srgbClr val="000000"/>
                </a:solidFill>
                <a:latin typeface="Times New Roman" pitchFamily="18" charset="0"/>
                <a:cs typeface="Times New Roman" pitchFamily="18" charset="0"/>
                <a:sym typeface="Wingdings" panose="05000000000000000000" pitchFamily="2" charset="2"/>
              </a:rPr>
              <a:t>xét</a:t>
            </a:r>
            <a:endParaRPr lang="vi-VN" sz="2800" dirty="0">
              <a:solidFill>
                <a:srgbClr val="000000"/>
              </a:solidFill>
              <a:latin typeface="Times New Roman" pitchFamily="18" charset="0"/>
              <a:cs typeface="Times New Roman" pitchFamily="18" charset="0"/>
            </a:endParaRPr>
          </a:p>
        </p:txBody>
      </p:sp>
      <p:sp>
        <p:nvSpPr>
          <p:cNvPr id="6" name="Down Arrow 5"/>
          <p:cNvSpPr/>
          <p:nvPr/>
        </p:nvSpPr>
        <p:spPr>
          <a:xfrm>
            <a:off x="2661169" y="2121792"/>
            <a:ext cx="386871" cy="398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vi-VN"/>
          </a:p>
        </p:txBody>
      </p:sp>
      <p:sp>
        <p:nvSpPr>
          <p:cNvPr id="27" name="Rounded Rectangle 26"/>
          <p:cNvSpPr/>
          <p:nvPr/>
        </p:nvSpPr>
        <p:spPr>
          <a:xfrm>
            <a:off x="217465" y="4587124"/>
            <a:ext cx="5657873" cy="184432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sz="2800" dirty="0" err="1">
                <a:solidFill>
                  <a:srgbClr val="000000"/>
                </a:solidFill>
                <a:latin typeface="Times New Roman" pitchFamily="18" charset="0"/>
                <a:cs typeface="Times New Roman" pitchFamily="18" charset="0"/>
              </a:rPr>
              <a:t>Bước</a:t>
            </a:r>
            <a:r>
              <a:rPr lang="en-US" sz="2800" dirty="0">
                <a:solidFill>
                  <a:srgbClr val="000000"/>
                </a:solidFill>
                <a:latin typeface="Times New Roman" pitchFamily="18" charset="0"/>
                <a:cs typeface="Times New Roman" pitchFamily="18" charset="0"/>
              </a:rPr>
              <a:t> 3: </a:t>
            </a:r>
            <a:r>
              <a:rPr lang="en-US" sz="2800" dirty="0" err="1">
                <a:solidFill>
                  <a:srgbClr val="000000"/>
                </a:solidFill>
                <a:latin typeface="Times New Roman" pitchFamily="18" charset="0"/>
                <a:cs typeface="Times New Roman" pitchFamily="18" charset="0"/>
              </a:rPr>
              <a:t>Nhúng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Quan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tượng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xảy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cao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tại</a:t>
            </a:r>
            <a:r>
              <a:rPr lang="en-US" sz="2800" dirty="0">
                <a:solidFill>
                  <a:srgbClr val="000000"/>
                </a:solidFill>
                <a:latin typeface="Times New Roman" pitchFamily="18" charset="0"/>
                <a:cs typeface="Times New Roman" pitchFamily="18" charset="0"/>
              </a:rPr>
              <a:t> A, B, C? </a:t>
            </a:r>
            <a:r>
              <a:rPr lang="en-US" sz="2800" dirty="0">
                <a:solidFill>
                  <a:srgbClr val="000000"/>
                </a:solidFill>
                <a:latin typeface="Times New Roman" pitchFamily="18" charset="0"/>
                <a:cs typeface="Times New Roman" pitchFamily="18" charset="0"/>
                <a:sym typeface="Wingdings" panose="05000000000000000000" pitchFamily="2" charset="2"/>
              </a:rPr>
              <a:t> </a:t>
            </a:r>
            <a:r>
              <a:rPr lang="en-US" sz="2800" dirty="0" err="1">
                <a:solidFill>
                  <a:srgbClr val="000000"/>
                </a:solidFill>
                <a:latin typeface="Times New Roman" pitchFamily="18" charset="0"/>
                <a:cs typeface="Times New Roman" pitchFamily="18" charset="0"/>
                <a:sym typeface="Wingdings" panose="05000000000000000000" pitchFamily="2" charset="2"/>
              </a:rPr>
              <a:t>Nhận</a:t>
            </a:r>
            <a:r>
              <a:rPr lang="en-US" sz="2800" dirty="0">
                <a:solidFill>
                  <a:srgbClr val="000000"/>
                </a:solidFill>
                <a:latin typeface="Times New Roman" pitchFamily="18" charset="0"/>
                <a:cs typeface="Times New Roman" pitchFamily="18" charset="0"/>
                <a:sym typeface="Wingdings" panose="05000000000000000000" pitchFamily="2" charset="2"/>
              </a:rPr>
              <a:t> </a:t>
            </a:r>
            <a:r>
              <a:rPr lang="en-US" sz="2800" dirty="0" err="1">
                <a:solidFill>
                  <a:srgbClr val="000000"/>
                </a:solidFill>
                <a:latin typeface="Times New Roman" pitchFamily="18" charset="0"/>
                <a:cs typeface="Times New Roman" pitchFamily="18" charset="0"/>
                <a:sym typeface="Wingdings" panose="05000000000000000000" pitchFamily="2" charset="2"/>
              </a:rPr>
              <a:t>xét</a:t>
            </a:r>
            <a:endParaRPr lang="vi-VN" sz="2800" dirty="0">
              <a:solidFill>
                <a:srgbClr val="000000"/>
              </a:solidFill>
              <a:latin typeface="Times New Roman" pitchFamily="18" charset="0"/>
              <a:cs typeface="Times New Roman" pitchFamily="18" charset="0"/>
            </a:endParaRPr>
          </a:p>
        </p:txBody>
      </p:sp>
      <p:sp>
        <p:nvSpPr>
          <p:cNvPr id="28" name="Down Arrow 27"/>
          <p:cNvSpPr/>
          <p:nvPr/>
        </p:nvSpPr>
        <p:spPr>
          <a:xfrm>
            <a:off x="2661169" y="4199481"/>
            <a:ext cx="386871" cy="359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vi-VN"/>
          </a:p>
        </p:txBody>
      </p:sp>
      <p:grpSp>
        <p:nvGrpSpPr>
          <p:cNvPr id="33" name="Group 32"/>
          <p:cNvGrpSpPr/>
          <p:nvPr/>
        </p:nvGrpSpPr>
        <p:grpSpPr>
          <a:xfrm>
            <a:off x="6347544" y="1851683"/>
            <a:ext cx="2836887" cy="3658402"/>
            <a:chOff x="4800600" y="2286000"/>
            <a:chExt cx="3378200" cy="4332288"/>
          </a:xfrm>
        </p:grpSpPr>
        <p:grpSp>
          <p:nvGrpSpPr>
            <p:cNvPr id="34" name="Group 2"/>
            <p:cNvGrpSpPr>
              <a:grpSpLocks/>
            </p:cNvGrpSpPr>
            <p:nvPr/>
          </p:nvGrpSpPr>
          <p:grpSpPr bwMode="auto">
            <a:xfrm>
              <a:off x="4800600" y="4724400"/>
              <a:ext cx="1181100" cy="1562100"/>
              <a:chOff x="3810" y="258"/>
              <a:chExt cx="744" cy="984"/>
            </a:xfrm>
          </p:grpSpPr>
          <p:sp>
            <p:nvSpPr>
              <p:cNvPr id="44" name="Freeform 3"/>
              <p:cNvSpPr>
                <a:spLocks noChangeArrowheads="1"/>
              </p:cNvSpPr>
              <p:nvPr/>
            </p:nvSpPr>
            <p:spPr bwMode="auto">
              <a:xfrm>
                <a:off x="3810" y="258"/>
                <a:ext cx="744" cy="984"/>
              </a:xfrm>
              <a:custGeom>
                <a:avLst/>
                <a:gdLst/>
                <a:ahLst/>
                <a:cxnLst>
                  <a:cxn ang="0">
                    <a:pos x="0" y="12"/>
                  </a:cxn>
                  <a:cxn ang="0">
                    <a:pos x="144" y="984"/>
                  </a:cxn>
                  <a:cxn ang="0">
                    <a:pos x="624" y="984"/>
                  </a:cxn>
                  <a:cxn ang="0">
                    <a:pos x="744" y="0"/>
                  </a:cxn>
                </a:cxnLst>
                <a:rect l="0" t="0" r="r" b="b"/>
                <a:pathLst>
                  <a:path w="744" h="984">
                    <a:moveTo>
                      <a:pt x="0" y="12"/>
                    </a:moveTo>
                    <a:lnTo>
                      <a:pt x="144" y="984"/>
                    </a:lnTo>
                    <a:lnTo>
                      <a:pt x="624" y="984"/>
                    </a:lnTo>
                    <a:lnTo>
                      <a:pt x="744" y="0"/>
                    </a:lnTo>
                  </a:path>
                </a:pathLst>
              </a:custGeom>
              <a:noFill/>
              <a:ln w="28575">
                <a:solidFill>
                  <a:schemeClr val="tx1"/>
                </a:solidFill>
                <a:round/>
                <a:headEnd/>
                <a:tailEnd/>
              </a:ln>
            </p:spPr>
            <p:txBody>
              <a:bodyPr/>
              <a:lstStyle/>
              <a:p>
                <a:endParaRPr lang="en-US" altLang="zh-CN">
                  <a:ea typeface="SimSun" pitchFamily="2" charset="-122"/>
                </a:endParaRPr>
              </a:p>
            </p:txBody>
          </p:sp>
          <p:sp>
            <p:nvSpPr>
              <p:cNvPr id="45" name="Freeform 4"/>
              <p:cNvSpPr>
                <a:spLocks noChangeArrowheads="1"/>
              </p:cNvSpPr>
              <p:nvPr/>
            </p:nvSpPr>
            <p:spPr bwMode="auto">
              <a:xfrm>
                <a:off x="3840" y="402"/>
                <a:ext cx="690" cy="840"/>
              </a:xfrm>
              <a:custGeom>
                <a:avLst/>
                <a:gdLst/>
                <a:ahLst/>
                <a:cxnLst>
                  <a:cxn ang="0">
                    <a:pos x="0" y="0"/>
                  </a:cxn>
                  <a:cxn ang="0">
                    <a:pos x="690" y="6"/>
                  </a:cxn>
                  <a:cxn ang="0">
                    <a:pos x="588" y="834"/>
                  </a:cxn>
                  <a:cxn ang="0">
                    <a:pos x="120" y="840"/>
                  </a:cxn>
                  <a:cxn ang="0">
                    <a:pos x="0" y="0"/>
                  </a:cxn>
                </a:cxnLst>
                <a:rect l="0" t="0" r="r" b="b"/>
                <a:pathLst>
                  <a:path w="690" h="840">
                    <a:moveTo>
                      <a:pt x="0" y="0"/>
                    </a:moveTo>
                    <a:lnTo>
                      <a:pt x="690" y="6"/>
                    </a:lnTo>
                    <a:lnTo>
                      <a:pt x="588" y="834"/>
                    </a:lnTo>
                    <a:lnTo>
                      <a:pt x="120" y="840"/>
                    </a:lnTo>
                    <a:lnTo>
                      <a:pt x="0" y="0"/>
                    </a:lnTo>
                    <a:close/>
                  </a:path>
                </a:pathLst>
              </a:custGeom>
              <a:solidFill>
                <a:srgbClr val="3399FF"/>
              </a:solidFill>
              <a:ln w="9525">
                <a:noFill/>
                <a:round/>
                <a:headEnd/>
                <a:tailEnd/>
              </a:ln>
            </p:spPr>
            <p:txBody>
              <a:bodyPr/>
              <a:lstStyle/>
              <a:p>
                <a:endParaRPr lang="en-US" altLang="zh-CN">
                  <a:ea typeface="SimSun" pitchFamily="2" charset="-122"/>
                </a:endParaRPr>
              </a:p>
            </p:txBody>
          </p:sp>
        </p:grpSp>
        <p:sp>
          <p:nvSpPr>
            <p:cNvPr id="35" name="Rectangle 7"/>
            <p:cNvSpPr>
              <a:spLocks noChangeArrowheads="1"/>
            </p:cNvSpPr>
            <p:nvPr/>
          </p:nvSpPr>
          <p:spPr bwMode="auto">
            <a:xfrm>
              <a:off x="6762750" y="5184775"/>
              <a:ext cx="914400" cy="762000"/>
            </a:xfrm>
            <a:prstGeom prst="rect">
              <a:avLst/>
            </a:prstGeom>
            <a:gradFill rotWithShape="1">
              <a:gsLst>
                <a:gs pos="0">
                  <a:schemeClr val="bg2">
                    <a:alpha val="67000"/>
                  </a:schemeClr>
                </a:gs>
                <a:gs pos="50000">
                  <a:schemeClr val="bg2">
                    <a:gamma/>
                    <a:tint val="0"/>
                    <a:invGamma/>
                  </a:schemeClr>
                </a:gs>
                <a:gs pos="100000">
                  <a:schemeClr val="bg2">
                    <a:alpha val="67000"/>
                  </a:schemeClr>
                </a:gs>
              </a:gsLst>
              <a:lin ang="5400000" scaled="1"/>
            </a:gradFill>
            <a:ln>
              <a:noFill/>
            </a:ln>
            <a:effectLst/>
          </p:spPr>
          <p:txBody>
            <a:bodyPr wrap="none" anchor="ctr"/>
            <a:lstStyle/>
            <a:p>
              <a:endParaRPr lang="vi-VN" altLang="en-US">
                <a:latin typeface="Arial" pitchFamily="34" charset="0"/>
              </a:endParaRPr>
            </a:p>
          </p:txBody>
        </p:sp>
        <p:sp>
          <p:nvSpPr>
            <p:cNvPr id="36" name="Rectangle 8"/>
            <p:cNvSpPr>
              <a:spLocks noChangeArrowheads="1"/>
            </p:cNvSpPr>
            <p:nvPr/>
          </p:nvSpPr>
          <p:spPr bwMode="auto">
            <a:xfrm>
              <a:off x="6858000" y="2286000"/>
              <a:ext cx="685800" cy="3633787"/>
            </a:xfrm>
            <a:prstGeom prst="rect">
              <a:avLst/>
            </a:prstGeom>
            <a:gradFill rotWithShape="1">
              <a:gsLst>
                <a:gs pos="0">
                  <a:schemeClr val="bg2">
                    <a:alpha val="49001"/>
                  </a:schemeClr>
                </a:gs>
                <a:gs pos="50000">
                  <a:schemeClr val="bg1"/>
                </a:gs>
                <a:gs pos="100000">
                  <a:schemeClr val="bg2">
                    <a:alpha val="49001"/>
                  </a:schemeClr>
                </a:gs>
              </a:gsLst>
              <a:lin ang="0" scaled="1"/>
            </a:gradFill>
            <a:ln>
              <a:noFill/>
            </a:ln>
            <a:effectLst/>
          </p:spPr>
          <p:txBody>
            <a:bodyPr wrap="none" anchor="ctr"/>
            <a:lstStyle/>
            <a:p>
              <a:endParaRPr lang="vi-VN" altLang="en-US">
                <a:latin typeface="Arial" pitchFamily="34" charset="0"/>
              </a:endParaRPr>
            </a:p>
          </p:txBody>
        </p:sp>
        <p:sp>
          <p:nvSpPr>
            <p:cNvPr id="37" name="Freeform 9"/>
            <p:cNvSpPr>
              <a:spLocks noChangeArrowheads="1"/>
            </p:cNvSpPr>
            <p:nvPr/>
          </p:nvSpPr>
          <p:spPr bwMode="auto">
            <a:xfrm>
              <a:off x="6781800" y="2362200"/>
              <a:ext cx="838200" cy="3657600"/>
            </a:xfrm>
            <a:custGeom>
              <a:avLst/>
              <a:gdLst/>
              <a:ahLst/>
              <a:cxnLst>
                <a:cxn ang="0">
                  <a:pos x="39" y="6"/>
                </a:cxn>
                <a:cxn ang="0">
                  <a:pos x="48" y="1740"/>
                </a:cxn>
                <a:cxn ang="0">
                  <a:pos x="0" y="1740"/>
                </a:cxn>
                <a:cxn ang="0">
                  <a:pos x="0" y="2220"/>
                </a:cxn>
                <a:cxn ang="0">
                  <a:pos x="48" y="2220"/>
                </a:cxn>
                <a:cxn ang="0">
                  <a:pos x="48" y="2301"/>
                </a:cxn>
                <a:cxn ang="0">
                  <a:pos x="480" y="2304"/>
                </a:cxn>
                <a:cxn ang="0">
                  <a:pos x="480" y="2220"/>
                </a:cxn>
                <a:cxn ang="0">
                  <a:pos x="528" y="2220"/>
                </a:cxn>
                <a:cxn ang="0">
                  <a:pos x="528" y="1740"/>
                </a:cxn>
                <a:cxn ang="0">
                  <a:pos x="480" y="1740"/>
                </a:cxn>
                <a:cxn ang="0">
                  <a:pos x="480" y="0"/>
                </a:cxn>
              </a:cxnLst>
              <a:rect l="0" t="0" r="r" b="b"/>
              <a:pathLst>
                <a:path w="528" h="2304">
                  <a:moveTo>
                    <a:pt x="39" y="6"/>
                  </a:moveTo>
                  <a:lnTo>
                    <a:pt x="48" y="1740"/>
                  </a:lnTo>
                  <a:lnTo>
                    <a:pt x="0" y="1740"/>
                  </a:lnTo>
                  <a:lnTo>
                    <a:pt x="0" y="2220"/>
                  </a:lnTo>
                  <a:lnTo>
                    <a:pt x="48" y="2220"/>
                  </a:lnTo>
                  <a:lnTo>
                    <a:pt x="48" y="2301"/>
                  </a:lnTo>
                  <a:lnTo>
                    <a:pt x="480" y="2304"/>
                  </a:lnTo>
                  <a:lnTo>
                    <a:pt x="480" y="2220"/>
                  </a:lnTo>
                  <a:lnTo>
                    <a:pt x="528" y="2220"/>
                  </a:lnTo>
                  <a:lnTo>
                    <a:pt x="528" y="1740"/>
                  </a:lnTo>
                  <a:lnTo>
                    <a:pt x="480" y="1740"/>
                  </a:lnTo>
                  <a:lnTo>
                    <a:pt x="480" y="0"/>
                  </a:lnTo>
                </a:path>
              </a:pathLst>
            </a:custGeom>
            <a:noFill/>
            <a:ln w="28575">
              <a:solidFill>
                <a:schemeClr val="tx1"/>
              </a:solidFill>
              <a:round/>
              <a:headEnd/>
              <a:tailEnd/>
            </a:ln>
          </p:spPr>
          <p:txBody>
            <a:bodyPr/>
            <a:lstStyle/>
            <a:p>
              <a:endParaRPr lang="en-US" altLang="zh-CN">
                <a:ea typeface="SimSun" pitchFamily="2" charset="-122"/>
              </a:endParaRPr>
            </a:p>
          </p:txBody>
        </p:sp>
        <p:sp>
          <p:nvSpPr>
            <p:cNvPr id="38" name="Rectangle 10"/>
            <p:cNvSpPr>
              <a:spLocks noChangeArrowheads="1"/>
            </p:cNvSpPr>
            <p:nvPr/>
          </p:nvSpPr>
          <p:spPr bwMode="auto">
            <a:xfrm>
              <a:off x="7600950" y="5146675"/>
              <a:ext cx="85725" cy="838200"/>
            </a:xfrm>
            <a:prstGeom prst="rect">
              <a:avLst/>
            </a:prstGeom>
            <a:solidFill>
              <a:srgbClr val="FF00FF"/>
            </a:solidFill>
            <a:ln w="9525">
              <a:noFill/>
              <a:miter lim="800000"/>
              <a:headEnd/>
              <a:tailEnd/>
            </a:ln>
          </p:spPr>
          <p:txBody>
            <a:bodyPr wrap="none" anchor="ctr"/>
            <a:lstStyle/>
            <a:p>
              <a:endParaRPr lang="vi-VN" altLang="vi-VN"/>
            </a:p>
          </p:txBody>
        </p:sp>
        <p:sp>
          <p:nvSpPr>
            <p:cNvPr id="39" name="Rectangle 11"/>
            <p:cNvSpPr>
              <a:spLocks noChangeArrowheads="1"/>
            </p:cNvSpPr>
            <p:nvPr/>
          </p:nvSpPr>
          <p:spPr bwMode="auto">
            <a:xfrm>
              <a:off x="6715125" y="5151438"/>
              <a:ext cx="85725" cy="838200"/>
            </a:xfrm>
            <a:prstGeom prst="rect">
              <a:avLst/>
            </a:prstGeom>
            <a:solidFill>
              <a:srgbClr val="FF00FF"/>
            </a:solidFill>
            <a:ln w="9525">
              <a:noFill/>
              <a:miter lim="800000"/>
              <a:headEnd/>
              <a:tailEnd/>
            </a:ln>
          </p:spPr>
          <p:txBody>
            <a:bodyPr wrap="none" anchor="ctr"/>
            <a:lstStyle/>
            <a:p>
              <a:endParaRPr lang="vi-VN" altLang="vi-VN"/>
            </a:p>
          </p:txBody>
        </p:sp>
        <p:sp>
          <p:nvSpPr>
            <p:cNvPr id="40" name="Rectangle 12"/>
            <p:cNvSpPr>
              <a:spLocks noChangeArrowheads="1"/>
            </p:cNvSpPr>
            <p:nvPr/>
          </p:nvSpPr>
          <p:spPr bwMode="auto">
            <a:xfrm rot="5400000">
              <a:off x="7153275" y="5689600"/>
              <a:ext cx="95250" cy="762000"/>
            </a:xfrm>
            <a:prstGeom prst="rect">
              <a:avLst/>
            </a:prstGeom>
            <a:solidFill>
              <a:srgbClr val="FF00FF"/>
            </a:solidFill>
            <a:ln w="9525">
              <a:noFill/>
              <a:miter lim="800000"/>
              <a:headEnd/>
              <a:tailEnd/>
            </a:ln>
          </p:spPr>
          <p:txBody>
            <a:bodyPr wrap="none" anchor="ctr"/>
            <a:lstStyle/>
            <a:p>
              <a:endParaRPr lang="vi-VN" altLang="vi-VN"/>
            </a:p>
          </p:txBody>
        </p:sp>
        <p:sp>
          <p:nvSpPr>
            <p:cNvPr id="41" name="Text Box 18"/>
            <p:cNvSpPr txBox="1">
              <a:spLocks noChangeArrowheads="1"/>
            </p:cNvSpPr>
            <p:nvPr/>
          </p:nvSpPr>
          <p:spPr bwMode="auto">
            <a:xfrm>
              <a:off x="6235700" y="5387975"/>
              <a:ext cx="381000" cy="366713"/>
            </a:xfrm>
            <a:prstGeom prst="rect">
              <a:avLst/>
            </a:prstGeom>
            <a:noFill/>
            <a:ln w="9525">
              <a:noFill/>
              <a:miter lim="800000"/>
              <a:headEnd/>
              <a:tailEnd/>
            </a:ln>
          </p:spPr>
          <p:txBody>
            <a:bodyPr>
              <a:spAutoFit/>
            </a:bodyPr>
            <a:lstStyle/>
            <a:p>
              <a:pPr>
                <a:spcBef>
                  <a:spcPct val="50000"/>
                </a:spcBef>
              </a:pPr>
              <a:r>
                <a:rPr lang="en-US" altLang="vi-VN" b="1"/>
                <a:t>A</a:t>
              </a:r>
            </a:p>
          </p:txBody>
        </p:sp>
        <p:sp>
          <p:nvSpPr>
            <p:cNvPr id="42" name="Text Box 19"/>
            <p:cNvSpPr txBox="1">
              <a:spLocks noChangeArrowheads="1"/>
            </p:cNvSpPr>
            <p:nvPr/>
          </p:nvSpPr>
          <p:spPr bwMode="auto">
            <a:xfrm>
              <a:off x="7797800" y="5413375"/>
              <a:ext cx="381000" cy="366713"/>
            </a:xfrm>
            <a:prstGeom prst="rect">
              <a:avLst/>
            </a:prstGeom>
            <a:noFill/>
            <a:ln w="9525">
              <a:noFill/>
              <a:miter lim="800000"/>
              <a:headEnd/>
              <a:tailEnd/>
            </a:ln>
          </p:spPr>
          <p:txBody>
            <a:bodyPr>
              <a:spAutoFit/>
            </a:bodyPr>
            <a:lstStyle/>
            <a:p>
              <a:pPr>
                <a:spcBef>
                  <a:spcPct val="50000"/>
                </a:spcBef>
              </a:pPr>
              <a:r>
                <a:rPr lang="en-US" altLang="vi-VN" b="1"/>
                <a:t>B</a:t>
              </a:r>
            </a:p>
          </p:txBody>
        </p:sp>
        <p:sp>
          <p:nvSpPr>
            <p:cNvPr id="43" name="Text Box 20"/>
            <p:cNvSpPr txBox="1">
              <a:spLocks noChangeArrowheads="1"/>
            </p:cNvSpPr>
            <p:nvPr/>
          </p:nvSpPr>
          <p:spPr bwMode="auto">
            <a:xfrm>
              <a:off x="7010400" y="6251575"/>
              <a:ext cx="381000" cy="366713"/>
            </a:xfrm>
            <a:prstGeom prst="rect">
              <a:avLst/>
            </a:prstGeom>
            <a:noFill/>
            <a:ln w="9525">
              <a:noFill/>
              <a:miter lim="800000"/>
              <a:headEnd/>
              <a:tailEnd/>
            </a:ln>
          </p:spPr>
          <p:txBody>
            <a:bodyPr>
              <a:spAutoFit/>
            </a:bodyPr>
            <a:lstStyle/>
            <a:p>
              <a:pPr>
                <a:spcBef>
                  <a:spcPct val="50000"/>
                </a:spcBef>
              </a:pPr>
              <a:r>
                <a:rPr lang="en-US" altLang="vi-VN" b="1"/>
                <a:t>C</a:t>
              </a:r>
            </a:p>
          </p:txBody>
        </p:sp>
      </p:grpSp>
      <p:pic>
        <p:nvPicPr>
          <p:cNvPr id="7" name="Picture 6"/>
          <p:cNvPicPr>
            <a:picLocks noChangeAspect="1"/>
          </p:cNvPicPr>
          <p:nvPr/>
        </p:nvPicPr>
        <p:blipFill>
          <a:blip r:embed="rId4"/>
          <a:stretch>
            <a:fillRect/>
          </a:stretch>
        </p:blipFill>
        <p:spPr>
          <a:xfrm>
            <a:off x="6505993" y="1530349"/>
            <a:ext cx="2157106" cy="3613761"/>
          </a:xfrm>
          <a:prstGeom prst="rect">
            <a:avLst/>
          </a:prstGeom>
        </p:spPr>
      </p:pic>
    </p:spTree>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anim calcmode="lin" valueType="num">
                                      <p:cBhvr additive="base">
                                        <p:cTn id="7" dur="500" fill="hold"/>
                                        <p:tgtEl>
                                          <p:spTgt spid="18455"/>
                                        </p:tgtEl>
                                        <p:attrNameLst>
                                          <p:attrName>ppt_x</p:attrName>
                                        </p:attrNameLst>
                                      </p:cBhvr>
                                      <p:tavLst>
                                        <p:tav tm="0">
                                          <p:val>
                                            <p:strVal val="#ppt_x"/>
                                          </p:val>
                                        </p:tav>
                                        <p:tav tm="100000">
                                          <p:val>
                                            <p:strVal val="#ppt_x"/>
                                          </p:val>
                                        </p:tav>
                                      </p:tavLst>
                                    </p:anim>
                                    <p:anim calcmode="lin" valueType="num">
                                      <p:cBhvr additive="base">
                                        <p:cTn id="8" dur="500" fill="hold"/>
                                        <p:tgtEl>
                                          <p:spTgt spid="184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82288"/>
                                        </p:tgtEl>
                                      </p:cBhvr>
                                    </p:animEffect>
                                    <p:set>
                                      <p:cBhvr>
                                        <p:cTn id="46" dur="1" fill="hold">
                                          <p:stCondLst>
                                            <p:cond delay="499"/>
                                          </p:stCondLst>
                                        </p:cTn>
                                        <p:tgtEl>
                                          <p:spTgt spid="1822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8" grpId="0"/>
      <p:bldP spid="18455" grpId="0"/>
      <p:bldP spid="4" grpId="0" animBg="1"/>
      <p:bldP spid="5" grpId="0" animBg="1"/>
      <p:bldP spid="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7" name="Text Box 18"/>
          <p:cNvSpPr txBox="1">
            <a:spLocks noChangeArrowheads="1"/>
          </p:cNvSpPr>
          <p:nvPr/>
        </p:nvSpPr>
        <p:spPr bwMode="auto">
          <a:xfrm>
            <a:off x="6235700" y="5387975"/>
            <a:ext cx="381000" cy="366713"/>
          </a:xfrm>
          <a:prstGeom prst="rect">
            <a:avLst/>
          </a:prstGeom>
          <a:noFill/>
          <a:ln w="9525">
            <a:noFill/>
            <a:miter lim="800000"/>
            <a:headEnd/>
            <a:tailEnd/>
          </a:ln>
        </p:spPr>
        <p:txBody>
          <a:bodyPr>
            <a:spAutoFit/>
          </a:bodyPr>
          <a:lstStyle/>
          <a:p>
            <a:pPr>
              <a:spcBef>
                <a:spcPct val="50000"/>
              </a:spcBef>
            </a:pPr>
            <a:r>
              <a:rPr lang="en-US" altLang="vi-VN" b="1"/>
              <a:t>A</a:t>
            </a:r>
          </a:p>
        </p:txBody>
      </p:sp>
      <p:sp>
        <p:nvSpPr>
          <p:cNvPr id="158744" name="TextBox 1"/>
          <p:cNvSpPr txBox="1">
            <a:spLocks noChangeArrowheads="1"/>
          </p:cNvSpPr>
          <p:nvPr/>
        </p:nvSpPr>
        <p:spPr bwMode="auto">
          <a:xfrm>
            <a:off x="0" y="0"/>
            <a:ext cx="7086600" cy="523220"/>
          </a:xfrm>
          <a:prstGeom prst="rect">
            <a:avLst/>
          </a:prstGeom>
          <a:noFill/>
          <a:ln w="9525">
            <a:noFill/>
            <a:miter lim="800000"/>
            <a:headEnd/>
            <a:tailEnd/>
          </a:ln>
        </p:spPr>
        <p:txBody>
          <a:bodyPr>
            <a:spAutoFit/>
          </a:bodyPr>
          <a:lstStyle/>
          <a:p>
            <a:r>
              <a:rPr lang="en-US" altLang="vi-VN" sz="2800" b="1" dirty="0"/>
              <a:t>c. </a:t>
            </a:r>
            <a:r>
              <a:rPr lang="en-US" altLang="vi-VN" sz="2800" b="1" dirty="0" err="1"/>
              <a:t>Kết</a:t>
            </a:r>
            <a:r>
              <a:rPr lang="en-US" altLang="vi-VN" sz="2800" b="1" dirty="0"/>
              <a:t> </a:t>
            </a:r>
            <a:r>
              <a:rPr lang="en-US" altLang="vi-VN" sz="2800" b="1" dirty="0" err="1"/>
              <a:t>quả</a:t>
            </a:r>
            <a:r>
              <a:rPr lang="en-US" altLang="vi-VN" sz="2800" b="1" dirty="0"/>
              <a:t> </a:t>
            </a:r>
            <a:r>
              <a:rPr lang="en-US" altLang="vi-VN" sz="2800" b="1" dirty="0" err="1"/>
              <a:t>thí</a:t>
            </a:r>
            <a:r>
              <a:rPr lang="en-US" altLang="vi-VN" sz="2800" b="1" dirty="0"/>
              <a:t> </a:t>
            </a:r>
            <a:r>
              <a:rPr lang="en-US" altLang="vi-VN" sz="2800" b="1" dirty="0" err="1"/>
              <a:t>nghiệm</a:t>
            </a:r>
            <a:r>
              <a:rPr lang="en-US" altLang="vi-VN" sz="2800" b="1" dirty="0"/>
              <a:t>: </a:t>
            </a:r>
            <a:r>
              <a:rPr lang="en-US" altLang="vi-VN" sz="2800" b="1" dirty="0" err="1"/>
              <a:t>Phiếu</a:t>
            </a:r>
            <a:r>
              <a:rPr lang="en-US" altLang="vi-VN" sz="2800" b="1" dirty="0"/>
              <a:t> </a:t>
            </a:r>
            <a:r>
              <a:rPr lang="en-US" altLang="vi-VN" sz="2800" b="1" dirty="0" err="1"/>
              <a:t>học</a:t>
            </a:r>
            <a:r>
              <a:rPr lang="en-US" altLang="vi-VN" sz="2800" b="1" dirty="0"/>
              <a:t> </a:t>
            </a:r>
            <a:r>
              <a:rPr lang="en-US" altLang="vi-VN" sz="2800" b="1" dirty="0" err="1"/>
              <a:t>tập</a:t>
            </a:r>
            <a:r>
              <a:rPr lang="en-US" altLang="vi-VN" sz="2800" b="1" dirty="0"/>
              <a:t> </a:t>
            </a:r>
            <a:r>
              <a:rPr lang="en-US" altLang="vi-VN" sz="2800" b="1" dirty="0" err="1"/>
              <a:t>số</a:t>
            </a:r>
            <a:r>
              <a:rPr lang="en-US" altLang="vi-VN" sz="2800" b="1" dirty="0"/>
              <a:t> 1.</a:t>
            </a:r>
            <a:endParaRPr lang="vi-VN" altLang="vi-VN" sz="2800" b="1" dirty="0"/>
          </a:p>
        </p:txBody>
      </p:sp>
      <p:sp>
        <p:nvSpPr>
          <p:cNvPr id="38" name="Rectangle 37"/>
          <p:cNvSpPr/>
          <p:nvPr/>
        </p:nvSpPr>
        <p:spPr>
          <a:xfrm>
            <a:off x="172588" y="518640"/>
            <a:ext cx="7776488" cy="523220"/>
          </a:xfrm>
          <a:prstGeom prst="rect">
            <a:avLst/>
          </a:prstGeom>
        </p:spPr>
        <p:txBody>
          <a:bodyPr wrap="none">
            <a:spAutoFit/>
          </a:bodyPr>
          <a:lstStyle/>
          <a:p>
            <a:r>
              <a:rPr lang="en-US" sz="2800" dirty="0" err="1">
                <a:solidFill>
                  <a:srgbClr val="FF0000"/>
                </a:solidFill>
              </a:rPr>
              <a:t>Khi</a:t>
            </a:r>
            <a:r>
              <a:rPr lang="en-US" sz="2800" dirty="0">
                <a:solidFill>
                  <a:srgbClr val="FF0000"/>
                </a:solidFill>
              </a:rPr>
              <a:t> </a:t>
            </a:r>
            <a:r>
              <a:rPr lang="en-US" sz="2800" dirty="0" err="1">
                <a:solidFill>
                  <a:srgbClr val="FF0000"/>
                </a:solidFill>
              </a:rPr>
              <a:t>chưa</a:t>
            </a:r>
            <a:r>
              <a:rPr lang="en-US" sz="2800" dirty="0">
                <a:solidFill>
                  <a:srgbClr val="FF0000"/>
                </a:solidFill>
              </a:rPr>
              <a:t> </a:t>
            </a:r>
            <a:r>
              <a:rPr lang="en-US" sz="2800" dirty="0" err="1">
                <a:solidFill>
                  <a:srgbClr val="FF0000"/>
                </a:solidFill>
              </a:rPr>
              <a:t>nhúng</a:t>
            </a:r>
            <a:r>
              <a:rPr lang="en-US" sz="2800" dirty="0">
                <a:solidFill>
                  <a:srgbClr val="FF0000"/>
                </a:solidFill>
              </a:rPr>
              <a:t> </a:t>
            </a:r>
            <a:r>
              <a:rPr lang="en-US" sz="2800" dirty="0" err="1">
                <a:solidFill>
                  <a:srgbClr val="FF0000"/>
                </a:solidFill>
              </a:rPr>
              <a:t>nước</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màng</a:t>
            </a:r>
            <a:r>
              <a:rPr lang="en-US" sz="2800" dirty="0">
                <a:solidFill>
                  <a:srgbClr val="FF0000"/>
                </a:solidFill>
              </a:rPr>
              <a:t> </a:t>
            </a:r>
            <a:r>
              <a:rPr lang="en-US" sz="2800" dirty="0" err="1">
                <a:solidFill>
                  <a:srgbClr val="FF0000"/>
                </a:solidFill>
              </a:rPr>
              <a:t>cao</a:t>
            </a:r>
            <a:r>
              <a:rPr lang="en-US" sz="2800" dirty="0">
                <a:solidFill>
                  <a:srgbClr val="FF0000"/>
                </a:solidFill>
              </a:rPr>
              <a:t> </a:t>
            </a:r>
            <a:r>
              <a:rPr lang="en-US" sz="2800" dirty="0" err="1">
                <a:solidFill>
                  <a:srgbClr val="FF0000"/>
                </a:solidFill>
              </a:rPr>
              <a:t>su</a:t>
            </a:r>
            <a:r>
              <a:rPr lang="en-US" sz="2800" dirty="0">
                <a:solidFill>
                  <a:srgbClr val="FF0000"/>
                </a:solidFill>
              </a:rPr>
              <a:t> </a:t>
            </a:r>
            <a:r>
              <a:rPr lang="en-US" sz="2800" dirty="0" err="1">
                <a:solidFill>
                  <a:srgbClr val="FF0000"/>
                </a:solidFill>
              </a:rPr>
              <a:t>như</a:t>
            </a:r>
            <a:r>
              <a:rPr lang="en-US" sz="2800" dirty="0">
                <a:solidFill>
                  <a:srgbClr val="FF0000"/>
                </a:solidFill>
              </a:rPr>
              <a:t> </a:t>
            </a:r>
            <a:r>
              <a:rPr lang="en-US" sz="2800" dirty="0" err="1">
                <a:solidFill>
                  <a:srgbClr val="FF0000"/>
                </a:solidFill>
              </a:rPr>
              <a:t>thế</a:t>
            </a:r>
            <a:r>
              <a:rPr lang="en-US" sz="2800" dirty="0">
                <a:solidFill>
                  <a:srgbClr val="FF0000"/>
                </a:solidFill>
              </a:rPr>
              <a:t> </a:t>
            </a:r>
            <a:r>
              <a:rPr lang="en-US" sz="2800" dirty="0" err="1">
                <a:solidFill>
                  <a:srgbClr val="FF0000"/>
                </a:solidFill>
              </a:rPr>
              <a:t>nào</a:t>
            </a:r>
            <a:r>
              <a:rPr lang="en-US" sz="2800" dirty="0">
                <a:solidFill>
                  <a:srgbClr val="FF0000"/>
                </a:solidFill>
              </a:rPr>
              <a:t>?</a:t>
            </a:r>
          </a:p>
        </p:txBody>
      </p:sp>
      <p:sp>
        <p:nvSpPr>
          <p:cNvPr id="39" name="Rectangle 38"/>
          <p:cNvSpPr/>
          <p:nvPr/>
        </p:nvSpPr>
        <p:spPr>
          <a:xfrm>
            <a:off x="161702" y="2231778"/>
            <a:ext cx="6574797" cy="954107"/>
          </a:xfrm>
          <a:prstGeom prst="rect">
            <a:avLst/>
          </a:prstGeom>
        </p:spPr>
        <p:txBody>
          <a:bodyPr wrap="square">
            <a:spAutoFit/>
          </a:bodyPr>
          <a:lstStyle/>
          <a:p>
            <a:pPr lvl="0"/>
            <a:r>
              <a:rPr lang="en-US" sz="2800" dirty="0"/>
              <a:t>TL: </a:t>
            </a:r>
            <a:r>
              <a:rPr lang="en-US" sz="2800" dirty="0" err="1"/>
              <a:t>Các</a:t>
            </a:r>
            <a:r>
              <a:rPr lang="en-US" sz="2800" dirty="0"/>
              <a:t> </a:t>
            </a:r>
            <a:r>
              <a:rPr lang="en-US" sz="2800" dirty="0" err="1"/>
              <a:t>m</a:t>
            </a:r>
            <a:r>
              <a:rPr lang="en-US" sz="2800" dirty="0" err="1">
                <a:cs typeface="Times New Roman" pitchFamily="18" charset="0"/>
              </a:rPr>
              <a:t>à</a:t>
            </a:r>
            <a:r>
              <a:rPr lang="en-US" sz="2800" dirty="0" err="1"/>
              <a:t>ng</a:t>
            </a:r>
            <a:r>
              <a:rPr lang="en-US" sz="2800" dirty="0"/>
              <a:t> </a:t>
            </a:r>
            <a:r>
              <a:rPr lang="en-US" sz="2800" dirty="0" err="1"/>
              <a:t>cao</a:t>
            </a:r>
            <a:r>
              <a:rPr lang="en-US" sz="2800" dirty="0"/>
              <a:t> </a:t>
            </a:r>
            <a:r>
              <a:rPr lang="en-US" sz="2800" dirty="0" err="1"/>
              <a:t>su</a:t>
            </a:r>
            <a:r>
              <a:rPr lang="en-US" sz="2800" dirty="0"/>
              <a:t> </a:t>
            </a:r>
            <a:r>
              <a:rPr lang="en-US" sz="2800" dirty="0" err="1"/>
              <a:t>tại</a:t>
            </a:r>
            <a:r>
              <a:rPr lang="en-US" sz="2800" dirty="0"/>
              <a:t> A, B, C </a:t>
            </a:r>
            <a:r>
              <a:rPr lang="en-US" sz="2800" dirty="0" err="1"/>
              <a:t>bị</a:t>
            </a:r>
            <a:r>
              <a:rPr lang="en-US" sz="2800" dirty="0"/>
              <a:t> </a:t>
            </a:r>
            <a:r>
              <a:rPr lang="en-US" sz="2800" dirty="0" err="1"/>
              <a:t>xẹp</a:t>
            </a:r>
            <a:r>
              <a:rPr lang="en-US" sz="2800" dirty="0"/>
              <a:t> </a:t>
            </a:r>
            <a:r>
              <a:rPr lang="en-US" sz="2800" dirty="0" err="1"/>
              <a:t>vào</a:t>
            </a:r>
            <a:r>
              <a:rPr lang="en-US" sz="2800" dirty="0"/>
              <a:t> (hay </a:t>
            </a:r>
            <a:r>
              <a:rPr lang="en-US" sz="2800" dirty="0" err="1"/>
              <a:t>biến</a:t>
            </a:r>
            <a:r>
              <a:rPr lang="en-US" sz="2800" dirty="0"/>
              <a:t> </a:t>
            </a:r>
            <a:r>
              <a:rPr lang="en-US" sz="2800" dirty="0" err="1"/>
              <a:t>dạng</a:t>
            </a:r>
            <a:r>
              <a:rPr lang="en-US" sz="2800" dirty="0"/>
              <a:t>)</a:t>
            </a:r>
            <a:endParaRPr lang="vi-VN" sz="2800" dirty="0">
              <a:cs typeface="Times New Roman" pitchFamily="18" charset="0"/>
            </a:endParaRPr>
          </a:p>
        </p:txBody>
      </p:sp>
      <p:sp>
        <p:nvSpPr>
          <p:cNvPr id="45" name="Rectangle 7"/>
          <p:cNvSpPr>
            <a:spLocks noChangeArrowheads="1"/>
          </p:cNvSpPr>
          <p:nvPr/>
        </p:nvSpPr>
        <p:spPr bwMode="auto">
          <a:xfrm>
            <a:off x="6762750" y="5183188"/>
            <a:ext cx="914400" cy="762000"/>
          </a:xfrm>
          <a:prstGeom prst="rect">
            <a:avLst/>
          </a:prstGeom>
          <a:gradFill rotWithShape="1">
            <a:gsLst>
              <a:gs pos="0">
                <a:schemeClr val="bg2">
                  <a:alpha val="67000"/>
                </a:schemeClr>
              </a:gs>
              <a:gs pos="50000">
                <a:schemeClr val="bg2">
                  <a:gamma/>
                  <a:tint val="0"/>
                  <a:invGamma/>
                </a:schemeClr>
              </a:gs>
              <a:gs pos="100000">
                <a:schemeClr val="bg2">
                  <a:alpha val="67000"/>
                </a:schemeClr>
              </a:gs>
            </a:gsLst>
            <a:lin ang="5400000" scaled="1"/>
          </a:gradFill>
          <a:ln>
            <a:noFill/>
          </a:ln>
          <a:effectLst/>
        </p:spPr>
        <p:txBody>
          <a:bodyPr wrap="none" anchor="ctr"/>
          <a:lstStyle/>
          <a:p>
            <a:pPr>
              <a:buFontTx/>
              <a:buNone/>
              <a:defRPr/>
            </a:pPr>
            <a:endParaRPr lang="vi-VN">
              <a:latin typeface="Arial" panose="020B0604020202020204" pitchFamily="34" charset="0"/>
              <a:cs typeface="Arial" panose="020B0604020202020204" pitchFamily="34" charset="0"/>
            </a:endParaRPr>
          </a:p>
        </p:txBody>
      </p:sp>
      <p:sp>
        <p:nvSpPr>
          <p:cNvPr id="46" name="Rectangle 8"/>
          <p:cNvSpPr>
            <a:spLocks noChangeArrowheads="1"/>
          </p:cNvSpPr>
          <p:nvPr/>
        </p:nvSpPr>
        <p:spPr bwMode="auto">
          <a:xfrm>
            <a:off x="6861685" y="2462213"/>
            <a:ext cx="685800" cy="3633787"/>
          </a:xfrm>
          <a:prstGeom prst="rect">
            <a:avLst/>
          </a:prstGeom>
          <a:gradFill rotWithShape="1">
            <a:gsLst>
              <a:gs pos="0">
                <a:schemeClr val="bg2">
                  <a:alpha val="49001"/>
                </a:schemeClr>
              </a:gs>
              <a:gs pos="50000">
                <a:schemeClr val="bg1"/>
              </a:gs>
              <a:gs pos="100000">
                <a:schemeClr val="bg2">
                  <a:alpha val="49001"/>
                </a:schemeClr>
              </a:gs>
            </a:gsLst>
            <a:lin ang="0" scaled="1"/>
          </a:gradFill>
          <a:ln>
            <a:noFill/>
          </a:ln>
          <a:effectLst/>
        </p:spPr>
        <p:txBody>
          <a:bodyPr wrap="none" anchor="ctr"/>
          <a:lstStyle/>
          <a:p>
            <a:pPr>
              <a:buFontTx/>
              <a:buNone/>
              <a:defRPr/>
            </a:pPr>
            <a:endParaRPr lang="vi-VN">
              <a:latin typeface="Arial" panose="020B0604020202020204" pitchFamily="34" charset="0"/>
              <a:cs typeface="Arial" panose="020B0604020202020204" pitchFamily="34" charset="0"/>
            </a:endParaRPr>
          </a:p>
        </p:txBody>
      </p:sp>
      <p:sp>
        <p:nvSpPr>
          <p:cNvPr id="47" name="Freeform 9"/>
          <p:cNvSpPr>
            <a:spLocks/>
          </p:cNvSpPr>
          <p:nvPr/>
        </p:nvSpPr>
        <p:spPr bwMode="auto">
          <a:xfrm>
            <a:off x="6781800" y="2438400"/>
            <a:ext cx="838200" cy="3657600"/>
          </a:xfrm>
          <a:custGeom>
            <a:avLst/>
            <a:gdLst>
              <a:gd name="T0" fmla="*/ 2147483647 w 528"/>
              <a:gd name="T1" fmla="*/ 2147483647 h 2304"/>
              <a:gd name="T2" fmla="*/ 2147483647 w 528"/>
              <a:gd name="T3" fmla="*/ 2147483647 h 2304"/>
              <a:gd name="T4" fmla="*/ 0 w 528"/>
              <a:gd name="T5" fmla="*/ 2147483647 h 2304"/>
              <a:gd name="T6" fmla="*/ 0 w 528"/>
              <a:gd name="T7" fmla="*/ 2147483647 h 2304"/>
              <a:gd name="T8" fmla="*/ 2147483647 w 528"/>
              <a:gd name="T9" fmla="*/ 2147483647 h 2304"/>
              <a:gd name="T10" fmla="*/ 2147483647 w 528"/>
              <a:gd name="T11" fmla="*/ 2147483647 h 2304"/>
              <a:gd name="T12" fmla="*/ 2147483647 w 528"/>
              <a:gd name="T13" fmla="*/ 2147483647 h 2304"/>
              <a:gd name="T14" fmla="*/ 2147483647 w 528"/>
              <a:gd name="T15" fmla="*/ 2147483647 h 2304"/>
              <a:gd name="T16" fmla="*/ 2147483647 w 528"/>
              <a:gd name="T17" fmla="*/ 2147483647 h 2304"/>
              <a:gd name="T18" fmla="*/ 2147483647 w 528"/>
              <a:gd name="T19" fmla="*/ 2147483647 h 2304"/>
              <a:gd name="T20" fmla="*/ 2147483647 w 528"/>
              <a:gd name="T21" fmla="*/ 2147483647 h 2304"/>
              <a:gd name="T22" fmla="*/ 2147483647 w 528"/>
              <a:gd name="T23" fmla="*/ 0 h 2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8"/>
              <a:gd name="T37" fmla="*/ 0 h 2304"/>
              <a:gd name="T38" fmla="*/ 528 w 528"/>
              <a:gd name="T39" fmla="*/ 2304 h 23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8" h="2304">
                <a:moveTo>
                  <a:pt x="39" y="6"/>
                </a:moveTo>
                <a:lnTo>
                  <a:pt x="48" y="1740"/>
                </a:lnTo>
                <a:lnTo>
                  <a:pt x="0" y="1740"/>
                </a:lnTo>
                <a:lnTo>
                  <a:pt x="0" y="2220"/>
                </a:lnTo>
                <a:lnTo>
                  <a:pt x="48" y="2220"/>
                </a:lnTo>
                <a:lnTo>
                  <a:pt x="48" y="2301"/>
                </a:lnTo>
                <a:lnTo>
                  <a:pt x="480" y="2304"/>
                </a:lnTo>
                <a:lnTo>
                  <a:pt x="480" y="2220"/>
                </a:lnTo>
                <a:lnTo>
                  <a:pt x="528" y="2220"/>
                </a:lnTo>
                <a:lnTo>
                  <a:pt x="528" y="1740"/>
                </a:lnTo>
                <a:lnTo>
                  <a:pt x="480" y="1740"/>
                </a:lnTo>
                <a:lnTo>
                  <a:pt x="480" y="0"/>
                </a:lnTo>
              </a:path>
            </a:pathLst>
          </a:custGeom>
          <a:noFill/>
          <a:ln w="28575" cmpd="sng">
            <a:solidFill>
              <a:schemeClr val="tx1"/>
            </a:solidFill>
            <a:round/>
            <a:headEnd/>
            <a:tailEnd/>
          </a:ln>
        </p:spPr>
        <p:txBody>
          <a:bodyPr/>
          <a:lstStyle/>
          <a:p>
            <a:endParaRPr lang="en-US"/>
          </a:p>
        </p:txBody>
      </p:sp>
      <p:sp>
        <p:nvSpPr>
          <p:cNvPr id="48" name="Rectangle 10"/>
          <p:cNvSpPr>
            <a:spLocks noChangeArrowheads="1"/>
          </p:cNvSpPr>
          <p:nvPr/>
        </p:nvSpPr>
        <p:spPr bwMode="auto">
          <a:xfrm>
            <a:off x="7600950" y="5145088"/>
            <a:ext cx="85725" cy="838200"/>
          </a:xfrm>
          <a:prstGeom prst="rect">
            <a:avLst/>
          </a:prstGeom>
          <a:solidFill>
            <a:srgbClr val="FF00FF"/>
          </a:solidFill>
          <a:ln w="9525">
            <a:noFill/>
            <a:miter lim="800000"/>
            <a:headEnd/>
            <a:tailEnd/>
          </a:ln>
        </p:spPr>
        <p:txBody>
          <a:bodyPr wrap="none" anchor="ctr"/>
          <a:lstStyle/>
          <a:p>
            <a:pPr>
              <a:buFontTx/>
              <a:buNone/>
            </a:pPr>
            <a:endParaRPr lang="vi-VN" altLang="vi-VN">
              <a:latin typeface="Arial" pitchFamily="34" charset="0"/>
              <a:cs typeface="Arial" pitchFamily="34" charset="0"/>
            </a:endParaRPr>
          </a:p>
        </p:txBody>
      </p:sp>
      <p:sp>
        <p:nvSpPr>
          <p:cNvPr id="49" name="Rectangle 11"/>
          <p:cNvSpPr>
            <a:spLocks noChangeArrowheads="1"/>
          </p:cNvSpPr>
          <p:nvPr/>
        </p:nvSpPr>
        <p:spPr bwMode="auto">
          <a:xfrm>
            <a:off x="6715125" y="5151438"/>
            <a:ext cx="85725" cy="838200"/>
          </a:xfrm>
          <a:prstGeom prst="rect">
            <a:avLst/>
          </a:prstGeom>
          <a:solidFill>
            <a:srgbClr val="FF00FF"/>
          </a:solidFill>
          <a:ln w="9525">
            <a:noFill/>
            <a:miter lim="800000"/>
            <a:headEnd/>
            <a:tailEnd/>
          </a:ln>
        </p:spPr>
        <p:txBody>
          <a:bodyPr wrap="none" anchor="ctr"/>
          <a:lstStyle/>
          <a:p>
            <a:pPr>
              <a:buFontTx/>
              <a:buNone/>
            </a:pPr>
            <a:endParaRPr lang="vi-VN" altLang="vi-VN">
              <a:latin typeface="Arial" pitchFamily="34" charset="0"/>
              <a:cs typeface="Arial" pitchFamily="34" charset="0"/>
            </a:endParaRPr>
          </a:p>
        </p:txBody>
      </p:sp>
      <p:sp>
        <p:nvSpPr>
          <p:cNvPr id="50" name="Rectangle 12"/>
          <p:cNvSpPr>
            <a:spLocks noChangeArrowheads="1"/>
          </p:cNvSpPr>
          <p:nvPr/>
        </p:nvSpPr>
        <p:spPr bwMode="auto">
          <a:xfrm rot="5400000">
            <a:off x="7151687" y="5689601"/>
            <a:ext cx="98425" cy="762000"/>
          </a:xfrm>
          <a:prstGeom prst="rect">
            <a:avLst/>
          </a:prstGeom>
          <a:solidFill>
            <a:srgbClr val="FF00FF"/>
          </a:solidFill>
          <a:ln w="9525">
            <a:noFill/>
            <a:miter lim="800000"/>
            <a:headEnd/>
            <a:tailEnd/>
          </a:ln>
        </p:spPr>
        <p:txBody>
          <a:bodyPr wrap="none" anchor="ctr"/>
          <a:lstStyle/>
          <a:p>
            <a:pPr>
              <a:buFontTx/>
              <a:buNone/>
            </a:pPr>
            <a:endParaRPr lang="vi-VN" altLang="vi-VN">
              <a:latin typeface="Arial" pitchFamily="34" charset="0"/>
              <a:cs typeface="Arial" pitchFamily="34" charset="0"/>
            </a:endParaRPr>
          </a:p>
        </p:txBody>
      </p:sp>
      <p:sp>
        <p:nvSpPr>
          <p:cNvPr id="51" name="Freeform 13"/>
          <p:cNvSpPr>
            <a:spLocks/>
          </p:cNvSpPr>
          <p:nvPr/>
        </p:nvSpPr>
        <p:spPr bwMode="auto">
          <a:xfrm>
            <a:off x="6777038" y="5129440"/>
            <a:ext cx="152400" cy="827087"/>
          </a:xfrm>
          <a:custGeom>
            <a:avLst/>
            <a:gdLst>
              <a:gd name="T0" fmla="*/ 0 w 96"/>
              <a:gd name="T1" fmla="*/ 0 h 522"/>
              <a:gd name="T2" fmla="*/ 0 w 96"/>
              <a:gd name="T3" fmla="*/ 2147483647 h 522"/>
              <a:gd name="T4" fmla="*/ 2147483647 w 96"/>
              <a:gd name="T5" fmla="*/ 2147483647 h 522"/>
              <a:gd name="T6" fmla="*/ 2147483647 w 96"/>
              <a:gd name="T7" fmla="*/ 2147483647 h 522"/>
              <a:gd name="T8" fmla="*/ 2147483647 w 96"/>
              <a:gd name="T9" fmla="*/ 2147483647 h 522"/>
              <a:gd name="T10" fmla="*/ 2147483647 w 96"/>
              <a:gd name="T11" fmla="*/ 2147483647 h 522"/>
              <a:gd name="T12" fmla="*/ 2147483647 w 96"/>
              <a:gd name="T13" fmla="*/ 2147483647 h 522"/>
              <a:gd name="T14" fmla="*/ 2147483647 w 96"/>
              <a:gd name="T15" fmla="*/ 2147483647 h 522"/>
              <a:gd name="T16" fmla="*/ 2147483647 w 96"/>
              <a:gd name="T17" fmla="*/ 2147483647 h 522"/>
              <a:gd name="T18" fmla="*/ 2147483647 w 96"/>
              <a:gd name="T19" fmla="*/ 2147483647 h 522"/>
              <a:gd name="T20" fmla="*/ 0 w 96"/>
              <a:gd name="T21" fmla="*/ 0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22"/>
              <a:gd name="T35" fmla="*/ 96 w 96"/>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22">
                <a:moveTo>
                  <a:pt x="0" y="0"/>
                </a:moveTo>
                <a:lnTo>
                  <a:pt x="0" y="522"/>
                </a:lnTo>
                <a:lnTo>
                  <a:pt x="36" y="471"/>
                </a:lnTo>
                <a:lnTo>
                  <a:pt x="63" y="429"/>
                </a:lnTo>
                <a:lnTo>
                  <a:pt x="81" y="381"/>
                </a:lnTo>
                <a:lnTo>
                  <a:pt x="93" y="321"/>
                </a:lnTo>
                <a:lnTo>
                  <a:pt x="96" y="246"/>
                </a:lnTo>
                <a:lnTo>
                  <a:pt x="84" y="165"/>
                </a:lnTo>
                <a:lnTo>
                  <a:pt x="66" y="102"/>
                </a:lnTo>
                <a:lnTo>
                  <a:pt x="48" y="72"/>
                </a:lnTo>
                <a:lnTo>
                  <a:pt x="0" y="0"/>
                </a:lnTo>
                <a:close/>
              </a:path>
            </a:pathLst>
          </a:custGeom>
          <a:solidFill>
            <a:srgbClr val="FF00FF"/>
          </a:solidFill>
          <a:ln w="9525">
            <a:noFill/>
            <a:round/>
            <a:headEnd/>
            <a:tailEnd/>
          </a:ln>
        </p:spPr>
        <p:txBody>
          <a:bodyPr/>
          <a:lstStyle/>
          <a:p>
            <a:endParaRPr lang="en-US"/>
          </a:p>
        </p:txBody>
      </p:sp>
      <p:sp>
        <p:nvSpPr>
          <p:cNvPr id="52" name="Freeform 14"/>
          <p:cNvSpPr>
            <a:spLocks/>
          </p:cNvSpPr>
          <p:nvPr/>
        </p:nvSpPr>
        <p:spPr bwMode="auto">
          <a:xfrm>
            <a:off x="7477635" y="5139642"/>
            <a:ext cx="155575" cy="835025"/>
          </a:xfrm>
          <a:custGeom>
            <a:avLst/>
            <a:gdLst>
              <a:gd name="T0" fmla="*/ 2147483647 w 98"/>
              <a:gd name="T1" fmla="*/ 0 h 525"/>
              <a:gd name="T2" fmla="*/ 2147483647 w 98"/>
              <a:gd name="T3" fmla="*/ 2147483647 h 525"/>
              <a:gd name="T4" fmla="*/ 2147483647 w 98"/>
              <a:gd name="T5" fmla="*/ 2147483647 h 525"/>
              <a:gd name="T6" fmla="*/ 2147483647 w 98"/>
              <a:gd name="T7" fmla="*/ 2147483647 h 525"/>
              <a:gd name="T8" fmla="*/ 2147483647 w 98"/>
              <a:gd name="T9" fmla="*/ 2147483647 h 525"/>
              <a:gd name="T10" fmla="*/ 2147483647 w 98"/>
              <a:gd name="T11" fmla="*/ 2147483647 h 525"/>
              <a:gd name="T12" fmla="*/ 0 w 98"/>
              <a:gd name="T13" fmla="*/ 2147483647 h 525"/>
              <a:gd name="T14" fmla="*/ 2147483647 w 98"/>
              <a:gd name="T15" fmla="*/ 2147483647 h 525"/>
              <a:gd name="T16" fmla="*/ 2147483647 w 98"/>
              <a:gd name="T17" fmla="*/ 2147483647 h 525"/>
              <a:gd name="T18" fmla="*/ 2147483647 w 98"/>
              <a:gd name="T19" fmla="*/ 2147483647 h 525"/>
              <a:gd name="T20" fmla="*/ 2147483647 w 98"/>
              <a:gd name="T21" fmla="*/ 0 h 5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25"/>
              <a:gd name="T35" fmla="*/ 98 w 98"/>
              <a:gd name="T36" fmla="*/ 525 h 5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25">
                <a:moveTo>
                  <a:pt x="96" y="0"/>
                </a:moveTo>
                <a:lnTo>
                  <a:pt x="98" y="525"/>
                </a:lnTo>
                <a:lnTo>
                  <a:pt x="60" y="471"/>
                </a:lnTo>
                <a:lnTo>
                  <a:pt x="33" y="429"/>
                </a:lnTo>
                <a:lnTo>
                  <a:pt x="15" y="381"/>
                </a:lnTo>
                <a:lnTo>
                  <a:pt x="3" y="321"/>
                </a:lnTo>
                <a:lnTo>
                  <a:pt x="0" y="246"/>
                </a:lnTo>
                <a:lnTo>
                  <a:pt x="12" y="165"/>
                </a:lnTo>
                <a:lnTo>
                  <a:pt x="30" y="102"/>
                </a:lnTo>
                <a:lnTo>
                  <a:pt x="48" y="72"/>
                </a:lnTo>
                <a:lnTo>
                  <a:pt x="96" y="0"/>
                </a:lnTo>
                <a:close/>
              </a:path>
            </a:pathLst>
          </a:custGeom>
          <a:solidFill>
            <a:srgbClr val="FF00FF"/>
          </a:solidFill>
          <a:ln w="9525">
            <a:noFill/>
            <a:round/>
            <a:headEnd/>
            <a:tailEnd/>
          </a:ln>
        </p:spPr>
        <p:txBody>
          <a:bodyPr/>
          <a:lstStyle/>
          <a:p>
            <a:endParaRPr lang="en-US"/>
          </a:p>
        </p:txBody>
      </p:sp>
      <p:sp>
        <p:nvSpPr>
          <p:cNvPr id="53" name="Freeform 15"/>
          <p:cNvSpPr>
            <a:spLocks/>
          </p:cNvSpPr>
          <p:nvPr/>
        </p:nvSpPr>
        <p:spPr bwMode="auto">
          <a:xfrm rot="10800000">
            <a:off x="6808220" y="5833689"/>
            <a:ext cx="762000" cy="209550"/>
          </a:xfrm>
          <a:custGeom>
            <a:avLst/>
            <a:gdLst>
              <a:gd name="T0" fmla="*/ 0 w 480"/>
              <a:gd name="T1" fmla="*/ 2147483647 h 132"/>
              <a:gd name="T2" fmla="*/ 2147483647 w 480"/>
              <a:gd name="T3" fmla="*/ 0 h 132"/>
              <a:gd name="T4" fmla="*/ 2147483647 w 480"/>
              <a:gd name="T5" fmla="*/ 2147483647 h 132"/>
              <a:gd name="T6" fmla="*/ 2147483647 w 480"/>
              <a:gd name="T7" fmla="*/ 2147483647 h 132"/>
              <a:gd name="T8" fmla="*/ 2147483647 w 480"/>
              <a:gd name="T9" fmla="*/ 2147483647 h 132"/>
              <a:gd name="T10" fmla="*/ 2147483647 w 480"/>
              <a:gd name="T11" fmla="*/ 2147483647 h 132"/>
              <a:gd name="T12" fmla="*/ 2147483647 w 480"/>
              <a:gd name="T13" fmla="*/ 2147483647 h 132"/>
              <a:gd name="T14" fmla="*/ 2147483647 w 480"/>
              <a:gd name="T15" fmla="*/ 2147483647 h 132"/>
              <a:gd name="T16" fmla="*/ 2147483647 w 480"/>
              <a:gd name="T17" fmla="*/ 2147483647 h 132"/>
              <a:gd name="T18" fmla="*/ 2147483647 w 480"/>
              <a:gd name="T19" fmla="*/ 2147483647 h 132"/>
              <a:gd name="T20" fmla="*/ 2147483647 w 480"/>
              <a:gd name="T21" fmla="*/ 2147483647 h 132"/>
              <a:gd name="T22" fmla="*/ 0 w 480"/>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0"/>
              <a:gd name="T37" fmla="*/ 0 h 132"/>
              <a:gd name="T38" fmla="*/ 480 w 480"/>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0" h="132">
                <a:moveTo>
                  <a:pt x="0" y="3"/>
                </a:moveTo>
                <a:lnTo>
                  <a:pt x="480" y="0"/>
                </a:lnTo>
                <a:lnTo>
                  <a:pt x="444" y="57"/>
                </a:lnTo>
                <a:lnTo>
                  <a:pt x="402" y="84"/>
                </a:lnTo>
                <a:lnTo>
                  <a:pt x="357" y="108"/>
                </a:lnTo>
                <a:lnTo>
                  <a:pt x="306" y="120"/>
                </a:lnTo>
                <a:lnTo>
                  <a:pt x="228" y="132"/>
                </a:lnTo>
                <a:lnTo>
                  <a:pt x="150" y="120"/>
                </a:lnTo>
                <a:lnTo>
                  <a:pt x="102" y="105"/>
                </a:lnTo>
                <a:lnTo>
                  <a:pt x="75" y="81"/>
                </a:lnTo>
                <a:lnTo>
                  <a:pt x="33" y="42"/>
                </a:lnTo>
                <a:lnTo>
                  <a:pt x="0" y="3"/>
                </a:lnTo>
                <a:close/>
              </a:path>
            </a:pathLst>
          </a:custGeom>
          <a:solidFill>
            <a:srgbClr val="FF00FF"/>
          </a:solidFill>
          <a:ln w="9525">
            <a:noFill/>
            <a:round/>
            <a:headEnd/>
            <a:tailEnd/>
          </a:ln>
        </p:spPr>
        <p:txBody>
          <a:bodyPr/>
          <a:lstStyle/>
          <a:p>
            <a:endParaRPr lang="en-US"/>
          </a:p>
        </p:txBody>
      </p:sp>
      <p:sp>
        <p:nvSpPr>
          <p:cNvPr id="54" name="Text Box 16"/>
          <p:cNvSpPr txBox="1">
            <a:spLocks noChangeArrowheads="1"/>
          </p:cNvSpPr>
          <p:nvPr/>
        </p:nvSpPr>
        <p:spPr bwMode="auto">
          <a:xfrm>
            <a:off x="6667500" y="6457950"/>
            <a:ext cx="1143000" cy="369332"/>
          </a:xfrm>
          <a:prstGeom prst="rect">
            <a:avLst/>
          </a:prstGeom>
          <a:noFill/>
          <a:ln w="9525">
            <a:noFill/>
            <a:miter lim="800000"/>
            <a:headEnd/>
            <a:tailEnd/>
          </a:ln>
        </p:spPr>
        <p:txBody>
          <a:bodyPr>
            <a:spAutoFit/>
          </a:bodyPr>
          <a:lstStyle/>
          <a:p>
            <a:pPr>
              <a:spcBef>
                <a:spcPct val="50000"/>
              </a:spcBef>
              <a:buFontTx/>
              <a:buNone/>
            </a:pPr>
            <a:r>
              <a:rPr lang="en-US" altLang="vi-VN" b="1" dirty="0" err="1">
                <a:solidFill>
                  <a:srgbClr val="FF0000"/>
                </a:solidFill>
                <a:cs typeface="Arial" pitchFamily="34" charset="0"/>
              </a:rPr>
              <a:t>Hình</a:t>
            </a:r>
            <a:r>
              <a:rPr lang="en-US" altLang="vi-VN" b="1" dirty="0">
                <a:solidFill>
                  <a:srgbClr val="FF0000"/>
                </a:solidFill>
                <a:cs typeface="Arial" pitchFamily="34" charset="0"/>
              </a:rPr>
              <a:t> 16.2</a:t>
            </a:r>
          </a:p>
        </p:txBody>
      </p:sp>
      <p:sp>
        <p:nvSpPr>
          <p:cNvPr id="56" name="Text Box 18"/>
          <p:cNvSpPr txBox="1">
            <a:spLocks noChangeArrowheads="1"/>
          </p:cNvSpPr>
          <p:nvPr/>
        </p:nvSpPr>
        <p:spPr bwMode="auto">
          <a:xfrm>
            <a:off x="6226175" y="5380423"/>
            <a:ext cx="381000" cy="490537"/>
          </a:xfrm>
          <a:prstGeom prst="rect">
            <a:avLst/>
          </a:prstGeom>
          <a:noFill/>
          <a:ln w="9525">
            <a:noFill/>
            <a:miter lim="800000"/>
            <a:headEnd/>
            <a:tailEnd/>
          </a:ln>
        </p:spPr>
        <p:txBody>
          <a:bodyPr>
            <a:spAutoFit/>
          </a:bodyPr>
          <a:lstStyle/>
          <a:p>
            <a:pPr>
              <a:spcBef>
                <a:spcPct val="50000"/>
              </a:spcBef>
              <a:buFontTx/>
              <a:buNone/>
            </a:pPr>
            <a:r>
              <a:rPr lang="en-US" altLang="vi-VN" b="1">
                <a:cs typeface="Arial" pitchFamily="34" charset="0"/>
              </a:rPr>
              <a:t>A</a:t>
            </a:r>
          </a:p>
        </p:txBody>
      </p:sp>
      <p:sp>
        <p:nvSpPr>
          <p:cNvPr id="57" name="Text Box 19"/>
          <p:cNvSpPr txBox="1">
            <a:spLocks noChangeArrowheads="1"/>
          </p:cNvSpPr>
          <p:nvPr/>
        </p:nvSpPr>
        <p:spPr bwMode="auto">
          <a:xfrm>
            <a:off x="7797800" y="5414963"/>
            <a:ext cx="381000" cy="490537"/>
          </a:xfrm>
          <a:prstGeom prst="rect">
            <a:avLst/>
          </a:prstGeom>
          <a:noFill/>
          <a:ln w="9525">
            <a:noFill/>
            <a:miter lim="800000"/>
            <a:headEnd/>
            <a:tailEnd/>
          </a:ln>
        </p:spPr>
        <p:txBody>
          <a:bodyPr>
            <a:spAutoFit/>
          </a:bodyPr>
          <a:lstStyle/>
          <a:p>
            <a:pPr>
              <a:spcBef>
                <a:spcPct val="50000"/>
              </a:spcBef>
              <a:buFontTx/>
              <a:buNone/>
            </a:pPr>
            <a:r>
              <a:rPr lang="en-US" altLang="vi-VN" b="1">
                <a:cs typeface="Arial" pitchFamily="34" charset="0"/>
              </a:rPr>
              <a:t>B</a:t>
            </a:r>
          </a:p>
        </p:txBody>
      </p:sp>
      <p:sp>
        <p:nvSpPr>
          <p:cNvPr id="58" name="Text Box 20"/>
          <p:cNvSpPr txBox="1">
            <a:spLocks noChangeArrowheads="1"/>
          </p:cNvSpPr>
          <p:nvPr/>
        </p:nvSpPr>
        <p:spPr bwMode="auto">
          <a:xfrm>
            <a:off x="7010400" y="6253163"/>
            <a:ext cx="381000" cy="490537"/>
          </a:xfrm>
          <a:prstGeom prst="rect">
            <a:avLst/>
          </a:prstGeom>
          <a:noFill/>
          <a:ln w="9525">
            <a:noFill/>
            <a:miter lim="800000"/>
            <a:headEnd/>
            <a:tailEnd/>
          </a:ln>
        </p:spPr>
        <p:txBody>
          <a:bodyPr>
            <a:spAutoFit/>
          </a:bodyPr>
          <a:lstStyle/>
          <a:p>
            <a:pPr>
              <a:spcBef>
                <a:spcPct val="50000"/>
              </a:spcBef>
              <a:buFontTx/>
              <a:buNone/>
            </a:pPr>
            <a:r>
              <a:rPr lang="en-US" altLang="vi-VN" b="1" dirty="0">
                <a:cs typeface="Arial" pitchFamily="34" charset="0"/>
              </a:rPr>
              <a:t>C</a:t>
            </a:r>
          </a:p>
        </p:txBody>
      </p:sp>
      <p:sp>
        <p:nvSpPr>
          <p:cNvPr id="62" name="Rounded Rectangle 61"/>
          <p:cNvSpPr/>
          <p:nvPr/>
        </p:nvSpPr>
        <p:spPr>
          <a:xfrm>
            <a:off x="2582324" y="5288757"/>
            <a:ext cx="2895600" cy="1295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sz="3000" dirty="0" err="1">
                <a:solidFill>
                  <a:srgbClr val="C00000"/>
                </a:solidFill>
                <a:latin typeface="Times New Roman" pitchFamily="18" charset="0"/>
                <a:cs typeface="Times New Roman" pitchFamily="18" charset="0"/>
              </a:rPr>
              <a:t>Có</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hiện</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tượng</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gì</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xảy</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ra</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với</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màng</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cao</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su</a:t>
            </a:r>
            <a:r>
              <a:rPr lang="en-US" sz="3000" dirty="0">
                <a:solidFill>
                  <a:srgbClr val="C00000"/>
                </a:solidFill>
                <a:latin typeface="Times New Roman" pitchFamily="18" charset="0"/>
                <a:cs typeface="Times New Roman" pitchFamily="18" charset="0"/>
              </a:rPr>
              <a:t>?</a:t>
            </a:r>
            <a:endParaRPr lang="vi-VN" sz="3000" dirty="0">
              <a:solidFill>
                <a:srgbClr val="C00000"/>
              </a:solidFill>
              <a:latin typeface="Times New Roman" pitchFamily="18" charset="0"/>
              <a:cs typeface="Times New Roman" pitchFamily="18" charset="0"/>
            </a:endParaRPr>
          </a:p>
        </p:txBody>
      </p:sp>
      <p:sp>
        <p:nvSpPr>
          <p:cNvPr id="30" name="Rectangle 29"/>
          <p:cNvSpPr/>
          <p:nvPr/>
        </p:nvSpPr>
        <p:spPr>
          <a:xfrm>
            <a:off x="228600" y="1109007"/>
            <a:ext cx="8534290" cy="523220"/>
          </a:xfrm>
          <a:prstGeom prst="rect">
            <a:avLst/>
          </a:prstGeom>
        </p:spPr>
        <p:txBody>
          <a:bodyPr wrap="square">
            <a:spAutoFit/>
          </a:bodyPr>
          <a:lstStyle/>
          <a:p>
            <a:pPr lvl="0"/>
            <a:r>
              <a:rPr lang="en-US" sz="2800" dirty="0"/>
              <a:t>TL: </a:t>
            </a:r>
            <a:r>
              <a:rPr lang="en-US" sz="2800" dirty="0" err="1"/>
              <a:t>Các</a:t>
            </a:r>
            <a:r>
              <a:rPr lang="en-US" sz="2800" dirty="0"/>
              <a:t> </a:t>
            </a:r>
            <a:r>
              <a:rPr lang="en-US" sz="2800" dirty="0" err="1"/>
              <a:t>m</a:t>
            </a:r>
            <a:r>
              <a:rPr lang="en-US" sz="2800" dirty="0" err="1">
                <a:cs typeface="Times New Roman" pitchFamily="18" charset="0"/>
              </a:rPr>
              <a:t>à</a:t>
            </a:r>
            <a:r>
              <a:rPr lang="en-US" sz="2800" dirty="0" err="1"/>
              <a:t>ng</a:t>
            </a:r>
            <a:r>
              <a:rPr lang="en-US" sz="2800" dirty="0"/>
              <a:t> </a:t>
            </a:r>
            <a:r>
              <a:rPr lang="en-US" sz="2800" dirty="0" err="1"/>
              <a:t>cao</a:t>
            </a:r>
            <a:r>
              <a:rPr lang="en-US" sz="2800" dirty="0"/>
              <a:t> </a:t>
            </a:r>
            <a:r>
              <a:rPr lang="en-US" sz="2800" dirty="0" err="1"/>
              <a:t>su</a:t>
            </a:r>
            <a:r>
              <a:rPr lang="en-US" sz="2800" dirty="0"/>
              <a:t> </a:t>
            </a:r>
            <a:r>
              <a:rPr lang="en-US" sz="2800" dirty="0" err="1"/>
              <a:t>tại</a:t>
            </a:r>
            <a:r>
              <a:rPr lang="en-US" sz="2800" dirty="0"/>
              <a:t> A, B, C </a:t>
            </a:r>
            <a:r>
              <a:rPr lang="en-US" sz="2800" dirty="0" err="1"/>
              <a:t>không</a:t>
            </a:r>
            <a:r>
              <a:rPr lang="en-US" sz="2800" dirty="0"/>
              <a:t> </a:t>
            </a:r>
            <a:r>
              <a:rPr lang="en-US" sz="2800" dirty="0" err="1"/>
              <a:t>có</a:t>
            </a:r>
            <a:r>
              <a:rPr lang="en-US" sz="2800" dirty="0"/>
              <a:t> </a:t>
            </a:r>
            <a:r>
              <a:rPr lang="en-US" sz="2800" dirty="0" err="1"/>
              <a:t>hiện</a:t>
            </a:r>
            <a:r>
              <a:rPr lang="en-US" sz="2800" dirty="0"/>
              <a:t> </a:t>
            </a:r>
            <a:r>
              <a:rPr lang="en-US" sz="2800" dirty="0" err="1"/>
              <a:t>tượng</a:t>
            </a:r>
            <a:r>
              <a:rPr lang="en-US" sz="2800" dirty="0"/>
              <a:t> </a:t>
            </a:r>
            <a:r>
              <a:rPr lang="en-US" sz="2800" dirty="0" err="1"/>
              <a:t>gì</a:t>
            </a:r>
            <a:endParaRPr lang="vi-VN" sz="2800" dirty="0">
              <a:cs typeface="Times New Roman" pitchFamily="18" charset="0"/>
            </a:endParaRPr>
          </a:p>
        </p:txBody>
      </p:sp>
      <p:sp>
        <p:nvSpPr>
          <p:cNvPr id="32" name="Rectangle 31"/>
          <p:cNvSpPr/>
          <p:nvPr/>
        </p:nvSpPr>
        <p:spPr>
          <a:xfrm>
            <a:off x="172588" y="1691813"/>
            <a:ext cx="7544053" cy="523220"/>
          </a:xfrm>
          <a:prstGeom prst="rect">
            <a:avLst/>
          </a:prstGeom>
        </p:spPr>
        <p:txBody>
          <a:bodyPr wrap="none">
            <a:spAutoFit/>
          </a:bodyPr>
          <a:lstStyle/>
          <a:p>
            <a:r>
              <a:rPr lang="en-US" sz="2800" dirty="0" err="1">
                <a:solidFill>
                  <a:srgbClr val="FF0000"/>
                </a:solidFill>
              </a:rPr>
              <a:t>Sau</a:t>
            </a:r>
            <a:r>
              <a:rPr lang="en-US" sz="2800" dirty="0">
                <a:solidFill>
                  <a:srgbClr val="FF0000"/>
                </a:solidFill>
              </a:rPr>
              <a:t> </a:t>
            </a:r>
            <a:r>
              <a:rPr lang="en-US" sz="2800" dirty="0" err="1">
                <a:solidFill>
                  <a:srgbClr val="FF0000"/>
                </a:solidFill>
              </a:rPr>
              <a:t>khi</a:t>
            </a:r>
            <a:r>
              <a:rPr lang="en-US" sz="2800" dirty="0">
                <a:solidFill>
                  <a:srgbClr val="FF0000"/>
                </a:solidFill>
              </a:rPr>
              <a:t> </a:t>
            </a:r>
            <a:r>
              <a:rPr lang="en-US" sz="2800" dirty="0" err="1">
                <a:solidFill>
                  <a:srgbClr val="FF0000"/>
                </a:solidFill>
              </a:rPr>
              <a:t>nhúng</a:t>
            </a:r>
            <a:r>
              <a:rPr lang="en-US" sz="2800" dirty="0">
                <a:solidFill>
                  <a:srgbClr val="FF0000"/>
                </a:solidFill>
              </a:rPr>
              <a:t> </a:t>
            </a:r>
            <a:r>
              <a:rPr lang="en-US" sz="2800" dirty="0" err="1">
                <a:solidFill>
                  <a:srgbClr val="FF0000"/>
                </a:solidFill>
              </a:rPr>
              <a:t>nước</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màng</a:t>
            </a:r>
            <a:r>
              <a:rPr lang="en-US" sz="2800" dirty="0">
                <a:solidFill>
                  <a:srgbClr val="FF0000"/>
                </a:solidFill>
              </a:rPr>
              <a:t> </a:t>
            </a:r>
            <a:r>
              <a:rPr lang="en-US" sz="2800" dirty="0" err="1">
                <a:solidFill>
                  <a:srgbClr val="FF0000"/>
                </a:solidFill>
              </a:rPr>
              <a:t>cao</a:t>
            </a:r>
            <a:r>
              <a:rPr lang="en-US" sz="2800" dirty="0">
                <a:solidFill>
                  <a:srgbClr val="FF0000"/>
                </a:solidFill>
              </a:rPr>
              <a:t> </a:t>
            </a:r>
            <a:r>
              <a:rPr lang="en-US" sz="2800" dirty="0" err="1">
                <a:solidFill>
                  <a:srgbClr val="FF0000"/>
                </a:solidFill>
              </a:rPr>
              <a:t>su</a:t>
            </a:r>
            <a:r>
              <a:rPr lang="en-US" sz="2800" dirty="0">
                <a:solidFill>
                  <a:srgbClr val="FF0000"/>
                </a:solidFill>
              </a:rPr>
              <a:t> </a:t>
            </a:r>
            <a:r>
              <a:rPr lang="en-US" sz="2800" dirty="0" err="1">
                <a:solidFill>
                  <a:srgbClr val="FF0000"/>
                </a:solidFill>
              </a:rPr>
              <a:t>như</a:t>
            </a:r>
            <a:r>
              <a:rPr lang="en-US" sz="2800" dirty="0">
                <a:solidFill>
                  <a:srgbClr val="FF0000"/>
                </a:solidFill>
              </a:rPr>
              <a:t> </a:t>
            </a:r>
            <a:r>
              <a:rPr lang="en-US" sz="2800" dirty="0" err="1">
                <a:solidFill>
                  <a:srgbClr val="FF0000"/>
                </a:solidFill>
              </a:rPr>
              <a:t>thế</a:t>
            </a:r>
            <a:r>
              <a:rPr lang="en-US" sz="2800" dirty="0">
                <a:solidFill>
                  <a:srgbClr val="FF0000"/>
                </a:solidFill>
              </a:rPr>
              <a:t> </a:t>
            </a:r>
            <a:r>
              <a:rPr lang="en-US" sz="2800" dirty="0" err="1">
                <a:solidFill>
                  <a:srgbClr val="FF0000"/>
                </a:solidFill>
              </a:rPr>
              <a:t>nào</a:t>
            </a:r>
            <a:r>
              <a:rPr lang="en-US" sz="2800" dirty="0">
                <a:solidFill>
                  <a:srgbClr val="FF0000"/>
                </a:solidFill>
              </a:rPr>
              <a:t>?</a:t>
            </a:r>
          </a:p>
        </p:txBody>
      </p:sp>
      <p:sp>
        <p:nvSpPr>
          <p:cNvPr id="33" name="Rectangle 32"/>
          <p:cNvSpPr/>
          <p:nvPr/>
        </p:nvSpPr>
        <p:spPr>
          <a:xfrm>
            <a:off x="161702" y="3127075"/>
            <a:ext cx="6445473" cy="1384995"/>
          </a:xfrm>
          <a:prstGeom prst="rect">
            <a:avLst/>
          </a:prstGeom>
        </p:spPr>
        <p:txBody>
          <a:bodyPr wrap="square">
            <a:spAutoFit/>
          </a:bodyPr>
          <a:lstStyle/>
          <a:p>
            <a:r>
              <a:rPr lang="en-US" sz="2800" dirty="0" err="1">
                <a:solidFill>
                  <a:srgbClr val="FF0000"/>
                </a:solidFill>
              </a:rPr>
              <a:t>Với</a:t>
            </a:r>
            <a:r>
              <a:rPr lang="en-US" sz="2800" dirty="0">
                <a:solidFill>
                  <a:srgbClr val="FF0000"/>
                </a:solidFill>
              </a:rPr>
              <a:t> </a:t>
            </a:r>
            <a:r>
              <a:rPr lang="en-US" sz="2800" dirty="0" err="1">
                <a:solidFill>
                  <a:srgbClr val="FF0000"/>
                </a:solidFill>
              </a:rPr>
              <a:t>những</a:t>
            </a:r>
            <a:r>
              <a:rPr lang="en-US" sz="2800" dirty="0">
                <a:solidFill>
                  <a:srgbClr val="FF0000"/>
                </a:solidFill>
              </a:rPr>
              <a:t> </a:t>
            </a:r>
            <a:r>
              <a:rPr lang="en-US" sz="2800" dirty="0" err="1">
                <a:solidFill>
                  <a:srgbClr val="FF0000"/>
                </a:solidFill>
              </a:rPr>
              <a:t>vị</a:t>
            </a:r>
            <a:r>
              <a:rPr lang="en-US" sz="2800" dirty="0">
                <a:solidFill>
                  <a:srgbClr val="FF0000"/>
                </a:solidFill>
              </a:rPr>
              <a:t> </a:t>
            </a:r>
            <a:r>
              <a:rPr lang="en-US" sz="2800" dirty="0" err="1">
                <a:solidFill>
                  <a:srgbClr val="FF0000"/>
                </a:solidFill>
              </a:rPr>
              <a:t>trí</a:t>
            </a:r>
            <a:r>
              <a:rPr lang="en-US" sz="2800" dirty="0">
                <a:solidFill>
                  <a:srgbClr val="FF0000"/>
                </a:solidFill>
              </a:rPr>
              <a:t> </a:t>
            </a:r>
            <a:r>
              <a:rPr lang="en-US" sz="2800" dirty="0" err="1">
                <a:solidFill>
                  <a:srgbClr val="FF0000"/>
                </a:solidFill>
              </a:rPr>
              <a:t>khác</a:t>
            </a:r>
            <a:r>
              <a:rPr lang="en-US" sz="2800" dirty="0">
                <a:solidFill>
                  <a:srgbClr val="FF0000"/>
                </a:solidFill>
              </a:rPr>
              <a:t> </a:t>
            </a:r>
            <a:r>
              <a:rPr lang="en-US" sz="2800" dirty="0" err="1">
                <a:solidFill>
                  <a:srgbClr val="FF0000"/>
                </a:solidFill>
              </a:rPr>
              <a:t>nhau</a:t>
            </a:r>
            <a:r>
              <a:rPr lang="en-US" sz="2800" dirty="0">
                <a:solidFill>
                  <a:srgbClr val="FF0000"/>
                </a:solidFill>
              </a:rPr>
              <a:t> ở </a:t>
            </a:r>
            <a:r>
              <a:rPr lang="en-US" sz="2800" dirty="0" err="1">
                <a:solidFill>
                  <a:srgbClr val="FF0000"/>
                </a:solidFill>
              </a:rPr>
              <a:t>cùng</a:t>
            </a:r>
            <a:r>
              <a:rPr lang="en-US" sz="2800" dirty="0">
                <a:solidFill>
                  <a:srgbClr val="FF0000"/>
                </a:solidFill>
              </a:rPr>
              <a:t> </a:t>
            </a:r>
            <a:r>
              <a:rPr lang="en-US" sz="2800" dirty="0" err="1">
                <a:solidFill>
                  <a:srgbClr val="FF0000"/>
                </a:solidFill>
              </a:rPr>
              <a:t>độ</a:t>
            </a:r>
            <a:r>
              <a:rPr lang="en-US" sz="2800" dirty="0">
                <a:solidFill>
                  <a:srgbClr val="FF0000"/>
                </a:solidFill>
              </a:rPr>
              <a:t> </a:t>
            </a:r>
            <a:r>
              <a:rPr lang="en-US" sz="2800" dirty="0" err="1">
                <a:solidFill>
                  <a:srgbClr val="FF0000"/>
                </a:solidFill>
              </a:rPr>
              <a:t>sâu</a:t>
            </a:r>
            <a:r>
              <a:rPr lang="en-US" sz="2800" dirty="0">
                <a:solidFill>
                  <a:srgbClr val="FF0000"/>
                </a:solidFill>
              </a:rPr>
              <a:t> </a:t>
            </a:r>
            <a:r>
              <a:rPr lang="en-US" sz="2800" dirty="0" err="1">
                <a:solidFill>
                  <a:srgbClr val="FF0000"/>
                </a:solidFill>
              </a:rPr>
              <a:t>thì</a:t>
            </a:r>
            <a:r>
              <a:rPr lang="en-US" sz="2800" dirty="0">
                <a:solidFill>
                  <a:srgbClr val="FF0000"/>
                </a:solidFill>
              </a:rPr>
              <a:t> </a:t>
            </a:r>
            <a:r>
              <a:rPr lang="en-US" sz="2800" dirty="0" err="1">
                <a:solidFill>
                  <a:srgbClr val="FF0000"/>
                </a:solidFill>
              </a:rPr>
              <a:t>áp</a:t>
            </a:r>
            <a:r>
              <a:rPr lang="en-US" sz="2800" dirty="0">
                <a:solidFill>
                  <a:srgbClr val="FF0000"/>
                </a:solidFill>
              </a:rPr>
              <a:t> </a:t>
            </a:r>
            <a:r>
              <a:rPr lang="en-US" sz="2800" dirty="0" err="1">
                <a:solidFill>
                  <a:srgbClr val="FF0000"/>
                </a:solidFill>
              </a:rPr>
              <a:t>suất</a:t>
            </a:r>
            <a:r>
              <a:rPr lang="en-US" sz="2800" dirty="0">
                <a:solidFill>
                  <a:srgbClr val="FF0000"/>
                </a:solidFill>
              </a:rPr>
              <a:t> </a:t>
            </a:r>
            <a:r>
              <a:rPr lang="en-US" sz="2800" dirty="0" err="1">
                <a:solidFill>
                  <a:srgbClr val="FF0000"/>
                </a:solidFill>
              </a:rPr>
              <a:t>tác</a:t>
            </a:r>
            <a:r>
              <a:rPr lang="en-US" sz="2800" dirty="0">
                <a:solidFill>
                  <a:srgbClr val="FF0000"/>
                </a:solidFill>
              </a:rPr>
              <a:t> </a:t>
            </a:r>
            <a:r>
              <a:rPr lang="en-US" sz="2800" dirty="0" err="1">
                <a:solidFill>
                  <a:srgbClr val="FF0000"/>
                </a:solidFill>
              </a:rPr>
              <a:t>dụng</a:t>
            </a:r>
            <a:r>
              <a:rPr lang="en-US" sz="2800" dirty="0">
                <a:solidFill>
                  <a:srgbClr val="FF0000"/>
                </a:solidFill>
              </a:rPr>
              <a:t> </a:t>
            </a:r>
            <a:r>
              <a:rPr lang="en-US" sz="2800" dirty="0" err="1">
                <a:solidFill>
                  <a:srgbClr val="FF0000"/>
                </a:solidFill>
              </a:rPr>
              <a:t>lên</a:t>
            </a:r>
            <a:r>
              <a:rPr lang="en-US" sz="2800" dirty="0">
                <a:solidFill>
                  <a:srgbClr val="FF0000"/>
                </a:solidFill>
              </a:rPr>
              <a:t> </a:t>
            </a:r>
            <a:r>
              <a:rPr lang="en-US" sz="2800" dirty="0" err="1">
                <a:solidFill>
                  <a:srgbClr val="FF0000"/>
                </a:solidFill>
              </a:rPr>
              <a:t>bình</a:t>
            </a:r>
            <a:r>
              <a:rPr lang="en-US" sz="2800" dirty="0">
                <a:solidFill>
                  <a:srgbClr val="FF0000"/>
                </a:solidFill>
              </a:rPr>
              <a:t> </a:t>
            </a:r>
            <a:r>
              <a:rPr lang="en-US" sz="2800" dirty="0" err="1">
                <a:solidFill>
                  <a:srgbClr val="FF0000"/>
                </a:solidFill>
              </a:rPr>
              <a:t>thay</a:t>
            </a:r>
            <a:r>
              <a:rPr lang="en-US" sz="2800" dirty="0">
                <a:solidFill>
                  <a:srgbClr val="FF0000"/>
                </a:solidFill>
              </a:rPr>
              <a:t> </a:t>
            </a:r>
            <a:r>
              <a:rPr lang="en-US" sz="2800" dirty="0" err="1">
                <a:solidFill>
                  <a:srgbClr val="FF0000"/>
                </a:solidFill>
              </a:rPr>
              <a:t>đổi</a:t>
            </a:r>
            <a:r>
              <a:rPr lang="en-US" sz="2800" dirty="0">
                <a:solidFill>
                  <a:srgbClr val="FF0000"/>
                </a:solidFill>
              </a:rPr>
              <a:t> </a:t>
            </a:r>
            <a:r>
              <a:rPr lang="en-US" sz="2800" dirty="0" err="1">
                <a:solidFill>
                  <a:srgbClr val="FF0000"/>
                </a:solidFill>
              </a:rPr>
              <a:t>như</a:t>
            </a:r>
            <a:r>
              <a:rPr lang="en-US" sz="2800" dirty="0">
                <a:solidFill>
                  <a:srgbClr val="FF0000"/>
                </a:solidFill>
              </a:rPr>
              <a:t> </a:t>
            </a:r>
            <a:r>
              <a:rPr lang="en-US" sz="2800" dirty="0" err="1">
                <a:solidFill>
                  <a:srgbClr val="FF0000"/>
                </a:solidFill>
              </a:rPr>
              <a:t>thế</a:t>
            </a:r>
            <a:r>
              <a:rPr lang="en-US" sz="2800" dirty="0">
                <a:solidFill>
                  <a:srgbClr val="FF0000"/>
                </a:solidFill>
              </a:rPr>
              <a:t> </a:t>
            </a:r>
            <a:r>
              <a:rPr lang="en-US" sz="2800" dirty="0" err="1">
                <a:solidFill>
                  <a:srgbClr val="FF0000"/>
                </a:solidFill>
              </a:rPr>
              <a:t>nào</a:t>
            </a:r>
            <a:r>
              <a:rPr lang="en-US" sz="2800" dirty="0">
                <a:solidFill>
                  <a:srgbClr val="FF0000"/>
                </a:solidFill>
              </a:rPr>
              <a:t>?</a:t>
            </a:r>
          </a:p>
        </p:txBody>
      </p:sp>
      <p:sp>
        <p:nvSpPr>
          <p:cNvPr id="34" name="Rectangle 33"/>
          <p:cNvSpPr/>
          <p:nvPr/>
        </p:nvSpPr>
        <p:spPr>
          <a:xfrm>
            <a:off x="119012" y="4460856"/>
            <a:ext cx="6574797" cy="954107"/>
          </a:xfrm>
          <a:prstGeom prst="rect">
            <a:avLst/>
          </a:prstGeom>
        </p:spPr>
        <p:txBody>
          <a:bodyPr wrap="square">
            <a:spAutoFit/>
          </a:bodyPr>
          <a:lstStyle/>
          <a:p>
            <a:pPr lvl="0"/>
            <a:r>
              <a:rPr lang="en-US" sz="2800" dirty="0">
                <a:cs typeface="Times New Roman" pitchFamily="18" charset="0"/>
              </a:rPr>
              <a:t>TL: </a:t>
            </a:r>
            <a:r>
              <a:rPr lang="en-US" sz="2800" dirty="0" err="1">
                <a:cs typeface="Times New Roman" pitchFamily="18" charset="0"/>
              </a:rPr>
              <a:t>Áp</a:t>
            </a:r>
            <a:r>
              <a:rPr lang="en-US" sz="2800" dirty="0">
                <a:cs typeface="Times New Roman" pitchFamily="18" charset="0"/>
              </a:rPr>
              <a:t> </a:t>
            </a:r>
            <a:r>
              <a:rPr lang="en-US" sz="2800" dirty="0" err="1">
                <a:cs typeface="Times New Roman" pitchFamily="18" charset="0"/>
              </a:rPr>
              <a:t>suất</a:t>
            </a:r>
            <a:r>
              <a:rPr lang="en-US" sz="2800" dirty="0">
                <a:cs typeface="Times New Roman" pitchFamily="18" charset="0"/>
              </a:rPr>
              <a:t> </a:t>
            </a:r>
            <a:r>
              <a:rPr lang="en-US" sz="2800" dirty="0" err="1">
                <a:cs typeface="Times New Roman" pitchFamily="18" charset="0"/>
              </a:rPr>
              <a:t>chất</a:t>
            </a:r>
            <a:r>
              <a:rPr lang="en-US" sz="2800" dirty="0">
                <a:cs typeface="Times New Roman" pitchFamily="18" charset="0"/>
              </a:rPr>
              <a:t> </a:t>
            </a:r>
            <a:r>
              <a:rPr lang="en-US" sz="2800" dirty="0" err="1">
                <a:cs typeface="Times New Roman" pitchFamily="18" charset="0"/>
              </a:rPr>
              <a:t>lỏng</a:t>
            </a:r>
            <a:r>
              <a:rPr lang="en-US" sz="2800" dirty="0">
                <a:cs typeface="Times New Roman" pitchFamily="18" charset="0"/>
              </a:rPr>
              <a:t> </a:t>
            </a:r>
            <a:r>
              <a:rPr lang="en-US" sz="2800" dirty="0" err="1">
                <a:cs typeface="Times New Roman" pitchFamily="18" charset="0"/>
              </a:rPr>
              <a:t>tác</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lên</a:t>
            </a:r>
            <a:r>
              <a:rPr lang="en-US" sz="2800" dirty="0">
                <a:cs typeface="Times New Roman" pitchFamily="18" charset="0"/>
              </a:rPr>
              <a:t> </a:t>
            </a:r>
            <a:r>
              <a:rPr lang="en-US" sz="2800" dirty="0" err="1">
                <a:cs typeface="Times New Roman" pitchFamily="18" charset="0"/>
              </a:rPr>
              <a:t>bình</a:t>
            </a:r>
            <a:r>
              <a:rPr lang="en-US" sz="2800" dirty="0">
                <a:cs typeface="Times New Roman" pitchFamily="18" charset="0"/>
              </a:rPr>
              <a:t> </a:t>
            </a:r>
            <a:r>
              <a:rPr lang="en-US" sz="2800" dirty="0" err="1">
                <a:cs typeface="Times New Roman" pitchFamily="18" charset="0"/>
              </a:rPr>
              <a:t>không</a:t>
            </a:r>
            <a:r>
              <a:rPr lang="en-US" sz="2800" dirty="0">
                <a:cs typeface="Times New Roman" pitchFamily="18" charset="0"/>
              </a:rPr>
              <a:t> </a:t>
            </a:r>
            <a:r>
              <a:rPr lang="en-US" sz="2800" dirty="0" err="1">
                <a:cs typeface="Times New Roman" pitchFamily="18" charset="0"/>
              </a:rPr>
              <a:t>thay</a:t>
            </a:r>
            <a:r>
              <a:rPr lang="en-US" sz="2800" dirty="0">
                <a:cs typeface="Times New Roman" pitchFamily="18" charset="0"/>
              </a:rPr>
              <a:t> </a:t>
            </a:r>
            <a:r>
              <a:rPr lang="en-US" sz="2800" dirty="0" err="1">
                <a:cs typeface="Times New Roman" pitchFamily="18" charset="0"/>
              </a:rPr>
              <a:t>đổi</a:t>
            </a:r>
            <a:r>
              <a:rPr lang="en-US" sz="2800" dirty="0">
                <a:cs typeface="Times New Roman" pitchFamily="18" charset="0"/>
              </a:rPr>
              <a:t>.</a:t>
            </a:r>
            <a:endParaRPr lang="vi-VN" sz="2800" dirty="0">
              <a:cs typeface="Times New Roman" pitchFamily="18" charset="0"/>
            </a:endParaRP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ox(ou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ox(ou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ox(ou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4" presetClass="exit" presetSubtype="16" fill="hold" grpId="1" nodeType="withEffect">
                                  <p:stCondLst>
                                    <p:cond delay="0"/>
                                  </p:stCondLst>
                                  <p:childTnLst>
                                    <p:animEffect transition="out" filter="box(in)">
                                      <p:cBhvr>
                                        <p:cTn id="30" dur="500"/>
                                        <p:tgtEl>
                                          <p:spTgt spid="62"/>
                                        </p:tgtEl>
                                      </p:cBhvr>
                                    </p:animEffect>
                                    <p:set>
                                      <p:cBhvr>
                                        <p:cTn id="31" dur="1" fill="hold">
                                          <p:stCondLst>
                                            <p:cond delay="499"/>
                                          </p:stCondLst>
                                        </p:cTn>
                                        <p:tgtEl>
                                          <p:spTgt spid="6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linds(horizontal)">
                                      <p:cBhvr>
                                        <p:cTn id="36" dur="500"/>
                                        <p:tgtEl>
                                          <p:spTgt spid="3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3000"/>
                                        <p:tgtEl>
                                          <p:spTgt spid="5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right)">
                                      <p:cBhvr>
                                        <p:cTn id="42" dur="3000"/>
                                        <p:tgtEl>
                                          <p:spTgt spid="5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up)">
                                      <p:cBhvr>
                                        <p:cTn id="45" dur="30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1"/>
      <p:bldP spid="51" grpId="0" animBg="1"/>
      <p:bldP spid="52" grpId="0" animBg="1"/>
      <p:bldP spid="53" grpId="0" animBg="1"/>
      <p:bldP spid="62" grpId="0" animBg="1"/>
      <p:bldP spid="62" grpId="1" animBg="1"/>
      <p:bldP spid="30" grpId="1"/>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7" name="Text Box 18"/>
          <p:cNvSpPr txBox="1">
            <a:spLocks noChangeArrowheads="1"/>
          </p:cNvSpPr>
          <p:nvPr/>
        </p:nvSpPr>
        <p:spPr bwMode="auto">
          <a:xfrm>
            <a:off x="6235700" y="5387975"/>
            <a:ext cx="381000" cy="366713"/>
          </a:xfrm>
          <a:prstGeom prst="rect">
            <a:avLst/>
          </a:prstGeom>
          <a:noFill/>
          <a:ln w="9525">
            <a:noFill/>
            <a:miter lim="800000"/>
            <a:headEnd/>
            <a:tailEnd/>
          </a:ln>
        </p:spPr>
        <p:txBody>
          <a:bodyPr>
            <a:spAutoFit/>
          </a:bodyPr>
          <a:lstStyle/>
          <a:p>
            <a:pPr>
              <a:spcBef>
                <a:spcPct val="50000"/>
              </a:spcBef>
            </a:pPr>
            <a:r>
              <a:rPr lang="en-US" altLang="vi-VN" b="1">
                <a:solidFill>
                  <a:prstClr val="black"/>
                </a:solidFill>
              </a:rPr>
              <a:t>A</a:t>
            </a:r>
          </a:p>
        </p:txBody>
      </p:sp>
      <p:sp>
        <p:nvSpPr>
          <p:cNvPr id="158744" name="TextBox 1"/>
          <p:cNvSpPr txBox="1">
            <a:spLocks noChangeArrowheads="1"/>
          </p:cNvSpPr>
          <p:nvPr/>
        </p:nvSpPr>
        <p:spPr bwMode="auto">
          <a:xfrm>
            <a:off x="0" y="0"/>
            <a:ext cx="7086600" cy="523220"/>
          </a:xfrm>
          <a:prstGeom prst="rect">
            <a:avLst/>
          </a:prstGeom>
          <a:noFill/>
          <a:ln w="9525">
            <a:noFill/>
            <a:miter lim="800000"/>
            <a:headEnd/>
            <a:tailEnd/>
          </a:ln>
        </p:spPr>
        <p:txBody>
          <a:bodyPr>
            <a:spAutoFit/>
          </a:bodyPr>
          <a:lstStyle/>
          <a:p>
            <a:r>
              <a:rPr lang="en-US" altLang="vi-VN" sz="2800" b="1" dirty="0">
                <a:solidFill>
                  <a:prstClr val="black"/>
                </a:solidFill>
              </a:rPr>
              <a:t>c. </a:t>
            </a:r>
            <a:r>
              <a:rPr lang="en-US" altLang="vi-VN" sz="2800" b="1" dirty="0" err="1">
                <a:solidFill>
                  <a:prstClr val="black"/>
                </a:solidFill>
              </a:rPr>
              <a:t>Kết</a:t>
            </a:r>
            <a:r>
              <a:rPr lang="en-US" altLang="vi-VN" sz="2800" b="1" dirty="0">
                <a:solidFill>
                  <a:prstClr val="black"/>
                </a:solidFill>
              </a:rPr>
              <a:t> </a:t>
            </a:r>
            <a:r>
              <a:rPr lang="en-US" altLang="vi-VN" sz="2800" b="1" dirty="0" err="1">
                <a:solidFill>
                  <a:prstClr val="black"/>
                </a:solidFill>
              </a:rPr>
              <a:t>quả</a:t>
            </a:r>
            <a:r>
              <a:rPr lang="en-US" altLang="vi-VN" sz="2800" b="1" dirty="0">
                <a:solidFill>
                  <a:prstClr val="black"/>
                </a:solidFill>
              </a:rPr>
              <a:t> </a:t>
            </a:r>
            <a:r>
              <a:rPr lang="en-US" altLang="vi-VN" sz="2800" b="1" dirty="0" err="1">
                <a:solidFill>
                  <a:prstClr val="black"/>
                </a:solidFill>
              </a:rPr>
              <a:t>thí</a:t>
            </a:r>
            <a:r>
              <a:rPr lang="en-US" altLang="vi-VN" sz="2800" b="1" dirty="0">
                <a:solidFill>
                  <a:prstClr val="black"/>
                </a:solidFill>
              </a:rPr>
              <a:t> </a:t>
            </a:r>
            <a:r>
              <a:rPr lang="en-US" altLang="vi-VN" sz="2800" b="1" dirty="0" err="1">
                <a:solidFill>
                  <a:prstClr val="black"/>
                </a:solidFill>
              </a:rPr>
              <a:t>nghiệm</a:t>
            </a:r>
            <a:r>
              <a:rPr lang="en-US" altLang="vi-VN" sz="2800" b="1" dirty="0">
                <a:solidFill>
                  <a:prstClr val="black"/>
                </a:solidFill>
              </a:rPr>
              <a:t>: </a:t>
            </a:r>
            <a:r>
              <a:rPr lang="en-US" altLang="vi-VN" sz="2800" b="1" dirty="0" err="1">
                <a:solidFill>
                  <a:prstClr val="black"/>
                </a:solidFill>
              </a:rPr>
              <a:t>Phiếu</a:t>
            </a:r>
            <a:r>
              <a:rPr lang="en-US" altLang="vi-VN" sz="2800" b="1" dirty="0">
                <a:solidFill>
                  <a:prstClr val="black"/>
                </a:solidFill>
              </a:rPr>
              <a:t> </a:t>
            </a:r>
            <a:r>
              <a:rPr lang="en-US" altLang="vi-VN" sz="2800" b="1" dirty="0" err="1">
                <a:solidFill>
                  <a:prstClr val="black"/>
                </a:solidFill>
              </a:rPr>
              <a:t>học</a:t>
            </a:r>
            <a:r>
              <a:rPr lang="en-US" altLang="vi-VN" sz="2800" b="1" dirty="0">
                <a:solidFill>
                  <a:prstClr val="black"/>
                </a:solidFill>
              </a:rPr>
              <a:t> </a:t>
            </a:r>
            <a:r>
              <a:rPr lang="en-US" altLang="vi-VN" sz="2800" b="1" dirty="0" err="1">
                <a:solidFill>
                  <a:prstClr val="black"/>
                </a:solidFill>
              </a:rPr>
              <a:t>tập</a:t>
            </a:r>
            <a:r>
              <a:rPr lang="en-US" altLang="vi-VN" sz="2800" b="1" dirty="0">
                <a:solidFill>
                  <a:prstClr val="black"/>
                </a:solidFill>
              </a:rPr>
              <a:t> </a:t>
            </a:r>
            <a:r>
              <a:rPr lang="en-US" altLang="vi-VN" sz="2800" b="1" dirty="0" err="1">
                <a:solidFill>
                  <a:prstClr val="black"/>
                </a:solidFill>
              </a:rPr>
              <a:t>số</a:t>
            </a:r>
            <a:r>
              <a:rPr lang="en-US" altLang="vi-VN" sz="2800" b="1" dirty="0">
                <a:solidFill>
                  <a:prstClr val="black"/>
                </a:solidFill>
              </a:rPr>
              <a:t> 1.</a:t>
            </a:r>
            <a:endParaRPr lang="vi-VN" altLang="vi-VN" sz="2800" b="1" dirty="0">
              <a:solidFill>
                <a:prstClr val="black"/>
              </a:solidFill>
            </a:endParaRPr>
          </a:p>
        </p:txBody>
      </p:sp>
      <p:sp>
        <p:nvSpPr>
          <p:cNvPr id="38" name="Rectangle 37"/>
          <p:cNvSpPr/>
          <p:nvPr/>
        </p:nvSpPr>
        <p:spPr>
          <a:xfrm>
            <a:off x="133418" y="537835"/>
            <a:ext cx="8858066" cy="954107"/>
          </a:xfrm>
          <a:prstGeom prst="rect">
            <a:avLst/>
          </a:prstGeom>
        </p:spPr>
        <p:txBody>
          <a:bodyPr wrap="square">
            <a:spAutoFit/>
          </a:bodyPr>
          <a:lstStyle/>
          <a:p>
            <a:r>
              <a:rPr lang="en-US" sz="2800" dirty="0" err="1">
                <a:solidFill>
                  <a:srgbClr val="FF0000"/>
                </a:solidFill>
              </a:rPr>
              <a:t>Khi</a:t>
            </a:r>
            <a:r>
              <a:rPr lang="en-US" sz="2800" dirty="0">
                <a:solidFill>
                  <a:srgbClr val="FF0000"/>
                </a:solidFill>
              </a:rPr>
              <a:t> </a:t>
            </a:r>
            <a:r>
              <a:rPr lang="en-US" sz="2800" dirty="0" err="1">
                <a:solidFill>
                  <a:srgbClr val="FF0000"/>
                </a:solidFill>
              </a:rPr>
              <a:t>đặt</a:t>
            </a:r>
            <a:r>
              <a:rPr lang="en-US" sz="2800" dirty="0">
                <a:solidFill>
                  <a:srgbClr val="FF0000"/>
                </a:solidFill>
              </a:rPr>
              <a:t> </a:t>
            </a:r>
            <a:r>
              <a:rPr lang="en-US" sz="2800" dirty="0" err="1">
                <a:solidFill>
                  <a:srgbClr val="FF0000"/>
                </a:solidFill>
              </a:rPr>
              <a:t>bình</a:t>
            </a:r>
            <a:r>
              <a:rPr lang="en-US" sz="2800" dirty="0">
                <a:solidFill>
                  <a:srgbClr val="FF0000"/>
                </a:solidFill>
              </a:rPr>
              <a:t> </a:t>
            </a:r>
            <a:r>
              <a:rPr lang="en-US" sz="2800" dirty="0" err="1">
                <a:solidFill>
                  <a:srgbClr val="FF0000"/>
                </a:solidFill>
              </a:rPr>
              <a:t>sâu</a:t>
            </a:r>
            <a:r>
              <a:rPr lang="en-US" sz="2800" dirty="0">
                <a:solidFill>
                  <a:srgbClr val="FF0000"/>
                </a:solidFill>
              </a:rPr>
              <a:t> </a:t>
            </a:r>
            <a:r>
              <a:rPr lang="en-US" sz="2800" dirty="0" err="1">
                <a:solidFill>
                  <a:srgbClr val="FF0000"/>
                </a:solidFill>
              </a:rPr>
              <a:t>hơn</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vị</a:t>
            </a:r>
            <a:r>
              <a:rPr lang="en-US" sz="2800" dirty="0">
                <a:solidFill>
                  <a:srgbClr val="FF0000"/>
                </a:solidFill>
              </a:rPr>
              <a:t> </a:t>
            </a:r>
            <a:r>
              <a:rPr lang="en-US" sz="2800" dirty="0" err="1">
                <a:solidFill>
                  <a:srgbClr val="FF0000"/>
                </a:solidFill>
              </a:rPr>
              <a:t>trí</a:t>
            </a:r>
            <a:r>
              <a:rPr lang="en-US" sz="2800" dirty="0">
                <a:solidFill>
                  <a:srgbClr val="FF0000"/>
                </a:solidFill>
              </a:rPr>
              <a:t> P </a:t>
            </a:r>
            <a:r>
              <a:rPr lang="en-US" sz="2800" dirty="0" err="1">
                <a:solidFill>
                  <a:srgbClr val="FF0000"/>
                </a:solidFill>
              </a:rPr>
              <a:t>đến</a:t>
            </a:r>
            <a:r>
              <a:rPr lang="en-US" sz="2800" dirty="0">
                <a:solidFill>
                  <a:srgbClr val="FF0000"/>
                </a:solidFill>
              </a:rPr>
              <a:t> Q) </a:t>
            </a:r>
            <a:r>
              <a:rPr lang="en-US" sz="2800" dirty="0" err="1">
                <a:solidFill>
                  <a:srgbClr val="FF0000"/>
                </a:solidFill>
              </a:rPr>
              <a:t>thì</a:t>
            </a:r>
            <a:r>
              <a:rPr lang="en-US" sz="2800" dirty="0">
                <a:solidFill>
                  <a:srgbClr val="FF0000"/>
                </a:solidFill>
              </a:rPr>
              <a:t> </a:t>
            </a:r>
            <a:r>
              <a:rPr lang="en-US" sz="2800" dirty="0" err="1">
                <a:solidFill>
                  <a:srgbClr val="FF0000"/>
                </a:solidFill>
              </a:rPr>
              <a:t>tác</a:t>
            </a:r>
            <a:r>
              <a:rPr lang="en-US" sz="2800" dirty="0">
                <a:solidFill>
                  <a:srgbClr val="FF0000"/>
                </a:solidFill>
              </a:rPr>
              <a:t> </a:t>
            </a:r>
            <a:r>
              <a:rPr lang="en-US" sz="2800" dirty="0" err="1">
                <a:solidFill>
                  <a:srgbClr val="FF0000"/>
                </a:solidFill>
              </a:rPr>
              <a:t>dụng</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chất</a:t>
            </a:r>
            <a:r>
              <a:rPr lang="en-US" sz="2800" dirty="0">
                <a:solidFill>
                  <a:srgbClr val="FF0000"/>
                </a:solidFill>
              </a:rPr>
              <a:t> </a:t>
            </a:r>
            <a:r>
              <a:rPr lang="en-US" sz="2800" dirty="0" err="1">
                <a:solidFill>
                  <a:srgbClr val="FF0000"/>
                </a:solidFill>
              </a:rPr>
              <a:t>lỏng</a:t>
            </a:r>
            <a:r>
              <a:rPr lang="en-US" sz="2800" dirty="0">
                <a:solidFill>
                  <a:srgbClr val="FF0000"/>
                </a:solidFill>
              </a:rPr>
              <a:t> </a:t>
            </a:r>
            <a:r>
              <a:rPr lang="en-US" sz="2800" dirty="0" err="1">
                <a:solidFill>
                  <a:srgbClr val="FF0000"/>
                </a:solidFill>
              </a:rPr>
              <a:t>lên</a:t>
            </a:r>
            <a:r>
              <a:rPr lang="en-US" sz="2800" dirty="0">
                <a:solidFill>
                  <a:srgbClr val="FF0000"/>
                </a:solidFill>
              </a:rPr>
              <a:t> </a:t>
            </a:r>
            <a:r>
              <a:rPr lang="en-US" sz="2800" dirty="0" err="1">
                <a:solidFill>
                  <a:srgbClr val="FF0000"/>
                </a:solidFill>
              </a:rPr>
              <a:t>bình</a:t>
            </a:r>
            <a:r>
              <a:rPr lang="en-US" sz="2800" dirty="0">
                <a:solidFill>
                  <a:srgbClr val="FF0000"/>
                </a:solidFill>
              </a:rPr>
              <a:t> </a:t>
            </a:r>
            <a:r>
              <a:rPr lang="en-US" sz="2800" dirty="0" err="1">
                <a:solidFill>
                  <a:srgbClr val="FF0000"/>
                </a:solidFill>
              </a:rPr>
              <a:t>thay</a:t>
            </a:r>
            <a:r>
              <a:rPr lang="en-US" sz="2800" dirty="0">
                <a:solidFill>
                  <a:srgbClr val="FF0000"/>
                </a:solidFill>
              </a:rPr>
              <a:t> </a:t>
            </a:r>
            <a:r>
              <a:rPr lang="en-US" sz="2800" dirty="0" err="1">
                <a:solidFill>
                  <a:srgbClr val="FF0000"/>
                </a:solidFill>
              </a:rPr>
              <a:t>đổi</a:t>
            </a:r>
            <a:r>
              <a:rPr lang="en-US" sz="2800" dirty="0">
                <a:solidFill>
                  <a:srgbClr val="FF0000"/>
                </a:solidFill>
              </a:rPr>
              <a:t> </a:t>
            </a:r>
            <a:r>
              <a:rPr lang="en-US" sz="2800" dirty="0" err="1">
                <a:solidFill>
                  <a:srgbClr val="FF0000"/>
                </a:solidFill>
              </a:rPr>
              <a:t>như</a:t>
            </a:r>
            <a:r>
              <a:rPr lang="en-US" sz="2800" dirty="0">
                <a:solidFill>
                  <a:srgbClr val="FF0000"/>
                </a:solidFill>
              </a:rPr>
              <a:t> </a:t>
            </a:r>
            <a:r>
              <a:rPr lang="en-US" sz="2800" dirty="0" err="1">
                <a:solidFill>
                  <a:srgbClr val="FF0000"/>
                </a:solidFill>
              </a:rPr>
              <a:t>thế</a:t>
            </a:r>
            <a:r>
              <a:rPr lang="en-US" sz="2800" dirty="0">
                <a:solidFill>
                  <a:srgbClr val="FF0000"/>
                </a:solidFill>
              </a:rPr>
              <a:t> </a:t>
            </a:r>
            <a:r>
              <a:rPr lang="en-US" sz="2800" dirty="0" err="1">
                <a:solidFill>
                  <a:srgbClr val="FF0000"/>
                </a:solidFill>
              </a:rPr>
              <a:t>nào</a:t>
            </a:r>
            <a:r>
              <a:rPr lang="en-US" sz="2800" dirty="0">
                <a:solidFill>
                  <a:srgbClr val="FF0000"/>
                </a:solidFill>
              </a:rPr>
              <a:t>?</a:t>
            </a:r>
          </a:p>
        </p:txBody>
      </p:sp>
      <p:sp>
        <p:nvSpPr>
          <p:cNvPr id="45" name="Rectangle 7"/>
          <p:cNvSpPr>
            <a:spLocks noChangeArrowheads="1"/>
          </p:cNvSpPr>
          <p:nvPr/>
        </p:nvSpPr>
        <p:spPr bwMode="auto">
          <a:xfrm>
            <a:off x="6762750" y="5183188"/>
            <a:ext cx="914400" cy="762000"/>
          </a:xfrm>
          <a:prstGeom prst="rect">
            <a:avLst/>
          </a:prstGeom>
          <a:gradFill rotWithShape="1">
            <a:gsLst>
              <a:gs pos="0">
                <a:schemeClr val="bg2">
                  <a:alpha val="67000"/>
                </a:schemeClr>
              </a:gs>
              <a:gs pos="50000">
                <a:schemeClr val="bg2">
                  <a:gamma/>
                  <a:tint val="0"/>
                  <a:invGamma/>
                </a:schemeClr>
              </a:gs>
              <a:gs pos="100000">
                <a:schemeClr val="bg2">
                  <a:alpha val="67000"/>
                </a:schemeClr>
              </a:gs>
            </a:gsLst>
            <a:lin ang="5400000" scaled="1"/>
          </a:gradFill>
          <a:ln>
            <a:noFill/>
          </a:ln>
          <a:effectLst/>
        </p:spPr>
        <p:txBody>
          <a:bodyPr wrap="none" anchor="ctr"/>
          <a:lstStyle/>
          <a:p>
            <a:pPr>
              <a:buFontTx/>
              <a:buNone/>
              <a:defRPr/>
            </a:pPr>
            <a:endParaRPr lang="vi-VN">
              <a:solidFill>
                <a:prstClr val="black"/>
              </a:solidFill>
              <a:latin typeface="Arial" panose="020B0604020202020204" pitchFamily="34" charset="0"/>
              <a:cs typeface="Arial" panose="020B0604020202020204" pitchFamily="34" charset="0"/>
            </a:endParaRPr>
          </a:p>
        </p:txBody>
      </p:sp>
      <p:sp>
        <p:nvSpPr>
          <p:cNvPr id="46" name="Rectangle 8"/>
          <p:cNvSpPr>
            <a:spLocks noChangeArrowheads="1"/>
          </p:cNvSpPr>
          <p:nvPr/>
        </p:nvSpPr>
        <p:spPr bwMode="auto">
          <a:xfrm>
            <a:off x="6861685" y="2462213"/>
            <a:ext cx="685800" cy="3633787"/>
          </a:xfrm>
          <a:prstGeom prst="rect">
            <a:avLst/>
          </a:prstGeom>
          <a:gradFill rotWithShape="1">
            <a:gsLst>
              <a:gs pos="0">
                <a:schemeClr val="bg2">
                  <a:alpha val="49001"/>
                </a:schemeClr>
              </a:gs>
              <a:gs pos="50000">
                <a:schemeClr val="bg1"/>
              </a:gs>
              <a:gs pos="100000">
                <a:schemeClr val="bg2">
                  <a:alpha val="49001"/>
                </a:schemeClr>
              </a:gs>
            </a:gsLst>
            <a:lin ang="0" scaled="1"/>
          </a:gradFill>
          <a:ln>
            <a:noFill/>
          </a:ln>
          <a:effectLst/>
        </p:spPr>
        <p:txBody>
          <a:bodyPr wrap="none" anchor="ctr"/>
          <a:lstStyle/>
          <a:p>
            <a:pPr>
              <a:buFontTx/>
              <a:buNone/>
              <a:defRPr/>
            </a:pPr>
            <a:endParaRPr lang="vi-VN">
              <a:solidFill>
                <a:prstClr val="black"/>
              </a:solidFill>
              <a:latin typeface="Arial" panose="020B0604020202020204" pitchFamily="34" charset="0"/>
              <a:cs typeface="Arial" panose="020B0604020202020204" pitchFamily="34" charset="0"/>
            </a:endParaRPr>
          </a:p>
        </p:txBody>
      </p:sp>
      <p:sp>
        <p:nvSpPr>
          <p:cNvPr id="47" name="Freeform 9"/>
          <p:cNvSpPr>
            <a:spLocks/>
          </p:cNvSpPr>
          <p:nvPr/>
        </p:nvSpPr>
        <p:spPr bwMode="auto">
          <a:xfrm>
            <a:off x="6781800" y="2438400"/>
            <a:ext cx="838200" cy="3657600"/>
          </a:xfrm>
          <a:custGeom>
            <a:avLst/>
            <a:gdLst>
              <a:gd name="T0" fmla="*/ 2147483647 w 528"/>
              <a:gd name="T1" fmla="*/ 2147483647 h 2304"/>
              <a:gd name="T2" fmla="*/ 2147483647 w 528"/>
              <a:gd name="T3" fmla="*/ 2147483647 h 2304"/>
              <a:gd name="T4" fmla="*/ 0 w 528"/>
              <a:gd name="T5" fmla="*/ 2147483647 h 2304"/>
              <a:gd name="T6" fmla="*/ 0 w 528"/>
              <a:gd name="T7" fmla="*/ 2147483647 h 2304"/>
              <a:gd name="T8" fmla="*/ 2147483647 w 528"/>
              <a:gd name="T9" fmla="*/ 2147483647 h 2304"/>
              <a:gd name="T10" fmla="*/ 2147483647 w 528"/>
              <a:gd name="T11" fmla="*/ 2147483647 h 2304"/>
              <a:gd name="T12" fmla="*/ 2147483647 w 528"/>
              <a:gd name="T13" fmla="*/ 2147483647 h 2304"/>
              <a:gd name="T14" fmla="*/ 2147483647 w 528"/>
              <a:gd name="T15" fmla="*/ 2147483647 h 2304"/>
              <a:gd name="T16" fmla="*/ 2147483647 w 528"/>
              <a:gd name="T17" fmla="*/ 2147483647 h 2304"/>
              <a:gd name="T18" fmla="*/ 2147483647 w 528"/>
              <a:gd name="T19" fmla="*/ 2147483647 h 2304"/>
              <a:gd name="T20" fmla="*/ 2147483647 w 528"/>
              <a:gd name="T21" fmla="*/ 2147483647 h 2304"/>
              <a:gd name="T22" fmla="*/ 2147483647 w 528"/>
              <a:gd name="T23" fmla="*/ 0 h 2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8"/>
              <a:gd name="T37" fmla="*/ 0 h 2304"/>
              <a:gd name="T38" fmla="*/ 528 w 528"/>
              <a:gd name="T39" fmla="*/ 2304 h 23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8" h="2304">
                <a:moveTo>
                  <a:pt x="39" y="6"/>
                </a:moveTo>
                <a:lnTo>
                  <a:pt x="48" y="1740"/>
                </a:lnTo>
                <a:lnTo>
                  <a:pt x="0" y="1740"/>
                </a:lnTo>
                <a:lnTo>
                  <a:pt x="0" y="2220"/>
                </a:lnTo>
                <a:lnTo>
                  <a:pt x="48" y="2220"/>
                </a:lnTo>
                <a:lnTo>
                  <a:pt x="48" y="2301"/>
                </a:lnTo>
                <a:lnTo>
                  <a:pt x="480" y="2304"/>
                </a:lnTo>
                <a:lnTo>
                  <a:pt x="480" y="2220"/>
                </a:lnTo>
                <a:lnTo>
                  <a:pt x="528" y="2220"/>
                </a:lnTo>
                <a:lnTo>
                  <a:pt x="528" y="1740"/>
                </a:lnTo>
                <a:lnTo>
                  <a:pt x="480" y="1740"/>
                </a:lnTo>
                <a:lnTo>
                  <a:pt x="480" y="0"/>
                </a:lnTo>
              </a:path>
            </a:pathLst>
          </a:custGeom>
          <a:noFill/>
          <a:ln w="28575" cmpd="sng">
            <a:solidFill>
              <a:schemeClr val="tx1"/>
            </a:solidFill>
            <a:round/>
            <a:headEnd/>
            <a:tailEnd/>
          </a:ln>
        </p:spPr>
        <p:txBody>
          <a:bodyPr/>
          <a:lstStyle/>
          <a:p>
            <a:endParaRPr lang="en-US">
              <a:solidFill>
                <a:prstClr val="black"/>
              </a:solidFill>
            </a:endParaRPr>
          </a:p>
        </p:txBody>
      </p:sp>
      <p:sp>
        <p:nvSpPr>
          <p:cNvPr id="48" name="Rectangle 10"/>
          <p:cNvSpPr>
            <a:spLocks noChangeArrowheads="1"/>
          </p:cNvSpPr>
          <p:nvPr/>
        </p:nvSpPr>
        <p:spPr bwMode="auto">
          <a:xfrm>
            <a:off x="7600950" y="5145088"/>
            <a:ext cx="85725" cy="838200"/>
          </a:xfrm>
          <a:prstGeom prst="rect">
            <a:avLst/>
          </a:prstGeom>
          <a:solidFill>
            <a:srgbClr val="FF00FF"/>
          </a:solidFill>
          <a:ln w="9525">
            <a:noFill/>
            <a:miter lim="800000"/>
            <a:headEnd/>
            <a:tailEnd/>
          </a:ln>
        </p:spPr>
        <p:txBody>
          <a:bodyPr wrap="none" anchor="ctr"/>
          <a:lstStyle/>
          <a:p>
            <a:pPr>
              <a:buFontTx/>
              <a:buNone/>
            </a:pPr>
            <a:endParaRPr lang="vi-VN" altLang="vi-VN">
              <a:solidFill>
                <a:prstClr val="black"/>
              </a:solidFill>
              <a:latin typeface="Arial" pitchFamily="34" charset="0"/>
              <a:cs typeface="Arial" pitchFamily="34" charset="0"/>
            </a:endParaRPr>
          </a:p>
        </p:txBody>
      </p:sp>
      <p:sp>
        <p:nvSpPr>
          <p:cNvPr id="49" name="Rectangle 11"/>
          <p:cNvSpPr>
            <a:spLocks noChangeArrowheads="1"/>
          </p:cNvSpPr>
          <p:nvPr/>
        </p:nvSpPr>
        <p:spPr bwMode="auto">
          <a:xfrm>
            <a:off x="6715125" y="5151438"/>
            <a:ext cx="85725" cy="838200"/>
          </a:xfrm>
          <a:prstGeom prst="rect">
            <a:avLst/>
          </a:prstGeom>
          <a:solidFill>
            <a:srgbClr val="FF00FF"/>
          </a:solidFill>
          <a:ln w="9525">
            <a:noFill/>
            <a:miter lim="800000"/>
            <a:headEnd/>
            <a:tailEnd/>
          </a:ln>
        </p:spPr>
        <p:txBody>
          <a:bodyPr wrap="none" anchor="ctr"/>
          <a:lstStyle/>
          <a:p>
            <a:pPr>
              <a:buFontTx/>
              <a:buNone/>
            </a:pPr>
            <a:endParaRPr lang="vi-VN" altLang="vi-VN">
              <a:solidFill>
                <a:prstClr val="black"/>
              </a:solidFill>
              <a:latin typeface="Arial" pitchFamily="34" charset="0"/>
              <a:cs typeface="Arial" pitchFamily="34" charset="0"/>
            </a:endParaRPr>
          </a:p>
        </p:txBody>
      </p:sp>
      <p:sp>
        <p:nvSpPr>
          <p:cNvPr id="50" name="Rectangle 12"/>
          <p:cNvSpPr>
            <a:spLocks noChangeArrowheads="1"/>
          </p:cNvSpPr>
          <p:nvPr/>
        </p:nvSpPr>
        <p:spPr bwMode="auto">
          <a:xfrm rot="5400000">
            <a:off x="7151687" y="5689601"/>
            <a:ext cx="98425" cy="762000"/>
          </a:xfrm>
          <a:prstGeom prst="rect">
            <a:avLst/>
          </a:prstGeom>
          <a:solidFill>
            <a:srgbClr val="FF00FF"/>
          </a:solidFill>
          <a:ln w="9525">
            <a:noFill/>
            <a:miter lim="800000"/>
            <a:headEnd/>
            <a:tailEnd/>
          </a:ln>
        </p:spPr>
        <p:txBody>
          <a:bodyPr wrap="none" anchor="ctr"/>
          <a:lstStyle/>
          <a:p>
            <a:pPr>
              <a:buFontTx/>
              <a:buNone/>
            </a:pPr>
            <a:endParaRPr lang="vi-VN" altLang="vi-VN">
              <a:solidFill>
                <a:prstClr val="black"/>
              </a:solidFill>
              <a:latin typeface="Arial" pitchFamily="34" charset="0"/>
              <a:cs typeface="Arial" pitchFamily="34" charset="0"/>
            </a:endParaRPr>
          </a:p>
        </p:txBody>
      </p:sp>
      <p:sp>
        <p:nvSpPr>
          <p:cNvPr id="51" name="Freeform 13"/>
          <p:cNvSpPr>
            <a:spLocks/>
          </p:cNvSpPr>
          <p:nvPr/>
        </p:nvSpPr>
        <p:spPr bwMode="auto">
          <a:xfrm>
            <a:off x="6777038" y="5129440"/>
            <a:ext cx="152400" cy="827087"/>
          </a:xfrm>
          <a:custGeom>
            <a:avLst/>
            <a:gdLst>
              <a:gd name="T0" fmla="*/ 0 w 96"/>
              <a:gd name="T1" fmla="*/ 0 h 522"/>
              <a:gd name="T2" fmla="*/ 0 w 96"/>
              <a:gd name="T3" fmla="*/ 2147483647 h 522"/>
              <a:gd name="T4" fmla="*/ 2147483647 w 96"/>
              <a:gd name="T5" fmla="*/ 2147483647 h 522"/>
              <a:gd name="T6" fmla="*/ 2147483647 w 96"/>
              <a:gd name="T7" fmla="*/ 2147483647 h 522"/>
              <a:gd name="T8" fmla="*/ 2147483647 w 96"/>
              <a:gd name="T9" fmla="*/ 2147483647 h 522"/>
              <a:gd name="T10" fmla="*/ 2147483647 w 96"/>
              <a:gd name="T11" fmla="*/ 2147483647 h 522"/>
              <a:gd name="T12" fmla="*/ 2147483647 w 96"/>
              <a:gd name="T13" fmla="*/ 2147483647 h 522"/>
              <a:gd name="T14" fmla="*/ 2147483647 w 96"/>
              <a:gd name="T15" fmla="*/ 2147483647 h 522"/>
              <a:gd name="T16" fmla="*/ 2147483647 w 96"/>
              <a:gd name="T17" fmla="*/ 2147483647 h 522"/>
              <a:gd name="T18" fmla="*/ 2147483647 w 96"/>
              <a:gd name="T19" fmla="*/ 2147483647 h 522"/>
              <a:gd name="T20" fmla="*/ 0 w 96"/>
              <a:gd name="T21" fmla="*/ 0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22"/>
              <a:gd name="T35" fmla="*/ 96 w 96"/>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22">
                <a:moveTo>
                  <a:pt x="0" y="0"/>
                </a:moveTo>
                <a:lnTo>
                  <a:pt x="0" y="522"/>
                </a:lnTo>
                <a:lnTo>
                  <a:pt x="36" y="471"/>
                </a:lnTo>
                <a:lnTo>
                  <a:pt x="63" y="429"/>
                </a:lnTo>
                <a:lnTo>
                  <a:pt x="81" y="381"/>
                </a:lnTo>
                <a:lnTo>
                  <a:pt x="93" y="321"/>
                </a:lnTo>
                <a:lnTo>
                  <a:pt x="96" y="246"/>
                </a:lnTo>
                <a:lnTo>
                  <a:pt x="84" y="165"/>
                </a:lnTo>
                <a:lnTo>
                  <a:pt x="66" y="102"/>
                </a:lnTo>
                <a:lnTo>
                  <a:pt x="48" y="72"/>
                </a:lnTo>
                <a:lnTo>
                  <a:pt x="0" y="0"/>
                </a:lnTo>
                <a:close/>
              </a:path>
            </a:pathLst>
          </a:custGeom>
          <a:solidFill>
            <a:srgbClr val="FF00FF"/>
          </a:solidFill>
          <a:ln w="9525">
            <a:noFill/>
            <a:round/>
            <a:headEnd/>
            <a:tailEnd/>
          </a:ln>
        </p:spPr>
        <p:txBody>
          <a:bodyPr/>
          <a:lstStyle/>
          <a:p>
            <a:endParaRPr lang="en-US">
              <a:solidFill>
                <a:prstClr val="black"/>
              </a:solidFill>
            </a:endParaRPr>
          </a:p>
        </p:txBody>
      </p:sp>
      <p:sp>
        <p:nvSpPr>
          <p:cNvPr id="52" name="Freeform 14"/>
          <p:cNvSpPr>
            <a:spLocks/>
          </p:cNvSpPr>
          <p:nvPr/>
        </p:nvSpPr>
        <p:spPr bwMode="auto">
          <a:xfrm>
            <a:off x="7477635" y="5139642"/>
            <a:ext cx="155575" cy="835025"/>
          </a:xfrm>
          <a:custGeom>
            <a:avLst/>
            <a:gdLst>
              <a:gd name="T0" fmla="*/ 2147483647 w 98"/>
              <a:gd name="T1" fmla="*/ 0 h 525"/>
              <a:gd name="T2" fmla="*/ 2147483647 w 98"/>
              <a:gd name="T3" fmla="*/ 2147483647 h 525"/>
              <a:gd name="T4" fmla="*/ 2147483647 w 98"/>
              <a:gd name="T5" fmla="*/ 2147483647 h 525"/>
              <a:gd name="T6" fmla="*/ 2147483647 w 98"/>
              <a:gd name="T7" fmla="*/ 2147483647 h 525"/>
              <a:gd name="T8" fmla="*/ 2147483647 w 98"/>
              <a:gd name="T9" fmla="*/ 2147483647 h 525"/>
              <a:gd name="T10" fmla="*/ 2147483647 w 98"/>
              <a:gd name="T11" fmla="*/ 2147483647 h 525"/>
              <a:gd name="T12" fmla="*/ 0 w 98"/>
              <a:gd name="T13" fmla="*/ 2147483647 h 525"/>
              <a:gd name="T14" fmla="*/ 2147483647 w 98"/>
              <a:gd name="T15" fmla="*/ 2147483647 h 525"/>
              <a:gd name="T16" fmla="*/ 2147483647 w 98"/>
              <a:gd name="T17" fmla="*/ 2147483647 h 525"/>
              <a:gd name="T18" fmla="*/ 2147483647 w 98"/>
              <a:gd name="T19" fmla="*/ 2147483647 h 525"/>
              <a:gd name="T20" fmla="*/ 2147483647 w 98"/>
              <a:gd name="T21" fmla="*/ 0 h 5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25"/>
              <a:gd name="T35" fmla="*/ 98 w 98"/>
              <a:gd name="T36" fmla="*/ 525 h 5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25">
                <a:moveTo>
                  <a:pt x="96" y="0"/>
                </a:moveTo>
                <a:lnTo>
                  <a:pt x="98" y="525"/>
                </a:lnTo>
                <a:lnTo>
                  <a:pt x="60" y="471"/>
                </a:lnTo>
                <a:lnTo>
                  <a:pt x="33" y="429"/>
                </a:lnTo>
                <a:lnTo>
                  <a:pt x="15" y="381"/>
                </a:lnTo>
                <a:lnTo>
                  <a:pt x="3" y="321"/>
                </a:lnTo>
                <a:lnTo>
                  <a:pt x="0" y="246"/>
                </a:lnTo>
                <a:lnTo>
                  <a:pt x="12" y="165"/>
                </a:lnTo>
                <a:lnTo>
                  <a:pt x="30" y="102"/>
                </a:lnTo>
                <a:lnTo>
                  <a:pt x="48" y="72"/>
                </a:lnTo>
                <a:lnTo>
                  <a:pt x="96" y="0"/>
                </a:lnTo>
                <a:close/>
              </a:path>
            </a:pathLst>
          </a:custGeom>
          <a:solidFill>
            <a:srgbClr val="FF00FF"/>
          </a:solidFill>
          <a:ln w="9525">
            <a:noFill/>
            <a:round/>
            <a:headEnd/>
            <a:tailEnd/>
          </a:ln>
        </p:spPr>
        <p:txBody>
          <a:bodyPr/>
          <a:lstStyle/>
          <a:p>
            <a:endParaRPr lang="en-US">
              <a:solidFill>
                <a:prstClr val="black"/>
              </a:solidFill>
            </a:endParaRPr>
          </a:p>
        </p:txBody>
      </p:sp>
      <p:sp>
        <p:nvSpPr>
          <p:cNvPr id="53" name="Freeform 15"/>
          <p:cNvSpPr>
            <a:spLocks/>
          </p:cNvSpPr>
          <p:nvPr/>
        </p:nvSpPr>
        <p:spPr bwMode="auto">
          <a:xfrm rot="10800000">
            <a:off x="6808220" y="5833689"/>
            <a:ext cx="762000" cy="209550"/>
          </a:xfrm>
          <a:custGeom>
            <a:avLst/>
            <a:gdLst>
              <a:gd name="T0" fmla="*/ 0 w 480"/>
              <a:gd name="T1" fmla="*/ 2147483647 h 132"/>
              <a:gd name="T2" fmla="*/ 2147483647 w 480"/>
              <a:gd name="T3" fmla="*/ 0 h 132"/>
              <a:gd name="T4" fmla="*/ 2147483647 w 480"/>
              <a:gd name="T5" fmla="*/ 2147483647 h 132"/>
              <a:gd name="T6" fmla="*/ 2147483647 w 480"/>
              <a:gd name="T7" fmla="*/ 2147483647 h 132"/>
              <a:gd name="T8" fmla="*/ 2147483647 w 480"/>
              <a:gd name="T9" fmla="*/ 2147483647 h 132"/>
              <a:gd name="T10" fmla="*/ 2147483647 w 480"/>
              <a:gd name="T11" fmla="*/ 2147483647 h 132"/>
              <a:gd name="T12" fmla="*/ 2147483647 w 480"/>
              <a:gd name="T13" fmla="*/ 2147483647 h 132"/>
              <a:gd name="T14" fmla="*/ 2147483647 w 480"/>
              <a:gd name="T15" fmla="*/ 2147483647 h 132"/>
              <a:gd name="T16" fmla="*/ 2147483647 w 480"/>
              <a:gd name="T17" fmla="*/ 2147483647 h 132"/>
              <a:gd name="T18" fmla="*/ 2147483647 w 480"/>
              <a:gd name="T19" fmla="*/ 2147483647 h 132"/>
              <a:gd name="T20" fmla="*/ 2147483647 w 480"/>
              <a:gd name="T21" fmla="*/ 2147483647 h 132"/>
              <a:gd name="T22" fmla="*/ 0 w 480"/>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0"/>
              <a:gd name="T37" fmla="*/ 0 h 132"/>
              <a:gd name="T38" fmla="*/ 480 w 480"/>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0" h="132">
                <a:moveTo>
                  <a:pt x="0" y="3"/>
                </a:moveTo>
                <a:lnTo>
                  <a:pt x="480" y="0"/>
                </a:lnTo>
                <a:lnTo>
                  <a:pt x="444" y="57"/>
                </a:lnTo>
                <a:lnTo>
                  <a:pt x="402" y="84"/>
                </a:lnTo>
                <a:lnTo>
                  <a:pt x="357" y="108"/>
                </a:lnTo>
                <a:lnTo>
                  <a:pt x="306" y="120"/>
                </a:lnTo>
                <a:lnTo>
                  <a:pt x="228" y="132"/>
                </a:lnTo>
                <a:lnTo>
                  <a:pt x="150" y="120"/>
                </a:lnTo>
                <a:lnTo>
                  <a:pt x="102" y="105"/>
                </a:lnTo>
                <a:lnTo>
                  <a:pt x="75" y="81"/>
                </a:lnTo>
                <a:lnTo>
                  <a:pt x="33" y="42"/>
                </a:lnTo>
                <a:lnTo>
                  <a:pt x="0" y="3"/>
                </a:lnTo>
                <a:close/>
              </a:path>
            </a:pathLst>
          </a:custGeom>
          <a:solidFill>
            <a:srgbClr val="FF00FF"/>
          </a:solidFill>
          <a:ln w="9525">
            <a:noFill/>
            <a:round/>
            <a:headEnd/>
            <a:tailEnd/>
          </a:ln>
        </p:spPr>
        <p:txBody>
          <a:bodyPr/>
          <a:lstStyle/>
          <a:p>
            <a:endParaRPr lang="en-US">
              <a:solidFill>
                <a:prstClr val="black"/>
              </a:solidFill>
            </a:endParaRPr>
          </a:p>
        </p:txBody>
      </p:sp>
      <p:sp>
        <p:nvSpPr>
          <p:cNvPr id="54" name="Text Box 16"/>
          <p:cNvSpPr txBox="1">
            <a:spLocks noChangeArrowheads="1"/>
          </p:cNvSpPr>
          <p:nvPr/>
        </p:nvSpPr>
        <p:spPr bwMode="auto">
          <a:xfrm>
            <a:off x="6667500" y="6457950"/>
            <a:ext cx="1143000" cy="369332"/>
          </a:xfrm>
          <a:prstGeom prst="rect">
            <a:avLst/>
          </a:prstGeom>
          <a:noFill/>
          <a:ln w="9525">
            <a:noFill/>
            <a:miter lim="800000"/>
            <a:headEnd/>
            <a:tailEnd/>
          </a:ln>
        </p:spPr>
        <p:txBody>
          <a:bodyPr>
            <a:spAutoFit/>
          </a:bodyPr>
          <a:lstStyle/>
          <a:p>
            <a:pPr>
              <a:spcBef>
                <a:spcPct val="50000"/>
              </a:spcBef>
              <a:buFontTx/>
              <a:buNone/>
            </a:pPr>
            <a:r>
              <a:rPr lang="en-US" altLang="vi-VN" b="1" dirty="0" err="1">
                <a:solidFill>
                  <a:srgbClr val="FF0000"/>
                </a:solidFill>
                <a:cs typeface="Arial" pitchFamily="34" charset="0"/>
              </a:rPr>
              <a:t>Hình</a:t>
            </a:r>
            <a:r>
              <a:rPr lang="en-US" altLang="vi-VN" b="1" dirty="0">
                <a:solidFill>
                  <a:srgbClr val="FF0000"/>
                </a:solidFill>
                <a:cs typeface="Arial" pitchFamily="34" charset="0"/>
              </a:rPr>
              <a:t> 16.2</a:t>
            </a:r>
          </a:p>
        </p:txBody>
      </p:sp>
      <p:sp>
        <p:nvSpPr>
          <p:cNvPr id="56" name="Text Box 18"/>
          <p:cNvSpPr txBox="1">
            <a:spLocks noChangeArrowheads="1"/>
          </p:cNvSpPr>
          <p:nvPr/>
        </p:nvSpPr>
        <p:spPr bwMode="auto">
          <a:xfrm>
            <a:off x="6226175" y="5380423"/>
            <a:ext cx="381000" cy="490537"/>
          </a:xfrm>
          <a:prstGeom prst="rect">
            <a:avLst/>
          </a:prstGeom>
          <a:noFill/>
          <a:ln w="9525">
            <a:noFill/>
            <a:miter lim="800000"/>
            <a:headEnd/>
            <a:tailEnd/>
          </a:ln>
        </p:spPr>
        <p:txBody>
          <a:bodyPr>
            <a:spAutoFit/>
          </a:bodyPr>
          <a:lstStyle/>
          <a:p>
            <a:pPr>
              <a:spcBef>
                <a:spcPct val="50000"/>
              </a:spcBef>
              <a:buFontTx/>
              <a:buNone/>
            </a:pPr>
            <a:r>
              <a:rPr lang="en-US" altLang="vi-VN" b="1">
                <a:solidFill>
                  <a:prstClr val="black"/>
                </a:solidFill>
                <a:cs typeface="Arial" pitchFamily="34" charset="0"/>
              </a:rPr>
              <a:t>A</a:t>
            </a:r>
          </a:p>
        </p:txBody>
      </p:sp>
      <p:sp>
        <p:nvSpPr>
          <p:cNvPr id="57" name="Text Box 19"/>
          <p:cNvSpPr txBox="1">
            <a:spLocks noChangeArrowheads="1"/>
          </p:cNvSpPr>
          <p:nvPr/>
        </p:nvSpPr>
        <p:spPr bwMode="auto">
          <a:xfrm>
            <a:off x="7797800" y="5414963"/>
            <a:ext cx="381000" cy="490537"/>
          </a:xfrm>
          <a:prstGeom prst="rect">
            <a:avLst/>
          </a:prstGeom>
          <a:noFill/>
          <a:ln w="9525">
            <a:noFill/>
            <a:miter lim="800000"/>
            <a:headEnd/>
            <a:tailEnd/>
          </a:ln>
        </p:spPr>
        <p:txBody>
          <a:bodyPr>
            <a:spAutoFit/>
          </a:bodyPr>
          <a:lstStyle/>
          <a:p>
            <a:pPr>
              <a:spcBef>
                <a:spcPct val="50000"/>
              </a:spcBef>
              <a:buFontTx/>
              <a:buNone/>
            </a:pPr>
            <a:r>
              <a:rPr lang="en-US" altLang="vi-VN" b="1">
                <a:solidFill>
                  <a:prstClr val="black"/>
                </a:solidFill>
                <a:cs typeface="Arial" pitchFamily="34" charset="0"/>
              </a:rPr>
              <a:t>B</a:t>
            </a:r>
          </a:p>
        </p:txBody>
      </p:sp>
      <p:sp>
        <p:nvSpPr>
          <p:cNvPr id="58" name="Text Box 20"/>
          <p:cNvSpPr txBox="1">
            <a:spLocks noChangeArrowheads="1"/>
          </p:cNvSpPr>
          <p:nvPr/>
        </p:nvSpPr>
        <p:spPr bwMode="auto">
          <a:xfrm>
            <a:off x="7010400" y="6253163"/>
            <a:ext cx="381000" cy="490537"/>
          </a:xfrm>
          <a:prstGeom prst="rect">
            <a:avLst/>
          </a:prstGeom>
          <a:noFill/>
          <a:ln w="9525">
            <a:noFill/>
            <a:miter lim="800000"/>
            <a:headEnd/>
            <a:tailEnd/>
          </a:ln>
        </p:spPr>
        <p:txBody>
          <a:bodyPr>
            <a:spAutoFit/>
          </a:bodyPr>
          <a:lstStyle/>
          <a:p>
            <a:pPr>
              <a:spcBef>
                <a:spcPct val="50000"/>
              </a:spcBef>
              <a:buFontTx/>
              <a:buNone/>
            </a:pPr>
            <a:r>
              <a:rPr lang="en-US" altLang="vi-VN" b="1" dirty="0">
                <a:solidFill>
                  <a:prstClr val="black"/>
                </a:solidFill>
                <a:cs typeface="Arial" pitchFamily="34" charset="0"/>
              </a:rPr>
              <a:t>C</a:t>
            </a:r>
          </a:p>
        </p:txBody>
      </p:sp>
      <p:sp>
        <p:nvSpPr>
          <p:cNvPr id="30" name="Rectangle 29"/>
          <p:cNvSpPr/>
          <p:nvPr/>
        </p:nvSpPr>
        <p:spPr>
          <a:xfrm>
            <a:off x="133418" y="1600857"/>
            <a:ext cx="8534290" cy="523220"/>
          </a:xfrm>
          <a:prstGeom prst="rect">
            <a:avLst/>
          </a:prstGeom>
        </p:spPr>
        <p:txBody>
          <a:bodyPr wrap="square">
            <a:spAutoFit/>
          </a:bodyPr>
          <a:lstStyle/>
          <a:p>
            <a:r>
              <a:rPr lang="en-US" sz="2800" dirty="0">
                <a:solidFill>
                  <a:prstClr val="black"/>
                </a:solidFill>
              </a:rPr>
              <a:t>TL: </a:t>
            </a:r>
            <a:r>
              <a:rPr lang="en-US" sz="2800" dirty="0" err="1">
                <a:solidFill>
                  <a:prstClr val="black"/>
                </a:solidFill>
              </a:rPr>
              <a:t>Thì</a:t>
            </a:r>
            <a:r>
              <a:rPr lang="en-US" sz="2800" dirty="0">
                <a:solidFill>
                  <a:prstClr val="black"/>
                </a:solidFill>
              </a:rPr>
              <a:t> </a:t>
            </a:r>
            <a:r>
              <a:rPr lang="en-US" sz="2800" dirty="0" err="1">
                <a:solidFill>
                  <a:prstClr val="black"/>
                </a:solidFill>
              </a:rPr>
              <a:t>tác</a:t>
            </a:r>
            <a:r>
              <a:rPr lang="en-US" sz="2800" dirty="0">
                <a:solidFill>
                  <a:prstClr val="black"/>
                </a:solidFill>
              </a:rPr>
              <a:t> </a:t>
            </a:r>
            <a:r>
              <a:rPr lang="en-US" sz="2800" dirty="0" err="1">
                <a:solidFill>
                  <a:prstClr val="black"/>
                </a:solidFill>
              </a:rPr>
              <a:t>dụng</a:t>
            </a:r>
            <a:r>
              <a:rPr lang="en-US" sz="2800" dirty="0">
                <a:solidFill>
                  <a:prstClr val="black"/>
                </a:solidFill>
              </a:rPr>
              <a:t> </a:t>
            </a:r>
            <a:r>
              <a:rPr lang="en-US" sz="2800" dirty="0" err="1">
                <a:solidFill>
                  <a:prstClr val="black"/>
                </a:solidFill>
              </a:rPr>
              <a:t>của</a:t>
            </a:r>
            <a:r>
              <a:rPr lang="en-US" sz="2800" dirty="0">
                <a:solidFill>
                  <a:prstClr val="black"/>
                </a:solidFill>
              </a:rPr>
              <a:t> </a:t>
            </a:r>
            <a:r>
              <a:rPr lang="en-US" sz="2800" dirty="0" err="1">
                <a:solidFill>
                  <a:prstClr val="black"/>
                </a:solidFill>
              </a:rPr>
              <a:t>chất</a:t>
            </a:r>
            <a:r>
              <a:rPr lang="en-US" sz="2800" dirty="0">
                <a:solidFill>
                  <a:prstClr val="black"/>
                </a:solidFill>
              </a:rPr>
              <a:t> </a:t>
            </a:r>
            <a:r>
              <a:rPr lang="en-US" sz="2800" dirty="0" err="1">
                <a:solidFill>
                  <a:prstClr val="black"/>
                </a:solidFill>
              </a:rPr>
              <a:t>lỏng</a:t>
            </a:r>
            <a:r>
              <a:rPr lang="en-US" sz="2800" dirty="0">
                <a:solidFill>
                  <a:prstClr val="black"/>
                </a:solidFill>
              </a:rPr>
              <a:t> </a:t>
            </a:r>
            <a:r>
              <a:rPr lang="en-US" sz="2800" dirty="0" err="1">
                <a:solidFill>
                  <a:prstClr val="black"/>
                </a:solidFill>
              </a:rPr>
              <a:t>lên</a:t>
            </a:r>
            <a:r>
              <a:rPr lang="en-US" sz="2800" dirty="0">
                <a:solidFill>
                  <a:prstClr val="black"/>
                </a:solidFill>
              </a:rPr>
              <a:t> </a:t>
            </a:r>
            <a:r>
              <a:rPr lang="en-US" sz="2800" dirty="0" err="1">
                <a:solidFill>
                  <a:prstClr val="black"/>
                </a:solidFill>
              </a:rPr>
              <a:t>bình</a:t>
            </a:r>
            <a:r>
              <a:rPr lang="en-US" sz="2800" dirty="0">
                <a:solidFill>
                  <a:prstClr val="black"/>
                </a:solidFill>
              </a:rPr>
              <a:t> </a:t>
            </a:r>
            <a:r>
              <a:rPr lang="en-US" sz="2800" dirty="0" err="1">
                <a:solidFill>
                  <a:prstClr val="black"/>
                </a:solidFill>
              </a:rPr>
              <a:t>lớn</a:t>
            </a:r>
            <a:r>
              <a:rPr lang="en-US" sz="2800" dirty="0">
                <a:solidFill>
                  <a:prstClr val="black"/>
                </a:solidFill>
              </a:rPr>
              <a:t> </a:t>
            </a:r>
            <a:r>
              <a:rPr lang="en-US" sz="2800" dirty="0" err="1">
                <a:solidFill>
                  <a:prstClr val="black"/>
                </a:solidFill>
              </a:rPr>
              <a:t>hơn</a:t>
            </a:r>
            <a:r>
              <a:rPr lang="en-US" sz="2800" dirty="0">
                <a:solidFill>
                  <a:prstClr val="black"/>
                </a:solidFill>
              </a:rPr>
              <a:t>.</a:t>
            </a:r>
            <a:endParaRPr lang="vi-VN" sz="2800" dirty="0">
              <a:solidFill>
                <a:prstClr val="black"/>
              </a:solidFill>
              <a:cs typeface="Times New Roman" pitchFamily="18" charset="0"/>
            </a:endParaRPr>
          </a:p>
        </p:txBody>
      </p:sp>
      <p:sp>
        <p:nvSpPr>
          <p:cNvPr id="24" name="TextBox 2"/>
          <p:cNvSpPr txBox="1">
            <a:spLocks noChangeArrowheads="1"/>
          </p:cNvSpPr>
          <p:nvPr/>
        </p:nvSpPr>
        <p:spPr bwMode="auto">
          <a:xfrm>
            <a:off x="125136" y="2151174"/>
            <a:ext cx="6553200" cy="954107"/>
          </a:xfrm>
          <a:prstGeom prst="rect">
            <a:avLst/>
          </a:prstGeom>
          <a:noFill/>
          <a:ln w="9525">
            <a:noFill/>
            <a:miter lim="800000"/>
            <a:headEnd/>
            <a:tailEnd/>
          </a:ln>
        </p:spPr>
        <p:txBody>
          <a:bodyPr wrap="square">
            <a:spAutoFit/>
          </a:bodyPr>
          <a:lstStyle/>
          <a:p>
            <a:r>
              <a:rPr lang="en-US" altLang="vi-VN" sz="2800" dirty="0" err="1">
                <a:solidFill>
                  <a:srgbClr val="FF0000"/>
                </a:solidFill>
              </a:rPr>
              <a:t>Có</a:t>
            </a:r>
            <a:r>
              <a:rPr lang="en-US" altLang="vi-VN" sz="2800" dirty="0">
                <a:solidFill>
                  <a:srgbClr val="FF0000"/>
                </a:solidFill>
              </a:rPr>
              <a:t> </a:t>
            </a:r>
            <a:r>
              <a:rPr lang="en-US" altLang="vi-VN" sz="2800" dirty="0" err="1">
                <a:solidFill>
                  <a:srgbClr val="FF0000"/>
                </a:solidFill>
              </a:rPr>
              <a:t>phải</a:t>
            </a:r>
            <a:r>
              <a:rPr lang="en-US" altLang="vi-VN" sz="2800" dirty="0">
                <a:solidFill>
                  <a:srgbClr val="FF0000"/>
                </a:solidFill>
              </a:rPr>
              <a:t> </a:t>
            </a:r>
            <a:r>
              <a:rPr lang="en-US" altLang="vi-VN" sz="2800" dirty="0" err="1">
                <a:solidFill>
                  <a:srgbClr val="FF0000"/>
                </a:solidFill>
              </a:rPr>
              <a:t>chất</a:t>
            </a:r>
            <a:r>
              <a:rPr lang="en-US" altLang="vi-VN" sz="2800" dirty="0">
                <a:solidFill>
                  <a:srgbClr val="FF0000"/>
                </a:solidFill>
              </a:rPr>
              <a:t> </a:t>
            </a:r>
            <a:r>
              <a:rPr lang="en-US" altLang="vi-VN" sz="2800" dirty="0" err="1">
                <a:solidFill>
                  <a:srgbClr val="FF0000"/>
                </a:solidFill>
              </a:rPr>
              <a:t>lỏng</a:t>
            </a:r>
            <a:r>
              <a:rPr lang="en-US" altLang="vi-VN" sz="2800" dirty="0">
                <a:solidFill>
                  <a:srgbClr val="FF0000"/>
                </a:solidFill>
              </a:rPr>
              <a:t> </a:t>
            </a:r>
            <a:r>
              <a:rPr lang="en-US" altLang="vi-VN" sz="2800" dirty="0" err="1">
                <a:solidFill>
                  <a:srgbClr val="FF0000"/>
                </a:solidFill>
              </a:rPr>
              <a:t>chỉ</a:t>
            </a:r>
            <a:r>
              <a:rPr lang="en-US" altLang="vi-VN" sz="2800" dirty="0">
                <a:solidFill>
                  <a:srgbClr val="FF0000"/>
                </a:solidFill>
              </a:rPr>
              <a:t> </a:t>
            </a:r>
            <a:r>
              <a:rPr lang="en-US" altLang="vi-VN" sz="2800" dirty="0" err="1">
                <a:solidFill>
                  <a:srgbClr val="FF0000"/>
                </a:solidFill>
              </a:rPr>
              <a:t>tác</a:t>
            </a:r>
            <a:r>
              <a:rPr lang="en-US" altLang="vi-VN" sz="2800" dirty="0">
                <a:solidFill>
                  <a:srgbClr val="FF0000"/>
                </a:solidFill>
              </a:rPr>
              <a:t> </a:t>
            </a:r>
            <a:r>
              <a:rPr lang="en-US" altLang="vi-VN" sz="2800" dirty="0" err="1">
                <a:solidFill>
                  <a:srgbClr val="FF0000"/>
                </a:solidFill>
              </a:rPr>
              <a:t>dụng</a:t>
            </a:r>
            <a:r>
              <a:rPr lang="en-US" altLang="vi-VN" sz="2800" dirty="0">
                <a:solidFill>
                  <a:srgbClr val="FF0000"/>
                </a:solidFill>
              </a:rPr>
              <a:t> </a:t>
            </a:r>
            <a:r>
              <a:rPr lang="en-US" altLang="vi-VN" sz="2800" dirty="0" err="1">
                <a:solidFill>
                  <a:srgbClr val="FF0000"/>
                </a:solidFill>
              </a:rPr>
              <a:t>áp</a:t>
            </a:r>
            <a:r>
              <a:rPr lang="en-US" altLang="vi-VN" sz="2800" dirty="0">
                <a:solidFill>
                  <a:srgbClr val="FF0000"/>
                </a:solidFill>
              </a:rPr>
              <a:t> </a:t>
            </a:r>
            <a:r>
              <a:rPr lang="en-US" altLang="vi-VN" sz="2800" dirty="0" err="1">
                <a:solidFill>
                  <a:srgbClr val="FF0000"/>
                </a:solidFill>
              </a:rPr>
              <a:t>suất</a:t>
            </a:r>
            <a:r>
              <a:rPr lang="en-US" altLang="vi-VN" sz="2800" dirty="0">
                <a:solidFill>
                  <a:srgbClr val="FF0000"/>
                </a:solidFill>
              </a:rPr>
              <a:t> </a:t>
            </a:r>
            <a:r>
              <a:rPr lang="en-US" altLang="vi-VN" sz="2800" dirty="0" err="1">
                <a:solidFill>
                  <a:srgbClr val="FF0000"/>
                </a:solidFill>
              </a:rPr>
              <a:t>lên</a:t>
            </a:r>
            <a:r>
              <a:rPr lang="en-US" altLang="vi-VN" sz="2800" dirty="0">
                <a:solidFill>
                  <a:srgbClr val="FF0000"/>
                </a:solidFill>
              </a:rPr>
              <a:t> </a:t>
            </a:r>
            <a:r>
              <a:rPr lang="en-US" altLang="vi-VN" sz="2800" dirty="0" err="1">
                <a:solidFill>
                  <a:srgbClr val="FF0000"/>
                </a:solidFill>
              </a:rPr>
              <a:t>bình</a:t>
            </a:r>
            <a:r>
              <a:rPr lang="en-US" altLang="vi-VN" sz="2800" dirty="0">
                <a:solidFill>
                  <a:srgbClr val="FF0000"/>
                </a:solidFill>
              </a:rPr>
              <a:t> </a:t>
            </a:r>
            <a:r>
              <a:rPr lang="en-US" altLang="vi-VN" sz="2800" dirty="0" err="1">
                <a:solidFill>
                  <a:srgbClr val="FF0000"/>
                </a:solidFill>
              </a:rPr>
              <a:t>theo</a:t>
            </a:r>
            <a:r>
              <a:rPr lang="en-US" altLang="vi-VN" sz="2800" dirty="0">
                <a:solidFill>
                  <a:srgbClr val="FF0000"/>
                </a:solidFill>
              </a:rPr>
              <a:t> 1 </a:t>
            </a:r>
            <a:r>
              <a:rPr lang="en-US" altLang="vi-VN" sz="2800" dirty="0" err="1">
                <a:solidFill>
                  <a:srgbClr val="FF0000"/>
                </a:solidFill>
              </a:rPr>
              <a:t>phương</a:t>
            </a:r>
            <a:r>
              <a:rPr lang="en-US" altLang="vi-VN" sz="2800" dirty="0">
                <a:solidFill>
                  <a:srgbClr val="FF0000"/>
                </a:solidFill>
              </a:rPr>
              <a:t> </a:t>
            </a:r>
            <a:r>
              <a:rPr lang="en-US" altLang="vi-VN" sz="2800" dirty="0" err="1">
                <a:solidFill>
                  <a:srgbClr val="FF0000"/>
                </a:solidFill>
              </a:rPr>
              <a:t>như</a:t>
            </a:r>
            <a:r>
              <a:rPr lang="en-US" altLang="vi-VN" sz="2800" dirty="0">
                <a:solidFill>
                  <a:srgbClr val="FF0000"/>
                </a:solidFill>
              </a:rPr>
              <a:t> </a:t>
            </a:r>
            <a:r>
              <a:rPr lang="en-US" altLang="vi-VN" sz="2800" dirty="0" err="1">
                <a:solidFill>
                  <a:srgbClr val="FF0000"/>
                </a:solidFill>
              </a:rPr>
              <a:t>chất</a:t>
            </a:r>
            <a:r>
              <a:rPr lang="en-US" altLang="vi-VN" sz="2800" dirty="0">
                <a:solidFill>
                  <a:srgbClr val="FF0000"/>
                </a:solidFill>
              </a:rPr>
              <a:t> </a:t>
            </a:r>
            <a:r>
              <a:rPr lang="en-US" altLang="vi-VN" sz="2800" dirty="0" err="1">
                <a:solidFill>
                  <a:srgbClr val="FF0000"/>
                </a:solidFill>
              </a:rPr>
              <a:t>rắn</a:t>
            </a:r>
            <a:r>
              <a:rPr lang="en-US" altLang="vi-VN" sz="2800" dirty="0">
                <a:solidFill>
                  <a:srgbClr val="FF0000"/>
                </a:solidFill>
              </a:rPr>
              <a:t> </a:t>
            </a:r>
            <a:r>
              <a:rPr lang="en-US" altLang="vi-VN" sz="2800" dirty="0" err="1">
                <a:solidFill>
                  <a:srgbClr val="FF0000"/>
                </a:solidFill>
              </a:rPr>
              <a:t>không</a:t>
            </a:r>
            <a:r>
              <a:rPr lang="en-US" altLang="vi-VN" sz="2800" dirty="0">
                <a:solidFill>
                  <a:srgbClr val="FF0000"/>
                </a:solidFill>
              </a:rPr>
              <a:t>?</a:t>
            </a:r>
            <a:endParaRPr lang="en-US" altLang="vi-VN" sz="2800" dirty="0">
              <a:solidFill>
                <a:srgbClr val="FF0000"/>
              </a:solidFill>
              <a:cs typeface="Times New Roman" pitchFamily="18" charset="0"/>
            </a:endParaRPr>
          </a:p>
        </p:txBody>
      </p:sp>
      <p:sp>
        <p:nvSpPr>
          <p:cNvPr id="25" name="TextBox 5"/>
          <p:cNvSpPr txBox="1">
            <a:spLocks noChangeArrowheads="1"/>
          </p:cNvSpPr>
          <p:nvPr/>
        </p:nvSpPr>
        <p:spPr bwMode="auto">
          <a:xfrm>
            <a:off x="133418" y="3218868"/>
            <a:ext cx="5789720" cy="1477328"/>
          </a:xfrm>
          <a:prstGeom prst="rect">
            <a:avLst/>
          </a:prstGeom>
          <a:noFill/>
          <a:ln w="9525">
            <a:noFill/>
            <a:miter lim="800000"/>
            <a:headEnd/>
            <a:tailEnd/>
          </a:ln>
        </p:spPr>
        <p:txBody>
          <a:bodyPr wrap="square">
            <a:spAutoFit/>
          </a:bodyPr>
          <a:lstStyle/>
          <a:p>
            <a:r>
              <a:rPr lang="en-US" altLang="vi-VN" sz="3000" dirty="0"/>
              <a:t>TL: </a:t>
            </a:r>
            <a:r>
              <a:rPr lang="en-US" altLang="vi-VN" sz="3000" dirty="0" err="1"/>
              <a:t>Không</a:t>
            </a:r>
            <a:r>
              <a:rPr lang="en-US" altLang="vi-VN" sz="3000" dirty="0"/>
              <a:t>. </a:t>
            </a:r>
            <a:r>
              <a:rPr lang="en-US" altLang="vi-VN" sz="3000" dirty="0" err="1"/>
              <a:t>Chất</a:t>
            </a:r>
            <a:r>
              <a:rPr lang="en-US" altLang="vi-VN" sz="3000" dirty="0"/>
              <a:t> </a:t>
            </a:r>
            <a:r>
              <a:rPr lang="en-US" altLang="vi-VN" sz="3000" dirty="0" err="1"/>
              <a:t>lỏng</a:t>
            </a:r>
            <a:r>
              <a:rPr lang="en-US" altLang="vi-VN" sz="3000" dirty="0"/>
              <a:t> </a:t>
            </a:r>
            <a:r>
              <a:rPr lang="en-US" altLang="vi-VN" sz="3000" dirty="0" err="1"/>
              <a:t>gây</a:t>
            </a:r>
            <a:r>
              <a:rPr lang="en-US" altLang="vi-VN" sz="3000" dirty="0"/>
              <a:t> </a:t>
            </a:r>
            <a:r>
              <a:rPr lang="en-US" altLang="vi-VN" sz="3000" dirty="0" err="1"/>
              <a:t>ra</a:t>
            </a:r>
            <a:r>
              <a:rPr lang="en-US" altLang="vi-VN" sz="3000" dirty="0"/>
              <a:t> </a:t>
            </a:r>
            <a:r>
              <a:rPr lang="en-US" altLang="vi-VN" sz="3000" dirty="0" err="1"/>
              <a:t>áp</a:t>
            </a:r>
            <a:r>
              <a:rPr lang="en-US" altLang="vi-VN" sz="3000" dirty="0"/>
              <a:t> </a:t>
            </a:r>
            <a:r>
              <a:rPr lang="en-US" altLang="vi-VN" sz="3000" dirty="0" err="1"/>
              <a:t>suất</a:t>
            </a:r>
            <a:r>
              <a:rPr lang="en-US" altLang="vi-VN" sz="3000" dirty="0"/>
              <a:t> </a:t>
            </a:r>
            <a:r>
              <a:rPr lang="en-US" altLang="vi-VN" sz="3000" dirty="0" err="1"/>
              <a:t>lên</a:t>
            </a:r>
            <a:r>
              <a:rPr lang="en-US" altLang="vi-VN" sz="3000" dirty="0"/>
              <a:t> </a:t>
            </a:r>
            <a:r>
              <a:rPr lang="en-US" altLang="vi-VN" sz="3000" dirty="0" err="1"/>
              <a:t>bình</a:t>
            </a:r>
            <a:r>
              <a:rPr lang="en-US" altLang="vi-VN" sz="3000" dirty="0"/>
              <a:t> </a:t>
            </a:r>
            <a:r>
              <a:rPr lang="en-US" altLang="vi-VN" sz="3000" dirty="0" err="1"/>
              <a:t>theo</a:t>
            </a:r>
            <a:r>
              <a:rPr lang="en-US" altLang="vi-VN" sz="3000" dirty="0"/>
              <a:t> </a:t>
            </a:r>
            <a:r>
              <a:rPr lang="en-US" altLang="vi-VN" sz="3000" dirty="0" err="1"/>
              <a:t>mọi</a:t>
            </a:r>
            <a:r>
              <a:rPr lang="en-US" altLang="vi-VN" sz="3000" dirty="0"/>
              <a:t> </a:t>
            </a:r>
            <a:r>
              <a:rPr lang="en-US" altLang="vi-VN" sz="3000" dirty="0" err="1"/>
              <a:t>phương</a:t>
            </a:r>
            <a:r>
              <a:rPr lang="en-US" altLang="vi-VN" sz="3000" dirty="0"/>
              <a:t> </a:t>
            </a:r>
            <a:r>
              <a:rPr lang="en-US" altLang="vi-VN" sz="3000" dirty="0" err="1"/>
              <a:t>chứ</a:t>
            </a:r>
            <a:r>
              <a:rPr lang="en-US" altLang="vi-VN" sz="3000" dirty="0"/>
              <a:t> </a:t>
            </a:r>
            <a:r>
              <a:rPr lang="en-US" altLang="vi-VN" sz="3000" dirty="0" err="1"/>
              <a:t>không</a:t>
            </a:r>
            <a:r>
              <a:rPr lang="en-US" altLang="vi-VN" sz="3000" dirty="0"/>
              <a:t> </a:t>
            </a:r>
            <a:r>
              <a:rPr lang="en-US" altLang="vi-VN" sz="3000" dirty="0" err="1"/>
              <a:t>theo</a:t>
            </a:r>
            <a:r>
              <a:rPr lang="en-US" altLang="vi-VN" sz="3000" dirty="0"/>
              <a:t> 1 </a:t>
            </a:r>
            <a:r>
              <a:rPr lang="en-US" altLang="vi-VN" sz="3000" dirty="0" err="1"/>
              <a:t>phương</a:t>
            </a:r>
            <a:r>
              <a:rPr lang="en-US" altLang="vi-VN" sz="3000" dirty="0"/>
              <a:t> </a:t>
            </a:r>
            <a:r>
              <a:rPr lang="en-US" altLang="vi-VN" sz="3000" dirty="0" err="1"/>
              <a:t>như</a:t>
            </a:r>
            <a:r>
              <a:rPr lang="en-US" altLang="vi-VN" sz="3000" dirty="0"/>
              <a:t> </a:t>
            </a:r>
            <a:r>
              <a:rPr lang="en-US" altLang="vi-VN" sz="3000" dirty="0" err="1"/>
              <a:t>chất</a:t>
            </a:r>
            <a:r>
              <a:rPr lang="en-US" altLang="vi-VN" sz="3000" dirty="0"/>
              <a:t> </a:t>
            </a:r>
            <a:r>
              <a:rPr lang="en-US" altLang="vi-VN" sz="3000" dirty="0" err="1"/>
              <a:t>rắn</a:t>
            </a:r>
            <a:r>
              <a:rPr lang="en-US" altLang="vi-VN" sz="3000" dirty="0"/>
              <a:t>. </a:t>
            </a:r>
            <a:endParaRPr lang="vi-VN" altLang="vi-VN" sz="3000" dirty="0">
              <a:cs typeface="Times New Roman" pitchFamily="18" charset="0"/>
            </a:endParaRPr>
          </a:p>
        </p:txBody>
      </p:sp>
    </p:spTree>
    <p:extLst>
      <p:ext uri="{BB962C8B-B14F-4D97-AF65-F5344CB8AC3E}">
        <p14:creationId xmlns:p14="http://schemas.microsoft.com/office/powerpoint/2010/main" val="3926435546"/>
      </p:ext>
    </p:extLst>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ou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3000"/>
                                        <p:tgtEl>
                                          <p:spTgt spid="5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3000"/>
                                        <p:tgtEl>
                                          <p:spTgt spid="5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30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1" grpId="0" animBg="1"/>
      <p:bldP spid="52" grpId="0" animBg="1"/>
      <p:bldP spid="53" grpId="0" animBg="1"/>
      <p:bldP spid="30"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381110" y="2057436"/>
            <a:ext cx="8381780" cy="1384995"/>
          </a:xfrm>
          <a:prstGeom prst="rect">
            <a:avLst/>
          </a:prstGeom>
          <a:noFill/>
          <a:ln w="9525">
            <a:noFill/>
            <a:miter lim="800000"/>
            <a:headEnd/>
            <a:tailEnd/>
          </a:ln>
        </p:spPr>
        <p:txBody>
          <a:bodyPr wrap="square">
            <a:spAutoFit/>
          </a:bodyPr>
          <a:lstStyle/>
          <a:p>
            <a:r>
              <a:rPr lang="de-DE" sz="2800" i="1" dirty="0">
                <a:ea typeface="Calibri" panose="020F0502020204030204" pitchFamily="34" charset="0"/>
              </a:rPr>
              <a:t>Chất lỏng gây áp suất theo mọi phương lên các vật ở trong lòng nó. Vật càng ở sâu trong lòng chất lỏng thì chịu tác dụng của áp suất chất lỏng càng lớn.</a:t>
            </a:r>
            <a:endParaRPr lang="en-US" sz="2800" b="1" u="sng" dirty="0">
              <a:solidFill>
                <a:srgbClr val="FF0000"/>
              </a:solidFill>
              <a:cs typeface="Times New Roman" pitchFamily="18" charset="0"/>
            </a:endParaRPr>
          </a:p>
        </p:txBody>
      </p:sp>
      <p:sp>
        <p:nvSpPr>
          <p:cNvPr id="3" name="Text Box 17"/>
          <p:cNvSpPr txBox="1">
            <a:spLocks noChangeArrowheads="1"/>
          </p:cNvSpPr>
          <p:nvPr/>
        </p:nvSpPr>
        <p:spPr bwMode="auto">
          <a:xfrm>
            <a:off x="381110" y="1371654"/>
            <a:ext cx="8381780" cy="523220"/>
          </a:xfrm>
          <a:prstGeom prst="rect">
            <a:avLst/>
          </a:prstGeom>
          <a:noFill/>
          <a:ln w="9525">
            <a:noFill/>
            <a:miter lim="800000"/>
            <a:headEnd/>
            <a:tailEnd/>
          </a:ln>
        </p:spPr>
        <p:txBody>
          <a:bodyPr wrap="square">
            <a:spAutoFit/>
          </a:bodyPr>
          <a:lstStyle/>
          <a:p>
            <a:r>
              <a:rPr lang="de-DE" sz="2800" b="1" i="1" dirty="0">
                <a:solidFill>
                  <a:srgbClr val="FF0000"/>
                </a:solidFill>
                <a:ea typeface="Calibri" panose="020F0502020204030204" pitchFamily="34" charset="0"/>
              </a:rPr>
              <a:t>* Kết luận:</a:t>
            </a:r>
            <a:endParaRPr lang="en-US" sz="2800" b="1" u="sng" dirty="0">
              <a:solidFill>
                <a:srgbClr val="FF0000"/>
              </a:solidFill>
              <a:cs typeface="Times New Roman" pitchFamily="18" charset="0"/>
            </a:endParaRPr>
          </a:p>
        </p:txBody>
      </p:sp>
    </p:spTree>
    <p:extLst>
      <p:ext uri="{BB962C8B-B14F-4D97-AF65-F5344CB8AC3E}">
        <p14:creationId xmlns:p14="http://schemas.microsoft.com/office/powerpoint/2010/main" val="2312813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2078</TotalTime>
  <Words>2181</Words>
  <Application>Microsoft Office PowerPoint</Application>
  <PresentationFormat>On-screen Show (4:3)</PresentationFormat>
  <Paragraphs>154</Paragraphs>
  <Slides>35</Slides>
  <Notes>4</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35</vt:i4>
      </vt:variant>
    </vt:vector>
  </HeadingPairs>
  <TitlesOfParts>
    <vt:vector size="53" baseType="lpstr">
      <vt:lpstr>Times New Roman</vt:lpstr>
      <vt:lpstr>VNI-Bodon-Poster</vt:lpstr>
      <vt:lpstr>.VnTime</vt:lpstr>
      <vt:lpstr>VNI-Helve</vt:lpstr>
      <vt:lpstr>Arial Black</vt:lpstr>
      <vt:lpstr>Arial</vt:lpstr>
      <vt:lpstr>Wingdings</vt:lpstr>
      <vt:lpstr>Calibri</vt:lpstr>
      <vt:lpstr>Verdana</vt:lpstr>
      <vt:lpstr>Cambria Math</vt:lpstr>
      <vt:lpstr>Office Theme</vt:lpstr>
      <vt:lpstr>1_Office Theme</vt:lpstr>
      <vt:lpstr>3_Office Theme</vt:lpstr>
      <vt:lpstr>4_Office Theme</vt:lpstr>
      <vt:lpstr>2_Office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câu hỏi đề bài: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sfsf</cp:lastModifiedBy>
  <cp:revision>1</cp:revision>
  <dcterms:created xsi:type="dcterms:W3CDTF">2012-10-22T08:42:48Z</dcterms:created>
  <dcterms:modified xsi:type="dcterms:W3CDTF">2023-12-11T23:31:55Z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