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4"/>
  </p:notesMasterIdLst>
  <p:sldIdLst>
    <p:sldId id="414" r:id="rId3"/>
    <p:sldId id="417" r:id="rId4"/>
    <p:sldId id="256" r:id="rId5"/>
    <p:sldId id="259" r:id="rId6"/>
    <p:sldId id="257" r:id="rId7"/>
    <p:sldId id="627" r:id="rId8"/>
    <p:sldId id="630" r:id="rId9"/>
    <p:sldId id="629" r:id="rId10"/>
    <p:sldId id="628" r:id="rId11"/>
    <p:sldId id="418" r:id="rId12"/>
    <p:sldId id="421" r:id="rId13"/>
    <p:sldId id="422" r:id="rId14"/>
    <p:sldId id="423" r:id="rId15"/>
    <p:sldId id="415" r:id="rId16"/>
    <p:sldId id="574" r:id="rId17"/>
    <p:sldId id="575" r:id="rId18"/>
    <p:sldId id="424" r:id="rId19"/>
    <p:sldId id="576" r:id="rId20"/>
    <p:sldId id="577" r:id="rId21"/>
    <p:sldId id="578" r:id="rId22"/>
    <p:sldId id="586" r:id="rId23"/>
    <p:sldId id="587" r:id="rId24"/>
    <p:sldId id="596" r:id="rId25"/>
    <p:sldId id="597" r:id="rId26"/>
    <p:sldId id="588" r:id="rId27"/>
    <p:sldId id="589" r:id="rId28"/>
    <p:sldId id="631" r:id="rId29"/>
    <p:sldId id="590" r:id="rId30"/>
    <p:sldId id="591" r:id="rId31"/>
    <p:sldId id="623" r:id="rId32"/>
    <p:sldId id="625" r:id="rId33"/>
    <p:sldId id="592" r:id="rId34"/>
    <p:sldId id="593" r:id="rId35"/>
    <p:sldId id="594" r:id="rId36"/>
    <p:sldId id="598" r:id="rId37"/>
    <p:sldId id="599" r:id="rId38"/>
    <p:sldId id="600" r:id="rId39"/>
    <p:sldId id="601" r:id="rId40"/>
    <p:sldId id="602" r:id="rId41"/>
    <p:sldId id="606" r:id="rId42"/>
    <p:sldId id="607" r:id="rId43"/>
    <p:sldId id="605" r:id="rId44"/>
    <p:sldId id="608" r:id="rId45"/>
    <p:sldId id="595" r:id="rId46"/>
    <p:sldId id="609" r:id="rId47"/>
    <p:sldId id="610" r:id="rId48"/>
    <p:sldId id="611" r:id="rId49"/>
    <p:sldId id="614" r:id="rId50"/>
    <p:sldId id="615" r:id="rId51"/>
    <p:sldId id="612" r:id="rId52"/>
    <p:sldId id="613" r:id="rId53"/>
    <p:sldId id="624" r:id="rId54"/>
    <p:sldId id="616" r:id="rId55"/>
    <p:sldId id="617" r:id="rId56"/>
    <p:sldId id="580" r:id="rId57"/>
    <p:sldId id="416" r:id="rId58"/>
    <p:sldId id="619" r:id="rId59"/>
    <p:sldId id="618" r:id="rId60"/>
    <p:sldId id="620" r:id="rId61"/>
    <p:sldId id="622" r:id="rId62"/>
    <p:sldId id="626" r:id="rId63"/>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89" d="100"/>
          <a:sy n="89" d="100"/>
        </p:scale>
        <p:origin x="168" y="4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35</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43</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44</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45</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54</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61</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16</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23</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24</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9/29/2023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9/29/2023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9/29/2023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9/29/2023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17.gif"/><Relationship Id="rId1" Type="http://schemas.openxmlformats.org/officeDocument/2006/relationships/slideLayout" Target="../slideLayouts/slideLayout13.xml"/><Relationship Id="rId6" Type="http://schemas.openxmlformats.org/officeDocument/2006/relationships/image" Target="../media/image25.wmf"/><Relationship Id="rId5" Type="http://schemas.openxmlformats.org/officeDocument/2006/relationships/oleObject" Target="../embeddings/oleObject10.bin"/><Relationship Id="rId10" Type="http://schemas.openxmlformats.org/officeDocument/2006/relationships/image" Target="../media/image20.wmf"/><Relationship Id="rId4" Type="http://schemas.openxmlformats.org/officeDocument/2006/relationships/image" Target="../media/image18.wmf"/><Relationship Id="rId9"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37.png"/><Relationship Id="rId1" Type="http://schemas.openxmlformats.org/officeDocument/2006/relationships/slideLayout" Target="../slideLayouts/slideLayout20.xml"/><Relationship Id="rId4" Type="http://schemas.openxmlformats.org/officeDocument/2006/relationships/image" Target="../media/image38.wmf"/></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3D25E8-13CB-E07D-EB90-08D3C8B80595}"/>
              </a:ext>
            </a:extLst>
          </p:cNvPr>
          <p:cNvSpPr/>
          <p:nvPr/>
        </p:nvSpPr>
        <p:spPr>
          <a:xfrm>
            <a:off x="2500854" y="327918"/>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Thảo</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luận</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nhóm</a:t>
            </a:r>
            <a:endParaRPr lang="en-US" sz="3600" b="1" dirty="0">
              <a:solidFill>
                <a:srgbClr val="FFFF00"/>
              </a:solidFill>
              <a:latin typeface="+mj-lt"/>
              <a:cs typeface="Arial" panose="020B0604020202020204" pitchFamily="34" charset="0"/>
            </a:endParaRPr>
          </a:p>
          <a:p>
            <a:pPr algn="ctr"/>
            <a:r>
              <a:rPr lang="en-US" sz="2800" dirty="0">
                <a:solidFill>
                  <a:schemeClr val="bg1"/>
                </a:solidFill>
                <a:latin typeface="+mj-lt"/>
                <a:cs typeface="Arial" panose="020B0604020202020204" pitchFamily="34" charset="0"/>
              </a:rPr>
              <a:t>Hoàn </a:t>
            </a:r>
            <a:r>
              <a:rPr lang="en-US" sz="2800" dirty="0" err="1">
                <a:solidFill>
                  <a:schemeClr val="bg1"/>
                </a:solidFill>
                <a:latin typeface="+mj-lt"/>
                <a:cs typeface="Arial" panose="020B0604020202020204" pitchFamily="34" charset="0"/>
              </a:rPr>
              <a:t>thành</a:t>
            </a:r>
            <a:r>
              <a:rPr lang="en-US" sz="2800" dirty="0">
                <a:solidFill>
                  <a:schemeClr val="bg1"/>
                </a:solidFill>
                <a:latin typeface="+mj-lt"/>
                <a:cs typeface="Arial" panose="020B0604020202020204" pitchFamily="34" charset="0"/>
              </a:rPr>
              <a:t> BT </a:t>
            </a:r>
            <a:r>
              <a:rPr lang="en-US" sz="2800" dirty="0" err="1">
                <a:solidFill>
                  <a:schemeClr val="bg1"/>
                </a:solidFill>
                <a:latin typeface="+mj-lt"/>
                <a:cs typeface="Arial" panose="020B0604020202020204" pitchFamily="34" charset="0"/>
              </a:rPr>
              <a:t>nhận</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biết</a:t>
            </a:r>
            <a:endParaRPr lang="en-US" sz="2800" dirty="0">
              <a:solidFill>
                <a:schemeClr val="bg1"/>
              </a:solidFill>
              <a:latin typeface="+mj-lt"/>
              <a:cs typeface="Arial" panose="020B0604020202020204" pitchFamily="34" charset="0"/>
            </a:endParaRP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1026" name="Picture 2" descr="Nhận biết dung dịch, chất tan và dung môi">
            <a:extLst>
              <a:ext uri="{FF2B5EF4-FFF2-40B4-BE49-F238E27FC236}">
                <a16:creationId xmlns:a16="http://schemas.microsoft.com/office/drawing/2014/main" id="{39508C59-616D-D3CC-1149-D189C078F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19" y="4302975"/>
            <a:ext cx="5694381" cy="26141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50E213C-FB7F-9904-F577-281D494F4158}"/>
              </a:ext>
            </a:extLst>
          </p:cNvPr>
          <p:cNvSpPr>
            <a:spLocks noChangeArrowheads="1"/>
          </p:cNvSpPr>
          <p:nvPr/>
        </p:nvSpPr>
        <p:spPr bwMode="auto">
          <a:xfrm>
            <a:off x="726141" y="-1718079"/>
            <a:ext cx="11101892"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Cho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khoảng</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20 mL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nước</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vào</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bốn</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cốc</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thuỷ</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tinh</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đánh</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số</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(1), (2), (3) </a:t>
            </a:r>
            <a:r>
              <a:rPr kumimoji="0" lang="en-US" altLang="en-US"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và</a:t>
            </a:r>
            <a:r>
              <a:rPr kumimoji="0" lang="en-US" altLang="en-US"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(4).</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999999"/>
                </a:solidFill>
                <a:effectLst/>
                <a:latin typeface="Open Sans" panose="020B0606030504020204" pitchFamily="34" charset="0"/>
                <a:cs typeface="Open Sans" panose="020B0606030504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3F05FE77-DA57-B998-6C6D-C841558179DF}"/>
              </a:ext>
            </a:extLst>
          </p:cNvPr>
          <p:cNvSpPr txBox="1"/>
          <p:nvPr/>
        </p:nvSpPr>
        <p:spPr>
          <a:xfrm>
            <a:off x="317351" y="1625319"/>
            <a:ext cx="11510682" cy="2677656"/>
          </a:xfrm>
          <a:prstGeom prst="rect">
            <a:avLst/>
          </a:prstGeom>
          <a:noFill/>
        </p:spPr>
        <p:txBody>
          <a:bodyPr wrap="square">
            <a:spAutoFit/>
          </a:bodyPr>
          <a:lstStyle/>
          <a:p>
            <a:pPr marL="457200" indent="-457200">
              <a:buFontTx/>
              <a:buChar char="-"/>
            </a:pPr>
            <a:r>
              <a:rPr lang="en-US" sz="2800" b="0" i="0" dirty="0">
                <a:solidFill>
                  <a:srgbClr val="000000"/>
                </a:solidFill>
                <a:effectLst/>
                <a:latin typeface="Open Sans" panose="020B0606030504020204" pitchFamily="34" charset="0"/>
              </a:rPr>
              <a:t>Cho </a:t>
            </a:r>
            <a:r>
              <a:rPr lang="en-US" sz="2800" b="0" i="0" dirty="0" err="1">
                <a:solidFill>
                  <a:srgbClr val="000000"/>
                </a:solidFill>
                <a:effectLst/>
                <a:latin typeface="Open Sans" panose="020B0606030504020204" pitchFamily="34" charset="0"/>
              </a:rPr>
              <a:t>vào</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cốc</a:t>
            </a:r>
            <a:r>
              <a:rPr lang="en-US" sz="2800" b="0" i="0" dirty="0">
                <a:solidFill>
                  <a:srgbClr val="000000"/>
                </a:solidFill>
                <a:effectLst/>
                <a:latin typeface="Open Sans" panose="020B0606030504020204" pitchFamily="34" charset="0"/>
              </a:rPr>
              <a:t>:</a:t>
            </a:r>
          </a:p>
          <a:p>
            <a:r>
              <a:rPr lang="en-US" sz="2800" dirty="0">
                <a:solidFill>
                  <a:srgbClr val="000000"/>
                </a:solidFill>
                <a:latin typeface="Open Sans" panose="020B0606030504020204" pitchFamily="34" charset="0"/>
              </a:rPr>
              <a:t>+</a:t>
            </a:r>
            <a:r>
              <a:rPr lang="en-US" sz="2800" b="0" i="0" dirty="0">
                <a:solidFill>
                  <a:srgbClr val="000000"/>
                </a:solidFill>
                <a:effectLst/>
                <a:latin typeface="Open Sans" panose="020B0606030504020204" pitchFamily="34" charset="0"/>
              </a:rPr>
              <a:t> (1) 1 </a:t>
            </a:r>
            <a:r>
              <a:rPr lang="en-US" sz="2800" b="0" i="0" dirty="0" err="1">
                <a:solidFill>
                  <a:srgbClr val="000000"/>
                </a:solidFill>
                <a:effectLst/>
                <a:latin typeface="Open Sans" panose="020B0606030504020204" pitchFamily="34" charset="0"/>
              </a:rPr>
              <a:t>thìa</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khoảng</a:t>
            </a:r>
            <a:r>
              <a:rPr lang="en-US" sz="2800" b="0" i="0" dirty="0">
                <a:solidFill>
                  <a:srgbClr val="000000"/>
                </a:solidFill>
                <a:effectLst/>
                <a:latin typeface="Open Sans" panose="020B0606030504020204" pitchFamily="34" charset="0"/>
              </a:rPr>
              <a:t> 3g) </a:t>
            </a:r>
            <a:r>
              <a:rPr lang="en-US" sz="2800" b="0" i="0" dirty="0" err="1">
                <a:solidFill>
                  <a:srgbClr val="000000"/>
                </a:solidFill>
                <a:effectLst/>
                <a:latin typeface="Open Sans" panose="020B0606030504020204" pitchFamily="34" charset="0"/>
              </a:rPr>
              <a:t>muối</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ăn</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hạt</a:t>
            </a:r>
            <a:endParaRPr lang="en-US" sz="2800" b="0" i="0" dirty="0">
              <a:solidFill>
                <a:srgbClr val="000000"/>
              </a:solidFill>
              <a:effectLst/>
              <a:latin typeface="Open Sans" panose="020B0606030504020204" pitchFamily="34" charset="0"/>
            </a:endParaRPr>
          </a:p>
          <a:p>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cốc</a:t>
            </a:r>
            <a:r>
              <a:rPr lang="en-US" sz="2800" b="0" i="0" dirty="0">
                <a:solidFill>
                  <a:srgbClr val="000000"/>
                </a:solidFill>
                <a:effectLst/>
                <a:latin typeface="Open Sans" panose="020B0606030504020204" pitchFamily="34" charset="0"/>
              </a:rPr>
              <a:t> (2) 1 </a:t>
            </a:r>
            <a:r>
              <a:rPr lang="en-US" sz="2800" b="0" i="0" dirty="0" err="1">
                <a:solidFill>
                  <a:srgbClr val="000000"/>
                </a:solidFill>
                <a:effectLst/>
                <a:latin typeface="Open Sans" panose="020B0606030504020204" pitchFamily="34" charset="0"/>
              </a:rPr>
              <a:t>thìa</a:t>
            </a:r>
            <a:r>
              <a:rPr lang="en-US" sz="2800" b="0" i="0" dirty="0">
                <a:solidFill>
                  <a:srgbClr val="000000"/>
                </a:solidFill>
                <a:effectLst/>
                <a:latin typeface="Open Sans" panose="020B0606030504020204" pitchFamily="34" charset="0"/>
              </a:rPr>
              <a:t> copper(II) sulfate</a:t>
            </a:r>
          </a:p>
          <a:p>
            <a:r>
              <a:rPr lang="en-US" sz="2800" dirty="0">
                <a:solidFill>
                  <a:srgbClr val="000000"/>
                </a:solidFill>
                <a:latin typeface="Open Sans" panose="020B0606030504020204" pitchFamily="34" charset="0"/>
              </a:rPr>
              <a:t>+ </a:t>
            </a:r>
            <a:r>
              <a:rPr lang="en-US" sz="2800" b="0" i="0" dirty="0" err="1">
                <a:solidFill>
                  <a:srgbClr val="000000"/>
                </a:solidFill>
                <a:effectLst/>
                <a:latin typeface="Open Sans" panose="020B0606030504020204" pitchFamily="34" charset="0"/>
              </a:rPr>
              <a:t>cốc</a:t>
            </a:r>
            <a:r>
              <a:rPr lang="en-US" sz="2800" b="0" i="0" dirty="0">
                <a:solidFill>
                  <a:srgbClr val="000000"/>
                </a:solidFill>
                <a:effectLst/>
                <a:latin typeface="Open Sans" panose="020B0606030504020204" pitchFamily="34" charset="0"/>
              </a:rPr>
              <a:t> (3) 1 </a:t>
            </a:r>
            <a:r>
              <a:rPr lang="en-US" sz="2800" b="0" i="0" dirty="0" err="1">
                <a:solidFill>
                  <a:srgbClr val="000000"/>
                </a:solidFill>
                <a:effectLst/>
                <a:latin typeface="Open Sans" panose="020B0606030504020204" pitchFamily="34" charset="0"/>
              </a:rPr>
              <a:t>thìa</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sữa</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bột</a:t>
            </a:r>
            <a:endParaRPr lang="en-US" sz="2800" dirty="0">
              <a:solidFill>
                <a:srgbClr val="000000"/>
              </a:solidFill>
              <a:latin typeface="Open Sans" panose="020B0606030504020204" pitchFamily="34" charset="0"/>
            </a:endParaRPr>
          </a:p>
          <a:p>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cốc</a:t>
            </a:r>
            <a:r>
              <a:rPr lang="en-US" sz="2800" b="0" i="0" dirty="0">
                <a:solidFill>
                  <a:srgbClr val="000000"/>
                </a:solidFill>
                <a:effectLst/>
                <a:latin typeface="Open Sans" panose="020B0606030504020204" pitchFamily="34" charset="0"/>
              </a:rPr>
              <a:t> (4) 4 </a:t>
            </a:r>
            <a:r>
              <a:rPr lang="en-US" sz="2800" b="0" i="0" dirty="0" err="1">
                <a:solidFill>
                  <a:srgbClr val="000000"/>
                </a:solidFill>
                <a:effectLst/>
                <a:latin typeface="Open Sans" panose="020B0606030504020204" pitchFamily="34" charset="0"/>
              </a:rPr>
              <a:t>thìa</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muối</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ăn</a:t>
            </a:r>
            <a:r>
              <a:rPr lang="en-US" sz="2800" b="0" i="0" dirty="0">
                <a:solidFill>
                  <a:srgbClr val="000000"/>
                </a:solidFill>
                <a:effectLst/>
                <a:latin typeface="Open Sans" panose="020B0606030504020204" pitchFamily="34" charset="0"/>
              </a:rPr>
              <a:t>. </a:t>
            </a:r>
          </a:p>
          <a:p>
            <a:r>
              <a:rPr lang="en-US" sz="2800" b="0" i="0" dirty="0" err="1">
                <a:solidFill>
                  <a:srgbClr val="000000"/>
                </a:solidFill>
                <a:effectLst/>
                <a:latin typeface="Open Sans" panose="020B0606030504020204" pitchFamily="34" charset="0"/>
              </a:rPr>
              <a:t>Khuấy</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đều</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khoảng</a:t>
            </a:r>
            <a:r>
              <a:rPr lang="en-US" sz="2800" b="0" i="0" dirty="0">
                <a:solidFill>
                  <a:srgbClr val="000000"/>
                </a:solidFill>
                <a:effectLst/>
                <a:latin typeface="Open Sans" panose="020B0606030504020204" pitchFamily="34" charset="0"/>
              </a:rPr>
              <a:t> 2 </a:t>
            </a:r>
            <a:r>
              <a:rPr lang="en-US" sz="2800" b="0" i="0" dirty="0" err="1">
                <a:solidFill>
                  <a:srgbClr val="000000"/>
                </a:solidFill>
                <a:effectLst/>
                <a:latin typeface="Open Sans" panose="020B0606030504020204" pitchFamily="34" charset="0"/>
              </a:rPr>
              <a:t>phút</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sau</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đó</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để</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yên</a:t>
            </a:r>
            <a:r>
              <a:rPr lang="en-US" sz="2800" b="0" i="0" dirty="0">
                <a:solidFill>
                  <a:srgbClr val="000000"/>
                </a:solidFill>
                <a:effectLst/>
                <a:latin typeface="Open Sans" panose="020B0606030504020204" pitchFamily="34" charset="0"/>
              </a:rPr>
              <a:t>.</a:t>
            </a:r>
            <a:endParaRPr lang="en-US" sz="2800" dirty="0"/>
          </a:p>
        </p:txBody>
      </p:sp>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dirty="0">
                <a:effectLst/>
                <a:latin typeface="+mj-lt"/>
                <a:ea typeface="Calibri" panose="020F0502020204030204" pitchFamily="34" charset="0"/>
                <a:cs typeface="Times New Roman" panose="02020603050405020304" pitchFamily="18" charset="0"/>
              </a:rPr>
              <a:t>2. Hoàn thành bảng sau.</a:t>
            </a:r>
            <a:endParaRPr lang="en-US" sz="2800" dirty="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32273"/>
            <a:ext cx="6146800" cy="83371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Thảo</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luận</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nhóm</a:t>
            </a:r>
            <a:endParaRPr lang="en-US" sz="3600" b="1" dirty="0">
              <a:solidFill>
                <a:srgbClr val="FFFF00"/>
              </a:solidFill>
              <a:latin typeface="+mj-lt"/>
              <a:cs typeface="Arial" panose="020B0604020202020204" pitchFamily="34" charset="0"/>
            </a:endParaRPr>
          </a:p>
          <a:p>
            <a:pPr algn="ctr"/>
            <a:endParaRPr lang="en-US" sz="2800" dirty="0">
              <a:solidFill>
                <a:schemeClr val="bg1"/>
              </a:solidFill>
              <a:latin typeface="+mj-lt"/>
              <a:cs typeface="Arial" panose="020B0604020202020204" pitchFamily="34" charset="0"/>
            </a:endParaRP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dirty="0">
                          <a:effectLst/>
                        </a:rPr>
                        <a:t>20 mL </a:t>
                      </a:r>
                      <a:r>
                        <a:rPr lang="en-US" sz="2800" dirty="0" err="1">
                          <a:effectLst/>
                        </a:rPr>
                        <a:t>nước</a:t>
                      </a:r>
                      <a:r>
                        <a:rPr lang="en-US" sz="2800" dirty="0">
                          <a:effectLst/>
                        </a:rPr>
                        <a:t> + 1 </a:t>
                      </a:r>
                      <a:r>
                        <a:rPr lang="en-US" sz="2800" dirty="0" err="1">
                          <a:effectLst/>
                        </a:rPr>
                        <a:t>thìa</a:t>
                      </a:r>
                      <a:r>
                        <a:rPr lang="en-US" sz="2800" dirty="0">
                          <a:effectLst/>
                        </a:rPr>
                        <a:t> (</a:t>
                      </a:r>
                      <a:r>
                        <a:rPr lang="en-US" sz="2800" dirty="0" err="1">
                          <a:effectLst/>
                        </a:rPr>
                        <a:t>khoảng</a:t>
                      </a:r>
                      <a:r>
                        <a:rPr lang="en-US" sz="2800" dirty="0">
                          <a:effectLst/>
                        </a:rPr>
                        <a:t> 3g) copper (II) </a:t>
                      </a:r>
                      <a:r>
                        <a:rPr lang="en-US" sz="2800" dirty="0" err="1">
                          <a:effectLst/>
                        </a:rPr>
                        <a:t>sufate</a:t>
                      </a:r>
                      <a:r>
                        <a:rPr lang="en-US" sz="2800" dirty="0">
                          <a:effectLst/>
                        </a:rPr>
                        <a:t>. </a:t>
                      </a:r>
                      <a:r>
                        <a:rPr lang="en-US" sz="2800" dirty="0" err="1">
                          <a:effectLst/>
                        </a:rPr>
                        <a:t>Khuấy</a:t>
                      </a:r>
                      <a:r>
                        <a:rPr lang="en-US" sz="2800" dirty="0">
                          <a:effectLst/>
                        </a:rPr>
                        <a:t> </a:t>
                      </a:r>
                      <a:r>
                        <a:rPr lang="en-US" sz="2800" dirty="0" err="1">
                          <a:effectLst/>
                        </a:rPr>
                        <a:t>đều</a:t>
                      </a:r>
                      <a:r>
                        <a:rPr lang="en-US" sz="2800" dirty="0">
                          <a:effectLst/>
                        </a:rPr>
                        <a:t> </a:t>
                      </a:r>
                      <a:r>
                        <a:rPr lang="en-US" sz="2800" dirty="0" err="1">
                          <a:effectLst/>
                        </a:rPr>
                        <a:t>khoảng</a:t>
                      </a:r>
                      <a:r>
                        <a:rPr lang="en-US" sz="2800" dirty="0">
                          <a:effectLst/>
                        </a:rPr>
                        <a:t> 2 </a:t>
                      </a:r>
                      <a:r>
                        <a:rPr lang="en-US" sz="2800" dirty="0" err="1">
                          <a:effectLst/>
                        </a:rPr>
                        <a:t>phút</a:t>
                      </a:r>
                      <a:r>
                        <a:rPr lang="en-US" sz="2800" dirty="0">
                          <a:effectLst/>
                        </a:rPr>
                        <a:t>.</a:t>
                      </a:r>
                    </a:p>
                    <a:p>
                      <a:pPr marL="0" marR="0" algn="just">
                        <a:lnSpc>
                          <a:spcPct val="107000"/>
                        </a:lnSpc>
                        <a:spcBef>
                          <a:spcPts val="0"/>
                        </a:spcBef>
                        <a:spcAft>
                          <a:spcPts val="0"/>
                        </a:spcAft>
                      </a:pP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dirty="0">
                          <a:effectLst/>
                        </a:rPr>
                        <a:t>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dirty="0" err="1">
                <a:solidFill>
                  <a:srgbClr val="7030A0"/>
                </a:solidFill>
                <a:effectLst/>
                <a:latin typeface="+mj-lt"/>
                <a:ea typeface="Calibri" panose="020F0502020204030204" pitchFamily="34" charset="0"/>
                <a:cs typeface="Times New Roman" panose="02020603050405020304" pitchFamily="18" charset="0"/>
              </a:rPr>
              <a:t>Muối</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ăn</a:t>
            </a:r>
            <a:r>
              <a:rPr lang="en-US" sz="2800" kern="0" dirty="0">
                <a:solidFill>
                  <a:srgbClr val="7030A0"/>
                </a:solidFill>
                <a:effectLst/>
                <a:latin typeface="+mj-lt"/>
                <a:ea typeface="Calibri" panose="020F0502020204030204" pitchFamily="34" charset="0"/>
                <a:cs typeface="Times New Roman" panose="02020603050405020304" pitchFamily="18" charset="0"/>
              </a:rPr>
              <a:t> tan </a:t>
            </a:r>
            <a:r>
              <a:rPr lang="en-US" sz="2800" kern="0" dirty="0" err="1">
                <a:solidFill>
                  <a:srgbClr val="7030A0"/>
                </a:solidFill>
                <a:effectLst/>
                <a:latin typeface="+mj-lt"/>
                <a:ea typeface="Calibri" panose="020F0502020204030204" pitchFamily="34" charset="0"/>
                <a:cs typeface="Times New Roman" panose="02020603050405020304" pitchFamily="18" charset="0"/>
              </a:rPr>
              <a:t>tạo</a:t>
            </a:r>
            <a:r>
              <a:rPr lang="en-US" sz="2800" kern="0" dirty="0">
                <a:solidFill>
                  <a:srgbClr val="7030A0"/>
                </a:solidFill>
                <a:effectLst/>
                <a:latin typeface="+mj-lt"/>
                <a:ea typeface="Calibri" panose="020F0502020204030204" pitchFamily="34" charset="0"/>
                <a:cs typeface="Times New Roman" panose="02020603050405020304" pitchFamily="18" charset="0"/>
              </a:rPr>
              <a:t> dung </a:t>
            </a:r>
            <a:r>
              <a:rPr lang="en-US" sz="2800" kern="0" dirty="0" err="1">
                <a:solidFill>
                  <a:srgbClr val="7030A0"/>
                </a:solidFill>
                <a:effectLst/>
                <a:latin typeface="+mj-lt"/>
                <a:ea typeface="Calibri" panose="020F0502020204030204" pitchFamily="34" charset="0"/>
                <a:cs typeface="Times New Roman" panose="02020603050405020304" pitchFamily="18" charset="0"/>
              </a:rPr>
              <a:t>dịch</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không</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màu</a:t>
            </a:r>
            <a:endParaRPr lang="en-US" sz="2800" dirty="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D1FEE13-D3F2-7E6A-835B-4727B6316AF3}"/>
              </a:ext>
            </a:extLst>
          </p:cNvPr>
          <p:cNvGraphicFramePr>
            <a:graphicFrameLocks noChangeAspect="1"/>
          </p:cNvGraphicFramePr>
          <p:nvPr>
            <p:extLst>
              <p:ext uri="{D42A27DB-BD31-4B8C-83A1-F6EECF244321}">
                <p14:modId xmlns:p14="http://schemas.microsoft.com/office/powerpoint/2010/main" val="2833148991"/>
              </p:ext>
            </p:extLst>
          </p:nvPr>
        </p:nvGraphicFramePr>
        <p:xfrm>
          <a:off x="2334409" y="2635624"/>
          <a:ext cx="564777" cy="484094"/>
        </p:xfrm>
        <a:graphic>
          <a:graphicData uri="http://schemas.openxmlformats.org/presentationml/2006/ole">
            <mc:AlternateContent xmlns:mc="http://schemas.openxmlformats.org/markup-compatibility/2006">
              <mc:Choice xmlns:v="urn:schemas-microsoft-com:vml" Requires="v">
                <p:oleObj name="Equation" r:id="rId2" imgW="596880" imgH="431640" progId="Equation.DSMT4">
                  <p:embed/>
                </p:oleObj>
              </mc:Choice>
              <mc:Fallback>
                <p:oleObj name="Equation" r:id="rId2" imgW="596880" imgH="431640" progId="Equation.DSMT4">
                  <p:embed/>
                  <p:pic>
                    <p:nvPicPr>
                      <p:cNvPr id="6" name="Object 5">
                        <a:extLst>
                          <a:ext uri="{FF2B5EF4-FFF2-40B4-BE49-F238E27FC236}">
                            <a16:creationId xmlns:a16="http://schemas.microsoft.com/office/drawing/2014/main" id="{CB9BE5BE-C762-B35A-903B-74780EFB38BD}"/>
                          </a:ext>
                        </a:extLst>
                      </p:cNvPr>
                      <p:cNvPicPr>
                        <a:picLocks noChangeAspect="1" noChangeArrowheads="1"/>
                      </p:cNvPicPr>
                      <p:nvPr/>
                    </p:nvPicPr>
                    <p:blipFill>
                      <a:blip r:embed="rId3"/>
                      <a:srcRect/>
                      <a:stretch>
                        <a:fillRect/>
                      </a:stretch>
                    </p:blipFill>
                    <p:spPr bwMode="auto">
                      <a:xfrm>
                        <a:off x="2334409" y="2635624"/>
                        <a:ext cx="564777" cy="484094"/>
                      </a:xfrm>
                      <a:prstGeom prst="rect">
                        <a:avLst/>
                      </a:prstGeom>
                      <a:noFill/>
                    </p:spPr>
                  </p:pic>
                </p:oleObj>
              </mc:Fallback>
            </mc:AlternateContent>
          </a:graphicData>
        </a:graphic>
      </p:graphicFrame>
    </p:spTree>
    <p:extLst>
      <p:ext uri="{BB962C8B-B14F-4D97-AF65-F5344CB8AC3E}">
        <p14:creationId xmlns:p14="http://schemas.microsoft.com/office/powerpoint/2010/main" val="147725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dirty="0" err="1">
                  <a:solidFill>
                    <a:schemeClr val="bg1"/>
                  </a:solidFill>
                  <a:ea typeface="时尚中黑简体" panose="01010104010101010101" pitchFamily="2" charset="-122"/>
                </a:rPr>
                <a:t>Tiết</a:t>
              </a:r>
              <a:r>
                <a:rPr lang="en-US" altLang="zh-CN" sz="2800" b="1" dirty="0">
                  <a:solidFill>
                    <a:schemeClr val="bg1"/>
                  </a:solidFill>
                  <a:ea typeface="时尚中黑简体" panose="01010104010101010101" pitchFamily="2" charset="-122"/>
                </a:rPr>
                <a:t> 9,10,11,12  - </a:t>
              </a:r>
              <a:r>
                <a:rPr lang="en-US" altLang="zh-CN" sz="2800" b="1" dirty="0" err="1">
                  <a:solidFill>
                    <a:schemeClr val="bg1"/>
                  </a:solidFill>
                  <a:ea typeface="时尚中黑简体" panose="01010104010101010101" pitchFamily="2" charset="-122"/>
                </a:rPr>
                <a:t>Bài</a:t>
              </a:r>
              <a:r>
                <a:rPr lang="en-US" altLang="zh-CN" sz="2800" b="1" dirty="0">
                  <a:solidFill>
                    <a:schemeClr val="bg1"/>
                  </a:solidFill>
                  <a:ea typeface="时尚中黑简体" panose="01010104010101010101" pitchFamily="2" charset="-122"/>
                </a:rPr>
                <a:t>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7C5572-C7E2-A05F-E35C-6B61B78806EB}"/>
              </a:ext>
            </a:extLst>
          </p:cNvPr>
          <p:cNvPicPr>
            <a:picLocks noChangeAspect="1"/>
          </p:cNvPicPr>
          <p:nvPr/>
        </p:nvPicPr>
        <p:blipFill>
          <a:blip r:embed="rId2"/>
          <a:stretch>
            <a:fillRect/>
          </a:stretch>
        </p:blipFill>
        <p:spPr>
          <a:xfrm>
            <a:off x="325812" y="321569"/>
            <a:ext cx="5241270" cy="3224236"/>
          </a:xfrm>
          <a:prstGeom prst="rect">
            <a:avLst/>
          </a:prstGeom>
        </p:spPr>
      </p:pic>
      <p:pic>
        <p:nvPicPr>
          <p:cNvPr id="3" name="Picture 2">
            <a:extLst>
              <a:ext uri="{FF2B5EF4-FFF2-40B4-BE49-F238E27FC236}">
                <a16:creationId xmlns:a16="http://schemas.microsoft.com/office/drawing/2014/main" id="{4D8EE0A8-38F7-03CC-A906-35D692A02096}"/>
              </a:ext>
            </a:extLst>
          </p:cNvPr>
          <p:cNvPicPr>
            <a:picLocks noChangeAspect="1"/>
          </p:cNvPicPr>
          <p:nvPr/>
        </p:nvPicPr>
        <p:blipFill>
          <a:blip r:embed="rId3"/>
          <a:stretch>
            <a:fillRect/>
          </a:stretch>
        </p:blipFill>
        <p:spPr>
          <a:xfrm>
            <a:off x="5624638" y="421501"/>
            <a:ext cx="6241550" cy="3124304"/>
          </a:xfrm>
          <a:prstGeom prst="rect">
            <a:avLst/>
          </a:prstGeom>
        </p:spPr>
      </p:pic>
      <p:pic>
        <p:nvPicPr>
          <p:cNvPr id="5" name="Picture 4">
            <a:extLst>
              <a:ext uri="{FF2B5EF4-FFF2-40B4-BE49-F238E27FC236}">
                <a16:creationId xmlns:a16="http://schemas.microsoft.com/office/drawing/2014/main" id="{074BD8C6-FBC1-513E-EE26-0FE3598F7513}"/>
              </a:ext>
            </a:extLst>
          </p:cNvPr>
          <p:cNvPicPr>
            <a:picLocks noChangeAspect="1"/>
          </p:cNvPicPr>
          <p:nvPr/>
        </p:nvPicPr>
        <p:blipFill>
          <a:blip r:embed="rId4"/>
          <a:stretch>
            <a:fillRect/>
          </a:stretch>
        </p:blipFill>
        <p:spPr>
          <a:xfrm>
            <a:off x="3197498" y="3561942"/>
            <a:ext cx="4624421" cy="2958352"/>
          </a:xfrm>
          <a:prstGeom prst="rect">
            <a:avLst/>
          </a:prstGeom>
        </p:spPr>
      </p:pic>
    </p:spTree>
    <p:extLst>
      <p:ext uri="{BB962C8B-B14F-4D97-AF65-F5344CB8AC3E}">
        <p14:creationId xmlns:p14="http://schemas.microsoft.com/office/powerpoint/2010/main" val="1602939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1BAAD-F64B-6205-20DB-489CE1A79368}"/>
              </a:ext>
            </a:extLst>
          </p:cNvPr>
          <p:cNvPicPr>
            <a:picLocks noChangeAspect="1"/>
          </p:cNvPicPr>
          <p:nvPr/>
        </p:nvPicPr>
        <p:blipFill>
          <a:blip r:embed="rId2"/>
          <a:stretch>
            <a:fillRect/>
          </a:stretch>
        </p:blipFill>
        <p:spPr>
          <a:xfrm>
            <a:off x="1421714" y="405786"/>
            <a:ext cx="8810689" cy="2703174"/>
          </a:xfrm>
          <a:prstGeom prst="rect">
            <a:avLst/>
          </a:prstGeom>
        </p:spPr>
      </p:pic>
      <p:pic>
        <p:nvPicPr>
          <p:cNvPr id="4" name="Picture 3">
            <a:extLst>
              <a:ext uri="{FF2B5EF4-FFF2-40B4-BE49-F238E27FC236}">
                <a16:creationId xmlns:a16="http://schemas.microsoft.com/office/drawing/2014/main" id="{3B8A272F-4BB4-3ABC-BDC5-D16FCA691806}"/>
              </a:ext>
            </a:extLst>
          </p:cNvPr>
          <p:cNvPicPr>
            <a:picLocks noChangeAspect="1"/>
          </p:cNvPicPr>
          <p:nvPr/>
        </p:nvPicPr>
        <p:blipFill>
          <a:blip r:embed="rId3"/>
          <a:stretch>
            <a:fillRect/>
          </a:stretch>
        </p:blipFill>
        <p:spPr>
          <a:xfrm>
            <a:off x="2735525" y="3108960"/>
            <a:ext cx="5241270" cy="2577617"/>
          </a:xfrm>
          <a:prstGeom prst="rect">
            <a:avLst/>
          </a:prstGeom>
        </p:spPr>
      </p:pic>
      <p:sp>
        <p:nvSpPr>
          <p:cNvPr id="5" name="TextBox 4">
            <a:extLst>
              <a:ext uri="{FF2B5EF4-FFF2-40B4-BE49-F238E27FC236}">
                <a16:creationId xmlns:a16="http://schemas.microsoft.com/office/drawing/2014/main" id="{A839F3DC-A99E-E646-1AE0-998454C744AA}"/>
              </a:ext>
            </a:extLst>
          </p:cNvPr>
          <p:cNvSpPr txBox="1"/>
          <p:nvPr/>
        </p:nvSpPr>
        <p:spPr>
          <a:xfrm>
            <a:off x="4437529" y="5830645"/>
            <a:ext cx="1658471" cy="369332"/>
          </a:xfrm>
          <a:prstGeom prst="rect">
            <a:avLst/>
          </a:prstGeom>
          <a:noFill/>
        </p:spPr>
        <p:txBody>
          <a:bodyPr wrap="square" rtlCol="0">
            <a:spAutoFit/>
          </a:bodyPr>
          <a:lstStyle/>
          <a:p>
            <a:r>
              <a:rPr lang="en-US" b="1" dirty="0">
                <a:solidFill>
                  <a:srgbClr val="FF0000"/>
                </a:solidFill>
              </a:rPr>
              <a:t>Dung </a:t>
            </a:r>
            <a:r>
              <a:rPr lang="en-US" b="1" dirty="0" err="1">
                <a:solidFill>
                  <a:srgbClr val="FF0000"/>
                </a:solidFill>
              </a:rPr>
              <a:t>dịch</a:t>
            </a:r>
            <a:endParaRPr lang="en-US" b="1" dirty="0">
              <a:solidFill>
                <a:srgbClr val="FF0000"/>
              </a:solidFill>
            </a:endParaRPr>
          </a:p>
        </p:txBody>
      </p:sp>
    </p:spTree>
    <p:extLst>
      <p:ext uri="{BB962C8B-B14F-4D97-AF65-F5344CB8AC3E}">
        <p14:creationId xmlns:p14="http://schemas.microsoft.com/office/powerpoint/2010/main" val="185401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6ADDAA-6232-672C-AB9D-E12CC479D760}"/>
              </a:ext>
            </a:extLst>
          </p:cNvPr>
          <p:cNvPicPr>
            <a:picLocks noChangeAspect="1"/>
          </p:cNvPicPr>
          <p:nvPr/>
        </p:nvPicPr>
        <p:blipFill>
          <a:blip r:embed="rId2"/>
          <a:stretch>
            <a:fillRect/>
          </a:stretch>
        </p:blipFill>
        <p:spPr>
          <a:xfrm>
            <a:off x="398033" y="333487"/>
            <a:ext cx="10162843" cy="4211619"/>
          </a:xfrm>
          <a:prstGeom prst="rect">
            <a:avLst/>
          </a:prstGeom>
        </p:spPr>
      </p:pic>
    </p:spTree>
    <p:extLst>
      <p:ext uri="{BB962C8B-B14F-4D97-AF65-F5344CB8AC3E}">
        <p14:creationId xmlns:p14="http://schemas.microsoft.com/office/powerpoint/2010/main" val="161990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83E3C-38A5-9F1C-1D58-68387AE0879A}"/>
              </a:ext>
            </a:extLst>
          </p:cNvPr>
          <p:cNvPicPr>
            <a:picLocks noChangeAspect="1"/>
          </p:cNvPicPr>
          <p:nvPr/>
        </p:nvPicPr>
        <p:blipFill>
          <a:blip r:embed="rId2"/>
          <a:stretch>
            <a:fillRect/>
          </a:stretch>
        </p:blipFill>
        <p:spPr>
          <a:xfrm>
            <a:off x="2859238" y="466797"/>
            <a:ext cx="5241270" cy="3224236"/>
          </a:xfrm>
          <a:prstGeom prst="rect">
            <a:avLst/>
          </a:prstGeom>
        </p:spPr>
      </p:pic>
      <p:pic>
        <p:nvPicPr>
          <p:cNvPr id="3" name="Picture 2">
            <a:extLst>
              <a:ext uri="{FF2B5EF4-FFF2-40B4-BE49-F238E27FC236}">
                <a16:creationId xmlns:a16="http://schemas.microsoft.com/office/drawing/2014/main" id="{D5C0F756-7647-CA85-31AB-9F2D87272993}"/>
              </a:ext>
            </a:extLst>
          </p:cNvPr>
          <p:cNvPicPr>
            <a:picLocks noChangeAspect="1"/>
          </p:cNvPicPr>
          <p:nvPr/>
        </p:nvPicPr>
        <p:blipFill>
          <a:blip r:embed="rId3"/>
          <a:stretch>
            <a:fillRect/>
          </a:stretch>
        </p:blipFill>
        <p:spPr>
          <a:xfrm>
            <a:off x="1220993" y="4091854"/>
            <a:ext cx="8261873" cy="1453713"/>
          </a:xfrm>
          <a:prstGeom prst="rect">
            <a:avLst/>
          </a:prstGeom>
        </p:spPr>
      </p:pic>
    </p:spTree>
    <p:extLst>
      <p:ext uri="{BB962C8B-B14F-4D97-AF65-F5344CB8AC3E}">
        <p14:creationId xmlns:p14="http://schemas.microsoft.com/office/powerpoint/2010/main" val="242801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3290</TotalTime>
  <Words>3579</Words>
  <Application>Microsoft Office PowerPoint</Application>
  <PresentationFormat>Widescreen</PresentationFormat>
  <Paragraphs>409</Paragraphs>
  <Slides>61</Slides>
  <Notes>15</Notes>
  <HiddenSlides>0</HiddenSlides>
  <MMClips>1</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61</vt:i4>
      </vt:variant>
    </vt:vector>
  </HeadingPairs>
  <TitlesOfParts>
    <vt:vector size="76" baseType="lpstr">
      <vt:lpstr>等线</vt:lpstr>
      <vt:lpstr>Arial</vt:lpstr>
      <vt:lpstr>Calibri</vt:lpstr>
      <vt:lpstr>Calibri Light</vt:lpstr>
      <vt:lpstr>Cambria Math</vt:lpstr>
      <vt:lpstr>ChickenScratch AOE</vt:lpstr>
      <vt:lpstr>Impact</vt:lpstr>
      <vt:lpstr>Open Sans</vt:lpstr>
      <vt:lpstr>Palatino Linotype</vt:lpstr>
      <vt:lpstr>Segoe UI</vt:lpstr>
      <vt:lpstr>Times New Roman</vt:lpstr>
      <vt:lpstr>Office 主题​​</vt:lpstr>
      <vt:lpstr>Office Theme</vt:lpstr>
      <vt:lpstr>MathType 7.0 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sfsf</cp:lastModifiedBy>
  <cp:revision>37</cp:revision>
  <dcterms:created xsi:type="dcterms:W3CDTF">2017-06-17T11:56:52Z</dcterms:created>
  <dcterms:modified xsi:type="dcterms:W3CDTF">2023-09-29T23:42:08Z</dcterms:modified>
</cp:coreProperties>
</file>