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63"/>
  </p:notesMasterIdLst>
  <p:sldIdLst>
    <p:sldId id="548" r:id="rId2"/>
    <p:sldId id="470" r:id="rId3"/>
    <p:sldId id="494" r:id="rId4"/>
    <p:sldId id="495" r:id="rId5"/>
    <p:sldId id="546" r:id="rId6"/>
    <p:sldId id="549" r:id="rId7"/>
    <p:sldId id="260" r:id="rId8"/>
    <p:sldId id="601" r:id="rId9"/>
    <p:sldId id="552" r:id="rId10"/>
    <p:sldId id="307" r:id="rId11"/>
    <p:sldId id="602" r:id="rId12"/>
    <p:sldId id="553" r:id="rId13"/>
    <p:sldId id="555" r:id="rId14"/>
    <p:sldId id="551" r:id="rId15"/>
    <p:sldId id="559" r:id="rId16"/>
    <p:sldId id="557" r:id="rId17"/>
    <p:sldId id="563" r:id="rId18"/>
    <p:sldId id="272" r:id="rId19"/>
    <p:sldId id="281" r:id="rId20"/>
    <p:sldId id="603" r:id="rId21"/>
    <p:sldId id="282" r:id="rId22"/>
    <p:sldId id="604" r:id="rId23"/>
    <p:sldId id="562" r:id="rId24"/>
    <p:sldId id="566" r:id="rId25"/>
    <p:sldId id="568" r:id="rId26"/>
    <p:sldId id="573" r:id="rId27"/>
    <p:sldId id="569" r:id="rId28"/>
    <p:sldId id="605" r:id="rId29"/>
    <p:sldId id="606" r:id="rId30"/>
    <p:sldId id="607" r:id="rId31"/>
    <p:sldId id="608" r:id="rId32"/>
    <p:sldId id="570" r:id="rId33"/>
    <p:sldId id="571" r:id="rId34"/>
    <p:sldId id="584" r:id="rId35"/>
    <p:sldId id="574" r:id="rId36"/>
    <p:sldId id="575" r:id="rId37"/>
    <p:sldId id="576" r:id="rId38"/>
    <p:sldId id="556" r:id="rId39"/>
    <p:sldId id="578" r:id="rId40"/>
    <p:sldId id="579" r:id="rId41"/>
    <p:sldId id="580" r:id="rId42"/>
    <p:sldId id="609" r:id="rId43"/>
    <p:sldId id="582" r:id="rId44"/>
    <p:sldId id="583" r:id="rId45"/>
    <p:sldId id="572" r:id="rId46"/>
    <p:sldId id="585" r:id="rId47"/>
    <p:sldId id="586" r:id="rId48"/>
    <p:sldId id="587" r:id="rId49"/>
    <p:sldId id="588" r:id="rId50"/>
    <p:sldId id="589" r:id="rId51"/>
    <p:sldId id="590" r:id="rId52"/>
    <p:sldId id="591" r:id="rId53"/>
    <p:sldId id="592" r:id="rId54"/>
    <p:sldId id="593" r:id="rId55"/>
    <p:sldId id="594" r:id="rId56"/>
    <p:sldId id="595" r:id="rId57"/>
    <p:sldId id="596" r:id="rId58"/>
    <p:sldId id="597" r:id="rId59"/>
    <p:sldId id="600" r:id="rId60"/>
    <p:sldId id="599" r:id="rId61"/>
    <p:sldId id="598" r:id="rId62"/>
  </p:sldIdLst>
  <p:sldSz cx="12190413" cy="6859588"/>
  <p:notesSz cx="6858000" cy="9144000"/>
  <p:custDataLst>
    <p:tags r:id="rId6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7778" autoAdjust="0"/>
  </p:normalViewPr>
  <p:slideViewPr>
    <p:cSldViewPr snapToGrid="0" showGuides="1">
      <p:cViewPr varScale="1">
        <p:scale>
          <a:sx n="87" d="100"/>
          <a:sy n="87" d="100"/>
        </p:scale>
        <p:origin x="60" y="99"/>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9">12974 10928 0</inkml:trace>
  <inkml:trace contextRef="#ctx0" brushRef="#br0" timeOffset="173462.92">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2023/8/21</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dirty="0" err="1">
                <a:effectLst/>
                <a:latin typeface="Times New Roman" panose="02020603050405020304" pitchFamily="18" charset="0"/>
                <a:ea typeface="Times New Roman" panose="02020603050405020304" pitchFamily="18" charset="0"/>
              </a:rPr>
              <a:t>Với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vật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kích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thước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khối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lượng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đáng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như</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viên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quả</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táo</a:t>
            </a:r>
            <a:r>
              <a:rPr lang="en-US" sz="1800" i="1" dirty="0">
                <a:effectLst/>
                <a:latin typeface="Times New Roman" panose="02020603050405020304" pitchFamily="18" charset="0"/>
                <a:ea typeface="Times New Roman" panose="02020603050405020304" pitchFamily="18" charset="0"/>
              </a:rPr>
              <a:t>, …, </a:t>
            </a:r>
            <a:r>
              <a:rPr lang="en-US" sz="1800" i="1" dirty="0" err="1">
                <a:effectLst/>
                <a:latin typeface="Times New Roman" panose="02020603050405020304" pitchFamily="18" charset="0"/>
                <a:ea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rPr>
              <a:t>dễ</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dàng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xác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định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số</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lượng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khối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lượng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tích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bằng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đếm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cân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đo</a:t>
            </a:r>
            <a:r>
              <a:rPr lang="en-US" sz="1800" i="1" dirty="0">
                <a:effectLst/>
                <a:latin typeface="Times New Roman" panose="02020603050405020304" pitchFamily="18" charset="0"/>
                <a:ea typeface="Times New Roman" panose="02020603050405020304" pitchFamily="18" charset="0"/>
              </a:rPr>
              <a:t>, … </a:t>
            </a:r>
            <a:r>
              <a:rPr lang="en-US" sz="1800" i="1" dirty="0" err="1">
                <a:effectLst/>
                <a:latin typeface="Times New Roman" panose="02020603050405020304" pitchFamily="18" charset="0"/>
                <a:ea typeface="Times New Roman" panose="02020603050405020304" pitchFamily="18" charset="0"/>
              </a:rPr>
              <a:t>Nhưng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với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hạt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kích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thước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vô</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cùng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nhỏ</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bé</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như</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nguyên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tử</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phân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tử</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rất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khó</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cân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đếm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được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dirty="0" err="1">
                <a:effectLst/>
                <a:latin typeface="Times New Roman" panose="02020603050405020304" pitchFamily="18" charset="0"/>
                <a:ea typeface="Times New Roman" panose="02020603050405020304" pitchFamily="18" charset="0"/>
              </a:rPr>
              <a:t>Vậy</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làm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thế</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nào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xác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định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một</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cách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thuận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lợi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số</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nguyên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tử</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phân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tử</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khối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lượng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tích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khi</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tham</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gia</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tạo</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thành</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trong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các</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phản</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ứng</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hoá</a:t>
            </a:r>
            <a:r>
              <a:rPr lang="en-US" sz="1800" i="1" dirty="0">
                <a:effectLst/>
                <a:latin typeface="Times New Roman" panose="02020603050405020304" pitchFamily="18" charset="0"/>
                <a:ea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rPr>
              <a:t>học</a:t>
            </a:r>
            <a:r>
              <a:rPr lang="en-US" sz="1800" i="1" dirty="0">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rgbClr val="000000"/>
                </a:solidFill>
                <a:effectLst/>
                <a:latin typeface="Times New Roman" panose="02020603050405020304" pitchFamily="18" charset="0"/>
                <a:ea typeface="Times New Roman" panose="02020603050405020304" pitchFamily="18" charset="0"/>
              </a:rPr>
              <a:t>Để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định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thuận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nguyên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tử</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tử</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khối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lượng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tích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chúng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tham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thành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ứng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hoá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học</a:t>
            </a:r>
            <a:r>
              <a:rPr lang="en-US" sz="1800" dirty="0">
                <a:solidFill>
                  <a:srgbClr val="000000"/>
                </a:solidFill>
                <a:effectLst/>
                <a:latin typeface="Times New Roman" panose="02020603050405020304" pitchFamily="18" charset="0"/>
                <a:ea typeface="Times New Roman" panose="02020603050405020304" pitchFamily="18" charset="0"/>
              </a:rPr>
              <a:t> ta </a:t>
            </a:r>
            <a:r>
              <a:rPr lang="en-US" sz="1800" dirty="0" err="1">
                <a:solidFill>
                  <a:srgbClr val="000000"/>
                </a:solidFill>
                <a:effectLst/>
                <a:latin typeface="Times New Roman" panose="02020603050405020304" pitchFamily="18" charset="0"/>
                <a:ea typeface="Times New Roman" panose="02020603050405020304" pitchFamily="18" charset="0"/>
              </a:rPr>
              <a:t>dùng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niệm</a:t>
            </a:r>
            <a:r>
              <a:rPr lang="en-US" sz="1800" dirty="0">
                <a:solidFill>
                  <a:srgbClr val="000000"/>
                </a:solidFill>
                <a:effectLst/>
                <a:latin typeface="Times New Roman" panose="02020603050405020304" pitchFamily="18" charset="0"/>
                <a:ea typeface="Times New Roman" panose="02020603050405020304" pitchFamily="18" charset="0"/>
              </a:rPr>
              <a:t> mol.</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43</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44</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49</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58</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59</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60</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61</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37</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38</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40</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8/21/2023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8/21/2023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8/21/2023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8/21/2023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8/21/2023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8/21/2023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8/21/2023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8/21/2023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8/21/2023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8/21/2023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3.png"/><Relationship Id="rId4" Type="http://schemas.openxmlformats.org/officeDocument/2006/relationships/image" Target="../media/image32.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3.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11" Type="http://schemas.openxmlformats.org/officeDocument/2006/relationships/image" Target="../media/image10.png"/><Relationship Id="rId5" Type="http://schemas.openxmlformats.org/officeDocument/2006/relationships/tags" Target="../tags/tag8.xml"/><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0.png"/></Relationships>
</file>

<file path=ppt/slides/_rels/slide3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5.wmf"/><Relationship Id="rId5" Type="http://schemas.openxmlformats.org/officeDocument/2006/relationships/oleObject" Target="../embeddings/oleObject1.bin"/><Relationship Id="rId4" Type="http://schemas.openxmlformats.org/officeDocument/2006/relationships/image" Target="../media/image410.png"/></Relationships>
</file>

<file path=ppt/slides/_rels/slide36.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5.w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49.pn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80.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0.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0.png"/></Relationships>
</file>

<file path=ppt/slides/_rels/slide4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1.wmf"/><Relationship Id="rId4" Type="http://schemas.openxmlformats.org/officeDocument/2006/relationships/oleObject" Target="../embeddings/oleObject3.bin"/></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54.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slide" Target="slide55.xml"/><Relationship Id="rId18" Type="http://schemas.openxmlformats.org/officeDocument/2006/relationships/image" Target="../media/image61.png"/><Relationship Id="rId3" Type="http://schemas.microsoft.com/office/2007/relationships/media" Target="../media/media2.mp3"/><Relationship Id="rId7" Type="http://schemas.openxmlformats.org/officeDocument/2006/relationships/image" Target="../media/image54.jpeg"/><Relationship Id="rId12" Type="http://schemas.openxmlformats.org/officeDocument/2006/relationships/image" Target="../media/image59.png"/><Relationship Id="rId17" Type="http://schemas.openxmlformats.org/officeDocument/2006/relationships/slide" Target="slide58.xml"/><Relationship Id="rId2" Type="http://schemas.microsoft.com/office/2007/relationships/media" Target="../media/media1.mp4"/><Relationship Id="rId16" Type="http://schemas.openxmlformats.org/officeDocument/2006/relationships/slide" Target="slide57.xml"/><Relationship Id="rId1" Type="http://schemas.openxmlformats.org/officeDocument/2006/relationships/video" Target="NULL" TargetMode="External"/><Relationship Id="rId6" Type="http://schemas.openxmlformats.org/officeDocument/2006/relationships/image" Target="../media/image53.png"/><Relationship Id="rId11" Type="http://schemas.openxmlformats.org/officeDocument/2006/relationships/image" Target="../media/image58.gif"/><Relationship Id="rId5" Type="http://schemas.openxmlformats.org/officeDocument/2006/relationships/slideLayout" Target="../slideLayouts/slideLayout13.xml"/><Relationship Id="rId15" Type="http://schemas.openxmlformats.org/officeDocument/2006/relationships/slide" Target="slide56.xml"/><Relationship Id="rId10" Type="http://schemas.openxmlformats.org/officeDocument/2006/relationships/image" Target="../media/image57.gif"/><Relationship Id="rId19" Type="http://schemas.openxmlformats.org/officeDocument/2006/relationships/slide" Target="slide60.xml"/><Relationship Id="rId4" Type="http://schemas.openxmlformats.org/officeDocument/2006/relationships/audio" Target="../media/media2.mp3"/><Relationship Id="rId9" Type="http://schemas.openxmlformats.org/officeDocument/2006/relationships/image" Target="../media/image56.gif"/><Relationship Id="rId1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54.xml"/></Relationships>
</file>

<file path=ppt/slides/_rels/slide56.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5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3.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5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3.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66.png"/><Relationship Id="rId3" Type="http://schemas.openxmlformats.org/officeDocument/2006/relationships/tags" Target="../tags/tag13.xml"/><Relationship Id="rId7" Type="http://schemas.openxmlformats.org/officeDocument/2006/relationships/image" Target="../media/image65.png"/><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7.xml"/><Relationship Id="rId11"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tags" Target="../tags/tag14.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a16="http://schemas.microsoft.com/office/drawing/2014/main"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a16="http://schemas.microsoft.com/office/drawing/2014/main"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dirty="0" err="1">
                <a:solidFill>
                  <a:srgbClr val="002060"/>
                </a:solidFill>
              </a:rPr>
              <a:t>Vậy</a:t>
            </a:r>
            <a:r>
              <a:rPr lang="en-US" sz="2800" i="1" dirty="0">
                <a:solidFill>
                  <a:srgbClr val="002060"/>
                </a:solidFill>
              </a:rPr>
              <a:t> </a:t>
            </a:r>
            <a:r>
              <a:rPr lang="en-US" sz="2800" i="1" dirty="0" err="1">
                <a:solidFill>
                  <a:srgbClr val="002060"/>
                </a:solidFill>
              </a:rPr>
              <a:t>làm</a:t>
            </a:r>
            <a:r>
              <a:rPr lang="en-US" sz="2800" i="1" dirty="0">
                <a:solidFill>
                  <a:srgbClr val="002060"/>
                </a:solidFill>
              </a:rPr>
              <a:t> </a:t>
            </a:r>
            <a:r>
              <a:rPr lang="en-US" sz="2800" i="1" dirty="0" err="1">
                <a:solidFill>
                  <a:srgbClr val="002060"/>
                </a:solidFill>
              </a:rPr>
              <a:t>thế</a:t>
            </a:r>
            <a:r>
              <a:rPr lang="en-US" sz="2800" i="1" dirty="0">
                <a:solidFill>
                  <a:srgbClr val="002060"/>
                </a:solidFill>
              </a:rPr>
              <a:t> </a:t>
            </a:r>
            <a:r>
              <a:rPr lang="en-US" sz="2800" i="1" dirty="0" err="1">
                <a:solidFill>
                  <a:srgbClr val="002060"/>
                </a:solidFill>
              </a:rPr>
              <a:t>nào</a:t>
            </a:r>
            <a:r>
              <a:rPr lang="en-US" sz="2800" i="1" dirty="0">
                <a:solidFill>
                  <a:srgbClr val="002060"/>
                </a:solidFill>
              </a:rPr>
              <a:t> </a:t>
            </a:r>
            <a:r>
              <a:rPr lang="en-US" sz="2800" i="1" dirty="0" err="1">
                <a:solidFill>
                  <a:srgbClr val="002060"/>
                </a:solidFill>
              </a:rPr>
              <a:t>để</a:t>
            </a:r>
            <a:r>
              <a:rPr lang="en-US" sz="2800" i="1" dirty="0">
                <a:solidFill>
                  <a:srgbClr val="002060"/>
                </a:solidFill>
              </a:rPr>
              <a:t> </a:t>
            </a:r>
            <a:r>
              <a:rPr lang="en-US" sz="2800" i="1" dirty="0" err="1">
                <a:solidFill>
                  <a:srgbClr val="002060"/>
                </a:solidFill>
              </a:rPr>
              <a:t>có</a:t>
            </a:r>
            <a:r>
              <a:rPr lang="en-US" sz="2800" i="1" dirty="0">
                <a:solidFill>
                  <a:srgbClr val="002060"/>
                </a:solidFill>
              </a:rPr>
              <a:t> </a:t>
            </a:r>
            <a:r>
              <a:rPr lang="en-US" sz="2800" i="1" dirty="0" err="1">
                <a:solidFill>
                  <a:srgbClr val="002060"/>
                </a:solidFill>
              </a:rPr>
              <a:t>thể</a:t>
            </a:r>
            <a:r>
              <a:rPr lang="en-US" sz="2800" i="1" dirty="0">
                <a:solidFill>
                  <a:srgbClr val="002060"/>
                </a:solidFill>
              </a:rPr>
              <a:t> </a:t>
            </a:r>
            <a:r>
              <a:rPr lang="en-US" sz="2800" i="1" dirty="0" err="1">
                <a:solidFill>
                  <a:srgbClr val="002060"/>
                </a:solidFill>
              </a:rPr>
              <a:t>xác</a:t>
            </a:r>
            <a:r>
              <a:rPr lang="en-US" sz="2800" i="1" dirty="0">
                <a:solidFill>
                  <a:srgbClr val="002060"/>
                </a:solidFill>
              </a:rPr>
              <a:t> </a:t>
            </a:r>
            <a:r>
              <a:rPr lang="en-US" sz="2800" i="1" dirty="0" err="1">
                <a:solidFill>
                  <a:srgbClr val="002060"/>
                </a:solidFill>
              </a:rPr>
              <a:t>định</a:t>
            </a:r>
            <a:r>
              <a:rPr lang="en-US" sz="2800" i="1" dirty="0">
                <a:solidFill>
                  <a:srgbClr val="002060"/>
                </a:solidFill>
              </a:rPr>
              <a:t> </a:t>
            </a:r>
            <a:r>
              <a:rPr lang="en-US" sz="2800" i="1" dirty="0" err="1">
                <a:solidFill>
                  <a:srgbClr val="002060"/>
                </a:solidFill>
              </a:rPr>
              <a:t>một</a:t>
            </a:r>
            <a:r>
              <a:rPr lang="en-US" sz="2800" i="1" dirty="0">
                <a:solidFill>
                  <a:srgbClr val="002060"/>
                </a:solidFill>
              </a:rPr>
              <a:t> </a:t>
            </a:r>
            <a:r>
              <a:rPr lang="en-US" sz="2800" i="1" dirty="0" err="1">
                <a:solidFill>
                  <a:srgbClr val="002060"/>
                </a:solidFill>
              </a:rPr>
              <a:t>cách</a:t>
            </a:r>
            <a:r>
              <a:rPr lang="en-US" sz="2800" i="1" dirty="0">
                <a:solidFill>
                  <a:srgbClr val="002060"/>
                </a:solidFill>
              </a:rPr>
              <a:t> </a:t>
            </a:r>
            <a:r>
              <a:rPr lang="en-US" sz="2800" i="1" dirty="0" err="1">
                <a:solidFill>
                  <a:srgbClr val="002060"/>
                </a:solidFill>
              </a:rPr>
              <a:t>thuận</a:t>
            </a:r>
            <a:r>
              <a:rPr lang="en-US" sz="2800" i="1" dirty="0">
                <a:solidFill>
                  <a:srgbClr val="002060"/>
                </a:solidFill>
              </a:rPr>
              <a:t> </a:t>
            </a:r>
            <a:r>
              <a:rPr lang="en-US" sz="2800" i="1" dirty="0" err="1">
                <a:solidFill>
                  <a:srgbClr val="002060"/>
                </a:solidFill>
              </a:rPr>
              <a:t>lợi</a:t>
            </a:r>
            <a:r>
              <a:rPr lang="en-US" sz="2800" i="1" dirty="0">
                <a:solidFill>
                  <a:srgbClr val="002060"/>
                </a:solidFill>
              </a:rPr>
              <a:t> </a:t>
            </a:r>
            <a:r>
              <a:rPr lang="en-US" sz="2800" i="1" dirty="0" err="1">
                <a:solidFill>
                  <a:srgbClr val="002060"/>
                </a:solidFill>
              </a:rPr>
              <a:t>số</a:t>
            </a:r>
            <a:r>
              <a:rPr lang="en-US" sz="2800" i="1" dirty="0">
                <a:solidFill>
                  <a:srgbClr val="002060"/>
                </a:solidFill>
              </a:rPr>
              <a:t> </a:t>
            </a:r>
            <a:r>
              <a:rPr lang="en-US" sz="2800" i="1" dirty="0" err="1">
                <a:solidFill>
                  <a:srgbClr val="002060"/>
                </a:solidFill>
              </a:rPr>
              <a:t>nguyên</a:t>
            </a:r>
            <a:r>
              <a:rPr lang="en-US" sz="2800" i="1" dirty="0">
                <a:solidFill>
                  <a:srgbClr val="002060"/>
                </a:solidFill>
              </a:rPr>
              <a:t> </a:t>
            </a:r>
            <a:r>
              <a:rPr lang="en-US" sz="2800" i="1" dirty="0" err="1">
                <a:solidFill>
                  <a:srgbClr val="002060"/>
                </a:solidFill>
              </a:rPr>
              <a:t>tử</a:t>
            </a:r>
            <a:r>
              <a:rPr lang="en-US" sz="2800" i="1" dirty="0">
                <a:solidFill>
                  <a:srgbClr val="002060"/>
                </a:solidFill>
              </a:rPr>
              <a:t>, </a:t>
            </a:r>
            <a:r>
              <a:rPr lang="en-US" sz="2800" i="1" dirty="0" err="1">
                <a:solidFill>
                  <a:srgbClr val="002060"/>
                </a:solidFill>
              </a:rPr>
              <a:t>phân</a:t>
            </a:r>
            <a:r>
              <a:rPr lang="en-US" sz="2800" i="1" dirty="0">
                <a:solidFill>
                  <a:srgbClr val="002060"/>
                </a:solidFill>
              </a:rPr>
              <a:t> </a:t>
            </a:r>
            <a:r>
              <a:rPr lang="en-US" sz="2800" i="1" dirty="0" err="1">
                <a:solidFill>
                  <a:srgbClr val="002060"/>
                </a:solidFill>
              </a:rPr>
              <a:t>tử</a:t>
            </a:r>
            <a:r>
              <a:rPr lang="en-US" sz="2800" i="1" dirty="0">
                <a:solidFill>
                  <a:srgbClr val="002060"/>
                </a:solidFill>
              </a:rPr>
              <a:t> </a:t>
            </a:r>
            <a:r>
              <a:rPr lang="en-US" sz="2800" i="1" dirty="0" err="1">
                <a:solidFill>
                  <a:srgbClr val="002060"/>
                </a:solidFill>
              </a:rPr>
              <a:t>và</a:t>
            </a:r>
            <a:r>
              <a:rPr lang="en-US" sz="2800" i="1" dirty="0">
                <a:solidFill>
                  <a:srgbClr val="002060"/>
                </a:solidFill>
              </a:rPr>
              <a:t> </a:t>
            </a:r>
            <a:r>
              <a:rPr lang="en-US" sz="2800" i="1" dirty="0" err="1">
                <a:solidFill>
                  <a:srgbClr val="002060"/>
                </a:solidFill>
              </a:rPr>
              <a:t>khối</a:t>
            </a:r>
            <a:r>
              <a:rPr lang="en-US" sz="2800" i="1" dirty="0">
                <a:solidFill>
                  <a:srgbClr val="002060"/>
                </a:solidFill>
              </a:rPr>
              <a:t> </a:t>
            </a:r>
            <a:r>
              <a:rPr lang="en-US" sz="2800" i="1" dirty="0" err="1">
                <a:solidFill>
                  <a:srgbClr val="002060"/>
                </a:solidFill>
              </a:rPr>
              <a:t>lượng</a:t>
            </a:r>
            <a:r>
              <a:rPr lang="en-US" sz="2800" i="1" dirty="0">
                <a:solidFill>
                  <a:srgbClr val="002060"/>
                </a:solidFill>
              </a:rPr>
              <a:t>, </a:t>
            </a:r>
            <a:r>
              <a:rPr lang="en-US" sz="2800" i="1" dirty="0" err="1">
                <a:solidFill>
                  <a:srgbClr val="002060"/>
                </a:solidFill>
              </a:rPr>
              <a:t>thể</a:t>
            </a:r>
            <a:r>
              <a:rPr lang="en-US" sz="2800" i="1" dirty="0">
                <a:solidFill>
                  <a:srgbClr val="002060"/>
                </a:solidFill>
              </a:rPr>
              <a:t> </a:t>
            </a:r>
            <a:r>
              <a:rPr lang="en-US" sz="2800" i="1" dirty="0" err="1">
                <a:solidFill>
                  <a:srgbClr val="002060"/>
                </a:solidFill>
              </a:rPr>
              <a:t>tích</a:t>
            </a:r>
            <a:r>
              <a:rPr lang="en-US" sz="2800" i="1" dirty="0">
                <a:solidFill>
                  <a:srgbClr val="002060"/>
                </a:solidFill>
              </a:rPr>
              <a:t> </a:t>
            </a:r>
            <a:r>
              <a:rPr lang="en-US" sz="2800" i="1" dirty="0" err="1">
                <a:solidFill>
                  <a:srgbClr val="002060"/>
                </a:solidFill>
              </a:rPr>
              <a:t>của</a:t>
            </a:r>
            <a:r>
              <a:rPr lang="en-US" sz="2800" i="1" dirty="0">
                <a:solidFill>
                  <a:srgbClr val="002060"/>
                </a:solidFill>
              </a:rPr>
              <a:t> </a:t>
            </a:r>
            <a:r>
              <a:rPr lang="en-US" sz="2800" i="1" dirty="0" err="1">
                <a:solidFill>
                  <a:srgbClr val="002060"/>
                </a:solidFill>
              </a:rPr>
              <a:t>chúng</a:t>
            </a:r>
            <a:r>
              <a:rPr lang="en-US" sz="2800" i="1" dirty="0">
                <a:solidFill>
                  <a:srgbClr val="002060"/>
                </a:solidFill>
              </a:rPr>
              <a:t> </a:t>
            </a:r>
            <a:r>
              <a:rPr lang="en-US" sz="2800" i="1" dirty="0" err="1">
                <a:solidFill>
                  <a:srgbClr val="002060"/>
                </a:solidFill>
              </a:rPr>
              <a:t>khi</a:t>
            </a:r>
            <a:r>
              <a:rPr lang="en-US" sz="2800" i="1" dirty="0">
                <a:solidFill>
                  <a:srgbClr val="002060"/>
                </a:solidFill>
              </a:rPr>
              <a:t> </a:t>
            </a:r>
            <a:r>
              <a:rPr lang="en-US" sz="2800" i="1" dirty="0" err="1">
                <a:solidFill>
                  <a:srgbClr val="002060"/>
                </a:solidFill>
              </a:rPr>
              <a:t>tham</a:t>
            </a:r>
            <a:r>
              <a:rPr lang="en-US" sz="2800" i="1" dirty="0">
                <a:solidFill>
                  <a:srgbClr val="002060"/>
                </a:solidFill>
              </a:rPr>
              <a:t> </a:t>
            </a:r>
            <a:r>
              <a:rPr lang="en-US" sz="2800" i="1" dirty="0" err="1">
                <a:solidFill>
                  <a:srgbClr val="002060"/>
                </a:solidFill>
              </a:rPr>
              <a:t>gia</a:t>
            </a:r>
            <a:r>
              <a:rPr lang="en-US" sz="2800" i="1" dirty="0">
                <a:solidFill>
                  <a:srgbClr val="002060"/>
                </a:solidFill>
              </a:rPr>
              <a:t> </a:t>
            </a:r>
            <a:r>
              <a:rPr lang="en-US" sz="2800" i="1" dirty="0" err="1">
                <a:solidFill>
                  <a:srgbClr val="002060"/>
                </a:solidFill>
              </a:rPr>
              <a:t>và</a:t>
            </a:r>
            <a:r>
              <a:rPr lang="en-US" sz="2800" i="1" dirty="0">
                <a:solidFill>
                  <a:srgbClr val="002060"/>
                </a:solidFill>
              </a:rPr>
              <a:t> </a:t>
            </a:r>
            <a:r>
              <a:rPr lang="en-US" sz="2800" i="1" dirty="0" err="1">
                <a:solidFill>
                  <a:srgbClr val="002060"/>
                </a:solidFill>
              </a:rPr>
              <a:t>tạo</a:t>
            </a:r>
            <a:r>
              <a:rPr lang="en-US" sz="2800" i="1" dirty="0">
                <a:solidFill>
                  <a:srgbClr val="002060"/>
                </a:solidFill>
              </a:rPr>
              <a:t> </a:t>
            </a:r>
            <a:r>
              <a:rPr lang="en-US" sz="2800" i="1" dirty="0" err="1">
                <a:solidFill>
                  <a:srgbClr val="002060"/>
                </a:solidFill>
              </a:rPr>
              <a:t>thành</a:t>
            </a:r>
            <a:r>
              <a:rPr lang="en-US" sz="2800" i="1" dirty="0">
                <a:solidFill>
                  <a:srgbClr val="002060"/>
                </a:solidFill>
              </a:rPr>
              <a:t> </a:t>
            </a:r>
            <a:r>
              <a:rPr lang="en-US" sz="2800" i="1" dirty="0" err="1">
                <a:solidFill>
                  <a:srgbClr val="002060"/>
                </a:solidFill>
              </a:rPr>
              <a:t>trong</a:t>
            </a:r>
            <a:r>
              <a:rPr lang="en-US" sz="2800" i="1" dirty="0">
                <a:solidFill>
                  <a:srgbClr val="002060"/>
                </a:solidFill>
              </a:rPr>
              <a:t> </a:t>
            </a:r>
            <a:r>
              <a:rPr lang="en-US" sz="2800" i="1" dirty="0" err="1">
                <a:solidFill>
                  <a:srgbClr val="002060"/>
                </a:solidFill>
              </a:rPr>
              <a:t>các</a:t>
            </a:r>
            <a:r>
              <a:rPr lang="en-US" sz="2800" i="1" dirty="0">
                <a:solidFill>
                  <a:srgbClr val="002060"/>
                </a:solidFill>
              </a:rPr>
              <a:t> </a:t>
            </a:r>
            <a:r>
              <a:rPr lang="en-US" sz="2800" i="1" dirty="0" err="1">
                <a:solidFill>
                  <a:srgbClr val="002060"/>
                </a:solidFill>
              </a:rPr>
              <a:t>phản</a:t>
            </a:r>
            <a:r>
              <a:rPr lang="en-US" sz="2800" i="1" dirty="0">
                <a:solidFill>
                  <a:srgbClr val="002060"/>
                </a:solidFill>
              </a:rPr>
              <a:t> </a:t>
            </a:r>
            <a:r>
              <a:rPr lang="en-US" sz="2800" i="1" dirty="0" err="1">
                <a:solidFill>
                  <a:srgbClr val="002060"/>
                </a:solidFill>
              </a:rPr>
              <a:t>ứng</a:t>
            </a:r>
            <a:r>
              <a:rPr lang="en-US" sz="2800" i="1" dirty="0">
                <a:solidFill>
                  <a:srgbClr val="002060"/>
                </a:solidFill>
              </a:rPr>
              <a:t> </a:t>
            </a:r>
            <a:r>
              <a:rPr lang="en-US" sz="2800" i="1" dirty="0" err="1">
                <a:solidFill>
                  <a:srgbClr val="002060"/>
                </a:solidFill>
              </a:rPr>
              <a:t>hoá</a:t>
            </a:r>
            <a:r>
              <a:rPr lang="en-US" sz="2800" i="1" dirty="0">
                <a:solidFill>
                  <a:srgbClr val="002060"/>
                </a:solidFill>
              </a:rPr>
              <a:t> </a:t>
            </a:r>
            <a:r>
              <a:rPr lang="en-US" sz="2800" i="1" dirty="0" err="1">
                <a:solidFill>
                  <a:srgbClr val="002060"/>
                </a:solidFill>
              </a:rPr>
              <a:t>học</a:t>
            </a:r>
            <a:r>
              <a:rPr lang="en-US" sz="2800" i="1" dirty="0">
                <a:solidFill>
                  <a:srgbClr val="002060"/>
                </a:solidFill>
              </a:rPr>
              <a:t>?</a:t>
            </a:r>
            <a:endParaRPr lang="en-US" sz="2800" dirty="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val="20000"/>
                    </a:ext>
                  </a:extLst>
                </a:gridCol>
                <a:gridCol w="3268133">
                  <a:extLst>
                    <a:ext uri="{9D8B030D-6E8A-4147-A177-3AD203B41FA5}">
                      <a16:colId xmlns:a16="http://schemas.microsoft.com/office/drawing/2014/main" val="20001"/>
                    </a:ext>
                  </a:extLst>
                </a:gridCol>
                <a:gridCol w="4553184">
                  <a:extLst>
                    <a:ext uri="{9D8B030D-6E8A-4147-A177-3AD203B41FA5}">
                      <a16:colId xmlns:a16="http://schemas.microsoft.com/office/drawing/2014/main"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00CD20D2-8681-13BE-7653-6FCAE870825C}"/>
              </a:ext>
            </a:extLst>
          </p:cNvPr>
          <p:cNvSpPr txBox="1">
            <a:spLocks noChangeArrowheads="1"/>
          </p:cNvSpPr>
          <p:nvPr/>
        </p:nvSpPr>
        <p:spPr bwMode="auto">
          <a:xfrm>
            <a:off x="6924774" y="285785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6.10</a:t>
            </a:r>
            <a:r>
              <a:rPr lang="en-US" altLang="en-US" sz="2800" b="1" baseline="30000">
                <a:solidFill>
                  <a:srgbClr val="0000FF"/>
                </a:solidFill>
                <a:cs typeface="Arial" panose="020B0604020202020204" pitchFamily="34" charset="0"/>
              </a:rPr>
              <a:t>23</a:t>
            </a:r>
            <a:r>
              <a:rPr lang="en-US" altLang="en-US" sz="2800" b="1">
                <a:solidFill>
                  <a:srgbClr val="0000FF"/>
                </a:solidFill>
                <a:cs typeface="Arial" panose="020B0604020202020204" pitchFamily="34" charset="0"/>
              </a:rPr>
              <a:t>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6.10</a:t>
            </a:r>
            <a:r>
              <a:rPr lang="en-US" altLang="en-US" sz="2800" b="1" baseline="30000">
                <a:solidFill>
                  <a:srgbClr val="000000"/>
                </a:solidFill>
                <a:cs typeface="Arial" panose="020B0604020202020204" pitchFamily="34" charset="0"/>
              </a:rPr>
              <a:t>23</a:t>
            </a:r>
            <a:r>
              <a:rPr lang="en-US" altLang="en-US" sz="2800" b="1">
                <a:solidFill>
                  <a:srgbClr val="000000"/>
                </a:solidFill>
                <a:cs typeface="Arial" panose="020B0604020202020204" pitchFamily="34" charset="0"/>
              </a:rPr>
              <a:t> ng. tử Fe</a:t>
            </a:r>
            <a:endParaRPr lang="en-US" altLang="en-US" sz="280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6.10</a:t>
            </a:r>
            <a:r>
              <a:rPr lang="en-US" altLang="en-US" sz="2800" b="1" baseline="30000">
                <a:solidFill>
                  <a:srgbClr val="FF0000"/>
                </a:solidFill>
                <a:cs typeface="Arial" panose="020B0604020202020204" pitchFamily="34" charset="0"/>
              </a:rPr>
              <a:t>23</a:t>
            </a:r>
            <a:r>
              <a:rPr lang="en-US" altLang="en-US" sz="2800" b="1">
                <a:solidFill>
                  <a:srgbClr val="FF0000"/>
                </a:solidFill>
                <a:cs typeface="Arial" panose="020B0604020202020204" pitchFamily="34" charset="0"/>
              </a:rPr>
              <a:t> ng. tử Al</a:t>
            </a:r>
            <a:endParaRPr lang="en-US" altLang="en-US" sz="280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6.10</a:t>
            </a:r>
            <a:r>
              <a:rPr lang="en-US" altLang="en-US" sz="2800" b="1" baseline="30000">
                <a:solidFill>
                  <a:srgbClr val="00B050"/>
                </a:solidFill>
                <a:cs typeface="Arial" panose="020B0604020202020204" pitchFamily="34" charset="0"/>
              </a:rPr>
              <a:t>23</a:t>
            </a:r>
            <a:r>
              <a:rPr lang="en-US" altLang="en-US" sz="2800" b="1">
                <a:solidFill>
                  <a:srgbClr val="00B050"/>
                </a:solidFill>
                <a:cs typeface="Arial" panose="020B0604020202020204" pitchFamily="34" charset="0"/>
              </a:rPr>
              <a:t> p. tử NaCl</a:t>
            </a:r>
            <a:endParaRPr lang="en-US" altLang="en-US" sz="280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394675-5764-3371-09AA-461C1716E33A}"/>
              </a:ext>
            </a:extLst>
          </p:cNvPr>
          <p:cNvPicPr>
            <a:picLocks noChangeAspect="1"/>
          </p:cNvPicPr>
          <p:nvPr/>
        </p:nvPicPr>
        <p:blipFill>
          <a:blip r:embed="rId2"/>
          <a:stretch>
            <a:fillRect/>
          </a:stretch>
        </p:blipFill>
        <p:spPr>
          <a:xfrm>
            <a:off x="2624136" y="48682"/>
            <a:ext cx="7482603" cy="2908759"/>
          </a:xfrm>
          <a:prstGeom prst="rect">
            <a:avLst/>
          </a:prstGeom>
        </p:spPr>
      </p:pic>
      <p:sp>
        <p:nvSpPr>
          <p:cNvPr id="3" name="TextBox 2">
            <a:extLst>
              <a:ext uri="{FF2B5EF4-FFF2-40B4-BE49-F238E27FC236}">
                <a16:creationId xmlns:a16="http://schemas.microsoft.com/office/drawing/2014/main" id="{64BEB3A9-6483-6785-B60C-613802BAE849}"/>
              </a:ext>
            </a:extLst>
          </p:cNvPr>
          <p:cNvSpPr txBox="1"/>
          <p:nvPr/>
        </p:nvSpPr>
        <p:spPr>
          <a:xfrm>
            <a:off x="388756" y="3301696"/>
            <a:ext cx="10447157" cy="1077218"/>
          </a:xfrm>
          <a:prstGeom prst="rect">
            <a:avLst/>
          </a:prstGeom>
          <a:noFill/>
        </p:spPr>
        <p:txBody>
          <a:bodyPr wrap="square" rtlCol="0">
            <a:spAutoFit/>
          </a:bodyPr>
          <a:lstStyle/>
          <a:p>
            <a:r>
              <a:rPr lang="en-US" sz="3200" b="1" dirty="0"/>
              <a:t>BT1: So </a:t>
            </a:r>
            <a:r>
              <a:rPr lang="en-US" sz="3200" b="1" dirty="0" err="1"/>
              <a:t>sánh</a:t>
            </a:r>
            <a:r>
              <a:rPr lang="en-US" sz="3200" b="1" dirty="0"/>
              <a:t> </a:t>
            </a:r>
            <a:r>
              <a:rPr lang="en-US" sz="3200" b="1" dirty="0" err="1"/>
              <a:t>khối</a:t>
            </a:r>
            <a:r>
              <a:rPr lang="en-US" sz="3200" b="1" dirty="0"/>
              <a:t> </a:t>
            </a:r>
            <a:r>
              <a:rPr lang="en-US" sz="3200" b="1" dirty="0" err="1"/>
              <a:t>lượng</a:t>
            </a:r>
            <a:r>
              <a:rPr lang="en-US" sz="3200" b="1" dirty="0"/>
              <a:t> 1 mol </a:t>
            </a:r>
            <a:r>
              <a:rPr lang="en-US" sz="3200" b="1" dirty="0" err="1"/>
              <a:t>nguyên</a:t>
            </a:r>
            <a:r>
              <a:rPr lang="en-US" sz="3200" b="1" dirty="0"/>
              <a:t> </a:t>
            </a:r>
            <a:r>
              <a:rPr lang="en-US" sz="3200" b="1" dirty="0" err="1"/>
              <a:t>tử</a:t>
            </a:r>
            <a:r>
              <a:rPr lang="en-US" sz="3200" b="1" dirty="0"/>
              <a:t> carbon, 1mol </a:t>
            </a:r>
            <a:r>
              <a:rPr lang="en-US" sz="3200" b="1" dirty="0" err="1"/>
              <a:t>nguyên</a:t>
            </a:r>
            <a:r>
              <a:rPr lang="en-US" sz="3200" b="1" dirty="0"/>
              <a:t> </a:t>
            </a:r>
            <a:r>
              <a:rPr lang="en-US" sz="3200" b="1" dirty="0" err="1"/>
              <a:t>tử</a:t>
            </a:r>
            <a:r>
              <a:rPr lang="en-US" sz="3200" b="1" dirty="0"/>
              <a:t> iodine </a:t>
            </a:r>
            <a:r>
              <a:rPr lang="en-US" sz="3200" b="1" dirty="0" err="1"/>
              <a:t>và</a:t>
            </a:r>
            <a:r>
              <a:rPr lang="en-US" sz="3200" b="1" dirty="0"/>
              <a:t> 1 mol </a:t>
            </a:r>
            <a:r>
              <a:rPr lang="en-US" sz="3200" b="1" dirty="0" err="1"/>
              <a:t>phân</a:t>
            </a:r>
            <a:r>
              <a:rPr lang="en-US" sz="3200" b="1" dirty="0"/>
              <a:t> </a:t>
            </a:r>
            <a:r>
              <a:rPr lang="en-US" sz="3200" b="1" dirty="0" err="1"/>
              <a:t>tử</a:t>
            </a:r>
            <a:r>
              <a:rPr lang="en-US" sz="3200" b="1" dirty="0"/>
              <a:t> </a:t>
            </a:r>
            <a:r>
              <a:rPr lang="en-US" sz="3200" b="1" dirty="0" err="1"/>
              <a:t>nước</a:t>
            </a:r>
            <a:endParaRPr lang="en-US" sz="3200" b="1" dirty="0"/>
          </a:p>
        </p:txBody>
      </p:sp>
      <p:sp>
        <p:nvSpPr>
          <p:cNvPr id="4" name="TextBox 3">
            <a:extLst>
              <a:ext uri="{FF2B5EF4-FFF2-40B4-BE49-F238E27FC236}">
                <a16:creationId xmlns:a16="http://schemas.microsoft.com/office/drawing/2014/main" id="{CB0DC9F8-13A9-8DA6-8475-4B12D113B10F}"/>
              </a:ext>
            </a:extLst>
          </p:cNvPr>
          <p:cNvSpPr txBox="1"/>
          <p:nvPr/>
        </p:nvSpPr>
        <p:spPr>
          <a:xfrm>
            <a:off x="388756" y="5075741"/>
            <a:ext cx="11476541" cy="1077218"/>
          </a:xfrm>
          <a:prstGeom prst="rect">
            <a:avLst/>
          </a:prstGeom>
          <a:noFill/>
        </p:spPr>
        <p:txBody>
          <a:bodyPr wrap="square" rtlCol="0">
            <a:spAutoFit/>
          </a:bodyPr>
          <a:lstStyle/>
          <a:p>
            <a:r>
              <a:rPr lang="en-US" sz="3200" b="1" dirty="0" err="1"/>
              <a:t>Khối</a:t>
            </a:r>
            <a:r>
              <a:rPr lang="en-US" sz="3200" b="1" dirty="0"/>
              <a:t> </a:t>
            </a:r>
            <a:r>
              <a:rPr lang="en-US" sz="3200" b="1" dirty="0" err="1"/>
              <a:t>lượng</a:t>
            </a:r>
            <a:r>
              <a:rPr lang="en-US" sz="3200" b="1" dirty="0"/>
              <a:t> 1 mol </a:t>
            </a:r>
            <a:r>
              <a:rPr lang="en-US" sz="3200" b="1" dirty="0" err="1"/>
              <a:t>nguyên</a:t>
            </a:r>
            <a:r>
              <a:rPr lang="en-US" sz="3200" b="1" dirty="0"/>
              <a:t> </a:t>
            </a:r>
            <a:r>
              <a:rPr lang="en-US" sz="3200" b="1" dirty="0" err="1"/>
              <a:t>tử</a:t>
            </a:r>
            <a:r>
              <a:rPr lang="en-US" sz="3200" b="1" dirty="0"/>
              <a:t> C &lt; </a:t>
            </a:r>
            <a:r>
              <a:rPr lang="en-US" sz="3200" b="1" dirty="0" err="1"/>
              <a:t>khối</a:t>
            </a:r>
            <a:r>
              <a:rPr lang="en-US" sz="3200" b="1" dirty="0"/>
              <a:t> </a:t>
            </a:r>
            <a:r>
              <a:rPr lang="en-US" sz="3200" b="1" dirty="0" err="1"/>
              <a:t>lượng</a:t>
            </a:r>
            <a:r>
              <a:rPr lang="en-US" sz="3200" b="1" dirty="0"/>
              <a:t> 1 mol </a:t>
            </a:r>
            <a:r>
              <a:rPr lang="en-US" sz="3200" b="1" dirty="0" err="1"/>
              <a:t>phân</a:t>
            </a:r>
            <a:r>
              <a:rPr lang="en-US" sz="3200" b="1" dirty="0"/>
              <a:t> </a:t>
            </a:r>
            <a:r>
              <a:rPr lang="en-US" sz="3200" b="1" dirty="0" err="1"/>
              <a:t>tử</a:t>
            </a:r>
            <a:r>
              <a:rPr lang="en-US" sz="3200" b="1" dirty="0"/>
              <a:t> </a:t>
            </a:r>
            <a:r>
              <a:rPr lang="en-US" sz="3200" b="1" dirty="0" err="1"/>
              <a:t>nước</a:t>
            </a:r>
            <a:r>
              <a:rPr lang="en-US" sz="3200" b="1" dirty="0"/>
              <a:t> &lt; </a:t>
            </a:r>
            <a:r>
              <a:rPr lang="en-US" sz="3200" b="1" dirty="0" err="1"/>
              <a:t>khối</a:t>
            </a:r>
            <a:r>
              <a:rPr lang="en-US" sz="3200" b="1" dirty="0"/>
              <a:t> </a:t>
            </a:r>
            <a:r>
              <a:rPr lang="en-US" sz="3200" b="1" dirty="0" err="1"/>
              <a:t>lượng</a:t>
            </a:r>
            <a:r>
              <a:rPr lang="en-US" sz="3200" b="1" dirty="0"/>
              <a:t> 1 mol </a:t>
            </a:r>
            <a:r>
              <a:rPr lang="en-US" sz="3200" b="1" dirty="0" err="1"/>
              <a:t>nguyên</a:t>
            </a:r>
            <a:r>
              <a:rPr lang="en-US" sz="3200" b="1" dirty="0"/>
              <a:t> </a:t>
            </a:r>
            <a:r>
              <a:rPr lang="en-US" sz="3200" b="1" dirty="0" err="1"/>
              <a:t>tử</a:t>
            </a:r>
            <a:r>
              <a:rPr lang="en-US" sz="3200" b="1" dirty="0"/>
              <a:t> iodine</a:t>
            </a:r>
          </a:p>
        </p:txBody>
      </p:sp>
    </p:spTree>
    <p:extLst>
      <p:ext uri="{BB962C8B-B14F-4D97-AF65-F5344CB8AC3E}">
        <p14:creationId xmlns:p14="http://schemas.microsoft.com/office/powerpoint/2010/main" val="861254974"/>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0,25 mol nguyên tử C;</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0,002 mol phân tử I</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c) 2 mol phân tử H</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BT2: Một lượng chất sau đây tương đương bao nhiêu mol nguyên tử hoặc mol phân tử?</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1,2044 .10</a:t>
            </a:r>
            <a:r>
              <a:rPr lang="en-US" sz="2800" baseline="30000">
                <a:solidFill>
                  <a:srgbClr val="000000"/>
                </a:solidFill>
                <a:effectLst/>
                <a:latin typeface="Times New Roman" panose="02020603050405020304" pitchFamily="18" charset="0"/>
                <a:ea typeface="Times New Roman" panose="02020603050405020304" pitchFamily="18" charset="0"/>
              </a:rPr>
              <a:t>22</a:t>
            </a:r>
            <a:r>
              <a:rPr lang="en-US" sz="2800">
                <a:solidFill>
                  <a:srgbClr val="000000"/>
                </a:solidFill>
                <a:effectLst/>
                <a:latin typeface="Times New Roman" panose="02020603050405020304" pitchFamily="18" charset="0"/>
                <a:ea typeface="Times New Roman" panose="02020603050405020304" pitchFamily="18" charset="0"/>
              </a:rPr>
              <a:t> phân tử Fe</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r>
              <a:rPr lang="en-US" sz="2800" baseline="-25000">
                <a:solidFill>
                  <a:srgbClr val="000000"/>
                </a:solidFill>
                <a:effectLst/>
                <a:latin typeface="Times New Roman" panose="02020603050405020304" pitchFamily="18" charset="0"/>
                <a:ea typeface="Times New Roman" panose="02020603050405020304" pitchFamily="18" charset="0"/>
              </a:rPr>
              <a:t>3</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7,5275.10</a:t>
            </a:r>
            <a:r>
              <a:rPr lang="en-US" sz="2800" baseline="30000">
                <a:solidFill>
                  <a:srgbClr val="000000"/>
                </a:solidFill>
                <a:effectLst/>
                <a:latin typeface="Times New Roman" panose="02020603050405020304" pitchFamily="18" charset="0"/>
                <a:ea typeface="Times New Roman" panose="02020603050405020304" pitchFamily="18" charset="0"/>
              </a:rPr>
              <a:t>24</a:t>
            </a:r>
            <a:r>
              <a:rPr lang="en-US" sz="2800">
                <a:solidFill>
                  <a:srgbClr val="000000"/>
                </a:solidFill>
                <a:effectLst/>
                <a:latin typeface="Times New Roman" panose="02020603050405020304" pitchFamily="18" charset="0"/>
                <a:ea typeface="Times New Roman" panose="02020603050405020304" pitchFamily="18" charset="0"/>
              </a:rPr>
              <a:t> nguyên tử Mg.</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6986226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3">
                                            <p:txEl>
                                              <p:pRg st="4" end="4"/>
                                            </p:txEl>
                                          </p:spTgt>
                                        </p:tgtEl>
                                        <p:attrNameLst>
                                          <p:attrName>style.visibility</p:attrName>
                                        </p:attrNameLst>
                                      </p:cBhvr>
                                      <p:to>
                                        <p:strVal val="visible"/>
                                      </p:to>
                                    </p:set>
                                    <p:animEffect transition="in" filter="wipe(down)">
                                      <p:cBhvr>
                                        <p:cTn id="21" dur="500"/>
                                        <p:tgtEl>
                                          <p:spTgt spid="13">
                                            <p:txEl>
                                              <p:pRg st="4" end="4"/>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a:solidFill>
                      <a:srgbClr val="FF0000"/>
                    </a:solidFill>
                  </a:rPr>
                  <a:t>BT1: </a:t>
                </a:r>
                <a:endParaRPr lang="en-US" sz="2800">
                  <a:solidFill>
                    <a:srgbClr val="FF0000"/>
                  </a:solidFill>
                </a:endParaRPr>
              </a:p>
              <a:p>
                <a:r>
                  <a:rPr lang="en-US" sz="2800"/>
                  <a:t>Ta có mol là lượng chất có chứa N</a:t>
                </a:r>
                <a:r>
                  <a:rPr lang="en-US" sz="2800" baseline="-25000"/>
                  <a:t>A </a:t>
                </a:r>
                <a:r>
                  <a:rPr lang="en-US" sz="2800"/>
                  <a:t>(6,022 × 10</a:t>
                </a:r>
                <a:r>
                  <a:rPr lang="en-US" sz="2800" baseline="30000"/>
                  <a:t>23</a:t>
                </a:r>
                <a:r>
                  <a:rPr lang="en-US" sz="2800"/>
                  <a:t>) nguyên tử hoặc phân tử của chất đó. Vậy:</a:t>
                </a:r>
              </a:p>
              <a:p>
                <a:r>
                  <a:rPr lang="en-US" sz="2800"/>
                  <a:t>a) 0,25 mol nguyên tử C có 0,25 × 6,022 × 10</a:t>
                </a:r>
                <a:r>
                  <a:rPr lang="en-US" sz="2800" baseline="30000"/>
                  <a:t>23</a:t>
                </a:r>
                <a:r>
                  <a:rPr lang="en-US" sz="2800"/>
                  <a:t> = 1,5055 × 10</a:t>
                </a:r>
                <a:r>
                  <a:rPr lang="en-US" sz="2800" baseline="30000"/>
                  <a:t>23</a:t>
                </a:r>
                <a:r>
                  <a:rPr lang="en-US" sz="2800"/>
                  <a:t> nguyên tử C.</a:t>
                </a:r>
              </a:p>
              <a:p>
                <a:r>
                  <a:rPr lang="en-US" sz="2800"/>
                  <a:t>b) 0,002 mol phân tử I</a:t>
                </a:r>
                <a:r>
                  <a:rPr lang="en-US" sz="2800" baseline="-25000"/>
                  <a:t>2</a:t>
                </a:r>
                <a:r>
                  <a:rPr lang="en-US" sz="2800"/>
                  <a:t> có 0,002 × 6,022 × 10</a:t>
                </a:r>
                <a:r>
                  <a:rPr lang="en-US" sz="2800" baseline="30000"/>
                  <a:t>23</a:t>
                </a:r>
                <a:r>
                  <a:rPr lang="en-US" sz="2800"/>
                  <a:t> = 1,2044 × 10</a:t>
                </a:r>
                <a:r>
                  <a:rPr lang="en-US" sz="2800" baseline="30000"/>
                  <a:t>21</a:t>
                </a:r>
                <a:r>
                  <a:rPr lang="en-US" sz="2800"/>
                  <a:t> phân tử I</a:t>
                </a:r>
                <a:r>
                  <a:rPr lang="en-US" sz="2800" baseline="-25000"/>
                  <a:t>2</a:t>
                </a:r>
                <a:r>
                  <a:rPr lang="en-US" sz="2800"/>
                  <a:t>.</a:t>
                </a:r>
              </a:p>
              <a:p>
                <a:r>
                  <a:rPr lang="en-US" sz="2800"/>
                  <a:t>c) 2 mol phân tử H</a:t>
                </a:r>
                <a:r>
                  <a:rPr lang="en-US" sz="2800" baseline="-25000"/>
                  <a:t>2</a:t>
                </a:r>
                <a:r>
                  <a:rPr lang="en-US" sz="2800"/>
                  <a:t>O có 2 × 6,022 × 10</a:t>
                </a:r>
                <a:r>
                  <a:rPr lang="en-US" sz="2800" baseline="30000"/>
                  <a:t>23</a:t>
                </a:r>
                <a:r>
                  <a:rPr lang="en-US" sz="2800"/>
                  <a:t> = 1,2044 × 10</a:t>
                </a:r>
                <a:r>
                  <a:rPr lang="en-US" sz="2800" baseline="30000"/>
                  <a:t>24</a:t>
                </a:r>
                <a:r>
                  <a:rPr lang="en-US" sz="2800"/>
                  <a:t> phân tử H</a:t>
                </a:r>
                <a:r>
                  <a:rPr lang="en-US" sz="2800" baseline="-25000"/>
                  <a:t>2</a:t>
                </a:r>
                <a:r>
                  <a:rPr lang="en-US" sz="2800"/>
                  <a:t>O.</a:t>
                </a:r>
              </a:p>
              <a:p>
                <a:r>
                  <a:rPr lang="en-US" sz="2800">
                    <a:solidFill>
                      <a:srgbClr val="FF0000"/>
                    </a:solidFill>
                  </a:rPr>
                  <a:t>BT 2:</a:t>
                </a:r>
              </a:p>
              <a:p>
                <a:r>
                  <a:rPr lang="en-US" sz="2800"/>
                  <a:t>a) Số mol phân tử Fe</a:t>
                </a:r>
                <a:r>
                  <a:rPr lang="en-US" sz="2800" baseline="-25000"/>
                  <a:t>2</a:t>
                </a:r>
                <a:r>
                  <a:rPr lang="en-US" sz="2800"/>
                  <a:t>O</a:t>
                </a:r>
                <a:r>
                  <a:rPr lang="en-US" sz="2800" baseline="-25000"/>
                  <a:t>3</a:t>
                </a:r>
                <a:r>
                  <a:rPr lang="en-US" sz="2800"/>
                  <a:t>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1,2204.</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a:p>
                <a:r>
                  <a:rPr lang="en-US" sz="2800"/>
                  <a:t>b) Số mol nguyên tử Mg là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7,5275.</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1419"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wipe(down)">
                                      <p:cBhvr>
                                        <p:cTn id="30"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ahyp="http://schemas.microsoft.com/office/drawing/2018/hyperlinkcolor"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ahyp="http://schemas.microsoft.com/office/drawing/2018/hyperlinkcolor"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sp>
        <p:nvSpPr>
          <p:cNvPr id="6" name="TextBox 5">
            <a:extLst>
              <a:ext uri="{FF2B5EF4-FFF2-40B4-BE49-F238E27FC236}">
                <a16:creationId xmlns:a16="http://schemas.microsoft.com/office/drawing/2014/main" id="{07DBF569-15EE-8A00-3B72-F1692E41BB8A}"/>
              </a:ext>
            </a:extLst>
          </p:cNvPr>
          <p:cNvSpPr txBox="1"/>
          <p:nvPr/>
        </p:nvSpPr>
        <p:spPr>
          <a:xfrm>
            <a:off x="1445740" y="3838500"/>
            <a:ext cx="10024900" cy="2246769"/>
          </a:xfrm>
          <a:prstGeom prst="rect">
            <a:avLst/>
          </a:prstGeom>
          <a:noFill/>
        </p:spPr>
        <p:txBody>
          <a:bodyPr wrap="square">
            <a:spAutoFit/>
          </a:bodyPr>
          <a:lstStyle/>
          <a:p>
            <a:r>
              <a:rPr lang="vi-VN" sz="2800"/>
              <a:t>Ngày </a:t>
            </a:r>
            <a:r>
              <a:rPr lang="vi-VN" sz="2800" b="1">
                <a:solidFill>
                  <a:srgbClr val="FF0000"/>
                </a:solidFill>
              </a:rPr>
              <a:t>23 tháng 10 </a:t>
            </a:r>
            <a:r>
              <a:rPr lang="vi-VN" sz="2800"/>
              <a:t>hàng năm được</a:t>
            </a:r>
            <a:r>
              <a:rPr lang="en-US" sz="2800"/>
              <a:t> </a:t>
            </a:r>
            <a:r>
              <a:rPr lang="vi-VN" sz="2800"/>
              <a:t>gọi là ngày “Mo</a:t>
            </a:r>
            <a:r>
              <a:rPr lang="en-US" sz="2800"/>
              <a:t>l”</a:t>
            </a:r>
            <a:r>
              <a:rPr lang="vi-VN" sz="2800"/>
              <a:t>. Đây là một</a:t>
            </a:r>
            <a:r>
              <a:rPr lang="en-US" sz="2800"/>
              <a:t> </a:t>
            </a:r>
            <a:r>
              <a:rPr lang="vi-VN" sz="2800"/>
              <a:t>ngày lễ không chính thức nhằm</a:t>
            </a:r>
            <a:r>
              <a:rPr lang="en-US" sz="2800"/>
              <a:t> </a:t>
            </a:r>
            <a:r>
              <a:rPr lang="vi-VN" sz="2800"/>
              <a:t>vinh danh đơn vị Mol. Ngày</a:t>
            </a:r>
            <a:r>
              <a:rPr lang="en-US" sz="2800"/>
              <a:t> </a:t>
            </a:r>
            <a:r>
              <a:rPr lang="vi-VN" sz="2800"/>
              <a:t>”Mol” hàng năm bắt đầu lúc </a:t>
            </a:r>
            <a:r>
              <a:rPr lang="vi-VN" sz="2800" b="1"/>
              <a:t>6h02</a:t>
            </a:r>
            <a:r>
              <a:rPr lang="vi-VN" sz="2800"/>
              <a:t> sáng</a:t>
            </a:r>
            <a:r>
              <a:rPr lang="en-US" sz="2800"/>
              <a:t> </a:t>
            </a:r>
            <a:r>
              <a:rPr lang="vi-VN" sz="2800"/>
              <a:t>và kết thúc lúc </a:t>
            </a:r>
            <a:r>
              <a:rPr lang="vi-VN" sz="2800" b="1"/>
              <a:t>18h02</a:t>
            </a:r>
            <a:r>
              <a:rPr lang="vi-VN" sz="2800"/>
              <a:t> tối. Nguồn</a:t>
            </a:r>
            <a:r>
              <a:rPr lang="en-US" sz="2800"/>
              <a:t> </a:t>
            </a:r>
            <a:r>
              <a:rPr lang="vi-VN" sz="2800"/>
              <a:t>gốc những mốc thời gian này là</a:t>
            </a:r>
            <a:r>
              <a:rPr lang="en-US" sz="2800"/>
              <a:t> </a:t>
            </a:r>
            <a:r>
              <a:rPr lang="vi-VN" sz="2800"/>
              <a:t>giá trị của hằng số Avogadro</a:t>
            </a:r>
            <a:r>
              <a:rPr lang="en-US" sz="2800"/>
              <a:t> (</a:t>
            </a:r>
            <a:r>
              <a:rPr lang="vi-VN" sz="2800"/>
              <a:t>6,02×10</a:t>
            </a:r>
            <a:r>
              <a:rPr lang="vi-VN" sz="2800" baseline="30000"/>
              <a:t>23</a:t>
            </a:r>
            <a:r>
              <a:rPr lang="vi-VN" sz="2800"/>
              <a:t>).</a:t>
            </a:r>
            <a:endParaRPr lang="vi-VN" sz="2800" b="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4C5AB85-B009-1866-8559-C909CCC6A3DE}"/>
              </a:ext>
            </a:extLst>
          </p:cNvPr>
          <p:cNvPicPr>
            <a:picLocks noChangeAspect="1"/>
          </p:cNvPicPr>
          <p:nvPr/>
        </p:nvPicPr>
        <p:blipFill>
          <a:blip r:embed="rId3"/>
          <a:stretch>
            <a:fillRect/>
          </a:stretch>
        </p:blipFill>
        <p:spPr>
          <a:xfrm>
            <a:off x="445453" y="411110"/>
            <a:ext cx="5429250" cy="3195302"/>
          </a:xfrm>
          <a:prstGeom prst="rect">
            <a:avLst/>
          </a:prstGeom>
        </p:spPr>
      </p:pic>
      <p:pic>
        <p:nvPicPr>
          <p:cNvPr id="7" name="Picture 6">
            <a:extLst>
              <a:ext uri="{FF2B5EF4-FFF2-40B4-BE49-F238E27FC236}">
                <a16:creationId xmlns:a16="http://schemas.microsoft.com/office/drawing/2014/main" id="{1EB14504-5288-0413-B09A-F3375E469210}"/>
              </a:ext>
            </a:extLst>
          </p:cNvPr>
          <p:cNvPicPr>
            <a:picLocks noChangeAspect="1"/>
          </p:cNvPicPr>
          <p:nvPr/>
        </p:nvPicPr>
        <p:blipFill>
          <a:blip r:embed="rId4"/>
          <a:stretch>
            <a:fillRect/>
          </a:stretch>
        </p:blipFill>
        <p:spPr>
          <a:xfrm>
            <a:off x="6116956" y="411110"/>
            <a:ext cx="5069203" cy="3195302"/>
          </a:xfrm>
          <a:prstGeom prst="rect">
            <a:avLst/>
          </a:prstGeom>
        </p:spPr>
      </p:pic>
    </p:spTree>
    <p:extLst>
      <p:ext uri="{BB962C8B-B14F-4D97-AF65-F5344CB8AC3E}">
        <p14:creationId xmlns:p14="http://schemas.microsoft.com/office/powerpoint/2010/main" val="70970437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id="{AD4033FE-EC2E-0881-222C-72D8CCCA9255}"/>
                </a:ext>
              </a:extLst>
            </p:cNvPr>
            <p:cNvSpPr txBox="1">
              <a:spLocks noChangeArrowheads="1"/>
            </p:cNvSpPr>
            <p:nvPr/>
          </p:nvSpPr>
          <p:spPr bwMode="auto">
            <a:xfrm>
              <a:off x="2352" y="816"/>
              <a:ext cx="1392" cy="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800" dirty="0">
                  <a:solidFill>
                    <a:srgbClr val="0000CC"/>
                  </a:solidFill>
                  <a:latin typeface="Times New Roman" panose="02020603050405020304" pitchFamily="18" charset="0"/>
                </a:rPr>
                <a:t>N</a:t>
              </a:r>
              <a:r>
                <a:rPr lang="en-US" altLang="en-US" sz="2800" baseline="-25000" dirty="0">
                  <a:solidFill>
                    <a:srgbClr val="0000CC"/>
                  </a:solidFill>
                  <a:latin typeface="Times New Roman" panose="02020603050405020304" pitchFamily="18" charset="0"/>
                </a:rPr>
                <a:t>A</a:t>
              </a:r>
              <a:r>
                <a:rPr lang="en-US" altLang="en-US" sz="2601" b="1" dirty="0">
                  <a:solidFill>
                    <a:srgbClr val="00CC00"/>
                  </a:solidFill>
                </a:rPr>
                <a:t>  </a:t>
              </a:r>
              <a:r>
                <a:rPr lang="en-US" altLang="en-US" sz="2601" b="1" dirty="0" err="1">
                  <a:solidFill>
                    <a:srgbClr val="00CC00"/>
                  </a:solidFill>
                </a:rPr>
                <a:t>nguyên</a:t>
              </a:r>
              <a:r>
                <a:rPr lang="en-US" altLang="en-US" sz="2601" b="1" dirty="0">
                  <a:solidFill>
                    <a:srgbClr val="00CC00"/>
                  </a:solidFill>
                </a:rPr>
                <a:t> </a:t>
              </a:r>
              <a:r>
                <a:rPr lang="en-US" altLang="en-US" sz="2601" b="1" dirty="0" err="1">
                  <a:solidFill>
                    <a:srgbClr val="00CC00"/>
                  </a:solidFill>
                </a:rPr>
                <a:t>tử</a:t>
              </a:r>
              <a:r>
                <a:rPr lang="en-US" altLang="en-US" sz="2601" b="1" dirty="0">
                  <a:solidFill>
                    <a:srgbClr val="00CC00"/>
                  </a:solidFill>
                </a:rPr>
                <a:t> Fe</a:t>
              </a:r>
            </a:p>
          </p:txBody>
        </p:sp>
      </p:grpSp>
      <p:sp>
        <p:nvSpPr>
          <p:cNvPr id="40983" name="Text Box 23">
            <a:extLst>
              <a:ext uri="{FF2B5EF4-FFF2-40B4-BE49-F238E27FC236}">
                <a16:creationId xmlns:a16="http://schemas.microsoft.com/office/drawing/2014/main"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id="{72093E40-D274-1283-C3E3-BEA8620AEB0D}"/>
              </a:ext>
            </a:extLst>
          </p:cNvPr>
          <p:cNvGrpSpPr>
            <a:grpSpLocks/>
          </p:cNvGrpSpPr>
          <p:nvPr/>
        </p:nvGrpSpPr>
        <p:grpSpPr bwMode="auto">
          <a:xfrm>
            <a:off x="4761397" y="1339909"/>
            <a:ext cx="2667617" cy="1981659"/>
            <a:chOff x="3792" y="2832"/>
            <a:chExt cx="1728" cy="1248"/>
          </a:xfrm>
        </p:grpSpPr>
        <p:sp>
          <p:nvSpPr>
            <p:cNvPr id="27668" name="AutoShape 32">
              <a:extLst>
                <a:ext uri="{FF2B5EF4-FFF2-40B4-BE49-F238E27FC236}">
                  <a16:creationId xmlns:a16="http://schemas.microsoft.com/office/drawing/2014/main"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id="{5B850B85-ADCB-1651-E9B8-DFDE9484A040}"/>
                </a:ext>
              </a:extLst>
            </p:cNvPr>
            <p:cNvSpPr txBox="1">
              <a:spLocks noChangeArrowheads="1"/>
            </p:cNvSpPr>
            <p:nvPr/>
          </p:nvSpPr>
          <p:spPr bwMode="auto">
            <a:xfrm>
              <a:off x="3792" y="3264"/>
              <a:ext cx="1392" cy="582"/>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800" dirty="0">
                  <a:solidFill>
                    <a:srgbClr val="0000CC"/>
                  </a:solidFill>
                  <a:latin typeface="Times New Roman" panose="02020603050405020304" pitchFamily="18" charset="0"/>
                </a:rPr>
                <a:t>N</a:t>
              </a:r>
              <a:r>
                <a:rPr lang="en-US" altLang="en-US" sz="2800" baseline="-25000" dirty="0">
                  <a:solidFill>
                    <a:srgbClr val="0000CC"/>
                  </a:solidFill>
                  <a:latin typeface="Times New Roman" panose="02020603050405020304" pitchFamily="18" charset="0"/>
                </a:rPr>
                <a:t>A</a:t>
              </a:r>
              <a:r>
                <a:rPr lang="en-US" altLang="en-US" sz="2601" b="1" dirty="0">
                  <a:solidFill>
                    <a:srgbClr val="6600CC"/>
                  </a:solidFill>
                </a:rPr>
                <a:t>  </a:t>
              </a:r>
              <a:r>
                <a:rPr lang="en-US" altLang="en-US" sz="2601" b="1" dirty="0" err="1">
                  <a:solidFill>
                    <a:srgbClr val="6600CC"/>
                  </a:solidFill>
                </a:rPr>
                <a:t>phân</a:t>
              </a:r>
              <a:r>
                <a:rPr lang="en-US" altLang="en-US" sz="2601" b="1" dirty="0">
                  <a:solidFill>
                    <a:srgbClr val="6600CC"/>
                  </a:solidFill>
                </a:rPr>
                <a:t> </a:t>
              </a:r>
              <a:r>
                <a:rPr lang="en-US" altLang="en-US" sz="2601" b="1" dirty="0" err="1">
                  <a:solidFill>
                    <a:srgbClr val="6600CC"/>
                  </a:solidFill>
                </a:rPr>
                <a:t>tử</a:t>
              </a:r>
              <a:r>
                <a:rPr lang="en-US" altLang="en-US" sz="2601" b="1" dirty="0">
                  <a:solidFill>
                    <a:srgbClr val="6600CC"/>
                  </a:solidFill>
                </a:rPr>
                <a:t> H</a:t>
              </a:r>
              <a:r>
                <a:rPr lang="en-US" altLang="en-US" sz="2601" b="1" baseline="-25000" dirty="0">
                  <a:solidFill>
                    <a:srgbClr val="6600CC"/>
                  </a:solidFill>
                </a:rPr>
                <a:t>2</a:t>
              </a:r>
              <a:r>
                <a:rPr lang="en-US" altLang="en-US" sz="2601" b="1" dirty="0">
                  <a:solidFill>
                    <a:srgbClr val="6600CC"/>
                  </a:solidFill>
                </a:rPr>
                <a:t>O</a:t>
              </a:r>
            </a:p>
          </p:txBody>
        </p:sp>
      </p:grpSp>
      <p:sp>
        <p:nvSpPr>
          <p:cNvPr id="40994" name="Text Box 34">
            <a:extLst>
              <a:ext uri="{FF2B5EF4-FFF2-40B4-BE49-F238E27FC236}">
                <a16:creationId xmlns:a16="http://schemas.microsoft.com/office/drawing/2014/main"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1 -0.09905 L 0.07475 -0.21662 C 0.08778 -0.24277 0.10757 -0.2555 0.12802 -0.2555 C 0.15146 -0.2555 0.16995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958204" y="1822873"/>
            <a:ext cx="10682601" cy="104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3001" dirty="0" err="1">
                <a:latin typeface="Times New Roman" panose="02020603050405020304" pitchFamily="18" charset="0"/>
              </a:rPr>
              <a:t>Khối</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lượng</a:t>
            </a:r>
            <a:r>
              <a:rPr lang="en-US" altLang="en-US" sz="3001" dirty="0">
                <a:latin typeface="Times New Roman" panose="02020603050405020304" pitchFamily="18" charset="0"/>
              </a:rPr>
              <a:t>  mol </a:t>
            </a:r>
            <a:r>
              <a:rPr lang="en-US" altLang="en-US" sz="3001" dirty="0" err="1">
                <a:latin typeface="Times New Roman" panose="02020603050405020304" pitchFamily="18" charset="0"/>
              </a:rPr>
              <a:t>của</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một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chất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là</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khối</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lượng</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của</a:t>
            </a:r>
            <a:r>
              <a:rPr lang="en-US" altLang="en-US" sz="3001" dirty="0">
                <a:latin typeface="Times New Roman" panose="02020603050405020304" pitchFamily="18" charset="0"/>
              </a:rPr>
              <a:t> </a:t>
            </a:r>
            <a:r>
              <a:rPr lang="en-US" altLang="en-US" sz="3200" dirty="0">
                <a:solidFill>
                  <a:srgbClr val="0000CC"/>
                </a:solidFill>
                <a:latin typeface="Times New Roman" panose="02020603050405020304" pitchFamily="18" charset="0"/>
              </a:rPr>
              <a:t>N</a:t>
            </a:r>
            <a:r>
              <a:rPr lang="en-US" altLang="en-US" sz="3200" baseline="-25000" dirty="0">
                <a:solidFill>
                  <a:srgbClr val="0000CC"/>
                </a:solidFill>
                <a:latin typeface="Times New Roman" panose="02020603050405020304" pitchFamily="18" charset="0"/>
              </a:rPr>
              <a:t>A</a:t>
            </a:r>
            <a:r>
              <a:rPr lang="en-US" altLang="en-US" sz="3001" dirty="0">
                <a:solidFill>
                  <a:srgbClr val="0000CC"/>
                </a:solidFill>
                <a:latin typeface="Times New Roman" panose="02020603050405020304" pitchFamily="18" charset="0"/>
              </a:rPr>
              <a:t> </a:t>
            </a:r>
            <a:r>
              <a:rPr lang="en-US" altLang="en-US" sz="3001" dirty="0" err="1">
                <a:latin typeface="Times New Roman" panose="02020603050405020304" pitchFamily="18" charset="0"/>
              </a:rPr>
              <a:t>nguyên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tử</a:t>
            </a:r>
            <a:r>
              <a:rPr lang="en-US" altLang="en-US" sz="3001" dirty="0">
                <a:latin typeface="Times New Roman" panose="02020603050405020304" pitchFamily="18" charset="0"/>
              </a:rPr>
              <a:t> hay </a:t>
            </a:r>
            <a:r>
              <a:rPr lang="en-US" altLang="en-US" sz="3001" dirty="0" err="1">
                <a:latin typeface="Times New Roman" panose="02020603050405020304" pitchFamily="18" charset="0"/>
              </a:rPr>
              <a:t>phân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tử</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chất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đó</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tính</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bằng</a:t>
            </a:r>
            <a:r>
              <a:rPr lang="en-US" altLang="en-US" sz="3001" dirty="0">
                <a:latin typeface="Times New Roman" panose="02020603050405020304" pitchFamily="18" charset="0"/>
              </a:rPr>
              <a:t> </a:t>
            </a:r>
            <a:r>
              <a:rPr lang="en-US" altLang="en-US" sz="3001" dirty="0">
                <a:solidFill>
                  <a:srgbClr val="0000CC"/>
                </a:solidFill>
                <a:latin typeface="Times New Roman" panose="02020603050405020304" pitchFamily="18" charset="0"/>
              </a:rPr>
              <a:t>gam</a:t>
            </a:r>
            <a:r>
              <a:rPr lang="en-US" altLang="en-US" sz="3001" dirty="0">
                <a:latin typeface="Times New Roman" panose="02020603050405020304" pitchFamily="18" charset="0"/>
              </a:rPr>
              <a:t>.</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dirty="0" err="1">
                <a:latin typeface="Times New Roman" panose="02020603050405020304" pitchFamily="18" charset="0"/>
              </a:rPr>
              <a:t>Kí</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hiệu</a:t>
            </a:r>
            <a:r>
              <a:rPr lang="en-US" altLang="en-US" sz="3001" dirty="0">
                <a:latin typeface="Times New Roman" panose="02020603050405020304" pitchFamily="18" charset="0"/>
              </a:rPr>
              <a:t>: </a:t>
            </a:r>
            <a:r>
              <a:rPr lang="en-US" altLang="en-US" sz="3001" dirty="0">
                <a:solidFill>
                  <a:srgbClr val="0000CC"/>
                </a:solidFill>
                <a:latin typeface="Times New Roman" panose="02020603050405020304" pitchFamily="18" charset="0"/>
              </a:rPr>
              <a:t>M </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Đơn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vị</a:t>
            </a:r>
            <a:r>
              <a:rPr lang="en-US" altLang="en-US" sz="3001" dirty="0">
                <a:latin typeface="Times New Roman" panose="02020603050405020304" pitchFamily="18" charset="0"/>
              </a:rPr>
              <a:t>: </a:t>
            </a:r>
            <a:r>
              <a:rPr lang="en-US" altLang="en-US" sz="3001" i="1" dirty="0">
                <a:solidFill>
                  <a:srgbClr val="0000CC"/>
                </a:solidFill>
                <a:latin typeface="Times New Roman" panose="02020603050405020304" pitchFamily="18" charset="0"/>
              </a:rPr>
              <a:t>gam/mol</a:t>
            </a:r>
          </a:p>
          <a:p>
            <a:pPr algn="l"/>
            <a:r>
              <a:rPr lang="en-US" altLang="en-US" sz="3001" dirty="0">
                <a:latin typeface="Times New Roman" panose="02020603050405020304" pitchFamily="18" charset="0"/>
              </a:rPr>
              <a:t> </a:t>
            </a:r>
            <a:endParaRPr lang="en-US" altLang="en-US" sz="3001" dirty="0">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id="{D49701EF-AA28-5302-585E-14F66BDED95B}"/>
              </a:ext>
            </a:extLst>
          </p:cNvPr>
          <p:cNvSpPr txBox="1">
            <a:spLocks noChangeArrowheads="1"/>
          </p:cNvSpPr>
          <p:nvPr/>
        </p:nvSpPr>
        <p:spPr bwMode="auto">
          <a:xfrm>
            <a:off x="3427589" y="4191970"/>
            <a:ext cx="2821606" cy="954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dirty="0" err="1">
                <a:solidFill>
                  <a:srgbClr val="0000CC"/>
                </a:solidFill>
                <a:latin typeface="Times New Roman" panose="02020603050405020304" pitchFamily="18" charset="0"/>
              </a:rPr>
              <a:t>M</a:t>
            </a:r>
            <a:r>
              <a:rPr lang="en-US" altLang="en-US" sz="2601" baseline="-25000" dirty="0" err="1">
                <a:solidFill>
                  <a:srgbClr val="0000CC"/>
                </a:solidFill>
                <a:latin typeface="Times New Roman" panose="02020603050405020304" pitchFamily="18" charset="0"/>
              </a:rPr>
              <a:t>Fe</a:t>
            </a:r>
            <a:r>
              <a:rPr lang="en-US" altLang="en-US" sz="2601" dirty="0">
                <a:solidFill>
                  <a:srgbClr val="0000CC"/>
                </a:solidFill>
                <a:latin typeface="Times New Roman" panose="02020603050405020304" pitchFamily="18" charset="0"/>
              </a:rPr>
              <a:t> = 56 </a:t>
            </a:r>
            <a:r>
              <a:rPr lang="en-US" altLang="en-US" sz="2800" i="1" dirty="0">
                <a:solidFill>
                  <a:srgbClr val="0000CC"/>
                </a:solidFill>
                <a:latin typeface="Times New Roman" panose="02020603050405020304" pitchFamily="18" charset="0"/>
              </a:rPr>
              <a:t>gam/mol</a:t>
            </a:r>
          </a:p>
          <a:p>
            <a:endParaRPr lang="en-US" altLang="en-US" sz="2601" dirty="0">
              <a:solidFill>
                <a:srgbClr val="0000CC"/>
              </a:solidFill>
              <a:latin typeface="Times New Roman" panose="02020603050405020304" pitchFamily="18" charset="0"/>
            </a:endParaRPr>
          </a:p>
        </p:txBody>
      </p:sp>
      <p:sp>
        <p:nvSpPr>
          <p:cNvPr id="29710" name="Text Box 14">
            <a:extLst>
              <a:ext uri="{FF2B5EF4-FFF2-40B4-BE49-F238E27FC236}">
                <a16:creationId xmlns:a16="http://schemas.microsoft.com/office/drawing/2014/main" id="{9938808D-55B8-44D6-EB15-394114208523}"/>
              </a:ext>
            </a:extLst>
          </p:cNvPr>
          <p:cNvSpPr txBox="1">
            <a:spLocks noChangeArrowheads="1"/>
          </p:cNvSpPr>
          <p:nvPr/>
        </p:nvSpPr>
        <p:spPr bwMode="auto">
          <a:xfrm>
            <a:off x="3521274" y="4874753"/>
            <a:ext cx="2592376" cy="954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dirty="0">
                <a:solidFill>
                  <a:srgbClr val="0000CC"/>
                </a:solidFill>
                <a:latin typeface="Times New Roman" panose="02020603050405020304" pitchFamily="18" charset="0"/>
              </a:rPr>
              <a:t>M</a:t>
            </a:r>
            <a:r>
              <a:rPr lang="en-US" altLang="en-US" sz="2601" baseline="-25000" dirty="0">
                <a:solidFill>
                  <a:srgbClr val="0000CC"/>
                </a:solidFill>
                <a:latin typeface="Times New Roman" panose="02020603050405020304" pitchFamily="18" charset="0"/>
              </a:rPr>
              <a:t>H</a:t>
            </a:r>
            <a:r>
              <a:rPr lang="en-US" altLang="en-US" sz="2601" dirty="0">
                <a:solidFill>
                  <a:srgbClr val="0000CC"/>
                </a:solidFill>
                <a:latin typeface="Times New Roman" panose="02020603050405020304" pitchFamily="18" charset="0"/>
              </a:rPr>
              <a:t> = 2 </a:t>
            </a:r>
            <a:r>
              <a:rPr lang="en-US" altLang="en-US" sz="2800" i="1" dirty="0">
                <a:solidFill>
                  <a:srgbClr val="0000CC"/>
                </a:solidFill>
                <a:latin typeface="Times New Roman" panose="02020603050405020304" pitchFamily="18" charset="0"/>
              </a:rPr>
              <a:t>gam/mol</a:t>
            </a:r>
          </a:p>
          <a:p>
            <a:endParaRPr lang="en-US" altLang="en-US" sz="2601" dirty="0">
              <a:solidFill>
                <a:srgbClr val="0000CC"/>
              </a:solidFill>
              <a:latin typeface="Times New Roman" panose="02020603050405020304" pitchFamily="18" charset="0"/>
            </a:endParaRPr>
          </a:p>
        </p:txBody>
      </p:sp>
      <p:sp>
        <p:nvSpPr>
          <p:cNvPr id="29711" name="Text Box 15">
            <a:extLst>
              <a:ext uri="{FF2B5EF4-FFF2-40B4-BE49-F238E27FC236}">
                <a16:creationId xmlns:a16="http://schemas.microsoft.com/office/drawing/2014/main"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id="{1DC9B3C1-B94F-62A2-6853-E58F3EE0AB4F}"/>
              </a:ext>
            </a:extLst>
          </p:cNvPr>
          <p:cNvSpPr txBox="1">
            <a:spLocks noChangeArrowheads="1"/>
          </p:cNvSpPr>
          <p:nvPr/>
        </p:nvSpPr>
        <p:spPr bwMode="auto">
          <a:xfrm>
            <a:off x="3605430" y="5522603"/>
            <a:ext cx="3058851" cy="9543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dirty="0">
                <a:solidFill>
                  <a:srgbClr val="0000CC"/>
                </a:solidFill>
                <a:latin typeface="Times New Roman" panose="02020603050405020304" pitchFamily="18" charset="0"/>
              </a:rPr>
              <a:t>M</a:t>
            </a:r>
            <a:r>
              <a:rPr lang="en-US" altLang="en-US" sz="2601" baseline="-25000" dirty="0">
                <a:solidFill>
                  <a:srgbClr val="0000CC"/>
                </a:solidFill>
                <a:latin typeface="Times New Roman" panose="02020603050405020304" pitchFamily="18" charset="0"/>
              </a:rPr>
              <a:t>H O</a:t>
            </a:r>
            <a:r>
              <a:rPr lang="en-US" altLang="en-US" sz="2601" dirty="0">
                <a:solidFill>
                  <a:srgbClr val="0000CC"/>
                </a:solidFill>
                <a:latin typeface="Times New Roman" panose="02020603050405020304" pitchFamily="18" charset="0"/>
              </a:rPr>
              <a:t>  = 18 </a:t>
            </a:r>
            <a:r>
              <a:rPr lang="en-US" altLang="en-US" sz="2800" i="1" dirty="0">
                <a:solidFill>
                  <a:srgbClr val="0000CC"/>
                </a:solidFill>
                <a:latin typeface="Times New Roman" panose="02020603050405020304" pitchFamily="18" charset="0"/>
              </a:rPr>
              <a:t>gam/mol</a:t>
            </a:r>
          </a:p>
          <a:p>
            <a:endParaRPr lang="en-US" altLang="en-US" sz="2601" dirty="0">
              <a:solidFill>
                <a:srgbClr val="0000CC"/>
              </a:solidFill>
              <a:latin typeface="Times New Roman" panose="02020603050405020304" pitchFamily="18" charset="0"/>
            </a:endParaRPr>
          </a:p>
        </p:txBody>
      </p:sp>
      <p:sp>
        <p:nvSpPr>
          <p:cNvPr id="29713" name="Text Box 17">
            <a:extLst>
              <a:ext uri="{FF2B5EF4-FFF2-40B4-BE49-F238E27FC236}">
                <a16:creationId xmlns:a16="http://schemas.microsoft.com/office/drawing/2014/main"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4" y="0"/>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dirty="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14:presetBounceEnd="46667">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667">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792AF-D412-9A5F-42D6-AA10116D7970}"/>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65721D12-5072-A216-6295-22168F313276}"/>
              </a:ext>
            </a:extLst>
          </p:cNvPr>
          <p:cNvPicPr>
            <a:picLocks noGrp="1" noChangeAspect="1"/>
          </p:cNvPicPr>
          <p:nvPr>
            <p:ph idx="1"/>
          </p:nvPr>
        </p:nvPicPr>
        <p:blipFill>
          <a:blip r:embed="rId2"/>
          <a:stretch>
            <a:fillRect/>
          </a:stretch>
        </p:blipFill>
        <p:spPr>
          <a:xfrm>
            <a:off x="6345337" y="1743436"/>
            <a:ext cx="5136680" cy="807134"/>
          </a:xfrm>
          <a:prstGeom prst="rect">
            <a:avLst/>
          </a:prstGeom>
        </p:spPr>
      </p:pic>
      <p:sp>
        <p:nvSpPr>
          <p:cNvPr id="4" name="Slide Number Placeholder 3">
            <a:extLst>
              <a:ext uri="{FF2B5EF4-FFF2-40B4-BE49-F238E27FC236}">
                <a16:creationId xmlns:a16="http://schemas.microsoft.com/office/drawing/2014/main" id="{20063F37-80C1-DC49-A977-85FEB65CA1C9}"/>
              </a:ext>
            </a:extLst>
          </p:cNvPr>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20</a:t>
            </a:fld>
            <a:endParaRPr lang="en-US" dirty="0">
              <a:solidFill>
                <a:prstClr val="black">
                  <a:tint val="75000"/>
                </a:prstClr>
              </a:solidFill>
            </a:endParaRPr>
          </a:p>
        </p:txBody>
      </p:sp>
      <p:pic>
        <p:nvPicPr>
          <p:cNvPr id="5" name="Picture 4">
            <a:extLst>
              <a:ext uri="{FF2B5EF4-FFF2-40B4-BE49-F238E27FC236}">
                <a16:creationId xmlns:a16="http://schemas.microsoft.com/office/drawing/2014/main" id="{28124865-59CD-9317-5368-067520956C2A}"/>
              </a:ext>
            </a:extLst>
          </p:cNvPr>
          <p:cNvPicPr>
            <a:picLocks noChangeAspect="1"/>
          </p:cNvPicPr>
          <p:nvPr/>
        </p:nvPicPr>
        <p:blipFill>
          <a:blip r:embed="rId3"/>
          <a:stretch>
            <a:fillRect/>
          </a:stretch>
        </p:blipFill>
        <p:spPr>
          <a:xfrm>
            <a:off x="0" y="846335"/>
            <a:ext cx="6050370" cy="4462490"/>
          </a:xfrm>
          <a:prstGeom prst="rect">
            <a:avLst/>
          </a:prstGeom>
        </p:spPr>
      </p:pic>
      <p:pic>
        <p:nvPicPr>
          <p:cNvPr id="6" name="Picture 5">
            <a:extLst>
              <a:ext uri="{FF2B5EF4-FFF2-40B4-BE49-F238E27FC236}">
                <a16:creationId xmlns:a16="http://schemas.microsoft.com/office/drawing/2014/main" id="{75D43BA3-D36B-1849-B74A-78EF1B692F01}"/>
              </a:ext>
            </a:extLst>
          </p:cNvPr>
          <p:cNvPicPr>
            <a:picLocks noChangeAspect="1"/>
          </p:cNvPicPr>
          <p:nvPr/>
        </p:nvPicPr>
        <p:blipFill>
          <a:blip r:embed="rId4"/>
          <a:stretch>
            <a:fillRect/>
          </a:stretch>
        </p:blipFill>
        <p:spPr>
          <a:xfrm>
            <a:off x="6345337" y="600171"/>
            <a:ext cx="5038122" cy="909099"/>
          </a:xfrm>
          <a:prstGeom prst="rect">
            <a:avLst/>
          </a:prstGeom>
        </p:spPr>
      </p:pic>
      <p:pic>
        <p:nvPicPr>
          <p:cNvPr id="7" name="Picture 6">
            <a:extLst>
              <a:ext uri="{FF2B5EF4-FFF2-40B4-BE49-F238E27FC236}">
                <a16:creationId xmlns:a16="http://schemas.microsoft.com/office/drawing/2014/main" id="{2F2C1A62-CECD-E712-7380-2043E5FA111A}"/>
              </a:ext>
            </a:extLst>
          </p:cNvPr>
          <p:cNvPicPr>
            <a:picLocks noChangeAspect="1"/>
          </p:cNvPicPr>
          <p:nvPr/>
        </p:nvPicPr>
        <p:blipFill>
          <a:blip r:embed="rId5"/>
          <a:stretch>
            <a:fillRect/>
          </a:stretch>
        </p:blipFill>
        <p:spPr>
          <a:xfrm>
            <a:off x="6291291" y="2882380"/>
            <a:ext cx="5234529" cy="912106"/>
          </a:xfrm>
          <a:prstGeom prst="rect">
            <a:avLst/>
          </a:prstGeom>
        </p:spPr>
      </p:pic>
      <p:sp>
        <p:nvSpPr>
          <p:cNvPr id="9" name="TextBox 8">
            <a:extLst>
              <a:ext uri="{FF2B5EF4-FFF2-40B4-BE49-F238E27FC236}">
                <a16:creationId xmlns:a16="http://schemas.microsoft.com/office/drawing/2014/main" id="{2550E387-935D-D0BA-66C7-8C5F1911CABF}"/>
              </a:ext>
            </a:extLst>
          </p:cNvPr>
          <p:cNvSpPr txBox="1"/>
          <p:nvPr/>
        </p:nvSpPr>
        <p:spPr>
          <a:xfrm>
            <a:off x="6291291" y="4025645"/>
            <a:ext cx="5430935" cy="523220"/>
          </a:xfrm>
          <a:prstGeom prst="rect">
            <a:avLst/>
          </a:prstGeom>
          <a:noFill/>
        </p:spPr>
        <p:txBody>
          <a:bodyPr wrap="square" rtlCol="0">
            <a:spAutoFit/>
          </a:bodyPr>
          <a:lstStyle/>
          <a:p>
            <a:r>
              <a:rPr lang="en-US" sz="2800" dirty="0" err="1"/>
              <a:t>Khối</a:t>
            </a:r>
            <a:r>
              <a:rPr lang="en-US" sz="2800" dirty="0"/>
              <a:t> </a:t>
            </a:r>
            <a:r>
              <a:rPr lang="en-US" sz="2800" dirty="0" err="1"/>
              <a:t>lượng</a:t>
            </a:r>
            <a:r>
              <a:rPr lang="en-US" sz="2800" dirty="0"/>
              <a:t> </a:t>
            </a:r>
            <a:r>
              <a:rPr lang="en-US" sz="2800" dirty="0" err="1"/>
              <a:t>nguyên</a:t>
            </a:r>
            <a:r>
              <a:rPr lang="en-US" sz="2800" dirty="0"/>
              <a:t> </a:t>
            </a:r>
            <a:r>
              <a:rPr lang="en-US" sz="2800" dirty="0" err="1"/>
              <a:t>tử</a:t>
            </a:r>
            <a:r>
              <a:rPr lang="en-US" sz="2800" dirty="0"/>
              <a:t> Cu </a:t>
            </a:r>
            <a:r>
              <a:rPr lang="en-US" sz="2800" dirty="0" err="1"/>
              <a:t>là</a:t>
            </a:r>
            <a:r>
              <a:rPr lang="en-US" sz="2800" dirty="0"/>
              <a:t> 64 amu</a:t>
            </a:r>
          </a:p>
        </p:txBody>
      </p:sp>
      <p:sp>
        <p:nvSpPr>
          <p:cNvPr id="10" name="TextBox 9">
            <a:extLst>
              <a:ext uri="{FF2B5EF4-FFF2-40B4-BE49-F238E27FC236}">
                <a16:creationId xmlns:a16="http://schemas.microsoft.com/office/drawing/2014/main" id="{1189F008-3AD9-ABF1-1380-1E65109DC871}"/>
              </a:ext>
            </a:extLst>
          </p:cNvPr>
          <p:cNvSpPr txBox="1"/>
          <p:nvPr/>
        </p:nvSpPr>
        <p:spPr>
          <a:xfrm>
            <a:off x="6636244" y="4960757"/>
            <a:ext cx="4944649" cy="1384995"/>
          </a:xfrm>
          <a:prstGeom prst="rect">
            <a:avLst/>
          </a:prstGeom>
          <a:noFill/>
        </p:spPr>
        <p:txBody>
          <a:bodyPr wrap="square" rtlCol="0">
            <a:spAutoFit/>
          </a:bodyPr>
          <a:lstStyle/>
          <a:p>
            <a:r>
              <a:rPr lang="en-US" sz="2800" b="1" dirty="0" err="1">
                <a:solidFill>
                  <a:srgbClr val="FF0000"/>
                </a:solidFill>
              </a:rPr>
              <a:t>Khối</a:t>
            </a:r>
            <a:r>
              <a:rPr lang="en-US" sz="2800" b="1" dirty="0">
                <a:solidFill>
                  <a:srgbClr val="FF0000"/>
                </a:solidFill>
              </a:rPr>
              <a:t> </a:t>
            </a:r>
            <a:r>
              <a:rPr lang="en-US" sz="2800" b="1" dirty="0" err="1">
                <a:solidFill>
                  <a:srgbClr val="FF0000"/>
                </a:solidFill>
              </a:rPr>
              <a:t>lượng</a:t>
            </a:r>
            <a:r>
              <a:rPr lang="en-US" sz="2800" b="1" dirty="0">
                <a:solidFill>
                  <a:srgbClr val="FF0000"/>
                </a:solidFill>
              </a:rPr>
              <a:t> mol </a:t>
            </a:r>
            <a:r>
              <a:rPr lang="en-US" sz="2800" b="1" dirty="0" err="1">
                <a:solidFill>
                  <a:srgbClr val="FF0000"/>
                </a:solidFill>
              </a:rPr>
              <a:t>nguyên</a:t>
            </a:r>
            <a:r>
              <a:rPr lang="en-US" sz="2800" b="1" dirty="0">
                <a:solidFill>
                  <a:srgbClr val="FF0000"/>
                </a:solidFill>
              </a:rPr>
              <a:t> </a:t>
            </a:r>
            <a:r>
              <a:rPr lang="en-US" sz="2800" b="1" dirty="0" err="1">
                <a:solidFill>
                  <a:srgbClr val="FF0000"/>
                </a:solidFill>
              </a:rPr>
              <a:t>tử</a:t>
            </a:r>
            <a:r>
              <a:rPr lang="en-US" sz="2800" b="1" dirty="0">
                <a:solidFill>
                  <a:srgbClr val="FF0000"/>
                </a:solidFill>
              </a:rPr>
              <a:t> </a:t>
            </a:r>
            <a:r>
              <a:rPr lang="en-US" sz="2800" b="1" dirty="0" err="1">
                <a:solidFill>
                  <a:srgbClr val="FF0000"/>
                </a:solidFill>
              </a:rPr>
              <a:t>và</a:t>
            </a:r>
            <a:r>
              <a:rPr lang="en-US" sz="2800" b="1" dirty="0">
                <a:solidFill>
                  <a:srgbClr val="FF0000"/>
                </a:solidFill>
              </a:rPr>
              <a:t> </a:t>
            </a:r>
            <a:r>
              <a:rPr lang="en-US" sz="2800" b="1" dirty="0" err="1">
                <a:solidFill>
                  <a:srgbClr val="FF0000"/>
                </a:solidFill>
              </a:rPr>
              <a:t>khối</a:t>
            </a:r>
            <a:r>
              <a:rPr lang="en-US" sz="2800" b="1" dirty="0">
                <a:solidFill>
                  <a:srgbClr val="FF0000"/>
                </a:solidFill>
              </a:rPr>
              <a:t> </a:t>
            </a:r>
            <a:r>
              <a:rPr lang="en-US" sz="2800" b="1" dirty="0" err="1">
                <a:solidFill>
                  <a:srgbClr val="FF0000"/>
                </a:solidFill>
              </a:rPr>
              <a:t>lượng</a:t>
            </a:r>
            <a:r>
              <a:rPr lang="en-US" sz="2800" b="1" dirty="0">
                <a:solidFill>
                  <a:srgbClr val="FF0000"/>
                </a:solidFill>
              </a:rPr>
              <a:t> </a:t>
            </a:r>
            <a:r>
              <a:rPr lang="en-US" sz="2800" b="1" dirty="0" err="1">
                <a:solidFill>
                  <a:srgbClr val="FF0000"/>
                </a:solidFill>
              </a:rPr>
              <a:t>nguyên</a:t>
            </a:r>
            <a:r>
              <a:rPr lang="en-US" sz="2800" b="1" dirty="0">
                <a:solidFill>
                  <a:srgbClr val="FF0000"/>
                </a:solidFill>
              </a:rPr>
              <a:t> </a:t>
            </a:r>
            <a:r>
              <a:rPr lang="en-US" sz="2800" b="1" dirty="0" err="1">
                <a:solidFill>
                  <a:srgbClr val="FF0000"/>
                </a:solidFill>
              </a:rPr>
              <a:t>tử</a:t>
            </a:r>
            <a:r>
              <a:rPr lang="en-US" sz="2800" b="1" dirty="0">
                <a:solidFill>
                  <a:srgbClr val="FF0000"/>
                </a:solidFill>
              </a:rPr>
              <a:t> </a:t>
            </a:r>
            <a:r>
              <a:rPr lang="en-US" sz="2800" b="1" dirty="0" err="1">
                <a:solidFill>
                  <a:srgbClr val="FF0000"/>
                </a:solidFill>
              </a:rPr>
              <a:t>có</a:t>
            </a:r>
            <a:r>
              <a:rPr lang="en-US" sz="2800" b="1" dirty="0">
                <a:solidFill>
                  <a:srgbClr val="FF0000"/>
                </a:solidFill>
              </a:rPr>
              <a:t> </a:t>
            </a:r>
            <a:r>
              <a:rPr lang="en-US" sz="2800" b="1" dirty="0" err="1">
                <a:solidFill>
                  <a:srgbClr val="FF0000"/>
                </a:solidFill>
              </a:rPr>
              <a:t>cùng</a:t>
            </a:r>
            <a:r>
              <a:rPr lang="en-US" sz="2800" b="1" dirty="0">
                <a:solidFill>
                  <a:srgbClr val="FF0000"/>
                </a:solidFill>
              </a:rPr>
              <a:t> </a:t>
            </a:r>
            <a:r>
              <a:rPr lang="en-US" sz="2800" b="1" dirty="0" err="1">
                <a:solidFill>
                  <a:srgbClr val="FF0000"/>
                </a:solidFill>
              </a:rPr>
              <a:t>trị</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khác</a:t>
            </a:r>
            <a:r>
              <a:rPr lang="en-US" sz="2800" b="1" dirty="0">
                <a:solidFill>
                  <a:srgbClr val="FF0000"/>
                </a:solidFill>
              </a:rPr>
              <a:t> </a:t>
            </a:r>
            <a:r>
              <a:rPr lang="en-US" sz="2800" b="1" dirty="0" err="1">
                <a:solidFill>
                  <a:srgbClr val="FF0000"/>
                </a:solidFill>
              </a:rPr>
              <a:t>nhau</a:t>
            </a:r>
            <a:r>
              <a:rPr lang="en-US" sz="2800" b="1" dirty="0">
                <a:solidFill>
                  <a:srgbClr val="FF0000"/>
                </a:solidFill>
              </a:rPr>
              <a:t> </a:t>
            </a:r>
            <a:r>
              <a:rPr lang="en-US" sz="2800" b="1" dirty="0" err="1">
                <a:solidFill>
                  <a:srgbClr val="FF0000"/>
                </a:solidFill>
              </a:rPr>
              <a:t>về</a:t>
            </a:r>
            <a:r>
              <a:rPr lang="en-US" sz="2800" b="1" dirty="0">
                <a:solidFill>
                  <a:srgbClr val="FF0000"/>
                </a:solidFill>
              </a:rPr>
              <a:t> </a:t>
            </a:r>
            <a:r>
              <a:rPr lang="en-US" sz="2800" b="1" dirty="0" err="1">
                <a:solidFill>
                  <a:srgbClr val="FF0000"/>
                </a:solidFill>
              </a:rPr>
              <a:t>đơn</a:t>
            </a:r>
            <a:r>
              <a:rPr lang="en-US" sz="2800" b="1" dirty="0">
                <a:solidFill>
                  <a:srgbClr val="FF0000"/>
                </a:solidFill>
              </a:rPr>
              <a:t> </a:t>
            </a:r>
            <a:r>
              <a:rPr lang="en-US" sz="2800" b="1" dirty="0" err="1">
                <a:solidFill>
                  <a:srgbClr val="FF0000"/>
                </a:solidFill>
              </a:rPr>
              <a:t>vị</a:t>
            </a:r>
            <a:r>
              <a:rPr lang="en-US" sz="2800" b="1" dirty="0">
                <a:solidFill>
                  <a:srgbClr val="FF0000"/>
                </a:solidFill>
              </a:rPr>
              <a:t> </a:t>
            </a:r>
            <a:r>
              <a:rPr lang="en-US" sz="2800" b="1" dirty="0" err="1">
                <a:solidFill>
                  <a:srgbClr val="FF0000"/>
                </a:solidFill>
              </a:rPr>
              <a:t>đo</a:t>
            </a:r>
            <a:endParaRPr lang="en-US" sz="2800" b="1" dirty="0">
              <a:solidFill>
                <a:srgbClr val="FF0000"/>
              </a:solidFill>
            </a:endParaRPr>
          </a:p>
        </p:txBody>
      </p:sp>
    </p:spTree>
    <p:extLst>
      <p:ext uri="{BB962C8B-B14F-4D97-AF65-F5344CB8AC3E}">
        <p14:creationId xmlns:p14="http://schemas.microsoft.com/office/powerpoint/2010/main" val="319793332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a:extLst>
              <a:ext uri="{FF2B5EF4-FFF2-40B4-BE49-F238E27FC236}">
                <a16:creationId xmlns:a16="http://schemas.microsoft.com/office/drawing/2014/main"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D43228-A2EF-9340-1248-0DE3A6649854}"/>
              </a:ext>
            </a:extLst>
          </p:cNvPr>
          <p:cNvSpPr>
            <a:spLocks noGrp="1"/>
          </p:cNvSpPr>
          <p:nvPr>
            <p:ph/>
          </p:nvPr>
        </p:nvSpPr>
        <p:spPr/>
        <p:txBody>
          <a:bodyPr/>
          <a:lstStyle/>
          <a:p>
            <a:endParaRPr lang="en-US" dirty="0"/>
          </a:p>
        </p:txBody>
      </p:sp>
      <p:sp>
        <p:nvSpPr>
          <p:cNvPr id="3" name="Slide Number Placeholder 2">
            <a:extLst>
              <a:ext uri="{FF2B5EF4-FFF2-40B4-BE49-F238E27FC236}">
                <a16:creationId xmlns:a16="http://schemas.microsoft.com/office/drawing/2014/main" id="{343B854C-A5D7-1878-ABB3-A28F60A2CC38}"/>
              </a:ext>
            </a:extLst>
          </p:cNvPr>
          <p:cNvSpPr>
            <a:spLocks noGrp="1"/>
          </p:cNvSpPr>
          <p:nvPr>
            <p:ph type="sldNum" sz="quarter" idx="12"/>
          </p:nvPr>
        </p:nvSpPr>
        <p:spPr/>
        <p:txBody>
          <a:bodyPr/>
          <a:lstStyle/>
          <a:p>
            <a:fld id="{C4EBB597-1285-449D-B402-56CCA4807A77}" type="slidenum">
              <a:rPr lang="en-US" altLang="en-US" smtClean="0"/>
              <a:pPr/>
              <a:t>22</a:t>
            </a:fld>
            <a:endParaRPr lang="en-US" altLang="en-US"/>
          </a:p>
        </p:txBody>
      </p:sp>
      <p:sp>
        <p:nvSpPr>
          <p:cNvPr id="4" name="TextBox 3">
            <a:extLst>
              <a:ext uri="{FF2B5EF4-FFF2-40B4-BE49-F238E27FC236}">
                <a16:creationId xmlns:a16="http://schemas.microsoft.com/office/drawing/2014/main" id="{49B7B56C-104E-AB5E-C7FE-EE26EE1EE06F}"/>
              </a:ext>
            </a:extLst>
          </p:cNvPr>
          <p:cNvSpPr txBox="1"/>
          <p:nvPr/>
        </p:nvSpPr>
        <p:spPr>
          <a:xfrm>
            <a:off x="1160795" y="903449"/>
            <a:ext cx="10184336" cy="1477328"/>
          </a:xfrm>
          <a:prstGeom prst="rect">
            <a:avLst/>
          </a:prstGeom>
          <a:noFill/>
        </p:spPr>
        <p:txBody>
          <a:bodyPr wrap="square" rtlCol="0">
            <a:spAutoFit/>
          </a:bodyPr>
          <a:lstStyle/>
          <a:p>
            <a:r>
              <a:rPr lang="en-US" sz="3600" b="1" dirty="0"/>
              <a:t>    1 mol </a:t>
            </a:r>
            <a:r>
              <a:rPr lang="en-US" sz="3600" b="1" dirty="0" err="1"/>
              <a:t>chất</a:t>
            </a:r>
            <a:r>
              <a:rPr lang="en-US" sz="3600" b="1" dirty="0"/>
              <a:t> A </a:t>
            </a:r>
            <a:r>
              <a:rPr lang="en-US" sz="3600" b="1" dirty="0" err="1"/>
              <a:t>có</a:t>
            </a:r>
            <a:r>
              <a:rPr lang="en-US" sz="3600" b="1" dirty="0"/>
              <a:t> </a:t>
            </a:r>
            <a:r>
              <a:rPr lang="en-US" sz="3600" b="1" dirty="0" err="1"/>
              <a:t>khối</a:t>
            </a:r>
            <a:r>
              <a:rPr lang="en-US" sz="3600" b="1" dirty="0"/>
              <a:t> </a:t>
            </a:r>
            <a:r>
              <a:rPr lang="en-US" sz="3600" b="1" dirty="0" err="1"/>
              <a:t>lượng</a:t>
            </a:r>
            <a:r>
              <a:rPr lang="en-US" sz="3600" b="1" dirty="0"/>
              <a:t> M gam</a:t>
            </a:r>
          </a:p>
          <a:p>
            <a:r>
              <a:rPr lang="en-US" sz="3600" b="1" dirty="0"/>
              <a:t>-&gt; n mol </a:t>
            </a:r>
            <a:r>
              <a:rPr lang="en-US" sz="3600" b="1" dirty="0" err="1"/>
              <a:t>chất</a:t>
            </a:r>
            <a:r>
              <a:rPr lang="en-US" sz="3600" b="1" dirty="0"/>
              <a:t> A </a:t>
            </a:r>
            <a:r>
              <a:rPr lang="en-US" sz="3600" b="1" dirty="0" err="1"/>
              <a:t>có</a:t>
            </a:r>
            <a:r>
              <a:rPr lang="en-US" sz="3600" b="1" dirty="0"/>
              <a:t> </a:t>
            </a:r>
            <a:r>
              <a:rPr lang="en-US" sz="3600" b="1" dirty="0" err="1"/>
              <a:t>khối</a:t>
            </a:r>
            <a:r>
              <a:rPr lang="en-US" sz="3600" b="1" dirty="0"/>
              <a:t> </a:t>
            </a:r>
            <a:r>
              <a:rPr lang="en-US" sz="3600" b="1" dirty="0" err="1"/>
              <a:t>lượng</a:t>
            </a:r>
            <a:r>
              <a:rPr lang="en-US" sz="3600" b="1" dirty="0"/>
              <a:t> </a:t>
            </a:r>
            <a:r>
              <a:rPr lang="en-US" sz="3600" b="1" dirty="0" err="1"/>
              <a:t>là</a:t>
            </a:r>
            <a:r>
              <a:rPr lang="en-US" sz="3600" b="1" dirty="0"/>
              <a:t> (n x M) gam</a:t>
            </a:r>
          </a:p>
          <a:p>
            <a:endParaRPr lang="en-US" dirty="0"/>
          </a:p>
        </p:txBody>
      </p:sp>
      <p:sp>
        <p:nvSpPr>
          <p:cNvPr id="7" name="Left Brace 6">
            <a:extLst>
              <a:ext uri="{FF2B5EF4-FFF2-40B4-BE49-F238E27FC236}">
                <a16:creationId xmlns:a16="http://schemas.microsoft.com/office/drawing/2014/main" id="{28A3D104-6763-521D-E618-B87B89EB8FCA}"/>
              </a:ext>
            </a:extLst>
          </p:cNvPr>
          <p:cNvSpPr/>
          <p:nvPr/>
        </p:nvSpPr>
        <p:spPr>
          <a:xfrm rot="16200000">
            <a:off x="7908051" y="1602803"/>
            <a:ext cx="369330" cy="117174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b="1" dirty="0"/>
          </a:p>
        </p:txBody>
      </p:sp>
      <p:sp>
        <p:nvSpPr>
          <p:cNvPr id="8" name="TextBox 7">
            <a:extLst>
              <a:ext uri="{FF2B5EF4-FFF2-40B4-BE49-F238E27FC236}">
                <a16:creationId xmlns:a16="http://schemas.microsoft.com/office/drawing/2014/main" id="{45DE67A4-D1F4-D810-0F8A-8E368E0DC5A2}"/>
              </a:ext>
            </a:extLst>
          </p:cNvPr>
          <p:cNvSpPr txBox="1"/>
          <p:nvPr/>
        </p:nvSpPr>
        <p:spPr>
          <a:xfrm>
            <a:off x="7282322" y="2365392"/>
            <a:ext cx="2496829" cy="523220"/>
          </a:xfrm>
          <a:prstGeom prst="rect">
            <a:avLst/>
          </a:prstGeom>
          <a:noFill/>
        </p:spPr>
        <p:txBody>
          <a:bodyPr wrap="square" rtlCol="0">
            <a:spAutoFit/>
          </a:bodyPr>
          <a:lstStyle/>
          <a:p>
            <a:r>
              <a:rPr lang="en-US" sz="2800" dirty="0" err="1">
                <a:solidFill>
                  <a:srgbClr val="FF0000"/>
                </a:solidFill>
              </a:rPr>
              <a:t>Khối</a:t>
            </a:r>
            <a:r>
              <a:rPr lang="en-US" sz="2800" dirty="0">
                <a:solidFill>
                  <a:srgbClr val="FF0000"/>
                </a:solidFill>
              </a:rPr>
              <a:t> </a:t>
            </a:r>
            <a:r>
              <a:rPr lang="en-US" sz="2800" dirty="0" err="1">
                <a:solidFill>
                  <a:srgbClr val="FF0000"/>
                </a:solidFill>
              </a:rPr>
              <a:t>lượng</a:t>
            </a:r>
            <a:r>
              <a:rPr lang="en-US" sz="2800" dirty="0">
                <a:solidFill>
                  <a:srgbClr val="FF0000"/>
                </a:solidFill>
              </a:rPr>
              <a:t> m</a:t>
            </a:r>
          </a:p>
        </p:txBody>
      </p:sp>
    </p:spTree>
    <p:extLst>
      <p:ext uri="{BB962C8B-B14F-4D97-AF65-F5344CB8AC3E}">
        <p14:creationId xmlns:p14="http://schemas.microsoft.com/office/powerpoint/2010/main" val="331117136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dirty="0" err="1"/>
                  <a:t>Từ</a:t>
                </a:r>
                <a:r>
                  <a:rPr lang="en-US" sz="3200" dirty="0"/>
                  <a:t> CT </a:t>
                </a:r>
                <a:r>
                  <a:rPr lang="en-US" sz="3200" dirty="0" err="1"/>
                  <a:t>tính</a:t>
                </a:r>
                <a:r>
                  <a:rPr lang="en-US" sz="3200" dirty="0"/>
                  <a:t> </a:t>
                </a:r>
                <a:r>
                  <a:rPr lang="en-US" sz="3200" dirty="0" err="1"/>
                  <a:t>khối</a:t>
                </a:r>
                <a:r>
                  <a:rPr lang="en-US" sz="3200" dirty="0"/>
                  <a:t> </a:t>
                </a:r>
                <a:r>
                  <a:rPr lang="en-US" sz="3200" dirty="0" err="1"/>
                  <a:t>lượng</a:t>
                </a:r>
                <a:r>
                  <a:rPr lang="en-US" sz="3200" dirty="0"/>
                  <a:t> mol:  		</a:t>
                </a:r>
                <a:r>
                  <a:rPr lang="en-US" sz="3200" spc="15" dirty="0">
                    <a:solidFill>
                      <a:srgbClr val="FF0000"/>
                    </a:solidFill>
                    <a:latin typeface="Times New Roman" panose="02020603050405020304" pitchFamily="18" charset="0"/>
                    <a:ea typeface="Times New Roman" panose="02020603050405020304" pitchFamily="18" charset="0"/>
                  </a:rPr>
                  <a:t>M </a:t>
                </a:r>
                <a:r>
                  <a:rPr lang="en-US" sz="3200" dirty="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panose="02040503050406030204" pitchFamily="18" charset="0"/>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dirty="0">
                  <a:solidFill>
                    <a:srgbClr val="FF0000"/>
                  </a:solidFill>
                </a:endParaRPr>
              </a:p>
              <a:p>
                <a:pPr fontAlgn="base"/>
                <a:r>
                  <a:rPr lang="en-US" sz="3200" dirty="0" err="1"/>
                  <a:t>Hãy</a:t>
                </a:r>
                <a:r>
                  <a:rPr lang="en-US" sz="3200" dirty="0"/>
                  <a:t> </a:t>
                </a:r>
                <a:r>
                  <a:rPr lang="en-US" sz="3200" dirty="0" err="1"/>
                  <a:t>viết</a:t>
                </a:r>
                <a:r>
                  <a:rPr lang="en-US" sz="3200" dirty="0"/>
                  <a:t> CT </a:t>
                </a:r>
                <a:r>
                  <a:rPr lang="en-US" sz="3200" dirty="0" err="1"/>
                  <a:t>tính</a:t>
                </a:r>
                <a:r>
                  <a:rPr lang="en-US" sz="3200" dirty="0"/>
                  <a:t>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a16="http://schemas.microsoft.com/office/drawing/2014/main"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23998A-10CB-B96A-0D6D-4F92BF46AFA1}"/>
                  </a:ext>
                </a:extLst>
              </p:cNvPr>
              <p:cNvSpPr txBox="1"/>
              <p:nvPr/>
            </p:nvSpPr>
            <p:spPr>
              <a:xfrm>
                <a:off x="4020820" y="3533658"/>
                <a:ext cx="7084060" cy="3535968"/>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dirty="0">
                    <a:solidFill>
                      <a:srgbClr val="202124"/>
                    </a:solidFill>
                    <a:effectLst/>
                    <a:latin typeface="Times New Roman" panose="02020603050405020304" pitchFamily="18" charset="0"/>
                    <a:ea typeface="Times New Roman" panose="02020603050405020304" pitchFamily="18" charset="0"/>
                  </a:rPr>
                  <a:t>CT:  M </a:t>
                </a:r>
                <a:r>
                  <a:rPr lang="en-US" sz="2800" dirty="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dirty="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457200">
                  <a:lnSpc>
                    <a:spcPct val="107000"/>
                  </a:lnSpc>
                  <a:spcBef>
                    <a:spcPts val="0"/>
                  </a:spcBef>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mol (g/mol)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mol hat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(mol)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n.M</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3535968"/>
              </a:xfrm>
              <a:prstGeom prst="rect">
                <a:avLst/>
              </a:prstGeom>
              <a:blipFill>
                <a:blip r:embed="rId5"/>
                <a:stretch>
                  <a:fillRect l="-1807" t="-517" b="-1207"/>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19420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18404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Khối  lượng  mol của một chất là khối lượng tính </a:t>
            </a:r>
          </a:p>
          <a:p>
            <a:pPr algn="l"/>
            <a:r>
              <a:rPr lang="en-US" altLang="en-US" sz="3001">
                <a:latin typeface="Times New Roman" panose="02020603050405020304" pitchFamily="18" charset="0"/>
              </a:rPr>
              <a:t>bằng </a:t>
            </a:r>
            <a:r>
              <a:rPr lang="en-US" altLang="en-US" sz="3001">
                <a:solidFill>
                  <a:srgbClr val="0000CC"/>
                </a:solidFill>
                <a:latin typeface="Times New Roman" panose="02020603050405020304" pitchFamily="18" charset="0"/>
              </a:rPr>
              <a:t>gam </a:t>
            </a:r>
            <a:r>
              <a:rPr lang="en-US" altLang="en-US" sz="3001">
                <a:latin typeface="Times New Roman" panose="02020603050405020304" pitchFamily="18" charset="0"/>
              </a:rPr>
              <a:t>của </a:t>
            </a:r>
            <a:r>
              <a:rPr lang="en-US" altLang="en-US" sz="3001">
                <a:solidFill>
                  <a:srgbClr val="0000CC"/>
                </a:solidFill>
                <a:latin typeface="Times New Roman" panose="02020603050405020304" pitchFamily="18" charset="0"/>
              </a:rPr>
              <a:t>N </a:t>
            </a:r>
            <a:r>
              <a:rPr lang="en-US" altLang="en-US" sz="3001">
                <a:latin typeface="Times New Roman" panose="02020603050405020304" pitchFamily="18" charset="0"/>
              </a:rPr>
              <a:t>nguyên tử hay phân tử chất đó.</a:t>
            </a:r>
          </a:p>
        </p:txBody>
      </p:sp>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D8FEEBE-8668-7BB7-E3FF-9FD4A1DBAA93}"/>
              </a:ext>
            </a:extLst>
          </p:cNvPr>
          <p:cNvPicPr>
            <a:picLocks noChangeAspect="1"/>
          </p:cNvPicPr>
          <p:nvPr/>
        </p:nvPicPr>
        <p:blipFill>
          <a:blip r:embed="rId4"/>
          <a:stretch>
            <a:fillRect/>
          </a:stretch>
        </p:blipFill>
        <p:spPr>
          <a:xfrm>
            <a:off x="3478193" y="1374338"/>
            <a:ext cx="7543886" cy="3805437"/>
          </a:xfrm>
          <a:prstGeom prst="rect">
            <a:avLst/>
          </a:prstGeom>
        </p:spPr>
      </p:pic>
    </p:spTree>
    <p:extLst>
      <p:ext uri="{BB962C8B-B14F-4D97-AF65-F5344CB8AC3E}">
        <p14:creationId xmlns:p14="http://schemas.microsoft.com/office/powerpoint/2010/main" val="2164279634"/>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19856" y="144113"/>
            <a:ext cx="6589143"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dirty="0">
                  <a:solidFill>
                    <a:schemeClr val="bg1"/>
                  </a:solidFill>
                </a:rPr>
                <a:t>3. </a:t>
              </a:r>
              <a:r>
                <a:rPr lang="en-US" sz="4000" b="1" dirty="0" err="1">
                  <a:solidFill>
                    <a:schemeClr val="bg1"/>
                  </a:solidFill>
                </a:rPr>
                <a:t>Thể</a:t>
              </a:r>
              <a:r>
                <a:rPr lang="en-US" sz="4000" b="1" dirty="0">
                  <a:solidFill>
                    <a:schemeClr val="bg1"/>
                  </a:solidFill>
                </a:rPr>
                <a:t> </a:t>
              </a:r>
              <a:r>
                <a:rPr lang="en-US" sz="4000" b="1" dirty="0" err="1">
                  <a:solidFill>
                    <a:schemeClr val="bg1"/>
                  </a:solidFill>
                </a:rPr>
                <a:t>tích</a:t>
              </a:r>
              <a:r>
                <a:rPr lang="en-US" sz="4000" b="1" dirty="0">
                  <a:solidFill>
                    <a:schemeClr val="bg1"/>
                  </a:solidFill>
                </a:rPr>
                <a:t> mol </a:t>
              </a:r>
              <a:r>
                <a:rPr lang="en-US" sz="4000" b="1" dirty="0" err="1">
                  <a:solidFill>
                    <a:schemeClr val="bg1"/>
                  </a:solidFill>
                </a:rPr>
                <a:t>của</a:t>
              </a:r>
              <a:r>
                <a:rPr lang="en-US" sz="4000" b="1" dirty="0">
                  <a:solidFill>
                    <a:schemeClr val="bg1"/>
                  </a:solidFill>
                </a:rPr>
                <a:t> </a:t>
              </a:r>
              <a:r>
                <a:rPr lang="en-US" sz="4000" b="1" dirty="0" err="1">
                  <a:solidFill>
                    <a:schemeClr val="bg1"/>
                  </a:solidFill>
                </a:rPr>
                <a:t>chất</a:t>
              </a:r>
              <a:r>
                <a:rPr lang="en-US" sz="4000" b="1" dirty="0">
                  <a:solidFill>
                    <a:schemeClr val="bg1"/>
                  </a:solidFill>
                </a:rPr>
                <a:t> </a:t>
              </a:r>
              <a:r>
                <a:rPr lang="en-US" sz="4000" b="1" dirty="0" err="1">
                  <a:solidFill>
                    <a:schemeClr val="bg1"/>
                  </a:solidFill>
                </a:rPr>
                <a:t>khí</a:t>
              </a:r>
              <a:endParaRPr lang="en-US" sz="4000" b="1" dirty="0">
                <a:solidFill>
                  <a:schemeClr val="bg1"/>
                </a:solidFill>
              </a:endParaRPr>
            </a:p>
          </p:txBody>
        </p:sp>
      </p:gr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p>
          <a:p>
            <a:pPr fontAlgn="base"/>
            <a:r>
              <a:rPr lang="en-US" sz="2800" b="1"/>
              <a:t>?4. Xây dựng và giải thích công thức tính V của n số mol khí hiếm (ở đkc)</a:t>
            </a:r>
          </a:p>
        </p:txBody>
      </p:sp>
    </p:spTree>
    <p:extLst>
      <p:ext uri="{BB962C8B-B14F-4D97-AF65-F5344CB8AC3E}">
        <p14:creationId xmlns:p14="http://schemas.microsoft.com/office/powerpoint/2010/main" val="16198690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740140-10F1-83DD-E989-C9F27786FEC0}"/>
              </a:ext>
            </a:extLst>
          </p:cNvPr>
          <p:cNvPicPr>
            <a:picLocks noChangeAspect="1"/>
          </p:cNvPicPr>
          <p:nvPr/>
        </p:nvPicPr>
        <p:blipFill>
          <a:blip r:embed="rId2"/>
          <a:stretch>
            <a:fillRect/>
          </a:stretch>
        </p:blipFill>
        <p:spPr>
          <a:xfrm>
            <a:off x="571075" y="1303320"/>
            <a:ext cx="9635161" cy="1368699"/>
          </a:xfrm>
          <a:prstGeom prst="rect">
            <a:avLst/>
          </a:prstGeom>
        </p:spPr>
      </p:pic>
      <p:grpSp>
        <p:nvGrpSpPr>
          <p:cNvPr id="3" name="Group 2">
            <a:extLst>
              <a:ext uri="{FF2B5EF4-FFF2-40B4-BE49-F238E27FC236}">
                <a16:creationId xmlns:a16="http://schemas.microsoft.com/office/drawing/2014/main" id="{5C9AC3F7-4D46-3472-11B7-78F3D63C0F39}"/>
              </a:ext>
            </a:extLst>
          </p:cNvPr>
          <p:cNvGrpSpPr/>
          <p:nvPr/>
        </p:nvGrpSpPr>
        <p:grpSpPr>
          <a:xfrm>
            <a:off x="394248" y="248144"/>
            <a:ext cx="6682225" cy="715217"/>
            <a:chOff x="3251199" y="373355"/>
            <a:chExt cx="6556477" cy="715217"/>
          </a:xfrm>
        </p:grpSpPr>
        <p:sp>
          <p:nvSpPr>
            <p:cNvPr id="4" name="矩形: 圆角 1">
              <a:extLst>
                <a:ext uri="{FF2B5EF4-FFF2-40B4-BE49-F238E27FC236}">
                  <a16:creationId xmlns:a16="http://schemas.microsoft.com/office/drawing/2014/main" id="{0CEDB431-53E4-A670-BC6A-E318AE1C0A4E}"/>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B02998A0-9240-9F10-51D2-B60E37E0EBEF}"/>
                </a:ext>
              </a:extLst>
            </p:cNvPr>
            <p:cNvSpPr txBox="1"/>
            <p:nvPr/>
          </p:nvSpPr>
          <p:spPr>
            <a:xfrm>
              <a:off x="3470788" y="373355"/>
              <a:ext cx="6130412" cy="707886"/>
            </a:xfrm>
            <a:prstGeom prst="rect">
              <a:avLst/>
            </a:prstGeom>
            <a:noFill/>
          </p:spPr>
          <p:txBody>
            <a:bodyPr wrap="square" rtlCol="0">
              <a:spAutoFit/>
            </a:bodyPr>
            <a:lstStyle/>
            <a:p>
              <a:r>
                <a:rPr lang="en-US" sz="4000" b="1" dirty="0">
                  <a:solidFill>
                    <a:schemeClr val="bg1"/>
                  </a:solidFill>
                </a:rPr>
                <a:t>3. </a:t>
              </a:r>
              <a:r>
                <a:rPr lang="en-US" sz="4000" b="1" dirty="0" err="1">
                  <a:solidFill>
                    <a:schemeClr val="bg1"/>
                  </a:solidFill>
                </a:rPr>
                <a:t>Thể</a:t>
              </a:r>
              <a:r>
                <a:rPr lang="en-US" sz="4000" b="1" dirty="0">
                  <a:solidFill>
                    <a:schemeClr val="bg1"/>
                  </a:solidFill>
                </a:rPr>
                <a:t> </a:t>
              </a:r>
              <a:r>
                <a:rPr lang="en-US" sz="4000" b="1" dirty="0" err="1">
                  <a:solidFill>
                    <a:schemeClr val="bg1"/>
                  </a:solidFill>
                </a:rPr>
                <a:t>tích</a:t>
              </a:r>
              <a:r>
                <a:rPr lang="en-US" sz="4000" b="1" dirty="0">
                  <a:solidFill>
                    <a:schemeClr val="bg1"/>
                  </a:solidFill>
                </a:rPr>
                <a:t> mol </a:t>
              </a:r>
              <a:r>
                <a:rPr lang="en-US" sz="4000" b="1" dirty="0" err="1">
                  <a:solidFill>
                    <a:schemeClr val="bg1"/>
                  </a:solidFill>
                </a:rPr>
                <a:t>của</a:t>
              </a:r>
              <a:r>
                <a:rPr lang="en-US" sz="4000" b="1" dirty="0">
                  <a:solidFill>
                    <a:schemeClr val="bg1"/>
                  </a:solidFill>
                </a:rPr>
                <a:t> </a:t>
              </a:r>
              <a:r>
                <a:rPr lang="en-US" sz="4000" b="1" dirty="0" err="1">
                  <a:solidFill>
                    <a:schemeClr val="bg1"/>
                  </a:solidFill>
                </a:rPr>
                <a:t>chất</a:t>
              </a:r>
              <a:r>
                <a:rPr lang="en-US" sz="4000" b="1" dirty="0">
                  <a:solidFill>
                    <a:schemeClr val="bg1"/>
                  </a:solidFill>
                </a:rPr>
                <a:t> </a:t>
              </a:r>
              <a:r>
                <a:rPr lang="en-US" sz="4000" b="1" dirty="0" err="1">
                  <a:solidFill>
                    <a:schemeClr val="bg1"/>
                  </a:solidFill>
                </a:rPr>
                <a:t>khí</a:t>
              </a:r>
              <a:endParaRPr lang="en-US" sz="4000" b="1" dirty="0">
                <a:solidFill>
                  <a:schemeClr val="bg1"/>
                </a:solidFill>
              </a:endParaRPr>
            </a:p>
          </p:txBody>
        </p:sp>
      </p:grpSp>
      <p:pic>
        <p:nvPicPr>
          <p:cNvPr id="6" name="Picture 5">
            <a:extLst>
              <a:ext uri="{FF2B5EF4-FFF2-40B4-BE49-F238E27FC236}">
                <a16:creationId xmlns:a16="http://schemas.microsoft.com/office/drawing/2014/main" id="{62F5B2F3-0EB4-0B4A-E9D0-F6FC37B85EFE}"/>
              </a:ext>
            </a:extLst>
          </p:cNvPr>
          <p:cNvPicPr>
            <a:picLocks noChangeAspect="1"/>
          </p:cNvPicPr>
          <p:nvPr/>
        </p:nvPicPr>
        <p:blipFill>
          <a:blip r:embed="rId3"/>
          <a:stretch>
            <a:fillRect/>
          </a:stretch>
        </p:blipFill>
        <p:spPr>
          <a:xfrm>
            <a:off x="618049" y="3318122"/>
            <a:ext cx="9310125" cy="1270304"/>
          </a:xfrm>
          <a:prstGeom prst="rect">
            <a:avLst/>
          </a:prstGeom>
        </p:spPr>
      </p:pic>
    </p:spTree>
    <p:extLst>
      <p:ext uri="{BB962C8B-B14F-4D97-AF65-F5344CB8AC3E}">
        <p14:creationId xmlns:p14="http://schemas.microsoft.com/office/powerpoint/2010/main" val="249985340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08F9F5-69BA-ECA8-00FC-29187AB9B49B}"/>
              </a:ext>
            </a:extLst>
          </p:cNvPr>
          <p:cNvPicPr>
            <a:picLocks noChangeAspect="1"/>
          </p:cNvPicPr>
          <p:nvPr/>
        </p:nvPicPr>
        <p:blipFill>
          <a:blip r:embed="rId2"/>
          <a:stretch>
            <a:fillRect/>
          </a:stretch>
        </p:blipFill>
        <p:spPr>
          <a:xfrm>
            <a:off x="1615259" y="1472897"/>
            <a:ext cx="7977074" cy="4237006"/>
          </a:xfrm>
          <a:prstGeom prst="rect">
            <a:avLst/>
          </a:prstGeom>
        </p:spPr>
      </p:pic>
      <p:sp>
        <p:nvSpPr>
          <p:cNvPr id="3" name="TextBox 2">
            <a:extLst>
              <a:ext uri="{FF2B5EF4-FFF2-40B4-BE49-F238E27FC236}">
                <a16:creationId xmlns:a16="http://schemas.microsoft.com/office/drawing/2014/main" id="{46718483-AC06-CB15-983C-DB676F0F5FED}"/>
              </a:ext>
            </a:extLst>
          </p:cNvPr>
          <p:cNvSpPr txBox="1"/>
          <p:nvPr/>
        </p:nvSpPr>
        <p:spPr>
          <a:xfrm>
            <a:off x="1193648" y="476364"/>
            <a:ext cx="1675487" cy="584775"/>
          </a:xfrm>
          <a:prstGeom prst="rect">
            <a:avLst/>
          </a:prstGeom>
          <a:noFill/>
        </p:spPr>
        <p:txBody>
          <a:bodyPr wrap="square" rtlCol="0">
            <a:spAutoFit/>
          </a:bodyPr>
          <a:lstStyle/>
          <a:p>
            <a:r>
              <a:rPr lang="en-US" sz="3200" dirty="0"/>
              <a:t>VD:</a:t>
            </a:r>
          </a:p>
        </p:txBody>
      </p:sp>
    </p:spTree>
    <p:extLst>
      <p:ext uri="{BB962C8B-B14F-4D97-AF65-F5344CB8AC3E}">
        <p14:creationId xmlns:p14="http://schemas.microsoft.com/office/powerpoint/2010/main" val="123142978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F87949-552C-AA2D-A315-B87F3DAB1600}"/>
              </a:ext>
            </a:extLst>
          </p:cNvPr>
          <p:cNvPicPr>
            <a:picLocks noChangeAspect="1"/>
          </p:cNvPicPr>
          <p:nvPr/>
        </p:nvPicPr>
        <p:blipFill>
          <a:blip r:embed="rId2"/>
          <a:stretch>
            <a:fillRect/>
          </a:stretch>
        </p:blipFill>
        <p:spPr>
          <a:xfrm>
            <a:off x="1098930" y="587720"/>
            <a:ext cx="8461203" cy="1180850"/>
          </a:xfrm>
          <a:prstGeom prst="rect">
            <a:avLst/>
          </a:prstGeom>
        </p:spPr>
      </p:pic>
      <p:pic>
        <p:nvPicPr>
          <p:cNvPr id="3" name="Picture 2">
            <a:extLst>
              <a:ext uri="{FF2B5EF4-FFF2-40B4-BE49-F238E27FC236}">
                <a16:creationId xmlns:a16="http://schemas.microsoft.com/office/drawing/2014/main" id="{89F7F883-53C1-0F2B-168E-567F3C2BCF72}"/>
              </a:ext>
            </a:extLst>
          </p:cNvPr>
          <p:cNvPicPr>
            <a:picLocks noChangeAspect="1"/>
          </p:cNvPicPr>
          <p:nvPr/>
        </p:nvPicPr>
        <p:blipFill>
          <a:blip r:embed="rId3"/>
          <a:stretch>
            <a:fillRect/>
          </a:stretch>
        </p:blipFill>
        <p:spPr>
          <a:xfrm>
            <a:off x="3108316" y="2255885"/>
            <a:ext cx="5301973" cy="2835134"/>
          </a:xfrm>
          <a:prstGeom prst="rect">
            <a:avLst/>
          </a:prstGeom>
        </p:spPr>
      </p:pic>
    </p:spTree>
    <p:extLst>
      <p:ext uri="{BB962C8B-B14F-4D97-AF65-F5344CB8AC3E}">
        <p14:creationId xmlns:p14="http://schemas.microsoft.com/office/powerpoint/2010/main" val="284395400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Thể tích mol của chất khí (V) là thể tích chiếm bởi N</a:t>
                </a:r>
                <a:r>
                  <a:rPr kumimoji="0" lang="en-US" altLang="en-US" sz="2800" b="0" i="0" u="none" strike="noStrike" cap="none" normalizeH="0" baseline="-3000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a:ln>
                      <a:noFill/>
                    </a:ln>
                    <a:solidFill>
                      <a:srgbClr val="202124"/>
                    </a:solidFill>
                    <a:effectLst/>
                    <a:ea typeface="Times New Roman" panose="02020603050405020304" pitchFamily="18" charset="0"/>
                    <a:cs typeface="Arial" panose="020B0604020202020204" pitchFamily="34" charset="0"/>
                  </a:rPr>
                  <a:t> phân tử của chất khí đó.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Ở điều kiện chuẩn (25 °C và 1 bar), 1 mol khí bất kì đều chiếm thể tích là 24,79 lít.</a:t>
                </a:r>
                <a:b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		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hat lượng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4"/>
                <a:stretch>
                  <a:fillRect l="-1159" t="-923" b="-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r:id="rId5" imgW="444307" imgH="393529" progId="Equation.DSMT4">
                  <p:embed/>
                </p:oleObj>
              </mc:Choice>
              <mc:Fallback>
                <p:oleObj r:id="rId5" imgW="444307" imgH="39352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3406" y="-19418"/>
            <a:ext cx="12261522" cy="6859588"/>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ò</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a:cs typeface="Arial" panose="020B0604020202020204" pitchFamily="34" charset="0"/>
                </a:endParaRPr>
              </a:p>
              <a:p>
                <a:pPr lvl="0"/>
                <a:endParaRPr lang="pt-BR" sz="3200" i="1">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a:ln>
                    <a:noFill/>
                  </a:ln>
                  <a:solidFill>
                    <a:srgbClr val="FF0000"/>
                  </a:solidFill>
                  <a:effectLst/>
                  <a:cs typeface="Arial" panose="020B0604020202020204" pitchFamily="34" charset="0"/>
                </a:endParaRPr>
              </a:p>
              <a:p>
                <a:pPr lvl="0"/>
                <a:endParaRPr lang="en-US" altLang="en-US" sz="3200">
                  <a:solidFill>
                    <a:srgbClr val="FF0000"/>
                  </a:solidFill>
                  <a:cs typeface="Arial" panose="020B0604020202020204" pitchFamily="34" charset="0"/>
                </a:endParaRPr>
              </a:p>
              <a:p>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3"/>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r:id="rId4" imgW="444307" imgH="393529" progId="Equation.DSMT4">
                  <p:embed/>
                </p:oleObj>
              </mc:Choice>
              <mc:Fallback>
                <p:oleObj r:id="rId4"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54755"/>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97FA7BA-541A-7D8C-BCF6-C231F83D9674}"/>
              </a:ext>
            </a:extLst>
          </p:cNvPr>
          <p:cNvPicPr>
            <a:picLocks noChangeAspect="1"/>
          </p:cNvPicPr>
          <p:nvPr/>
        </p:nvPicPr>
        <p:blipFill>
          <a:blip r:embed="rId4"/>
          <a:stretch>
            <a:fillRect/>
          </a:stretch>
        </p:blipFill>
        <p:spPr>
          <a:xfrm>
            <a:off x="1446787" y="1303593"/>
            <a:ext cx="7571278" cy="741449"/>
          </a:xfrm>
          <a:prstGeom prst="rect">
            <a:avLst/>
          </a:prstGeom>
        </p:spPr>
      </p:pic>
      <p:sp>
        <p:nvSpPr>
          <p:cNvPr id="3" name="TextBox 2">
            <a:extLst>
              <a:ext uri="{FF2B5EF4-FFF2-40B4-BE49-F238E27FC236}">
                <a16:creationId xmlns:a16="http://schemas.microsoft.com/office/drawing/2014/main" id="{F88B51A1-BC82-F3C0-36DC-068E0545157E}"/>
              </a:ext>
            </a:extLst>
          </p:cNvPr>
          <p:cNvSpPr txBox="1"/>
          <p:nvPr/>
        </p:nvSpPr>
        <p:spPr>
          <a:xfrm>
            <a:off x="799416" y="1231979"/>
            <a:ext cx="733710" cy="369332"/>
          </a:xfrm>
          <a:prstGeom prst="rect">
            <a:avLst/>
          </a:prstGeom>
          <a:noFill/>
        </p:spPr>
        <p:txBody>
          <a:bodyPr wrap="square" rtlCol="0">
            <a:spAutoFit/>
          </a:bodyPr>
          <a:lstStyle/>
          <a:p>
            <a:r>
              <a:rPr lang="en-US" dirty="0"/>
              <a:t>VD: </a:t>
            </a:r>
          </a:p>
        </p:txBody>
      </p:sp>
      <p:pic>
        <p:nvPicPr>
          <p:cNvPr id="5" name="Picture 4">
            <a:extLst>
              <a:ext uri="{FF2B5EF4-FFF2-40B4-BE49-F238E27FC236}">
                <a16:creationId xmlns:a16="http://schemas.microsoft.com/office/drawing/2014/main" id="{7A5787AD-CA1F-A73C-559C-B70468F61780}"/>
              </a:ext>
            </a:extLst>
          </p:cNvPr>
          <p:cNvPicPr>
            <a:picLocks noChangeAspect="1"/>
          </p:cNvPicPr>
          <p:nvPr/>
        </p:nvPicPr>
        <p:blipFill>
          <a:blip r:embed="rId5"/>
          <a:stretch>
            <a:fillRect/>
          </a:stretch>
        </p:blipFill>
        <p:spPr>
          <a:xfrm>
            <a:off x="1446787" y="1979336"/>
            <a:ext cx="7571278" cy="2017742"/>
          </a:xfrm>
          <a:prstGeom prst="rect">
            <a:avLst/>
          </a:prstGeom>
        </p:spPr>
      </p:pic>
    </p:spTree>
    <p:extLst>
      <p:ext uri="{BB962C8B-B14F-4D97-AF65-F5344CB8AC3E}">
        <p14:creationId xmlns:p14="http://schemas.microsoft.com/office/powerpoint/2010/main" val="31684245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3"/>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r:id="rId4" imgW="1688367" imgH="393529" progId="Equation.DSMT4">
                  <p:embed/>
                </p:oleObj>
              </mc:Choice>
              <mc:Fallback>
                <p:oleObj r:id="rId4" imgW="1688367" imgH="393529"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64975"/>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a16="http://schemas.microsoft.com/office/drawing/2014/main"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id="{82BC2996-F428-96B6-4457-41F1D834C91A}"/>
              </a:ext>
            </a:extLst>
          </p:cNvPr>
          <p:cNvSpPr txBox="1">
            <a:spLocks noChangeArrowheads="1"/>
          </p:cNvSpPr>
          <p:nvPr/>
        </p:nvSpPr>
        <p:spPr bwMode="auto">
          <a:xfrm>
            <a:off x="6095206" y="2748600"/>
            <a:ext cx="3582229" cy="585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6.10</a:t>
            </a:r>
            <a:r>
              <a:rPr lang="en-US" altLang="en-US" sz="3201" b="1" baseline="30000">
                <a:solidFill>
                  <a:srgbClr val="6600CC"/>
                </a:solidFill>
              </a:rPr>
              <a:t>23 </a:t>
            </a:r>
            <a:r>
              <a:rPr lang="en-US" altLang="en-US" sz="3201" b="1"/>
              <a:t>hạt</a:t>
            </a:r>
            <a:endParaRPr lang="en-US" altLang="en-US" sz="3201"/>
          </a:p>
        </p:txBody>
      </p:sp>
      <p:grpSp>
        <p:nvGrpSpPr>
          <p:cNvPr id="13355" name="Group 43">
            <a:extLst>
              <a:ext uri="{FF2B5EF4-FFF2-40B4-BE49-F238E27FC236}">
                <a16:creationId xmlns:a16="http://schemas.microsoft.com/office/drawing/2014/main"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id="{6C8CD0E0-F4C5-4369-8BEC-ACA0C1F3D8D5}"/>
              </a:ext>
            </a:extLst>
          </p:cNvPr>
          <p:cNvSpPr txBox="1">
            <a:spLocks noChangeArrowheads="1"/>
          </p:cNvSpPr>
          <p:nvPr/>
        </p:nvSpPr>
        <p:spPr bwMode="auto">
          <a:xfrm>
            <a:off x="2539972" y="4725494"/>
            <a:ext cx="7262906"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a:t>        N</a:t>
            </a:r>
            <a:r>
              <a:rPr lang="en-US" altLang="en-US" sz="3201" b="1" baseline="-25000"/>
              <a:t>A</a:t>
            </a:r>
            <a:r>
              <a:rPr lang="en-US" altLang="en-US" sz="3201" b="1"/>
              <a:t> = 6.10</a:t>
            </a:r>
            <a:r>
              <a:rPr lang="en-US" altLang="en-US" sz="3201" b="1" baseline="30000"/>
              <a:t>23 </a:t>
            </a:r>
            <a:r>
              <a:rPr lang="en-US" altLang="en-US" sz="3201" i="1"/>
              <a:t>hạt nguyên tử hay phân tử</a:t>
            </a:r>
            <a:endParaRPr lang="en-US" altLang="en-US" sz="3201" i="1">
              <a:solidFill>
                <a:schemeClr val="accent2"/>
              </a:solidFill>
            </a:endParaRPr>
          </a:p>
          <a:p>
            <a:r>
              <a:rPr lang="en-US" altLang="en-US" sz="3201" i="1"/>
              <a:t>(số Avogađro) </a:t>
            </a:r>
            <a:endParaRPr lang="en-US" altLang="en-US" sz="3201" b="1" i="1"/>
          </a:p>
        </p:txBody>
      </p:sp>
    </p:spTree>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a16="http://schemas.microsoft.com/office/drawing/2014/main" id="{B15F7351-6A74-7F9C-18D8-A582C6B74C94}"/>
              </a:ext>
            </a:extLst>
          </p:cNvPr>
          <p:cNvSpPr txBox="1">
            <a:spLocks noChangeArrowheads="1"/>
          </p:cNvSpPr>
          <p:nvPr/>
        </p:nvSpPr>
        <p:spPr bwMode="auto">
          <a:xfrm>
            <a:off x="2250980" y="1524353"/>
            <a:ext cx="811241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dirty="0"/>
              <a:t>Mol </a:t>
            </a:r>
            <a:r>
              <a:rPr lang="en-US" sz="2800" dirty="0" err="1"/>
              <a:t>là</a:t>
            </a:r>
            <a:r>
              <a:rPr lang="en-US" sz="2800" dirty="0"/>
              <a:t> </a:t>
            </a:r>
            <a:r>
              <a:rPr lang="en-US" sz="2800" dirty="0" err="1"/>
              <a:t>lượng</a:t>
            </a:r>
            <a:r>
              <a:rPr lang="en-US" sz="2800" dirty="0"/>
              <a:t> </a:t>
            </a:r>
            <a:r>
              <a:rPr lang="en-US" sz="2800" dirty="0" err="1"/>
              <a:t>chất</a:t>
            </a:r>
            <a:r>
              <a:rPr lang="en-US" sz="2800" dirty="0"/>
              <a:t> </a:t>
            </a:r>
            <a:r>
              <a:rPr lang="en-US" sz="2800" dirty="0" err="1"/>
              <a:t>có</a:t>
            </a:r>
            <a:r>
              <a:rPr lang="en-US" sz="2800" dirty="0"/>
              <a:t> </a:t>
            </a:r>
            <a:r>
              <a:rPr lang="en-US" sz="2800" dirty="0" err="1"/>
              <a:t>chứa</a:t>
            </a:r>
            <a:r>
              <a:rPr lang="en-US" sz="2800" dirty="0"/>
              <a:t> N</a:t>
            </a:r>
            <a:r>
              <a:rPr lang="en-US" sz="2800" baseline="-25000" dirty="0"/>
              <a:t>A</a:t>
            </a:r>
            <a:r>
              <a:rPr lang="en-US" sz="2800" dirty="0"/>
              <a:t> (6.10</a:t>
            </a:r>
            <a:r>
              <a:rPr lang="en-US" sz="2800" baseline="30000" dirty="0"/>
              <a:t>23 </a:t>
            </a:r>
            <a:r>
              <a:rPr lang="en-US" sz="2800" dirty="0"/>
              <a:t>) </a:t>
            </a:r>
            <a:r>
              <a:rPr lang="en-US" sz="2800" dirty="0" err="1"/>
              <a:t>nguyên</a:t>
            </a:r>
            <a:r>
              <a:rPr lang="en-US" sz="2800" dirty="0"/>
              <a:t> </a:t>
            </a:r>
            <a:r>
              <a:rPr lang="en-US" sz="2800" dirty="0" err="1"/>
              <a:t>tử</a:t>
            </a:r>
            <a:r>
              <a:rPr lang="en-US" sz="2800" dirty="0"/>
              <a:t> </a:t>
            </a:r>
            <a:r>
              <a:rPr lang="en-US" sz="2800" dirty="0" err="1"/>
              <a:t>hoặc</a:t>
            </a:r>
            <a:r>
              <a:rPr lang="en-US" sz="2800" dirty="0"/>
              <a:t> </a:t>
            </a:r>
            <a:r>
              <a:rPr lang="en-US" sz="2800" dirty="0" err="1"/>
              <a:t>phân</a:t>
            </a:r>
            <a:r>
              <a:rPr lang="en-US" sz="2800" dirty="0"/>
              <a:t> </a:t>
            </a:r>
            <a:r>
              <a:rPr lang="en-US" sz="2800" dirty="0" err="1"/>
              <a:t>tử</a:t>
            </a:r>
            <a:r>
              <a:rPr lang="en-US" sz="2800" dirty="0"/>
              <a:t> </a:t>
            </a:r>
            <a:r>
              <a:rPr lang="en-US" sz="2800" dirty="0" err="1"/>
              <a:t>của</a:t>
            </a:r>
            <a:r>
              <a:rPr lang="en-US" sz="2800" dirty="0"/>
              <a:t> </a:t>
            </a:r>
            <a:r>
              <a:rPr lang="en-US" sz="2800" dirty="0" err="1"/>
              <a:t>chất</a:t>
            </a:r>
            <a:r>
              <a:rPr lang="en-US" sz="2800" dirty="0"/>
              <a:t> </a:t>
            </a:r>
            <a:r>
              <a:rPr lang="en-US" sz="2800" dirty="0" err="1"/>
              <a:t>đó</a:t>
            </a:r>
            <a:r>
              <a:rPr lang="en-US" sz="2800" dirty="0"/>
              <a:t>.</a:t>
            </a:r>
            <a:endParaRPr lang="en-US" altLang="en-US" sz="2801" dirty="0">
              <a:latin typeface="Times New Roman" panose="02020603050405020304" pitchFamily="18" charset="0"/>
            </a:endParaRPr>
          </a:p>
        </p:txBody>
      </p:sp>
      <p:pic>
        <p:nvPicPr>
          <p:cNvPr id="20487" name="Picture 7">
            <a:extLst>
              <a:ext uri="{FF2B5EF4-FFF2-40B4-BE49-F238E27FC236}">
                <a16:creationId xmlns:a16="http://schemas.microsoft.com/office/drawing/2014/main"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id="{53F4AAC5-7A26-34FF-1DA6-BBBD125EA552}"/>
              </a:ext>
            </a:extLst>
          </p:cNvPr>
          <p:cNvSpPr txBox="1">
            <a:spLocks noChangeArrowheads="1"/>
          </p:cNvSpPr>
          <p:nvPr/>
        </p:nvSpPr>
        <p:spPr bwMode="auto">
          <a:xfrm>
            <a:off x="3403771" y="2577110"/>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dirty="0">
                <a:solidFill>
                  <a:srgbClr val="0000CC"/>
                </a:solidFill>
                <a:latin typeface="Times New Roman" panose="02020603050405020304" pitchFamily="18" charset="0"/>
              </a:rPr>
              <a:t>N</a:t>
            </a:r>
            <a:r>
              <a:rPr lang="en-US" altLang="en-US" sz="2400" baseline="-25000" dirty="0">
                <a:solidFill>
                  <a:srgbClr val="0000CC"/>
                </a:solidFill>
                <a:latin typeface="Times New Roman" panose="02020603050405020304" pitchFamily="18" charset="0"/>
              </a:rPr>
              <a:t>A</a:t>
            </a:r>
            <a:r>
              <a:rPr lang="en-US" altLang="en-US" sz="2400" dirty="0">
                <a:solidFill>
                  <a:srgbClr val="0000CC"/>
                </a:solidFill>
                <a:latin typeface="Times New Roman" panose="02020603050405020304" pitchFamily="18" charset="0"/>
              </a:rPr>
              <a:t> = 6.10</a:t>
            </a:r>
            <a:r>
              <a:rPr lang="en-US" altLang="en-US" sz="2400" baseline="30000" dirty="0">
                <a:solidFill>
                  <a:srgbClr val="0000CC"/>
                </a:solidFill>
                <a:latin typeface="Times New Roman" panose="02020603050405020304" pitchFamily="18" charset="0"/>
              </a:rPr>
              <a:t>23    </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số</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Avogađro</a:t>
            </a:r>
            <a:r>
              <a:rPr lang="en-US" altLang="en-US" sz="2400" dirty="0">
                <a:solidFill>
                  <a:srgbClr val="0000CC"/>
                </a:solidFill>
                <a:latin typeface="Times New Roman" panose="02020603050405020304" pitchFamily="18" charset="0"/>
              </a:rPr>
              <a:t>)</a:t>
            </a:r>
            <a:endParaRPr lang="en-US" altLang="en-US" sz="2400" baseline="30000" dirty="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a16="http://schemas.microsoft.com/office/drawing/2014/main"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a16="http://schemas.microsoft.com/office/drawing/2014/main"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a16="http://schemas.microsoft.com/office/drawing/2014/main"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a16="http://schemas.microsoft.com/office/drawing/2014/main"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a:solidFill>
                    <a:schemeClr val="bg1"/>
                  </a:solidFill>
                </a:rPr>
                <a:t>I. Mol</a:t>
              </a:r>
            </a:p>
            <a:p>
              <a:r>
                <a:rPr lang="en-US" sz="4000" b="1">
                  <a:solidFill>
                    <a:schemeClr val="bg1"/>
                  </a:solidFill>
                </a:rPr>
                <a:t>1. Khái niệm</a:t>
              </a:r>
            </a:p>
          </p:txBody>
        </p:sp>
      </p:grpSp>
    </p:spTree>
    <p:extLst>
      <p:ext uri="{BB962C8B-B14F-4D97-AF65-F5344CB8AC3E}">
        <p14:creationId xmlns:p14="http://schemas.microsoft.com/office/powerpoint/2010/main" val="1509899332"/>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dirty="0"/>
              <a:t>?2. Mol </a:t>
            </a:r>
            <a:r>
              <a:rPr lang="en-US" sz="3200" dirty="0" err="1"/>
              <a:t>là</a:t>
            </a:r>
            <a:r>
              <a:rPr lang="en-US" sz="3200" dirty="0"/>
              <a:t> </a:t>
            </a:r>
            <a:r>
              <a:rPr lang="en-US" sz="3200" dirty="0" err="1"/>
              <a:t>lượng</a:t>
            </a:r>
            <a:r>
              <a:rPr lang="en-US" sz="3200" dirty="0"/>
              <a:t> </a:t>
            </a:r>
            <a:r>
              <a:rPr lang="en-US" sz="3200" dirty="0" err="1"/>
              <a:t>chất</a:t>
            </a:r>
            <a:r>
              <a:rPr lang="en-US" sz="3200" dirty="0"/>
              <a:t> </a:t>
            </a:r>
            <a:r>
              <a:rPr lang="en-US" sz="3200" dirty="0" err="1"/>
              <a:t>có</a:t>
            </a:r>
            <a:r>
              <a:rPr lang="en-US" sz="3200" dirty="0"/>
              <a:t> </a:t>
            </a:r>
            <a:r>
              <a:rPr lang="en-US" sz="3200" dirty="0" err="1"/>
              <a:t>chứa</a:t>
            </a:r>
            <a:r>
              <a:rPr lang="en-US" sz="3200" dirty="0"/>
              <a:t> N</a:t>
            </a:r>
            <a:r>
              <a:rPr lang="en-US" sz="3200" baseline="-25000" dirty="0"/>
              <a:t>A</a:t>
            </a:r>
            <a:r>
              <a:rPr lang="en-US" sz="3200" dirty="0"/>
              <a:t> (6.10</a:t>
            </a:r>
            <a:r>
              <a:rPr lang="en-US" sz="3200" baseline="30000" dirty="0"/>
              <a:t>23 </a:t>
            </a:r>
            <a:r>
              <a:rPr lang="en-US" sz="3200" dirty="0"/>
              <a:t>) </a:t>
            </a:r>
            <a:r>
              <a:rPr lang="en-US" sz="3200" dirty="0" err="1"/>
              <a:t>nguyên</a:t>
            </a:r>
            <a:r>
              <a:rPr lang="en-US" sz="3200" dirty="0"/>
              <a:t> </a:t>
            </a:r>
            <a:r>
              <a:rPr lang="en-US" sz="3200" dirty="0" err="1"/>
              <a:t>tử</a:t>
            </a:r>
            <a:r>
              <a:rPr lang="en-US" sz="3200" dirty="0"/>
              <a:t> </a:t>
            </a:r>
            <a:r>
              <a:rPr lang="en-US" sz="3200" dirty="0" err="1"/>
              <a:t>hoặc</a:t>
            </a:r>
            <a:r>
              <a:rPr lang="en-US" sz="3200" dirty="0"/>
              <a:t> </a:t>
            </a:r>
            <a:r>
              <a:rPr lang="en-US" sz="3200" dirty="0" err="1"/>
              <a:t>phân</a:t>
            </a:r>
            <a:r>
              <a:rPr lang="en-US" sz="3200" dirty="0"/>
              <a:t> </a:t>
            </a:r>
            <a:r>
              <a:rPr lang="en-US" sz="3200" dirty="0" err="1"/>
              <a:t>tử</a:t>
            </a:r>
            <a:r>
              <a:rPr lang="en-US" sz="3200" dirty="0"/>
              <a:t> </a:t>
            </a:r>
            <a:r>
              <a:rPr lang="en-US" sz="3200" dirty="0" err="1"/>
              <a:t>của</a:t>
            </a:r>
            <a:r>
              <a:rPr lang="en-US" sz="3200" dirty="0"/>
              <a:t> </a:t>
            </a:r>
            <a:r>
              <a:rPr lang="en-US" sz="3200" dirty="0" err="1"/>
              <a:t>chất</a:t>
            </a:r>
            <a:r>
              <a:rPr lang="en-US" sz="3200" dirty="0"/>
              <a:t> </a:t>
            </a:r>
            <a:r>
              <a:rPr lang="en-US" sz="3200" dirty="0" err="1"/>
              <a:t>đó</a:t>
            </a:r>
            <a:r>
              <a:rPr lang="en-US" sz="3200" dirty="0"/>
              <a:t>.</a:t>
            </a:r>
          </a:p>
        </p:txBody>
      </p:sp>
      <p:pic>
        <p:nvPicPr>
          <p:cNvPr id="3" name="Picture 2">
            <a:extLst>
              <a:ext uri="{FF2B5EF4-FFF2-40B4-BE49-F238E27FC236}">
                <a16:creationId xmlns:a16="http://schemas.microsoft.com/office/drawing/2014/main"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7274</TotalTime>
  <Words>4307</Words>
  <Application>Microsoft Office PowerPoint</Application>
  <PresentationFormat>Custom</PresentationFormat>
  <Paragraphs>451</Paragraphs>
  <Slides>61</Slides>
  <Notes>17</Notes>
  <HiddenSlides>0</HiddenSlides>
  <MMClips>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1" baseType="lpstr">
      <vt:lpstr>等线</vt:lpstr>
      <vt:lpstr>微软雅黑</vt:lpstr>
      <vt:lpstr>Arial</vt:lpstr>
      <vt:lpstr>Calibri</vt:lpstr>
      <vt:lpstr>Cambria Math</vt:lpstr>
      <vt:lpstr>ITC Avant Garde Std Bk</vt:lpstr>
      <vt:lpstr>Times New Roman</vt:lpstr>
      <vt:lpstr>Wingdings</vt:lpstr>
      <vt:lpstr>Office Theme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sfsf</cp:lastModifiedBy>
  <cp:revision>3448</cp:revision>
  <dcterms:created xsi:type="dcterms:W3CDTF">2015-12-01T09:06:39Z</dcterms:created>
  <dcterms:modified xsi:type="dcterms:W3CDTF">2023-08-21T02:31:09Z</dcterms:modified>
</cp:coreProperties>
</file>