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5.xml" ContentType="application/vnd.openxmlformats-officedocument.presentationml.notesSlide+xml"/>
  <Override PartName="/ppt/tags/tag10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7.xml" ContentType="application/vnd.openxmlformats-officedocument.presentationml.tags+xml"/>
  <Override PartName="/ppt/notesSlides/notesSlide8.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9.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20.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5"/>
  </p:notesMasterIdLst>
  <p:sldIdLst>
    <p:sldId id="409" r:id="rId4"/>
    <p:sldId id="410" r:id="rId5"/>
    <p:sldId id="411" r:id="rId6"/>
    <p:sldId id="468" r:id="rId7"/>
    <p:sldId id="1814" r:id="rId8"/>
    <p:sldId id="1815" r:id="rId9"/>
    <p:sldId id="1811" r:id="rId10"/>
    <p:sldId id="1816" r:id="rId11"/>
    <p:sldId id="1817" r:id="rId12"/>
    <p:sldId id="1818" r:id="rId13"/>
    <p:sldId id="443" r:id="rId14"/>
    <p:sldId id="469" r:id="rId15"/>
    <p:sldId id="262" r:id="rId16"/>
    <p:sldId id="298" r:id="rId17"/>
    <p:sldId id="299" r:id="rId18"/>
    <p:sldId id="473" r:id="rId19"/>
    <p:sldId id="444" r:id="rId20"/>
    <p:sldId id="1798" r:id="rId21"/>
    <p:sldId id="1800" r:id="rId22"/>
    <p:sldId id="1821" r:id="rId23"/>
    <p:sldId id="1804" r:id="rId24"/>
    <p:sldId id="1799" r:id="rId25"/>
    <p:sldId id="1805" r:id="rId26"/>
    <p:sldId id="1803" r:id="rId27"/>
    <p:sldId id="445" r:id="rId28"/>
    <p:sldId id="1807" r:id="rId29"/>
    <p:sldId id="1809" r:id="rId30"/>
    <p:sldId id="1806" r:id="rId31"/>
    <p:sldId id="1810" r:id="rId32"/>
    <p:sldId id="1797" r:id="rId33"/>
    <p:sldId id="450" r:id="rId34"/>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1">
          <p15:clr>
            <a:srgbClr val="A4A3A4"/>
          </p15:clr>
        </p15:guide>
        <p15:guide id="2" pos="426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un Vagun" initials="V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2BB"/>
    <a:srgbClr val="FFFFCC"/>
    <a:srgbClr val="666633"/>
    <a:srgbClr val="996633"/>
    <a:srgbClr val="E3F5FF"/>
    <a:srgbClr val="068A93"/>
    <a:srgbClr val="FFCCCC"/>
    <a:srgbClr val="08ABA1"/>
    <a:srgbClr val="FFFFFF"/>
    <a:srgbClr val="046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autoAdjust="0"/>
    <p:restoredTop sz="94620" autoAdjust="0"/>
  </p:normalViewPr>
  <p:slideViewPr>
    <p:cSldViewPr snapToGrid="0">
      <p:cViewPr varScale="1">
        <p:scale>
          <a:sx n="87" d="100"/>
          <a:sy n="87" d="100"/>
        </p:scale>
        <p:origin x="66" y="111"/>
      </p:cViewPr>
      <p:guideLst>
        <p:guide orient="horz" pos="2201"/>
        <p:guide pos="426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21F07D-A9DB-4C59-B602-51CC88E2CCC6}" type="datetimeFigureOut">
              <a:rPr lang="zh-CN" altLang="en-US" smtClean="0"/>
              <a:t>2023/5/31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ADED6-A70D-4A5F-AAF8-36799E93BB12}" type="slidenum">
              <a:rPr lang="zh-CN" altLang="en-US" smtClean="0"/>
              <a:t>‹#›</a:t>
            </a:fld>
            <a:endParaRPr lang="zh-CN" altLang="en-US"/>
          </a:p>
        </p:txBody>
      </p:sp>
    </p:spTree>
    <p:extLst>
      <p:ext uri="{BB962C8B-B14F-4D97-AF65-F5344CB8AC3E}">
        <p14:creationId xmlns:p14="http://schemas.microsoft.com/office/powerpoint/2010/main" val="2044450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1</a:t>
            </a:fld>
            <a:endParaRPr lang="zh-CN" altLang="en-US"/>
          </a:p>
        </p:txBody>
      </p:sp>
    </p:spTree>
    <p:extLst>
      <p:ext uri="{BB962C8B-B14F-4D97-AF65-F5344CB8AC3E}">
        <p14:creationId xmlns:p14="http://schemas.microsoft.com/office/powerpoint/2010/main" val="3003063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Quan sát Hình 2.4:</a:t>
            </a:r>
          </a:p>
          <a:p>
            <a:pPr algn="l" latinLnBrk="0"/>
            <a:r>
              <a:rPr lang="vi-VN" b="0" i="0" dirty="0">
                <a:solidFill>
                  <a:srgbClr val="333333"/>
                </a:solidFill>
                <a:effectLst/>
                <a:latin typeface="OpenSans"/>
              </a:rPr>
              <a:t>- Hạt nhân nguyên tử gồm nhiều hạt: 2 hạt proton và 2 hạt neutron</a:t>
            </a:r>
          </a:p>
          <a:p>
            <a:pPr algn="l" latinLnBrk="0"/>
            <a:r>
              <a:rPr lang="vi-VN" b="0" i="0" dirty="0">
                <a:solidFill>
                  <a:srgbClr val="333333"/>
                </a:solidFill>
                <a:effectLst/>
                <a:latin typeface="OpenSans"/>
              </a:rPr>
              <a:t>- Các hạt đó thuộc nhiều loại hạt, đó là: proton (màu đỏ), neutron (màu vàng)</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đơn vị điện tích hạt nhân (Z) bằng tổng số hạt proton trong hạt nhân</a:t>
            </a:r>
          </a:p>
          <a:p>
            <a:pPr algn="l" latinLnBrk="0"/>
            <a:r>
              <a:rPr lang="vi-VN" b="0" i="0" dirty="0">
                <a:solidFill>
                  <a:srgbClr val="333333"/>
                </a:solidFill>
                <a:effectLst/>
                <a:latin typeface="OpenSans"/>
              </a:rPr>
              <a:t>- Trong Hình 2.4, Helium có 2 proton (hạt màu đỏ)</a:t>
            </a:r>
          </a:p>
          <a:p>
            <a:pPr algn="l" latinLnBrk="0"/>
            <a:r>
              <a:rPr lang="vi-VN" b="0" i="0" dirty="0">
                <a:solidFill>
                  <a:srgbClr val="333333"/>
                </a:solidFill>
                <a:effectLst/>
                <a:latin typeface="OpenSans"/>
              </a:rPr>
              <a:t>=&gt; Số đơn vị điện tích hạt nhân của helium là: Z = 2</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18</a:t>
            </a:fld>
            <a:endParaRPr lang="zh-CN" altLang="en-US"/>
          </a:p>
        </p:txBody>
      </p:sp>
    </p:spTree>
    <p:extLst>
      <p:ext uri="{BB962C8B-B14F-4D97-AF65-F5344CB8AC3E}">
        <p14:creationId xmlns:p14="http://schemas.microsoft.com/office/powerpoint/2010/main" val="1786817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454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21</a:t>
            </a:fld>
            <a:endParaRPr lang="zh-CN" altLang="en-US"/>
          </a:p>
        </p:txBody>
      </p:sp>
    </p:spTree>
    <p:extLst>
      <p:ext uri="{BB962C8B-B14F-4D97-AF65-F5344CB8AC3E}">
        <p14:creationId xmlns:p14="http://schemas.microsoft.com/office/powerpoint/2010/main" val="2304721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Các nguyên tử carbon, nitrogen, oxygen đều có 2 lớp electron</a:t>
            </a:r>
          </a:p>
          <a:p>
            <a:pPr algn="l" latinLnBrk="0"/>
            <a:r>
              <a:rPr lang="vi-VN" b="0" i="0" dirty="0">
                <a:solidFill>
                  <a:srgbClr val="333333"/>
                </a:solidFill>
                <a:effectLst/>
                <a:latin typeface="OpenSans"/>
              </a:rPr>
              <a:t>- Lớp thứ 2 chứa tối đa 8 electron</a:t>
            </a:r>
          </a:p>
          <a:p>
            <a:pPr algn="l" latinLnBrk="0"/>
            <a:r>
              <a:rPr lang="vi-VN" b="0" i="0" dirty="0">
                <a:solidFill>
                  <a:srgbClr val="333333"/>
                </a:solidFill>
                <a:effectLst/>
                <a:latin typeface="OpenSans"/>
              </a:rPr>
              <a:t>   + Nguyên tử carbon có 4 electron ở lớp thứ 2 =&gt; Chưa được điền tối đa =&gt; Cần thêm 4 electron để lớp electron ngoài cùng có số electron tối đa</a:t>
            </a:r>
          </a:p>
          <a:p>
            <a:pPr algn="l" latinLnBrk="0"/>
            <a:r>
              <a:rPr lang="vi-VN" b="0" i="0" dirty="0">
                <a:solidFill>
                  <a:srgbClr val="333333"/>
                </a:solidFill>
                <a:effectLst/>
                <a:latin typeface="OpenSans"/>
              </a:rPr>
              <a:t>   + Nguyên tử oxygen có 6 electron ở lớp thứ 2 =&gt; Chưa được điền tối đa =&gt; Cần thêm 2 electron để lớp electron ngoài cùng có số electron tối đa</a:t>
            </a:r>
          </a:p>
          <a:p>
            <a:pPr algn="l" latinLnBrk="0"/>
            <a:r>
              <a:rPr lang="vi-VN" b="0" i="0" dirty="0">
                <a:solidFill>
                  <a:srgbClr val="333333"/>
                </a:solidFill>
                <a:effectLst/>
                <a:latin typeface="OpenSans"/>
              </a:rPr>
              <a:t>   + Nguyên tử nitrogen có 5 electron ở lớp thứ 2 =&gt; Chưa được điền tối đa =&gt; Cần thêm 3 electron để lớp electron ngoài cùng có số electron tối đa</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22</a:t>
            </a:fld>
            <a:endParaRPr lang="zh-CN" altLang="en-US"/>
          </a:p>
        </p:txBody>
      </p:sp>
    </p:spTree>
    <p:extLst>
      <p:ext uri="{BB962C8B-B14F-4D97-AF65-F5344CB8AC3E}">
        <p14:creationId xmlns:p14="http://schemas.microsoft.com/office/powerpoint/2010/main" val="571936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Các electron sắp xếp thành từng lớp theo thứ tự từ trong ra ngoài: Lớp thứ nhất (lớp trong cùng) → Lớp thứ 2 → Lớp thứ 3</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electron trên từng lớp ở vỏ nguyên tử chlorine:</a:t>
            </a:r>
          </a:p>
          <a:p>
            <a:pPr algn="l" latinLnBrk="0"/>
            <a:r>
              <a:rPr lang="vi-VN" b="0" i="0" dirty="0">
                <a:solidFill>
                  <a:srgbClr val="333333"/>
                </a:solidFill>
                <a:effectLst/>
                <a:latin typeface="OpenSans"/>
              </a:rPr>
              <a:t>   + Lớp thứ nhất có 2 electron</a:t>
            </a:r>
          </a:p>
          <a:p>
            <a:pPr algn="l" latinLnBrk="0"/>
            <a:r>
              <a:rPr lang="vi-VN" b="0" i="0" dirty="0">
                <a:solidFill>
                  <a:srgbClr val="333333"/>
                </a:solidFill>
                <a:effectLst/>
                <a:latin typeface="OpenSans"/>
              </a:rPr>
              <a:t>   + Lớp thứ hai có 8 electron</a:t>
            </a:r>
          </a:p>
          <a:p>
            <a:pPr algn="l" latinLnBrk="0"/>
            <a:r>
              <a:rPr lang="vi-VN" b="0" i="0" dirty="0">
                <a:solidFill>
                  <a:srgbClr val="333333"/>
                </a:solidFill>
                <a:effectLst/>
                <a:latin typeface="OpenSans"/>
              </a:rPr>
              <a:t>   + Lớp thứ ba có 7 electron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23</a:t>
            </a:fld>
            <a:endParaRPr lang="zh-CN" altLang="en-US"/>
          </a:p>
        </p:txBody>
      </p:sp>
    </p:spTree>
    <p:extLst>
      <p:ext uri="{BB962C8B-B14F-4D97-AF65-F5344CB8AC3E}">
        <p14:creationId xmlns:p14="http://schemas.microsoft.com/office/powerpoint/2010/main" val="3139342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7897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25</a:t>
            </a:fld>
            <a:endParaRPr lang="zh-CN" altLang="en-US"/>
          </a:p>
        </p:txBody>
      </p:sp>
    </p:spTree>
    <p:extLst>
      <p:ext uri="{BB962C8B-B14F-4D97-AF65-F5344CB8AC3E}">
        <p14:creationId xmlns:p14="http://schemas.microsoft.com/office/powerpoint/2010/main" val="3239116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Các electron sắp xếp thành từng lớp theo thứ tự từ trong ra ngoài: Lớp thứ nhất (lớp trong cùng) → Lớp thứ 2 → Lớp thứ 3</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electron trên từng lớp ở vỏ nguyên tử chlorine:</a:t>
            </a:r>
          </a:p>
          <a:p>
            <a:pPr algn="l" latinLnBrk="0"/>
            <a:r>
              <a:rPr lang="vi-VN" b="0" i="0" dirty="0">
                <a:solidFill>
                  <a:srgbClr val="333333"/>
                </a:solidFill>
                <a:effectLst/>
                <a:latin typeface="OpenSans"/>
              </a:rPr>
              <a:t>   + Lớp thứ nhất có 2 electron</a:t>
            </a:r>
          </a:p>
          <a:p>
            <a:pPr algn="l" latinLnBrk="0"/>
            <a:r>
              <a:rPr lang="vi-VN" b="0" i="0" dirty="0">
                <a:solidFill>
                  <a:srgbClr val="333333"/>
                </a:solidFill>
                <a:effectLst/>
                <a:latin typeface="OpenSans"/>
              </a:rPr>
              <a:t>   + Lớp thứ hai có 8 electron</a:t>
            </a:r>
          </a:p>
          <a:p>
            <a:pPr algn="l" latinLnBrk="0"/>
            <a:r>
              <a:rPr lang="vi-VN" b="0" i="0" dirty="0">
                <a:solidFill>
                  <a:srgbClr val="333333"/>
                </a:solidFill>
                <a:effectLst/>
                <a:latin typeface="OpenSans"/>
              </a:rPr>
              <a:t>   + Lớp thứ ba có 7 electron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26</a:t>
            </a:fld>
            <a:endParaRPr lang="zh-CN" altLang="en-US"/>
          </a:p>
        </p:txBody>
      </p:sp>
    </p:spTree>
    <p:extLst>
      <p:ext uri="{BB962C8B-B14F-4D97-AF65-F5344CB8AC3E}">
        <p14:creationId xmlns:p14="http://schemas.microsoft.com/office/powerpoint/2010/main" val="256141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1" i="0" dirty="0">
                <a:solidFill>
                  <a:srgbClr val="333333"/>
                </a:solidFill>
                <a:effectLst/>
                <a:latin typeface="OpenSansBold"/>
              </a:rPr>
              <a:t>1.</a:t>
            </a:r>
            <a:endParaRPr lang="vi-VN" b="0" i="0" dirty="0">
              <a:solidFill>
                <a:srgbClr val="333333"/>
              </a:solidFill>
              <a:effectLst/>
              <a:latin typeface="OpenSans"/>
            </a:endParaRPr>
          </a:p>
          <a:p>
            <a:pPr algn="l" latinLnBrk="0"/>
            <a:r>
              <a:rPr lang="vi-VN" b="0" i="0" dirty="0">
                <a:solidFill>
                  <a:srgbClr val="333333"/>
                </a:solidFill>
                <a:effectLst/>
                <a:latin typeface="OpenSans"/>
              </a:rPr>
              <a:t>- Các electron sắp xếp thành từng lớp theo thứ tự từ trong ra ngoài: Lớp thứ nhất (lớp trong cùng) → Lớp thứ 2 → Lớp thứ 3</a:t>
            </a:r>
          </a:p>
          <a:p>
            <a:pPr algn="l" latinLnBrk="0"/>
            <a:r>
              <a:rPr lang="vi-VN" b="1" i="0" dirty="0">
                <a:solidFill>
                  <a:srgbClr val="333333"/>
                </a:solidFill>
                <a:effectLst/>
                <a:latin typeface="OpenSansBold"/>
              </a:rPr>
              <a:t>2.</a:t>
            </a:r>
            <a:endParaRPr lang="vi-VN" b="0" i="0" dirty="0">
              <a:solidFill>
                <a:srgbClr val="333333"/>
              </a:solidFill>
              <a:effectLst/>
              <a:latin typeface="OpenSans"/>
            </a:endParaRPr>
          </a:p>
          <a:p>
            <a:pPr algn="l" latinLnBrk="0"/>
            <a:r>
              <a:rPr lang="vi-VN" b="0" i="0" dirty="0">
                <a:solidFill>
                  <a:srgbClr val="333333"/>
                </a:solidFill>
                <a:effectLst/>
                <a:latin typeface="OpenSans"/>
              </a:rPr>
              <a:t>- Số electron trên từng lớp ở vỏ nguyên tử chlorine:</a:t>
            </a:r>
          </a:p>
          <a:p>
            <a:pPr algn="l" latinLnBrk="0"/>
            <a:r>
              <a:rPr lang="vi-VN" b="0" i="0" dirty="0">
                <a:solidFill>
                  <a:srgbClr val="333333"/>
                </a:solidFill>
                <a:effectLst/>
                <a:latin typeface="OpenSans"/>
              </a:rPr>
              <a:t>   + Lớp thứ nhất có 2 electron</a:t>
            </a:r>
          </a:p>
          <a:p>
            <a:pPr algn="l" latinLnBrk="0"/>
            <a:r>
              <a:rPr lang="vi-VN" b="0" i="0" dirty="0">
                <a:solidFill>
                  <a:srgbClr val="333333"/>
                </a:solidFill>
                <a:effectLst/>
                <a:latin typeface="OpenSans"/>
              </a:rPr>
              <a:t>   + Lớp thứ hai có 8 electron</a:t>
            </a:r>
          </a:p>
          <a:p>
            <a:pPr algn="l" latinLnBrk="0"/>
            <a:r>
              <a:rPr lang="vi-VN" b="0" i="0" dirty="0">
                <a:solidFill>
                  <a:srgbClr val="333333"/>
                </a:solidFill>
                <a:effectLst/>
                <a:latin typeface="OpenSans"/>
              </a:rPr>
              <a:t>   + Lớp thứ ba có 7 electron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27</a:t>
            </a:fld>
            <a:endParaRPr lang="zh-CN" altLang="en-US"/>
          </a:p>
        </p:txBody>
      </p:sp>
    </p:spTree>
    <p:extLst>
      <p:ext uri="{BB962C8B-B14F-4D97-AF65-F5344CB8AC3E}">
        <p14:creationId xmlns:p14="http://schemas.microsoft.com/office/powerpoint/2010/main" val="2437338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7507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2</a:t>
            </a:fld>
            <a:endParaRPr lang="zh-CN" altLang="en-US"/>
          </a:p>
        </p:txBody>
      </p:sp>
    </p:spTree>
    <p:extLst>
      <p:ext uri="{BB962C8B-B14F-4D97-AF65-F5344CB8AC3E}">
        <p14:creationId xmlns:p14="http://schemas.microsoft.com/office/powerpoint/2010/main" val="795186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5000"/>
              </a:lnSpc>
            </a:pPr>
            <a:endParaRPr lang="vi-VN" sz="1800" dirty="0">
              <a:solidFill>
                <a:srgbClr val="666668"/>
              </a:solidFill>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6F99F9-F69F-46DA-A0C9-3A39E9E063CF}" type="slidenum">
              <a:rPr lang="zh-CN" altLang="en-US" smtClean="0"/>
              <a:t>30</a:t>
            </a:fld>
            <a:endParaRPr lang="zh-CN" altLang="en-US"/>
          </a:p>
        </p:txBody>
      </p:sp>
    </p:spTree>
    <p:extLst>
      <p:ext uri="{BB962C8B-B14F-4D97-AF65-F5344CB8AC3E}">
        <p14:creationId xmlns:p14="http://schemas.microsoft.com/office/powerpoint/2010/main" val="3133910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31</a:t>
            </a:fld>
            <a:endParaRPr lang="zh-CN" altLang="en-US"/>
          </a:p>
        </p:txBody>
      </p:sp>
    </p:spTree>
    <p:extLst>
      <p:ext uri="{BB962C8B-B14F-4D97-AF65-F5344CB8AC3E}">
        <p14:creationId xmlns:p14="http://schemas.microsoft.com/office/powerpoint/2010/main" val="228524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3</a:t>
            </a:fld>
            <a:endParaRPr lang="zh-CN" altLang="en-US"/>
          </a:p>
        </p:txBody>
      </p:sp>
    </p:spTree>
    <p:extLst>
      <p:ext uri="{BB962C8B-B14F-4D97-AF65-F5344CB8AC3E}">
        <p14:creationId xmlns:p14="http://schemas.microsoft.com/office/powerpoint/2010/main" val="319917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 Theo Đê – mô – crit: Nguyên tử là một loại hạt vô cùng nhỏ, tạo nên sự đa dạng của vạn vật. Nguyên tử là loại hạt nhỏ nhất của một vật</a:t>
            </a:r>
          </a:p>
          <a:p>
            <a:pPr algn="l" latinLnBrk="0"/>
            <a:r>
              <a:rPr lang="vi-VN" b="0" i="0" dirty="0">
                <a:solidFill>
                  <a:srgbClr val="333333"/>
                </a:solidFill>
                <a:effectLst/>
                <a:latin typeface="OpenSans"/>
              </a:rPr>
              <a:t>- Theo Đan – tơn: Tồn tại các đơn vị chất tối thiểu (được gọi là nguyên tử) để chúng kết hợp vừa đủ với nhau.</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4</a:t>
            </a:fld>
            <a:endParaRPr lang="zh-CN" altLang="en-US"/>
          </a:p>
        </p:txBody>
      </p:sp>
    </p:spTree>
    <p:extLst>
      <p:ext uri="{BB962C8B-B14F-4D97-AF65-F5344CB8AC3E}">
        <p14:creationId xmlns:p14="http://schemas.microsoft.com/office/powerpoint/2010/main" val="353521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11</a:t>
            </a:fld>
            <a:endParaRPr lang="zh-CN" altLang="en-US"/>
          </a:p>
        </p:txBody>
      </p:sp>
    </p:spTree>
    <p:extLst>
      <p:ext uri="{BB962C8B-B14F-4D97-AF65-F5344CB8AC3E}">
        <p14:creationId xmlns:p14="http://schemas.microsoft.com/office/powerpoint/2010/main" val="378453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Dựa vào Hình 2.1, thành phần cấu tạo nên nguyên tử gồm:</a:t>
            </a:r>
          </a:p>
          <a:p>
            <a:pPr algn="l" latinLnBrk="0"/>
            <a:r>
              <a:rPr lang="vi-VN" b="0" i="0" dirty="0">
                <a:solidFill>
                  <a:srgbClr val="333333"/>
                </a:solidFill>
                <a:effectLst/>
                <a:latin typeface="OpenSans"/>
              </a:rPr>
              <a:t>   + Hạt nhân nằm ở tâm, mang điện tích dương</a:t>
            </a:r>
          </a:p>
          <a:p>
            <a:pPr algn="l" latinLnBrk="0"/>
            <a:r>
              <a:rPr lang="vi-VN" b="0" i="0" dirty="0">
                <a:solidFill>
                  <a:srgbClr val="333333"/>
                </a:solidFill>
                <a:effectLst/>
                <a:latin typeface="OpenSans"/>
              </a:rPr>
              <a:t>   + Các electron mang điện tích âm, chuyển động xung quanh hạt nhân như các hành tinh quay xung quanh mặt trời</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12</a:t>
            </a:fld>
            <a:endParaRPr lang="zh-CN" altLang="en-US"/>
          </a:p>
        </p:txBody>
      </p:sp>
    </p:spTree>
    <p:extLst>
      <p:ext uri="{BB962C8B-B14F-4D97-AF65-F5344CB8AC3E}">
        <p14:creationId xmlns:p14="http://schemas.microsoft.com/office/powerpoint/2010/main" val="1357590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9e7d0784f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9e7d0784f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dirty="0">
                <a:solidFill>
                  <a:srgbClr val="333333"/>
                </a:solidFill>
                <a:effectLst/>
                <a:latin typeface="OpenSans"/>
              </a:rPr>
              <a:t>Áp dụng mô hình nguyên tử của Bo</a:t>
            </a:r>
          </a:p>
          <a:p>
            <a:pPr algn="l" latinLnBrk="0"/>
            <a:r>
              <a:rPr lang="vi-VN" b="0" i="0" dirty="0">
                <a:solidFill>
                  <a:srgbClr val="333333"/>
                </a:solidFill>
                <a:effectLst/>
                <a:latin typeface="OpenSans"/>
              </a:rPr>
              <a:t>- Nguyên tử hydrogen:</a:t>
            </a:r>
          </a:p>
          <a:p>
            <a:pPr algn="l" latinLnBrk="0"/>
            <a:r>
              <a:rPr lang="vi-VN" b="0" i="0" dirty="0">
                <a:solidFill>
                  <a:srgbClr val="333333"/>
                </a:solidFill>
                <a:effectLst/>
                <a:latin typeface="OpenSans"/>
              </a:rPr>
              <a:t>   + Hạt nhân nằm ở tâm, mang điện tích dương</a:t>
            </a:r>
          </a:p>
          <a:p>
            <a:pPr algn="l" latinLnBrk="0"/>
            <a:r>
              <a:rPr lang="vi-VN" b="0" i="0" dirty="0">
                <a:solidFill>
                  <a:srgbClr val="333333"/>
                </a:solidFill>
                <a:effectLst/>
                <a:latin typeface="OpenSans"/>
              </a:rPr>
              <a:t>   + Có 1 electron (mang điện tích âm) nằm ở lớp thứ nhất, quay xung quanh hạt nhân</a:t>
            </a:r>
          </a:p>
          <a:p>
            <a:pPr algn="l" latinLnBrk="0"/>
            <a:r>
              <a:rPr lang="vi-VN" b="0" i="0" dirty="0">
                <a:solidFill>
                  <a:srgbClr val="333333"/>
                </a:solidFill>
                <a:effectLst/>
                <a:latin typeface="OpenSans"/>
              </a:rPr>
              <a:t>- Nguyên tử carbon:</a:t>
            </a:r>
          </a:p>
          <a:p>
            <a:pPr algn="l" latinLnBrk="0"/>
            <a:r>
              <a:rPr lang="vi-VN" b="0" i="0" dirty="0">
                <a:solidFill>
                  <a:srgbClr val="333333"/>
                </a:solidFill>
                <a:effectLst/>
                <a:latin typeface="OpenSans"/>
              </a:rPr>
              <a:t>   + Hạt nhân nằm ở tâm, mang điện tích dương</a:t>
            </a:r>
          </a:p>
          <a:p>
            <a:pPr algn="l" latinLnBrk="0"/>
            <a:r>
              <a:rPr lang="vi-VN" b="0" i="0" dirty="0">
                <a:solidFill>
                  <a:srgbClr val="333333"/>
                </a:solidFill>
                <a:effectLst/>
                <a:latin typeface="OpenSans"/>
              </a:rPr>
              <a:t>   + Có 2 lớp electron và 6 electron phân bố ở các lớp: lớp thứ nhất có 2 electron, lớp thứ 2 có 4 electron. Các electron quay xung quanh hạt nhân.</a:t>
            </a:r>
          </a:p>
          <a:p>
            <a:endParaRPr lang="vi-VN" dirty="0"/>
          </a:p>
        </p:txBody>
      </p:sp>
      <p:sp>
        <p:nvSpPr>
          <p:cNvPr id="4" name="Slide Number Placeholder 3"/>
          <p:cNvSpPr>
            <a:spLocks noGrp="1"/>
          </p:cNvSpPr>
          <p:nvPr>
            <p:ph type="sldNum" sz="quarter" idx="5"/>
          </p:nvPr>
        </p:nvSpPr>
        <p:spPr/>
        <p:txBody>
          <a:bodyPr/>
          <a:lstStyle/>
          <a:p>
            <a:fld id="{147ADED6-A70D-4A5F-AAF8-36799E93BB12}" type="slidenum">
              <a:rPr lang="zh-CN" altLang="en-US" smtClean="0"/>
              <a:t>16</a:t>
            </a:fld>
            <a:endParaRPr lang="zh-CN" altLang="en-US"/>
          </a:p>
        </p:txBody>
      </p:sp>
    </p:spTree>
    <p:extLst>
      <p:ext uri="{BB962C8B-B14F-4D97-AF65-F5344CB8AC3E}">
        <p14:creationId xmlns:p14="http://schemas.microsoft.com/office/powerpoint/2010/main" val="2372872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47ADED6-A70D-4A5F-AAF8-36799E93BB12}" type="slidenum">
              <a:rPr lang="zh-CN" altLang="en-US" smtClean="0"/>
              <a:t>17</a:t>
            </a:fld>
            <a:endParaRPr lang="zh-CN" altLang="en-US"/>
          </a:p>
        </p:txBody>
      </p:sp>
    </p:spTree>
    <p:extLst>
      <p:ext uri="{BB962C8B-B14F-4D97-AF65-F5344CB8AC3E}">
        <p14:creationId xmlns:p14="http://schemas.microsoft.com/office/powerpoint/2010/main" val="61907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slideMaster" Target="../slideMasters/slideMaster1.xml"/><Relationship Id="rId4" Type="http://schemas.openxmlformats.org/officeDocument/2006/relationships/tags" Target="../tags/tag6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slideMaster" Target="../slideMasters/slideMaster1.xml"/><Relationship Id="rId5" Type="http://schemas.openxmlformats.org/officeDocument/2006/relationships/tags" Target="../tags/tag71.xml"/><Relationship Id="rId4" Type="http://schemas.openxmlformats.org/officeDocument/2006/relationships/tags" Target="../tags/tag7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10" Type="http://schemas.openxmlformats.org/officeDocument/2006/relationships/hyperlink" Target="http://www.1ppt.com/hangye/" TargetMode="External"/><Relationship Id="rId4" Type="http://schemas.openxmlformats.org/officeDocument/2006/relationships/tags" Target="../tags/tag40.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2023/5/31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2023/5/31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2023/5/31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2023/5/31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
        <p:nvSpPr>
          <p:cNvPr id="9" name="文本框 8"/>
          <p:cNvSpPr txBox="1"/>
          <p:nvPr userDrawn="1"/>
        </p:nvSpPr>
        <p:spPr>
          <a:xfrm>
            <a:off x="891540" y="254000"/>
            <a:ext cx="4052570" cy="521970"/>
          </a:xfrm>
          <a:prstGeom prst="rect">
            <a:avLst/>
          </a:prstGeom>
          <a:noFill/>
        </p:spPr>
        <p:txBody>
          <a:bodyPr wrap="square" rtlCol="0">
            <a:spAutoFit/>
          </a:bodyPr>
          <a:lstStyle/>
          <a:p>
            <a:pPr algn="l"/>
            <a:r>
              <a:rPr lang="en-US" altLang="zh-CN" sz="2800" b="1" dirty="0">
                <a:solidFill>
                  <a:srgbClr val="046382"/>
                </a:solidFill>
                <a:latin typeface="思源黑体 Light" panose="020B0300000000000000" charset="-122"/>
                <a:ea typeface="思源黑体 Light" panose="020B0300000000000000" charset="-122"/>
                <a:cs typeface="思源黑体 Light" panose="020B0300000000000000" charset="-122"/>
              </a:rPr>
              <a:t>Add title text</a:t>
            </a:r>
            <a:endParaRPr lang="zh-CN" altLang="en-US" sz="2800" b="1" dirty="0">
              <a:solidFill>
                <a:srgbClr val="046382"/>
              </a:solidFill>
              <a:latin typeface="思源黑体 Light" panose="020B0300000000000000" charset="-122"/>
              <a:ea typeface="思源黑体 Light" panose="020B0300000000000000" charset="-122"/>
              <a:cs typeface="思源黑体 Light" panose="020B0300000000000000" charset="-122"/>
            </a:endParaRPr>
          </a:p>
        </p:txBody>
      </p:sp>
      <p:grpSp>
        <p:nvGrpSpPr>
          <p:cNvPr id="35" name="组合 34"/>
          <p:cNvGrpSpPr/>
          <p:nvPr userDrawn="1"/>
        </p:nvGrpSpPr>
        <p:grpSpPr>
          <a:xfrm>
            <a:off x="-76200" y="225425"/>
            <a:ext cx="986155" cy="387985"/>
            <a:chOff x="11103" y="6584"/>
            <a:chExt cx="10927" cy="4296"/>
          </a:xfrm>
        </p:grpSpPr>
        <p:pic>
          <p:nvPicPr>
            <p:cNvPr id="29" name="图片 28" descr="资源 2"/>
            <p:cNvPicPr>
              <a:picLocks noChangeAspect="1"/>
            </p:cNvPicPr>
            <p:nvPr/>
          </p:nvPicPr>
          <p:blipFill>
            <a:blip r:embed="rId2"/>
            <a:srcRect l="-6114" t="-37553"/>
            <a:stretch>
              <a:fillRect/>
            </a:stretch>
          </p:blipFill>
          <p:spPr>
            <a:xfrm rot="21000000">
              <a:off x="11103" y="6584"/>
              <a:ext cx="9742" cy="4125"/>
            </a:xfrm>
            <a:prstGeom prst="rect">
              <a:avLst/>
            </a:prstGeom>
          </p:spPr>
        </p:pic>
        <p:pic>
          <p:nvPicPr>
            <p:cNvPr id="10" name="图片 9" descr="资源 3"/>
            <p:cNvPicPr>
              <a:picLocks noChangeAspect="1"/>
            </p:cNvPicPr>
            <p:nvPr/>
          </p:nvPicPr>
          <p:blipFill>
            <a:blip r:embed="rId3"/>
            <a:stretch>
              <a:fillRect/>
            </a:stretch>
          </p:blipFill>
          <p:spPr>
            <a:xfrm rot="21000000">
              <a:off x="11730" y="8360"/>
              <a:ext cx="10300" cy="252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2023/5/31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06494ED1-02D7-4220-AD05-9CCE43D622EF}" type="datetimeFigureOut">
              <a:rPr lang="zh-CN" altLang="en-US" smtClean="0"/>
              <a:t>2023/5/31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BD6781-2994-405C-A6F3-05E2E2B6087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1">
  <p:cSld name="Quote 1">
    <p:bg>
      <p:bgPr>
        <a:solidFill>
          <a:schemeClr val="dk2"/>
        </a:solidFill>
        <a:effectLst/>
      </p:bgPr>
    </p:bg>
    <p:spTree>
      <p:nvGrpSpPr>
        <p:cNvPr id="1" name="Shape 140"/>
        <p:cNvGrpSpPr/>
        <p:nvPr/>
      </p:nvGrpSpPr>
      <p:grpSpPr>
        <a:xfrm>
          <a:off x="0" y="0"/>
          <a:ext cx="0" cy="0"/>
          <a:chOff x="0" y="0"/>
          <a:chExt cx="0" cy="0"/>
        </a:xfrm>
      </p:grpSpPr>
      <p:sp>
        <p:nvSpPr>
          <p:cNvPr id="141" name="Google Shape;141;p22"/>
          <p:cNvSpPr/>
          <p:nvPr/>
        </p:nvSpPr>
        <p:spPr>
          <a:xfrm rot="10800000" flipH="1">
            <a:off x="0" y="1200"/>
            <a:ext cx="4564000" cy="6856800"/>
          </a:xfrm>
          <a:prstGeom prst="rtTriangl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FCBF4A"/>
              </a:solidFill>
            </a:endParaRPr>
          </a:p>
        </p:txBody>
      </p:sp>
      <p:sp>
        <p:nvSpPr>
          <p:cNvPr id="142" name="Google Shape;142;p22"/>
          <p:cNvSpPr/>
          <p:nvPr/>
        </p:nvSpPr>
        <p:spPr>
          <a:xfrm>
            <a:off x="732033" y="0"/>
            <a:ext cx="1028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2"/>
          <p:cNvSpPr/>
          <p:nvPr/>
        </p:nvSpPr>
        <p:spPr>
          <a:xfrm>
            <a:off x="6096001" y="5808189"/>
            <a:ext cx="6096223" cy="1049808"/>
          </a:xfrm>
          <a:custGeom>
            <a:avLst/>
            <a:gdLst/>
            <a:ahLst/>
            <a:cxnLst/>
            <a:rect l="l" t="t" r="r" b="b"/>
            <a:pathLst>
              <a:path w="65471" h="29229" extrusionOk="0">
                <a:moveTo>
                  <a:pt x="0" y="1"/>
                </a:moveTo>
                <a:lnTo>
                  <a:pt x="0" y="29228"/>
                </a:lnTo>
                <a:lnTo>
                  <a:pt x="65471" y="29228"/>
                </a:lnTo>
                <a:lnTo>
                  <a:pt x="6547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2"/>
          <p:cNvSpPr txBox="1">
            <a:spLocks noGrp="1"/>
          </p:cNvSpPr>
          <p:nvPr>
            <p:ph type="ctrTitle"/>
          </p:nvPr>
        </p:nvSpPr>
        <p:spPr>
          <a:xfrm>
            <a:off x="3796167" y="3857567"/>
            <a:ext cx="3152400" cy="93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1200"/>
              <a:buNone/>
              <a:defRPr sz="2133" b="0">
                <a:solidFill>
                  <a:schemeClr val="accent3"/>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145" name="Google Shape;145;p22"/>
          <p:cNvSpPr txBox="1">
            <a:spLocks noGrp="1"/>
          </p:cNvSpPr>
          <p:nvPr>
            <p:ph type="subTitle" idx="1"/>
          </p:nvPr>
        </p:nvSpPr>
        <p:spPr>
          <a:xfrm>
            <a:off x="3796167" y="3112667"/>
            <a:ext cx="5633200" cy="8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867">
                <a:solidFill>
                  <a:schemeClr val="l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3697202671"/>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15"/>
        <p:cNvGrpSpPr/>
        <p:nvPr/>
      </p:nvGrpSpPr>
      <p:grpSpPr>
        <a:xfrm>
          <a:off x="0" y="0"/>
          <a:ext cx="0" cy="0"/>
          <a:chOff x="0" y="0"/>
          <a:chExt cx="0" cy="0"/>
        </a:xfrm>
      </p:grpSpPr>
      <p:sp>
        <p:nvSpPr>
          <p:cNvPr id="116" name="Google Shape;116;p17"/>
          <p:cNvSpPr/>
          <p:nvPr/>
        </p:nvSpPr>
        <p:spPr>
          <a:xfrm>
            <a:off x="732033" y="0"/>
            <a:ext cx="1028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7"/>
          <p:cNvSpPr txBox="1">
            <a:spLocks noGrp="1"/>
          </p:cNvSpPr>
          <p:nvPr>
            <p:ph type="ctrTitle"/>
          </p:nvPr>
        </p:nvSpPr>
        <p:spPr>
          <a:xfrm>
            <a:off x="1217565" y="1424633"/>
            <a:ext cx="2820000" cy="641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3200" b="0">
                <a:solidFill>
                  <a:schemeClr val="lt1"/>
                </a:solidFill>
              </a:defRPr>
            </a:lvl1pPr>
            <a:lvl2pPr lvl="1" rtl="0">
              <a:spcBef>
                <a:spcPts val="0"/>
              </a:spcBef>
              <a:spcAft>
                <a:spcPts val="0"/>
              </a:spcAft>
              <a:buClr>
                <a:schemeClr val="lt1"/>
              </a:buClr>
              <a:buSzPts val="1800"/>
              <a:buNone/>
              <a:defRPr sz="2400" b="0">
                <a:solidFill>
                  <a:schemeClr val="lt1"/>
                </a:solidFill>
              </a:defRPr>
            </a:lvl2pPr>
            <a:lvl3pPr lvl="2" rtl="0">
              <a:spcBef>
                <a:spcPts val="0"/>
              </a:spcBef>
              <a:spcAft>
                <a:spcPts val="0"/>
              </a:spcAft>
              <a:buClr>
                <a:schemeClr val="lt1"/>
              </a:buClr>
              <a:buSzPts val="1800"/>
              <a:buNone/>
              <a:defRPr sz="2400" b="0">
                <a:solidFill>
                  <a:schemeClr val="lt1"/>
                </a:solidFill>
              </a:defRPr>
            </a:lvl3pPr>
            <a:lvl4pPr lvl="3" rtl="0">
              <a:spcBef>
                <a:spcPts val="0"/>
              </a:spcBef>
              <a:spcAft>
                <a:spcPts val="0"/>
              </a:spcAft>
              <a:buClr>
                <a:schemeClr val="lt1"/>
              </a:buClr>
              <a:buSzPts val="1800"/>
              <a:buNone/>
              <a:defRPr sz="2400" b="0">
                <a:solidFill>
                  <a:schemeClr val="lt1"/>
                </a:solidFill>
              </a:defRPr>
            </a:lvl4pPr>
            <a:lvl5pPr lvl="4" rtl="0">
              <a:spcBef>
                <a:spcPts val="0"/>
              </a:spcBef>
              <a:spcAft>
                <a:spcPts val="0"/>
              </a:spcAft>
              <a:buClr>
                <a:schemeClr val="lt1"/>
              </a:buClr>
              <a:buSzPts val="1800"/>
              <a:buNone/>
              <a:defRPr sz="2400" b="0">
                <a:solidFill>
                  <a:schemeClr val="lt1"/>
                </a:solidFill>
              </a:defRPr>
            </a:lvl5pPr>
            <a:lvl6pPr lvl="5" rtl="0">
              <a:spcBef>
                <a:spcPts val="0"/>
              </a:spcBef>
              <a:spcAft>
                <a:spcPts val="0"/>
              </a:spcAft>
              <a:buClr>
                <a:schemeClr val="lt1"/>
              </a:buClr>
              <a:buSzPts val="1800"/>
              <a:buNone/>
              <a:defRPr sz="2400" b="0">
                <a:solidFill>
                  <a:schemeClr val="lt1"/>
                </a:solidFill>
              </a:defRPr>
            </a:lvl6pPr>
            <a:lvl7pPr lvl="6" rtl="0">
              <a:spcBef>
                <a:spcPts val="0"/>
              </a:spcBef>
              <a:spcAft>
                <a:spcPts val="0"/>
              </a:spcAft>
              <a:buClr>
                <a:schemeClr val="lt1"/>
              </a:buClr>
              <a:buSzPts val="1800"/>
              <a:buNone/>
              <a:defRPr sz="2400" b="0">
                <a:solidFill>
                  <a:schemeClr val="lt1"/>
                </a:solidFill>
              </a:defRPr>
            </a:lvl7pPr>
            <a:lvl8pPr lvl="7" rtl="0">
              <a:spcBef>
                <a:spcPts val="0"/>
              </a:spcBef>
              <a:spcAft>
                <a:spcPts val="0"/>
              </a:spcAft>
              <a:buClr>
                <a:schemeClr val="lt1"/>
              </a:buClr>
              <a:buSzPts val="1800"/>
              <a:buNone/>
              <a:defRPr sz="2400" b="0">
                <a:solidFill>
                  <a:schemeClr val="lt1"/>
                </a:solidFill>
              </a:defRPr>
            </a:lvl8pPr>
            <a:lvl9pPr lvl="8" rtl="0">
              <a:spcBef>
                <a:spcPts val="0"/>
              </a:spcBef>
              <a:spcAft>
                <a:spcPts val="0"/>
              </a:spcAft>
              <a:buClr>
                <a:schemeClr val="lt1"/>
              </a:buClr>
              <a:buSzPts val="1800"/>
              <a:buNone/>
              <a:defRPr sz="2400" b="0">
                <a:solidFill>
                  <a:schemeClr val="lt1"/>
                </a:solidFill>
              </a:defRPr>
            </a:lvl9pPr>
          </a:lstStyle>
          <a:p>
            <a:endParaRPr/>
          </a:p>
        </p:txBody>
      </p:sp>
      <p:sp>
        <p:nvSpPr>
          <p:cNvPr id="118" name="Google Shape;118;p17"/>
          <p:cNvSpPr txBox="1">
            <a:spLocks noGrp="1"/>
          </p:cNvSpPr>
          <p:nvPr>
            <p:ph type="body" idx="1"/>
          </p:nvPr>
        </p:nvSpPr>
        <p:spPr>
          <a:xfrm>
            <a:off x="1217567" y="2854633"/>
            <a:ext cx="7532800" cy="196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3"/>
              </a:buClr>
              <a:buSzPts val="1400"/>
              <a:buChar char="●"/>
              <a:defRPr>
                <a:solidFill>
                  <a:schemeClr val="accent3"/>
                </a:solidFill>
              </a:defRPr>
            </a:lvl1pPr>
            <a:lvl2pPr marL="1219170" lvl="1" indent="-423323" rtl="0">
              <a:spcBef>
                <a:spcPts val="0"/>
              </a:spcBef>
              <a:spcAft>
                <a:spcPts val="0"/>
              </a:spcAft>
              <a:buClr>
                <a:schemeClr val="accent3"/>
              </a:buClr>
              <a:buSzPts val="1400"/>
              <a:buChar char="○"/>
              <a:defRPr>
                <a:solidFill>
                  <a:schemeClr val="accent3"/>
                </a:solidFill>
              </a:defRPr>
            </a:lvl2pPr>
            <a:lvl3pPr marL="1828754" lvl="2" indent="-423323" rtl="0">
              <a:spcBef>
                <a:spcPts val="0"/>
              </a:spcBef>
              <a:spcAft>
                <a:spcPts val="0"/>
              </a:spcAft>
              <a:buClr>
                <a:schemeClr val="accent3"/>
              </a:buClr>
              <a:buSzPts val="1400"/>
              <a:buChar char="■"/>
              <a:defRPr>
                <a:solidFill>
                  <a:schemeClr val="accent3"/>
                </a:solidFill>
              </a:defRPr>
            </a:lvl3pPr>
            <a:lvl4pPr marL="2438339" lvl="3" indent="-423323" rtl="0">
              <a:spcBef>
                <a:spcPts val="0"/>
              </a:spcBef>
              <a:spcAft>
                <a:spcPts val="0"/>
              </a:spcAft>
              <a:buClr>
                <a:schemeClr val="accent3"/>
              </a:buClr>
              <a:buSzPts val="1400"/>
              <a:buChar char="●"/>
              <a:defRPr>
                <a:solidFill>
                  <a:schemeClr val="accent3"/>
                </a:solidFill>
              </a:defRPr>
            </a:lvl4pPr>
            <a:lvl5pPr marL="3047924" lvl="4" indent="-423323" rtl="0">
              <a:spcBef>
                <a:spcPts val="0"/>
              </a:spcBef>
              <a:spcAft>
                <a:spcPts val="0"/>
              </a:spcAft>
              <a:buClr>
                <a:schemeClr val="accent3"/>
              </a:buClr>
              <a:buSzPts val="1400"/>
              <a:buChar char="○"/>
              <a:defRPr>
                <a:solidFill>
                  <a:schemeClr val="accent3"/>
                </a:solidFill>
              </a:defRPr>
            </a:lvl5pPr>
            <a:lvl6pPr marL="3657509" lvl="5" indent="-423323" rtl="0">
              <a:spcBef>
                <a:spcPts val="0"/>
              </a:spcBef>
              <a:spcAft>
                <a:spcPts val="0"/>
              </a:spcAft>
              <a:buClr>
                <a:schemeClr val="accent3"/>
              </a:buClr>
              <a:buSzPts val="1400"/>
              <a:buChar char="■"/>
              <a:defRPr>
                <a:solidFill>
                  <a:schemeClr val="accent3"/>
                </a:solidFill>
              </a:defRPr>
            </a:lvl6pPr>
            <a:lvl7pPr marL="4267093" lvl="6" indent="-423323" rtl="0">
              <a:spcBef>
                <a:spcPts val="0"/>
              </a:spcBef>
              <a:spcAft>
                <a:spcPts val="0"/>
              </a:spcAft>
              <a:buClr>
                <a:schemeClr val="accent3"/>
              </a:buClr>
              <a:buSzPts val="1400"/>
              <a:buChar char="●"/>
              <a:defRPr>
                <a:solidFill>
                  <a:schemeClr val="accent3"/>
                </a:solidFill>
              </a:defRPr>
            </a:lvl7pPr>
            <a:lvl8pPr marL="4876678" lvl="7" indent="-423323" rtl="0">
              <a:spcBef>
                <a:spcPts val="0"/>
              </a:spcBef>
              <a:spcAft>
                <a:spcPts val="0"/>
              </a:spcAft>
              <a:buClr>
                <a:schemeClr val="accent3"/>
              </a:buClr>
              <a:buSzPts val="1400"/>
              <a:buChar char="○"/>
              <a:defRPr>
                <a:solidFill>
                  <a:schemeClr val="accent3"/>
                </a:solidFill>
              </a:defRPr>
            </a:lvl8pPr>
            <a:lvl9pPr marL="5486263" lvl="8" indent="-423323" rtl="0">
              <a:spcBef>
                <a:spcPts val="0"/>
              </a:spcBef>
              <a:spcAft>
                <a:spcPts val="0"/>
              </a:spcAft>
              <a:buClr>
                <a:schemeClr val="accent3"/>
              </a:buClr>
              <a:buSzPts val="1400"/>
              <a:buChar char="■"/>
              <a:defRPr>
                <a:solidFill>
                  <a:schemeClr val="accent3"/>
                </a:solidFill>
              </a:defRPr>
            </a:lvl9pPr>
          </a:lstStyle>
          <a:p>
            <a:endParaRPr/>
          </a:p>
        </p:txBody>
      </p:sp>
    </p:spTree>
    <p:extLst>
      <p:ext uri="{BB962C8B-B14F-4D97-AF65-F5344CB8AC3E}">
        <p14:creationId xmlns:p14="http://schemas.microsoft.com/office/powerpoint/2010/main" val="2059356103"/>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5334" y="1"/>
            <a:ext cx="12191996" cy="6857999"/>
          </a:xfrm>
          <a:prstGeom prst="rect">
            <a:avLst/>
          </a:prstGeom>
          <a:noFill/>
          <a:ln>
            <a:noFill/>
          </a:ln>
        </p:spPr>
      </p:pic>
      <p:sp>
        <p:nvSpPr>
          <p:cNvPr id="375" name="Google Shape;375;p38"/>
          <p:cNvSpPr/>
          <p:nvPr/>
        </p:nvSpPr>
        <p:spPr>
          <a:xfrm>
            <a:off x="1" y="4405996"/>
            <a:ext cx="4530276" cy="245199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8"/>
          <p:cNvSpPr txBox="1">
            <a:spLocks noGrp="1"/>
          </p:cNvSpPr>
          <p:nvPr>
            <p:ph type="subTitle" idx="1"/>
          </p:nvPr>
        </p:nvSpPr>
        <p:spPr>
          <a:xfrm>
            <a:off x="3264133" y="2240500"/>
            <a:ext cx="5802800" cy="1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2267">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2400">
                <a:solidFill>
                  <a:schemeClr val="lt1"/>
                </a:solidFill>
              </a:defRPr>
            </a:lvl2pPr>
            <a:lvl3pPr lvl="2" algn="ctr" rtl="0">
              <a:lnSpc>
                <a:spcPct val="100000"/>
              </a:lnSpc>
              <a:spcBef>
                <a:spcPts val="0"/>
              </a:spcBef>
              <a:spcAft>
                <a:spcPts val="0"/>
              </a:spcAft>
              <a:buClr>
                <a:schemeClr val="lt1"/>
              </a:buClr>
              <a:buSzPts val="1800"/>
              <a:buNone/>
              <a:defRPr sz="2400">
                <a:solidFill>
                  <a:schemeClr val="lt1"/>
                </a:solidFill>
              </a:defRPr>
            </a:lvl3pPr>
            <a:lvl4pPr lvl="3" algn="ctr" rtl="0">
              <a:lnSpc>
                <a:spcPct val="100000"/>
              </a:lnSpc>
              <a:spcBef>
                <a:spcPts val="0"/>
              </a:spcBef>
              <a:spcAft>
                <a:spcPts val="0"/>
              </a:spcAft>
              <a:buClr>
                <a:schemeClr val="lt1"/>
              </a:buClr>
              <a:buSzPts val="1800"/>
              <a:buNone/>
              <a:defRPr sz="2400">
                <a:solidFill>
                  <a:schemeClr val="lt1"/>
                </a:solidFill>
              </a:defRPr>
            </a:lvl4pPr>
            <a:lvl5pPr lvl="4" algn="ctr" rtl="0">
              <a:lnSpc>
                <a:spcPct val="100000"/>
              </a:lnSpc>
              <a:spcBef>
                <a:spcPts val="0"/>
              </a:spcBef>
              <a:spcAft>
                <a:spcPts val="0"/>
              </a:spcAft>
              <a:buClr>
                <a:schemeClr val="lt1"/>
              </a:buClr>
              <a:buSzPts val="1800"/>
              <a:buNone/>
              <a:defRPr sz="2400">
                <a:solidFill>
                  <a:schemeClr val="lt1"/>
                </a:solidFill>
              </a:defRPr>
            </a:lvl5pPr>
            <a:lvl6pPr lvl="5" algn="ctr" rtl="0">
              <a:lnSpc>
                <a:spcPct val="100000"/>
              </a:lnSpc>
              <a:spcBef>
                <a:spcPts val="0"/>
              </a:spcBef>
              <a:spcAft>
                <a:spcPts val="0"/>
              </a:spcAft>
              <a:buClr>
                <a:schemeClr val="lt1"/>
              </a:buClr>
              <a:buSzPts val="1800"/>
              <a:buNone/>
              <a:defRPr sz="2400">
                <a:solidFill>
                  <a:schemeClr val="lt1"/>
                </a:solidFill>
              </a:defRPr>
            </a:lvl6pPr>
            <a:lvl7pPr lvl="6" algn="ctr" rtl="0">
              <a:lnSpc>
                <a:spcPct val="100000"/>
              </a:lnSpc>
              <a:spcBef>
                <a:spcPts val="0"/>
              </a:spcBef>
              <a:spcAft>
                <a:spcPts val="0"/>
              </a:spcAft>
              <a:buClr>
                <a:schemeClr val="lt1"/>
              </a:buClr>
              <a:buSzPts val="1800"/>
              <a:buNone/>
              <a:defRPr sz="2400">
                <a:solidFill>
                  <a:schemeClr val="lt1"/>
                </a:solidFill>
              </a:defRPr>
            </a:lvl7pPr>
            <a:lvl8pPr lvl="7" algn="ctr" rtl="0">
              <a:lnSpc>
                <a:spcPct val="100000"/>
              </a:lnSpc>
              <a:spcBef>
                <a:spcPts val="0"/>
              </a:spcBef>
              <a:spcAft>
                <a:spcPts val="0"/>
              </a:spcAft>
              <a:buClr>
                <a:schemeClr val="lt1"/>
              </a:buClr>
              <a:buSzPts val="1800"/>
              <a:buNone/>
              <a:defRPr sz="2400">
                <a:solidFill>
                  <a:schemeClr val="lt1"/>
                </a:solidFill>
              </a:defRPr>
            </a:lvl8pPr>
            <a:lvl9pPr lvl="8" algn="ctr" rtl="0">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377" name="Google Shape;377;p38"/>
          <p:cNvSpPr txBox="1">
            <a:spLocks noGrp="1"/>
          </p:cNvSpPr>
          <p:nvPr>
            <p:ph type="subTitle" idx="2"/>
          </p:nvPr>
        </p:nvSpPr>
        <p:spPr>
          <a:xfrm rot="-711">
            <a:off x="3264000" y="3825213"/>
            <a:ext cx="5802800" cy="55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20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467">
                <a:solidFill>
                  <a:schemeClr val="lt1"/>
                </a:solidFill>
              </a:defRPr>
            </a:lvl2pPr>
            <a:lvl3pPr lvl="2" algn="ctr" rtl="0">
              <a:lnSpc>
                <a:spcPct val="100000"/>
              </a:lnSpc>
              <a:spcBef>
                <a:spcPts val="0"/>
              </a:spcBef>
              <a:spcAft>
                <a:spcPts val="0"/>
              </a:spcAft>
              <a:buClr>
                <a:schemeClr val="lt1"/>
              </a:buClr>
              <a:buSzPts val="1100"/>
              <a:buNone/>
              <a:defRPr sz="1467">
                <a:solidFill>
                  <a:schemeClr val="lt1"/>
                </a:solidFill>
              </a:defRPr>
            </a:lvl3pPr>
            <a:lvl4pPr lvl="3" algn="ctr" rtl="0">
              <a:lnSpc>
                <a:spcPct val="100000"/>
              </a:lnSpc>
              <a:spcBef>
                <a:spcPts val="0"/>
              </a:spcBef>
              <a:spcAft>
                <a:spcPts val="0"/>
              </a:spcAft>
              <a:buClr>
                <a:schemeClr val="lt1"/>
              </a:buClr>
              <a:buSzPts val="1100"/>
              <a:buNone/>
              <a:defRPr sz="1467">
                <a:solidFill>
                  <a:schemeClr val="lt1"/>
                </a:solidFill>
              </a:defRPr>
            </a:lvl4pPr>
            <a:lvl5pPr lvl="4" algn="ctr" rtl="0">
              <a:lnSpc>
                <a:spcPct val="100000"/>
              </a:lnSpc>
              <a:spcBef>
                <a:spcPts val="0"/>
              </a:spcBef>
              <a:spcAft>
                <a:spcPts val="0"/>
              </a:spcAft>
              <a:buClr>
                <a:schemeClr val="lt1"/>
              </a:buClr>
              <a:buSzPts val="1100"/>
              <a:buNone/>
              <a:defRPr sz="1467">
                <a:solidFill>
                  <a:schemeClr val="lt1"/>
                </a:solidFill>
              </a:defRPr>
            </a:lvl5pPr>
            <a:lvl6pPr lvl="5" algn="ctr" rtl="0">
              <a:lnSpc>
                <a:spcPct val="100000"/>
              </a:lnSpc>
              <a:spcBef>
                <a:spcPts val="0"/>
              </a:spcBef>
              <a:spcAft>
                <a:spcPts val="0"/>
              </a:spcAft>
              <a:buClr>
                <a:schemeClr val="lt1"/>
              </a:buClr>
              <a:buSzPts val="1100"/>
              <a:buNone/>
              <a:defRPr sz="1467">
                <a:solidFill>
                  <a:schemeClr val="lt1"/>
                </a:solidFill>
              </a:defRPr>
            </a:lvl6pPr>
            <a:lvl7pPr lvl="6" algn="ctr" rtl="0">
              <a:lnSpc>
                <a:spcPct val="100000"/>
              </a:lnSpc>
              <a:spcBef>
                <a:spcPts val="0"/>
              </a:spcBef>
              <a:spcAft>
                <a:spcPts val="0"/>
              </a:spcAft>
              <a:buClr>
                <a:schemeClr val="lt1"/>
              </a:buClr>
              <a:buSzPts val="1100"/>
              <a:buNone/>
              <a:defRPr sz="1467">
                <a:solidFill>
                  <a:schemeClr val="lt1"/>
                </a:solidFill>
              </a:defRPr>
            </a:lvl7pPr>
            <a:lvl8pPr lvl="7" algn="ctr" rtl="0">
              <a:lnSpc>
                <a:spcPct val="100000"/>
              </a:lnSpc>
              <a:spcBef>
                <a:spcPts val="0"/>
              </a:spcBef>
              <a:spcAft>
                <a:spcPts val="0"/>
              </a:spcAft>
              <a:buClr>
                <a:schemeClr val="lt1"/>
              </a:buClr>
              <a:buSzPts val="1100"/>
              <a:buNone/>
              <a:defRPr sz="1467">
                <a:solidFill>
                  <a:schemeClr val="lt1"/>
                </a:solidFill>
              </a:defRPr>
            </a:lvl8pPr>
            <a:lvl9pPr lvl="8" algn="ctr" rtl="0">
              <a:lnSpc>
                <a:spcPct val="100000"/>
              </a:lnSpc>
              <a:spcBef>
                <a:spcPts val="0"/>
              </a:spcBef>
              <a:spcAft>
                <a:spcPts val="0"/>
              </a:spcAft>
              <a:buClr>
                <a:schemeClr val="lt1"/>
              </a:buClr>
              <a:buSzPts val="1100"/>
              <a:buNone/>
              <a:defRPr sz="1467">
                <a:solidFill>
                  <a:schemeClr val="lt1"/>
                </a:solidFill>
              </a:defRPr>
            </a:lvl9pPr>
          </a:lstStyle>
          <a:p>
            <a:endParaRPr/>
          </a:p>
        </p:txBody>
      </p:sp>
      <p:sp>
        <p:nvSpPr>
          <p:cNvPr id="378" name="Google Shape;378;p38"/>
          <p:cNvSpPr txBox="1">
            <a:spLocks noGrp="1"/>
          </p:cNvSpPr>
          <p:nvPr>
            <p:ph type="ctrTitle"/>
          </p:nvPr>
        </p:nvSpPr>
        <p:spPr>
          <a:xfrm>
            <a:off x="3264133" y="899900"/>
            <a:ext cx="5802800" cy="124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12000">
                <a:solidFill>
                  <a:schemeClr val="lt1"/>
                </a:solidFill>
                <a:latin typeface="Times New Roman" panose="02020603050405020304" pitchFamily="18" charset="0"/>
                <a:cs typeface="Times New Roman" panose="02020603050405020304" pitchFamily="18" charset="0"/>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dirty="0"/>
          </a:p>
        </p:txBody>
      </p:sp>
      <p:sp>
        <p:nvSpPr>
          <p:cNvPr id="379" name="Google Shape;379;p38"/>
          <p:cNvSpPr/>
          <p:nvPr/>
        </p:nvSpPr>
        <p:spPr>
          <a:xfrm>
            <a:off x="11052362" y="17"/>
            <a:ext cx="1139649" cy="6857973"/>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38"/>
          <p:cNvSpPr/>
          <p:nvPr/>
        </p:nvSpPr>
        <p:spPr>
          <a:xfrm flipH="1">
            <a:off x="7" y="0"/>
            <a:ext cx="2391383" cy="1325661"/>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49139548"/>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2023/5/31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97758080"/>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2023/5/31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61371088"/>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760151"/>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2023/5/31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2023/5/31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2023/5/31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2023/5/31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
        <p:nvSpPr>
          <p:cNvPr id="11" name="TextBox 10"/>
          <p:cNvSpPr txBox="1"/>
          <p:nvPr userDrawn="1"/>
        </p:nvSpPr>
        <p:spPr>
          <a:xfrm>
            <a:off x="1348904" y="6695764"/>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hlinkClick r:id="rId10"/>
              </a:rPr>
              <a:t>行业</a:t>
            </a:r>
            <a:r>
              <a:rPr kumimoji="0" lang="en-US" altLang="zh-CN" sz="100" b="0" i="0" u="none" strike="noStrike" kern="0" cap="none" spc="0" normalizeH="0" baseline="0" noProof="0" dirty="0">
                <a:ln>
                  <a:noFill/>
                </a:ln>
                <a:solidFill>
                  <a:prstClr val="black"/>
                </a:solidFill>
                <a:effectLst/>
                <a:uLnTx/>
                <a:uFillTx/>
                <a:hlinkClick r:id="rId10"/>
              </a:rPr>
              <a:t>PPT</a:t>
            </a:r>
            <a:r>
              <a:rPr kumimoji="0" lang="zh-CN" altLang="en-US" sz="100" b="0" i="0" u="none" strike="noStrike" kern="0" cap="none" spc="0" normalizeH="0" baseline="0" noProof="0" dirty="0">
                <a:ln>
                  <a:noFill/>
                </a:ln>
                <a:solidFill>
                  <a:prstClr val="black"/>
                </a:solidFill>
                <a:effectLst/>
                <a:uLnTx/>
                <a:uFillTx/>
                <a:hlinkClick r:id="rId10"/>
              </a:rPr>
              <a:t>模板</a:t>
            </a:r>
            <a:r>
              <a:rPr kumimoji="0" lang="en-US" altLang="zh-CN" sz="100" b="0" i="0" u="none" strike="noStrike" kern="0" cap="none" spc="0" normalizeH="0" baseline="0" noProof="0" dirty="0">
                <a:ln>
                  <a:noFill/>
                </a:ln>
                <a:solidFill>
                  <a:prstClr val="black"/>
                </a:solidFill>
                <a:effectLst/>
                <a:uLnTx/>
                <a:uFillTx/>
              </a:rPr>
              <a:t>http://www.1ppt.com/hangye/</a:t>
            </a:r>
          </a:p>
        </p:txBody>
      </p:sp>
    </p:spTree>
    <p:extLst>
      <p:ext uri="{BB962C8B-B14F-4D97-AF65-F5344CB8AC3E}">
        <p14:creationId xmlns:p14="http://schemas.microsoft.com/office/powerpoint/2010/main" val="2127446815"/>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2023/5/31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2023/5/31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2023/5/31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2023/5/31</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2"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94ED1-02D7-4220-AD05-9CCE43D622EF}" type="datetimeFigureOut">
              <a:rPr lang="zh-CN" altLang="en-US" smtClean="0"/>
              <a:t>2023/5/31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D6781-2994-405C-A6F3-05E2E2B6087E}"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8" r:id="rId12"/>
    <p:sldLayoutId id="2147483679" r:id="rId13"/>
    <p:sldLayoutId id="2147483681" r:id="rId14"/>
  </p:sldLayoutIdLst>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11575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03.xml"/><Relationship Id="rId7" Type="http://schemas.openxmlformats.org/officeDocument/2006/relationships/notesSlide" Target="../notesSlides/notesSlide5.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Layout" Target="../slideLayouts/slideLayout2.xml"/><Relationship Id="rId5" Type="http://schemas.openxmlformats.org/officeDocument/2006/relationships/tags" Target="../tags/tag105.xml"/><Relationship Id="rId4" Type="http://schemas.openxmlformats.org/officeDocument/2006/relationships/tags" Target="../tags/tag10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106.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ags" Target="../tags/tag10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0.xml"/><Relationship Id="rId7" Type="http://schemas.openxmlformats.org/officeDocument/2006/relationships/notesSlide" Target="../notesSlides/notesSlide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slideLayout" Target="../slideLayouts/slideLayout2.xml"/><Relationship Id="rId5" Type="http://schemas.openxmlformats.org/officeDocument/2006/relationships/tags" Target="../tags/tag112.xml"/><Relationship Id="rId4" Type="http://schemas.openxmlformats.org/officeDocument/2006/relationships/tags" Target="../tags/tag111.xml"/></Relationships>
</file>

<file path=ppt/slides/_rels/slide18.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image" Target="../media/image35.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notesSlide" Target="../notesSlides/notesSlide10.xml"/><Relationship Id="rId5" Type="http://schemas.openxmlformats.org/officeDocument/2006/relationships/slideLayout" Target="../slideLayouts/slideLayout19.xml"/><Relationship Id="rId4" Type="http://schemas.openxmlformats.org/officeDocument/2006/relationships/tags" Target="../tags/tag11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tags" Target="../tags/tag92.xml"/><Relationship Id="rId3" Type="http://schemas.openxmlformats.org/officeDocument/2006/relationships/tags" Target="../tags/tag77.xml"/><Relationship Id="rId21" Type="http://schemas.openxmlformats.org/officeDocument/2006/relationships/image" Target="../media/image1.png"/><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tags" Target="../tags/tag91.xml"/><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notesSlide" Target="../notesSlides/notesSlide2.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tags" Target="../tags/tag89.xml"/><Relationship Id="rId10" Type="http://schemas.openxmlformats.org/officeDocument/2006/relationships/tags" Target="../tags/tag84.xml"/><Relationship Id="rId19" Type="http://schemas.openxmlformats.org/officeDocument/2006/relationships/slideLayout" Target="../slideLayouts/slideLayout2.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4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9.xml"/><Relationship Id="rId7" Type="http://schemas.openxmlformats.org/officeDocument/2006/relationships/notesSlide" Target="../notesSlides/notesSlide16.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Layout" Target="../slideLayouts/slideLayout2.xml"/><Relationship Id="rId5" Type="http://schemas.openxmlformats.org/officeDocument/2006/relationships/tags" Target="../tags/tag121.xml"/><Relationship Id="rId4" Type="http://schemas.openxmlformats.org/officeDocument/2006/relationships/tags" Target="../tags/tag1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5.xml"/><Relationship Id="rId7" Type="http://schemas.openxmlformats.org/officeDocument/2006/relationships/notesSlide" Target="../notesSlides/notesSlide3.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Layout" Target="../slideLayouts/slideLayout2.xml"/><Relationship Id="rId5" Type="http://schemas.openxmlformats.org/officeDocument/2006/relationships/tags" Target="../tags/tag97.xml"/><Relationship Id="rId4" Type="http://schemas.openxmlformats.org/officeDocument/2006/relationships/tags" Target="../tags/tag9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6.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5.jpg"/><Relationship Id="rId5" Type="http://schemas.openxmlformats.org/officeDocument/2006/relationships/notesSlide" Target="../notesSlides/notesSlide4.xml"/><Relationship Id="rId4"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6" name="PA-文本框 5"/>
          <p:cNvSpPr txBox="1"/>
          <p:nvPr>
            <p:custDataLst>
              <p:tags r:id="rId2"/>
            </p:custDataLst>
          </p:nvPr>
        </p:nvSpPr>
        <p:spPr>
          <a:xfrm>
            <a:off x="2491172" y="3582457"/>
            <a:ext cx="7461992" cy="181588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mn-lt"/>
              </a:rPr>
              <a:t>NGUYÊN</a:t>
            </a:r>
            <a:r>
              <a:rPr kumimoji="0" lang="en-US" altLang="zh-CN" sz="80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sym typeface="+mn-lt"/>
              </a:rPr>
              <a:t> TỬ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baseline="0" dirty="0">
                <a:solidFill>
                  <a:srgbClr val="FF0000"/>
                </a:solidFill>
                <a:latin typeface="Arial" panose="020B0604020202020204" pitchFamily="34" charset="0"/>
                <a:cs typeface="Arial" panose="020B0604020202020204" pitchFamily="34" charset="0"/>
                <a:sym typeface="+mn-lt"/>
              </a:rPr>
              <a:t>(6</a:t>
            </a:r>
            <a:r>
              <a:rPr lang="en-US" altLang="zh-CN" sz="3200" b="1" dirty="0">
                <a:solidFill>
                  <a:srgbClr val="FF0000"/>
                </a:solidFill>
                <a:latin typeface="Arial" panose="020B0604020202020204" pitchFamily="34" charset="0"/>
                <a:cs typeface="Arial" panose="020B0604020202020204" pitchFamily="34" charset="0"/>
                <a:sym typeface="+mn-lt"/>
              </a:rPr>
              <a:t> </a:t>
            </a:r>
            <a:r>
              <a:rPr lang="en-US" altLang="zh-CN" sz="3200" b="1" dirty="0" err="1">
                <a:solidFill>
                  <a:srgbClr val="FF0000"/>
                </a:solidFill>
                <a:latin typeface="Arial" panose="020B0604020202020204" pitchFamily="34" charset="0"/>
                <a:cs typeface="Arial" panose="020B0604020202020204" pitchFamily="34" charset="0"/>
                <a:sym typeface="+mn-lt"/>
              </a:rPr>
              <a:t>tiết</a:t>
            </a:r>
            <a:r>
              <a:rPr lang="en-US" altLang="zh-CN" sz="3200" b="1" dirty="0">
                <a:solidFill>
                  <a:srgbClr val="FF0000"/>
                </a:solidFill>
                <a:latin typeface="Arial" panose="020B0604020202020204" pitchFamily="34" charset="0"/>
                <a:cs typeface="Arial" panose="020B0604020202020204" pitchFamily="34" charset="0"/>
                <a:sym typeface="+mn-lt"/>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mn-lt"/>
            </a:endParaRPr>
          </a:p>
        </p:txBody>
      </p:sp>
      <p:cxnSp>
        <p:nvCxnSpPr>
          <p:cNvPr id="9" name="PA-直接连接符 8"/>
          <p:cNvCxnSpPr/>
          <p:nvPr>
            <p:custDataLst>
              <p:tags r:id="rId3"/>
            </p:custDataLst>
          </p:nvPr>
        </p:nvCxnSpPr>
        <p:spPr>
          <a:xfrm>
            <a:off x="1850940" y="2773181"/>
            <a:ext cx="8020685"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ounded Rectangle 7">
            <a:extLst>
              <a:ext uri="{FF2B5EF4-FFF2-40B4-BE49-F238E27FC236}">
                <a16:creationId xmlns:a16="http://schemas.microsoft.com/office/drawing/2014/main" id="{DFB17C41-6B02-4DE2-9068-3342B48C100C}"/>
              </a:ext>
            </a:extLst>
          </p:cNvPr>
          <p:cNvSpPr/>
          <p:nvPr/>
        </p:nvSpPr>
        <p:spPr>
          <a:xfrm>
            <a:off x="1106310" y="628516"/>
            <a:ext cx="9979379" cy="1664977"/>
          </a:xfrm>
          <a:prstGeom prst="roundRect">
            <a:avLst>
              <a:gd name="adj" fmla="val 50000"/>
            </a:avLst>
          </a:prstGeom>
          <a:solidFill>
            <a:schemeClr val="bg1">
              <a:alpha val="0"/>
            </a:schemeClr>
          </a:solidFill>
          <a:ln w="15875">
            <a:solidFill>
              <a:srgbClr val="068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7030A0"/>
                </a:solidFill>
                <a:effectLst/>
                <a:uLnTx/>
                <a:uFillTx/>
                <a:latin typeface="Arial" panose="020B0604020202020204" pitchFamily="34" charset="0"/>
                <a:cs typeface="Arial" panose="020B0604020202020204" pitchFamily="34" charset="0"/>
                <a:sym typeface="+mn-lt"/>
              </a:rPr>
              <a:t>Chương</a:t>
            </a:r>
            <a:r>
              <a:rPr kumimoji="0" lang="en-US" altLang="zh-CN"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mn-lt"/>
              </a:rPr>
              <a:t>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mn-lt"/>
              </a:rPr>
              <a:t>NGUYÊN</a:t>
            </a:r>
            <a:r>
              <a:rPr kumimoji="0" lang="en-US" altLang="zh-CN" sz="3200" b="1" i="0" u="none" strike="noStrike" kern="1200" cap="none" spc="0" normalizeH="0" noProof="0" dirty="0">
                <a:ln>
                  <a:noFill/>
                </a:ln>
                <a:solidFill>
                  <a:srgbClr val="7030A0"/>
                </a:solidFill>
                <a:effectLst/>
                <a:uLnTx/>
                <a:uFillTx/>
                <a:latin typeface="Arial" panose="020B0604020202020204" pitchFamily="34" charset="0"/>
                <a:cs typeface="Arial" panose="020B0604020202020204" pitchFamily="34" charset="0"/>
                <a:sym typeface="+mn-lt"/>
              </a:rPr>
              <a:t> TỬ – SƠ LƯỢC VỀ BẢNG TUẦN HOÀN CÁC NGUYÊN TỐ HÓA HỌC</a:t>
            </a:r>
            <a:endParaRPr kumimoji="0" lang="zh-CN" altLang="en-US" sz="3200" b="1"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sym typeface="+mn-lt"/>
            </a:endParaRPr>
          </a:p>
        </p:txBody>
      </p:sp>
      <p:sp>
        <p:nvSpPr>
          <p:cNvPr id="13" name="TextBox 12">
            <a:extLst>
              <a:ext uri="{FF2B5EF4-FFF2-40B4-BE49-F238E27FC236}">
                <a16:creationId xmlns:a16="http://schemas.microsoft.com/office/drawing/2014/main" id="{D143E187-A4E4-4651-887C-65179C4C38B1}"/>
              </a:ext>
            </a:extLst>
          </p:cNvPr>
          <p:cNvSpPr txBox="1"/>
          <p:nvPr/>
        </p:nvSpPr>
        <p:spPr>
          <a:xfrm>
            <a:off x="3049249" y="2773181"/>
            <a:ext cx="609350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sym typeface="+mn-lt"/>
              </a:rPr>
              <a:t>Bài</a:t>
            </a:r>
            <a:r>
              <a:rPr kumimoji="0" lang="en-US" altLang="zh-CN" sz="4000" b="1" i="0" u="none" strike="noStrike" kern="0" cap="none" spc="0" normalizeH="0" noProof="0" dirty="0">
                <a:ln>
                  <a:noFill/>
                </a:ln>
                <a:solidFill>
                  <a:srgbClr val="FF0000"/>
                </a:solidFill>
                <a:effectLst/>
                <a:uLnTx/>
                <a:uFillTx/>
                <a:latin typeface="Arial" panose="020B0604020202020204" pitchFamily="34" charset="0"/>
                <a:cs typeface="Arial" panose="020B0604020202020204" pitchFamily="34" charset="0"/>
                <a:sym typeface="+mn-lt"/>
              </a:rPr>
              <a:t> 2</a:t>
            </a:r>
            <a:endParaRPr kumimoji="0" lang="zh-CN" altLang="en-US" sz="40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mn-lt"/>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94CE2-D659-B8C0-1613-622B84393273}"/>
              </a:ext>
            </a:extLst>
          </p:cNvPr>
          <p:cNvPicPr>
            <a:picLocks noChangeAspect="1"/>
          </p:cNvPicPr>
          <p:nvPr/>
        </p:nvPicPr>
        <p:blipFill>
          <a:blip r:embed="rId2"/>
          <a:stretch>
            <a:fillRect/>
          </a:stretch>
        </p:blipFill>
        <p:spPr>
          <a:xfrm>
            <a:off x="369768" y="578453"/>
            <a:ext cx="2538431" cy="1638312"/>
          </a:xfrm>
          <a:prstGeom prst="rect">
            <a:avLst/>
          </a:prstGeom>
        </p:spPr>
      </p:pic>
      <p:pic>
        <p:nvPicPr>
          <p:cNvPr id="5" name="Picture 4">
            <a:extLst>
              <a:ext uri="{FF2B5EF4-FFF2-40B4-BE49-F238E27FC236}">
                <a16:creationId xmlns:a16="http://schemas.microsoft.com/office/drawing/2014/main" id="{9E1F7C60-2859-D34A-EE78-AB496547DE80}"/>
              </a:ext>
            </a:extLst>
          </p:cNvPr>
          <p:cNvPicPr>
            <a:picLocks noChangeAspect="1"/>
          </p:cNvPicPr>
          <p:nvPr/>
        </p:nvPicPr>
        <p:blipFill>
          <a:blip r:embed="rId3"/>
          <a:stretch>
            <a:fillRect/>
          </a:stretch>
        </p:blipFill>
        <p:spPr>
          <a:xfrm>
            <a:off x="1051112" y="2461168"/>
            <a:ext cx="704855" cy="1300465"/>
          </a:xfrm>
          <a:prstGeom prst="rect">
            <a:avLst/>
          </a:prstGeom>
        </p:spPr>
      </p:pic>
      <p:pic>
        <p:nvPicPr>
          <p:cNvPr id="7" name="Picture 6">
            <a:extLst>
              <a:ext uri="{FF2B5EF4-FFF2-40B4-BE49-F238E27FC236}">
                <a16:creationId xmlns:a16="http://schemas.microsoft.com/office/drawing/2014/main" id="{E9FC9C5A-2F0C-5F1B-9811-2D6A7F3BCE1C}"/>
              </a:ext>
            </a:extLst>
          </p:cNvPr>
          <p:cNvPicPr>
            <a:picLocks noChangeAspect="1"/>
          </p:cNvPicPr>
          <p:nvPr/>
        </p:nvPicPr>
        <p:blipFill>
          <a:blip r:embed="rId4"/>
          <a:stretch>
            <a:fillRect/>
          </a:stretch>
        </p:blipFill>
        <p:spPr>
          <a:xfrm>
            <a:off x="274818" y="4283465"/>
            <a:ext cx="2257442" cy="1964022"/>
          </a:xfrm>
          <a:prstGeom prst="rect">
            <a:avLst/>
          </a:prstGeom>
        </p:spPr>
      </p:pic>
      <p:pic>
        <p:nvPicPr>
          <p:cNvPr id="9" name="Picture 8">
            <a:extLst>
              <a:ext uri="{FF2B5EF4-FFF2-40B4-BE49-F238E27FC236}">
                <a16:creationId xmlns:a16="http://schemas.microsoft.com/office/drawing/2014/main" id="{2AFA5839-0FDB-F5A3-5F56-856AB6DB6D96}"/>
              </a:ext>
            </a:extLst>
          </p:cNvPr>
          <p:cNvPicPr>
            <a:picLocks noChangeAspect="1"/>
          </p:cNvPicPr>
          <p:nvPr/>
        </p:nvPicPr>
        <p:blipFill>
          <a:blip r:embed="rId5"/>
          <a:stretch>
            <a:fillRect/>
          </a:stretch>
        </p:blipFill>
        <p:spPr>
          <a:xfrm>
            <a:off x="3833332" y="526065"/>
            <a:ext cx="2652732" cy="1743088"/>
          </a:xfrm>
          <a:prstGeom prst="rect">
            <a:avLst/>
          </a:prstGeom>
        </p:spPr>
      </p:pic>
      <p:pic>
        <p:nvPicPr>
          <p:cNvPr id="11" name="Picture 10">
            <a:extLst>
              <a:ext uri="{FF2B5EF4-FFF2-40B4-BE49-F238E27FC236}">
                <a16:creationId xmlns:a16="http://schemas.microsoft.com/office/drawing/2014/main" id="{71AD024C-A5CA-1347-D3FB-1C6A4B443250}"/>
              </a:ext>
            </a:extLst>
          </p:cNvPr>
          <p:cNvPicPr>
            <a:picLocks noChangeAspect="1"/>
          </p:cNvPicPr>
          <p:nvPr/>
        </p:nvPicPr>
        <p:blipFill>
          <a:blip r:embed="rId6"/>
          <a:stretch>
            <a:fillRect/>
          </a:stretch>
        </p:blipFill>
        <p:spPr>
          <a:xfrm>
            <a:off x="4663737" y="2544274"/>
            <a:ext cx="707197" cy="1298561"/>
          </a:xfrm>
          <a:prstGeom prst="rect">
            <a:avLst/>
          </a:prstGeom>
        </p:spPr>
      </p:pic>
      <p:pic>
        <p:nvPicPr>
          <p:cNvPr id="13" name="Picture 12">
            <a:extLst>
              <a:ext uri="{FF2B5EF4-FFF2-40B4-BE49-F238E27FC236}">
                <a16:creationId xmlns:a16="http://schemas.microsoft.com/office/drawing/2014/main" id="{6D7F0665-86D8-BEFE-EC66-FB1D7EE3F12B}"/>
              </a:ext>
            </a:extLst>
          </p:cNvPr>
          <p:cNvPicPr>
            <a:picLocks noChangeAspect="1"/>
          </p:cNvPicPr>
          <p:nvPr/>
        </p:nvPicPr>
        <p:blipFill>
          <a:blip r:embed="rId6"/>
          <a:stretch>
            <a:fillRect/>
          </a:stretch>
        </p:blipFill>
        <p:spPr>
          <a:xfrm>
            <a:off x="8803177" y="2461168"/>
            <a:ext cx="707197" cy="1298561"/>
          </a:xfrm>
          <a:prstGeom prst="rect">
            <a:avLst/>
          </a:prstGeom>
        </p:spPr>
      </p:pic>
      <p:pic>
        <p:nvPicPr>
          <p:cNvPr id="15" name="Picture 14">
            <a:extLst>
              <a:ext uri="{FF2B5EF4-FFF2-40B4-BE49-F238E27FC236}">
                <a16:creationId xmlns:a16="http://schemas.microsoft.com/office/drawing/2014/main" id="{2BFA6F24-7B0C-223B-8168-0E9466980B9C}"/>
              </a:ext>
            </a:extLst>
          </p:cNvPr>
          <p:cNvPicPr>
            <a:picLocks noChangeAspect="1"/>
          </p:cNvPicPr>
          <p:nvPr/>
        </p:nvPicPr>
        <p:blipFill>
          <a:blip r:embed="rId7"/>
          <a:stretch>
            <a:fillRect/>
          </a:stretch>
        </p:blipFill>
        <p:spPr>
          <a:xfrm>
            <a:off x="3657631" y="4209645"/>
            <a:ext cx="2719407" cy="2122290"/>
          </a:xfrm>
          <a:prstGeom prst="rect">
            <a:avLst/>
          </a:prstGeom>
        </p:spPr>
      </p:pic>
      <p:pic>
        <p:nvPicPr>
          <p:cNvPr id="17" name="Picture 16">
            <a:extLst>
              <a:ext uri="{FF2B5EF4-FFF2-40B4-BE49-F238E27FC236}">
                <a16:creationId xmlns:a16="http://schemas.microsoft.com/office/drawing/2014/main" id="{FF63D4A5-3A85-33C3-CE35-1EE15202FEBB}"/>
              </a:ext>
            </a:extLst>
          </p:cNvPr>
          <p:cNvPicPr>
            <a:picLocks noChangeAspect="1"/>
          </p:cNvPicPr>
          <p:nvPr/>
        </p:nvPicPr>
        <p:blipFill>
          <a:blip r:embed="rId8"/>
          <a:stretch>
            <a:fillRect/>
          </a:stretch>
        </p:blipFill>
        <p:spPr>
          <a:xfrm>
            <a:off x="7802350" y="4209645"/>
            <a:ext cx="2424130" cy="2037842"/>
          </a:xfrm>
          <a:prstGeom prst="rect">
            <a:avLst/>
          </a:prstGeom>
        </p:spPr>
      </p:pic>
      <p:pic>
        <p:nvPicPr>
          <p:cNvPr id="21" name="Picture 20">
            <a:extLst>
              <a:ext uri="{FF2B5EF4-FFF2-40B4-BE49-F238E27FC236}">
                <a16:creationId xmlns:a16="http://schemas.microsoft.com/office/drawing/2014/main" id="{215E9312-A7E0-952C-1A61-7B1AA3BB5F08}"/>
              </a:ext>
            </a:extLst>
          </p:cNvPr>
          <p:cNvPicPr>
            <a:picLocks noChangeAspect="1"/>
          </p:cNvPicPr>
          <p:nvPr/>
        </p:nvPicPr>
        <p:blipFill>
          <a:blip r:embed="rId9"/>
          <a:stretch>
            <a:fillRect/>
          </a:stretch>
        </p:blipFill>
        <p:spPr>
          <a:xfrm>
            <a:off x="7802350" y="410659"/>
            <a:ext cx="2643207" cy="1915614"/>
          </a:xfrm>
          <a:prstGeom prst="rect">
            <a:avLst/>
          </a:prstGeom>
        </p:spPr>
      </p:pic>
    </p:spTree>
    <p:extLst>
      <p:ext uri="{BB962C8B-B14F-4D97-AF65-F5344CB8AC3E}">
        <p14:creationId xmlns:p14="http://schemas.microsoft.com/office/powerpoint/2010/main" val="3121378804"/>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8" name="PA-组合 3">
            <a:extLst>
              <a:ext uri="{FF2B5EF4-FFF2-40B4-BE49-F238E27FC236}">
                <a16:creationId xmlns:a16="http://schemas.microsoft.com/office/drawing/2014/main" id="{9E6F3C82-FCBC-4723-9755-3378173747A9}"/>
              </a:ext>
            </a:extLst>
          </p:cNvPr>
          <p:cNvGrpSpPr/>
          <p:nvPr>
            <p:custDataLst>
              <p:tags r:id="rId2"/>
            </p:custDataLst>
          </p:nvPr>
        </p:nvGrpSpPr>
        <p:grpSpPr>
          <a:xfrm>
            <a:off x="1150055" y="1231015"/>
            <a:ext cx="10950795" cy="3785652"/>
            <a:chOff x="1149970" y="1374475"/>
            <a:chExt cx="10950984" cy="3785387"/>
          </a:xfrm>
        </p:grpSpPr>
        <p:sp>
          <p:nvSpPr>
            <p:cNvPr id="10" name="PA-文本框 11">
              <a:extLst>
                <a:ext uri="{FF2B5EF4-FFF2-40B4-BE49-F238E27FC236}">
                  <a16:creationId xmlns:a16="http://schemas.microsoft.com/office/drawing/2014/main" id="{25B215BC-3FAF-4150-9A6A-87F109CAC9F4}"/>
                </a:ext>
              </a:extLst>
            </p:cNvPr>
            <p:cNvSpPr txBox="1"/>
            <p:nvPr>
              <p:custDataLst>
                <p:tags r:id="rId3"/>
              </p:custDataLst>
            </p:nvPr>
          </p:nvSpPr>
          <p:spPr>
            <a:xfrm>
              <a:off x="3088097" y="1374475"/>
              <a:ext cx="9012857" cy="3785387"/>
            </a:xfrm>
            <a:prstGeom prst="rect">
              <a:avLst/>
            </a:prstGeom>
            <a:noFill/>
          </p:spPr>
          <p:txBody>
            <a:bodyPr wrap="square" rtlCol="0">
              <a:spAutoFit/>
            </a:bodyPr>
            <a:lstStyle/>
            <a:p>
              <a:pPr algn="ctr"/>
              <a:r>
                <a:rPr lang="vi-VN" altLang="zh-CN" sz="8000" b="1" dirty="0">
                  <a:solidFill>
                    <a:schemeClr val="accent5">
                      <a:lumMod val="75000"/>
                    </a:schemeClr>
                  </a:solidFill>
                  <a:latin typeface="Arial" panose="020B0604020202020204" pitchFamily="34" charset="0"/>
                  <a:cs typeface="Arial" panose="020B0604020202020204" pitchFamily="34" charset="0"/>
                  <a:sym typeface="+mn-lt"/>
                </a:rPr>
                <a:t>MÔ HÌNH NGUYÊN TỬ CỦA RƠ-DƠ-PHO-BO</a:t>
              </a:r>
              <a:endParaRPr lang="zh-CN" altLang="en-US" sz="7200" b="1" dirty="0">
                <a:solidFill>
                  <a:schemeClr val="accent5">
                    <a:lumMod val="75000"/>
                  </a:schemeClr>
                </a:solidFill>
                <a:cs typeface="+mn-ea"/>
                <a:sym typeface="+mn-lt"/>
              </a:endParaRPr>
            </a:p>
          </p:txBody>
        </p:sp>
        <p:sp>
          <p:nvSpPr>
            <p:cNvPr id="16" name="PA-文本框 13">
              <a:extLst>
                <a:ext uri="{FF2B5EF4-FFF2-40B4-BE49-F238E27FC236}">
                  <a16:creationId xmlns:a16="http://schemas.microsoft.com/office/drawing/2014/main" id="{B7F80AC9-FF05-4FC0-B20E-510EA541DA56}"/>
                </a:ext>
              </a:extLst>
            </p:cNvPr>
            <p:cNvSpPr txBox="1"/>
            <p:nvPr>
              <p:custDataLst>
                <p:tags r:id="rId4"/>
              </p:custDataLst>
            </p:nvPr>
          </p:nvSpPr>
          <p:spPr>
            <a:xfrm>
              <a:off x="1149970" y="1667763"/>
              <a:ext cx="1815130"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II.</a:t>
              </a:r>
            </a:p>
          </p:txBody>
        </p:sp>
        <p:cxnSp>
          <p:nvCxnSpPr>
            <p:cNvPr id="17" name="PA-直接连接符 14">
              <a:extLst>
                <a:ext uri="{FF2B5EF4-FFF2-40B4-BE49-F238E27FC236}">
                  <a16:creationId xmlns:a16="http://schemas.microsoft.com/office/drawing/2014/main" id="{965C3510-BEA0-4D42-8927-6845D334ED6D}"/>
                </a:ext>
              </a:extLst>
            </p:cNvPr>
            <p:cNvCxnSpPr/>
            <p:nvPr>
              <p:custDataLst>
                <p:tags r:id="rId5"/>
              </p:custDataLst>
            </p:nvPr>
          </p:nvCxnSpPr>
          <p:spPr>
            <a:xfrm>
              <a:off x="3026599" y="2419249"/>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0">
        <p:random/>
      </p:transition>
    </mc:Choice>
    <mc:Fallback xmlns="">
      <p:transition spd="slow" advTm="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334421" y="198523"/>
            <a:ext cx="11204294" cy="6299200"/>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3412BFD4-814B-4BF4-9F0B-E7170911B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6764" y="787764"/>
            <a:ext cx="5551951" cy="5275213"/>
          </a:xfrm>
          <a:prstGeom prst="rect">
            <a:avLst/>
          </a:prstGeom>
        </p:spPr>
      </p:pic>
      <p:cxnSp>
        <p:nvCxnSpPr>
          <p:cNvPr id="11" name="PA-直接连接符 15">
            <a:extLst>
              <a:ext uri="{FF2B5EF4-FFF2-40B4-BE49-F238E27FC236}">
                <a16:creationId xmlns:a16="http://schemas.microsoft.com/office/drawing/2014/main" id="{63F36E07-E38C-44EE-868F-55D8B30D8D89}"/>
              </a:ext>
            </a:extLst>
          </p:cNvPr>
          <p:cNvCxnSpPr>
            <a:cxnSpLocks/>
          </p:cNvCxnSpPr>
          <p:nvPr>
            <p:custDataLst>
              <p:tags r:id="rId1"/>
            </p:custDataLst>
          </p:nvPr>
        </p:nvCxnSpPr>
        <p:spPr>
          <a:xfrm>
            <a:off x="690801" y="3003442"/>
            <a:ext cx="4781531"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7C888E1-350D-40AB-A2A2-92642830AE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417" y="264817"/>
            <a:ext cx="815417" cy="815417"/>
          </a:xfrm>
          <a:prstGeom prst="rect">
            <a:avLst/>
          </a:prstGeom>
        </p:spPr>
      </p:pic>
      <p:sp>
        <p:nvSpPr>
          <p:cNvPr id="16" name="TextBox 15">
            <a:extLst>
              <a:ext uri="{FF2B5EF4-FFF2-40B4-BE49-F238E27FC236}">
                <a16:creationId xmlns:a16="http://schemas.microsoft.com/office/drawing/2014/main" id="{5E530423-CB6C-45A7-A13E-AF0F1F9D1A30}"/>
              </a:ext>
            </a:extLst>
          </p:cNvPr>
          <p:cNvSpPr txBox="1"/>
          <p:nvPr/>
        </p:nvSpPr>
        <p:spPr>
          <a:xfrm>
            <a:off x="1411782" y="381745"/>
            <a:ext cx="4645855" cy="1569660"/>
          </a:xfrm>
          <a:prstGeom prst="rect">
            <a:avLst/>
          </a:prstGeom>
          <a:noFill/>
          <a:ln w="38100">
            <a:solidFill>
              <a:srgbClr val="068A93"/>
            </a:solidFill>
            <a:prstDash val="lgDashDotDot"/>
          </a:ln>
        </p:spPr>
        <p:txBody>
          <a:bodyPr wrap="square">
            <a:spAutoFit/>
          </a:bodyPr>
          <a:lstStyle/>
          <a:p>
            <a:pPr algn="just"/>
            <a:r>
              <a:rPr lang="vi-VN" sz="3200" b="0" i="0" dirty="0">
                <a:solidFill>
                  <a:srgbClr val="333333"/>
                </a:solidFill>
                <a:effectLst/>
                <a:latin typeface="Arial" panose="020B0604020202020204" pitchFamily="34" charset="0"/>
                <a:cs typeface="Arial" panose="020B0604020202020204" pitchFamily="34" charset="0"/>
              </a:rPr>
              <a:t>Quan sát Hình 2.1 và cho biết các thành phần cấu tạo nên nguyên tử.</a:t>
            </a:r>
            <a:endParaRPr lang="vi-VN" sz="3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40EA3D-CB6C-DC3C-5EA5-2E9B53E0E1D1}"/>
              </a:ext>
            </a:extLst>
          </p:cNvPr>
          <p:cNvSpPr txBox="1"/>
          <p:nvPr/>
        </p:nvSpPr>
        <p:spPr>
          <a:xfrm>
            <a:off x="520762" y="2542232"/>
            <a:ext cx="5279661" cy="2215991"/>
          </a:xfrm>
          <a:prstGeom prst="rect">
            <a:avLst/>
          </a:prstGeom>
          <a:noFill/>
        </p:spPr>
        <p:txBody>
          <a:bodyPr wrap="square" rtlCol="0">
            <a:spAutoFit/>
          </a:bodyPr>
          <a:lstStyle/>
          <a:p>
            <a:pPr algn="l" latinLnBrk="0"/>
            <a:r>
              <a:rPr lang="vi-VN" b="0" i="0" dirty="0">
                <a:solidFill>
                  <a:srgbClr val="333333"/>
                </a:solidFill>
                <a:effectLst/>
                <a:latin typeface="OpenSans"/>
              </a:rPr>
              <a:t>   </a:t>
            </a:r>
            <a:r>
              <a:rPr lang="vi-VN" sz="2400" b="0" i="0" dirty="0">
                <a:solidFill>
                  <a:srgbClr val="333333"/>
                </a:solidFill>
                <a:effectLst/>
                <a:latin typeface="OpenSans"/>
              </a:rPr>
              <a:t>+ </a:t>
            </a:r>
            <a:r>
              <a:rPr lang="en-US" sz="2400" b="0" i="0" dirty="0" err="1">
                <a:solidFill>
                  <a:srgbClr val="333333"/>
                </a:solidFill>
                <a:effectLst/>
                <a:latin typeface="OpenSans"/>
              </a:rPr>
              <a:t>Lõi</a:t>
            </a:r>
            <a:r>
              <a:rPr lang="en-US" sz="2400" b="0" i="0" dirty="0">
                <a:solidFill>
                  <a:srgbClr val="333333"/>
                </a:solidFill>
                <a:effectLst/>
                <a:latin typeface="OpenSans"/>
              </a:rPr>
              <a:t> h</a:t>
            </a:r>
            <a:r>
              <a:rPr lang="vi-VN" sz="2400" b="0" i="0" dirty="0">
                <a:solidFill>
                  <a:srgbClr val="333333"/>
                </a:solidFill>
                <a:effectLst/>
                <a:latin typeface="OpenSans"/>
              </a:rPr>
              <a:t>ạt nhân nằ</a:t>
            </a:r>
            <a:r>
              <a:rPr lang="en-US" sz="2400" b="0" i="0" dirty="0">
                <a:solidFill>
                  <a:srgbClr val="333333"/>
                </a:solidFill>
                <a:effectLst/>
                <a:latin typeface="OpenSans"/>
              </a:rPr>
              <a:t>m ở </a:t>
            </a:r>
            <a:r>
              <a:rPr lang="en-US" sz="2400" b="0" i="0" dirty="0" err="1">
                <a:solidFill>
                  <a:srgbClr val="333333"/>
                </a:solidFill>
                <a:effectLst/>
                <a:latin typeface="OpenSans"/>
              </a:rPr>
              <a:t>tâm</a:t>
            </a:r>
            <a:r>
              <a:rPr lang="en-US" sz="2400" b="0" i="0" dirty="0">
                <a:solidFill>
                  <a:srgbClr val="333333"/>
                </a:solidFill>
                <a:effectLst/>
                <a:latin typeface="OpenSans"/>
              </a:rPr>
              <a:t> </a:t>
            </a:r>
            <a:r>
              <a:rPr lang="en-US" sz="2400" b="0" i="0" dirty="0" err="1">
                <a:solidFill>
                  <a:srgbClr val="333333"/>
                </a:solidFill>
                <a:effectLst/>
                <a:latin typeface="OpenSans"/>
              </a:rPr>
              <a:t>nguyên</a:t>
            </a:r>
            <a:r>
              <a:rPr lang="en-US" sz="2400" b="0" i="0" dirty="0">
                <a:solidFill>
                  <a:srgbClr val="333333"/>
                </a:solidFill>
                <a:effectLst/>
                <a:latin typeface="OpenSans"/>
              </a:rPr>
              <a:t> </a:t>
            </a:r>
            <a:r>
              <a:rPr lang="en-US" sz="2400" b="0" i="0" dirty="0" err="1">
                <a:solidFill>
                  <a:srgbClr val="333333"/>
                </a:solidFill>
                <a:effectLst/>
                <a:latin typeface="OpenSans"/>
              </a:rPr>
              <a:t>tử</a:t>
            </a:r>
            <a:endParaRPr lang="en-US" sz="2400" dirty="0">
              <a:solidFill>
                <a:srgbClr val="333333"/>
              </a:solidFill>
              <a:latin typeface="OpenSans"/>
            </a:endParaRPr>
          </a:p>
          <a:p>
            <a:pPr algn="l" latinLnBrk="0"/>
            <a:endParaRPr lang="en-US" sz="2400" dirty="0">
              <a:solidFill>
                <a:srgbClr val="333333"/>
              </a:solidFill>
              <a:latin typeface="OpenSans"/>
            </a:endParaRPr>
          </a:p>
          <a:p>
            <a:pPr algn="l" latinLnBrk="0"/>
            <a:r>
              <a:rPr lang="vi-VN" sz="2400" b="0" i="0" dirty="0">
                <a:solidFill>
                  <a:srgbClr val="333333"/>
                </a:solidFill>
                <a:effectLst/>
                <a:latin typeface="OpenSans"/>
              </a:rPr>
              <a:t>  + Các electron mang điện tích âm, chuyển động xung quanh hạt nhân như các hành tinh quay xung quanh mặt trời</a:t>
            </a:r>
          </a:p>
          <a:p>
            <a:endParaRPr lang="en-US" dirty="0"/>
          </a:p>
        </p:txBody>
      </p:sp>
    </p:spTree>
    <p:extLst>
      <p:ext uri="{BB962C8B-B14F-4D97-AF65-F5344CB8AC3E}">
        <p14:creationId xmlns:p14="http://schemas.microsoft.com/office/powerpoint/2010/main" val="536756043"/>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565335" y="42285"/>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9535885" y="5828044"/>
            <a:ext cx="2783393" cy="1616086"/>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1162698" y="0"/>
            <a:ext cx="10860083" cy="5484879"/>
            <a:chOff x="1557784" y="2396767"/>
            <a:chExt cx="10091533" cy="4747461"/>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615197" y="2396767"/>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557784" y="2513534"/>
              <a:ext cx="10091533" cy="4630694"/>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05" name="TextBox 104">
              <a:extLst>
                <a:ext uri="{FF2B5EF4-FFF2-40B4-BE49-F238E27FC236}">
                  <a16:creationId xmlns:a16="http://schemas.microsoft.com/office/drawing/2014/main" id="{04323913-5968-4FEF-B74C-F877931F92FA}"/>
                </a:ext>
              </a:extLst>
            </p:cNvPr>
            <p:cNvSpPr txBox="1"/>
            <p:nvPr/>
          </p:nvSpPr>
          <p:spPr>
            <a:xfrm>
              <a:off x="1813593" y="3212594"/>
              <a:ext cx="9691573" cy="3916041"/>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solidFill>
                    <a:srgbClr val="263E68"/>
                  </a:solidFill>
                  <a:latin typeface="Times New Roman" panose="02020603050405020304" pitchFamily="18" charset="0"/>
                  <a:cs typeface="Times New Roman" panose="02020603050405020304" pitchFamily="18" charset="0"/>
                </a:rPr>
                <a:t>Nguyên tử có cấu tạo rỗng</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à hạt vô cùng nhỏ, trung hoà về điện</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proton =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eletron</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g</a:t>
              </a:r>
              <a:r>
                <a:rPr lang="vi-VN" sz="3200" dirty="0">
                  <a:latin typeface="Times New Roman" panose="02020603050405020304" pitchFamily="18" charset="0"/>
                  <a:cs typeface="Times New Roman" panose="02020603050405020304" pitchFamily="18" charset="0"/>
                </a:rPr>
                <a:t>ồm hạt nhân mang điện tích dương và vỏ</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nguyên tử</a:t>
              </a:r>
              <a:r>
                <a:rPr lang="en-US" sz="3200" dirty="0">
                  <a:latin typeface="Times New Roman" panose="02020603050405020304" pitchFamily="18" charset="0"/>
                  <a:cs typeface="Times New Roman" panose="02020603050405020304" pitchFamily="18" charset="0"/>
                </a:rPr>
                <a:t> (electron)</a:t>
              </a:r>
              <a:r>
                <a:rPr lang="vi-VN" sz="3200" dirty="0">
                  <a:latin typeface="Times New Roman" panose="02020603050405020304" pitchFamily="18" charset="0"/>
                  <a:cs typeface="Times New Roman" panose="02020603050405020304" pitchFamily="18" charset="0"/>
                </a:rPr>
                <a:t> mang điện tích âm.</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Electron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electron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electron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endParaRPr lang="en-US" sz="3200" dirty="0">
                <a:latin typeface="Times New Roman" panose="02020603050405020304" pitchFamily="18" charset="0"/>
                <a:cs typeface="Times New Roman" panose="02020603050405020304" pitchFamily="18" charset="0"/>
              </a:endParaRPr>
            </a:p>
            <a:p>
              <a:pPr algn="just"/>
              <a:endParaRPr lang="vi-VN" sz="3200" dirty="0">
                <a:latin typeface="Times New Roman" panose="02020603050405020304" pitchFamily="18" charset="0"/>
                <a:cs typeface="Times New Roman" panose="02020603050405020304" pitchFamily="18" charset="0"/>
              </a:endParaRP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32" y="64442"/>
            <a:ext cx="1224257" cy="1097323"/>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41" y="5067673"/>
            <a:ext cx="1786746" cy="1786746"/>
          </a:xfrm>
          <a:prstGeom prst="rect">
            <a:avLst/>
          </a:prstGeom>
        </p:spPr>
      </p:pic>
      <p:sp>
        <p:nvSpPr>
          <p:cNvPr id="8" name="TextBox 7">
            <a:extLst>
              <a:ext uri="{FF2B5EF4-FFF2-40B4-BE49-F238E27FC236}">
                <a16:creationId xmlns:a16="http://schemas.microsoft.com/office/drawing/2014/main" id="{77039F20-2330-13A9-E4AB-545D955CE6BD}"/>
              </a:ext>
            </a:extLst>
          </p:cNvPr>
          <p:cNvSpPr txBox="1"/>
          <p:nvPr/>
        </p:nvSpPr>
        <p:spPr>
          <a:xfrm>
            <a:off x="1759923" y="361441"/>
            <a:ext cx="6343022"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 </a:t>
            </a:r>
            <a:r>
              <a:rPr lang="vi-VN" sz="2800" b="1" dirty="0">
                <a:solidFill>
                  <a:srgbClr val="00B050"/>
                </a:solidFill>
                <a:latin typeface="Times New Roman" panose="02020603050405020304" pitchFamily="18" charset="0"/>
                <a:cs typeface="Times New Roman" panose="02020603050405020304" pitchFamily="18" charset="0"/>
              </a:rPr>
              <a:t>Mô hình nguyên tử của Rơ-dơ-pho </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iels Bohr - Wikipedia">
            <a:extLst>
              <a:ext uri="{FF2B5EF4-FFF2-40B4-BE49-F238E27FC236}">
                <a16:creationId xmlns:a16="http://schemas.microsoft.com/office/drawing/2014/main" id="{225E5CB4-66FD-4249-B4C0-3C3D2F010A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87468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47B988-9484-4A5E-99F0-554444661C5D}"/>
              </a:ext>
            </a:extLst>
          </p:cNvPr>
          <p:cNvSpPr txBox="1"/>
          <p:nvPr/>
        </p:nvSpPr>
        <p:spPr>
          <a:xfrm>
            <a:off x="109526" y="6030626"/>
            <a:ext cx="4765159" cy="666786"/>
          </a:xfrm>
          <a:prstGeom prst="rect">
            <a:avLst/>
          </a:prstGeom>
          <a:solidFill>
            <a:srgbClr val="626262">
              <a:alpha val="56000"/>
            </a:srgbClr>
          </a:solidFill>
        </p:spPr>
        <p:txBody>
          <a:bodyPr wrap="square" rtlCol="0">
            <a:spAutoFit/>
          </a:bodyPr>
          <a:lstStyle/>
          <a:p>
            <a:r>
              <a:rPr lang="en-US" sz="3733" dirty="0">
                <a:solidFill>
                  <a:schemeClr val="bg1"/>
                </a:solidFill>
                <a:latin typeface="Times New Roman" panose="02020603050405020304" pitchFamily="18" charset="0"/>
                <a:cs typeface="Times New Roman" panose="02020603050405020304" pitchFamily="18" charset="0"/>
              </a:rPr>
              <a:t>N. Bohr (1885 – 1962)</a:t>
            </a:r>
          </a:p>
        </p:txBody>
      </p:sp>
      <p:pic>
        <p:nvPicPr>
          <p:cNvPr id="7" name="Picture 6" descr="A picture containing person, person&#10;&#10;Description automatically generated">
            <a:extLst>
              <a:ext uri="{FF2B5EF4-FFF2-40B4-BE49-F238E27FC236}">
                <a16:creationId xmlns:a16="http://schemas.microsoft.com/office/drawing/2014/main" id="{8C7329FB-92FD-4A95-A7BB-A0015D5B90BF}"/>
              </a:ext>
            </a:extLst>
          </p:cNvPr>
          <p:cNvPicPr>
            <a:picLocks noChangeAspect="1"/>
          </p:cNvPicPr>
          <p:nvPr/>
        </p:nvPicPr>
        <p:blipFill>
          <a:blip r:embed="rId3"/>
          <a:stretch>
            <a:fillRect/>
          </a:stretch>
        </p:blipFill>
        <p:spPr>
          <a:xfrm>
            <a:off x="6306725" y="152634"/>
            <a:ext cx="4874684" cy="4874684"/>
          </a:xfrm>
          <a:prstGeom prst="rect">
            <a:avLst/>
          </a:prstGeom>
        </p:spPr>
      </p:pic>
      <p:sp>
        <p:nvSpPr>
          <p:cNvPr id="8" name="Oval 7">
            <a:extLst>
              <a:ext uri="{FF2B5EF4-FFF2-40B4-BE49-F238E27FC236}">
                <a16:creationId xmlns:a16="http://schemas.microsoft.com/office/drawing/2014/main" id="{7F590D47-513C-4CAA-9D0D-271B7D60B39D}"/>
              </a:ext>
            </a:extLst>
          </p:cNvPr>
          <p:cNvSpPr/>
          <p:nvPr/>
        </p:nvSpPr>
        <p:spPr>
          <a:xfrm>
            <a:off x="5481578" y="5422427"/>
            <a:ext cx="218252" cy="218252"/>
          </a:xfrm>
          <a:prstGeom prst="ellipse">
            <a:avLst/>
          </a:prstGeom>
          <a:solidFill>
            <a:srgbClr val="195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0" name="Straight Arrow Connector 9">
            <a:extLst>
              <a:ext uri="{FF2B5EF4-FFF2-40B4-BE49-F238E27FC236}">
                <a16:creationId xmlns:a16="http://schemas.microsoft.com/office/drawing/2014/main" id="{2656CA40-842E-44AF-B77C-5C9A22669077}"/>
              </a:ext>
            </a:extLst>
          </p:cNvPr>
          <p:cNvCxnSpPr>
            <a:cxnSpLocks/>
          </p:cNvCxnSpPr>
          <p:nvPr/>
        </p:nvCxnSpPr>
        <p:spPr>
          <a:xfrm flipH="1">
            <a:off x="7149631" y="3743380"/>
            <a:ext cx="608557" cy="711969"/>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BB0424-67AC-45EC-9E3C-AD2989F4C6AF}"/>
              </a:ext>
            </a:extLst>
          </p:cNvPr>
          <p:cNvSpPr txBox="1"/>
          <p:nvPr/>
        </p:nvSpPr>
        <p:spPr>
          <a:xfrm>
            <a:off x="9031111" y="4247618"/>
            <a:ext cx="2393244"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Hạt</a:t>
            </a:r>
            <a:r>
              <a:rPr lang="en-US" sz="4267" dirty="0">
                <a:solidFill>
                  <a:srgbClr val="263E68"/>
                </a:solidFill>
                <a:latin typeface="Times New Roman" panose="02020603050405020304" pitchFamily="18" charset="0"/>
                <a:cs typeface="Times New Roman" panose="02020603050405020304" pitchFamily="18" charset="0"/>
              </a:rPr>
              <a:t> </a:t>
            </a:r>
            <a:r>
              <a:rPr lang="en-US" sz="4267" dirty="0" err="1">
                <a:solidFill>
                  <a:srgbClr val="263E68"/>
                </a:solidFill>
                <a:latin typeface="Times New Roman" panose="02020603050405020304" pitchFamily="18" charset="0"/>
                <a:cs typeface="Times New Roman" panose="02020603050405020304" pitchFamily="18" charset="0"/>
              </a:rPr>
              <a:t>nhân</a:t>
            </a:r>
            <a:endParaRPr lang="en-US" sz="4267" dirty="0">
              <a:solidFill>
                <a:srgbClr val="263E68"/>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51BB6661-4078-4366-9BE2-252BE7BB2D72}"/>
              </a:ext>
            </a:extLst>
          </p:cNvPr>
          <p:cNvCxnSpPr>
            <a:cxnSpLocks/>
          </p:cNvCxnSpPr>
          <p:nvPr/>
        </p:nvCxnSpPr>
        <p:spPr>
          <a:xfrm>
            <a:off x="8800251" y="2590503"/>
            <a:ext cx="1164075" cy="1864845"/>
          </a:xfrm>
          <a:prstGeom prst="straightConnector1">
            <a:avLst/>
          </a:prstGeom>
          <a:ln w="28575">
            <a:solidFill>
              <a:srgbClr val="FECA2A"/>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73DCB8D-D5E1-47CE-A547-F416CDD82CEB}"/>
              </a:ext>
            </a:extLst>
          </p:cNvPr>
          <p:cNvSpPr txBox="1"/>
          <p:nvPr/>
        </p:nvSpPr>
        <p:spPr>
          <a:xfrm>
            <a:off x="5364505" y="4247617"/>
            <a:ext cx="3320316" cy="748988"/>
          </a:xfrm>
          <a:prstGeom prst="rect">
            <a:avLst/>
          </a:prstGeom>
          <a:noFill/>
        </p:spPr>
        <p:txBody>
          <a:bodyPr wrap="square" rtlCol="0">
            <a:spAutoFit/>
          </a:bodyPr>
          <a:lstStyle/>
          <a:p>
            <a:pPr algn="l"/>
            <a:r>
              <a:rPr lang="en-US" sz="4267" dirty="0" err="1">
                <a:solidFill>
                  <a:srgbClr val="263E68"/>
                </a:solidFill>
                <a:latin typeface="Times New Roman" panose="02020603050405020304" pitchFamily="18" charset="0"/>
                <a:cs typeface="Times New Roman" panose="02020603050405020304" pitchFamily="18" charset="0"/>
              </a:rPr>
              <a:t>Lớp</a:t>
            </a:r>
            <a:r>
              <a:rPr lang="en-US" sz="4267" dirty="0">
                <a:solidFill>
                  <a:srgbClr val="263E68"/>
                </a:solidFill>
                <a:latin typeface="Times New Roman" panose="02020603050405020304" pitchFamily="18" charset="0"/>
                <a:cs typeface="Times New Roman" panose="02020603050405020304" pitchFamily="18" charset="0"/>
              </a:rPr>
              <a:t> electron</a:t>
            </a:r>
          </a:p>
        </p:txBody>
      </p:sp>
      <p:sp>
        <p:nvSpPr>
          <p:cNvPr id="19" name="TextBox 18">
            <a:extLst>
              <a:ext uri="{FF2B5EF4-FFF2-40B4-BE49-F238E27FC236}">
                <a16:creationId xmlns:a16="http://schemas.microsoft.com/office/drawing/2014/main" id="{CF004ABA-5ADC-4667-86E6-932DC46DAA55}"/>
              </a:ext>
            </a:extLst>
          </p:cNvPr>
          <p:cNvSpPr txBox="1"/>
          <p:nvPr/>
        </p:nvSpPr>
        <p:spPr>
          <a:xfrm>
            <a:off x="6023103" y="5141701"/>
            <a:ext cx="3320316" cy="748988"/>
          </a:xfrm>
          <a:prstGeom prst="rect">
            <a:avLst/>
          </a:prstGeom>
          <a:noFill/>
        </p:spPr>
        <p:txBody>
          <a:bodyPr wrap="square" rtlCol="0">
            <a:spAutoFit/>
          </a:bodyPr>
          <a:lstStyle/>
          <a:p>
            <a:pPr algn="l"/>
            <a:r>
              <a:rPr lang="en-US" sz="4267" dirty="0">
                <a:solidFill>
                  <a:srgbClr val="263E68"/>
                </a:solidFill>
                <a:latin typeface="Times New Roman" panose="02020603050405020304" pitchFamily="18" charset="0"/>
                <a:cs typeface="Times New Roman" panose="02020603050405020304" pitchFamily="18" charset="0"/>
              </a:rPr>
              <a:t>Electron</a:t>
            </a:r>
          </a:p>
        </p:txBody>
      </p:sp>
      <p:sp>
        <p:nvSpPr>
          <p:cNvPr id="3" name="TextBox 2">
            <a:extLst>
              <a:ext uri="{FF2B5EF4-FFF2-40B4-BE49-F238E27FC236}">
                <a16:creationId xmlns:a16="http://schemas.microsoft.com/office/drawing/2014/main" id="{2623FAD0-BFB5-EE7D-2634-10154144C92A}"/>
              </a:ext>
            </a:extLst>
          </p:cNvPr>
          <p:cNvSpPr txBox="1"/>
          <p:nvPr/>
        </p:nvSpPr>
        <p:spPr>
          <a:xfrm>
            <a:off x="5100795" y="241132"/>
            <a:ext cx="6142054"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 </a:t>
            </a:r>
            <a:r>
              <a:rPr lang="vi-VN" sz="2400" b="1" dirty="0">
                <a:solidFill>
                  <a:srgbClr val="00B050"/>
                </a:solidFill>
                <a:latin typeface="Times New Roman" panose="02020603050405020304" pitchFamily="18" charset="0"/>
                <a:cs typeface="Times New Roman" panose="02020603050405020304" pitchFamily="18" charset="0"/>
              </a:rPr>
              <a:t>Mô hình nguyên tử của </a:t>
            </a:r>
            <a:r>
              <a:rPr lang="en-US" sz="2400" b="1" dirty="0">
                <a:solidFill>
                  <a:srgbClr val="00B050"/>
                </a:solidFill>
                <a:latin typeface="Times New Roman" panose="02020603050405020304" pitchFamily="18" charset="0"/>
                <a:cs typeface="Times New Roman" panose="02020603050405020304" pitchFamily="18" charset="0"/>
              </a:rPr>
              <a:t>Bo</a:t>
            </a:r>
            <a:endParaRPr lang="en-US" sz="2400" dirty="0"/>
          </a:p>
        </p:txBody>
      </p:sp>
    </p:spTree>
    <p:extLst>
      <p:ext uri="{BB962C8B-B14F-4D97-AF65-F5344CB8AC3E}">
        <p14:creationId xmlns:p14="http://schemas.microsoft.com/office/powerpoint/2010/main" val="23075865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81;p73">
            <a:extLst>
              <a:ext uri="{FF2B5EF4-FFF2-40B4-BE49-F238E27FC236}">
                <a16:creationId xmlns:a16="http://schemas.microsoft.com/office/drawing/2014/main" id="{17709A0D-6E12-435E-BBBB-7A382A6B1B40}"/>
              </a:ext>
            </a:extLst>
          </p:cNvPr>
          <p:cNvSpPr/>
          <p:nvPr/>
        </p:nvSpPr>
        <p:spPr>
          <a:xfrm>
            <a:off x="6805319" y="3635080"/>
            <a:ext cx="5439363" cy="26264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algn="ctr"/>
            <a:endParaRPr sz="2400"/>
          </a:p>
        </p:txBody>
      </p:sp>
      <p:sp>
        <p:nvSpPr>
          <p:cNvPr id="8" name="Google Shape;2181;p73">
            <a:extLst>
              <a:ext uri="{FF2B5EF4-FFF2-40B4-BE49-F238E27FC236}">
                <a16:creationId xmlns:a16="http://schemas.microsoft.com/office/drawing/2014/main" id="{9287D34C-5705-4C66-A0D3-B303E2B8802C}"/>
              </a:ext>
            </a:extLst>
          </p:cNvPr>
          <p:cNvSpPr/>
          <p:nvPr/>
        </p:nvSpPr>
        <p:spPr>
          <a:xfrm>
            <a:off x="6858001" y="873009"/>
            <a:ext cx="5439363" cy="2014099"/>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121900" tIns="121900" rIns="121900" bIns="121900" anchor="ctr" anchorCtr="0">
            <a:noAutofit/>
          </a:bodyPr>
          <a:lstStyle/>
          <a:p>
            <a:pPr algn="ctr"/>
            <a:endParaRPr sz="2400"/>
          </a:p>
        </p:txBody>
      </p:sp>
      <p:pic>
        <p:nvPicPr>
          <p:cNvPr id="5" name="Picture 4" descr="A picture containing outdoor object&#10;&#10;Description automatically generated">
            <a:extLst>
              <a:ext uri="{FF2B5EF4-FFF2-40B4-BE49-F238E27FC236}">
                <a16:creationId xmlns:a16="http://schemas.microsoft.com/office/drawing/2014/main" id="{C2AA3636-A687-4235-BFF8-E331E468E48F}"/>
              </a:ext>
            </a:extLst>
          </p:cNvPr>
          <p:cNvPicPr>
            <a:picLocks noChangeAspect="1"/>
          </p:cNvPicPr>
          <p:nvPr/>
        </p:nvPicPr>
        <p:blipFill>
          <a:blip r:embed="rId2"/>
          <a:stretch>
            <a:fillRect/>
          </a:stretch>
        </p:blipFill>
        <p:spPr>
          <a:xfrm>
            <a:off x="0" y="-6585"/>
            <a:ext cx="6858000" cy="6858000"/>
          </a:xfrm>
          <a:prstGeom prst="rect">
            <a:avLst/>
          </a:prstGeom>
        </p:spPr>
      </p:pic>
      <p:sp>
        <p:nvSpPr>
          <p:cNvPr id="6" name="TextBox 5">
            <a:extLst>
              <a:ext uri="{FF2B5EF4-FFF2-40B4-BE49-F238E27FC236}">
                <a16:creationId xmlns:a16="http://schemas.microsoft.com/office/drawing/2014/main" id="{3FD8707F-B460-4879-97BD-BD5B33A7A453}"/>
              </a:ext>
            </a:extLst>
          </p:cNvPr>
          <p:cNvSpPr txBox="1"/>
          <p:nvPr/>
        </p:nvSpPr>
        <p:spPr>
          <a:xfrm>
            <a:off x="6963363" y="1040447"/>
            <a:ext cx="5334000" cy="1815690"/>
          </a:xfrm>
          <a:prstGeom prst="rect">
            <a:avLst/>
          </a:prstGeom>
          <a:noFill/>
        </p:spPr>
        <p:txBody>
          <a:bodyPr wrap="square" rtlCol="0">
            <a:spAutoFit/>
          </a:bodyPr>
          <a:lstStyle/>
          <a:p>
            <a:pPr algn="l"/>
            <a:r>
              <a:rPr lang="en-US" sz="3733" dirty="0" err="1">
                <a:latin typeface="Times New Roman" panose="02020603050405020304" pitchFamily="18" charset="0"/>
                <a:cs typeface="Times New Roman" panose="02020603050405020304" pitchFamily="18" charset="0"/>
              </a:rPr>
              <a:t>Các</a:t>
            </a:r>
            <a:r>
              <a:rPr lang="en-US" sz="3733" dirty="0">
                <a:latin typeface="Times New Roman" panose="02020603050405020304" pitchFamily="18" charset="0"/>
                <a:cs typeface="Times New Roman" panose="02020603050405020304" pitchFamily="18" charset="0"/>
              </a:rPr>
              <a:t> electron </a:t>
            </a:r>
            <a:r>
              <a:rPr lang="en-US" sz="3733" dirty="0" err="1">
                <a:latin typeface="Times New Roman" panose="02020603050405020304" pitchFamily="18" charset="0"/>
                <a:cs typeface="Times New Roman" panose="02020603050405020304" pitchFamily="18" charset="0"/>
              </a:rPr>
              <a:t>chuyển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động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xung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quanh</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hạt</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nhân</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theo</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từng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lớp</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khác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nhau</a:t>
            </a:r>
            <a:endParaRPr lang="en-US" sz="3733"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5EA142-453B-4763-B031-A721DFF54B97}"/>
              </a:ext>
            </a:extLst>
          </p:cNvPr>
          <p:cNvSpPr txBox="1"/>
          <p:nvPr/>
        </p:nvSpPr>
        <p:spPr>
          <a:xfrm>
            <a:off x="7016044" y="3737737"/>
            <a:ext cx="5228637" cy="2390141"/>
          </a:xfrm>
          <a:prstGeom prst="rect">
            <a:avLst/>
          </a:prstGeom>
          <a:noFill/>
        </p:spPr>
        <p:txBody>
          <a:bodyPr wrap="square" rtlCol="0">
            <a:spAutoFit/>
          </a:bodyPr>
          <a:lstStyle/>
          <a:p>
            <a:pPr algn="l"/>
            <a:r>
              <a:rPr lang="en-US" sz="3733" dirty="0" err="1">
                <a:latin typeface="Times New Roman" panose="02020603050405020304" pitchFamily="18" charset="0"/>
                <a:cs typeface="Times New Roman" panose="02020603050405020304" pitchFamily="18" charset="0"/>
              </a:rPr>
              <a:t>Lớp</a:t>
            </a:r>
            <a:r>
              <a:rPr lang="en-US" sz="3733" dirty="0">
                <a:latin typeface="Times New Roman" panose="02020603050405020304" pitchFamily="18" charset="0"/>
                <a:cs typeface="Times New Roman" panose="02020603050405020304" pitchFamily="18" charset="0"/>
              </a:rPr>
              <a:t> electron </a:t>
            </a:r>
            <a:r>
              <a:rPr lang="en-US" sz="3733" dirty="0" err="1">
                <a:latin typeface="Times New Roman" panose="02020603050405020304" pitchFamily="18" charset="0"/>
                <a:cs typeface="Times New Roman" panose="02020603050405020304" pitchFamily="18" charset="0"/>
              </a:rPr>
              <a:t>trong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cùng</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chứa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tối</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đa</a:t>
            </a:r>
            <a:r>
              <a:rPr lang="en-US" sz="3733" dirty="0">
                <a:latin typeface="Times New Roman" panose="02020603050405020304" pitchFamily="18" charset="0"/>
                <a:cs typeface="Times New Roman" panose="02020603050405020304" pitchFamily="18" charset="0"/>
              </a:rPr>
              <a:t> 2 electron</a:t>
            </a:r>
          </a:p>
          <a:p>
            <a:pPr algn="l"/>
            <a:r>
              <a:rPr lang="en-US" sz="3733" dirty="0" err="1">
                <a:latin typeface="Times New Roman" panose="02020603050405020304" pitchFamily="18" charset="0"/>
                <a:cs typeface="Times New Roman" panose="02020603050405020304" pitchFamily="18" charset="0"/>
              </a:rPr>
              <a:t>Các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lớp</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khác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chứa</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tối</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đa</a:t>
            </a:r>
            <a:r>
              <a:rPr lang="en-US" sz="3733" dirty="0">
                <a:latin typeface="Times New Roman" panose="02020603050405020304" pitchFamily="18" charset="0"/>
                <a:cs typeface="Times New Roman" panose="02020603050405020304" pitchFamily="18" charset="0"/>
              </a:rPr>
              <a:t> 8 electron </a:t>
            </a:r>
            <a:r>
              <a:rPr lang="en-US" sz="3733" dirty="0" err="1">
                <a:latin typeface="Times New Roman" panose="02020603050405020304" pitchFamily="18" charset="0"/>
                <a:cs typeface="Times New Roman" panose="02020603050405020304" pitchFamily="18" charset="0"/>
              </a:rPr>
              <a:t>hoặc</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nhiều</a:t>
            </a:r>
            <a:r>
              <a:rPr lang="en-US" sz="3733" dirty="0">
                <a:latin typeface="Times New Roman" panose="02020603050405020304" pitchFamily="18" charset="0"/>
                <a:cs typeface="Times New Roman" panose="02020603050405020304" pitchFamily="18" charset="0"/>
              </a:rPr>
              <a:t> </a:t>
            </a:r>
            <a:r>
              <a:rPr lang="en-US" sz="3733" dirty="0" err="1">
                <a:latin typeface="Times New Roman" panose="02020603050405020304" pitchFamily="18" charset="0"/>
                <a:cs typeface="Times New Roman" panose="02020603050405020304" pitchFamily="18" charset="0"/>
              </a:rPr>
              <a:t>hơn</a:t>
            </a:r>
            <a:endParaRPr lang="en-US" sz="373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43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95459" y="-62343"/>
            <a:ext cx="12133757" cy="6811406"/>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Picture 6">
            <a:extLst>
              <a:ext uri="{FF2B5EF4-FFF2-40B4-BE49-F238E27FC236}">
                <a16:creationId xmlns:a16="http://schemas.microsoft.com/office/drawing/2014/main" id="{4CE9B380-6CFC-4A74-83AB-1DEA76D6B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69" y="46594"/>
            <a:ext cx="5305530" cy="3299507"/>
          </a:xfrm>
          <a:prstGeom prst="rect">
            <a:avLst/>
          </a:prstGeom>
        </p:spPr>
      </p:pic>
      <p:cxnSp>
        <p:nvCxnSpPr>
          <p:cNvPr id="5" name="PA-直接连接符 15">
            <a:extLst>
              <a:ext uri="{FF2B5EF4-FFF2-40B4-BE49-F238E27FC236}">
                <a16:creationId xmlns:a16="http://schemas.microsoft.com/office/drawing/2014/main" id="{59DD6983-B609-434B-B191-8C4B2D8ECE6C}"/>
              </a:ext>
            </a:extLst>
          </p:cNvPr>
          <p:cNvCxnSpPr>
            <a:cxnSpLocks/>
          </p:cNvCxnSpPr>
          <p:nvPr>
            <p:custDataLst>
              <p:tags r:id="rId1"/>
            </p:custDataLst>
          </p:nvPr>
        </p:nvCxnSpPr>
        <p:spPr>
          <a:xfrm>
            <a:off x="6423071" y="3145123"/>
            <a:ext cx="4781531"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Cloud 1">
            <a:extLst>
              <a:ext uri="{FF2B5EF4-FFF2-40B4-BE49-F238E27FC236}">
                <a16:creationId xmlns:a16="http://schemas.microsoft.com/office/drawing/2014/main" id="{0E6B244E-C0A3-4C1D-88FE-614B7EBE229B}"/>
              </a:ext>
            </a:extLst>
          </p:cNvPr>
          <p:cNvSpPr/>
          <p:nvPr/>
        </p:nvSpPr>
        <p:spPr>
          <a:xfrm>
            <a:off x="7274431" y="314455"/>
            <a:ext cx="4859326" cy="2826143"/>
          </a:xfrm>
          <a:prstGeom prst="cloud">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34B9AF8-E4E4-430D-B821-EFEDFBFE2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3235" y="108937"/>
            <a:ext cx="664477" cy="664477"/>
          </a:xfrm>
          <a:prstGeom prst="rect">
            <a:avLst/>
          </a:prstGeom>
        </p:spPr>
      </p:pic>
      <p:sp>
        <p:nvSpPr>
          <p:cNvPr id="3" name="TextBox 2">
            <a:extLst>
              <a:ext uri="{FF2B5EF4-FFF2-40B4-BE49-F238E27FC236}">
                <a16:creationId xmlns:a16="http://schemas.microsoft.com/office/drawing/2014/main" id="{2FCCCB97-92AC-3D6A-D85A-D050C9796DB2}"/>
              </a:ext>
            </a:extLst>
          </p:cNvPr>
          <p:cNvSpPr txBox="1"/>
          <p:nvPr/>
        </p:nvSpPr>
        <p:spPr>
          <a:xfrm>
            <a:off x="7594762" y="805872"/>
            <a:ext cx="4296028" cy="2215991"/>
          </a:xfrm>
          <a:prstGeom prst="rect">
            <a:avLst/>
          </a:prstGeom>
          <a:noFill/>
        </p:spPr>
        <p:txBody>
          <a:bodyPr wrap="square" rtlCol="0">
            <a:spAutoFit/>
          </a:bodyPr>
          <a:lstStyle/>
          <a:p>
            <a:pPr algn="ctr"/>
            <a:r>
              <a:rPr lang="vi-VN" sz="2400" b="0" i="0" dirty="0">
                <a:solidFill>
                  <a:srgbClr val="333333"/>
                </a:solidFill>
                <a:effectLst/>
                <a:latin typeface="Arial" panose="020B0604020202020204" pitchFamily="34" charset="0"/>
                <a:cs typeface="Arial" panose="020B0604020202020204" pitchFamily="34" charset="0"/>
              </a:rPr>
              <a:t>Quan sát Hình 2.2, áp dụng mô hình nguyên tử của Bo, mô tả cấu tạo của nguyên tử hydrogen và nguyên tử carbon</a:t>
            </a:r>
            <a:endParaRPr lang="vi-VN" sz="2400" dirty="0">
              <a:latin typeface="Arial" panose="020B0604020202020204" pitchFamily="34" charset="0"/>
              <a:cs typeface="Arial" panose="020B0604020202020204" pitchFamily="34" charset="0"/>
            </a:endParaRPr>
          </a:p>
          <a:p>
            <a:endParaRPr lang="en-US" dirty="0"/>
          </a:p>
        </p:txBody>
      </p:sp>
      <p:sp>
        <p:nvSpPr>
          <p:cNvPr id="4" name="TextBox 3">
            <a:extLst>
              <a:ext uri="{FF2B5EF4-FFF2-40B4-BE49-F238E27FC236}">
                <a16:creationId xmlns:a16="http://schemas.microsoft.com/office/drawing/2014/main" id="{E4D9316B-C3B9-6A51-98DE-DEE68FE2736D}"/>
              </a:ext>
            </a:extLst>
          </p:cNvPr>
          <p:cNvSpPr txBox="1"/>
          <p:nvPr/>
        </p:nvSpPr>
        <p:spPr>
          <a:xfrm>
            <a:off x="417007" y="3552530"/>
            <a:ext cx="10327050" cy="3323987"/>
          </a:xfrm>
          <a:prstGeom prst="rect">
            <a:avLst/>
          </a:prstGeom>
          <a:noFill/>
        </p:spPr>
        <p:txBody>
          <a:bodyPr wrap="square" rtlCol="0">
            <a:spAutoFit/>
          </a:bodyPr>
          <a:lstStyle/>
          <a:p>
            <a:pPr algn="l" latinLnBrk="0"/>
            <a:r>
              <a:rPr lang="vi-VN" sz="2400" b="0" i="0" dirty="0">
                <a:solidFill>
                  <a:srgbClr val="333333"/>
                </a:solidFill>
                <a:effectLst/>
                <a:latin typeface="OpenSans"/>
              </a:rPr>
              <a:t>- Nguyên tử hydrogen:</a:t>
            </a:r>
          </a:p>
          <a:p>
            <a:pPr algn="l" latinLnBrk="0"/>
            <a:r>
              <a:rPr lang="vi-VN" sz="2400" b="0" i="0" dirty="0">
                <a:solidFill>
                  <a:srgbClr val="333333"/>
                </a:solidFill>
                <a:effectLst/>
                <a:latin typeface="OpenSans"/>
              </a:rPr>
              <a:t>   + Hạt nhân nằm ở tâm, mang</a:t>
            </a:r>
            <a:r>
              <a:rPr lang="en-US" sz="2400" b="0" i="0" dirty="0">
                <a:solidFill>
                  <a:srgbClr val="333333"/>
                </a:solidFill>
                <a:effectLst/>
                <a:latin typeface="OpenSans"/>
              </a:rPr>
              <a:t> </a:t>
            </a:r>
            <a:r>
              <a:rPr lang="en-US" sz="2400" b="0" i="0" dirty="0" err="1">
                <a:solidFill>
                  <a:srgbClr val="333333"/>
                </a:solidFill>
                <a:effectLst/>
                <a:latin typeface="OpenSans"/>
              </a:rPr>
              <a:t>điện</a:t>
            </a:r>
            <a:r>
              <a:rPr lang="en-US" sz="2400" b="0" i="0" dirty="0">
                <a:solidFill>
                  <a:srgbClr val="333333"/>
                </a:solidFill>
                <a:effectLst/>
                <a:latin typeface="OpenSans"/>
              </a:rPr>
              <a:t> </a:t>
            </a:r>
            <a:r>
              <a:rPr lang="en-US" sz="2400" b="0" i="0" dirty="0" err="1">
                <a:solidFill>
                  <a:srgbClr val="333333"/>
                </a:solidFill>
                <a:effectLst/>
                <a:latin typeface="OpenSans"/>
              </a:rPr>
              <a:t>tích</a:t>
            </a:r>
            <a:r>
              <a:rPr lang="en-US" sz="2400" b="0" i="0" dirty="0">
                <a:solidFill>
                  <a:srgbClr val="333333"/>
                </a:solidFill>
                <a:effectLst/>
                <a:latin typeface="OpenSans"/>
              </a:rPr>
              <a:t> 1+</a:t>
            </a:r>
            <a:endParaRPr lang="vi-VN" sz="2400" b="0" i="0" dirty="0">
              <a:solidFill>
                <a:srgbClr val="333333"/>
              </a:solidFill>
              <a:effectLst/>
              <a:latin typeface="OpenSans"/>
            </a:endParaRPr>
          </a:p>
          <a:p>
            <a:pPr algn="l" latinLnBrk="0"/>
            <a:r>
              <a:rPr lang="vi-VN" sz="2400" b="0" i="0" dirty="0">
                <a:solidFill>
                  <a:srgbClr val="333333"/>
                </a:solidFill>
                <a:effectLst/>
                <a:latin typeface="OpenSans"/>
              </a:rPr>
              <a:t>   + Có 1 electron (mang điện tích âm) nằm ở lớp thứ nhất, quay xung quanh hạt nhân</a:t>
            </a:r>
          </a:p>
          <a:p>
            <a:pPr algn="l" latinLnBrk="0"/>
            <a:r>
              <a:rPr lang="vi-VN" sz="2400" b="0" i="0" dirty="0">
                <a:solidFill>
                  <a:srgbClr val="333333"/>
                </a:solidFill>
                <a:effectLst/>
                <a:latin typeface="OpenSans"/>
              </a:rPr>
              <a:t>- Nguyên tử carbon:</a:t>
            </a:r>
          </a:p>
          <a:p>
            <a:pPr algn="l" latinLnBrk="0"/>
            <a:r>
              <a:rPr lang="vi-VN" sz="2400" b="0" i="0" dirty="0">
                <a:solidFill>
                  <a:srgbClr val="333333"/>
                </a:solidFill>
                <a:effectLst/>
                <a:latin typeface="OpenSans"/>
              </a:rPr>
              <a:t>   + Hạt nhân nằm ở tâm, mang điện tích </a:t>
            </a:r>
            <a:r>
              <a:rPr lang="en-US" sz="2400" b="0" i="0" dirty="0">
                <a:solidFill>
                  <a:srgbClr val="333333"/>
                </a:solidFill>
                <a:effectLst/>
                <a:latin typeface="OpenSans"/>
              </a:rPr>
              <a:t>6+</a:t>
            </a:r>
            <a:endParaRPr lang="vi-VN" sz="2400" b="0" i="0" dirty="0">
              <a:solidFill>
                <a:srgbClr val="333333"/>
              </a:solidFill>
              <a:effectLst/>
              <a:latin typeface="OpenSans"/>
            </a:endParaRPr>
          </a:p>
          <a:p>
            <a:pPr algn="l" latinLnBrk="0"/>
            <a:r>
              <a:rPr lang="vi-VN" sz="2400" b="0" i="0" dirty="0">
                <a:solidFill>
                  <a:srgbClr val="333333"/>
                </a:solidFill>
                <a:effectLst/>
                <a:latin typeface="OpenSans"/>
              </a:rPr>
              <a:t>   + Có 2 lớp electron và 6 electron phân bố ở các lớp: lớp thứ nhất có 2 electron, lớp thứ 2 có 4 electron. Các electron quay xung quanh hạt nhân.</a:t>
            </a:r>
          </a:p>
          <a:p>
            <a:endParaRPr lang="en-US" dirty="0"/>
          </a:p>
        </p:txBody>
      </p:sp>
    </p:spTree>
    <p:extLst>
      <p:ext uri="{BB962C8B-B14F-4D97-AF65-F5344CB8AC3E}">
        <p14:creationId xmlns:p14="http://schemas.microsoft.com/office/powerpoint/2010/main" val="1328740243"/>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8" name="PA-组合 3">
            <a:extLst>
              <a:ext uri="{FF2B5EF4-FFF2-40B4-BE49-F238E27FC236}">
                <a16:creationId xmlns:a16="http://schemas.microsoft.com/office/drawing/2014/main" id="{1C1B8CD1-A46D-4446-8189-F3DEDD86FBEB}"/>
              </a:ext>
            </a:extLst>
          </p:cNvPr>
          <p:cNvGrpSpPr/>
          <p:nvPr>
            <p:custDataLst>
              <p:tags r:id="rId2"/>
            </p:custDataLst>
          </p:nvPr>
        </p:nvGrpSpPr>
        <p:grpSpPr>
          <a:xfrm>
            <a:off x="1622253" y="1300134"/>
            <a:ext cx="10569746" cy="3154710"/>
            <a:chOff x="1622175" y="1443589"/>
            <a:chExt cx="10569929" cy="3154489"/>
          </a:xfrm>
        </p:grpSpPr>
        <p:sp>
          <p:nvSpPr>
            <p:cNvPr id="10" name="PA-文本框 11">
              <a:extLst>
                <a:ext uri="{FF2B5EF4-FFF2-40B4-BE49-F238E27FC236}">
                  <a16:creationId xmlns:a16="http://schemas.microsoft.com/office/drawing/2014/main" id="{FB55B5B2-8D99-406F-BBF0-08934E1E220E}"/>
                </a:ext>
              </a:extLst>
            </p:cNvPr>
            <p:cNvSpPr txBox="1"/>
            <p:nvPr>
              <p:custDataLst>
                <p:tags r:id="rId3"/>
              </p:custDataLst>
            </p:nvPr>
          </p:nvSpPr>
          <p:spPr>
            <a:xfrm>
              <a:off x="3179247" y="1896953"/>
              <a:ext cx="9012857" cy="2554366"/>
            </a:xfrm>
            <a:prstGeom prst="rect">
              <a:avLst/>
            </a:prstGeom>
            <a:noFill/>
          </p:spPr>
          <p:txBody>
            <a:bodyPr wrap="square" rtlCol="0">
              <a:spAutoFit/>
            </a:bodyPr>
            <a:lstStyle/>
            <a:p>
              <a:pPr algn="ctr"/>
              <a:r>
                <a:rPr lang="vi-VN" altLang="zh-CN" sz="8000" b="1" dirty="0">
                  <a:solidFill>
                    <a:schemeClr val="accent5">
                      <a:lumMod val="75000"/>
                    </a:schemeClr>
                  </a:solidFill>
                  <a:latin typeface="Arial" panose="020B0604020202020204" pitchFamily="34" charset="0"/>
                  <a:cs typeface="Arial" panose="020B0604020202020204" pitchFamily="34" charset="0"/>
                  <a:sym typeface="+mn-lt"/>
                </a:rPr>
                <a:t>CẤU TẠO NGUYÊN TỬ</a:t>
              </a:r>
              <a:endParaRPr lang="zh-CN" altLang="en-US" sz="7200" b="1" dirty="0">
                <a:solidFill>
                  <a:schemeClr val="accent5">
                    <a:lumMod val="75000"/>
                  </a:schemeClr>
                </a:solidFill>
                <a:cs typeface="+mn-ea"/>
                <a:sym typeface="+mn-lt"/>
              </a:endParaRPr>
            </a:p>
          </p:txBody>
        </p:sp>
        <p:sp>
          <p:nvSpPr>
            <p:cNvPr id="16" name="PA-文本框 13">
              <a:extLst>
                <a:ext uri="{FF2B5EF4-FFF2-40B4-BE49-F238E27FC236}">
                  <a16:creationId xmlns:a16="http://schemas.microsoft.com/office/drawing/2014/main" id="{047B7007-3A38-4AB9-8479-835DFFE9E967}"/>
                </a:ext>
              </a:extLst>
            </p:cNvPr>
            <p:cNvSpPr txBox="1"/>
            <p:nvPr>
              <p:custDataLst>
                <p:tags r:id="rId4"/>
              </p:custDataLst>
            </p:nvPr>
          </p:nvSpPr>
          <p:spPr>
            <a:xfrm>
              <a:off x="1622175" y="1443589"/>
              <a:ext cx="2311021"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III.</a:t>
              </a:r>
            </a:p>
          </p:txBody>
        </p:sp>
        <p:cxnSp>
          <p:nvCxnSpPr>
            <p:cNvPr id="17" name="PA-直接连接符 14">
              <a:extLst>
                <a:ext uri="{FF2B5EF4-FFF2-40B4-BE49-F238E27FC236}">
                  <a16:creationId xmlns:a16="http://schemas.microsoft.com/office/drawing/2014/main" id="{AF5D748A-A7A3-481F-8FC7-8B3743072ED5}"/>
                </a:ext>
              </a:extLst>
            </p:cNvPr>
            <p:cNvCxnSpPr/>
            <p:nvPr>
              <p:custDataLst>
                <p:tags r:id="rId5"/>
              </p:custDataLst>
            </p:nvPr>
          </p:nvCxnSpPr>
          <p:spPr>
            <a:xfrm>
              <a:off x="4144219" y="2448276"/>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60290" y="431156"/>
            <a:ext cx="11642881"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PA-文本框 8">
            <a:extLst>
              <a:ext uri="{FF2B5EF4-FFF2-40B4-BE49-F238E27FC236}">
                <a16:creationId xmlns:a16="http://schemas.microsoft.com/office/drawing/2014/main" id="{0478A5E0-6E42-4921-8D2F-234684DE436D}"/>
              </a:ext>
            </a:extLst>
          </p:cNvPr>
          <p:cNvSpPr txBox="1"/>
          <p:nvPr>
            <p:custDataLst>
              <p:tags r:id="rId1"/>
            </p:custDataLst>
          </p:nvPr>
        </p:nvSpPr>
        <p:spPr>
          <a:xfrm>
            <a:off x="5582710" y="1097902"/>
            <a:ext cx="5695948" cy="584775"/>
          </a:xfrm>
          <a:prstGeom prst="rect">
            <a:avLst/>
          </a:prstGeom>
          <a:noFill/>
          <a:extLst>
            <a:ext uri="{909E8E84-426E-40DD-AFC4-6F175D3DCCD1}">
              <a14:hiddenFill xmlns:a14="http://schemas.microsoft.com/office/drawing/2010/main">
                <a:solidFill>
                  <a:srgbClr val="227BB4"/>
                </a:solidFill>
              </a14:hiddenFill>
            </a:ext>
          </a:extLst>
        </p:spPr>
        <p:txBody>
          <a:bodyPr wrap="square" rtlCol="0">
            <a:spAutoFit/>
          </a:bodyPr>
          <a:lstStyle/>
          <a:p>
            <a:pPr algn="l"/>
            <a:r>
              <a:rPr lang="vi-VN" sz="3200" b="0" i="1" dirty="0">
                <a:solidFill>
                  <a:srgbClr val="7030A0"/>
                </a:solidFill>
                <a:effectLst/>
                <a:latin typeface="Arial" panose="020B0604020202020204" pitchFamily="34" charset="0"/>
                <a:cs typeface="Arial" panose="020B0604020202020204" pitchFamily="34" charset="0"/>
              </a:rPr>
              <a:t>Quan sát Hình 2.4 và cho biết:</a:t>
            </a:r>
            <a:endParaRPr lang="zh-CN" altLang="en-US" sz="2800" i="1" dirty="0">
              <a:solidFill>
                <a:srgbClr val="7030A0"/>
              </a:solidFill>
              <a:latin typeface="Arial" panose="020B0604020202020204" pitchFamily="34" charset="0"/>
              <a:cs typeface="Arial" panose="020B0604020202020204" pitchFamily="34" charset="0"/>
              <a:sym typeface="+mn-lt"/>
            </a:endParaRPr>
          </a:p>
        </p:txBody>
      </p:sp>
      <p:sp>
        <p:nvSpPr>
          <p:cNvPr id="13" name="PA-文本框 12">
            <a:extLst>
              <a:ext uri="{FF2B5EF4-FFF2-40B4-BE49-F238E27FC236}">
                <a16:creationId xmlns:a16="http://schemas.microsoft.com/office/drawing/2014/main" id="{6E398832-5276-4587-9654-D4098635706B}"/>
              </a:ext>
            </a:extLst>
          </p:cNvPr>
          <p:cNvSpPr txBox="1"/>
          <p:nvPr>
            <p:custDataLst>
              <p:tags r:id="rId2"/>
            </p:custDataLst>
          </p:nvPr>
        </p:nvSpPr>
        <p:spPr>
          <a:xfrm>
            <a:off x="5266342" y="4636150"/>
            <a:ext cx="6328684" cy="1077218"/>
          </a:xfrm>
          <a:prstGeom prst="rect">
            <a:avLst/>
          </a:prstGeom>
          <a:solidFill>
            <a:srgbClr val="FFFFCC"/>
          </a:solidFill>
        </p:spPr>
        <p:txBody>
          <a:bodyPr wrap="square" rtlCol="0">
            <a:spAutoFit/>
          </a:bodyPr>
          <a:lstStyle/>
          <a:p>
            <a:pPr algn="l"/>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Số đơn vị điện tích hạt nhân của helium bằng bao nhiêu?</a:t>
            </a:r>
            <a:endParaRPr lang="zh-CN" altLang="en-US" sz="2800" dirty="0">
              <a:solidFill>
                <a:schemeClr val="tx1">
                  <a:lumMod val="95000"/>
                  <a:lumOff val="5000"/>
                </a:schemeClr>
              </a:solidFill>
              <a:latin typeface="Arial" panose="020B0604020202020204" pitchFamily="34" charset="0"/>
              <a:cs typeface="Arial" panose="020B0604020202020204" pitchFamily="34" charset="0"/>
              <a:sym typeface="+mn-lt"/>
            </a:endParaRPr>
          </a:p>
        </p:txBody>
      </p:sp>
      <p:cxnSp>
        <p:nvCxnSpPr>
          <p:cNvPr id="12" name="PA-直接连接符 15">
            <a:extLst>
              <a:ext uri="{FF2B5EF4-FFF2-40B4-BE49-F238E27FC236}">
                <a16:creationId xmlns:a16="http://schemas.microsoft.com/office/drawing/2014/main" id="{CF7293C7-4D75-4DC6-93B7-5966204024A5}"/>
              </a:ext>
            </a:extLst>
          </p:cNvPr>
          <p:cNvCxnSpPr>
            <a:cxnSpLocks/>
          </p:cNvCxnSpPr>
          <p:nvPr>
            <p:custDataLst>
              <p:tags r:id="rId3"/>
            </p:custDataLst>
          </p:nvPr>
        </p:nvCxnSpPr>
        <p:spPr>
          <a:xfrm>
            <a:off x="5266341" y="4156074"/>
            <a:ext cx="6530631"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PA-文本框 12">
            <a:extLst>
              <a:ext uri="{FF2B5EF4-FFF2-40B4-BE49-F238E27FC236}">
                <a16:creationId xmlns:a16="http://schemas.microsoft.com/office/drawing/2014/main" id="{D8A7300A-3BB0-4A9D-8D8A-FAEF4300DB11}"/>
              </a:ext>
            </a:extLst>
          </p:cNvPr>
          <p:cNvSpPr txBox="1"/>
          <p:nvPr>
            <p:custDataLst>
              <p:tags r:id="rId4"/>
            </p:custDataLst>
          </p:nvPr>
        </p:nvSpPr>
        <p:spPr>
          <a:xfrm>
            <a:off x="5266342" y="2162752"/>
            <a:ext cx="6328684" cy="1569660"/>
          </a:xfrm>
          <a:prstGeom prst="rect">
            <a:avLst/>
          </a:prstGeom>
          <a:solidFill>
            <a:srgbClr val="FFFFCC"/>
          </a:solidFill>
        </p:spPr>
        <p:txBody>
          <a:bodyPr wrap="square" rtlCol="0">
            <a:spAutoFit/>
          </a:bodyPr>
          <a:lstStyle/>
          <a:p>
            <a:pPr algn="l"/>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Hạt nhân nguyên tử có một hay nhiều hạt? Các hạt đó thuộc cùng một loại hạt hay nhiều loại hạt?</a:t>
            </a:r>
            <a:endParaRPr lang="zh-CN" altLang="en-US" sz="2800" dirty="0">
              <a:solidFill>
                <a:schemeClr val="tx1">
                  <a:lumMod val="95000"/>
                  <a:lumOff val="5000"/>
                </a:schemeClr>
              </a:solidFill>
              <a:latin typeface="Arial" panose="020B0604020202020204" pitchFamily="34"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98B0AA5-63CF-4D11-90D2-1A19A0F287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022" y="1291023"/>
            <a:ext cx="4551174" cy="4275951"/>
          </a:xfrm>
          <a:prstGeom prst="rect">
            <a:avLst/>
          </a:prstGeom>
        </p:spPr>
      </p:pic>
      <p:sp>
        <p:nvSpPr>
          <p:cNvPr id="3" name="TextBox 2">
            <a:extLst>
              <a:ext uri="{FF2B5EF4-FFF2-40B4-BE49-F238E27FC236}">
                <a16:creationId xmlns:a16="http://schemas.microsoft.com/office/drawing/2014/main" id="{685A6A9C-2919-1B8B-7803-696C60D5B6F3}"/>
              </a:ext>
            </a:extLst>
          </p:cNvPr>
          <p:cNvSpPr txBox="1"/>
          <p:nvPr/>
        </p:nvSpPr>
        <p:spPr>
          <a:xfrm>
            <a:off x="119839" y="488415"/>
            <a:ext cx="6154616" cy="707886"/>
          </a:xfrm>
          <a:prstGeom prst="rect">
            <a:avLst/>
          </a:prstGeom>
          <a:noFill/>
        </p:spPr>
        <p:txBody>
          <a:bodyPr wrap="square">
            <a:spAutoFit/>
          </a:bodyPr>
          <a:lstStyle/>
          <a:p>
            <a:pPr algn="ctr"/>
            <a:r>
              <a:rPr lang="vi-VN" altLang="zh-CN" sz="4000" b="1" dirty="0">
                <a:solidFill>
                  <a:srgbClr val="FF0000"/>
                </a:solidFill>
                <a:latin typeface="Arial" panose="020B0604020202020204" pitchFamily="34" charset="0"/>
                <a:cs typeface="Arial" panose="020B0604020202020204" pitchFamily="34" charset="0"/>
                <a:sym typeface="+mn-lt"/>
              </a:rPr>
              <a:t>1. Hạt nhân nguyên tử</a:t>
            </a:r>
            <a:endParaRPr lang="zh-CN" altLang="en-US" sz="4000" b="1" dirty="0">
              <a:solidFill>
                <a:srgbClr val="FF0000"/>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1015742312"/>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430841" y="134455"/>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9232974" y="5721517"/>
            <a:ext cx="3028587" cy="1475638"/>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1792865" y="2402386"/>
            <a:ext cx="10409124" cy="1678807"/>
            <a:chOff x="1509211" y="2504048"/>
            <a:chExt cx="9910580" cy="2419628"/>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509211" y="2666683"/>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67619" y="2836699"/>
              <a:ext cx="9580097" cy="1552571"/>
            </a:xfrm>
            <a:prstGeom prst="rect">
              <a:avLst/>
            </a:prstGeom>
            <a:noFill/>
          </p:spPr>
          <p:txBody>
            <a:bodyPr wrap="square">
              <a:spAutoFit/>
            </a:bodyPr>
            <a:lstStyle/>
            <a:p>
              <a:pPr algn="just"/>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Hạt nhân nguyên tử gồm các hạt proton</a:t>
              </a:r>
              <a:r>
                <a:rPr lang="en-US" sz="3200" dirty="0">
                  <a:latin typeface="Arial" panose="020B0604020202020204" pitchFamily="34" charset="0"/>
                  <a:cs typeface="Arial" panose="020B0604020202020204" pitchFamily="34" charset="0"/>
                </a:rPr>
                <a:t> (p)</a:t>
              </a:r>
              <a:r>
                <a:rPr lang="vi-VN" sz="3200" dirty="0">
                  <a:latin typeface="Arial" panose="020B0604020202020204" pitchFamily="34" charset="0"/>
                  <a:cs typeface="Arial" panose="020B0604020202020204" pitchFamily="34" charset="0"/>
                </a:rPr>
                <a:t> mang điện tích dương và neutron</a:t>
              </a:r>
              <a:r>
                <a:rPr lang="en-US" sz="3200" dirty="0">
                  <a:latin typeface="Arial" panose="020B0604020202020204" pitchFamily="34" charset="0"/>
                  <a:cs typeface="Arial" panose="020B0604020202020204" pitchFamily="34" charset="0"/>
                </a:rPr>
                <a:t> (n)</a:t>
              </a:r>
              <a:r>
                <a:rPr lang="vi-VN" sz="3200" dirty="0">
                  <a:latin typeface="Arial" panose="020B0604020202020204" pitchFamily="34" charset="0"/>
                  <a:cs typeface="Arial" panose="020B0604020202020204" pitchFamily="34" charset="0"/>
                </a:rPr>
                <a:t> không mang điện. </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31" y="-6414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09018"/>
            <a:ext cx="1786746" cy="1786746"/>
          </a:xfrm>
          <a:prstGeom prst="rect">
            <a:avLst/>
          </a:prstGeom>
        </p:spPr>
      </p:pic>
      <p:grpSp>
        <p:nvGrpSpPr>
          <p:cNvPr id="3" name="Group 2">
            <a:extLst>
              <a:ext uri="{FF2B5EF4-FFF2-40B4-BE49-F238E27FC236}">
                <a16:creationId xmlns:a16="http://schemas.microsoft.com/office/drawing/2014/main" id="{ACB5C70D-97B8-8EB0-097E-C96A9EF90771}"/>
              </a:ext>
            </a:extLst>
          </p:cNvPr>
          <p:cNvGrpSpPr/>
          <p:nvPr/>
        </p:nvGrpSpPr>
        <p:grpSpPr>
          <a:xfrm>
            <a:off x="1782853" y="4223745"/>
            <a:ext cx="10416942" cy="1854977"/>
            <a:chOff x="1509211" y="2504048"/>
            <a:chExt cx="9910580" cy="2757673"/>
          </a:xfrm>
        </p:grpSpPr>
        <p:sp>
          <p:nvSpPr>
            <p:cNvPr id="4" name="Rectangle: Rounded Corners 3">
              <a:extLst>
                <a:ext uri="{FF2B5EF4-FFF2-40B4-BE49-F238E27FC236}">
                  <a16:creationId xmlns:a16="http://schemas.microsoft.com/office/drawing/2014/main" id="{854B3B08-1883-59F1-19AE-E3BB0A5A0856}"/>
                </a:ext>
              </a:extLst>
            </p:cNvPr>
            <p:cNvSpPr/>
            <p:nvPr/>
          </p:nvSpPr>
          <p:spPr>
            <a:xfrm>
              <a:off x="1520825" y="2504048"/>
              <a:ext cx="9898966" cy="2256992"/>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5" name="Rectangle: Rounded Corners 4">
              <a:extLst>
                <a:ext uri="{FF2B5EF4-FFF2-40B4-BE49-F238E27FC236}">
                  <a16:creationId xmlns:a16="http://schemas.microsoft.com/office/drawing/2014/main" id="{AA7CB15D-1AFA-7FA1-CE10-2FA60825210D}"/>
                </a:ext>
              </a:extLst>
            </p:cNvPr>
            <p:cNvSpPr/>
            <p:nvPr/>
          </p:nvSpPr>
          <p:spPr>
            <a:xfrm>
              <a:off x="1509211" y="2666683"/>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EE0D858D-4E5B-7448-6DF7-A9BD48F47E76}"/>
                </a:ext>
              </a:extLst>
            </p:cNvPr>
            <p:cNvSpPr txBox="1"/>
            <p:nvPr/>
          </p:nvSpPr>
          <p:spPr>
            <a:xfrm>
              <a:off x="1567619" y="2836699"/>
              <a:ext cx="9580097" cy="2425022"/>
            </a:xfrm>
            <a:prstGeom prst="rect">
              <a:avLst/>
            </a:prstGeom>
            <a:noFill/>
          </p:spPr>
          <p:txBody>
            <a:bodyPr wrap="square">
              <a:spAutoFit/>
            </a:bodyPr>
            <a:lstStyle/>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điện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(Z) = </a:t>
              </a:r>
              <a:r>
                <a:rPr lang="en-US" sz="3200" dirty="0" err="1">
                  <a:latin typeface="Arial" panose="020B0604020202020204" pitchFamily="34" charset="0"/>
                  <a:cs typeface="Arial" panose="020B0604020202020204" pitchFamily="34" charset="0"/>
                </a:rPr>
                <a:t>tổng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hạt</a:t>
              </a:r>
              <a:r>
                <a:rPr lang="en-US" sz="3200" dirty="0">
                  <a:latin typeface="Arial" panose="020B0604020202020204" pitchFamily="34" charset="0"/>
                  <a:cs typeface="Arial" panose="020B0604020202020204" pitchFamily="34" charset="0"/>
                </a:rPr>
                <a:t> proton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endParaRPr lang="en-US" sz="3200" dirty="0">
                <a:latin typeface="Arial" panose="020B0604020202020204" pitchFamily="34" charset="0"/>
                <a:cs typeface="Arial" panose="020B0604020202020204" pitchFamily="34" charset="0"/>
              </a:endParaRPr>
            </a:p>
            <a:p>
              <a:pPr marL="571500" indent="-571500" algn="just">
                <a:buFontTx/>
                <a:buChar char="-"/>
              </a:pPr>
              <a:endParaRPr lang="vi-VN" sz="3600"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735A2A8A-6DFF-9374-457E-D6BFD9495875}"/>
              </a:ext>
            </a:extLst>
          </p:cNvPr>
          <p:cNvGrpSpPr/>
          <p:nvPr/>
        </p:nvGrpSpPr>
        <p:grpSpPr>
          <a:xfrm>
            <a:off x="1694976" y="71016"/>
            <a:ext cx="10504819" cy="1780470"/>
            <a:chOff x="1507633" y="2566229"/>
            <a:chExt cx="9912945" cy="2461004"/>
          </a:xfrm>
        </p:grpSpPr>
        <p:sp>
          <p:nvSpPr>
            <p:cNvPr id="8" name="Rectangle: Rounded Corners 7">
              <a:extLst>
                <a:ext uri="{FF2B5EF4-FFF2-40B4-BE49-F238E27FC236}">
                  <a16:creationId xmlns:a16="http://schemas.microsoft.com/office/drawing/2014/main" id="{9544A946-61D4-B2C4-3E85-E92EBB764820}"/>
                </a:ext>
              </a:extLst>
            </p:cNvPr>
            <p:cNvSpPr/>
            <p:nvPr/>
          </p:nvSpPr>
          <p:spPr>
            <a:xfrm>
              <a:off x="1521612" y="2566229"/>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9" name="Rectangle: Rounded Corners 8">
              <a:extLst>
                <a:ext uri="{FF2B5EF4-FFF2-40B4-BE49-F238E27FC236}">
                  <a16:creationId xmlns:a16="http://schemas.microsoft.com/office/drawing/2014/main" id="{17BAE3D1-F366-467E-05FF-D181F69341C8}"/>
                </a:ext>
              </a:extLst>
            </p:cNvPr>
            <p:cNvSpPr/>
            <p:nvPr/>
          </p:nvSpPr>
          <p:spPr>
            <a:xfrm>
              <a:off x="1507633" y="2770241"/>
              <a:ext cx="9898966" cy="2256992"/>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9">
              <a:extLst>
                <a:ext uri="{FF2B5EF4-FFF2-40B4-BE49-F238E27FC236}">
                  <a16:creationId xmlns:a16="http://schemas.microsoft.com/office/drawing/2014/main" id="{24F220CD-C5D5-E674-C86B-D3C624C08A02}"/>
                </a:ext>
              </a:extLst>
            </p:cNvPr>
            <p:cNvSpPr txBox="1"/>
            <p:nvPr/>
          </p:nvSpPr>
          <p:spPr>
            <a:xfrm>
              <a:off x="1567619" y="2836701"/>
              <a:ext cx="9580097" cy="1574036"/>
            </a:xfrm>
            <a:prstGeom prst="rect">
              <a:avLst/>
            </a:prstGeom>
            <a:noFill/>
          </p:spPr>
          <p:txBody>
            <a:bodyPr wrap="square">
              <a:spAutoFit/>
            </a:bodyPr>
            <a:lstStyle/>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giữa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p>
            <a:p>
              <a:pPr algn="just"/>
              <a:endParaRPr lang="vi-VN" sz="3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87298993"/>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2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A-文本框 6"/>
          <p:cNvSpPr txBox="1"/>
          <p:nvPr>
            <p:custDataLst>
              <p:tags r:id="rId2"/>
            </p:custDataLst>
          </p:nvPr>
        </p:nvSpPr>
        <p:spPr>
          <a:xfrm>
            <a:off x="3060724" y="843432"/>
            <a:ext cx="63157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sym typeface="+mn-lt"/>
              </a:rPr>
              <a:t>NỘI</a:t>
            </a:r>
            <a:r>
              <a:rPr kumimoji="0" lang="en-US" altLang="zh-CN" sz="4800" b="1" i="0" u="none" strike="noStrike" kern="1200" cap="none" spc="0" normalizeH="0" noProof="0" dirty="0">
                <a:ln>
                  <a:noFill/>
                </a:ln>
                <a:solidFill>
                  <a:schemeClr val="accent6"/>
                </a:solidFill>
                <a:effectLst/>
                <a:uLnTx/>
                <a:uFillTx/>
                <a:latin typeface="Arial" panose="020B0604020202020204" pitchFamily="34" charset="0"/>
                <a:ea typeface="+mn-ea"/>
                <a:cs typeface="Arial" panose="020B0604020202020204" pitchFamily="34" charset="0"/>
                <a:sym typeface="+mn-lt"/>
              </a:rPr>
              <a:t> DUNG BÀI HỌC</a:t>
            </a:r>
            <a:endParaRPr kumimoji="0" lang="zh-CN" altLang="en-US" sz="4800" b="1"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sym typeface="+mn-lt"/>
            </a:endParaRPr>
          </a:p>
        </p:txBody>
      </p:sp>
      <p:grpSp>
        <p:nvGrpSpPr>
          <p:cNvPr id="8" name="PA-组合 7"/>
          <p:cNvGrpSpPr/>
          <p:nvPr>
            <p:custDataLst>
              <p:tags r:id="rId3"/>
            </p:custDataLst>
          </p:nvPr>
        </p:nvGrpSpPr>
        <p:grpSpPr>
          <a:xfrm>
            <a:off x="727075" y="2558237"/>
            <a:ext cx="11208589" cy="2229917"/>
            <a:chOff x="726864" y="2753182"/>
            <a:chExt cx="11208701" cy="2229842"/>
          </a:xfrm>
        </p:grpSpPr>
        <p:grpSp>
          <p:nvGrpSpPr>
            <p:cNvPr id="9" name="组合 8"/>
            <p:cNvGrpSpPr/>
            <p:nvPr/>
          </p:nvGrpSpPr>
          <p:grpSpPr>
            <a:xfrm>
              <a:off x="913556" y="2753182"/>
              <a:ext cx="10847278" cy="1157940"/>
              <a:chOff x="913556" y="2753182"/>
              <a:chExt cx="10847278" cy="1157940"/>
            </a:xfrm>
          </p:grpSpPr>
          <p:grpSp>
            <p:nvGrpSpPr>
              <p:cNvPr id="19" name="组合 18"/>
              <p:cNvGrpSpPr/>
              <p:nvPr/>
            </p:nvGrpSpPr>
            <p:grpSpPr>
              <a:xfrm>
                <a:off x="913556" y="2783838"/>
                <a:ext cx="4961890" cy="1127284"/>
                <a:chOff x="913556" y="2783839"/>
                <a:chExt cx="4961890" cy="1127284"/>
              </a:xfrm>
            </p:grpSpPr>
            <p:sp>
              <p:nvSpPr>
                <p:cNvPr id="24" name="PA-文本框 23"/>
                <p:cNvSpPr txBox="1"/>
                <p:nvPr>
                  <p:custDataLst>
                    <p:tags r:id="rId16"/>
                  </p:custDataLst>
                </p:nvPr>
              </p:nvSpPr>
              <p:spPr>
                <a:xfrm>
                  <a:off x="913556" y="2833942"/>
                  <a:ext cx="4961890" cy="1077181"/>
                </a:xfrm>
                <a:prstGeom prst="rect">
                  <a:avLst/>
                </a:prstGeom>
                <a:noFill/>
              </p:spPr>
              <p:txBody>
                <a:bodyPr wrap="square" rtlCol="0">
                  <a:spAutoFit/>
                </a:bodyPr>
                <a:lstStyle/>
                <a:p>
                  <a:pPr algn="ct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Quan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niệm</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ban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đầu</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về</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5" name="PA-矩形 24"/>
                <p:cNvSpPr/>
                <p:nvPr>
                  <p:custDataLst>
                    <p:tags r:id="rId17"/>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26" name="PA-文本框 25"/>
                <p:cNvSpPr txBox="1"/>
                <p:nvPr>
                  <p:custDataLst>
                    <p:tags r:id="rId18"/>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a:t>
                  </a:r>
                </a:p>
              </p:txBody>
            </p:sp>
          </p:grpSp>
          <p:grpSp>
            <p:nvGrpSpPr>
              <p:cNvPr id="20" name="组合 19"/>
              <p:cNvGrpSpPr/>
              <p:nvPr/>
            </p:nvGrpSpPr>
            <p:grpSpPr>
              <a:xfrm>
                <a:off x="6503246" y="2753182"/>
                <a:ext cx="5257588" cy="1077182"/>
                <a:chOff x="913871" y="2753183"/>
                <a:chExt cx="5257588" cy="1077182"/>
              </a:xfrm>
            </p:grpSpPr>
            <p:sp>
              <p:nvSpPr>
                <p:cNvPr id="21" name="PA-文本框 20"/>
                <p:cNvSpPr txBox="1"/>
                <p:nvPr>
                  <p:custDataLst>
                    <p:tags r:id="rId13"/>
                  </p:custDataLst>
                </p:nvPr>
              </p:nvSpPr>
              <p:spPr>
                <a:xfrm>
                  <a:off x="1209569" y="2753183"/>
                  <a:ext cx="4961890" cy="1077182"/>
                </a:xfrm>
                <a:prstGeom prst="rect">
                  <a:avLst/>
                </a:prstGeom>
                <a:noFill/>
              </p:spPr>
              <p:txBody>
                <a:bodyPr wrap="square" rtlCol="0">
                  <a:spAutoFit/>
                </a:bodyPr>
                <a:lstStyle/>
                <a:p>
                  <a:pPr algn="ct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Mô</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hình</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của</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Rơ</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dơ</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-pho-Bo</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22" name="PA-矩形 21"/>
                <p:cNvSpPr/>
                <p:nvPr>
                  <p:custDataLst>
                    <p:tags r:id="rId14"/>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23" name="PA-文本框 22"/>
                <p:cNvSpPr txBox="1"/>
                <p:nvPr>
                  <p:custDataLst>
                    <p:tags r:id="rId15"/>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II.</a:t>
                  </a:r>
                </a:p>
              </p:txBody>
            </p:sp>
          </p:grpSp>
        </p:grpSp>
        <p:grpSp>
          <p:nvGrpSpPr>
            <p:cNvPr id="10" name="组合 9"/>
            <p:cNvGrpSpPr/>
            <p:nvPr/>
          </p:nvGrpSpPr>
          <p:grpSpPr>
            <a:xfrm>
              <a:off x="726864" y="4305664"/>
              <a:ext cx="11208701" cy="677360"/>
              <a:chOff x="726864" y="2783838"/>
              <a:chExt cx="11208701" cy="677360"/>
            </a:xfrm>
          </p:grpSpPr>
          <p:grpSp>
            <p:nvGrpSpPr>
              <p:cNvPr id="11" name="组合 10"/>
              <p:cNvGrpSpPr/>
              <p:nvPr/>
            </p:nvGrpSpPr>
            <p:grpSpPr>
              <a:xfrm>
                <a:off x="726864" y="2783838"/>
                <a:ext cx="4961890" cy="665040"/>
                <a:chOff x="726864" y="2783839"/>
                <a:chExt cx="4961890" cy="665040"/>
              </a:xfrm>
            </p:grpSpPr>
            <p:sp>
              <p:nvSpPr>
                <p:cNvPr id="16" name="PA-文本框 15"/>
                <p:cNvSpPr txBox="1"/>
                <p:nvPr>
                  <p:custDataLst>
                    <p:tags r:id="rId10"/>
                  </p:custDataLst>
                </p:nvPr>
              </p:nvSpPr>
              <p:spPr>
                <a:xfrm>
                  <a:off x="726864" y="2833941"/>
                  <a:ext cx="4961890" cy="583545"/>
                </a:xfrm>
                <a:prstGeom prst="rect">
                  <a:avLst/>
                </a:prstGeom>
                <a:noFill/>
              </p:spPr>
              <p:txBody>
                <a:bodyPr wrap="square" rtlCol="0">
                  <a:spAutoFit/>
                </a:bodyPr>
                <a:lstStyle/>
                <a:p>
                  <a:pPr algn="ct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Cấu</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tạo</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7" name="PA-矩形 16"/>
                <p:cNvSpPr/>
                <p:nvPr>
                  <p:custDataLst>
                    <p:tags r:id="rId11"/>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18" name="PA-文本框 17"/>
                <p:cNvSpPr txBox="1"/>
                <p:nvPr>
                  <p:custDataLst>
                    <p:tags r:id="rId12"/>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III.</a:t>
                  </a:r>
                </a:p>
              </p:txBody>
            </p:sp>
          </p:grpSp>
          <p:grpSp>
            <p:nvGrpSpPr>
              <p:cNvPr id="12" name="组合 11"/>
              <p:cNvGrpSpPr/>
              <p:nvPr/>
            </p:nvGrpSpPr>
            <p:grpSpPr>
              <a:xfrm>
                <a:off x="6503246" y="2783838"/>
                <a:ext cx="5432319" cy="677360"/>
                <a:chOff x="913871" y="2783839"/>
                <a:chExt cx="5432319" cy="677360"/>
              </a:xfrm>
            </p:grpSpPr>
            <p:sp>
              <p:nvSpPr>
                <p:cNvPr id="13" name="PA-文本框 12"/>
                <p:cNvSpPr txBox="1"/>
                <p:nvPr>
                  <p:custDataLst>
                    <p:tags r:id="rId7"/>
                  </p:custDataLst>
                </p:nvPr>
              </p:nvSpPr>
              <p:spPr>
                <a:xfrm>
                  <a:off x="1384300" y="2877654"/>
                  <a:ext cx="4961890" cy="583545"/>
                </a:xfrm>
                <a:prstGeom prst="rect">
                  <a:avLst/>
                </a:prstGeom>
                <a:noFill/>
              </p:spPr>
              <p:txBody>
                <a:bodyPr wrap="square" rtlCol="0">
                  <a:spAutoFit/>
                </a:bodyPr>
                <a:lstStyle/>
                <a:p>
                  <a:pPr algn="ct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Khối</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lượng</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nguyên</a:t>
                  </a:r>
                  <a:r>
                    <a:rPr lang="en-US" altLang="zh-CN" sz="3200" dirty="0">
                      <a:solidFill>
                        <a:schemeClr val="tx1">
                          <a:lumMod val="95000"/>
                          <a:lumOff val="5000"/>
                        </a:schemeClr>
                      </a:solidFill>
                      <a:latin typeface="Arial" panose="020B0604020202020204" pitchFamily="34" charset="0"/>
                      <a:cs typeface="Arial" panose="020B0604020202020204" pitchFamily="34" charset="0"/>
                      <a:sym typeface="+mn-lt"/>
                    </a:rPr>
                    <a:t> </a:t>
                  </a:r>
                  <a:r>
                    <a:rPr lang="en-US" altLang="zh-CN" sz="3200" dirty="0" err="1">
                      <a:solidFill>
                        <a:schemeClr val="tx1">
                          <a:lumMod val="95000"/>
                          <a:lumOff val="5000"/>
                        </a:schemeClr>
                      </a:solidFill>
                      <a:latin typeface="Arial" panose="020B0604020202020204" pitchFamily="34" charset="0"/>
                      <a:cs typeface="Arial" panose="020B0604020202020204" pitchFamily="34" charset="0"/>
                      <a:sym typeface="+mn-lt"/>
                    </a:rPr>
                    <a:t>tử</a:t>
                  </a:r>
                  <a:endParaRPr lang="zh-CN" altLang="en-US" sz="3200" dirty="0">
                    <a:solidFill>
                      <a:schemeClr val="tx1">
                        <a:lumMod val="95000"/>
                        <a:lumOff val="5000"/>
                      </a:schemeClr>
                    </a:solidFill>
                    <a:latin typeface="Arial" panose="020B0604020202020204" pitchFamily="34" charset="0"/>
                    <a:cs typeface="Arial" panose="020B0604020202020204" pitchFamily="34" charset="0"/>
                    <a:sym typeface="+mn-lt"/>
                  </a:endParaRPr>
                </a:p>
              </p:txBody>
            </p:sp>
            <p:sp>
              <p:nvSpPr>
                <p:cNvPr id="14" name="PA-矩形 13"/>
                <p:cNvSpPr/>
                <p:nvPr>
                  <p:custDataLst>
                    <p:tags r:id="rId8"/>
                  </p:custDataLst>
                </p:nvPr>
              </p:nvSpPr>
              <p:spPr>
                <a:xfrm>
                  <a:off x="1061720" y="2783839"/>
                  <a:ext cx="645161" cy="645161"/>
                </a:xfrm>
                <a:prstGeom prst="rect">
                  <a:avLst/>
                </a:prstGeom>
                <a:solidFill>
                  <a:srgbClr val="06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mn-lt"/>
                  </a:endParaRPr>
                </a:p>
              </p:txBody>
            </p:sp>
            <p:sp>
              <p:nvSpPr>
                <p:cNvPr id="15" name="PA-文本框 14"/>
                <p:cNvSpPr txBox="1"/>
                <p:nvPr>
                  <p:custDataLst>
                    <p:tags r:id="rId9"/>
                  </p:custDataLst>
                </p:nvPr>
              </p:nvSpPr>
              <p:spPr>
                <a:xfrm>
                  <a:off x="913871" y="2802548"/>
                  <a:ext cx="940858" cy="646331"/>
                </a:xfrm>
                <a:prstGeom prst="rect">
                  <a:avLst/>
                </a:prstGeom>
                <a:noFill/>
              </p:spPr>
              <p:txBody>
                <a:bodyPr wrap="square" rtlCol="0">
                  <a:spAutoFit/>
                </a:bodyPr>
                <a:lstStyle/>
                <a:p>
                  <a:pPr algn="ctr"/>
                  <a:r>
                    <a:rPr lang="en-US" altLang="zh-CN" sz="3600" dirty="0">
                      <a:solidFill>
                        <a:schemeClr val="bg1"/>
                      </a:solidFill>
                      <a:latin typeface="Arial" panose="020B0604020202020204" pitchFamily="34" charset="0"/>
                      <a:cs typeface="Arial" panose="020B0604020202020204" pitchFamily="34" charset="0"/>
                      <a:sym typeface="+mn-lt"/>
                    </a:rPr>
                    <a:t>IV.</a:t>
                  </a:r>
                </a:p>
              </p:txBody>
            </p:sp>
          </p:grpSp>
        </p:grpSp>
      </p:grpSp>
      <p:grpSp>
        <p:nvGrpSpPr>
          <p:cNvPr id="35" name="PA-组合 34"/>
          <p:cNvGrpSpPr/>
          <p:nvPr>
            <p:custDataLst>
              <p:tags r:id="rId4"/>
            </p:custDataLst>
          </p:nvPr>
        </p:nvGrpSpPr>
        <p:grpSpPr>
          <a:xfrm flipH="1">
            <a:off x="5482391" y="3946525"/>
            <a:ext cx="6991985" cy="2736850"/>
            <a:chOff x="11976" y="4140"/>
            <a:chExt cx="11011" cy="4310"/>
          </a:xfrm>
        </p:grpSpPr>
        <p:pic>
          <p:nvPicPr>
            <p:cNvPr id="29" name="PA-图片 28" descr="资源 2"/>
            <p:cNvPicPr>
              <a:picLocks noChangeAspect="1"/>
            </p:cNvPicPr>
            <p:nvPr>
              <p:custDataLst>
                <p:tags r:id="rId5"/>
              </p:custDataLst>
            </p:nvPr>
          </p:nvPicPr>
          <p:blipFill>
            <a:blip r:embed="rId21"/>
            <a:srcRect l="-6114" t="-37553"/>
            <a:stretch>
              <a:fillRect/>
            </a:stretch>
          </p:blipFill>
          <p:spPr>
            <a:xfrm rot="21000000">
              <a:off x="11976" y="4140"/>
              <a:ext cx="9742" cy="4125"/>
            </a:xfrm>
            <a:prstGeom prst="rect">
              <a:avLst/>
            </a:prstGeom>
          </p:spPr>
        </p:pic>
        <p:pic>
          <p:nvPicPr>
            <p:cNvPr id="34" name="PA-图片 33" descr="资源 3"/>
            <p:cNvPicPr>
              <a:picLocks noChangeAspect="1"/>
            </p:cNvPicPr>
            <p:nvPr>
              <p:custDataLst>
                <p:tags r:id="rId6"/>
              </p:custDataLst>
            </p:nvPr>
          </p:nvPicPr>
          <p:blipFill>
            <a:blip r:embed="rId22"/>
            <a:stretch>
              <a:fillRect/>
            </a:stretch>
          </p:blipFill>
          <p:spPr>
            <a:xfrm rot="21000000">
              <a:off x="12687" y="5930"/>
              <a:ext cx="10300" cy="2520"/>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7837D-9F39-387F-3EFD-349826CB0205}"/>
              </a:ext>
            </a:extLst>
          </p:cNvPr>
          <p:cNvPicPr>
            <a:picLocks noChangeAspect="1"/>
          </p:cNvPicPr>
          <p:nvPr/>
        </p:nvPicPr>
        <p:blipFill>
          <a:blip r:embed="rId2"/>
          <a:stretch>
            <a:fillRect/>
          </a:stretch>
        </p:blipFill>
        <p:spPr>
          <a:xfrm>
            <a:off x="1022318" y="1430623"/>
            <a:ext cx="2405080" cy="2343167"/>
          </a:xfrm>
          <a:prstGeom prst="rect">
            <a:avLst/>
          </a:prstGeom>
        </p:spPr>
      </p:pic>
      <p:pic>
        <p:nvPicPr>
          <p:cNvPr id="5" name="Picture 4">
            <a:extLst>
              <a:ext uri="{FF2B5EF4-FFF2-40B4-BE49-F238E27FC236}">
                <a16:creationId xmlns:a16="http://schemas.microsoft.com/office/drawing/2014/main" id="{91B0F515-E9E3-B0C6-4631-28D63C585211}"/>
              </a:ext>
            </a:extLst>
          </p:cNvPr>
          <p:cNvPicPr>
            <a:picLocks noChangeAspect="1"/>
          </p:cNvPicPr>
          <p:nvPr/>
        </p:nvPicPr>
        <p:blipFill>
          <a:blip r:embed="rId3"/>
          <a:stretch>
            <a:fillRect/>
          </a:stretch>
        </p:blipFill>
        <p:spPr>
          <a:xfrm>
            <a:off x="4236568" y="257542"/>
            <a:ext cx="7508270" cy="2080476"/>
          </a:xfrm>
          <a:prstGeom prst="rect">
            <a:avLst/>
          </a:prstGeom>
        </p:spPr>
      </p:pic>
      <p:pic>
        <p:nvPicPr>
          <p:cNvPr id="6" name="Picture 5">
            <a:extLst>
              <a:ext uri="{FF2B5EF4-FFF2-40B4-BE49-F238E27FC236}">
                <a16:creationId xmlns:a16="http://schemas.microsoft.com/office/drawing/2014/main" id="{8176BCE1-78C2-0FF5-BA62-0A4E65F10577}"/>
              </a:ext>
            </a:extLst>
          </p:cNvPr>
          <p:cNvPicPr>
            <a:picLocks noChangeAspect="1"/>
          </p:cNvPicPr>
          <p:nvPr/>
        </p:nvPicPr>
        <p:blipFill>
          <a:blip r:embed="rId4"/>
          <a:stretch>
            <a:fillRect/>
          </a:stretch>
        </p:blipFill>
        <p:spPr>
          <a:xfrm>
            <a:off x="4526744" y="2865351"/>
            <a:ext cx="6780057" cy="2429407"/>
          </a:xfrm>
          <a:prstGeom prst="rect">
            <a:avLst/>
          </a:prstGeom>
        </p:spPr>
      </p:pic>
    </p:spTree>
    <p:extLst>
      <p:ext uri="{BB962C8B-B14F-4D97-AF65-F5344CB8AC3E}">
        <p14:creationId xmlns:p14="http://schemas.microsoft.com/office/powerpoint/2010/main" val="1835798400"/>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3" name="矩形 4">
            <a:extLst>
              <a:ext uri="{FF2B5EF4-FFF2-40B4-BE49-F238E27FC236}">
                <a16:creationId xmlns:a16="http://schemas.microsoft.com/office/drawing/2014/main" id="{8BFB016E-A354-4B5A-ABDA-FCB20F51292D}"/>
              </a:ext>
            </a:extLst>
          </p:cNvPr>
          <p:cNvSpPr/>
          <p:nvPr/>
        </p:nvSpPr>
        <p:spPr>
          <a:xfrm>
            <a:off x="168812" y="101595"/>
            <a:ext cx="11887200" cy="6654809"/>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 name="Group 3">
            <a:extLst>
              <a:ext uri="{FF2B5EF4-FFF2-40B4-BE49-F238E27FC236}">
                <a16:creationId xmlns:a16="http://schemas.microsoft.com/office/drawing/2014/main" id="{83D78E23-EDC1-4705-A1AC-A59AA68B0233}"/>
              </a:ext>
            </a:extLst>
          </p:cNvPr>
          <p:cNvGrpSpPr/>
          <p:nvPr/>
        </p:nvGrpSpPr>
        <p:grpSpPr>
          <a:xfrm>
            <a:off x="3950633" y="-43067"/>
            <a:ext cx="4290731" cy="2034232"/>
            <a:chOff x="3022054" y="538118"/>
            <a:chExt cx="3371445" cy="2407406"/>
          </a:xfrm>
        </p:grpSpPr>
        <p:pic>
          <p:nvPicPr>
            <p:cNvPr id="5" name="Picture 2" descr="Free Vector | Cute kid student character with text box hand drawn cartoon  art illustration">
              <a:extLst>
                <a:ext uri="{FF2B5EF4-FFF2-40B4-BE49-F238E27FC236}">
                  <a16:creationId xmlns:a16="http://schemas.microsoft.com/office/drawing/2014/main" id="{F33910BF-A7E0-48FE-868F-F8F94B2563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8147" r="92652">
                          <a14:foregroundMark x1="12939" y1="53468" x2="8147" y2="58613"/>
                          <a14:foregroundMark x1="91853" y1="57271" x2="92652" y2="62640"/>
                          <a14:foregroundMark x1="20767" y1="24832" x2="15495" y2="36465"/>
                          <a14:foregroundMark x1="15495" y1="36465" x2="13259" y2="47875"/>
                        </a14:backgroundRemoval>
                      </a14:imgEffect>
                    </a14:imgLayer>
                  </a14:imgProps>
                </a:ext>
                <a:ext uri="{28A0092B-C50C-407E-A947-70E740481C1C}">
                  <a14:useLocalDpi xmlns:a14="http://schemas.microsoft.com/office/drawing/2010/main" val="0"/>
                </a:ext>
              </a:extLst>
            </a:blip>
            <a:srcRect/>
            <a:stretch>
              <a:fillRect/>
            </a:stretch>
          </p:blipFill>
          <p:spPr bwMode="auto">
            <a:xfrm>
              <a:off x="3022054" y="538118"/>
              <a:ext cx="3371445" cy="2407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B6B21-C5BD-44C3-B732-A949051A8E36}"/>
                </a:ext>
              </a:extLst>
            </p:cNvPr>
            <p:cNvSpPr txBox="1"/>
            <p:nvPr/>
          </p:nvSpPr>
          <p:spPr>
            <a:xfrm>
              <a:off x="3692492" y="1344703"/>
              <a:ext cx="2030568" cy="1420526"/>
            </a:xfrm>
            <a:prstGeom prst="rect">
              <a:avLst/>
            </a:prstGeom>
            <a:noFill/>
          </p:spPr>
          <p:txBody>
            <a:bodyPr wrap="square" rtlCol="0">
              <a:spAutoFit/>
            </a:bodyPr>
            <a:lstStyle/>
            <a:p>
              <a:pPr algn="ct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Hoạt</a:t>
              </a:r>
              <a:r>
                <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 </a:t>
              </a:r>
              <a:r>
                <a:rPr lang="en-US" sz="3600" dirty="0" err="1">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rPr>
                <a:t>động</a:t>
              </a:r>
              <a:endParaRPr lang="en-US" sz="3600" dirty="0">
                <a:ln w="12700">
                  <a:solidFill>
                    <a:schemeClr val="accent4">
                      <a:lumMod val="25000"/>
                    </a:schemeClr>
                  </a:solidFill>
                </a:ln>
                <a:solidFill>
                  <a:schemeClr val="accent4">
                    <a:lumMod val="75000"/>
                  </a:schemeClr>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EDCCE601-7321-40AB-A47F-FD9C55CFE65F}"/>
              </a:ext>
            </a:extLst>
          </p:cNvPr>
          <p:cNvSpPr txBox="1"/>
          <p:nvPr/>
        </p:nvSpPr>
        <p:spPr>
          <a:xfrm>
            <a:off x="2194560" y="1779810"/>
            <a:ext cx="8120574" cy="584775"/>
          </a:xfrm>
          <a:prstGeom prst="rect">
            <a:avLst/>
          </a:prstGeom>
          <a:noFill/>
        </p:spPr>
        <p:txBody>
          <a:bodyPr wrap="square">
            <a:spAutoFit/>
          </a:bodyPr>
          <a:lstStyle/>
          <a:p>
            <a:pPr algn="ctr"/>
            <a:r>
              <a:rPr lang="vi-VN" sz="3200" b="1" dirty="0">
                <a:solidFill>
                  <a:srgbClr val="FF0000"/>
                </a:solidFill>
                <a:latin typeface="Arial" panose="020B0604020202020204" pitchFamily="34" charset="0"/>
                <a:cs typeface="Arial" panose="020B0604020202020204" pitchFamily="34" charset="0"/>
              </a:rPr>
              <a:t>Tìm hiểu cấu tạo một số nguyên tử</a:t>
            </a:r>
            <a:endParaRPr lang="vi-VN" sz="32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DC1A149-77E8-4855-A43F-0ED59701257D}"/>
              </a:ext>
            </a:extLst>
          </p:cNvPr>
          <p:cNvSpPr txBox="1"/>
          <p:nvPr/>
        </p:nvSpPr>
        <p:spPr>
          <a:xfrm>
            <a:off x="678178" y="2257222"/>
            <a:ext cx="11138684" cy="830997"/>
          </a:xfrm>
          <a:prstGeom prst="rect">
            <a:avLst/>
          </a:prstGeom>
          <a:noFill/>
        </p:spPr>
        <p:txBody>
          <a:bodyPr wrap="square">
            <a:spAutoFit/>
          </a:bodyPr>
          <a:lstStyle/>
          <a:p>
            <a:r>
              <a:rPr lang="vi-VN" sz="2400" b="1" dirty="0">
                <a:solidFill>
                  <a:srgbClr val="C00000"/>
                </a:solidFill>
                <a:latin typeface="Arial" panose="020B0604020202020204" pitchFamily="34" charset="0"/>
                <a:cs typeface="Arial" panose="020B0604020202020204" pitchFamily="34" charset="0"/>
              </a:rPr>
              <a:t>- </a:t>
            </a:r>
            <a:r>
              <a:rPr lang="vi-VN" sz="2400" b="1" i="0" dirty="0">
                <a:solidFill>
                  <a:srgbClr val="C00000"/>
                </a:solidFill>
                <a:effectLst/>
                <a:latin typeface="Arial" panose="020B0604020202020204" pitchFamily="34" charset="0"/>
                <a:cs typeface="Arial" panose="020B0604020202020204" pitchFamily="34" charset="0"/>
              </a:rPr>
              <a:t>Chuẩn bị: </a:t>
            </a:r>
            <a:r>
              <a:rPr lang="vi-VN" sz="2400" dirty="0">
                <a:solidFill>
                  <a:srgbClr val="333333"/>
                </a:solidFill>
                <a:latin typeface="Arial" panose="020B0604020202020204" pitchFamily="34" charset="0"/>
                <a:cs typeface="Arial" panose="020B0604020202020204" pitchFamily="34" charset="0"/>
              </a:rPr>
              <a:t>Mô hình nguyên tử của các nguyên tử carbon, nitrogen, oxygen theo Hình 2.5.</a:t>
            </a:r>
            <a:endParaRPr lang="vi-VN"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50FA86F-2967-4C65-B6EB-A86512BBE9B6}"/>
              </a:ext>
            </a:extLst>
          </p:cNvPr>
          <p:cNvSpPr txBox="1"/>
          <p:nvPr/>
        </p:nvSpPr>
        <p:spPr>
          <a:xfrm>
            <a:off x="678178" y="5925408"/>
            <a:ext cx="11138684" cy="830997"/>
          </a:xfrm>
          <a:prstGeom prst="rect">
            <a:avLst/>
          </a:prstGeom>
          <a:noFill/>
        </p:spPr>
        <p:txBody>
          <a:bodyPr wrap="square">
            <a:spAutoFit/>
          </a:bodyPr>
          <a:lstStyle/>
          <a:p>
            <a:r>
              <a:rPr lang="vi-VN" sz="2400" i="1" dirty="0">
                <a:solidFill>
                  <a:srgbClr val="333333"/>
                </a:solidFill>
                <a:latin typeface="Arial" panose="020B0604020202020204" pitchFamily="34" charset="0"/>
                <a:cs typeface="Arial" panose="020B0604020202020204" pitchFamily="34" charset="0"/>
              </a:rPr>
              <a:t>Quan sát các mô hình nguyên tử đã chuẩn bị, thảo luận nhóm, hoàn thành bảng theo mẫu sau và trả lời câu hỏi:</a:t>
            </a:r>
            <a:endParaRPr lang="vi-VN" sz="2400" i="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7F9D5D0-C196-4E88-87D9-AF86E2112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1309" y="2829783"/>
            <a:ext cx="6429375" cy="3095625"/>
          </a:xfrm>
          <a:prstGeom prst="rect">
            <a:avLst/>
          </a:prstGeom>
        </p:spPr>
      </p:pic>
    </p:spTree>
    <p:extLst>
      <p:ext uri="{BB962C8B-B14F-4D97-AF65-F5344CB8AC3E}">
        <p14:creationId xmlns:p14="http://schemas.microsoft.com/office/powerpoint/2010/main" val="946998793"/>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aphicFrame>
        <p:nvGraphicFramePr>
          <p:cNvPr id="2" name="Table 2">
            <a:extLst>
              <a:ext uri="{FF2B5EF4-FFF2-40B4-BE49-F238E27FC236}">
                <a16:creationId xmlns:a16="http://schemas.microsoft.com/office/drawing/2014/main" id="{AA210CE5-B1C3-4D6E-B3DB-C9BEA64CAFEA}"/>
              </a:ext>
            </a:extLst>
          </p:cNvPr>
          <p:cNvGraphicFramePr>
            <a:graphicFrameLocks noGrp="1"/>
          </p:cNvGraphicFramePr>
          <p:nvPr>
            <p:extLst>
              <p:ext uri="{D42A27DB-BD31-4B8C-83A1-F6EECF244321}">
                <p14:modId xmlns:p14="http://schemas.microsoft.com/office/powerpoint/2010/main" val="2175503640"/>
              </p:ext>
            </p:extLst>
          </p:nvPr>
        </p:nvGraphicFramePr>
        <p:xfrm>
          <a:off x="961292" y="1218340"/>
          <a:ext cx="10269415" cy="2211832"/>
        </p:xfrm>
        <a:graphic>
          <a:graphicData uri="http://schemas.openxmlformats.org/drawingml/2006/table">
            <a:tbl>
              <a:tblPr firstRow="1" bandRow="1">
                <a:tableStyleId>{93296810-A885-4BE3-A3E7-6D5BEEA58F35}</a:tableStyleId>
              </a:tblPr>
              <a:tblGrid>
                <a:gridCol w="2053883">
                  <a:extLst>
                    <a:ext uri="{9D8B030D-6E8A-4147-A177-3AD203B41FA5}">
                      <a16:colId xmlns:a16="http://schemas.microsoft.com/office/drawing/2014/main" val="744758938"/>
                    </a:ext>
                  </a:extLst>
                </a:gridCol>
                <a:gridCol w="2053883">
                  <a:extLst>
                    <a:ext uri="{9D8B030D-6E8A-4147-A177-3AD203B41FA5}">
                      <a16:colId xmlns:a16="http://schemas.microsoft.com/office/drawing/2014/main" val="2022691888"/>
                    </a:ext>
                  </a:extLst>
                </a:gridCol>
                <a:gridCol w="2053883">
                  <a:extLst>
                    <a:ext uri="{9D8B030D-6E8A-4147-A177-3AD203B41FA5}">
                      <a16:colId xmlns:a16="http://schemas.microsoft.com/office/drawing/2014/main" val="3271419484"/>
                    </a:ext>
                  </a:extLst>
                </a:gridCol>
                <a:gridCol w="2053883">
                  <a:extLst>
                    <a:ext uri="{9D8B030D-6E8A-4147-A177-3AD203B41FA5}">
                      <a16:colId xmlns:a16="http://schemas.microsoft.com/office/drawing/2014/main" val="2286388265"/>
                    </a:ext>
                  </a:extLst>
                </a:gridCol>
                <a:gridCol w="2053883">
                  <a:extLst>
                    <a:ext uri="{9D8B030D-6E8A-4147-A177-3AD203B41FA5}">
                      <a16:colId xmlns:a16="http://schemas.microsoft.com/office/drawing/2014/main" val="825316947"/>
                    </a:ext>
                  </a:extLst>
                </a:gridCol>
              </a:tblGrid>
              <a:tr h="370840">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proton trong hạt nhân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trong vỏ 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lớp electron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ở lớp electron ngoài cùng</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4021622032"/>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Carbon</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6677640"/>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Oxygen </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39695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rgbClr val="333333"/>
                          </a:solidFill>
                          <a:latin typeface="Arial" panose="020B0604020202020204" pitchFamily="34" charset="0"/>
                          <a:cs typeface="Arial" panose="020B0604020202020204" pitchFamily="34" charset="0"/>
                        </a:rPr>
                        <a:t>Nitrogen</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a:txBody>
                  <a:tcPr/>
                </a:tc>
                <a:tc>
                  <a:txBody>
                    <a:bodyPr/>
                    <a:lstStyle/>
                    <a:p>
                      <a:pPr algn="ctr"/>
                      <a:r>
                        <a:rPr lang="vi-VN" sz="20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2877559129"/>
                  </a:ext>
                </a:extLst>
              </a:tr>
            </a:tbl>
          </a:graphicData>
        </a:graphic>
      </p:graphicFrame>
      <p:sp>
        <p:nvSpPr>
          <p:cNvPr id="5" name="TextBox 4">
            <a:extLst>
              <a:ext uri="{FF2B5EF4-FFF2-40B4-BE49-F238E27FC236}">
                <a16:creationId xmlns:a16="http://schemas.microsoft.com/office/drawing/2014/main" id="{3C11ACBD-C828-47EB-A7C7-EE03DC8AB381}"/>
              </a:ext>
            </a:extLst>
          </p:cNvPr>
          <p:cNvSpPr txBox="1"/>
          <p:nvPr/>
        </p:nvSpPr>
        <p:spPr>
          <a:xfrm>
            <a:off x="1107831" y="625584"/>
            <a:ext cx="2099603" cy="545727"/>
          </a:xfrm>
          <a:prstGeom prst="rect">
            <a:avLst/>
          </a:prstGeom>
          <a:noFill/>
        </p:spPr>
        <p:txBody>
          <a:bodyPr wrap="square">
            <a:spAutoFit/>
          </a:bodyPr>
          <a:lstStyle/>
          <a:p>
            <a:pPr>
              <a:lnSpc>
                <a:spcPct val="115000"/>
              </a:lnSpc>
            </a:pPr>
            <a:r>
              <a:rPr lang="vi-VN" sz="2800" b="1"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Bảng 2.1.</a:t>
            </a:r>
            <a:endParaRPr lang="vi-VN" sz="2800" b="1" dirty="0">
              <a:solidFill>
                <a:srgbClr val="7030A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DFE8717-CB85-4162-BAD3-96B46009DA15}"/>
              </a:ext>
            </a:extLst>
          </p:cNvPr>
          <p:cNvSpPr txBox="1"/>
          <p:nvPr/>
        </p:nvSpPr>
        <p:spPr>
          <a:xfrm>
            <a:off x="1107830" y="3894190"/>
            <a:ext cx="10269415" cy="830997"/>
          </a:xfrm>
          <a:prstGeom prst="rect">
            <a:avLst/>
          </a:prstGeom>
          <a:solidFill>
            <a:srgbClr val="FFFFCC"/>
          </a:solidFill>
        </p:spPr>
        <p:txBody>
          <a:bodyPr wrap="square">
            <a:spAutoFit/>
          </a:bodyPr>
          <a:lstStyle/>
          <a:p>
            <a:pPr algn="just"/>
            <a:r>
              <a:rPr lang="vi-VN" sz="2400" b="1" i="0" dirty="0">
                <a:solidFill>
                  <a:srgbClr val="333333"/>
                </a:solidFill>
                <a:effectLst/>
                <a:latin typeface="Arial" panose="020B0604020202020204" pitchFamily="34" charset="0"/>
                <a:cs typeface="Arial" panose="020B0604020202020204" pitchFamily="34" charset="0"/>
              </a:rPr>
              <a:t>1.</a:t>
            </a:r>
            <a:r>
              <a:rPr lang="vi-VN" sz="2400" b="0" i="0" dirty="0">
                <a:solidFill>
                  <a:srgbClr val="333333"/>
                </a:solidFill>
                <a:effectLst/>
                <a:latin typeface="Arial" panose="020B0604020202020204" pitchFamily="34" charset="0"/>
                <a:cs typeface="Arial" panose="020B0604020202020204" pitchFamily="34" charset="0"/>
              </a:rPr>
              <a:t> So sánh số electron trên từng lớp electron tương ứng trong các nguyên tử trên.</a:t>
            </a:r>
            <a:endParaRPr lang="vi-VN"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D78B7F9-600A-4077-B4D9-96E573FFB3D4}"/>
              </a:ext>
            </a:extLst>
          </p:cNvPr>
          <p:cNvSpPr txBox="1"/>
          <p:nvPr/>
        </p:nvSpPr>
        <p:spPr>
          <a:xfrm>
            <a:off x="1107830" y="4858359"/>
            <a:ext cx="10269414" cy="1200329"/>
          </a:xfrm>
          <a:prstGeom prst="rect">
            <a:avLst/>
          </a:prstGeom>
          <a:solidFill>
            <a:srgbClr val="FFFFCC"/>
          </a:solidFill>
        </p:spPr>
        <p:txBody>
          <a:bodyPr wrap="square">
            <a:spAutoFit/>
          </a:bodyPr>
          <a:lstStyle/>
          <a:p>
            <a:pPr algn="just"/>
            <a:r>
              <a:rPr lang="vi-VN" sz="2400" b="1" i="0" dirty="0">
                <a:solidFill>
                  <a:srgbClr val="333333"/>
                </a:solidFill>
                <a:effectLst/>
                <a:latin typeface="Arial" panose="020B0604020202020204" pitchFamily="34" charset="0"/>
                <a:cs typeface="Arial" panose="020B0604020202020204" pitchFamily="34" charset="0"/>
              </a:rPr>
              <a:t>2.</a:t>
            </a:r>
            <a:r>
              <a:rPr lang="vi-VN" sz="2400" b="0" i="0" dirty="0">
                <a:solidFill>
                  <a:srgbClr val="333333"/>
                </a:solidFill>
                <a:effectLst/>
                <a:latin typeface="Arial" panose="020B0604020202020204" pitchFamily="34" charset="0"/>
                <a:cs typeface="Arial" panose="020B0604020202020204" pitchFamily="34" charset="0"/>
              </a:rPr>
              <a:t> Số electron ở lớp electron ngoài cùng của vỏ mỗi nguyên tử trên đã được điền tối đa chưa? Cần thêm bao nhiêu electron để lớp electron ngoài cùng của mỗi nguyên tử trên có số electron tối đa?</a:t>
            </a:r>
            <a:endParaRPr lang="vi-VN" sz="2400" dirty="0">
              <a:latin typeface="Arial" panose="020B0604020202020204" pitchFamily="34" charset="0"/>
              <a:cs typeface="Arial" panose="020B0604020202020204" pitchFamily="34" charset="0"/>
            </a:endParaRPr>
          </a:p>
        </p:txBody>
      </p:sp>
      <p:graphicFrame>
        <p:nvGraphicFramePr>
          <p:cNvPr id="22" name="Table 2">
            <a:extLst>
              <a:ext uri="{FF2B5EF4-FFF2-40B4-BE49-F238E27FC236}">
                <a16:creationId xmlns:a16="http://schemas.microsoft.com/office/drawing/2014/main" id="{1482D980-A3D1-4A1E-BE20-D6251A8E2C84}"/>
              </a:ext>
            </a:extLst>
          </p:cNvPr>
          <p:cNvGraphicFramePr>
            <a:graphicFrameLocks noGrp="1"/>
          </p:cNvGraphicFramePr>
          <p:nvPr>
            <p:extLst>
              <p:ext uri="{D42A27DB-BD31-4B8C-83A1-F6EECF244321}">
                <p14:modId xmlns:p14="http://schemas.microsoft.com/office/powerpoint/2010/main" val="4013616822"/>
              </p:ext>
            </p:extLst>
          </p:nvPr>
        </p:nvGraphicFramePr>
        <p:xfrm>
          <a:off x="961290" y="1231630"/>
          <a:ext cx="10269415" cy="2211832"/>
        </p:xfrm>
        <a:graphic>
          <a:graphicData uri="http://schemas.openxmlformats.org/drawingml/2006/table">
            <a:tbl>
              <a:tblPr firstRow="1" bandRow="1">
                <a:tableStyleId>{93296810-A885-4BE3-A3E7-6D5BEEA58F35}</a:tableStyleId>
              </a:tblPr>
              <a:tblGrid>
                <a:gridCol w="2053883">
                  <a:extLst>
                    <a:ext uri="{9D8B030D-6E8A-4147-A177-3AD203B41FA5}">
                      <a16:colId xmlns:a16="http://schemas.microsoft.com/office/drawing/2014/main" val="744758938"/>
                    </a:ext>
                  </a:extLst>
                </a:gridCol>
                <a:gridCol w="2053883">
                  <a:extLst>
                    <a:ext uri="{9D8B030D-6E8A-4147-A177-3AD203B41FA5}">
                      <a16:colId xmlns:a16="http://schemas.microsoft.com/office/drawing/2014/main" val="2022691888"/>
                    </a:ext>
                  </a:extLst>
                </a:gridCol>
                <a:gridCol w="2053883">
                  <a:extLst>
                    <a:ext uri="{9D8B030D-6E8A-4147-A177-3AD203B41FA5}">
                      <a16:colId xmlns:a16="http://schemas.microsoft.com/office/drawing/2014/main" val="3271419484"/>
                    </a:ext>
                  </a:extLst>
                </a:gridCol>
                <a:gridCol w="2053883">
                  <a:extLst>
                    <a:ext uri="{9D8B030D-6E8A-4147-A177-3AD203B41FA5}">
                      <a16:colId xmlns:a16="http://schemas.microsoft.com/office/drawing/2014/main" val="2286388265"/>
                    </a:ext>
                  </a:extLst>
                </a:gridCol>
                <a:gridCol w="2053883">
                  <a:extLst>
                    <a:ext uri="{9D8B030D-6E8A-4147-A177-3AD203B41FA5}">
                      <a16:colId xmlns:a16="http://schemas.microsoft.com/office/drawing/2014/main" val="825316947"/>
                    </a:ext>
                  </a:extLst>
                </a:gridCol>
              </a:tblGrid>
              <a:tr h="370840">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proton trong hạt nhân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trong vỏ nguyên tử</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27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lớp electron</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5000"/>
                        </a:lnSpc>
                        <a:spcAft>
                          <a:spcPts val="200"/>
                        </a:spcAft>
                      </a:pPr>
                      <a:r>
                        <a:rPr lang="vi-VN" sz="2000" dirty="0">
                          <a:solidFill>
                            <a:srgbClr val="464441"/>
                          </a:solidFill>
                          <a:effectLst/>
                          <a:latin typeface="Arial" panose="020B0604020202020204" pitchFamily="34" charset="0"/>
                          <a:ea typeface="Arial" panose="020B0604020202020204" pitchFamily="34" charset="0"/>
                        </a:rPr>
                        <a:t>Số electron ở lớp electron ngoài cùng</a:t>
                      </a:r>
                      <a:endParaRPr lang="vi-VN" sz="2000" dirty="0">
                        <a:solidFill>
                          <a:srgbClr val="62635F"/>
                        </a:solidFill>
                        <a:effectLs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4021622032"/>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Carbon</a:t>
                      </a: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06677640"/>
                  </a:ext>
                </a:extLst>
              </a:tr>
              <a:tr h="370840">
                <a:tc>
                  <a:txBody>
                    <a:bodyPr/>
                    <a:lstStyle/>
                    <a:p>
                      <a:pPr algn="ctr"/>
                      <a:r>
                        <a:rPr lang="vi-VN" sz="2000" dirty="0">
                          <a:solidFill>
                            <a:srgbClr val="333333"/>
                          </a:solidFill>
                          <a:latin typeface="Arial" panose="020B0604020202020204" pitchFamily="34" charset="0"/>
                          <a:cs typeface="Arial" panose="020B0604020202020204" pitchFamily="34" charset="0"/>
                        </a:rPr>
                        <a:t>Oxygen </a:t>
                      </a: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396958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solidFill>
                            <a:srgbClr val="333333"/>
                          </a:solidFill>
                          <a:latin typeface="Arial" panose="020B0604020202020204" pitchFamily="34" charset="0"/>
                          <a:cs typeface="Arial" panose="020B0604020202020204" pitchFamily="34" charset="0"/>
                        </a:rPr>
                        <a:t>Nitrogen</a:t>
                      </a: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tc>
                  <a:txBody>
                    <a:bodyPr/>
                    <a:lstStyle/>
                    <a:p>
                      <a:pPr algn="ctr"/>
                      <a:endParaRPr lang="vi-VN"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77559129"/>
                  </a:ext>
                </a:extLst>
              </a:tr>
            </a:tbl>
          </a:graphicData>
        </a:graphic>
      </p:graphicFrame>
      <p:sp>
        <p:nvSpPr>
          <p:cNvPr id="8" name="TextBox 7">
            <a:extLst>
              <a:ext uri="{FF2B5EF4-FFF2-40B4-BE49-F238E27FC236}">
                <a16:creationId xmlns:a16="http://schemas.microsoft.com/office/drawing/2014/main" id="{BC824791-8050-44F7-BB7E-0D82BE96B69A}"/>
              </a:ext>
            </a:extLst>
          </p:cNvPr>
          <p:cNvSpPr txBox="1"/>
          <p:nvPr/>
        </p:nvSpPr>
        <p:spPr>
          <a:xfrm>
            <a:off x="3686756" y="2310046"/>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6</a:t>
            </a:r>
          </a:p>
        </p:txBody>
      </p:sp>
      <p:sp>
        <p:nvSpPr>
          <p:cNvPr id="23" name="TextBox 22">
            <a:extLst>
              <a:ext uri="{FF2B5EF4-FFF2-40B4-BE49-F238E27FC236}">
                <a16:creationId xmlns:a16="http://schemas.microsoft.com/office/drawing/2014/main" id="{15050BD8-436C-48B4-9189-525EFD17BAFE}"/>
              </a:ext>
            </a:extLst>
          </p:cNvPr>
          <p:cNvSpPr txBox="1"/>
          <p:nvPr/>
        </p:nvSpPr>
        <p:spPr>
          <a:xfrm>
            <a:off x="5753098" y="2244248"/>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6</a:t>
            </a:r>
          </a:p>
        </p:txBody>
      </p:sp>
      <p:sp>
        <p:nvSpPr>
          <p:cNvPr id="24" name="TextBox 23">
            <a:extLst>
              <a:ext uri="{FF2B5EF4-FFF2-40B4-BE49-F238E27FC236}">
                <a16:creationId xmlns:a16="http://schemas.microsoft.com/office/drawing/2014/main" id="{D5406367-563C-42DB-907B-BB4E7A96F609}"/>
              </a:ext>
            </a:extLst>
          </p:cNvPr>
          <p:cNvSpPr txBox="1"/>
          <p:nvPr/>
        </p:nvSpPr>
        <p:spPr>
          <a:xfrm>
            <a:off x="7674338" y="2238411"/>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2</a:t>
            </a:r>
          </a:p>
        </p:txBody>
      </p:sp>
      <p:sp>
        <p:nvSpPr>
          <p:cNvPr id="25" name="TextBox 24">
            <a:extLst>
              <a:ext uri="{FF2B5EF4-FFF2-40B4-BE49-F238E27FC236}">
                <a16:creationId xmlns:a16="http://schemas.microsoft.com/office/drawing/2014/main" id="{EB09DD7C-BD4B-4761-B8B8-A208748C1E35}"/>
              </a:ext>
            </a:extLst>
          </p:cNvPr>
          <p:cNvSpPr txBox="1"/>
          <p:nvPr/>
        </p:nvSpPr>
        <p:spPr>
          <a:xfrm>
            <a:off x="9835420" y="2238411"/>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4</a:t>
            </a:r>
          </a:p>
        </p:txBody>
      </p:sp>
      <p:sp>
        <p:nvSpPr>
          <p:cNvPr id="26" name="TextBox 25">
            <a:extLst>
              <a:ext uri="{FF2B5EF4-FFF2-40B4-BE49-F238E27FC236}">
                <a16:creationId xmlns:a16="http://schemas.microsoft.com/office/drawing/2014/main" id="{576B98DA-1474-4A10-8C66-13F6614C5556}"/>
              </a:ext>
            </a:extLst>
          </p:cNvPr>
          <p:cNvSpPr txBox="1"/>
          <p:nvPr/>
        </p:nvSpPr>
        <p:spPr>
          <a:xfrm>
            <a:off x="3698599" y="2670054"/>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8</a:t>
            </a:r>
          </a:p>
        </p:txBody>
      </p:sp>
      <p:sp>
        <p:nvSpPr>
          <p:cNvPr id="27" name="TextBox 26">
            <a:extLst>
              <a:ext uri="{FF2B5EF4-FFF2-40B4-BE49-F238E27FC236}">
                <a16:creationId xmlns:a16="http://schemas.microsoft.com/office/drawing/2014/main" id="{E6B05B37-86B6-45A2-A054-C7E024C3222A}"/>
              </a:ext>
            </a:extLst>
          </p:cNvPr>
          <p:cNvSpPr txBox="1"/>
          <p:nvPr/>
        </p:nvSpPr>
        <p:spPr>
          <a:xfrm>
            <a:off x="5753098" y="2670054"/>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8</a:t>
            </a:r>
          </a:p>
        </p:txBody>
      </p:sp>
      <p:sp>
        <p:nvSpPr>
          <p:cNvPr id="28" name="TextBox 27">
            <a:extLst>
              <a:ext uri="{FF2B5EF4-FFF2-40B4-BE49-F238E27FC236}">
                <a16:creationId xmlns:a16="http://schemas.microsoft.com/office/drawing/2014/main" id="{A3D6C987-F73F-44F4-B7D6-BD67D2E6ABE1}"/>
              </a:ext>
            </a:extLst>
          </p:cNvPr>
          <p:cNvSpPr txBox="1"/>
          <p:nvPr/>
        </p:nvSpPr>
        <p:spPr>
          <a:xfrm>
            <a:off x="7674338" y="2670054"/>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2</a:t>
            </a:r>
          </a:p>
        </p:txBody>
      </p:sp>
      <p:sp>
        <p:nvSpPr>
          <p:cNvPr id="29" name="TextBox 28">
            <a:extLst>
              <a:ext uri="{FF2B5EF4-FFF2-40B4-BE49-F238E27FC236}">
                <a16:creationId xmlns:a16="http://schemas.microsoft.com/office/drawing/2014/main" id="{A9FA1A64-B1C5-449C-BF3C-F83FA4C55819}"/>
              </a:ext>
            </a:extLst>
          </p:cNvPr>
          <p:cNvSpPr txBox="1"/>
          <p:nvPr/>
        </p:nvSpPr>
        <p:spPr>
          <a:xfrm>
            <a:off x="9835420" y="2658498"/>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6</a:t>
            </a:r>
          </a:p>
        </p:txBody>
      </p:sp>
      <p:sp>
        <p:nvSpPr>
          <p:cNvPr id="30" name="TextBox 29">
            <a:extLst>
              <a:ext uri="{FF2B5EF4-FFF2-40B4-BE49-F238E27FC236}">
                <a16:creationId xmlns:a16="http://schemas.microsoft.com/office/drawing/2014/main" id="{79A685D0-27CA-4D26-B806-42E317BF6505}"/>
              </a:ext>
            </a:extLst>
          </p:cNvPr>
          <p:cNvSpPr txBox="1"/>
          <p:nvPr/>
        </p:nvSpPr>
        <p:spPr>
          <a:xfrm>
            <a:off x="3711937" y="3050113"/>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7</a:t>
            </a:r>
          </a:p>
        </p:txBody>
      </p:sp>
      <p:sp>
        <p:nvSpPr>
          <p:cNvPr id="31" name="TextBox 30">
            <a:extLst>
              <a:ext uri="{FF2B5EF4-FFF2-40B4-BE49-F238E27FC236}">
                <a16:creationId xmlns:a16="http://schemas.microsoft.com/office/drawing/2014/main" id="{DFC34302-0347-4A51-A869-F26A319F98AE}"/>
              </a:ext>
            </a:extLst>
          </p:cNvPr>
          <p:cNvSpPr txBox="1"/>
          <p:nvPr/>
        </p:nvSpPr>
        <p:spPr>
          <a:xfrm>
            <a:off x="5766436" y="3040088"/>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7</a:t>
            </a:r>
          </a:p>
        </p:txBody>
      </p:sp>
      <p:sp>
        <p:nvSpPr>
          <p:cNvPr id="32" name="TextBox 31">
            <a:extLst>
              <a:ext uri="{FF2B5EF4-FFF2-40B4-BE49-F238E27FC236}">
                <a16:creationId xmlns:a16="http://schemas.microsoft.com/office/drawing/2014/main" id="{3C1A7F7F-9656-4745-8D1C-D60060463079}"/>
              </a:ext>
            </a:extLst>
          </p:cNvPr>
          <p:cNvSpPr txBox="1"/>
          <p:nvPr/>
        </p:nvSpPr>
        <p:spPr>
          <a:xfrm>
            <a:off x="7666439" y="3061595"/>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2</a:t>
            </a:r>
          </a:p>
        </p:txBody>
      </p:sp>
      <p:sp>
        <p:nvSpPr>
          <p:cNvPr id="33" name="TextBox 32">
            <a:extLst>
              <a:ext uri="{FF2B5EF4-FFF2-40B4-BE49-F238E27FC236}">
                <a16:creationId xmlns:a16="http://schemas.microsoft.com/office/drawing/2014/main" id="{980FE108-A209-42E0-AE0A-BD808CA83BC3}"/>
              </a:ext>
            </a:extLst>
          </p:cNvPr>
          <p:cNvSpPr txBox="1"/>
          <p:nvPr/>
        </p:nvSpPr>
        <p:spPr>
          <a:xfrm>
            <a:off x="9835420" y="3050039"/>
            <a:ext cx="685800" cy="400110"/>
          </a:xfrm>
          <a:prstGeom prst="rect">
            <a:avLst/>
          </a:prstGeom>
          <a:noFill/>
        </p:spPr>
        <p:txBody>
          <a:bodyPr wrap="square">
            <a:spAutoFit/>
          </a:bodyPr>
          <a:lstStyle/>
          <a:p>
            <a:pPr algn="ctr"/>
            <a:r>
              <a:rPr lang="vi-VN" sz="20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3094294593"/>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circle(in)">
                                      <p:cBhvr>
                                        <p:cTn id="72" dur="20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circle(in)">
                                      <p:cBhvr>
                                        <p:cTn id="7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p:bldP spid="23" grpId="0"/>
      <p:bldP spid="24" grpId="0"/>
      <p:bldP spid="25" grpId="0"/>
      <p:bldP spid="26" grpId="0"/>
      <p:bldP spid="27" grpId="0"/>
      <p:bldP spid="28" grpId="0"/>
      <p:bldP spid="29" grpId="0"/>
      <p:bldP spid="30" grpId="0"/>
      <p:bldP spid="31"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663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9BF573-0DE8-4EBD-A9C7-908F5F965ABB}"/>
              </a:ext>
            </a:extLst>
          </p:cNvPr>
          <p:cNvSpPr txBox="1"/>
          <p:nvPr/>
        </p:nvSpPr>
        <p:spPr>
          <a:xfrm rot="16200000">
            <a:off x="-1818250" y="3136613"/>
            <a:ext cx="6098344" cy="584775"/>
          </a:xfrm>
          <a:prstGeom prst="rect">
            <a:avLst/>
          </a:prstGeom>
          <a:noFill/>
        </p:spPr>
        <p:txBody>
          <a:bodyPr wrap="square">
            <a:spAutoFit/>
          </a:bodyPr>
          <a:lstStyle/>
          <a:p>
            <a:pPr algn="ctr"/>
            <a:r>
              <a:rPr lang="vi-VN" altLang="zh-CN" sz="3200" b="1" dirty="0">
                <a:solidFill>
                  <a:schemeClr val="bg1"/>
                </a:solidFill>
                <a:latin typeface="Arial" panose="020B0604020202020204" pitchFamily="34" charset="0"/>
                <a:cs typeface="Arial" panose="020B0604020202020204" pitchFamily="34" charset="0"/>
                <a:sym typeface="+mn-lt"/>
              </a:rPr>
              <a:t>Quan sát Hình 2.6 và cho biết:</a:t>
            </a:r>
            <a:endParaRPr lang="zh-CN" altLang="en-US" sz="3200" b="1" dirty="0">
              <a:solidFill>
                <a:schemeClr val="bg1"/>
              </a:solidFill>
              <a:latin typeface="Arial" panose="020B0604020202020204" pitchFamily="34" charset="0"/>
              <a:cs typeface="Arial" panose="020B0604020202020204" pitchFamily="34" charset="0"/>
              <a:sym typeface="+mn-lt"/>
            </a:endParaRPr>
          </a:p>
        </p:txBody>
      </p:sp>
      <p:pic>
        <p:nvPicPr>
          <p:cNvPr id="6" name="Picture 5">
            <a:extLst>
              <a:ext uri="{FF2B5EF4-FFF2-40B4-BE49-F238E27FC236}">
                <a16:creationId xmlns:a16="http://schemas.microsoft.com/office/drawing/2014/main" id="{A613B509-86A8-4E6A-8A0D-D2CD9D242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210" y="36520"/>
            <a:ext cx="8451162" cy="3530990"/>
          </a:xfrm>
          <a:prstGeom prst="rect">
            <a:avLst/>
          </a:prstGeom>
          <a:ln>
            <a:noFill/>
          </a:ln>
          <a:effectLst>
            <a:softEdge rad="112500"/>
          </a:effectLst>
        </p:spPr>
      </p:pic>
      <p:sp>
        <p:nvSpPr>
          <p:cNvPr id="8" name="TextBox 7">
            <a:extLst>
              <a:ext uri="{FF2B5EF4-FFF2-40B4-BE49-F238E27FC236}">
                <a16:creationId xmlns:a16="http://schemas.microsoft.com/office/drawing/2014/main" id="{E7A16A61-08EE-4437-BB51-63DB56397F3C}"/>
              </a:ext>
            </a:extLst>
          </p:cNvPr>
          <p:cNvSpPr txBox="1"/>
          <p:nvPr/>
        </p:nvSpPr>
        <p:spPr>
          <a:xfrm>
            <a:off x="2090057" y="3696008"/>
            <a:ext cx="10101943" cy="584775"/>
          </a:xfrm>
          <a:prstGeom prst="rect">
            <a:avLst/>
          </a:prstGeom>
          <a:solidFill>
            <a:srgbClr val="FFFFCC"/>
          </a:solidFill>
        </p:spPr>
        <p:txBody>
          <a:bodyPr wrap="square">
            <a:spAutoFit/>
          </a:bodyPr>
          <a:lstStyle/>
          <a:p>
            <a:r>
              <a:rPr lang="vi-VN" sz="3200" b="1" i="0" dirty="0">
                <a:solidFill>
                  <a:srgbClr val="333333"/>
                </a:solidFill>
                <a:effectLst/>
                <a:latin typeface="Arial" panose="020B0604020202020204" pitchFamily="34" charset="0"/>
                <a:cs typeface="Arial" panose="020B0604020202020204" pitchFamily="34" charset="0"/>
              </a:rPr>
              <a:t>1.</a:t>
            </a:r>
            <a:r>
              <a:rPr lang="vi-VN" sz="3200" b="0" i="0" dirty="0">
                <a:solidFill>
                  <a:srgbClr val="333333"/>
                </a:solidFill>
                <a:effectLst/>
                <a:latin typeface="Arial" panose="020B0604020202020204" pitchFamily="34" charset="0"/>
                <a:cs typeface="Arial" panose="020B0604020202020204" pitchFamily="34" charset="0"/>
              </a:rPr>
              <a:t> Thứ tự sắp xếp các electron ở vỏ nguyên tử chlorine</a:t>
            </a:r>
            <a:endParaRPr lang="vi-VN" sz="3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F0EC59C-82EE-46D4-9A56-5F4E543F45D1}"/>
              </a:ext>
            </a:extLst>
          </p:cNvPr>
          <p:cNvSpPr txBox="1"/>
          <p:nvPr/>
        </p:nvSpPr>
        <p:spPr>
          <a:xfrm>
            <a:off x="2143313" y="5164351"/>
            <a:ext cx="9561342" cy="584775"/>
          </a:xfrm>
          <a:prstGeom prst="rect">
            <a:avLst/>
          </a:prstGeom>
          <a:solidFill>
            <a:srgbClr val="FFFFCC"/>
          </a:solidFill>
        </p:spPr>
        <p:txBody>
          <a:bodyPr wrap="square">
            <a:spAutoFit/>
          </a:bodyPr>
          <a:lstStyle/>
          <a:p>
            <a:r>
              <a:rPr lang="vi-VN" sz="3200" b="1" i="0" dirty="0">
                <a:solidFill>
                  <a:srgbClr val="333333"/>
                </a:solidFill>
                <a:effectLst/>
                <a:latin typeface="Arial" panose="020B0604020202020204" pitchFamily="34" charset="0"/>
                <a:cs typeface="Arial" panose="020B0604020202020204" pitchFamily="34" charset="0"/>
              </a:rPr>
              <a:t>2.</a:t>
            </a:r>
            <a:r>
              <a:rPr lang="vi-VN" sz="3200" b="0" i="0" dirty="0">
                <a:solidFill>
                  <a:srgbClr val="333333"/>
                </a:solidFill>
                <a:effectLst/>
                <a:latin typeface="Arial" panose="020B0604020202020204" pitchFamily="34" charset="0"/>
                <a:cs typeface="Arial" panose="020B0604020202020204" pitchFamily="34" charset="0"/>
              </a:rPr>
              <a:t> Số electron trên từng lớp ở vỏ nguyên tử chlorine</a:t>
            </a:r>
            <a:endParaRPr lang="vi-VN" sz="3200" dirty="0">
              <a:latin typeface="Arial" panose="020B0604020202020204" pitchFamily="34" charset="0"/>
              <a:cs typeface="Arial" panose="020B0604020202020204" pitchFamily="34" charset="0"/>
            </a:endParaRPr>
          </a:p>
        </p:txBody>
      </p:sp>
      <p:sp>
        <p:nvSpPr>
          <p:cNvPr id="11" name="Action Button: Help 10">
            <a:hlinkClick r:id="" action="ppaction://noaction" highlightClick="1"/>
            <a:extLst>
              <a:ext uri="{FF2B5EF4-FFF2-40B4-BE49-F238E27FC236}">
                <a16:creationId xmlns:a16="http://schemas.microsoft.com/office/drawing/2014/main" id="{03175456-75FE-4D6F-ADCB-2FC335B0D856}"/>
              </a:ext>
            </a:extLst>
          </p:cNvPr>
          <p:cNvSpPr/>
          <p:nvPr/>
        </p:nvSpPr>
        <p:spPr>
          <a:xfrm rot="16200000">
            <a:off x="980196" y="6152375"/>
            <a:ext cx="584776" cy="826473"/>
          </a:xfrm>
          <a:prstGeom prst="actionButtonHelp">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039520278"/>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241985" y="216540"/>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8402918" y="3989884"/>
            <a:ext cx="3783723" cy="2801847"/>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722542" y="1766238"/>
            <a:ext cx="10041156" cy="2401585"/>
            <a:chOff x="1378635" y="2504048"/>
            <a:chExt cx="10041156" cy="2401585"/>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378635" y="2648640"/>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38069" y="3161775"/>
              <a:ext cx="9580097" cy="1200329"/>
            </a:xfrm>
            <a:prstGeom prst="rect">
              <a:avLst/>
            </a:prstGeom>
            <a:noFill/>
          </p:spPr>
          <p:txBody>
            <a:bodyPr wrap="square">
              <a:spAutoFit/>
            </a:bodyPr>
            <a:lstStyle/>
            <a:p>
              <a:pPr algn="just"/>
              <a:r>
                <a:rPr lang="vi-VN" sz="3600" dirty="0">
                  <a:latin typeface="Arial" panose="020B0604020202020204" pitchFamily="34" charset="0"/>
                  <a:cs typeface="Arial" panose="020B0604020202020204" pitchFamily="34" charset="0"/>
                </a:rPr>
                <a:t>Vỏ nguyên tử gồm các hạt electron mang điện tích âm sắp xếp thành từng lớp.</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 y="38443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691" y="4674047"/>
            <a:ext cx="1786746" cy="1786746"/>
          </a:xfrm>
          <a:prstGeom prst="rect">
            <a:avLst/>
          </a:prstGeom>
        </p:spPr>
      </p:pic>
    </p:spTree>
    <p:extLst>
      <p:ext uri="{BB962C8B-B14F-4D97-AF65-F5344CB8AC3E}">
        <p14:creationId xmlns:p14="http://schemas.microsoft.com/office/powerpoint/2010/main" val="3343844384"/>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8" name="PA-组合 3">
            <a:extLst>
              <a:ext uri="{FF2B5EF4-FFF2-40B4-BE49-F238E27FC236}">
                <a16:creationId xmlns:a16="http://schemas.microsoft.com/office/drawing/2014/main" id="{54E558EE-0DC2-4010-BF0B-1FC5FB7E19E3}"/>
              </a:ext>
            </a:extLst>
          </p:cNvPr>
          <p:cNvGrpSpPr/>
          <p:nvPr>
            <p:custDataLst>
              <p:tags r:id="rId2"/>
            </p:custDataLst>
          </p:nvPr>
        </p:nvGrpSpPr>
        <p:grpSpPr>
          <a:xfrm>
            <a:off x="1561519" y="1300134"/>
            <a:ext cx="10630480" cy="3154710"/>
            <a:chOff x="1561440" y="1443589"/>
            <a:chExt cx="10630664" cy="3154489"/>
          </a:xfrm>
        </p:grpSpPr>
        <p:sp>
          <p:nvSpPr>
            <p:cNvPr id="9" name="PA-文本框 11">
              <a:extLst>
                <a:ext uri="{FF2B5EF4-FFF2-40B4-BE49-F238E27FC236}">
                  <a16:creationId xmlns:a16="http://schemas.microsoft.com/office/drawing/2014/main" id="{37D52D6B-950D-4ED3-A06A-7BF0261940FB}"/>
                </a:ext>
              </a:extLst>
            </p:cNvPr>
            <p:cNvSpPr txBox="1"/>
            <p:nvPr>
              <p:custDataLst>
                <p:tags r:id="rId3"/>
              </p:custDataLst>
            </p:nvPr>
          </p:nvSpPr>
          <p:spPr>
            <a:xfrm>
              <a:off x="3179247" y="1896953"/>
              <a:ext cx="9012857" cy="2554366"/>
            </a:xfrm>
            <a:prstGeom prst="rect">
              <a:avLst/>
            </a:prstGeom>
            <a:noFill/>
          </p:spPr>
          <p:txBody>
            <a:bodyPr wrap="square" rtlCol="0">
              <a:spAutoFit/>
            </a:bodyPr>
            <a:lstStyle/>
            <a:p>
              <a:pPr algn="ctr"/>
              <a:r>
                <a:rPr lang="vi-VN" altLang="zh-CN" sz="8000" b="1" dirty="0">
                  <a:solidFill>
                    <a:schemeClr val="accent5">
                      <a:lumMod val="75000"/>
                    </a:schemeClr>
                  </a:solidFill>
                  <a:latin typeface="Arial" panose="020B0604020202020204" pitchFamily="34" charset="0"/>
                  <a:cs typeface="Arial" panose="020B0604020202020204" pitchFamily="34" charset="0"/>
                  <a:sym typeface="+mn-lt"/>
                </a:rPr>
                <a:t>KHỐI LƯỢNG NGUYÊN TỬ</a:t>
              </a:r>
              <a:endParaRPr lang="zh-CN" altLang="en-US" sz="7200" b="1" dirty="0">
                <a:solidFill>
                  <a:schemeClr val="accent5">
                    <a:lumMod val="75000"/>
                  </a:schemeClr>
                </a:solidFill>
                <a:cs typeface="+mn-ea"/>
                <a:sym typeface="+mn-lt"/>
              </a:endParaRPr>
            </a:p>
          </p:txBody>
        </p:sp>
        <p:sp>
          <p:nvSpPr>
            <p:cNvPr id="10" name="PA-文本框 13">
              <a:extLst>
                <a:ext uri="{FF2B5EF4-FFF2-40B4-BE49-F238E27FC236}">
                  <a16:creationId xmlns:a16="http://schemas.microsoft.com/office/drawing/2014/main" id="{E625F0F9-072F-4B91-B34F-DAE731DC8F68}"/>
                </a:ext>
              </a:extLst>
            </p:cNvPr>
            <p:cNvSpPr txBox="1"/>
            <p:nvPr>
              <p:custDataLst>
                <p:tags r:id="rId4"/>
              </p:custDataLst>
            </p:nvPr>
          </p:nvSpPr>
          <p:spPr>
            <a:xfrm>
              <a:off x="1561440" y="1443589"/>
              <a:ext cx="2371757"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IV.</a:t>
              </a:r>
            </a:p>
          </p:txBody>
        </p:sp>
        <p:cxnSp>
          <p:nvCxnSpPr>
            <p:cNvPr id="16" name="PA-直接连接符 14">
              <a:extLst>
                <a:ext uri="{FF2B5EF4-FFF2-40B4-BE49-F238E27FC236}">
                  <a16:creationId xmlns:a16="http://schemas.microsoft.com/office/drawing/2014/main" id="{AEF4BE41-57B5-4A8F-9586-CBDE44EE0B59}"/>
                </a:ext>
              </a:extLst>
            </p:cNvPr>
            <p:cNvCxnSpPr/>
            <p:nvPr>
              <p:custDataLst>
                <p:tags r:id="rId5"/>
              </p:custDataLst>
            </p:nvPr>
          </p:nvCxnSpPr>
          <p:spPr>
            <a:xfrm>
              <a:off x="4144219" y="2448276"/>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A16A61-08EE-4437-BB51-63DB56397F3C}"/>
              </a:ext>
            </a:extLst>
          </p:cNvPr>
          <p:cNvSpPr txBox="1"/>
          <p:nvPr/>
        </p:nvSpPr>
        <p:spPr>
          <a:xfrm rot="16200000">
            <a:off x="-2205832" y="2644170"/>
            <a:ext cx="6858001" cy="1569660"/>
          </a:xfrm>
          <a:prstGeom prst="rect">
            <a:avLst/>
          </a:prstGeom>
          <a:solidFill>
            <a:schemeClr val="tx1"/>
          </a:solidFill>
        </p:spPr>
        <p:txBody>
          <a:bodyPr wrap="square">
            <a:spAutoFit/>
          </a:bodyPr>
          <a:lstStyle/>
          <a:p>
            <a:pPr algn="just"/>
            <a:r>
              <a:rPr lang="vi-VN" sz="3200" b="1" i="0" dirty="0">
                <a:solidFill>
                  <a:schemeClr val="bg1"/>
                </a:solidFill>
                <a:effectLst/>
                <a:latin typeface="Arial" panose="020B0604020202020204" pitchFamily="34" charset="0"/>
                <a:cs typeface="Arial" panose="020B0604020202020204" pitchFamily="34" charset="0"/>
              </a:rPr>
              <a:t>1. </a:t>
            </a:r>
            <a:r>
              <a:rPr lang="vi-VN" sz="3200" b="1" dirty="0">
                <a:solidFill>
                  <a:schemeClr val="bg1"/>
                </a:solidFill>
                <a:latin typeface="Arial" panose="020B0604020202020204" pitchFamily="34" charset="0"/>
                <a:cs typeface="Arial" panose="020B0604020202020204" pitchFamily="34" charset="0"/>
              </a:rPr>
              <a:t> Em hãy cho biết vì sao khối lượng hạt nhân nguyên tử có thể coi là khối lượng của nguyên tử.</a:t>
            </a:r>
          </a:p>
        </p:txBody>
      </p:sp>
      <p:sp>
        <p:nvSpPr>
          <p:cNvPr id="12" name="TextBox 11">
            <a:extLst>
              <a:ext uri="{FF2B5EF4-FFF2-40B4-BE49-F238E27FC236}">
                <a16:creationId xmlns:a16="http://schemas.microsoft.com/office/drawing/2014/main" id="{0F8E5A97-FDDF-4706-B0C7-0D0AB569711B}"/>
              </a:ext>
            </a:extLst>
          </p:cNvPr>
          <p:cNvSpPr txBox="1"/>
          <p:nvPr/>
        </p:nvSpPr>
        <p:spPr>
          <a:xfrm>
            <a:off x="2278966" y="2044061"/>
            <a:ext cx="9580098" cy="4031873"/>
          </a:xfrm>
          <a:prstGeom prst="rect">
            <a:avLst/>
          </a:prstGeom>
          <a:solidFill>
            <a:srgbClr val="FFFFCC"/>
          </a:solidFill>
        </p:spPr>
        <p:txBody>
          <a:bodyPr wrap="square">
            <a:spAutoFit/>
          </a:bodyPr>
          <a:lstStyle/>
          <a:p>
            <a:pPr algn="l" latinLnBrk="0"/>
            <a:r>
              <a:rPr lang="vi-VN" sz="3200" b="0" i="0" dirty="0">
                <a:solidFill>
                  <a:srgbClr val="333333"/>
                </a:solidFill>
                <a:effectLst/>
                <a:latin typeface="Arial" panose="020B0604020202020204" pitchFamily="34" charset="0"/>
                <a:cs typeface="Arial" panose="020B0604020202020204" pitchFamily="34" charset="0"/>
              </a:rPr>
              <a:t>- Ta có:</a:t>
            </a:r>
          </a:p>
          <a:p>
            <a:pPr algn="l" latinLnBrk="0"/>
            <a:r>
              <a:rPr lang="vi-VN" sz="3200" b="0" i="0" dirty="0">
                <a:solidFill>
                  <a:srgbClr val="333333"/>
                </a:solidFill>
                <a:effectLst/>
                <a:latin typeface="Arial" panose="020B0604020202020204" pitchFamily="34" charset="0"/>
                <a:cs typeface="Arial" panose="020B0604020202020204" pitchFamily="34" charset="0"/>
              </a:rPr>
              <a:t>   + Khối lượng 1 proton = 1 neutron = 1amu</a:t>
            </a:r>
          </a:p>
          <a:p>
            <a:pPr algn="l" latinLnBrk="0"/>
            <a:r>
              <a:rPr lang="vi-VN" sz="3200" b="0" i="0" dirty="0">
                <a:solidFill>
                  <a:srgbClr val="333333"/>
                </a:solidFill>
                <a:effectLst/>
                <a:latin typeface="Arial" panose="020B0604020202020204" pitchFamily="34" charset="0"/>
                <a:cs typeface="Arial" panose="020B0604020202020204" pitchFamily="34" charset="0"/>
              </a:rPr>
              <a:t>   + Khối lượng 1 electron = 0,00055 amu</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Khối lượng electron nhỏ hơn rất nhiều so với khối lượng proton và neutron</a:t>
            </a:r>
          </a:p>
          <a:p>
            <a:r>
              <a:rPr lang="en-US" sz="3200" dirty="0"/>
              <a:t>⇒</a:t>
            </a:r>
            <a:r>
              <a:rPr lang="vi-VN" sz="3200" b="0" i="0" dirty="0">
                <a:solidFill>
                  <a:srgbClr val="333333"/>
                </a:solidFill>
                <a:effectLst/>
                <a:latin typeface="Arial" panose="020B0604020202020204" pitchFamily="34" charset="0"/>
                <a:cs typeface="Arial" panose="020B0604020202020204" pitchFamily="34" charset="0"/>
              </a:rPr>
              <a:t> Có thể bỏ qua khối lượng của electron hay khối lượng hạt nhân nguyên tử có thể coi là khối lượng của nguyên tử</a:t>
            </a:r>
          </a:p>
        </p:txBody>
      </p:sp>
      <p:sp>
        <p:nvSpPr>
          <p:cNvPr id="13" name="TextBox 12">
            <a:extLst>
              <a:ext uri="{FF2B5EF4-FFF2-40B4-BE49-F238E27FC236}">
                <a16:creationId xmlns:a16="http://schemas.microsoft.com/office/drawing/2014/main" id="{CD62AD6A-811D-4530-92BD-9FA46766C113}"/>
              </a:ext>
            </a:extLst>
          </p:cNvPr>
          <p:cNvSpPr txBox="1"/>
          <p:nvPr/>
        </p:nvSpPr>
        <p:spPr>
          <a:xfrm>
            <a:off x="5317588" y="782066"/>
            <a:ext cx="2067951" cy="707886"/>
          </a:xfrm>
          <a:prstGeom prst="rect">
            <a:avLst/>
          </a:prstGeom>
          <a:noFill/>
        </p:spPr>
        <p:txBody>
          <a:bodyPr wrap="square" rtlCol="0">
            <a:spAutoFit/>
          </a:bodyPr>
          <a:lstStyle/>
          <a:p>
            <a:r>
              <a:rPr lang="vi-VN" sz="4000" b="1"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1142600858"/>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7A16A61-08EE-4437-BB51-63DB56397F3C}"/>
              </a:ext>
            </a:extLst>
          </p:cNvPr>
          <p:cNvSpPr txBox="1"/>
          <p:nvPr/>
        </p:nvSpPr>
        <p:spPr>
          <a:xfrm rot="16200000">
            <a:off x="-2205832" y="2644170"/>
            <a:ext cx="6858001" cy="1569660"/>
          </a:xfrm>
          <a:prstGeom prst="rect">
            <a:avLst/>
          </a:prstGeom>
          <a:solidFill>
            <a:schemeClr val="tx1"/>
          </a:solidFill>
        </p:spPr>
        <p:txBody>
          <a:bodyPr wrap="square">
            <a:spAutoFit/>
          </a:bodyPr>
          <a:lstStyle/>
          <a:p>
            <a:pPr algn="just"/>
            <a:r>
              <a:rPr lang="vi-VN" sz="3200" b="1" i="0" dirty="0">
                <a:solidFill>
                  <a:schemeClr val="bg1"/>
                </a:solidFill>
                <a:effectLst/>
                <a:latin typeface="Arial" panose="020B0604020202020204" pitchFamily="34" charset="0"/>
                <a:cs typeface="Arial" panose="020B0604020202020204" pitchFamily="34" charset="0"/>
              </a:rPr>
              <a:t>2. Hãy so sánh khối lượng của nguyên tử nhôm (13p, 14n) và nguyên tử đồng (29p, 36n).</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F8E5A97-FDDF-4706-B0C7-0D0AB569711B}"/>
                  </a:ext>
                </a:extLst>
              </p:cNvPr>
              <p:cNvSpPr txBox="1"/>
              <p:nvPr/>
            </p:nvSpPr>
            <p:spPr>
              <a:xfrm>
                <a:off x="2173563" y="946781"/>
                <a:ext cx="9755839" cy="5569345"/>
              </a:xfrm>
              <a:prstGeom prst="rect">
                <a:avLst/>
              </a:prstGeom>
              <a:solidFill>
                <a:srgbClr val="FFFFCC"/>
              </a:solidFill>
            </p:spPr>
            <p:txBody>
              <a:bodyPr wrap="square">
                <a:spAutoFit/>
              </a:bodyPr>
              <a:lstStyle/>
              <a:p>
                <a:r>
                  <a:rPr lang="vi-VN" sz="3200" dirty="0">
                    <a:solidFill>
                      <a:srgbClr val="333333"/>
                    </a:solidFill>
                    <a:latin typeface="Arial" panose="020B0604020202020204" pitchFamily="34" charset="0"/>
                    <a:cs typeface="Arial" panose="020B0604020202020204" pitchFamily="34" charset="0"/>
                  </a:rPr>
                  <a:t>- Ở câu hỏi 1 ta biết rằng khối lượng hạt nhân nguyên tử có thể coi là khối lượng của nguyên tử</a:t>
                </a:r>
              </a:p>
              <a:p>
                <a:r>
                  <a:rPr lang="vi-VN" sz="3200" dirty="0">
                    <a:solidFill>
                      <a:srgbClr val="333333"/>
                    </a:solidFill>
                    <a:latin typeface="Arial" panose="020B0604020202020204" pitchFamily="34" charset="0"/>
                    <a:cs typeface="Arial" panose="020B0604020202020204" pitchFamily="34" charset="0"/>
                  </a:rPr>
                  <a:t>- Khối lượng hạt nhân nguyên tử bằng tổng khối lượng của các hạt proton, neutron trong hạt nhân</a:t>
                </a:r>
              </a:p>
              <a:p>
                <a:r>
                  <a:rPr lang="vi-VN" sz="3200" dirty="0">
                    <a:solidFill>
                      <a:srgbClr val="333333"/>
                    </a:solidFill>
                    <a:latin typeface="Arial" panose="020B0604020202020204" pitchFamily="34" charset="0"/>
                    <a:cs typeface="Arial" panose="020B0604020202020204" pitchFamily="34" charset="0"/>
                  </a:rPr>
                  <a:t>- Mà: Khối lượng 1 proton = 1 neutron = 1amu</a:t>
                </a:r>
              </a:p>
              <a:p>
                <a:r>
                  <a:rPr lang="en-US" sz="3200" dirty="0"/>
                  <a:t>⇒</a:t>
                </a:r>
                <a:r>
                  <a:rPr lang="vi-VN" sz="3200" dirty="0">
                    <a:solidFill>
                      <a:srgbClr val="333333"/>
                    </a:solidFill>
                    <a:latin typeface="Arial" panose="020B0604020202020204" pitchFamily="34" charset="0"/>
                    <a:cs typeface="Arial" panose="020B0604020202020204" pitchFamily="34" charset="0"/>
                  </a:rPr>
                  <a:t> Khối lượng nguyên tử nhôm (13p, 14n) </a:t>
                </a:r>
              </a:p>
              <a:p>
                <a:r>
                  <a:rPr lang="vi-VN" sz="3200" dirty="0">
                    <a:solidFill>
                      <a:srgbClr val="333333"/>
                    </a:solidFill>
                    <a:latin typeface="Arial" panose="020B0604020202020204" pitchFamily="34" charset="0"/>
                    <a:cs typeface="Arial" panose="020B0604020202020204" pitchFamily="34" charset="0"/>
                  </a:rPr>
                  <a:t>				= 13.1 + 14.1 = 27 amu</a:t>
                </a:r>
              </a:p>
              <a:p>
                <a:r>
                  <a:rPr lang="vi-VN" sz="3200" dirty="0">
                    <a:solidFill>
                      <a:srgbClr val="333333"/>
                    </a:solidFill>
                    <a:latin typeface="Arial" panose="020B0604020202020204" pitchFamily="34" charset="0"/>
                    <a:cs typeface="Arial" panose="020B0604020202020204" pitchFamily="34" charset="0"/>
                  </a:rPr>
                  <a:t>    Khối lượng nguyên tử đồng (29p, 36n) </a:t>
                </a:r>
              </a:p>
              <a:p>
                <a:r>
                  <a:rPr lang="vi-VN" sz="3200" dirty="0">
                    <a:solidFill>
                      <a:srgbClr val="333333"/>
                    </a:solidFill>
                    <a:latin typeface="Arial" panose="020B0604020202020204" pitchFamily="34" charset="0"/>
                    <a:cs typeface="Arial" panose="020B0604020202020204" pitchFamily="34" charset="0"/>
                  </a:rPr>
                  <a:t>				= 29.1 + 36.1 = 65 amu</a:t>
                </a:r>
              </a:p>
              <a:p>
                <a:r>
                  <a:rPr lang="en-US" sz="3200" dirty="0"/>
                  <a:t>⇒</a:t>
                </a:r>
                <a:r>
                  <a:rPr lang="vi-VN" sz="3200" dirty="0"/>
                  <a:t> </a:t>
                </a:r>
                <a14:m>
                  <m:oMath xmlns:m="http://schemas.openxmlformats.org/officeDocument/2006/math">
                    <m:f>
                      <m:fPr>
                        <m:ctrlPr>
                          <a:rPr lang="vi-VN" sz="3200" i="1" smtClean="0">
                            <a:latin typeface="Cambria Math" panose="02040503050406030204" pitchFamily="18" charset="0"/>
                          </a:rPr>
                        </m:ctrlPr>
                      </m:fPr>
                      <m:num>
                        <m:r>
                          <m:rPr>
                            <m:nor/>
                          </m:rPr>
                          <a:rPr lang="vi-VN" sz="3200" dirty="0">
                            <a:solidFill>
                              <a:srgbClr val="333333"/>
                            </a:solidFill>
                            <a:latin typeface="Arial" panose="020B0604020202020204" pitchFamily="34" charset="0"/>
                            <a:cs typeface="Arial" panose="020B0604020202020204" pitchFamily="34" charset="0"/>
                          </a:rPr>
                          <m:t>Kh</m:t>
                        </m:r>
                        <m:r>
                          <m:rPr>
                            <m:nor/>
                          </m:rPr>
                          <a:rPr lang="vi-VN" sz="3200" dirty="0">
                            <a:solidFill>
                              <a:srgbClr val="333333"/>
                            </a:solidFill>
                            <a:latin typeface="Arial" panose="020B0604020202020204" pitchFamily="34" charset="0"/>
                            <a:cs typeface="Arial" panose="020B0604020202020204" pitchFamily="34" charset="0"/>
                          </a:rPr>
                          <m:t>ố</m:t>
                        </m:r>
                        <m:r>
                          <m:rPr>
                            <m:nor/>
                          </m:rPr>
                          <a:rPr lang="vi-VN" sz="3200" dirty="0">
                            <a:solidFill>
                              <a:srgbClr val="333333"/>
                            </a:solidFill>
                            <a:latin typeface="Arial" panose="020B0604020202020204" pitchFamily="34" charset="0"/>
                            <a:cs typeface="Arial" panose="020B0604020202020204" pitchFamily="34" charset="0"/>
                          </a:rPr>
                          <m:t>i</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l</m:t>
                        </m:r>
                        <m:r>
                          <m:rPr>
                            <m:nor/>
                          </m:rPr>
                          <a:rPr lang="vi-VN" sz="3200" dirty="0">
                            <a:solidFill>
                              <a:srgbClr val="333333"/>
                            </a:solidFill>
                            <a:latin typeface="Arial" panose="020B0604020202020204" pitchFamily="34" charset="0"/>
                            <a:cs typeface="Arial" panose="020B0604020202020204" pitchFamily="34" charset="0"/>
                          </a:rPr>
                          <m:t>ượ</m:t>
                        </m:r>
                        <m:r>
                          <m:rPr>
                            <m:nor/>
                          </m:rPr>
                          <a:rPr lang="vi-VN" sz="3200" dirty="0">
                            <a:solidFill>
                              <a:srgbClr val="333333"/>
                            </a:solidFill>
                            <a:latin typeface="Arial" panose="020B0604020202020204" pitchFamily="34" charset="0"/>
                            <a:cs typeface="Arial" panose="020B0604020202020204" pitchFamily="34" charset="0"/>
                          </a:rPr>
                          <m:t>ng</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nguy</m:t>
                        </m:r>
                        <m:r>
                          <m:rPr>
                            <m:nor/>
                          </m:rPr>
                          <a:rPr lang="vi-VN" sz="3200" dirty="0">
                            <a:solidFill>
                              <a:srgbClr val="333333"/>
                            </a:solidFill>
                            <a:latin typeface="Arial" panose="020B0604020202020204" pitchFamily="34" charset="0"/>
                            <a:cs typeface="Arial" panose="020B0604020202020204" pitchFamily="34" charset="0"/>
                          </a:rPr>
                          <m:t>ê</m:t>
                        </m:r>
                        <m:r>
                          <m:rPr>
                            <m:nor/>
                          </m:rPr>
                          <a:rPr lang="vi-VN" sz="3200" dirty="0">
                            <a:solidFill>
                              <a:srgbClr val="333333"/>
                            </a:solidFill>
                            <a:latin typeface="Arial" panose="020B0604020202020204" pitchFamily="34" charset="0"/>
                            <a:cs typeface="Arial" panose="020B0604020202020204" pitchFamily="34" charset="0"/>
                          </a:rPr>
                          <m:t>n</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t</m:t>
                        </m:r>
                        <m:r>
                          <m:rPr>
                            <m:nor/>
                          </m:rPr>
                          <a:rPr lang="vi-VN" sz="3200" dirty="0">
                            <a:solidFill>
                              <a:srgbClr val="333333"/>
                            </a:solidFill>
                            <a:latin typeface="Arial" panose="020B0604020202020204" pitchFamily="34" charset="0"/>
                            <a:cs typeface="Arial" panose="020B0604020202020204" pitchFamily="34" charset="0"/>
                          </a:rPr>
                          <m:t>ử </m:t>
                        </m:r>
                        <m:r>
                          <m:rPr>
                            <m:nor/>
                          </m:rPr>
                          <a:rPr lang="vi-VN" sz="3200" dirty="0">
                            <a:solidFill>
                              <a:srgbClr val="333333"/>
                            </a:solidFill>
                            <a:latin typeface="Arial" panose="020B0604020202020204" pitchFamily="34" charset="0"/>
                            <a:cs typeface="Arial" panose="020B0604020202020204" pitchFamily="34" charset="0"/>
                          </a:rPr>
                          <m:t>nh</m:t>
                        </m:r>
                        <m:r>
                          <m:rPr>
                            <m:nor/>
                          </m:rPr>
                          <a:rPr lang="vi-VN" sz="3200" dirty="0">
                            <a:solidFill>
                              <a:srgbClr val="333333"/>
                            </a:solidFill>
                            <a:latin typeface="Arial" panose="020B0604020202020204" pitchFamily="34" charset="0"/>
                            <a:cs typeface="Arial" panose="020B0604020202020204" pitchFamily="34" charset="0"/>
                          </a:rPr>
                          <m:t>ô</m:t>
                        </m:r>
                        <m:r>
                          <m:rPr>
                            <m:nor/>
                          </m:rPr>
                          <a:rPr lang="vi-VN" sz="3200" dirty="0">
                            <a:solidFill>
                              <a:srgbClr val="333333"/>
                            </a:solidFill>
                            <a:latin typeface="Arial" panose="020B0604020202020204" pitchFamily="34" charset="0"/>
                            <a:cs typeface="Arial" panose="020B0604020202020204" pitchFamily="34" charset="0"/>
                          </a:rPr>
                          <m:t>m</m:t>
                        </m:r>
                      </m:num>
                      <m:den>
                        <m:r>
                          <m:rPr>
                            <m:nor/>
                          </m:rPr>
                          <a:rPr lang="vi-VN" sz="3200" dirty="0">
                            <a:solidFill>
                              <a:srgbClr val="333333"/>
                            </a:solidFill>
                            <a:latin typeface="Arial" panose="020B0604020202020204" pitchFamily="34" charset="0"/>
                            <a:cs typeface="Arial" panose="020B0604020202020204" pitchFamily="34" charset="0"/>
                          </a:rPr>
                          <m:t>Kh</m:t>
                        </m:r>
                        <m:r>
                          <m:rPr>
                            <m:nor/>
                          </m:rPr>
                          <a:rPr lang="vi-VN" sz="3200" dirty="0">
                            <a:solidFill>
                              <a:srgbClr val="333333"/>
                            </a:solidFill>
                            <a:latin typeface="Arial" panose="020B0604020202020204" pitchFamily="34" charset="0"/>
                            <a:cs typeface="Arial" panose="020B0604020202020204" pitchFamily="34" charset="0"/>
                          </a:rPr>
                          <m:t>ố</m:t>
                        </m:r>
                        <m:r>
                          <m:rPr>
                            <m:nor/>
                          </m:rPr>
                          <a:rPr lang="vi-VN" sz="3200" dirty="0">
                            <a:solidFill>
                              <a:srgbClr val="333333"/>
                            </a:solidFill>
                            <a:latin typeface="Arial" panose="020B0604020202020204" pitchFamily="34" charset="0"/>
                            <a:cs typeface="Arial" panose="020B0604020202020204" pitchFamily="34" charset="0"/>
                          </a:rPr>
                          <m:t>i</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l</m:t>
                        </m:r>
                        <m:r>
                          <m:rPr>
                            <m:nor/>
                          </m:rPr>
                          <a:rPr lang="vi-VN" sz="3200" dirty="0">
                            <a:solidFill>
                              <a:srgbClr val="333333"/>
                            </a:solidFill>
                            <a:latin typeface="Arial" panose="020B0604020202020204" pitchFamily="34" charset="0"/>
                            <a:cs typeface="Arial" panose="020B0604020202020204" pitchFamily="34" charset="0"/>
                          </a:rPr>
                          <m:t>ượ</m:t>
                        </m:r>
                        <m:r>
                          <m:rPr>
                            <m:nor/>
                          </m:rPr>
                          <a:rPr lang="vi-VN" sz="3200" dirty="0">
                            <a:solidFill>
                              <a:srgbClr val="333333"/>
                            </a:solidFill>
                            <a:latin typeface="Arial" panose="020B0604020202020204" pitchFamily="34" charset="0"/>
                            <a:cs typeface="Arial" panose="020B0604020202020204" pitchFamily="34" charset="0"/>
                          </a:rPr>
                          <m:t>ng</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nguy</m:t>
                        </m:r>
                        <m:r>
                          <m:rPr>
                            <m:nor/>
                          </m:rPr>
                          <a:rPr lang="vi-VN" sz="3200" dirty="0">
                            <a:solidFill>
                              <a:srgbClr val="333333"/>
                            </a:solidFill>
                            <a:latin typeface="Arial" panose="020B0604020202020204" pitchFamily="34" charset="0"/>
                            <a:cs typeface="Arial" panose="020B0604020202020204" pitchFamily="34" charset="0"/>
                          </a:rPr>
                          <m:t>ê</m:t>
                        </m:r>
                        <m:r>
                          <m:rPr>
                            <m:nor/>
                          </m:rPr>
                          <a:rPr lang="vi-VN" sz="3200" dirty="0">
                            <a:solidFill>
                              <a:srgbClr val="333333"/>
                            </a:solidFill>
                            <a:latin typeface="Arial" panose="020B0604020202020204" pitchFamily="34" charset="0"/>
                            <a:cs typeface="Arial" panose="020B0604020202020204" pitchFamily="34" charset="0"/>
                          </a:rPr>
                          <m:t>n</m:t>
                        </m:r>
                        <m:r>
                          <m:rPr>
                            <m:nor/>
                          </m:rPr>
                          <a:rPr lang="vi-VN" sz="3200" dirty="0">
                            <a:solidFill>
                              <a:srgbClr val="333333"/>
                            </a:solidFill>
                            <a:latin typeface="Arial" panose="020B0604020202020204" pitchFamily="34" charset="0"/>
                            <a:cs typeface="Arial" panose="020B0604020202020204" pitchFamily="34" charset="0"/>
                          </a:rPr>
                          <m:t> </m:t>
                        </m:r>
                        <m:r>
                          <m:rPr>
                            <m:nor/>
                          </m:rPr>
                          <a:rPr lang="vi-VN" sz="3200" dirty="0">
                            <a:solidFill>
                              <a:srgbClr val="333333"/>
                            </a:solidFill>
                            <a:latin typeface="Arial" panose="020B0604020202020204" pitchFamily="34" charset="0"/>
                            <a:cs typeface="Arial" panose="020B0604020202020204" pitchFamily="34" charset="0"/>
                          </a:rPr>
                          <m:t>t</m:t>
                        </m:r>
                        <m:r>
                          <m:rPr>
                            <m:nor/>
                          </m:rPr>
                          <a:rPr lang="vi-VN" sz="3200" dirty="0">
                            <a:solidFill>
                              <a:srgbClr val="333333"/>
                            </a:solidFill>
                            <a:latin typeface="Arial" panose="020B0604020202020204" pitchFamily="34" charset="0"/>
                            <a:cs typeface="Arial" panose="020B0604020202020204" pitchFamily="34" charset="0"/>
                          </a:rPr>
                          <m:t>ử đồ</m:t>
                        </m:r>
                        <m:r>
                          <m:rPr>
                            <m:nor/>
                          </m:rPr>
                          <a:rPr lang="vi-VN" sz="3200" dirty="0">
                            <a:solidFill>
                              <a:srgbClr val="333333"/>
                            </a:solidFill>
                            <a:latin typeface="Arial" panose="020B0604020202020204" pitchFamily="34" charset="0"/>
                            <a:cs typeface="Arial" panose="020B0604020202020204" pitchFamily="34" charset="0"/>
                          </a:rPr>
                          <m:t>ng</m:t>
                        </m:r>
                      </m:den>
                    </m:f>
                  </m:oMath>
                </a14:m>
                <a:r>
                  <a:rPr lang="vi-VN" sz="3200" b="0" i="0" dirty="0">
                    <a:solidFill>
                      <a:srgbClr val="333333"/>
                    </a:solidFill>
                    <a:effectLst/>
                    <a:latin typeface="Arial" panose="020B0604020202020204" pitchFamily="34" charset="0"/>
                    <a:cs typeface="Arial" panose="020B0604020202020204" pitchFamily="34" charset="0"/>
                  </a:rPr>
                  <a:t> = </a:t>
                </a:r>
                <a14:m>
                  <m:oMath xmlns:m="http://schemas.openxmlformats.org/officeDocument/2006/math">
                    <m:f>
                      <m:fPr>
                        <m:ctrlPr>
                          <a:rPr lang="vi-VN" sz="3200" b="0" i="1" smtClean="0">
                            <a:solidFill>
                              <a:srgbClr val="333333"/>
                            </a:solidFill>
                            <a:effectLst/>
                            <a:latin typeface="Cambria Math" panose="02040503050406030204" pitchFamily="18" charset="0"/>
                            <a:cs typeface="Arial" panose="020B0604020202020204" pitchFamily="34" charset="0"/>
                          </a:rPr>
                        </m:ctrlPr>
                      </m:fPr>
                      <m:num>
                        <m:r>
                          <a:rPr lang="vi-VN" sz="3200" b="0" i="1" smtClean="0">
                            <a:solidFill>
                              <a:srgbClr val="333333"/>
                            </a:solidFill>
                            <a:effectLst/>
                            <a:latin typeface="Cambria Math" panose="02040503050406030204" pitchFamily="18" charset="0"/>
                            <a:cs typeface="Arial" panose="020B0604020202020204" pitchFamily="34" charset="0"/>
                          </a:rPr>
                          <m:t>27</m:t>
                        </m:r>
                      </m:num>
                      <m:den>
                        <m:r>
                          <a:rPr lang="vi-VN" sz="3200" b="0" i="1" smtClean="0">
                            <a:solidFill>
                              <a:srgbClr val="333333"/>
                            </a:solidFill>
                            <a:effectLst/>
                            <a:latin typeface="Cambria Math" panose="02040503050406030204" pitchFamily="18" charset="0"/>
                            <a:cs typeface="Arial" panose="020B0604020202020204" pitchFamily="34" charset="0"/>
                          </a:rPr>
                          <m:t>65</m:t>
                        </m:r>
                      </m:den>
                    </m:f>
                  </m:oMath>
                </a14:m>
                <a:r>
                  <a:rPr lang="vi-VN" sz="3200" b="0" i="0" dirty="0">
                    <a:solidFill>
                      <a:srgbClr val="333333"/>
                    </a:solidFill>
                    <a:effectLst/>
                    <a:latin typeface="Arial" panose="020B0604020202020204" pitchFamily="34" charset="0"/>
                    <a:cs typeface="Arial" panose="020B0604020202020204" pitchFamily="34" charset="0"/>
                  </a:rPr>
                  <a:t> </a:t>
                </a:r>
                <a14:m>
                  <m:oMath xmlns:m="http://schemas.openxmlformats.org/officeDocument/2006/math">
                    <m:r>
                      <a:rPr lang="vi-VN" sz="3200" b="0" i="1" dirty="0" smtClean="0">
                        <a:solidFill>
                          <a:srgbClr val="333333"/>
                        </a:solidFill>
                        <a:effectLst/>
                        <a:latin typeface="Cambria Math" panose="02040503050406030204" pitchFamily="18" charset="0"/>
                        <a:ea typeface="Cambria Math" panose="02040503050406030204" pitchFamily="18" charset="0"/>
                        <a:cs typeface="Arial" panose="020B0604020202020204" pitchFamily="34" charset="0"/>
                      </a:rPr>
                      <m:t>≈0,415</m:t>
                    </m:r>
                  </m:oMath>
                </a14:m>
                <a:endParaRPr lang="vi-VN" sz="3200" b="0" i="0" dirty="0">
                  <a:solidFill>
                    <a:srgbClr val="333333"/>
                  </a:solidFill>
                  <a:effectLst/>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0F8E5A97-FDDF-4706-B0C7-0D0AB569711B}"/>
                  </a:ext>
                </a:extLst>
              </p:cNvPr>
              <p:cNvSpPr txBox="1">
                <a:spLocks noRot="1" noChangeAspect="1" noMove="1" noResize="1" noEditPoints="1" noAdjustHandles="1" noChangeArrowheads="1" noChangeShapeType="1" noTextEdit="1"/>
              </p:cNvSpPr>
              <p:nvPr/>
            </p:nvSpPr>
            <p:spPr>
              <a:xfrm>
                <a:off x="2173563" y="946781"/>
                <a:ext cx="9755839" cy="5569345"/>
              </a:xfrm>
              <a:prstGeom prst="rect">
                <a:avLst/>
              </a:prstGeom>
              <a:blipFill>
                <a:blip r:embed="rId3"/>
                <a:stretch>
                  <a:fillRect l="-1625" t="-1422"/>
                </a:stretch>
              </a:blipFill>
            </p:spPr>
            <p:txBody>
              <a:bodyPr/>
              <a:lstStyle/>
              <a:p>
                <a:r>
                  <a:rPr lang="vi-VN">
                    <a:noFill/>
                  </a:rPr>
                  <a:t> </a:t>
                </a:r>
              </a:p>
            </p:txBody>
          </p:sp>
        </mc:Fallback>
      </mc:AlternateContent>
      <p:sp>
        <p:nvSpPr>
          <p:cNvPr id="13" name="TextBox 12">
            <a:extLst>
              <a:ext uri="{FF2B5EF4-FFF2-40B4-BE49-F238E27FC236}">
                <a16:creationId xmlns:a16="http://schemas.microsoft.com/office/drawing/2014/main" id="{CD62AD6A-811D-4530-92BD-9FA46766C113}"/>
              </a:ext>
            </a:extLst>
          </p:cNvPr>
          <p:cNvSpPr txBox="1"/>
          <p:nvPr/>
        </p:nvSpPr>
        <p:spPr>
          <a:xfrm>
            <a:off x="5317588" y="120884"/>
            <a:ext cx="2067951" cy="707886"/>
          </a:xfrm>
          <a:prstGeom prst="rect">
            <a:avLst/>
          </a:prstGeom>
          <a:noFill/>
        </p:spPr>
        <p:txBody>
          <a:bodyPr wrap="square" rtlCol="0">
            <a:spAutoFit/>
          </a:bodyPr>
          <a:lstStyle/>
          <a:p>
            <a:r>
              <a:rPr lang="vi-VN" sz="4000" b="1" i="1" dirty="0">
                <a:solidFill>
                  <a:srgbClr val="FF0000"/>
                </a:solidFill>
                <a:latin typeface="Arial" panose="020B0604020202020204" pitchFamily="34" charset="0"/>
                <a:cs typeface="Arial" panose="020B0604020202020204" pitchFamily="34" charset="0"/>
              </a:rPr>
              <a:t>Lời giải</a:t>
            </a:r>
          </a:p>
        </p:txBody>
      </p:sp>
    </p:spTree>
    <p:extLst>
      <p:ext uri="{BB962C8B-B14F-4D97-AF65-F5344CB8AC3E}">
        <p14:creationId xmlns:p14="http://schemas.microsoft.com/office/powerpoint/2010/main" val="3800042172"/>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AC2BB"/>
        </a:solidFill>
        <a:effectLst/>
      </p:bgPr>
    </p:bg>
    <p:spTree>
      <p:nvGrpSpPr>
        <p:cNvPr id="1" name="Shape 877"/>
        <p:cNvGrpSpPr/>
        <p:nvPr/>
      </p:nvGrpSpPr>
      <p:grpSpPr>
        <a:xfrm>
          <a:off x="0" y="0"/>
          <a:ext cx="0" cy="0"/>
          <a:chOff x="0" y="0"/>
          <a:chExt cx="0" cy="0"/>
        </a:xfrm>
      </p:grpSpPr>
      <p:grpSp>
        <p:nvGrpSpPr>
          <p:cNvPr id="878" name="Google Shape;878;p60"/>
          <p:cNvGrpSpPr/>
          <p:nvPr/>
        </p:nvGrpSpPr>
        <p:grpSpPr>
          <a:xfrm>
            <a:off x="10241985" y="216540"/>
            <a:ext cx="1611196" cy="1603999"/>
            <a:chOff x="6988750" y="560250"/>
            <a:chExt cx="1208397" cy="1202999"/>
          </a:xfrm>
        </p:grpSpPr>
        <p:sp>
          <p:nvSpPr>
            <p:cNvPr id="879" name="Google Shape;879;p60"/>
            <p:cNvSpPr/>
            <p:nvPr/>
          </p:nvSpPr>
          <p:spPr>
            <a:xfrm>
              <a:off x="7013766" y="874594"/>
              <a:ext cx="665541" cy="576276"/>
            </a:xfrm>
            <a:custGeom>
              <a:avLst/>
              <a:gdLst/>
              <a:ahLst/>
              <a:cxnLst/>
              <a:rect l="l" t="t" r="r" b="b"/>
              <a:pathLst>
                <a:path w="10110" h="8754" extrusionOk="0">
                  <a:moveTo>
                    <a:pt x="7465" y="203"/>
                  </a:moveTo>
                  <a:lnTo>
                    <a:pt x="9874" y="4376"/>
                  </a:lnTo>
                  <a:lnTo>
                    <a:pt x="7465" y="8548"/>
                  </a:lnTo>
                  <a:lnTo>
                    <a:pt x="2645" y="8548"/>
                  </a:lnTo>
                  <a:lnTo>
                    <a:pt x="237" y="4376"/>
                  </a:lnTo>
                  <a:lnTo>
                    <a:pt x="2645" y="203"/>
                  </a:lnTo>
                  <a:close/>
                  <a:moveTo>
                    <a:pt x="2529" y="1"/>
                  </a:moveTo>
                  <a:lnTo>
                    <a:pt x="0" y="4376"/>
                  </a:lnTo>
                  <a:lnTo>
                    <a:pt x="2498" y="8703"/>
                  </a:lnTo>
                  <a:lnTo>
                    <a:pt x="2529" y="8754"/>
                  </a:lnTo>
                  <a:lnTo>
                    <a:pt x="7582" y="8754"/>
                  </a:lnTo>
                  <a:lnTo>
                    <a:pt x="10110" y="4376"/>
                  </a:lnTo>
                  <a:lnTo>
                    <a:pt x="7613" y="53"/>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0" name="Google Shape;880;p60"/>
            <p:cNvSpPr/>
            <p:nvPr/>
          </p:nvSpPr>
          <p:spPr>
            <a:xfrm>
              <a:off x="7498415" y="591388"/>
              <a:ext cx="665541" cy="576276"/>
            </a:xfrm>
            <a:custGeom>
              <a:avLst/>
              <a:gdLst/>
              <a:ahLst/>
              <a:cxnLst/>
              <a:rect l="l" t="t" r="r" b="b"/>
              <a:pathLst>
                <a:path w="10110" h="8754" extrusionOk="0">
                  <a:moveTo>
                    <a:pt x="7465" y="206"/>
                  </a:moveTo>
                  <a:lnTo>
                    <a:pt x="9873" y="4379"/>
                  </a:lnTo>
                  <a:lnTo>
                    <a:pt x="7465" y="8551"/>
                  </a:lnTo>
                  <a:lnTo>
                    <a:pt x="2645" y="8551"/>
                  </a:lnTo>
                  <a:lnTo>
                    <a:pt x="237" y="4379"/>
                  </a:lnTo>
                  <a:lnTo>
                    <a:pt x="2645" y="206"/>
                  </a:lnTo>
                  <a:close/>
                  <a:moveTo>
                    <a:pt x="2528" y="1"/>
                  </a:moveTo>
                  <a:lnTo>
                    <a:pt x="0" y="4379"/>
                  </a:lnTo>
                  <a:lnTo>
                    <a:pt x="2498" y="8701"/>
                  </a:lnTo>
                  <a:lnTo>
                    <a:pt x="2528" y="8753"/>
                  </a:lnTo>
                  <a:lnTo>
                    <a:pt x="7581" y="8753"/>
                  </a:lnTo>
                  <a:lnTo>
                    <a:pt x="10109" y="4379"/>
                  </a:lnTo>
                  <a:lnTo>
                    <a:pt x="7612" y="52"/>
                  </a:lnTo>
                  <a:lnTo>
                    <a:pt x="7581"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1" name="Google Shape;881;p60"/>
            <p:cNvSpPr/>
            <p:nvPr/>
          </p:nvSpPr>
          <p:spPr>
            <a:xfrm>
              <a:off x="7500851" y="1155628"/>
              <a:ext cx="665344" cy="576276"/>
            </a:xfrm>
            <a:custGeom>
              <a:avLst/>
              <a:gdLst/>
              <a:ahLst/>
              <a:cxnLst/>
              <a:rect l="l" t="t" r="r" b="b"/>
              <a:pathLst>
                <a:path w="10107" h="8754" extrusionOk="0">
                  <a:moveTo>
                    <a:pt x="7462" y="203"/>
                  </a:moveTo>
                  <a:lnTo>
                    <a:pt x="9874" y="4375"/>
                  </a:lnTo>
                  <a:lnTo>
                    <a:pt x="7462" y="8548"/>
                  </a:lnTo>
                  <a:lnTo>
                    <a:pt x="2646" y="8548"/>
                  </a:lnTo>
                  <a:lnTo>
                    <a:pt x="238" y="4375"/>
                  </a:lnTo>
                  <a:lnTo>
                    <a:pt x="2646" y="203"/>
                  </a:lnTo>
                  <a:close/>
                  <a:moveTo>
                    <a:pt x="2529" y="1"/>
                  </a:moveTo>
                  <a:lnTo>
                    <a:pt x="1" y="4375"/>
                  </a:lnTo>
                  <a:lnTo>
                    <a:pt x="2499" y="8701"/>
                  </a:lnTo>
                  <a:lnTo>
                    <a:pt x="2529" y="8753"/>
                  </a:lnTo>
                  <a:lnTo>
                    <a:pt x="7582" y="8753"/>
                  </a:lnTo>
                  <a:lnTo>
                    <a:pt x="10107" y="4375"/>
                  </a:lnTo>
                  <a:lnTo>
                    <a:pt x="7609" y="52"/>
                  </a:lnTo>
                  <a:lnTo>
                    <a:pt x="758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2" name="Google Shape;882;p60"/>
            <p:cNvSpPr/>
            <p:nvPr/>
          </p:nvSpPr>
          <p:spPr>
            <a:xfrm>
              <a:off x="7160372" y="854779"/>
              <a:ext cx="52335" cy="52401"/>
            </a:xfrm>
            <a:custGeom>
              <a:avLst/>
              <a:gdLst/>
              <a:ahLst/>
              <a:cxnLst/>
              <a:rect l="l" t="t" r="r" b="b"/>
              <a:pathLst>
                <a:path w="795" h="796" extrusionOk="0">
                  <a:moveTo>
                    <a:pt x="398" y="1"/>
                  </a:moveTo>
                  <a:cubicBezTo>
                    <a:pt x="178" y="1"/>
                    <a:pt x="1" y="179"/>
                    <a:pt x="1" y="398"/>
                  </a:cubicBezTo>
                  <a:cubicBezTo>
                    <a:pt x="1" y="618"/>
                    <a:pt x="178" y="795"/>
                    <a:pt x="398" y="795"/>
                  </a:cubicBezTo>
                  <a:cubicBezTo>
                    <a:pt x="617" y="795"/>
                    <a:pt x="795" y="618"/>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3" name="Google Shape;883;p60"/>
            <p:cNvSpPr/>
            <p:nvPr/>
          </p:nvSpPr>
          <p:spPr>
            <a:xfrm>
              <a:off x="7146877" y="841481"/>
              <a:ext cx="79193" cy="79193"/>
            </a:xfrm>
            <a:custGeom>
              <a:avLst/>
              <a:gdLst/>
              <a:ahLst/>
              <a:cxnLst/>
              <a:rect l="l" t="t" r="r" b="b"/>
              <a:pathLst>
                <a:path w="1203" h="1203" extrusionOk="0">
                  <a:moveTo>
                    <a:pt x="603" y="409"/>
                  </a:moveTo>
                  <a:cubicBezTo>
                    <a:pt x="709" y="409"/>
                    <a:pt x="794" y="494"/>
                    <a:pt x="794" y="600"/>
                  </a:cubicBezTo>
                  <a:cubicBezTo>
                    <a:pt x="794" y="706"/>
                    <a:pt x="709" y="796"/>
                    <a:pt x="603" y="796"/>
                  </a:cubicBezTo>
                  <a:cubicBezTo>
                    <a:pt x="497" y="796"/>
                    <a:pt x="407" y="706"/>
                    <a:pt x="407" y="600"/>
                  </a:cubicBezTo>
                  <a:cubicBezTo>
                    <a:pt x="407" y="494"/>
                    <a:pt x="497" y="409"/>
                    <a:pt x="603" y="409"/>
                  </a:cubicBezTo>
                  <a:close/>
                  <a:moveTo>
                    <a:pt x="603" y="1"/>
                  </a:moveTo>
                  <a:cubicBezTo>
                    <a:pt x="271" y="1"/>
                    <a:pt x="0" y="271"/>
                    <a:pt x="0" y="600"/>
                  </a:cubicBezTo>
                  <a:cubicBezTo>
                    <a:pt x="0" y="932"/>
                    <a:pt x="271" y="1203"/>
                    <a:pt x="603" y="1203"/>
                  </a:cubicBezTo>
                  <a:cubicBezTo>
                    <a:pt x="935" y="1203"/>
                    <a:pt x="1202" y="932"/>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4" name="Google Shape;884;p60"/>
            <p:cNvSpPr/>
            <p:nvPr/>
          </p:nvSpPr>
          <p:spPr>
            <a:xfrm>
              <a:off x="7481299" y="854779"/>
              <a:ext cx="52335" cy="52401"/>
            </a:xfrm>
            <a:custGeom>
              <a:avLst/>
              <a:gdLst/>
              <a:ahLst/>
              <a:cxnLst/>
              <a:rect l="l" t="t" r="r" b="b"/>
              <a:pathLst>
                <a:path w="795" h="796" extrusionOk="0">
                  <a:moveTo>
                    <a:pt x="397" y="1"/>
                  </a:moveTo>
                  <a:cubicBezTo>
                    <a:pt x="178" y="1"/>
                    <a:pt x="0" y="179"/>
                    <a:pt x="0" y="398"/>
                  </a:cubicBezTo>
                  <a:cubicBezTo>
                    <a:pt x="0" y="618"/>
                    <a:pt x="178" y="795"/>
                    <a:pt x="397" y="795"/>
                  </a:cubicBezTo>
                  <a:cubicBezTo>
                    <a:pt x="617" y="795"/>
                    <a:pt x="794" y="618"/>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5" name="Google Shape;885;p60"/>
            <p:cNvSpPr/>
            <p:nvPr/>
          </p:nvSpPr>
          <p:spPr>
            <a:xfrm>
              <a:off x="7467738" y="841481"/>
              <a:ext cx="79193" cy="79193"/>
            </a:xfrm>
            <a:custGeom>
              <a:avLst/>
              <a:gdLst/>
              <a:ahLst/>
              <a:cxnLst/>
              <a:rect l="l" t="t" r="r" b="b"/>
              <a:pathLst>
                <a:path w="1203" h="1203" extrusionOk="0">
                  <a:moveTo>
                    <a:pt x="603" y="409"/>
                  </a:moveTo>
                  <a:cubicBezTo>
                    <a:pt x="709" y="409"/>
                    <a:pt x="795" y="494"/>
                    <a:pt x="795" y="600"/>
                  </a:cubicBezTo>
                  <a:cubicBezTo>
                    <a:pt x="795" y="706"/>
                    <a:pt x="709" y="796"/>
                    <a:pt x="603" y="796"/>
                  </a:cubicBezTo>
                  <a:cubicBezTo>
                    <a:pt x="497" y="796"/>
                    <a:pt x="408" y="706"/>
                    <a:pt x="408" y="600"/>
                  </a:cubicBezTo>
                  <a:cubicBezTo>
                    <a:pt x="408" y="494"/>
                    <a:pt x="497" y="409"/>
                    <a:pt x="603" y="409"/>
                  </a:cubicBezTo>
                  <a:close/>
                  <a:moveTo>
                    <a:pt x="603" y="1"/>
                  </a:moveTo>
                  <a:cubicBezTo>
                    <a:pt x="271" y="1"/>
                    <a:pt x="1" y="271"/>
                    <a:pt x="1" y="600"/>
                  </a:cubicBezTo>
                  <a:cubicBezTo>
                    <a:pt x="1" y="932"/>
                    <a:pt x="271" y="1203"/>
                    <a:pt x="603" y="1203"/>
                  </a:cubicBezTo>
                  <a:cubicBezTo>
                    <a:pt x="935" y="1203"/>
                    <a:pt x="1203" y="932"/>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6" name="Google Shape;886;p60"/>
            <p:cNvSpPr/>
            <p:nvPr/>
          </p:nvSpPr>
          <p:spPr>
            <a:xfrm>
              <a:off x="7642059" y="1135352"/>
              <a:ext cx="52401" cy="52401"/>
            </a:xfrm>
            <a:custGeom>
              <a:avLst/>
              <a:gdLst/>
              <a:ahLst/>
              <a:cxnLst/>
              <a:rect l="l" t="t" r="r" b="b"/>
              <a:pathLst>
                <a:path w="796" h="796" extrusionOk="0">
                  <a:moveTo>
                    <a:pt x="398" y="0"/>
                  </a:moveTo>
                  <a:cubicBezTo>
                    <a:pt x="178" y="0"/>
                    <a:pt x="1" y="179"/>
                    <a:pt x="1" y="397"/>
                  </a:cubicBezTo>
                  <a:cubicBezTo>
                    <a:pt x="1" y="617"/>
                    <a:pt x="178" y="795"/>
                    <a:pt x="398" y="795"/>
                  </a:cubicBezTo>
                  <a:cubicBezTo>
                    <a:pt x="617" y="795"/>
                    <a:pt x="795" y="617"/>
                    <a:pt x="795" y="397"/>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7" name="Google Shape;887;p60"/>
            <p:cNvSpPr/>
            <p:nvPr/>
          </p:nvSpPr>
          <p:spPr>
            <a:xfrm>
              <a:off x="7628564"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7" y="707"/>
                    <a:pt x="407" y="600"/>
                  </a:cubicBezTo>
                  <a:cubicBezTo>
                    <a:pt x="407" y="494"/>
                    <a:pt x="494" y="409"/>
                    <a:pt x="603" y="409"/>
                  </a:cubicBezTo>
                  <a:close/>
                  <a:moveTo>
                    <a:pt x="603" y="1"/>
                  </a:moveTo>
                  <a:cubicBezTo>
                    <a:pt x="271" y="1"/>
                    <a:pt x="0" y="268"/>
                    <a:pt x="0" y="600"/>
                  </a:cubicBezTo>
                  <a:cubicBezTo>
                    <a:pt x="0" y="933"/>
                    <a:pt x="271" y="1204"/>
                    <a:pt x="603" y="1204"/>
                  </a:cubicBezTo>
                  <a:cubicBezTo>
                    <a:pt x="932" y="1204"/>
                    <a:pt x="1202" y="933"/>
                    <a:pt x="1202" y="600"/>
                  </a:cubicBezTo>
                  <a:cubicBezTo>
                    <a:pt x="1202"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8" name="Google Shape;888;p60"/>
            <p:cNvSpPr/>
            <p:nvPr/>
          </p:nvSpPr>
          <p:spPr>
            <a:xfrm>
              <a:off x="7002311" y="1135352"/>
              <a:ext cx="52137" cy="52401"/>
            </a:xfrm>
            <a:custGeom>
              <a:avLst/>
              <a:gdLst/>
              <a:ahLst/>
              <a:cxnLst/>
              <a:rect l="l" t="t" r="r" b="b"/>
              <a:pathLst>
                <a:path w="792" h="796" extrusionOk="0">
                  <a:moveTo>
                    <a:pt x="397" y="0"/>
                  </a:moveTo>
                  <a:cubicBezTo>
                    <a:pt x="178" y="0"/>
                    <a:pt x="0" y="179"/>
                    <a:pt x="0" y="397"/>
                  </a:cubicBezTo>
                  <a:cubicBezTo>
                    <a:pt x="0" y="617"/>
                    <a:pt x="178" y="795"/>
                    <a:pt x="397" y="795"/>
                  </a:cubicBezTo>
                  <a:cubicBezTo>
                    <a:pt x="617" y="795"/>
                    <a:pt x="791" y="617"/>
                    <a:pt x="791" y="397"/>
                  </a:cubicBezTo>
                  <a:cubicBezTo>
                    <a:pt x="791" y="179"/>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89" name="Google Shape;889;p60"/>
            <p:cNvSpPr/>
            <p:nvPr/>
          </p:nvSpPr>
          <p:spPr>
            <a:xfrm>
              <a:off x="6988750" y="1121988"/>
              <a:ext cx="79193" cy="79259"/>
            </a:xfrm>
            <a:custGeom>
              <a:avLst/>
              <a:gdLst/>
              <a:ahLst/>
              <a:cxnLst/>
              <a:rect l="l" t="t" r="r" b="b"/>
              <a:pathLst>
                <a:path w="1203" h="1204" extrusionOk="0">
                  <a:moveTo>
                    <a:pt x="603" y="409"/>
                  </a:moveTo>
                  <a:cubicBezTo>
                    <a:pt x="709" y="409"/>
                    <a:pt x="795" y="494"/>
                    <a:pt x="795" y="600"/>
                  </a:cubicBezTo>
                  <a:cubicBezTo>
                    <a:pt x="795" y="707"/>
                    <a:pt x="709" y="796"/>
                    <a:pt x="603" y="796"/>
                  </a:cubicBezTo>
                  <a:cubicBezTo>
                    <a:pt x="494" y="796"/>
                    <a:pt x="408" y="707"/>
                    <a:pt x="408" y="600"/>
                  </a:cubicBezTo>
                  <a:cubicBezTo>
                    <a:pt x="408" y="494"/>
                    <a:pt x="494" y="409"/>
                    <a:pt x="603" y="409"/>
                  </a:cubicBezTo>
                  <a:close/>
                  <a:moveTo>
                    <a:pt x="603" y="1"/>
                  </a:moveTo>
                  <a:cubicBezTo>
                    <a:pt x="271" y="1"/>
                    <a:pt x="1" y="268"/>
                    <a:pt x="1" y="600"/>
                  </a:cubicBezTo>
                  <a:cubicBezTo>
                    <a:pt x="1" y="933"/>
                    <a:pt x="271" y="1204"/>
                    <a:pt x="603" y="1204"/>
                  </a:cubicBezTo>
                  <a:cubicBezTo>
                    <a:pt x="932" y="1204"/>
                    <a:pt x="1203" y="933"/>
                    <a:pt x="1203" y="600"/>
                  </a:cubicBezTo>
                  <a:cubicBezTo>
                    <a:pt x="1203" y="268"/>
                    <a:pt x="932"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0" name="Google Shape;890;p60"/>
            <p:cNvSpPr/>
            <p:nvPr/>
          </p:nvSpPr>
          <p:spPr>
            <a:xfrm>
              <a:off x="7481299" y="1412699"/>
              <a:ext cx="52335" cy="52401"/>
            </a:xfrm>
            <a:custGeom>
              <a:avLst/>
              <a:gdLst/>
              <a:ahLst/>
              <a:cxnLst/>
              <a:rect l="l" t="t" r="r" b="b"/>
              <a:pathLst>
                <a:path w="795" h="796" extrusionOk="0">
                  <a:moveTo>
                    <a:pt x="397" y="1"/>
                  </a:moveTo>
                  <a:cubicBezTo>
                    <a:pt x="178" y="1"/>
                    <a:pt x="0" y="179"/>
                    <a:pt x="0" y="398"/>
                  </a:cubicBezTo>
                  <a:cubicBezTo>
                    <a:pt x="0" y="617"/>
                    <a:pt x="178" y="796"/>
                    <a:pt x="397" y="796"/>
                  </a:cubicBezTo>
                  <a:cubicBezTo>
                    <a:pt x="617" y="796"/>
                    <a:pt x="794" y="617"/>
                    <a:pt x="794" y="398"/>
                  </a:cubicBezTo>
                  <a:cubicBezTo>
                    <a:pt x="794" y="179"/>
                    <a:pt x="617" y="1"/>
                    <a:pt x="397"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1" name="Google Shape;891;p60"/>
            <p:cNvSpPr/>
            <p:nvPr/>
          </p:nvSpPr>
          <p:spPr>
            <a:xfrm>
              <a:off x="7467738" y="1399401"/>
              <a:ext cx="79193" cy="79259"/>
            </a:xfrm>
            <a:custGeom>
              <a:avLst/>
              <a:gdLst/>
              <a:ahLst/>
              <a:cxnLst/>
              <a:rect l="l" t="t" r="r" b="b"/>
              <a:pathLst>
                <a:path w="1203" h="1204" extrusionOk="0">
                  <a:moveTo>
                    <a:pt x="603" y="408"/>
                  </a:moveTo>
                  <a:cubicBezTo>
                    <a:pt x="709" y="408"/>
                    <a:pt x="795" y="494"/>
                    <a:pt x="795" y="600"/>
                  </a:cubicBezTo>
                  <a:cubicBezTo>
                    <a:pt x="795" y="707"/>
                    <a:pt x="709" y="796"/>
                    <a:pt x="603" y="796"/>
                  </a:cubicBezTo>
                  <a:cubicBezTo>
                    <a:pt x="497" y="796"/>
                    <a:pt x="408" y="707"/>
                    <a:pt x="408" y="600"/>
                  </a:cubicBezTo>
                  <a:cubicBezTo>
                    <a:pt x="408" y="494"/>
                    <a:pt x="497" y="408"/>
                    <a:pt x="603" y="408"/>
                  </a:cubicBezTo>
                  <a:close/>
                  <a:moveTo>
                    <a:pt x="603" y="1"/>
                  </a:moveTo>
                  <a:cubicBezTo>
                    <a:pt x="271" y="1"/>
                    <a:pt x="1" y="271"/>
                    <a:pt x="1" y="600"/>
                  </a:cubicBezTo>
                  <a:cubicBezTo>
                    <a:pt x="1" y="933"/>
                    <a:pt x="271" y="1203"/>
                    <a:pt x="603" y="1203"/>
                  </a:cubicBezTo>
                  <a:cubicBezTo>
                    <a:pt x="935" y="1203"/>
                    <a:pt x="1203" y="933"/>
                    <a:pt x="1203" y="600"/>
                  </a:cubicBezTo>
                  <a:cubicBezTo>
                    <a:pt x="1203"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2" name="Google Shape;892;p60"/>
            <p:cNvSpPr/>
            <p:nvPr/>
          </p:nvSpPr>
          <p:spPr>
            <a:xfrm>
              <a:off x="7160372" y="1412699"/>
              <a:ext cx="52335" cy="52401"/>
            </a:xfrm>
            <a:custGeom>
              <a:avLst/>
              <a:gdLst/>
              <a:ahLst/>
              <a:cxnLst/>
              <a:rect l="l" t="t" r="r" b="b"/>
              <a:pathLst>
                <a:path w="795" h="796" extrusionOk="0">
                  <a:moveTo>
                    <a:pt x="398" y="1"/>
                  </a:moveTo>
                  <a:cubicBezTo>
                    <a:pt x="178" y="1"/>
                    <a:pt x="1" y="179"/>
                    <a:pt x="1" y="398"/>
                  </a:cubicBezTo>
                  <a:cubicBezTo>
                    <a:pt x="1" y="617"/>
                    <a:pt x="178" y="796"/>
                    <a:pt x="398" y="796"/>
                  </a:cubicBezTo>
                  <a:cubicBezTo>
                    <a:pt x="617" y="796"/>
                    <a:pt x="795" y="617"/>
                    <a:pt x="795" y="398"/>
                  </a:cubicBezTo>
                  <a:cubicBezTo>
                    <a:pt x="795" y="179"/>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3" name="Google Shape;893;p60"/>
            <p:cNvSpPr/>
            <p:nvPr/>
          </p:nvSpPr>
          <p:spPr>
            <a:xfrm>
              <a:off x="7146877" y="1399401"/>
              <a:ext cx="79193" cy="79259"/>
            </a:xfrm>
            <a:custGeom>
              <a:avLst/>
              <a:gdLst/>
              <a:ahLst/>
              <a:cxnLst/>
              <a:rect l="l" t="t" r="r" b="b"/>
              <a:pathLst>
                <a:path w="1203" h="1204" extrusionOk="0">
                  <a:moveTo>
                    <a:pt x="603" y="408"/>
                  </a:moveTo>
                  <a:cubicBezTo>
                    <a:pt x="709" y="408"/>
                    <a:pt x="794" y="494"/>
                    <a:pt x="794" y="600"/>
                  </a:cubicBezTo>
                  <a:cubicBezTo>
                    <a:pt x="794" y="707"/>
                    <a:pt x="709" y="796"/>
                    <a:pt x="603" y="796"/>
                  </a:cubicBezTo>
                  <a:cubicBezTo>
                    <a:pt x="497" y="796"/>
                    <a:pt x="407" y="707"/>
                    <a:pt x="407" y="600"/>
                  </a:cubicBezTo>
                  <a:cubicBezTo>
                    <a:pt x="407" y="494"/>
                    <a:pt x="497" y="408"/>
                    <a:pt x="603" y="408"/>
                  </a:cubicBezTo>
                  <a:close/>
                  <a:moveTo>
                    <a:pt x="603" y="1"/>
                  </a:moveTo>
                  <a:cubicBezTo>
                    <a:pt x="271" y="1"/>
                    <a:pt x="0" y="271"/>
                    <a:pt x="0" y="600"/>
                  </a:cubicBezTo>
                  <a:cubicBezTo>
                    <a:pt x="0" y="933"/>
                    <a:pt x="271" y="1203"/>
                    <a:pt x="603" y="1203"/>
                  </a:cubicBezTo>
                  <a:cubicBezTo>
                    <a:pt x="935" y="1203"/>
                    <a:pt x="1202" y="933"/>
                    <a:pt x="1202" y="600"/>
                  </a:cubicBezTo>
                  <a:cubicBezTo>
                    <a:pt x="1202" y="271"/>
                    <a:pt x="935" y="1"/>
                    <a:pt x="603"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4" name="Google Shape;894;p60"/>
            <p:cNvSpPr/>
            <p:nvPr/>
          </p:nvSpPr>
          <p:spPr>
            <a:xfrm>
              <a:off x="7644495" y="573614"/>
              <a:ext cx="52401" cy="52401"/>
            </a:xfrm>
            <a:custGeom>
              <a:avLst/>
              <a:gdLst/>
              <a:ahLst/>
              <a:cxnLst/>
              <a:rect l="l" t="t" r="r" b="b"/>
              <a:pathLst>
                <a:path w="796" h="796" extrusionOk="0">
                  <a:moveTo>
                    <a:pt x="399" y="0"/>
                  </a:moveTo>
                  <a:cubicBezTo>
                    <a:pt x="179" y="0"/>
                    <a:pt x="1" y="178"/>
                    <a:pt x="1" y="397"/>
                  </a:cubicBezTo>
                  <a:cubicBezTo>
                    <a:pt x="1" y="617"/>
                    <a:pt x="179" y="795"/>
                    <a:pt x="399" y="795"/>
                  </a:cubicBezTo>
                  <a:cubicBezTo>
                    <a:pt x="617" y="795"/>
                    <a:pt x="796" y="617"/>
                    <a:pt x="796" y="397"/>
                  </a:cubicBezTo>
                  <a:cubicBezTo>
                    <a:pt x="796" y="178"/>
                    <a:pt x="617"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5" name="Google Shape;895;p60"/>
            <p:cNvSpPr/>
            <p:nvPr/>
          </p:nvSpPr>
          <p:spPr>
            <a:xfrm>
              <a:off x="7631263" y="560250"/>
              <a:ext cx="79193" cy="78996"/>
            </a:xfrm>
            <a:custGeom>
              <a:avLst/>
              <a:gdLst/>
              <a:ahLst/>
              <a:cxnLst/>
              <a:rect l="l" t="t" r="r" b="b"/>
              <a:pathLst>
                <a:path w="1203" h="1200" extrusionOk="0">
                  <a:moveTo>
                    <a:pt x="600" y="409"/>
                  </a:moveTo>
                  <a:cubicBezTo>
                    <a:pt x="706" y="409"/>
                    <a:pt x="795" y="494"/>
                    <a:pt x="795" y="600"/>
                  </a:cubicBezTo>
                  <a:cubicBezTo>
                    <a:pt x="795" y="706"/>
                    <a:pt x="706" y="793"/>
                    <a:pt x="600" y="793"/>
                  </a:cubicBezTo>
                  <a:cubicBezTo>
                    <a:pt x="494" y="793"/>
                    <a:pt x="407" y="706"/>
                    <a:pt x="407" y="600"/>
                  </a:cubicBezTo>
                  <a:cubicBezTo>
                    <a:pt x="407" y="494"/>
                    <a:pt x="494" y="409"/>
                    <a:pt x="600" y="409"/>
                  </a:cubicBezTo>
                  <a:close/>
                  <a:moveTo>
                    <a:pt x="600" y="1"/>
                  </a:moveTo>
                  <a:cubicBezTo>
                    <a:pt x="271" y="1"/>
                    <a:pt x="0" y="268"/>
                    <a:pt x="0" y="600"/>
                  </a:cubicBezTo>
                  <a:cubicBezTo>
                    <a:pt x="0" y="932"/>
                    <a:pt x="271" y="1200"/>
                    <a:pt x="600" y="1200"/>
                  </a:cubicBezTo>
                  <a:cubicBezTo>
                    <a:pt x="932" y="1200"/>
                    <a:pt x="1202" y="932"/>
                    <a:pt x="1202" y="600"/>
                  </a:cubicBezTo>
                  <a:cubicBezTo>
                    <a:pt x="1202"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6" name="Google Shape;896;p60"/>
            <p:cNvSpPr/>
            <p:nvPr/>
          </p:nvSpPr>
          <p:spPr>
            <a:xfrm>
              <a:off x="7965488" y="573614"/>
              <a:ext cx="52335" cy="52401"/>
            </a:xfrm>
            <a:custGeom>
              <a:avLst/>
              <a:gdLst/>
              <a:ahLst/>
              <a:cxnLst/>
              <a:rect l="l" t="t" r="r" b="b"/>
              <a:pathLst>
                <a:path w="795" h="796" extrusionOk="0">
                  <a:moveTo>
                    <a:pt x="397" y="0"/>
                  </a:moveTo>
                  <a:cubicBezTo>
                    <a:pt x="178" y="0"/>
                    <a:pt x="0" y="178"/>
                    <a:pt x="0" y="397"/>
                  </a:cubicBezTo>
                  <a:cubicBezTo>
                    <a:pt x="0" y="617"/>
                    <a:pt x="178" y="795"/>
                    <a:pt x="397" y="795"/>
                  </a:cubicBezTo>
                  <a:cubicBezTo>
                    <a:pt x="617" y="795"/>
                    <a:pt x="794" y="617"/>
                    <a:pt x="794" y="397"/>
                  </a:cubicBezTo>
                  <a:cubicBezTo>
                    <a:pt x="794" y="178"/>
                    <a:pt x="617" y="0"/>
                    <a:pt x="397"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7" name="Google Shape;897;p60"/>
            <p:cNvSpPr/>
            <p:nvPr/>
          </p:nvSpPr>
          <p:spPr>
            <a:xfrm>
              <a:off x="7952124" y="560250"/>
              <a:ext cx="79193" cy="78996"/>
            </a:xfrm>
            <a:custGeom>
              <a:avLst/>
              <a:gdLst/>
              <a:ahLst/>
              <a:cxnLst/>
              <a:rect l="l" t="t" r="r" b="b"/>
              <a:pathLst>
                <a:path w="1203" h="1200" extrusionOk="0">
                  <a:moveTo>
                    <a:pt x="600" y="409"/>
                  </a:moveTo>
                  <a:cubicBezTo>
                    <a:pt x="710" y="409"/>
                    <a:pt x="795" y="494"/>
                    <a:pt x="795" y="600"/>
                  </a:cubicBezTo>
                  <a:cubicBezTo>
                    <a:pt x="795" y="706"/>
                    <a:pt x="710" y="793"/>
                    <a:pt x="600" y="793"/>
                  </a:cubicBezTo>
                  <a:cubicBezTo>
                    <a:pt x="494" y="793"/>
                    <a:pt x="409" y="706"/>
                    <a:pt x="409" y="600"/>
                  </a:cubicBezTo>
                  <a:cubicBezTo>
                    <a:pt x="409" y="494"/>
                    <a:pt x="494" y="409"/>
                    <a:pt x="600" y="409"/>
                  </a:cubicBezTo>
                  <a:close/>
                  <a:moveTo>
                    <a:pt x="600" y="1"/>
                  </a:moveTo>
                  <a:cubicBezTo>
                    <a:pt x="271" y="1"/>
                    <a:pt x="1" y="268"/>
                    <a:pt x="1" y="600"/>
                  </a:cubicBezTo>
                  <a:cubicBezTo>
                    <a:pt x="1" y="932"/>
                    <a:pt x="271" y="1200"/>
                    <a:pt x="600" y="1200"/>
                  </a:cubicBezTo>
                  <a:cubicBezTo>
                    <a:pt x="932" y="1200"/>
                    <a:pt x="1203" y="932"/>
                    <a:pt x="1203" y="600"/>
                  </a:cubicBezTo>
                  <a:cubicBezTo>
                    <a:pt x="1203" y="268"/>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8" name="Google Shape;898;p60"/>
            <p:cNvSpPr/>
            <p:nvPr/>
          </p:nvSpPr>
          <p:spPr>
            <a:xfrm>
              <a:off x="8126248" y="854121"/>
              <a:ext cx="52401" cy="52401"/>
            </a:xfrm>
            <a:custGeom>
              <a:avLst/>
              <a:gdLst/>
              <a:ahLst/>
              <a:cxnLst/>
              <a:rect l="l" t="t" r="r" b="b"/>
              <a:pathLst>
                <a:path w="796" h="796" extrusionOk="0">
                  <a:moveTo>
                    <a:pt x="398" y="0"/>
                  </a:moveTo>
                  <a:cubicBezTo>
                    <a:pt x="178" y="0"/>
                    <a:pt x="0" y="179"/>
                    <a:pt x="0" y="398"/>
                  </a:cubicBezTo>
                  <a:cubicBezTo>
                    <a:pt x="0" y="617"/>
                    <a:pt x="178"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9" name="Google Shape;899;p60"/>
            <p:cNvSpPr/>
            <p:nvPr/>
          </p:nvSpPr>
          <p:spPr>
            <a:xfrm>
              <a:off x="8112950" y="840559"/>
              <a:ext cx="79193" cy="79259"/>
            </a:xfrm>
            <a:custGeom>
              <a:avLst/>
              <a:gdLst/>
              <a:ahLst/>
              <a:cxnLst/>
              <a:rect l="l" t="t" r="r" b="b"/>
              <a:pathLst>
                <a:path w="1203" h="1204" extrusionOk="0">
                  <a:moveTo>
                    <a:pt x="600" y="409"/>
                  </a:moveTo>
                  <a:cubicBezTo>
                    <a:pt x="706" y="409"/>
                    <a:pt x="795" y="497"/>
                    <a:pt x="795" y="604"/>
                  </a:cubicBezTo>
                  <a:cubicBezTo>
                    <a:pt x="795" y="710"/>
                    <a:pt x="706" y="796"/>
                    <a:pt x="600" y="796"/>
                  </a:cubicBezTo>
                  <a:cubicBezTo>
                    <a:pt x="494" y="796"/>
                    <a:pt x="408" y="710"/>
                    <a:pt x="408" y="604"/>
                  </a:cubicBezTo>
                  <a:cubicBezTo>
                    <a:pt x="408" y="497"/>
                    <a:pt x="494" y="409"/>
                    <a:pt x="600" y="409"/>
                  </a:cubicBezTo>
                  <a:close/>
                  <a:moveTo>
                    <a:pt x="600" y="1"/>
                  </a:moveTo>
                  <a:cubicBezTo>
                    <a:pt x="268" y="1"/>
                    <a:pt x="1" y="271"/>
                    <a:pt x="1" y="604"/>
                  </a:cubicBezTo>
                  <a:cubicBezTo>
                    <a:pt x="1" y="936"/>
                    <a:pt x="268" y="1204"/>
                    <a:pt x="600" y="1204"/>
                  </a:cubicBezTo>
                  <a:cubicBezTo>
                    <a:pt x="932" y="1204"/>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0" name="Google Shape;900;p60"/>
            <p:cNvSpPr/>
            <p:nvPr/>
          </p:nvSpPr>
          <p:spPr>
            <a:xfrm>
              <a:off x="7970623" y="1139631"/>
              <a:ext cx="52401" cy="52401"/>
            </a:xfrm>
            <a:custGeom>
              <a:avLst/>
              <a:gdLst/>
              <a:ahLst/>
              <a:cxnLst/>
              <a:rect l="l" t="t" r="r" b="b"/>
              <a:pathLst>
                <a:path w="796" h="796" extrusionOk="0">
                  <a:moveTo>
                    <a:pt x="398" y="0"/>
                  </a:moveTo>
                  <a:cubicBezTo>
                    <a:pt x="179" y="0"/>
                    <a:pt x="0" y="179"/>
                    <a:pt x="0" y="398"/>
                  </a:cubicBezTo>
                  <a:cubicBezTo>
                    <a:pt x="0" y="617"/>
                    <a:pt x="179" y="795"/>
                    <a:pt x="398" y="795"/>
                  </a:cubicBezTo>
                  <a:cubicBezTo>
                    <a:pt x="617" y="795"/>
                    <a:pt x="795" y="617"/>
                    <a:pt x="795" y="398"/>
                  </a:cubicBezTo>
                  <a:cubicBezTo>
                    <a:pt x="795" y="179"/>
                    <a:pt x="617" y="0"/>
                    <a:pt x="398"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1" name="Google Shape;901;p60"/>
            <p:cNvSpPr/>
            <p:nvPr/>
          </p:nvSpPr>
          <p:spPr>
            <a:xfrm>
              <a:off x="7957325" y="1126069"/>
              <a:ext cx="79193" cy="79259"/>
            </a:xfrm>
            <a:custGeom>
              <a:avLst/>
              <a:gdLst/>
              <a:ahLst/>
              <a:cxnLst/>
              <a:rect l="l" t="t" r="r" b="b"/>
              <a:pathLst>
                <a:path w="1203" h="1204" extrusionOk="0">
                  <a:moveTo>
                    <a:pt x="600" y="408"/>
                  </a:moveTo>
                  <a:cubicBezTo>
                    <a:pt x="706" y="408"/>
                    <a:pt x="795" y="497"/>
                    <a:pt x="795" y="604"/>
                  </a:cubicBezTo>
                  <a:cubicBezTo>
                    <a:pt x="795" y="710"/>
                    <a:pt x="706" y="796"/>
                    <a:pt x="600" y="796"/>
                  </a:cubicBezTo>
                  <a:cubicBezTo>
                    <a:pt x="494" y="796"/>
                    <a:pt x="408" y="710"/>
                    <a:pt x="408" y="604"/>
                  </a:cubicBezTo>
                  <a:cubicBezTo>
                    <a:pt x="408" y="497"/>
                    <a:pt x="494" y="408"/>
                    <a:pt x="600" y="408"/>
                  </a:cubicBezTo>
                  <a:close/>
                  <a:moveTo>
                    <a:pt x="600" y="1"/>
                  </a:moveTo>
                  <a:cubicBezTo>
                    <a:pt x="271" y="1"/>
                    <a:pt x="1" y="271"/>
                    <a:pt x="1" y="604"/>
                  </a:cubicBezTo>
                  <a:cubicBezTo>
                    <a:pt x="1" y="936"/>
                    <a:pt x="271" y="1203"/>
                    <a:pt x="600" y="1203"/>
                  </a:cubicBezTo>
                  <a:cubicBezTo>
                    <a:pt x="932" y="1203"/>
                    <a:pt x="1203" y="936"/>
                    <a:pt x="1203" y="604"/>
                  </a:cubicBezTo>
                  <a:cubicBezTo>
                    <a:pt x="1203" y="271"/>
                    <a:pt x="932" y="1"/>
                    <a:pt x="60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2" name="Google Shape;902;p60"/>
            <p:cNvSpPr/>
            <p:nvPr/>
          </p:nvSpPr>
          <p:spPr>
            <a:xfrm>
              <a:off x="8131383" y="1420203"/>
              <a:ext cx="52401" cy="52335"/>
            </a:xfrm>
            <a:custGeom>
              <a:avLst/>
              <a:gdLst/>
              <a:ahLst/>
              <a:cxnLst/>
              <a:rect l="l" t="t" r="r" b="b"/>
              <a:pathLst>
                <a:path w="796" h="795" extrusionOk="0">
                  <a:moveTo>
                    <a:pt x="399" y="0"/>
                  </a:moveTo>
                  <a:cubicBezTo>
                    <a:pt x="179" y="0"/>
                    <a:pt x="1" y="178"/>
                    <a:pt x="1" y="397"/>
                  </a:cubicBezTo>
                  <a:cubicBezTo>
                    <a:pt x="1" y="617"/>
                    <a:pt x="179" y="794"/>
                    <a:pt x="399" y="794"/>
                  </a:cubicBezTo>
                  <a:cubicBezTo>
                    <a:pt x="618" y="794"/>
                    <a:pt x="796" y="617"/>
                    <a:pt x="796" y="397"/>
                  </a:cubicBezTo>
                  <a:cubicBezTo>
                    <a:pt x="796" y="178"/>
                    <a:pt x="618" y="0"/>
                    <a:pt x="399"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3" name="Google Shape;903;p60"/>
            <p:cNvSpPr/>
            <p:nvPr/>
          </p:nvSpPr>
          <p:spPr>
            <a:xfrm>
              <a:off x="8118085" y="1406642"/>
              <a:ext cx="79062" cy="79193"/>
            </a:xfrm>
            <a:custGeom>
              <a:avLst/>
              <a:gdLst/>
              <a:ahLst/>
              <a:cxnLst/>
              <a:rect l="l" t="t" r="r" b="b"/>
              <a:pathLst>
                <a:path w="1201" h="1203" extrusionOk="0">
                  <a:moveTo>
                    <a:pt x="601" y="408"/>
                  </a:moveTo>
                  <a:cubicBezTo>
                    <a:pt x="707" y="408"/>
                    <a:pt x="792" y="494"/>
                    <a:pt x="792" y="603"/>
                  </a:cubicBezTo>
                  <a:cubicBezTo>
                    <a:pt x="792" y="709"/>
                    <a:pt x="707" y="795"/>
                    <a:pt x="601" y="795"/>
                  </a:cubicBezTo>
                  <a:cubicBezTo>
                    <a:pt x="494" y="795"/>
                    <a:pt x="408" y="709"/>
                    <a:pt x="408" y="603"/>
                  </a:cubicBezTo>
                  <a:cubicBezTo>
                    <a:pt x="408" y="494"/>
                    <a:pt x="494" y="408"/>
                    <a:pt x="601" y="408"/>
                  </a:cubicBezTo>
                  <a:close/>
                  <a:moveTo>
                    <a:pt x="601" y="1"/>
                  </a:moveTo>
                  <a:cubicBezTo>
                    <a:pt x="268" y="1"/>
                    <a:pt x="1" y="271"/>
                    <a:pt x="1" y="603"/>
                  </a:cubicBezTo>
                  <a:cubicBezTo>
                    <a:pt x="1" y="932"/>
                    <a:pt x="268" y="1203"/>
                    <a:pt x="601" y="1203"/>
                  </a:cubicBezTo>
                  <a:cubicBezTo>
                    <a:pt x="933" y="1203"/>
                    <a:pt x="1200" y="932"/>
                    <a:pt x="1200" y="603"/>
                  </a:cubicBezTo>
                  <a:cubicBezTo>
                    <a:pt x="1200" y="271"/>
                    <a:pt x="933" y="1"/>
                    <a:pt x="601"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4" name="Google Shape;904;p60"/>
            <p:cNvSpPr/>
            <p:nvPr/>
          </p:nvSpPr>
          <p:spPr>
            <a:xfrm>
              <a:off x="7970623" y="1697550"/>
              <a:ext cx="52401" cy="52335"/>
            </a:xfrm>
            <a:custGeom>
              <a:avLst/>
              <a:gdLst/>
              <a:ahLst/>
              <a:cxnLst/>
              <a:rect l="l" t="t" r="r" b="b"/>
              <a:pathLst>
                <a:path w="796" h="795" extrusionOk="0">
                  <a:moveTo>
                    <a:pt x="398" y="1"/>
                  </a:moveTo>
                  <a:cubicBezTo>
                    <a:pt x="179" y="1"/>
                    <a:pt x="0" y="178"/>
                    <a:pt x="0" y="398"/>
                  </a:cubicBezTo>
                  <a:cubicBezTo>
                    <a:pt x="0" y="617"/>
                    <a:pt x="179" y="795"/>
                    <a:pt x="398" y="795"/>
                  </a:cubicBezTo>
                  <a:cubicBezTo>
                    <a:pt x="617" y="795"/>
                    <a:pt x="795" y="617"/>
                    <a:pt x="795" y="398"/>
                  </a:cubicBezTo>
                  <a:cubicBezTo>
                    <a:pt x="795" y="178"/>
                    <a:pt x="617" y="1"/>
                    <a:pt x="398"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5" name="Google Shape;905;p60"/>
            <p:cNvSpPr/>
            <p:nvPr/>
          </p:nvSpPr>
          <p:spPr>
            <a:xfrm>
              <a:off x="7957325" y="1684055"/>
              <a:ext cx="79193" cy="79193"/>
            </a:xfrm>
            <a:custGeom>
              <a:avLst/>
              <a:gdLst/>
              <a:ahLst/>
              <a:cxnLst/>
              <a:rect l="l" t="t" r="r" b="b"/>
              <a:pathLst>
                <a:path w="1203" h="1203" extrusionOk="0">
                  <a:moveTo>
                    <a:pt x="600" y="407"/>
                  </a:moveTo>
                  <a:cubicBezTo>
                    <a:pt x="706" y="407"/>
                    <a:pt x="795" y="497"/>
                    <a:pt x="795" y="603"/>
                  </a:cubicBezTo>
                  <a:cubicBezTo>
                    <a:pt x="795" y="709"/>
                    <a:pt x="706" y="794"/>
                    <a:pt x="600" y="794"/>
                  </a:cubicBezTo>
                  <a:cubicBezTo>
                    <a:pt x="494" y="794"/>
                    <a:pt x="408" y="709"/>
                    <a:pt x="408" y="603"/>
                  </a:cubicBezTo>
                  <a:cubicBezTo>
                    <a:pt x="408" y="497"/>
                    <a:pt x="494" y="407"/>
                    <a:pt x="600" y="407"/>
                  </a:cubicBezTo>
                  <a:close/>
                  <a:moveTo>
                    <a:pt x="600" y="0"/>
                  </a:moveTo>
                  <a:cubicBezTo>
                    <a:pt x="271" y="0"/>
                    <a:pt x="1" y="271"/>
                    <a:pt x="1" y="603"/>
                  </a:cubicBezTo>
                  <a:cubicBezTo>
                    <a:pt x="1" y="932"/>
                    <a:pt x="271" y="1202"/>
                    <a:pt x="600" y="1202"/>
                  </a:cubicBezTo>
                  <a:cubicBezTo>
                    <a:pt x="932" y="1202"/>
                    <a:pt x="1203" y="932"/>
                    <a:pt x="1203" y="603"/>
                  </a:cubicBezTo>
                  <a:cubicBezTo>
                    <a:pt x="1203" y="271"/>
                    <a:pt x="932" y="0"/>
                    <a:pt x="600"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6" name="Google Shape;906;p60"/>
            <p:cNvSpPr/>
            <p:nvPr/>
          </p:nvSpPr>
          <p:spPr>
            <a:xfrm>
              <a:off x="7649696" y="1697550"/>
              <a:ext cx="52401" cy="52335"/>
            </a:xfrm>
            <a:custGeom>
              <a:avLst/>
              <a:gdLst/>
              <a:ahLst/>
              <a:cxnLst/>
              <a:rect l="l" t="t" r="r" b="b"/>
              <a:pathLst>
                <a:path w="796" h="795" extrusionOk="0">
                  <a:moveTo>
                    <a:pt x="399" y="1"/>
                  </a:moveTo>
                  <a:cubicBezTo>
                    <a:pt x="179" y="1"/>
                    <a:pt x="1" y="178"/>
                    <a:pt x="1" y="398"/>
                  </a:cubicBezTo>
                  <a:cubicBezTo>
                    <a:pt x="1" y="617"/>
                    <a:pt x="179" y="795"/>
                    <a:pt x="399" y="795"/>
                  </a:cubicBezTo>
                  <a:cubicBezTo>
                    <a:pt x="617" y="795"/>
                    <a:pt x="796" y="617"/>
                    <a:pt x="796" y="398"/>
                  </a:cubicBezTo>
                  <a:cubicBezTo>
                    <a:pt x="796" y="178"/>
                    <a:pt x="617" y="1"/>
                    <a:pt x="399"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7" name="Google Shape;907;p60"/>
            <p:cNvSpPr/>
            <p:nvPr/>
          </p:nvSpPr>
          <p:spPr>
            <a:xfrm>
              <a:off x="7636398" y="1684055"/>
              <a:ext cx="79259" cy="79193"/>
            </a:xfrm>
            <a:custGeom>
              <a:avLst/>
              <a:gdLst/>
              <a:ahLst/>
              <a:cxnLst/>
              <a:rect l="l" t="t" r="r" b="b"/>
              <a:pathLst>
                <a:path w="1204" h="1203" extrusionOk="0">
                  <a:moveTo>
                    <a:pt x="601" y="407"/>
                  </a:moveTo>
                  <a:cubicBezTo>
                    <a:pt x="707" y="407"/>
                    <a:pt x="796" y="497"/>
                    <a:pt x="796" y="603"/>
                  </a:cubicBezTo>
                  <a:cubicBezTo>
                    <a:pt x="796" y="709"/>
                    <a:pt x="707" y="794"/>
                    <a:pt x="601" y="794"/>
                  </a:cubicBezTo>
                  <a:cubicBezTo>
                    <a:pt x="494" y="794"/>
                    <a:pt x="408" y="709"/>
                    <a:pt x="408" y="603"/>
                  </a:cubicBezTo>
                  <a:cubicBezTo>
                    <a:pt x="408" y="497"/>
                    <a:pt x="494" y="407"/>
                    <a:pt x="601" y="407"/>
                  </a:cubicBezTo>
                  <a:close/>
                  <a:moveTo>
                    <a:pt x="601" y="0"/>
                  </a:moveTo>
                  <a:cubicBezTo>
                    <a:pt x="272" y="0"/>
                    <a:pt x="1" y="271"/>
                    <a:pt x="1" y="603"/>
                  </a:cubicBezTo>
                  <a:cubicBezTo>
                    <a:pt x="1" y="932"/>
                    <a:pt x="272" y="1202"/>
                    <a:pt x="601" y="1202"/>
                  </a:cubicBezTo>
                  <a:cubicBezTo>
                    <a:pt x="933" y="1202"/>
                    <a:pt x="1203" y="932"/>
                    <a:pt x="1203" y="603"/>
                  </a:cubicBezTo>
                  <a:cubicBezTo>
                    <a:pt x="1203" y="271"/>
                    <a:pt x="933" y="0"/>
                    <a:pt x="601" y="0"/>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908" name="Google Shape;908;p60"/>
          <p:cNvGrpSpPr/>
          <p:nvPr/>
        </p:nvGrpSpPr>
        <p:grpSpPr>
          <a:xfrm>
            <a:off x="8402918" y="3989884"/>
            <a:ext cx="3783723" cy="2801847"/>
            <a:chOff x="6091468" y="2997790"/>
            <a:chExt cx="2837792" cy="2101385"/>
          </a:xfrm>
        </p:grpSpPr>
        <p:sp>
          <p:nvSpPr>
            <p:cNvPr id="909" name="Google Shape;909;p60"/>
            <p:cNvSpPr/>
            <p:nvPr/>
          </p:nvSpPr>
          <p:spPr>
            <a:xfrm>
              <a:off x="7503959" y="4600853"/>
              <a:ext cx="1425300" cy="87600"/>
            </a:xfrm>
            <a:prstGeom prst="ellipse">
              <a:avLst/>
            </a:pr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10" name="Google Shape;910;p60"/>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11" name="Google Shape;911;p60"/>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2" name="Google Shape;912;p60"/>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3" name="Google Shape;913;p60"/>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121900" tIns="121900" rIns="121900" bIns="121900" anchor="ctr" anchorCtr="0">
              <a:noAutofit/>
            </a:bodyPr>
            <a:lstStyle/>
            <a:p>
              <a:endParaRPr sz="2400"/>
            </a:p>
          </p:txBody>
        </p:sp>
        <p:sp>
          <p:nvSpPr>
            <p:cNvPr id="914" name="Google Shape;914;p60"/>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5" name="Google Shape;915;p60"/>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6" name="Google Shape;916;p60"/>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17" name="Google Shape;917;p60"/>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8" name="Google Shape;918;p60"/>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19" name="Google Shape;919;p60"/>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0" name="Google Shape;920;p60"/>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1" name="Google Shape;921;p60"/>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2" name="Google Shape;922;p60"/>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23" name="Google Shape;923;p60"/>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24" name="Google Shape;924;p60"/>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121900" tIns="121900" rIns="121900" bIns="121900" anchor="ctr" anchorCtr="0">
              <a:noAutofit/>
            </a:bodyPr>
            <a:lstStyle/>
            <a:p>
              <a:endParaRPr sz="2400"/>
            </a:p>
          </p:txBody>
        </p:sp>
        <p:sp>
          <p:nvSpPr>
            <p:cNvPr id="925" name="Google Shape;925;p60"/>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6" name="Google Shape;926;p60"/>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7" name="Google Shape;927;p60"/>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28" name="Google Shape;928;p60"/>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29" name="Google Shape;929;p60"/>
            <p:cNvGrpSpPr/>
            <p:nvPr/>
          </p:nvGrpSpPr>
          <p:grpSpPr>
            <a:xfrm>
              <a:off x="6103423" y="4366262"/>
              <a:ext cx="786620" cy="732914"/>
              <a:chOff x="6091468" y="4354300"/>
              <a:chExt cx="786620" cy="732914"/>
            </a:xfrm>
          </p:grpSpPr>
          <p:sp>
            <p:nvSpPr>
              <p:cNvPr id="930" name="Google Shape;930;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1" name="Google Shape;931;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2" name="Google Shape;932;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3" name="Google Shape;933;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4" name="Google Shape;934;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5" name="Google Shape;935;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6" name="Google Shape;936;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7" name="Google Shape;937;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38" name="Google Shape;938;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nvGrpSpPr>
              <p:cNvPr id="939" name="Google Shape;939;p60"/>
              <p:cNvGrpSpPr/>
              <p:nvPr/>
            </p:nvGrpSpPr>
            <p:grpSpPr>
              <a:xfrm>
                <a:off x="6420698" y="4545636"/>
                <a:ext cx="457390" cy="541578"/>
                <a:chOff x="6420698" y="4545636"/>
                <a:chExt cx="457390" cy="541578"/>
              </a:xfrm>
            </p:grpSpPr>
            <p:sp>
              <p:nvSpPr>
                <p:cNvPr id="940" name="Google Shape;940;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1" name="Google Shape;941;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2" name="Google Shape;942;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3" name="Google Shape;943;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4" name="Google Shape;944;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5" name="Google Shape;945;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6" name="Google Shape;946;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7" name="Google Shape;947;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sp>
              <p:nvSpPr>
                <p:cNvPr id="948" name="Google Shape;948;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1">
                    <a:alpha val="32280"/>
                  </a:schemeClr>
                </a:solidFill>
                <a:ln>
                  <a:noFill/>
                </a:ln>
              </p:spPr>
              <p:txBody>
                <a:bodyPr spcFirstLastPara="1" wrap="square" lIns="121900" tIns="121900" rIns="121900" bIns="121900" anchor="ctr" anchorCtr="0">
                  <a:noAutofit/>
                </a:bodyPr>
                <a:lstStyle/>
                <a:p>
                  <a:endParaRPr sz="2400"/>
                </a:p>
              </p:txBody>
            </p:sp>
          </p:grpSp>
        </p:grpSp>
        <p:sp>
          <p:nvSpPr>
            <p:cNvPr id="949" name="Google Shape;949;p60"/>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50" name="Google Shape;950;p60"/>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sp>
          <p:nvSpPr>
            <p:cNvPr id="951" name="Google Shape;951;p60"/>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52" name="Google Shape;952;p60"/>
            <p:cNvGrpSpPr/>
            <p:nvPr/>
          </p:nvGrpSpPr>
          <p:grpSpPr>
            <a:xfrm>
              <a:off x="6091468" y="4354300"/>
              <a:ext cx="786620" cy="732914"/>
              <a:chOff x="6091468" y="4354300"/>
              <a:chExt cx="786620" cy="732914"/>
            </a:xfrm>
          </p:grpSpPr>
          <p:sp>
            <p:nvSpPr>
              <p:cNvPr id="953" name="Google Shape;953;p60"/>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4" name="Google Shape;954;p60"/>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5" name="Google Shape;955;p60"/>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6" name="Google Shape;956;p60"/>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7" name="Google Shape;957;p60"/>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58" name="Google Shape;958;p60"/>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59" name="Google Shape;959;p60"/>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0" name="Google Shape;960;p60"/>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61" name="Google Shape;961;p60"/>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nvGrpSpPr>
              <p:cNvPr id="962" name="Google Shape;962;p60"/>
              <p:cNvGrpSpPr/>
              <p:nvPr/>
            </p:nvGrpSpPr>
            <p:grpSpPr>
              <a:xfrm>
                <a:off x="6420698" y="4545636"/>
                <a:ext cx="457390" cy="541578"/>
                <a:chOff x="6420698" y="4545636"/>
                <a:chExt cx="457390" cy="541578"/>
              </a:xfrm>
            </p:grpSpPr>
            <p:sp>
              <p:nvSpPr>
                <p:cNvPr id="963" name="Google Shape;963;p60"/>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4" name="Google Shape;964;p60"/>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5" name="Google Shape;965;p60"/>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6" name="Google Shape;966;p60"/>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7" name="Google Shape;967;p60"/>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8" name="Google Shape;968;p60"/>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rgbClr val="FDC72F"/>
                </a:solidFill>
                <a:ln>
                  <a:noFill/>
                </a:ln>
              </p:spPr>
              <p:txBody>
                <a:bodyPr spcFirstLastPara="1" wrap="square" lIns="121900" tIns="121900" rIns="121900" bIns="121900" anchor="ctr" anchorCtr="0">
                  <a:noAutofit/>
                </a:bodyPr>
                <a:lstStyle/>
                <a:p>
                  <a:endParaRPr sz="2400"/>
                </a:p>
              </p:txBody>
            </p:sp>
            <p:sp>
              <p:nvSpPr>
                <p:cNvPr id="969" name="Google Shape;969;p60"/>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0" name="Google Shape;970;p60"/>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rgbClr val="F9A60C"/>
                </a:solidFill>
                <a:ln>
                  <a:noFill/>
                </a:ln>
              </p:spPr>
              <p:txBody>
                <a:bodyPr spcFirstLastPara="1" wrap="square" lIns="121900" tIns="121900" rIns="121900" bIns="121900" anchor="ctr" anchorCtr="0">
                  <a:noAutofit/>
                </a:bodyPr>
                <a:lstStyle/>
                <a:p>
                  <a:endParaRPr sz="2400"/>
                </a:p>
              </p:txBody>
            </p:sp>
            <p:sp>
              <p:nvSpPr>
                <p:cNvPr id="971" name="Google Shape;971;p60"/>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121900" tIns="121900" rIns="121900" bIns="121900" anchor="ctr" anchorCtr="0">
                  <a:noAutofit/>
                </a:bodyPr>
                <a:lstStyle/>
                <a:p>
                  <a:endParaRPr sz="2400"/>
                </a:p>
              </p:txBody>
            </p:sp>
          </p:grpSp>
        </p:grpSp>
      </p:grpSp>
      <p:grpSp>
        <p:nvGrpSpPr>
          <p:cNvPr id="102" name="Group 101">
            <a:extLst>
              <a:ext uri="{FF2B5EF4-FFF2-40B4-BE49-F238E27FC236}">
                <a16:creationId xmlns:a16="http://schemas.microsoft.com/office/drawing/2014/main" id="{56D23870-F9D9-4440-A2BD-2C7F56D25414}"/>
              </a:ext>
            </a:extLst>
          </p:cNvPr>
          <p:cNvGrpSpPr/>
          <p:nvPr/>
        </p:nvGrpSpPr>
        <p:grpSpPr>
          <a:xfrm>
            <a:off x="722542" y="1766238"/>
            <a:ext cx="10041156" cy="2401585"/>
            <a:chOff x="1378635" y="2504048"/>
            <a:chExt cx="10041156" cy="2401585"/>
          </a:xfrm>
        </p:grpSpPr>
        <p:sp>
          <p:nvSpPr>
            <p:cNvPr id="103" name="Rectangle: Rounded Corners 102">
              <a:extLst>
                <a:ext uri="{FF2B5EF4-FFF2-40B4-BE49-F238E27FC236}">
                  <a16:creationId xmlns:a16="http://schemas.microsoft.com/office/drawing/2014/main" id="{84AE32E8-525C-47D3-89E3-A8ABE28FBFCE}"/>
                </a:ext>
              </a:extLst>
            </p:cNvPr>
            <p:cNvSpPr/>
            <p:nvPr/>
          </p:nvSpPr>
          <p:spPr>
            <a:xfrm>
              <a:off x="1520825" y="2504048"/>
              <a:ext cx="9898966" cy="2256993"/>
            </a:xfrm>
            <a:prstGeom prst="roundRect">
              <a:avLst>
                <a:gd name="adj" fmla="val 3355"/>
              </a:avLst>
            </a:prstGeom>
            <a:pattFill prst="dkUpDiag">
              <a:fgClr>
                <a:schemeClr val="accent6"/>
              </a:fgClr>
              <a:bgClr>
                <a:schemeClr val="bg1"/>
              </a:bgClr>
            </a:pattFill>
            <a:ln w="254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b="1" dirty="0">
                <a:solidFill>
                  <a:schemeClr val="bg1"/>
                </a:solidFill>
                <a:latin typeface="Inter SemiBold"/>
                <a:cs typeface="Segoe UI Light" panose="020B0502040204020203" pitchFamily="34" charset="0"/>
              </a:endParaRPr>
            </a:p>
          </p:txBody>
        </p:sp>
        <p:sp>
          <p:nvSpPr>
            <p:cNvPr id="104" name="Rectangle: Rounded Corners 103">
              <a:extLst>
                <a:ext uri="{FF2B5EF4-FFF2-40B4-BE49-F238E27FC236}">
                  <a16:creationId xmlns:a16="http://schemas.microsoft.com/office/drawing/2014/main" id="{FF34EDED-8A50-41C6-A5B1-96FD868D818C}"/>
                </a:ext>
              </a:extLst>
            </p:cNvPr>
            <p:cNvSpPr/>
            <p:nvPr/>
          </p:nvSpPr>
          <p:spPr>
            <a:xfrm>
              <a:off x="1378635" y="2648640"/>
              <a:ext cx="9898966" cy="2256993"/>
            </a:xfrm>
            <a:prstGeom prst="roundRect">
              <a:avLst>
                <a:gd name="adj" fmla="val 3355"/>
              </a:avLst>
            </a:prstGeom>
            <a:solidFill>
              <a:schemeClr val="bg1"/>
            </a:solidFill>
            <a:ln w="25400">
              <a:solidFill>
                <a:schemeClr val="tx1">
                  <a:lumMod val="85000"/>
                  <a:lumOff val="15000"/>
                </a:schemeClr>
              </a:solidFill>
            </a:ln>
            <a:effectLst>
              <a:outerShdw blurRad="1016000" dist="381000" dir="2100000" sx="90000" sy="9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5" name="TextBox 104">
              <a:extLst>
                <a:ext uri="{FF2B5EF4-FFF2-40B4-BE49-F238E27FC236}">
                  <a16:creationId xmlns:a16="http://schemas.microsoft.com/office/drawing/2014/main" id="{04323913-5968-4FEF-B74C-F877931F92FA}"/>
                </a:ext>
              </a:extLst>
            </p:cNvPr>
            <p:cNvSpPr txBox="1"/>
            <p:nvPr/>
          </p:nvSpPr>
          <p:spPr>
            <a:xfrm>
              <a:off x="1520825" y="2911215"/>
              <a:ext cx="9580097" cy="1754326"/>
            </a:xfrm>
            <a:prstGeom prst="rect">
              <a:avLst/>
            </a:prstGeom>
            <a:noFill/>
          </p:spPr>
          <p:txBody>
            <a:bodyPr wrap="square">
              <a:spAutoFit/>
            </a:bodyPr>
            <a:lstStyle/>
            <a:p>
              <a:pPr algn="just"/>
              <a:r>
                <a:rPr lang="vi-VN" sz="3600" dirty="0">
                  <a:latin typeface="Arial" panose="020B0604020202020204" pitchFamily="34" charset="0"/>
                  <a:cs typeface="Arial" panose="020B0604020202020204" pitchFamily="34" charset="0"/>
                </a:rPr>
                <a:t>Khối lượng nguyên tử tập trung ở hạt nhân, được coi bằng khối lượng của hạt nhân và có đơn vị là amu. </a:t>
              </a:r>
            </a:p>
          </p:txBody>
        </p:sp>
      </p:grpSp>
      <p:pic>
        <p:nvPicPr>
          <p:cNvPr id="108" name="Picture 107">
            <a:extLst>
              <a:ext uri="{FF2B5EF4-FFF2-40B4-BE49-F238E27FC236}">
                <a16:creationId xmlns:a16="http://schemas.microsoft.com/office/drawing/2014/main" id="{BE97C582-9809-4C94-9DC8-1B134149B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10" y="384434"/>
            <a:ext cx="1736119" cy="1418286"/>
          </a:xfrm>
          <a:prstGeom prst="rect">
            <a:avLst/>
          </a:prstGeom>
        </p:spPr>
      </p:pic>
      <p:pic>
        <p:nvPicPr>
          <p:cNvPr id="13" name="Picture 12">
            <a:extLst>
              <a:ext uri="{FF2B5EF4-FFF2-40B4-BE49-F238E27FC236}">
                <a16:creationId xmlns:a16="http://schemas.microsoft.com/office/drawing/2014/main" id="{8E1CDFA4-EFB5-4726-853B-C8B1E5CEFE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6691" y="4674047"/>
            <a:ext cx="1786746" cy="1786746"/>
          </a:xfrm>
          <a:prstGeom prst="rect">
            <a:avLst/>
          </a:prstGeom>
        </p:spPr>
      </p:pic>
    </p:spTree>
    <p:extLst>
      <p:ext uri="{BB962C8B-B14F-4D97-AF65-F5344CB8AC3E}">
        <p14:creationId xmlns:p14="http://schemas.microsoft.com/office/powerpoint/2010/main" val="1558762485"/>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barn(inVertical)">
                                      <p:cBhvr>
                                        <p:cTn id="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矩形 7">
            <a:extLst>
              <a:ext uri="{FF2B5EF4-FFF2-40B4-BE49-F238E27FC236}">
                <a16:creationId xmlns:a16="http://schemas.microsoft.com/office/drawing/2014/main" id="{13BC6E41-5DE4-4CF8-A96F-7EA926184CAC}"/>
              </a:ext>
            </a:extLst>
          </p:cNvPr>
          <p:cNvSpPr/>
          <p:nvPr>
            <p:custDataLst>
              <p:tags r:id="rId1"/>
            </p:custDataLst>
          </p:nvPr>
        </p:nvSpPr>
        <p:spPr>
          <a:xfrm>
            <a:off x="461645" y="1314450"/>
            <a:ext cx="5286377" cy="4495920"/>
          </a:xfrm>
          <a:prstGeom prst="rect">
            <a:avLst/>
          </a:prstGeom>
          <a:blipFill>
            <a:blip r:embed="rId4"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PA-矩形 5">
            <a:extLst>
              <a:ext uri="{FF2B5EF4-FFF2-40B4-BE49-F238E27FC236}">
                <a16:creationId xmlns:a16="http://schemas.microsoft.com/office/drawing/2014/main" id="{7660713B-A3D8-4031-AF59-21145EBA6EE8}"/>
              </a:ext>
            </a:extLst>
          </p:cNvPr>
          <p:cNvSpPr/>
          <p:nvPr>
            <p:custDataLst>
              <p:tags r:id="rId2"/>
            </p:custDataLst>
          </p:nvPr>
        </p:nvSpPr>
        <p:spPr>
          <a:xfrm>
            <a:off x="6096000" y="3429000"/>
            <a:ext cx="5894363" cy="1827139"/>
          </a:xfrm>
          <a:prstGeom prst="rect">
            <a:avLst/>
          </a:prstGeom>
          <a:solidFill>
            <a:srgbClr val="0AC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zh-CN" sz="3200" b="1">
                <a:latin typeface="Arial" panose="020B0604020202020204" pitchFamily="34" charset="0"/>
                <a:cs typeface="Arial" panose="020B0604020202020204" pitchFamily="34" charset="0"/>
                <a:sym typeface="+mn-lt"/>
              </a:rPr>
              <a:t>Làm được mô hình một số nguyên tử theo mô hình nguyên tử Bo</a:t>
            </a:r>
            <a:endParaRPr lang="zh-CN" altLang="en-US" sz="3200" b="1">
              <a:latin typeface="Arial" panose="020B0604020202020204" pitchFamily="34" charset="0"/>
              <a:cs typeface="Arial" panose="020B0604020202020204" pitchFamily="34" charset="0"/>
              <a:sym typeface="+mn-lt"/>
            </a:endParaRPr>
          </a:p>
        </p:txBody>
      </p:sp>
      <p:pic>
        <p:nvPicPr>
          <p:cNvPr id="5" name="Picture 4">
            <a:extLst>
              <a:ext uri="{FF2B5EF4-FFF2-40B4-BE49-F238E27FC236}">
                <a16:creationId xmlns:a16="http://schemas.microsoft.com/office/drawing/2014/main" id="{9C8D5882-E2A4-4091-8484-DE2A8FC274F0}"/>
              </a:ext>
            </a:extLst>
          </p:cNvPr>
          <p:cNvPicPr>
            <a:picLocks noChangeAspect="1"/>
          </p:cNvPicPr>
          <p:nvPr/>
        </p:nvPicPr>
        <p:blipFill rotWithShape="1">
          <a:blip r:embed="rId5">
            <a:extLst>
              <a:ext uri="{28A0092B-C50C-407E-A947-70E740481C1C}">
                <a14:useLocalDpi xmlns:a14="http://schemas.microsoft.com/office/drawing/2010/main" val="0"/>
              </a:ext>
            </a:extLst>
          </a:blip>
          <a:srcRect l="17692" t="16565" r="20383" b="25986"/>
          <a:stretch/>
        </p:blipFill>
        <p:spPr>
          <a:xfrm>
            <a:off x="7752275" y="1314450"/>
            <a:ext cx="1969477" cy="1827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1616945"/>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4" name="PA-组合 3"/>
          <p:cNvGrpSpPr/>
          <p:nvPr>
            <p:custDataLst>
              <p:tags r:id="rId2"/>
            </p:custDataLst>
          </p:nvPr>
        </p:nvGrpSpPr>
        <p:grpSpPr>
          <a:xfrm>
            <a:off x="2233269" y="1315421"/>
            <a:ext cx="9228749" cy="3785652"/>
            <a:chOff x="2233202" y="1458875"/>
            <a:chExt cx="9228908" cy="3785387"/>
          </a:xfrm>
        </p:grpSpPr>
        <p:sp>
          <p:nvSpPr>
            <p:cNvPr id="12" name="PA-文本框 11"/>
            <p:cNvSpPr txBox="1"/>
            <p:nvPr>
              <p:custDataLst>
                <p:tags r:id="rId3"/>
              </p:custDataLst>
            </p:nvPr>
          </p:nvSpPr>
          <p:spPr>
            <a:xfrm>
              <a:off x="3879419" y="1458875"/>
              <a:ext cx="7582691" cy="3785387"/>
            </a:xfrm>
            <a:prstGeom prst="rect">
              <a:avLst/>
            </a:prstGeom>
            <a:noFill/>
          </p:spPr>
          <p:txBody>
            <a:bodyPr wrap="square" rtlCol="0">
              <a:spAutoFit/>
            </a:bodyPr>
            <a:lstStyle/>
            <a:p>
              <a:pPr algn="ctr"/>
              <a:r>
                <a:rPr lang="en-US" altLang="zh-CN" sz="8000" b="1" dirty="0">
                  <a:solidFill>
                    <a:schemeClr val="accent5">
                      <a:lumMod val="75000"/>
                    </a:schemeClr>
                  </a:solidFill>
                  <a:latin typeface="Arial" panose="020B0604020202020204" pitchFamily="34" charset="0"/>
                  <a:cs typeface="Arial" panose="020B0604020202020204" pitchFamily="34" charset="0"/>
                  <a:sym typeface="+mn-lt"/>
                </a:rPr>
                <a:t>QUAN NIỆM BAN ĐẦU VỀ NGUYÊN TỬ</a:t>
              </a:r>
              <a:endParaRPr lang="zh-CN" altLang="en-US" sz="7200" b="1" dirty="0">
                <a:solidFill>
                  <a:schemeClr val="accent5">
                    <a:lumMod val="75000"/>
                  </a:schemeClr>
                </a:solidFill>
                <a:cs typeface="+mn-ea"/>
                <a:sym typeface="+mn-lt"/>
              </a:endParaRPr>
            </a:p>
          </p:txBody>
        </p:sp>
        <p:sp>
          <p:nvSpPr>
            <p:cNvPr id="14" name="PA-文本框 13"/>
            <p:cNvSpPr txBox="1"/>
            <p:nvPr>
              <p:custDataLst>
                <p:tags r:id="rId4"/>
              </p:custDataLst>
            </p:nvPr>
          </p:nvSpPr>
          <p:spPr>
            <a:xfrm>
              <a:off x="2233202" y="1597430"/>
              <a:ext cx="1466850" cy="3154489"/>
            </a:xfrm>
            <a:prstGeom prst="rect">
              <a:avLst/>
            </a:prstGeom>
            <a:noFill/>
          </p:spPr>
          <p:txBody>
            <a:bodyPr wrap="square" rtlCol="0">
              <a:spAutoFit/>
            </a:bodyPr>
            <a:lstStyle/>
            <a:p>
              <a:pPr algn="ctr"/>
              <a:r>
                <a:rPr lang="en-US" altLang="zh-CN" sz="19900" b="1" dirty="0">
                  <a:solidFill>
                    <a:schemeClr val="accent5">
                      <a:lumMod val="75000"/>
                    </a:schemeClr>
                  </a:solidFill>
                  <a:latin typeface="Arial" panose="020B0604020202020204" pitchFamily="34" charset="0"/>
                  <a:cs typeface="Arial" panose="020B0604020202020204" pitchFamily="34" charset="0"/>
                  <a:sym typeface="+mn-lt"/>
                </a:rPr>
                <a:t>I.</a:t>
              </a:r>
            </a:p>
          </p:txBody>
        </p:sp>
        <p:cxnSp>
          <p:nvCxnSpPr>
            <p:cNvPr id="15" name="PA-直接连接符 14"/>
            <p:cNvCxnSpPr/>
            <p:nvPr>
              <p:custDataLst>
                <p:tags r:id="rId5"/>
              </p:custDataLst>
            </p:nvPr>
          </p:nvCxnSpPr>
          <p:spPr>
            <a:xfrm>
              <a:off x="3997287" y="2348915"/>
              <a:ext cx="0" cy="101372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C886E223-8C12-4002-8A88-35C85F7276DB}"/>
              </a:ext>
            </a:extLst>
          </p:cNvPr>
          <p:cNvSpPr txBox="1"/>
          <p:nvPr/>
        </p:nvSpPr>
        <p:spPr>
          <a:xfrm>
            <a:off x="3541597" y="269921"/>
            <a:ext cx="5391388"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w="0">
                  <a:noFill/>
                </a:ln>
                <a:solidFill>
                  <a:prstClr val="black">
                    <a:lumMod val="65000"/>
                    <a:lumOff val="35000"/>
                  </a:prstClr>
                </a:solidFill>
                <a:effectLst/>
                <a:uLnTx/>
                <a:uFillTx/>
                <a:latin typeface="Arial" panose="020B0604020202020204" pitchFamily="34" charset="0"/>
                <a:cs typeface="Arial" panose="020B0604020202020204" pitchFamily="34" charset="0"/>
                <a:sym typeface="+mn-lt"/>
              </a:rPr>
              <a:t>VIDEO </a:t>
            </a:r>
            <a:r>
              <a:rPr lang="en-US" altLang="zh-CN" sz="4400" b="1" kern="0" dirty="0">
                <a:ln w="0">
                  <a:noFill/>
                </a:ln>
                <a:solidFill>
                  <a:prstClr val="black">
                    <a:lumMod val="65000"/>
                    <a:lumOff val="35000"/>
                  </a:prstClr>
                </a:solidFill>
                <a:latin typeface="Arial" panose="020B0604020202020204" pitchFamily="34" charset="0"/>
                <a:cs typeface="Arial" panose="020B0604020202020204" pitchFamily="34" charset="0"/>
                <a:sym typeface="+mn-lt"/>
              </a:rPr>
              <a:t>TỔNG ÔN</a:t>
            </a:r>
            <a:endParaRPr kumimoji="0" lang="en-US" altLang="zh-CN" sz="4400" b="1" i="0" u="none" strike="noStrike" kern="0" cap="none" spc="0" normalizeH="0" baseline="0" noProof="0" dirty="0">
              <a:ln w="0">
                <a:noFill/>
              </a:ln>
              <a:solidFill>
                <a:prstClr val="black">
                  <a:lumMod val="65000"/>
                  <a:lumOff val="35000"/>
                </a:prstClr>
              </a:solidFill>
              <a:effectLst/>
              <a:uLnTx/>
              <a:uFillTx/>
              <a:latin typeface="Arial" panose="020B0604020202020204" pitchFamily="34" charset="0"/>
              <a:cs typeface="Arial" panose="020B0604020202020204" pitchFamily="34" charset="0"/>
              <a:sym typeface="+mn-lt"/>
            </a:endParaRPr>
          </a:p>
        </p:txBody>
      </p:sp>
      <p:pic>
        <p:nvPicPr>
          <p:cNvPr id="3" name="cut-1-SƠ-ĐỒ-TỔNG-KẾT_-___-_-BÀI-2-NGUYÊN-TỬ-___-_-KHOA-HỌC-TỰ-NHIÊN-7">
            <a:hlinkClick r:id="" action="ppaction://media"/>
            <a:extLst>
              <a:ext uri="{FF2B5EF4-FFF2-40B4-BE49-F238E27FC236}">
                <a16:creationId xmlns:a16="http://schemas.microsoft.com/office/drawing/2014/main" id="{5A871433-5CD0-4C84-976A-1B882A7DEC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8996" y="1450200"/>
            <a:ext cx="9134007" cy="5137879"/>
          </a:xfrm>
          <a:prstGeom prst="rect">
            <a:avLst/>
          </a:prstGeom>
        </p:spPr>
      </p:pic>
    </p:spTree>
    <p:extLst>
      <p:ext uri="{BB962C8B-B14F-4D97-AF65-F5344CB8AC3E}">
        <p14:creationId xmlns:p14="http://schemas.microsoft.com/office/powerpoint/2010/main" val="3630624883"/>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4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10" name="PA-文本框 13">
            <a:extLst>
              <a:ext uri="{FF2B5EF4-FFF2-40B4-BE49-F238E27FC236}">
                <a16:creationId xmlns:a16="http://schemas.microsoft.com/office/drawing/2014/main" id="{E625F0F9-072F-4B91-B34F-DAE731DC8F68}"/>
              </a:ext>
            </a:extLst>
          </p:cNvPr>
          <p:cNvSpPr txBox="1"/>
          <p:nvPr>
            <p:custDataLst>
              <p:tags r:id="rId2"/>
            </p:custDataLst>
          </p:nvPr>
        </p:nvSpPr>
        <p:spPr>
          <a:xfrm>
            <a:off x="1392705" y="1820638"/>
            <a:ext cx="10213140" cy="2215991"/>
          </a:xfrm>
          <a:prstGeom prst="rect">
            <a:avLst/>
          </a:prstGeom>
          <a:noFill/>
        </p:spPr>
        <p:txBody>
          <a:bodyPr wrap="square" rtlCol="0">
            <a:spAutoFit/>
          </a:bodyPr>
          <a:lstStyle/>
          <a:p>
            <a:pPr algn="ctr"/>
            <a:r>
              <a:rPr lang="en-US" altLang="zh-CN" sz="13800" b="1" dirty="0">
                <a:solidFill>
                  <a:schemeClr val="accent5">
                    <a:lumMod val="75000"/>
                  </a:schemeClr>
                </a:solidFill>
                <a:latin typeface="Arial" panose="020B0604020202020204" pitchFamily="34" charset="0"/>
                <a:cs typeface="Arial" panose="020B0604020202020204" pitchFamily="34" charset="0"/>
                <a:sym typeface="+mn-lt"/>
              </a:rPr>
              <a:t>CỦNG CỐ</a:t>
            </a:r>
          </a:p>
        </p:txBody>
      </p:sp>
    </p:spTree>
    <p:custDataLst>
      <p:tags r:id="rId1"/>
    </p:custDataLst>
    <p:extLst>
      <p:ext uri="{BB962C8B-B14F-4D97-AF65-F5344CB8AC3E}">
        <p14:creationId xmlns:p14="http://schemas.microsoft.com/office/powerpoint/2010/main" val="3305171871"/>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F5FF"/>
        </a:solidFill>
        <a:effectLst/>
      </p:bgPr>
    </p:bg>
    <p:spTree>
      <p:nvGrpSpPr>
        <p:cNvPr id="1" name=""/>
        <p:cNvGrpSpPr/>
        <p:nvPr/>
      </p:nvGrpSpPr>
      <p:grpSpPr>
        <a:xfrm>
          <a:off x="0" y="0"/>
          <a:ext cx="0" cy="0"/>
          <a:chOff x="0" y="0"/>
          <a:chExt cx="0" cy="0"/>
        </a:xfrm>
      </p:grpSpPr>
      <p:sp>
        <p:nvSpPr>
          <p:cNvPr id="14" name="矩形 4">
            <a:extLst>
              <a:ext uri="{FF2B5EF4-FFF2-40B4-BE49-F238E27FC236}">
                <a16:creationId xmlns:a16="http://schemas.microsoft.com/office/drawing/2014/main" id="{D3637005-6F6A-411E-AA48-DBB7D7C416FA}"/>
              </a:ext>
            </a:extLst>
          </p:cNvPr>
          <p:cNvSpPr/>
          <p:nvPr/>
        </p:nvSpPr>
        <p:spPr>
          <a:xfrm>
            <a:off x="493853" y="431156"/>
            <a:ext cx="11204294" cy="5995687"/>
          </a:xfrm>
          <a:prstGeom prst="rect">
            <a:avLst/>
          </a:prstGeom>
          <a:solidFill>
            <a:schemeClr val="bg1"/>
          </a:solidFill>
          <a:ln w="76200">
            <a:solidFill>
              <a:srgbClr val="FBB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PA-矩形 7">
            <a:extLst>
              <a:ext uri="{FF2B5EF4-FFF2-40B4-BE49-F238E27FC236}">
                <a16:creationId xmlns:a16="http://schemas.microsoft.com/office/drawing/2014/main" id="{4AEB3219-DEA5-4A7B-87AD-9C39BF3615BC}"/>
              </a:ext>
            </a:extLst>
          </p:cNvPr>
          <p:cNvSpPr/>
          <p:nvPr>
            <p:custDataLst>
              <p:tags r:id="rId1"/>
            </p:custDataLst>
          </p:nvPr>
        </p:nvSpPr>
        <p:spPr>
          <a:xfrm>
            <a:off x="693568" y="1181039"/>
            <a:ext cx="5286377" cy="449592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PA-文本框 9">
            <a:extLst>
              <a:ext uri="{FF2B5EF4-FFF2-40B4-BE49-F238E27FC236}">
                <a16:creationId xmlns:a16="http://schemas.microsoft.com/office/drawing/2014/main" id="{15AE8C9A-3F2C-42F3-BD65-C70232C096BD}"/>
              </a:ext>
            </a:extLst>
          </p:cNvPr>
          <p:cNvSpPr txBox="1"/>
          <p:nvPr>
            <p:custDataLst>
              <p:tags r:id="rId2"/>
            </p:custDataLst>
          </p:nvPr>
        </p:nvSpPr>
        <p:spPr>
          <a:xfrm>
            <a:off x="6033772" y="3067618"/>
            <a:ext cx="5517663"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0" i="0" dirty="0">
                <a:solidFill>
                  <a:srgbClr val="333333"/>
                </a:solidFill>
                <a:effectLst/>
                <a:latin typeface="Arial" panose="020B0604020202020204" pitchFamily="34" charset="0"/>
                <a:cs typeface="Arial" panose="020B0604020202020204" pitchFamily="34" charset="0"/>
              </a:rPr>
              <a:t>Theo Đê – mô – crit và Đan – tơn, nguyên tử được quan niệm như thế nào?</a:t>
            </a:r>
            <a:endParaRPr lang="zh-CN" altLang="en-US" sz="3600" dirty="0">
              <a:solidFill>
                <a:schemeClr val="tx1">
                  <a:lumMod val="95000"/>
                  <a:lumOff val="5000"/>
                </a:schemeClr>
              </a:solidFill>
              <a:latin typeface="Arial" panose="020B0604020202020204" pitchFamily="34" charset="0"/>
              <a:cs typeface="Arial" panose="020B0604020202020204" pitchFamily="34" charset="0"/>
              <a:sym typeface="+mn-lt"/>
            </a:endParaRPr>
          </a:p>
        </p:txBody>
      </p:sp>
      <p:cxnSp>
        <p:nvCxnSpPr>
          <p:cNvPr id="6" name="PA-直接连接符 15">
            <a:extLst>
              <a:ext uri="{FF2B5EF4-FFF2-40B4-BE49-F238E27FC236}">
                <a16:creationId xmlns:a16="http://schemas.microsoft.com/office/drawing/2014/main" id="{21387E9B-2970-4E01-B238-E64891FA7C1A}"/>
              </a:ext>
            </a:extLst>
          </p:cNvPr>
          <p:cNvCxnSpPr/>
          <p:nvPr>
            <p:custDataLst>
              <p:tags r:id="rId3"/>
            </p:custDataLst>
          </p:nvPr>
        </p:nvCxnSpPr>
        <p:spPr>
          <a:xfrm>
            <a:off x="6033772" y="2903549"/>
            <a:ext cx="5695948" cy="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F3BF5FF-AF24-4088-85CA-8FA32A72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1195" y="862866"/>
            <a:ext cx="2040683" cy="2040683"/>
          </a:xfrm>
          <a:prstGeom prst="rect">
            <a:avLst/>
          </a:prstGeom>
        </p:spPr>
      </p:pic>
    </p:spTree>
    <p:extLst>
      <p:ext uri="{BB962C8B-B14F-4D97-AF65-F5344CB8AC3E}">
        <p14:creationId xmlns:p14="http://schemas.microsoft.com/office/powerpoint/2010/main" val="778472252"/>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AB5988-FC20-FBAD-C2FF-3085B97575A0}"/>
              </a:ext>
            </a:extLst>
          </p:cNvPr>
          <p:cNvSpPr txBox="1"/>
          <p:nvPr/>
        </p:nvSpPr>
        <p:spPr>
          <a:xfrm>
            <a:off x="399721" y="256129"/>
            <a:ext cx="6632137" cy="523220"/>
          </a:xfrm>
          <a:prstGeom prst="rect">
            <a:avLst/>
          </a:prstGeom>
          <a:noFill/>
        </p:spPr>
        <p:txBody>
          <a:bodyPr wrap="square">
            <a:spAutoFit/>
          </a:bodyPr>
          <a:lstStyle/>
          <a:p>
            <a:r>
              <a:rPr lang="vi-VN" sz="2800" b="0" i="0" dirty="0">
                <a:solidFill>
                  <a:srgbClr val="333333"/>
                </a:solidFill>
                <a:effectLst/>
                <a:latin typeface="Arial" panose="020B0604020202020204" pitchFamily="34" charset="0"/>
                <a:cs typeface="Arial" panose="020B0604020202020204" pitchFamily="34" charset="0"/>
              </a:rPr>
              <a:t>Theo Đê – mô – crit </a:t>
            </a:r>
            <a:endParaRPr lang="en-US" sz="2800" dirty="0"/>
          </a:p>
        </p:txBody>
      </p:sp>
      <p:pic>
        <p:nvPicPr>
          <p:cNvPr id="4" name="Picture 3">
            <a:extLst>
              <a:ext uri="{FF2B5EF4-FFF2-40B4-BE49-F238E27FC236}">
                <a16:creationId xmlns:a16="http://schemas.microsoft.com/office/drawing/2014/main" id="{C0B48E95-F46B-895D-7AFB-71A994633AA6}"/>
              </a:ext>
            </a:extLst>
          </p:cNvPr>
          <p:cNvPicPr>
            <a:picLocks noChangeAspect="1"/>
          </p:cNvPicPr>
          <p:nvPr/>
        </p:nvPicPr>
        <p:blipFill>
          <a:blip r:embed="rId2"/>
          <a:stretch>
            <a:fillRect/>
          </a:stretch>
        </p:blipFill>
        <p:spPr>
          <a:xfrm>
            <a:off x="180975" y="1738312"/>
            <a:ext cx="2945506" cy="2264241"/>
          </a:xfrm>
          <a:prstGeom prst="rect">
            <a:avLst/>
          </a:prstGeom>
        </p:spPr>
      </p:pic>
      <p:pic>
        <p:nvPicPr>
          <p:cNvPr id="6" name="Picture 5">
            <a:extLst>
              <a:ext uri="{FF2B5EF4-FFF2-40B4-BE49-F238E27FC236}">
                <a16:creationId xmlns:a16="http://schemas.microsoft.com/office/drawing/2014/main" id="{6C6FD3D2-62BD-0BAB-7203-DAAAB3F5B69F}"/>
              </a:ext>
            </a:extLst>
          </p:cNvPr>
          <p:cNvPicPr>
            <a:picLocks noChangeAspect="1"/>
          </p:cNvPicPr>
          <p:nvPr/>
        </p:nvPicPr>
        <p:blipFill>
          <a:blip r:embed="rId3"/>
          <a:stretch>
            <a:fillRect/>
          </a:stretch>
        </p:blipFill>
        <p:spPr>
          <a:xfrm>
            <a:off x="3503365" y="2151852"/>
            <a:ext cx="2826254" cy="1043718"/>
          </a:xfrm>
          <a:prstGeom prst="rect">
            <a:avLst/>
          </a:prstGeom>
        </p:spPr>
      </p:pic>
      <p:pic>
        <p:nvPicPr>
          <p:cNvPr id="8" name="Picture 7">
            <a:extLst>
              <a:ext uri="{FF2B5EF4-FFF2-40B4-BE49-F238E27FC236}">
                <a16:creationId xmlns:a16="http://schemas.microsoft.com/office/drawing/2014/main" id="{77F7D511-0AD1-26ED-1652-318088C5B1E4}"/>
              </a:ext>
            </a:extLst>
          </p:cNvPr>
          <p:cNvPicPr>
            <a:picLocks noChangeAspect="1"/>
          </p:cNvPicPr>
          <p:nvPr/>
        </p:nvPicPr>
        <p:blipFill>
          <a:blip r:embed="rId4"/>
          <a:stretch>
            <a:fillRect/>
          </a:stretch>
        </p:blipFill>
        <p:spPr>
          <a:xfrm>
            <a:off x="6947568" y="1920452"/>
            <a:ext cx="1647837" cy="1352560"/>
          </a:xfrm>
          <a:prstGeom prst="rect">
            <a:avLst/>
          </a:prstGeom>
        </p:spPr>
      </p:pic>
      <p:pic>
        <p:nvPicPr>
          <p:cNvPr id="10" name="Picture 9">
            <a:extLst>
              <a:ext uri="{FF2B5EF4-FFF2-40B4-BE49-F238E27FC236}">
                <a16:creationId xmlns:a16="http://schemas.microsoft.com/office/drawing/2014/main" id="{61EB6105-D3DC-BA48-6A6A-D47DD4A387A6}"/>
              </a:ext>
            </a:extLst>
          </p:cNvPr>
          <p:cNvPicPr>
            <a:picLocks noChangeAspect="1"/>
          </p:cNvPicPr>
          <p:nvPr/>
        </p:nvPicPr>
        <p:blipFill>
          <a:blip r:embed="rId5"/>
          <a:stretch>
            <a:fillRect/>
          </a:stretch>
        </p:blipFill>
        <p:spPr>
          <a:xfrm>
            <a:off x="6656026" y="3746444"/>
            <a:ext cx="2800370" cy="985845"/>
          </a:xfrm>
          <a:prstGeom prst="rect">
            <a:avLst/>
          </a:prstGeom>
        </p:spPr>
      </p:pic>
    </p:spTree>
    <p:extLst>
      <p:ext uri="{BB962C8B-B14F-4D97-AF65-F5344CB8AC3E}">
        <p14:creationId xmlns:p14="http://schemas.microsoft.com/office/powerpoint/2010/main" val="2360897581"/>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7AB84A-499C-F839-B4C8-4245078626C7}"/>
              </a:ext>
            </a:extLst>
          </p:cNvPr>
          <p:cNvPicPr>
            <a:picLocks noChangeAspect="1"/>
          </p:cNvPicPr>
          <p:nvPr/>
        </p:nvPicPr>
        <p:blipFill>
          <a:blip r:embed="rId2"/>
          <a:stretch>
            <a:fillRect/>
          </a:stretch>
        </p:blipFill>
        <p:spPr>
          <a:xfrm>
            <a:off x="1031210" y="1174416"/>
            <a:ext cx="10129580" cy="5220909"/>
          </a:xfrm>
          <a:prstGeom prst="rect">
            <a:avLst/>
          </a:prstGeom>
        </p:spPr>
      </p:pic>
      <p:sp>
        <p:nvSpPr>
          <p:cNvPr id="5" name="TextBox 4">
            <a:extLst>
              <a:ext uri="{FF2B5EF4-FFF2-40B4-BE49-F238E27FC236}">
                <a16:creationId xmlns:a16="http://schemas.microsoft.com/office/drawing/2014/main" id="{DF17918E-56FF-B45E-57BC-34474B420793}"/>
              </a:ext>
            </a:extLst>
          </p:cNvPr>
          <p:cNvSpPr txBox="1"/>
          <p:nvPr/>
        </p:nvSpPr>
        <p:spPr>
          <a:xfrm>
            <a:off x="602299" y="529899"/>
            <a:ext cx="6101035" cy="523220"/>
          </a:xfrm>
          <a:prstGeom prst="rect">
            <a:avLst/>
          </a:prstGeom>
          <a:noFill/>
        </p:spPr>
        <p:txBody>
          <a:bodyPr wrap="square">
            <a:spAutoFit/>
          </a:bodyPr>
          <a:lstStyle/>
          <a:p>
            <a:r>
              <a:rPr lang="vi-VN" sz="2800" b="0" i="0" dirty="0">
                <a:solidFill>
                  <a:srgbClr val="FF0000"/>
                </a:solidFill>
                <a:effectLst/>
                <a:latin typeface="Arial" panose="020B0604020202020204" pitchFamily="34" charset="0"/>
                <a:cs typeface="Arial" panose="020B0604020202020204" pitchFamily="34" charset="0"/>
              </a:rPr>
              <a:t>Đan – tơn</a:t>
            </a:r>
            <a:endParaRPr lang="en-US" sz="2800" dirty="0">
              <a:solidFill>
                <a:srgbClr val="FF0000"/>
              </a:solidFill>
            </a:endParaRPr>
          </a:p>
        </p:txBody>
      </p:sp>
    </p:spTree>
    <p:extLst>
      <p:ext uri="{BB962C8B-B14F-4D97-AF65-F5344CB8AC3E}">
        <p14:creationId xmlns:p14="http://schemas.microsoft.com/office/powerpoint/2010/main" val="642124352"/>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17F01C-639D-AD32-C672-7F5AF47B7234}"/>
              </a:ext>
            </a:extLst>
          </p:cNvPr>
          <p:cNvSpPr txBox="1"/>
          <p:nvPr/>
        </p:nvSpPr>
        <p:spPr>
          <a:xfrm>
            <a:off x="676126" y="478682"/>
            <a:ext cx="9950005" cy="1846659"/>
          </a:xfrm>
          <a:prstGeom prst="rect">
            <a:avLst/>
          </a:prstGeom>
          <a:noFill/>
        </p:spPr>
        <p:txBody>
          <a:bodyPr wrap="square" rtlCol="0">
            <a:spAutoFit/>
          </a:bodyPr>
          <a:lstStyle/>
          <a:p>
            <a:pPr marL="457200" indent="-457200" algn="just" latinLnBrk="0">
              <a:buFontTx/>
              <a:buChar char="-"/>
            </a:pPr>
            <a:r>
              <a:rPr lang="vi-VN" sz="3200" b="0" i="0" dirty="0">
                <a:solidFill>
                  <a:srgbClr val="00B050"/>
                </a:solidFill>
                <a:effectLst/>
                <a:latin typeface="OpenSans"/>
              </a:rPr>
              <a:t>Theo Đê – mô – crit</a:t>
            </a:r>
            <a:r>
              <a:rPr lang="vi-VN" sz="3200" b="0" i="0" dirty="0">
                <a:solidFill>
                  <a:srgbClr val="333333"/>
                </a:solidFill>
                <a:effectLst/>
                <a:latin typeface="OpenSans"/>
              </a:rPr>
              <a:t>: </a:t>
            </a:r>
            <a:endParaRPr lang="en-US" sz="3200" b="0" i="0" dirty="0">
              <a:solidFill>
                <a:srgbClr val="333333"/>
              </a:solidFill>
              <a:effectLst/>
              <a:latin typeface="OpenSans"/>
            </a:endParaRPr>
          </a:p>
          <a:p>
            <a:pPr algn="just" latinLnBrk="0"/>
            <a:r>
              <a:rPr lang="en-US" sz="3200" dirty="0">
                <a:solidFill>
                  <a:srgbClr val="333333"/>
                </a:solidFill>
                <a:latin typeface="OpenSans"/>
              </a:rPr>
              <a:t>+ </a:t>
            </a:r>
            <a:r>
              <a:rPr lang="vi-VN" sz="3200" b="0" i="0" dirty="0">
                <a:solidFill>
                  <a:srgbClr val="333333"/>
                </a:solidFill>
                <a:effectLst/>
                <a:latin typeface="OpenSans"/>
              </a:rPr>
              <a:t>Nguyên tử là một loại hạt nhỏ</a:t>
            </a:r>
            <a:r>
              <a:rPr lang="en-US" sz="3200" b="0" i="0" dirty="0">
                <a:solidFill>
                  <a:srgbClr val="333333"/>
                </a:solidFill>
                <a:effectLst/>
                <a:latin typeface="OpenSans"/>
              </a:rPr>
              <a:t> </a:t>
            </a:r>
            <a:r>
              <a:rPr lang="en-US" sz="3200" b="0" i="0" dirty="0" err="1">
                <a:solidFill>
                  <a:srgbClr val="333333"/>
                </a:solidFill>
                <a:effectLst/>
                <a:latin typeface="OpenSans"/>
              </a:rPr>
              <a:t>nhất</a:t>
            </a:r>
            <a:r>
              <a:rPr lang="vi-VN" sz="3200" b="0" i="0" dirty="0">
                <a:solidFill>
                  <a:srgbClr val="333333"/>
                </a:solidFill>
                <a:effectLst/>
                <a:latin typeface="OpenSans"/>
              </a:rPr>
              <a:t>,</a:t>
            </a:r>
            <a:r>
              <a:rPr lang="en-US" sz="3200" b="0" i="0" dirty="0">
                <a:solidFill>
                  <a:srgbClr val="333333"/>
                </a:solidFill>
                <a:effectLst/>
                <a:latin typeface="OpenSans"/>
              </a:rPr>
              <a:t> </a:t>
            </a:r>
            <a:r>
              <a:rPr lang="en-US" sz="3200" b="0" i="0" dirty="0" err="1">
                <a:solidFill>
                  <a:srgbClr val="333333"/>
                </a:solidFill>
                <a:effectLst/>
                <a:latin typeface="OpenSans"/>
              </a:rPr>
              <a:t>không</a:t>
            </a:r>
            <a:r>
              <a:rPr lang="en-US" sz="3200" b="0" i="0" dirty="0">
                <a:solidFill>
                  <a:srgbClr val="333333"/>
                </a:solidFill>
                <a:effectLst/>
                <a:latin typeface="OpenSans"/>
              </a:rPr>
              <a:t> </a:t>
            </a:r>
            <a:r>
              <a:rPr lang="en-US" sz="3200" b="0" i="0" dirty="0" err="1">
                <a:solidFill>
                  <a:srgbClr val="333333"/>
                </a:solidFill>
                <a:effectLst/>
                <a:latin typeface="OpenSans"/>
              </a:rPr>
              <a:t>thể</a:t>
            </a:r>
            <a:r>
              <a:rPr lang="en-US" sz="3200" b="0" i="0" dirty="0">
                <a:solidFill>
                  <a:srgbClr val="333333"/>
                </a:solidFill>
                <a:effectLst/>
                <a:latin typeface="OpenSans"/>
              </a:rPr>
              <a:t> </a:t>
            </a:r>
            <a:r>
              <a:rPr lang="en-US" sz="3200" b="0" i="0" dirty="0" err="1">
                <a:solidFill>
                  <a:srgbClr val="333333"/>
                </a:solidFill>
                <a:effectLst/>
                <a:latin typeface="OpenSans"/>
              </a:rPr>
              <a:t>phân</a:t>
            </a:r>
            <a:r>
              <a:rPr lang="en-US" sz="3200" b="0" i="0" dirty="0">
                <a:solidFill>
                  <a:srgbClr val="333333"/>
                </a:solidFill>
                <a:effectLst/>
                <a:latin typeface="OpenSans"/>
              </a:rPr>
              <a:t> chia </a:t>
            </a:r>
            <a:r>
              <a:rPr lang="en-US" sz="3200" b="0" i="0" dirty="0" err="1">
                <a:solidFill>
                  <a:srgbClr val="333333"/>
                </a:solidFill>
                <a:effectLst/>
                <a:latin typeface="OpenSans"/>
              </a:rPr>
              <a:t>được</a:t>
            </a:r>
            <a:r>
              <a:rPr lang="en-US" sz="3200" b="0" i="0" dirty="0">
                <a:solidFill>
                  <a:srgbClr val="333333"/>
                </a:solidFill>
                <a:effectLst/>
                <a:latin typeface="OpenSans"/>
              </a:rPr>
              <a:t> </a:t>
            </a:r>
            <a:r>
              <a:rPr lang="en-US" sz="3200" b="0" i="0" dirty="0" err="1">
                <a:solidFill>
                  <a:srgbClr val="333333"/>
                </a:solidFill>
                <a:effectLst/>
                <a:latin typeface="OpenSans"/>
              </a:rPr>
              <a:t>nữa</a:t>
            </a:r>
            <a:r>
              <a:rPr lang="en-US" sz="3200" b="0" i="0" dirty="0">
                <a:solidFill>
                  <a:srgbClr val="333333"/>
                </a:solidFill>
                <a:effectLst/>
                <a:latin typeface="OpenSans"/>
              </a:rPr>
              <a:t>, </a:t>
            </a:r>
            <a:r>
              <a:rPr lang="vi-VN" sz="3200" b="0" i="0" dirty="0">
                <a:solidFill>
                  <a:srgbClr val="333333"/>
                </a:solidFill>
                <a:effectLst/>
                <a:latin typeface="OpenSans"/>
              </a:rPr>
              <a:t> tạo nên sự đa dạng của vạn vật. </a:t>
            </a:r>
            <a:endParaRPr lang="en-US" sz="3200" b="0" i="0" dirty="0">
              <a:solidFill>
                <a:srgbClr val="333333"/>
              </a:solidFill>
              <a:effectLst/>
              <a:latin typeface="OpenSans"/>
            </a:endParaRPr>
          </a:p>
          <a:p>
            <a:endParaRPr lang="en-US" dirty="0"/>
          </a:p>
        </p:txBody>
      </p:sp>
      <p:sp>
        <p:nvSpPr>
          <p:cNvPr id="5" name="TextBox 4">
            <a:extLst>
              <a:ext uri="{FF2B5EF4-FFF2-40B4-BE49-F238E27FC236}">
                <a16:creationId xmlns:a16="http://schemas.microsoft.com/office/drawing/2014/main" id="{F8886FF6-17B1-8EB6-FBF8-C2AC2E5DDD7C}"/>
              </a:ext>
            </a:extLst>
          </p:cNvPr>
          <p:cNvSpPr txBox="1"/>
          <p:nvPr/>
        </p:nvSpPr>
        <p:spPr>
          <a:xfrm>
            <a:off x="619071" y="2751891"/>
            <a:ext cx="9680490" cy="1354217"/>
          </a:xfrm>
          <a:prstGeom prst="rect">
            <a:avLst/>
          </a:prstGeom>
          <a:noFill/>
        </p:spPr>
        <p:txBody>
          <a:bodyPr wrap="square" rtlCol="0">
            <a:spAutoFit/>
          </a:bodyPr>
          <a:lstStyle/>
          <a:p>
            <a:pPr algn="just"/>
            <a:r>
              <a:rPr lang="vi-VN" sz="3200" b="0" i="0" dirty="0">
                <a:solidFill>
                  <a:schemeClr val="accent2"/>
                </a:solidFill>
                <a:effectLst/>
                <a:latin typeface="Times New Roman" panose="02020603050405020304" pitchFamily="18" charset="0"/>
                <a:cs typeface="Times New Roman" panose="02020603050405020304" pitchFamily="18" charset="0"/>
              </a:rPr>
              <a:t>- Theo Đan – tơn</a:t>
            </a:r>
            <a:r>
              <a:rPr lang="vi-VN" sz="3200" b="0" i="0" dirty="0">
                <a:solidFill>
                  <a:srgbClr val="333333"/>
                </a:solidFill>
                <a:effectLst/>
                <a:latin typeface="Times New Roman" panose="02020603050405020304" pitchFamily="18" charset="0"/>
                <a:cs typeface="Times New Roman" panose="02020603050405020304" pitchFamily="18" charset="0"/>
              </a:rPr>
              <a:t>: Tồn tại các đơn vị chất tối thiểu (được gọi là nguyên tử) để chúng kết hợp vừa đủ với nhau.</a:t>
            </a:r>
          </a:p>
          <a:p>
            <a:endParaRPr lang="en-US" dirty="0"/>
          </a:p>
        </p:txBody>
      </p:sp>
    </p:spTree>
    <p:extLst>
      <p:ext uri="{BB962C8B-B14F-4D97-AF65-F5344CB8AC3E}">
        <p14:creationId xmlns:p14="http://schemas.microsoft.com/office/powerpoint/2010/main" val="3960787514"/>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42E63D-A0C5-0D31-C748-FFC4F1FFF000}"/>
              </a:ext>
            </a:extLst>
          </p:cNvPr>
          <p:cNvPicPr>
            <a:picLocks noChangeAspect="1"/>
          </p:cNvPicPr>
          <p:nvPr/>
        </p:nvPicPr>
        <p:blipFill>
          <a:blip r:embed="rId2"/>
          <a:stretch>
            <a:fillRect/>
          </a:stretch>
        </p:blipFill>
        <p:spPr>
          <a:xfrm>
            <a:off x="1950306" y="1931543"/>
            <a:ext cx="2257442" cy="2085990"/>
          </a:xfrm>
          <a:prstGeom prst="rect">
            <a:avLst/>
          </a:prstGeom>
        </p:spPr>
      </p:pic>
      <p:pic>
        <p:nvPicPr>
          <p:cNvPr id="5" name="Picture 4">
            <a:extLst>
              <a:ext uri="{FF2B5EF4-FFF2-40B4-BE49-F238E27FC236}">
                <a16:creationId xmlns:a16="http://schemas.microsoft.com/office/drawing/2014/main" id="{38E2DC65-D8DA-9D30-4705-1617C9DDBE23}"/>
              </a:ext>
            </a:extLst>
          </p:cNvPr>
          <p:cNvPicPr>
            <a:picLocks noChangeAspect="1"/>
          </p:cNvPicPr>
          <p:nvPr/>
        </p:nvPicPr>
        <p:blipFill>
          <a:blip r:embed="rId3"/>
          <a:stretch>
            <a:fillRect/>
          </a:stretch>
        </p:blipFill>
        <p:spPr>
          <a:xfrm>
            <a:off x="5393379" y="1766058"/>
            <a:ext cx="2500331" cy="533404"/>
          </a:xfrm>
          <a:prstGeom prst="rect">
            <a:avLst/>
          </a:prstGeom>
        </p:spPr>
      </p:pic>
      <p:pic>
        <p:nvPicPr>
          <p:cNvPr id="7" name="Picture 6">
            <a:extLst>
              <a:ext uri="{FF2B5EF4-FFF2-40B4-BE49-F238E27FC236}">
                <a16:creationId xmlns:a16="http://schemas.microsoft.com/office/drawing/2014/main" id="{E417909A-09E7-35A8-3DB6-BF0216EDB440}"/>
              </a:ext>
            </a:extLst>
          </p:cNvPr>
          <p:cNvPicPr>
            <a:picLocks noChangeAspect="1"/>
          </p:cNvPicPr>
          <p:nvPr/>
        </p:nvPicPr>
        <p:blipFill>
          <a:blip r:embed="rId4"/>
          <a:stretch>
            <a:fillRect/>
          </a:stretch>
        </p:blipFill>
        <p:spPr>
          <a:xfrm>
            <a:off x="5333648" y="2435206"/>
            <a:ext cx="4012944" cy="1582327"/>
          </a:xfrm>
          <a:prstGeom prst="rect">
            <a:avLst/>
          </a:prstGeom>
        </p:spPr>
      </p:pic>
    </p:spTree>
    <p:extLst>
      <p:ext uri="{BB962C8B-B14F-4D97-AF65-F5344CB8AC3E}">
        <p14:creationId xmlns:p14="http://schemas.microsoft.com/office/powerpoint/2010/main" val="2895150995"/>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382D2E-7FAC-22EE-20E6-45B55A2019FE}"/>
              </a:ext>
            </a:extLst>
          </p:cNvPr>
          <p:cNvPicPr>
            <a:picLocks noChangeAspect="1"/>
          </p:cNvPicPr>
          <p:nvPr/>
        </p:nvPicPr>
        <p:blipFill>
          <a:blip r:embed="rId2"/>
          <a:stretch>
            <a:fillRect/>
          </a:stretch>
        </p:blipFill>
        <p:spPr>
          <a:xfrm>
            <a:off x="917145" y="866939"/>
            <a:ext cx="2839013" cy="2878267"/>
          </a:xfrm>
          <a:prstGeom prst="rect">
            <a:avLst/>
          </a:prstGeom>
        </p:spPr>
      </p:pic>
      <p:pic>
        <p:nvPicPr>
          <p:cNvPr id="5" name="Picture 4">
            <a:extLst>
              <a:ext uri="{FF2B5EF4-FFF2-40B4-BE49-F238E27FC236}">
                <a16:creationId xmlns:a16="http://schemas.microsoft.com/office/drawing/2014/main" id="{413D81B2-8CC1-E1C4-299A-687E2789960B}"/>
              </a:ext>
            </a:extLst>
          </p:cNvPr>
          <p:cNvPicPr>
            <a:picLocks noChangeAspect="1"/>
          </p:cNvPicPr>
          <p:nvPr/>
        </p:nvPicPr>
        <p:blipFill>
          <a:blip r:embed="rId3"/>
          <a:stretch>
            <a:fillRect/>
          </a:stretch>
        </p:blipFill>
        <p:spPr>
          <a:xfrm>
            <a:off x="4531896" y="866939"/>
            <a:ext cx="2531433" cy="2818038"/>
          </a:xfrm>
          <a:prstGeom prst="rect">
            <a:avLst/>
          </a:prstGeom>
        </p:spPr>
      </p:pic>
      <p:pic>
        <p:nvPicPr>
          <p:cNvPr id="7" name="Picture 6">
            <a:extLst>
              <a:ext uri="{FF2B5EF4-FFF2-40B4-BE49-F238E27FC236}">
                <a16:creationId xmlns:a16="http://schemas.microsoft.com/office/drawing/2014/main" id="{685381EC-C05C-3445-338E-D6D49DB62AE5}"/>
              </a:ext>
            </a:extLst>
          </p:cNvPr>
          <p:cNvPicPr>
            <a:picLocks noChangeAspect="1"/>
          </p:cNvPicPr>
          <p:nvPr/>
        </p:nvPicPr>
        <p:blipFill>
          <a:blip r:embed="rId4"/>
          <a:stretch>
            <a:fillRect/>
          </a:stretch>
        </p:blipFill>
        <p:spPr>
          <a:xfrm>
            <a:off x="8350878" y="866939"/>
            <a:ext cx="2660250" cy="2741382"/>
          </a:xfrm>
          <a:prstGeom prst="rect">
            <a:avLst/>
          </a:prstGeom>
        </p:spPr>
      </p:pic>
    </p:spTree>
    <p:extLst>
      <p:ext uri="{BB962C8B-B14F-4D97-AF65-F5344CB8AC3E}">
        <p14:creationId xmlns:p14="http://schemas.microsoft.com/office/powerpoint/2010/main" val="1853737739"/>
      </p:ext>
    </p:extLst>
  </p:cSld>
  <p:clrMapOvr>
    <a:masterClrMapping/>
  </p:clrMapOvr>
  <mc:AlternateContent xmlns:mc="http://schemas.openxmlformats.org/markup-compatibility/2006" xmlns:p14="http://schemas.microsoft.com/office/powerpoint/2010/main">
    <mc:Choice Requires="p14">
      <p:transition spd="slow" p14:dur="1250" advClick="0">
        <p:random/>
      </p:transition>
    </mc:Choice>
    <mc:Fallback xmlns="">
      <p:transition spd="slow" advClick="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ESOURCELIBID_PRE" val="308829"/>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PA" val="v5.2.11"/>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02.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03.xml><?xml version="1.0" encoding="utf-8"?>
<p:tagLst xmlns:a="http://schemas.openxmlformats.org/drawingml/2006/main" xmlns:r="http://schemas.openxmlformats.org/officeDocument/2006/relationships" xmlns:p="http://schemas.openxmlformats.org/presentationml/2006/main">
  <p:tag name="PA" val="v5.2.11"/>
</p:tagLst>
</file>

<file path=ppt/tags/tag104.xml><?xml version="1.0" encoding="utf-8"?>
<p:tagLst xmlns:a="http://schemas.openxmlformats.org/drawingml/2006/main" xmlns:r="http://schemas.openxmlformats.org/officeDocument/2006/relationships" xmlns:p="http://schemas.openxmlformats.org/presentationml/2006/main">
  <p:tag name="PA" val="v5.2.11"/>
</p:tagLst>
</file>

<file path=ppt/tags/tag105.xml><?xml version="1.0" encoding="utf-8"?>
<p:tagLst xmlns:a="http://schemas.openxmlformats.org/drawingml/2006/main" xmlns:r="http://schemas.openxmlformats.org/officeDocument/2006/relationships" xmlns:p="http://schemas.openxmlformats.org/presentationml/2006/main">
  <p:tag name="PA" val="v5.2.11"/>
</p:tagLst>
</file>

<file path=ppt/tags/tag106.xml><?xml version="1.0" encoding="utf-8"?>
<p:tagLst xmlns:a="http://schemas.openxmlformats.org/drawingml/2006/main" xmlns:r="http://schemas.openxmlformats.org/officeDocument/2006/relationships" xmlns:p="http://schemas.openxmlformats.org/presentationml/2006/main">
  <p:tag name="PA" val="v5.2.11"/>
</p:tagLst>
</file>

<file path=ppt/tags/tag107.xml><?xml version="1.0" encoding="utf-8"?>
<p:tagLst xmlns:a="http://schemas.openxmlformats.org/drawingml/2006/main" xmlns:r="http://schemas.openxmlformats.org/officeDocument/2006/relationships" xmlns:p="http://schemas.openxmlformats.org/presentationml/2006/main">
  <p:tag name="PA" val="v5.2.11"/>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09.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PA" val="v5.2.11"/>
</p:tagLst>
</file>

<file path=ppt/tags/tag111.xml><?xml version="1.0" encoding="utf-8"?>
<p:tagLst xmlns:a="http://schemas.openxmlformats.org/drawingml/2006/main" xmlns:r="http://schemas.openxmlformats.org/officeDocument/2006/relationships" xmlns:p="http://schemas.openxmlformats.org/presentationml/2006/main">
  <p:tag name="PA" val="v5.2.11"/>
</p:tagLst>
</file>

<file path=ppt/tags/tag112.xml><?xml version="1.0" encoding="utf-8"?>
<p:tagLst xmlns:a="http://schemas.openxmlformats.org/drawingml/2006/main" xmlns:r="http://schemas.openxmlformats.org/officeDocument/2006/relationships" xmlns:p="http://schemas.openxmlformats.org/presentationml/2006/main">
  <p:tag name="PA" val="v5.2.11"/>
</p:tagLst>
</file>

<file path=ppt/tags/tag113.xml><?xml version="1.0" encoding="utf-8"?>
<p:tagLst xmlns:a="http://schemas.openxmlformats.org/drawingml/2006/main" xmlns:r="http://schemas.openxmlformats.org/officeDocument/2006/relationships" xmlns:p="http://schemas.openxmlformats.org/presentationml/2006/main">
  <p:tag name="PA" val="v5.2.11"/>
</p:tagLst>
</file>

<file path=ppt/tags/tag114.xml><?xml version="1.0" encoding="utf-8"?>
<p:tagLst xmlns:a="http://schemas.openxmlformats.org/drawingml/2006/main" xmlns:r="http://schemas.openxmlformats.org/officeDocument/2006/relationships" xmlns:p="http://schemas.openxmlformats.org/presentationml/2006/main">
  <p:tag name="PA" val="v5.2.11"/>
</p:tagLst>
</file>

<file path=ppt/tags/tag115.xml><?xml version="1.0" encoding="utf-8"?>
<p:tagLst xmlns:a="http://schemas.openxmlformats.org/drawingml/2006/main" xmlns:r="http://schemas.openxmlformats.org/officeDocument/2006/relationships" xmlns:p="http://schemas.openxmlformats.org/presentationml/2006/main">
  <p:tag name="PA" val="v5.2.11"/>
</p:tagLst>
</file>

<file path=ppt/tags/tag116.xml><?xml version="1.0" encoding="utf-8"?>
<p:tagLst xmlns:a="http://schemas.openxmlformats.org/drawingml/2006/main" xmlns:r="http://schemas.openxmlformats.org/officeDocument/2006/relationships" xmlns:p="http://schemas.openxmlformats.org/presentationml/2006/main">
  <p:tag name="PA" val="v5.2.11"/>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18.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19.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PA" val="v5.2.11"/>
</p:tagLst>
</file>

<file path=ppt/tags/tag121.xml><?xml version="1.0" encoding="utf-8"?>
<p:tagLst xmlns:a="http://schemas.openxmlformats.org/drawingml/2006/main" xmlns:r="http://schemas.openxmlformats.org/officeDocument/2006/relationships" xmlns:p="http://schemas.openxmlformats.org/presentationml/2006/main">
  <p:tag name="PA" val="v5.2.11"/>
</p:tagLst>
</file>

<file path=ppt/tags/tag122.xml><?xml version="1.0" encoding="utf-8"?>
<p:tagLst xmlns:a="http://schemas.openxmlformats.org/drawingml/2006/main" xmlns:r="http://schemas.openxmlformats.org/officeDocument/2006/relationships" xmlns:p="http://schemas.openxmlformats.org/presentationml/2006/main">
  <p:tag name="PA" val="v5.2.11"/>
</p:tagLst>
</file>

<file path=ppt/tags/tag123.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125.xml><?xml version="1.0" encoding="utf-8"?>
<p:tagLst xmlns:a="http://schemas.openxmlformats.org/drawingml/2006/main" xmlns:r="http://schemas.openxmlformats.org/officeDocument/2006/relationships" xmlns:p="http://schemas.openxmlformats.org/presentationml/2006/main">
  <p:tag name="PA" val="v5.2.1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RESOURCELIBID_LIB" val="308829"/>
  <p:tag name="WHOLEPAGETYPE" val="Page_Head"/>
</p:tagLst>
</file>

<file path=ppt/tags/tag73.xml><?xml version="1.0" encoding="utf-8"?>
<p:tagLst xmlns:a="http://schemas.openxmlformats.org/drawingml/2006/main" xmlns:r="http://schemas.openxmlformats.org/officeDocument/2006/relationships" xmlns:p="http://schemas.openxmlformats.org/presentationml/2006/main">
  <p:tag name="PA" val="v5.2.11"/>
</p:tagLst>
</file>

<file path=ppt/tags/tag74.xml><?xml version="1.0" encoding="utf-8"?>
<p:tagLst xmlns:a="http://schemas.openxmlformats.org/drawingml/2006/main" xmlns:r="http://schemas.openxmlformats.org/officeDocument/2006/relationships" xmlns:p="http://schemas.openxmlformats.org/presentationml/2006/main">
  <p:tag name="PA" val="v5.2.11"/>
  <p:tag name="WHOLESPTYPE" val="Shape_Line"/>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Cat"/>
</p:tagLst>
</file>

<file path=ppt/tags/tag76.xml><?xml version="1.0" encoding="utf-8"?>
<p:tagLst xmlns:a="http://schemas.openxmlformats.org/drawingml/2006/main" xmlns:r="http://schemas.openxmlformats.org/officeDocument/2006/relationships" xmlns:p="http://schemas.openxmlformats.org/presentationml/2006/main">
  <p:tag name="PA" val="v5.2.11"/>
</p:tagLst>
</file>

<file path=ppt/tags/tag77.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78.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79.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PA" val="v5.2.11"/>
</p:tagLst>
</file>

<file path=ppt/tags/tag81.xml><?xml version="1.0" encoding="utf-8"?>
<p:tagLst xmlns:a="http://schemas.openxmlformats.org/drawingml/2006/main" xmlns:r="http://schemas.openxmlformats.org/officeDocument/2006/relationships" xmlns:p="http://schemas.openxmlformats.org/presentationml/2006/main">
  <p:tag name="PA" val="v5.2.11"/>
</p:tagLst>
</file>

<file path=ppt/tags/tag82.xml><?xml version="1.0" encoding="utf-8"?>
<p:tagLst xmlns:a="http://schemas.openxmlformats.org/drawingml/2006/main" xmlns:r="http://schemas.openxmlformats.org/officeDocument/2006/relationships" xmlns:p="http://schemas.openxmlformats.org/presentationml/2006/main">
  <p:tag name="PA" val="v5.2.11"/>
</p:tagLst>
</file>

<file path=ppt/tags/tag83.xml><?xml version="1.0" encoding="utf-8"?>
<p:tagLst xmlns:a="http://schemas.openxmlformats.org/drawingml/2006/main" xmlns:r="http://schemas.openxmlformats.org/officeDocument/2006/relationships" xmlns:p="http://schemas.openxmlformats.org/presentationml/2006/main">
  <p:tag name="PA" val="v5.2.11"/>
</p:tagLst>
</file>

<file path=ppt/tags/tag84.xml><?xml version="1.0" encoding="utf-8"?>
<p:tagLst xmlns:a="http://schemas.openxmlformats.org/drawingml/2006/main" xmlns:r="http://schemas.openxmlformats.org/officeDocument/2006/relationships" xmlns:p="http://schemas.openxmlformats.org/presentationml/2006/main">
  <p:tag name="PA" val="v5.2.11"/>
</p:tagLst>
</file>

<file path=ppt/tags/tag85.xml><?xml version="1.0" encoding="utf-8"?>
<p:tagLst xmlns:a="http://schemas.openxmlformats.org/drawingml/2006/main" xmlns:r="http://schemas.openxmlformats.org/officeDocument/2006/relationships" xmlns:p="http://schemas.openxmlformats.org/presentationml/2006/main">
  <p:tag name="PA" val="v5.2.11"/>
</p:tagLst>
</file>

<file path=ppt/tags/tag86.xml><?xml version="1.0" encoding="utf-8"?>
<p:tagLst xmlns:a="http://schemas.openxmlformats.org/drawingml/2006/main" xmlns:r="http://schemas.openxmlformats.org/officeDocument/2006/relationships" xmlns:p="http://schemas.openxmlformats.org/presentationml/2006/main">
  <p:tag name="PA" val="v5.2.11"/>
</p:tagLst>
</file>

<file path=ppt/tags/tag87.xml><?xml version="1.0" encoding="utf-8"?>
<p:tagLst xmlns:a="http://schemas.openxmlformats.org/drawingml/2006/main" xmlns:r="http://schemas.openxmlformats.org/officeDocument/2006/relationships" xmlns:p="http://schemas.openxmlformats.org/presentationml/2006/main">
  <p:tag name="PA" val="v5.2.11"/>
</p:tagLst>
</file>

<file path=ppt/tags/tag88.xml><?xml version="1.0" encoding="utf-8"?>
<p:tagLst xmlns:a="http://schemas.openxmlformats.org/drawingml/2006/main" xmlns:r="http://schemas.openxmlformats.org/officeDocument/2006/relationships" xmlns:p="http://schemas.openxmlformats.org/presentationml/2006/main">
  <p:tag name="PA" val="v5.2.11"/>
</p:tagLst>
</file>

<file path=ppt/tags/tag89.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PA" val="v5.2.11"/>
</p:tagLst>
</file>

<file path=ppt/tags/tag91.xml><?xml version="1.0" encoding="utf-8"?>
<p:tagLst xmlns:a="http://schemas.openxmlformats.org/drawingml/2006/main" xmlns:r="http://schemas.openxmlformats.org/officeDocument/2006/relationships" xmlns:p="http://schemas.openxmlformats.org/presentationml/2006/main">
  <p:tag name="PA" val="v5.2.11"/>
</p:tagLst>
</file>

<file path=ppt/tags/tag92.xml><?xml version="1.0" encoding="utf-8"?>
<p:tagLst xmlns:a="http://schemas.openxmlformats.org/drawingml/2006/main" xmlns:r="http://schemas.openxmlformats.org/officeDocument/2006/relationships" xmlns:p="http://schemas.openxmlformats.org/presentationml/2006/main">
  <p:tag name="PA" val="v5.2.11"/>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LIBID_LIB" val="308829"/>
  <p:tag name="WHOLEPAGETYPE" val="Page_Head"/>
</p:tagLst>
</file>

<file path=ppt/tags/tag94.xml><?xml version="1.0" encoding="utf-8"?>
<p:tagLst xmlns:a="http://schemas.openxmlformats.org/drawingml/2006/main" xmlns:r="http://schemas.openxmlformats.org/officeDocument/2006/relationships" xmlns:p="http://schemas.openxmlformats.org/presentationml/2006/main">
  <p:tag name="PA" val="v5.2.11"/>
  <p:tag name="WHOLESPTYPE" val="Shape_Other"/>
</p:tagLst>
</file>

<file path=ppt/tags/tag95.xml><?xml version="1.0" encoding="utf-8"?>
<p:tagLst xmlns:a="http://schemas.openxmlformats.org/drawingml/2006/main" xmlns:r="http://schemas.openxmlformats.org/officeDocument/2006/relationships" xmlns:p="http://schemas.openxmlformats.org/presentationml/2006/main">
  <p:tag name="PA" val="v5.2.11"/>
</p:tagLst>
</file>

<file path=ppt/tags/tag96.xml><?xml version="1.0" encoding="utf-8"?>
<p:tagLst xmlns:a="http://schemas.openxmlformats.org/drawingml/2006/main" xmlns:r="http://schemas.openxmlformats.org/officeDocument/2006/relationships" xmlns:p="http://schemas.openxmlformats.org/presentationml/2006/main">
  <p:tag name="PA" val="v5.2.11"/>
</p:tagLst>
</file>

<file path=ppt/tags/tag97.xml><?xml version="1.0" encoding="utf-8"?>
<p:tagLst xmlns:a="http://schemas.openxmlformats.org/drawingml/2006/main" xmlns:r="http://schemas.openxmlformats.org/officeDocument/2006/relationships" xmlns:p="http://schemas.openxmlformats.org/presentationml/2006/main">
  <p:tag name="PA" val="v5.2.11"/>
</p:tagLst>
</file>

<file path=ppt/tags/tag98.xml><?xml version="1.0" encoding="utf-8"?>
<p:tagLst xmlns:a="http://schemas.openxmlformats.org/drawingml/2006/main" xmlns:r="http://schemas.openxmlformats.org/officeDocument/2006/relationships" xmlns:p="http://schemas.openxmlformats.org/presentationml/2006/main">
  <p:tag name="PA" val="v5.2.11"/>
</p:tagLst>
</file>

<file path=ppt/tags/tag9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www.freeppt7.com">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fogdlogb">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gdlogb">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758</TotalTime>
  <Words>1789</Words>
  <Application>Microsoft Office PowerPoint</Application>
  <PresentationFormat>Widescreen</PresentationFormat>
  <Paragraphs>195</Paragraphs>
  <Slides>31</Slides>
  <Notes>21</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31</vt:i4>
      </vt:variant>
    </vt:vector>
  </HeadingPairs>
  <TitlesOfParts>
    <vt:vector size="47" baseType="lpstr">
      <vt:lpstr>等线</vt:lpstr>
      <vt:lpstr>微软雅黑</vt:lpstr>
      <vt:lpstr>Arial</vt:lpstr>
      <vt:lpstr>Calibri</vt:lpstr>
      <vt:lpstr>Cambria Math</vt:lpstr>
      <vt:lpstr>Comfortaa SemiBold</vt:lpstr>
      <vt:lpstr>Inter SemiBold</vt:lpstr>
      <vt:lpstr>Mali SemiBold</vt:lpstr>
      <vt:lpstr>OpenSans</vt:lpstr>
      <vt:lpstr>OpenSansBold</vt:lpstr>
      <vt:lpstr>Times New Roman</vt:lpstr>
      <vt:lpstr>Wingdings</vt:lpstr>
      <vt:lpstr>思源黑体 Light</vt:lpstr>
      <vt:lpstr>www.freeppt7.com</vt:lpstr>
      <vt:lpstr>www.jpppt.com</vt:lpstr>
      <vt:lpstr>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sfsf</cp:lastModifiedBy>
  <cp:revision>204</cp:revision>
  <dcterms:created xsi:type="dcterms:W3CDTF">2019-06-19T02:08:00Z</dcterms:created>
  <dcterms:modified xsi:type="dcterms:W3CDTF">2023-05-31T08:10:12Z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3997ADB527B9403B869EA96960724406</vt:lpwstr>
  </property>
</Properties>
</file>