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556" r:id="rId3"/>
    <p:sldId id="282" r:id="rId4"/>
    <p:sldId id="259" r:id="rId5"/>
    <p:sldId id="570" r:id="rId6"/>
    <p:sldId id="258" r:id="rId7"/>
    <p:sldId id="288" r:id="rId8"/>
    <p:sldId id="571" r:id="rId9"/>
    <p:sldId id="581" r:id="rId10"/>
    <p:sldId id="582" r:id="rId11"/>
    <p:sldId id="583" r:id="rId12"/>
    <p:sldId id="374" r:id="rId13"/>
    <p:sldId id="555" r:id="rId14"/>
    <p:sldId id="580" r:id="rId15"/>
    <p:sldId id="557" r:id="rId16"/>
    <p:sldId id="415" r:id="rId17"/>
    <p:sldId id="578" r:id="rId18"/>
    <p:sldId id="584" r:id="rId19"/>
  </p:sldIdLst>
  <p:sldSz cx="18288000" cy="10287000"/>
  <p:notesSz cx="6858000" cy="9144000"/>
  <p:embeddedFontLst>
    <p:embeddedFont>
      <p:font typeface="#9Slide03 Arima Madurai Black" panose="020B0604020202020204" charset="0"/>
      <p:bold r:id="rId20"/>
    </p:embeddedFont>
    <p:embeddedFont>
      <p:font typeface="#9Slide07 Cadena" panose="020B0604020202020204" charset="0"/>
      <p:bold r:id="rId21"/>
    </p:embeddedFont>
    <p:embeddedFont>
      <p:font typeface="#9Slide07 IcielBaliho Script" panose="020B0604020202020204"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2931"/>
    <a:srgbClr val="EFEBE0"/>
    <a:srgbClr val="04345C"/>
    <a:srgbClr val="E2EDF1"/>
    <a:srgbClr val="6BD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3" autoAdjust="0"/>
  </p:normalViewPr>
  <p:slideViewPr>
    <p:cSldViewPr>
      <p:cViewPr varScale="1">
        <p:scale>
          <a:sx n="59" d="100"/>
          <a:sy n="59" d="100"/>
        </p:scale>
        <p:origin x="42" y="3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9Slide03 Arima Madurai Black" panose="00000A00000000000000" pitchFamily="2" charset="0"/>
              </a:defRPr>
            </a:lvl1pPr>
          </a:lstStyle>
          <a:p>
            <a:fld id="{1D8BD707-D9CF-40AE-B4C6-C98DA3205C09}" type="datetimeFigureOut">
              <a:rPr lang="en-US" smtClean="0"/>
              <a:pPr/>
              <a:t>5/31/2023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9Slide03 Arima Madurai Black" panose="00000A00000000000000"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9Slide03 Arima Madurai Black" panose="00000A00000000000000" pitchFamily="2"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9Slide03 Arima Madurai Black" panose="00000A00000000000000"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9Slide03 Arima Madurai Black" panose="00000A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9Slide03 Arima Madurai Black" panose="00000A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9Slide03 Arima Madurai Black" panose="00000A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9Slide03 Arima Madurai Black" panose="00000A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9Slide03 Arima Madurai Black" panose="00000A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61929">
            <a:off x="9529097" y="-3897920"/>
            <a:ext cx="12406564" cy="1285654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03445">
            <a:off x="16271422" y="-688600"/>
            <a:ext cx="2293248" cy="237642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07459">
            <a:off x="-469322" y="7673063"/>
            <a:ext cx="2393626" cy="2480441"/>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12446">
            <a:off x="-2204441" y="2866721"/>
            <a:ext cx="10179983" cy="10549205"/>
          </a:xfrm>
          <a:prstGeom prst="rect">
            <a:avLst/>
          </a:prstGeom>
        </p:spPr>
      </p:pic>
      <p:grpSp>
        <p:nvGrpSpPr>
          <p:cNvPr id="6" name="Group 6"/>
          <p:cNvGrpSpPr/>
          <p:nvPr/>
        </p:nvGrpSpPr>
        <p:grpSpPr>
          <a:xfrm>
            <a:off x="2032962"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7259300" y="2331504"/>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1" name="TextBox 11"/>
          <p:cNvSpPr txBox="1"/>
          <p:nvPr/>
        </p:nvSpPr>
        <p:spPr>
          <a:xfrm>
            <a:off x="1285675" y="2830696"/>
            <a:ext cx="15716650" cy="2877711"/>
          </a:xfrm>
          <a:prstGeom prst="rect">
            <a:avLst/>
          </a:prstGeom>
        </p:spPr>
        <p:txBody>
          <a:bodyPr lIns="0" tIns="0" rIns="0" bIns="0" rtlCol="0" anchor="t">
            <a:spAutoFit/>
          </a:bodyPr>
          <a:lstStyle/>
          <a:p>
            <a:pPr algn="ctr">
              <a:lnSpc>
                <a:spcPts val="12000"/>
              </a:lnSpc>
            </a:pPr>
            <a:r>
              <a:rPr lang="en-US" sz="12000" spc="1200" dirty="0">
                <a:solidFill>
                  <a:srgbClr val="6BD4CD"/>
                </a:solidFill>
                <a:latin typeface="#9Slide07 Cadena" panose="02000503000000020004" pitchFamily="2" charset="0"/>
              </a:rPr>
              <a:t>BÀI </a:t>
            </a:r>
            <a:r>
              <a:rPr lang="vi-VN" sz="12000" spc="1200" dirty="0">
                <a:solidFill>
                  <a:srgbClr val="6BD4CD"/>
                </a:solidFill>
                <a:latin typeface="#9Slide07 Cadena" panose="02000503000000020004" pitchFamily="2" charset="0"/>
              </a:rPr>
              <a:t>20</a:t>
            </a:r>
            <a:r>
              <a:rPr lang="en-US" sz="12000" spc="1200" dirty="0">
                <a:solidFill>
                  <a:srgbClr val="6BD4CD"/>
                </a:solidFill>
                <a:latin typeface="#9Slide07 Cadena" panose="02000503000000020004" pitchFamily="2" charset="0"/>
              </a:rPr>
              <a:t>:</a:t>
            </a:r>
          </a:p>
          <a:p>
            <a:pPr algn="ctr">
              <a:lnSpc>
                <a:spcPts val="12000"/>
              </a:lnSpc>
            </a:pPr>
            <a:r>
              <a:rPr lang="vi-VN" sz="6600" b="1" dirty="0">
                <a:solidFill>
                  <a:schemeClr val="bg1"/>
                </a:solidFill>
                <a:latin typeface="#9Slide07 Cadena" panose="02000503000000020004" pitchFamily="2" charset="0"/>
              </a:rPr>
              <a:t>CHẾ TẠO </a:t>
            </a:r>
            <a:r>
              <a:rPr lang="en-US" sz="6600" b="1" dirty="0">
                <a:solidFill>
                  <a:schemeClr val="bg1"/>
                </a:solidFill>
                <a:latin typeface="#9Slide07 Cadena" panose="02000503000000020004" pitchFamily="2" charset="0"/>
              </a:rPr>
              <a:t>NAM CHÂM ĐIỆN</a:t>
            </a:r>
            <a:r>
              <a:rPr lang="vi-VN" sz="6600" b="1" dirty="0">
                <a:solidFill>
                  <a:schemeClr val="bg1"/>
                </a:solidFill>
                <a:latin typeface="#9Slide07 Cadena" panose="02000503000000020004" pitchFamily="2" charset="0"/>
              </a:rPr>
              <a:t> ĐƠN GIẢN</a:t>
            </a:r>
            <a:endParaRPr lang="en-US" sz="6600" b="1" dirty="0">
              <a:solidFill>
                <a:schemeClr val="bg1"/>
              </a:solidFill>
              <a:latin typeface="#9Slide07 Cadena" panose="0200050300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37993" y="1025747"/>
            <a:ext cx="10834831" cy="769441"/>
          </a:xfrm>
          <a:prstGeom prst="rect">
            <a:avLst/>
          </a:prstGeom>
          <a:noFill/>
          <a:ln w="9525">
            <a:noFill/>
          </a:ln>
        </p:spPr>
        <p:txBody>
          <a:bodyPr wrap="square">
            <a:spAutoFit/>
          </a:bodyPr>
          <a:lstStyle/>
          <a:p>
            <a:pPr>
              <a:spcBef>
                <a:spcPct val="50000"/>
              </a:spcBef>
            </a:pPr>
            <a:r>
              <a:rPr lang="vi-VN" altLang="en-US" sz="4400" b="1" dirty="0">
                <a:solidFill>
                  <a:srgbClr val="04345C"/>
                </a:solidFill>
                <a:latin typeface="#9Slide03 Arima Madurai Black" panose="00000A00000000000000" pitchFamily="2" charset="0"/>
              </a:rPr>
              <a:t>2. CHẾ TẠO NAM CHÂM ĐIỆN ĐƠN GIẢN</a:t>
            </a:r>
            <a:endParaRPr lang="en-US" altLang="en-US" sz="44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3935632" y="4830628"/>
            <a:ext cx="3264263" cy="1900520"/>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tăng độ lớn của dòng điện bằng cách ghép 2 viên pin nối tiếp</a:t>
            </a: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5">
            <a:alphaModFix amt="9999"/>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628637">
            <a:off x="-7030099" y="-3635287"/>
            <a:ext cx="6526625" cy="6763342"/>
          </a:xfrm>
          <a:prstGeom prst="rect">
            <a:avLst/>
          </a:prstGeom>
        </p:spPr>
      </p:pic>
      <p:grpSp>
        <p:nvGrpSpPr>
          <p:cNvPr id="7" name="Group 6">
            <a:extLst>
              <a:ext uri="{FF2B5EF4-FFF2-40B4-BE49-F238E27FC236}">
                <a16:creationId xmlns:a16="http://schemas.microsoft.com/office/drawing/2014/main" id="{97491B1A-C563-43FF-2AAA-AF11348BA242}"/>
              </a:ext>
            </a:extLst>
          </p:cNvPr>
          <p:cNvGrpSpPr/>
          <p:nvPr/>
        </p:nvGrpSpPr>
        <p:grpSpPr>
          <a:xfrm>
            <a:off x="5578907" y="3442226"/>
            <a:ext cx="7423954" cy="5789832"/>
            <a:chOff x="10170461" y="2488245"/>
            <a:chExt cx="7297219" cy="5690993"/>
          </a:xfrm>
        </p:grpSpPr>
        <p:pic>
          <p:nvPicPr>
            <p:cNvPr id="31" name="Picture 30">
              <a:extLst>
                <a:ext uri="{FF2B5EF4-FFF2-40B4-BE49-F238E27FC236}">
                  <a16:creationId xmlns:a16="http://schemas.microsoft.com/office/drawing/2014/main" id="{B03811EE-815B-0146-5834-AD4E51E12384}"/>
                </a:ext>
              </a:extLst>
            </p:cNvPr>
            <p:cNvPicPr>
              <a:picLocks noChangeAspect="1"/>
            </p:cNvPicPr>
            <p:nvPr/>
          </p:nvPicPr>
          <p:blipFill rotWithShape="1">
            <a:blip r:embed="rId7">
              <a:extLst>
                <a:ext uri="{28A0092B-C50C-407E-A947-70E740481C1C}">
                  <a14:useLocalDpi xmlns:a14="http://schemas.microsoft.com/office/drawing/2010/main" val="0"/>
                </a:ext>
              </a:extLst>
            </a:blip>
            <a:srcRect b="2409"/>
            <a:stretch/>
          </p:blipFill>
          <p:spPr>
            <a:xfrm>
              <a:off x="10170461" y="2488245"/>
              <a:ext cx="7297219" cy="5690993"/>
            </a:xfrm>
            <a:prstGeom prst="rect">
              <a:avLst/>
            </a:prstGeom>
          </p:spPr>
        </p:pic>
        <p:cxnSp>
          <p:nvCxnSpPr>
            <p:cNvPr id="5" name="Straight Connector 4">
              <a:extLst>
                <a:ext uri="{FF2B5EF4-FFF2-40B4-BE49-F238E27FC236}">
                  <a16:creationId xmlns:a16="http://schemas.microsoft.com/office/drawing/2014/main" id="{88E620D9-6D40-1945-0CCD-6D104F88759D}"/>
                </a:ext>
              </a:extLst>
            </p:cNvPr>
            <p:cNvCxnSpPr/>
            <p:nvPr/>
          </p:nvCxnSpPr>
          <p:spPr>
            <a:xfrm>
              <a:off x="16540355" y="6991418"/>
              <a:ext cx="0" cy="4334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Hộp Văn bản 20">
            <a:extLst>
              <a:ext uri="{FF2B5EF4-FFF2-40B4-BE49-F238E27FC236}">
                <a16:creationId xmlns:a16="http://schemas.microsoft.com/office/drawing/2014/main" id="{09C49ABE-A5BC-0A5F-FBC1-4BFAE26C4DD6}"/>
              </a:ext>
            </a:extLst>
          </p:cNvPr>
          <p:cNvSpPr txBox="1"/>
          <p:nvPr/>
        </p:nvSpPr>
        <p:spPr>
          <a:xfrm>
            <a:off x="1338087" y="2028073"/>
            <a:ext cx="15763844"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a:t>Thay đổi cực nguồn điện; dùng kim nam châm thử để kiểm tra xem chiều từ trường có thay đổi không</a:t>
            </a:r>
            <a:endParaRPr lang="en-US" dirty="0"/>
          </a:p>
        </p:txBody>
      </p:sp>
    </p:spTree>
    <p:extLst>
      <p:ext uri="{BB962C8B-B14F-4D97-AF65-F5344CB8AC3E}">
        <p14:creationId xmlns:p14="http://schemas.microsoft.com/office/powerpoint/2010/main" val="200938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90501">
            <a:off x="17438639" y="7418650"/>
            <a:ext cx="2410762" cy="2498199"/>
          </a:xfrm>
          <a:prstGeom prst="rect">
            <a:avLst/>
          </a:prstGeom>
        </p:spPr>
      </p:pic>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prstClr val="white"/>
                </a:solidFill>
                <a:effectLst/>
                <a:uLnTx/>
                <a:uFillTx/>
                <a:latin typeface="#9Slide03 Arima Madurai Black" panose="00000A00000000000000" pitchFamily="2" charset="0"/>
                <a:ea typeface="+mn-ea"/>
                <a:cs typeface="+mn-cs"/>
              </a:rPr>
              <a:t>Ghi chú</a:t>
            </a:r>
            <a:endParaRPr kumimoji="0" lang="en-US" altLang="en-US" sz="2800" b="1" i="0" u="none" strike="noStrike" kern="1200" cap="none" spc="0" normalizeH="0" baseline="0" noProof="0" dirty="0">
              <a:ln>
                <a:noFill/>
              </a:ln>
              <a:solidFill>
                <a:prstClr val="white"/>
              </a:solidFill>
              <a:effectLst/>
              <a:uLnTx/>
              <a:uFillTx/>
              <a:latin typeface="#9Slide03 Arima Madurai Black" panose="00000A00000000000000" pitchFamily="2" charset="0"/>
              <a:ea typeface="+mn-ea"/>
              <a:cs typeface="+mn-cs"/>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altLang="x-none" sz="3200" b="0" i="0" u="none" strike="noStrike" kern="1200" cap="none" spc="0" normalizeH="0" baseline="0" noProof="0">
                <a:ln>
                  <a:noFill/>
                </a:ln>
                <a:solidFill>
                  <a:prstClr val="black"/>
                </a:solidFill>
                <a:effectLst/>
                <a:uLnTx/>
                <a:uFillTx/>
                <a:latin typeface="#9Slide03 Arima Madurai Black" panose="00000A00000000000000" pitchFamily="2" charset="0"/>
                <a:ea typeface="+mn-ea"/>
                <a:cs typeface="+mn-cs"/>
              </a:rPr>
              <a:t>Khi bật công tắc, trong mạch xuất hiện dòng điện đi từ cực dương của pin, qua ống dây và đi vào cực âm của pin</a:t>
            </a:r>
            <a:endParaRPr kumimoji="0" lang="en-US" altLang="zh-CN" sz="3200" b="0" i="0" u="none" strike="noStrike" kern="1200" cap="none" spc="0" normalizeH="0" baseline="0" noProof="0" dirty="0">
              <a:ln>
                <a:noFill/>
              </a:ln>
              <a:solidFill>
                <a:prstClr val="black"/>
              </a:solidFill>
              <a:effectLst/>
              <a:uLnTx/>
              <a:uFillTx/>
              <a:latin typeface="#9Slide03 Arima Madurai Black" panose="00000A00000000000000" pitchFamily="2" charset="0"/>
              <a:ea typeface="SimSun" panose="02010600030101010101" pitchFamily="2" charset="-122"/>
              <a:cs typeface="+mn-cs"/>
            </a:endParaRP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0491" y="4978412"/>
            <a:ext cx="2299556" cy="22995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1469" y="2469359"/>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765950" y="2834587"/>
            <a:ext cx="11106150" cy="1446550"/>
          </a:xfrm>
          <a:prstGeom prst="rect">
            <a:avLst/>
          </a:prstGeom>
          <a:noFill/>
          <a:ln w="9525">
            <a:noFill/>
          </a:ln>
        </p:spPr>
        <p:txBody>
          <a:bodyPr wrap="square">
            <a:spAutoFit/>
          </a:bodyPr>
          <a:lstStyle/>
          <a:p>
            <a:pPr lvl="0" eaLnBrk="0" hangingPunct="0"/>
            <a:r>
              <a:rPr lang="vi-VN" sz="4400" dirty="0">
                <a:solidFill>
                  <a:prstClr val="black"/>
                </a:solidFill>
                <a:latin typeface="#9Slide07 IcielBaliho Script" pitchFamily="2" charset="0"/>
              </a:rPr>
              <a:t>Từ kết quả thí nghiệm rút ra kết luận gì về từ trường của nam châm điện</a:t>
            </a:r>
            <a:endParaRPr lang="en-US" altLang="zh-CN" sz="4400" dirty="0">
              <a:solidFill>
                <a:prstClr val="black"/>
              </a:solidFill>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4034998" y="6239449"/>
            <a:ext cx="13716581" cy="1200329"/>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Từ trường của nam châm điện chỉ tồn tại trong thời gian dòng điện chạy trong ống dây</a:t>
            </a:r>
          </a:p>
        </p:txBody>
      </p:sp>
      <p:sp>
        <p:nvSpPr>
          <p:cNvPr id="25" name="Hộp Văn bản 6">
            <a:extLst>
              <a:ext uri="{FF2B5EF4-FFF2-40B4-BE49-F238E27FC236}">
                <a16:creationId xmlns:a16="http://schemas.microsoft.com/office/drawing/2014/main" id="{8FA56EFA-674C-77B4-D030-7B4B0C2979B1}"/>
              </a:ext>
            </a:extLst>
          </p:cNvPr>
          <p:cNvSpPr txBox="1"/>
          <p:nvPr/>
        </p:nvSpPr>
        <p:spPr>
          <a:xfrm>
            <a:off x="-5695045" y="5831928"/>
            <a:ext cx="2494441" cy="584775"/>
          </a:xfrm>
          <a:prstGeom prst="rect">
            <a:avLst/>
          </a:prstGeom>
          <a:noFill/>
          <a:ln w="9525">
            <a:noFill/>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altLang="x-none" sz="3200" b="0" i="0" u="none" strike="noStrike" kern="1200" cap="none" spc="0" normalizeH="0" baseline="0" noProof="0">
                <a:ln>
                  <a:noFill/>
                </a:ln>
                <a:solidFill>
                  <a:prstClr val="black"/>
                </a:solidFill>
                <a:effectLst/>
                <a:uLnTx/>
                <a:uFillTx/>
                <a:latin typeface="#9Slide03 Arima Madurai Black" panose="00000A00000000000000" pitchFamily="2" charset="0"/>
                <a:ea typeface="+mn-ea"/>
                <a:cs typeface="+mn-cs"/>
              </a:rPr>
              <a:t>Công tắc</a:t>
            </a:r>
            <a:endParaRPr kumimoji="0" lang="en-US" altLang="zh-CN" sz="3200" b="0" i="0" u="none" strike="noStrike" kern="1200" cap="none" spc="0" normalizeH="0" baseline="0" noProof="0" dirty="0">
              <a:ln>
                <a:noFill/>
              </a:ln>
              <a:solidFill>
                <a:prstClr val="black"/>
              </a:solidFill>
              <a:effectLst/>
              <a:uLnTx/>
              <a:uFillTx/>
              <a:latin typeface="#9Slide03 Arima Madurai Black" panose="00000A00000000000000" pitchFamily="2" charset="0"/>
              <a:ea typeface="SimSun" panose="02010600030101010101" pitchFamily="2" charset="-122"/>
              <a:cs typeface="+mn-cs"/>
            </a:endParaRPr>
          </a:p>
        </p:txBody>
      </p:sp>
      <p:cxnSp>
        <p:nvCxnSpPr>
          <p:cNvPr id="26" name="Đường nối Thẳng 11">
            <a:extLst>
              <a:ext uri="{FF2B5EF4-FFF2-40B4-BE49-F238E27FC236}">
                <a16:creationId xmlns:a16="http://schemas.microsoft.com/office/drawing/2014/main" id="{782F5E4E-7797-6F5D-308A-CA499FC4E461}"/>
              </a:ext>
            </a:extLst>
          </p:cNvPr>
          <p:cNvCxnSpPr>
            <a:cxnSpLocks/>
          </p:cNvCxnSpPr>
          <p:nvPr/>
        </p:nvCxnSpPr>
        <p:spPr>
          <a:xfrm>
            <a:off x="-3396680" y="6078827"/>
            <a:ext cx="2014562" cy="0"/>
          </a:xfrm>
          <a:prstGeom prst="line">
            <a:avLst/>
          </a:prstGeom>
          <a:ln w="28575" cap="flat" cmpd="sng">
            <a:solidFill>
              <a:srgbClr val="04345C"/>
            </a:solidFill>
            <a:prstDash val="dash"/>
            <a:headEnd type="none" w="med" len="med"/>
            <a:tailEnd type="none" w="med" len="med"/>
          </a:ln>
        </p:spPr>
      </p:cxnSp>
      <p:sp>
        <p:nvSpPr>
          <p:cNvPr id="27" name="Hộp Văn bản 20">
            <a:extLst>
              <a:ext uri="{FF2B5EF4-FFF2-40B4-BE49-F238E27FC236}">
                <a16:creationId xmlns:a16="http://schemas.microsoft.com/office/drawing/2014/main" id="{BFA1D7AD-4A31-EBC4-AAD8-1BFE8734B29C}"/>
              </a:ext>
            </a:extLst>
          </p:cNvPr>
          <p:cNvSpPr txBox="1"/>
          <p:nvPr/>
        </p:nvSpPr>
        <p:spPr>
          <a:xfrm>
            <a:off x="-5872587" y="3016818"/>
            <a:ext cx="3277914" cy="1077218"/>
          </a:xfrm>
          <a:prstGeom prst="rect">
            <a:avLst/>
          </a:prstGeom>
          <a:noFill/>
          <a:ln w="9525">
            <a:noFill/>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altLang="x-none" sz="32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Hộp đựng hai viên pin 1,5 V</a:t>
            </a:r>
            <a:endParaRPr kumimoji="0" lang="en-US" altLang="zh-CN" sz="3200" b="0" i="0" u="none" strike="noStrike" kern="1200" cap="none" spc="0" normalizeH="0" baseline="0" noProof="0" dirty="0">
              <a:ln>
                <a:noFill/>
              </a:ln>
              <a:solidFill>
                <a:prstClr val="black"/>
              </a:solidFill>
              <a:effectLst/>
              <a:uLnTx/>
              <a:uFillTx/>
              <a:latin typeface="#9Slide03 Arima Madurai Black" panose="00000A00000000000000" pitchFamily="2" charset="0"/>
              <a:ea typeface="SimSun" panose="02010600030101010101" pitchFamily="2" charset="-122"/>
              <a:cs typeface="+mn-cs"/>
            </a:endParaRPr>
          </a:p>
        </p:txBody>
      </p:sp>
      <p:sp>
        <p:nvSpPr>
          <p:cNvPr id="28" name="Hộp Văn bản 27">
            <a:extLst>
              <a:ext uri="{FF2B5EF4-FFF2-40B4-BE49-F238E27FC236}">
                <a16:creationId xmlns:a16="http://schemas.microsoft.com/office/drawing/2014/main" id="{37AA3B04-87CA-49AA-C2E6-24B064927226}"/>
              </a:ext>
            </a:extLst>
          </p:cNvPr>
          <p:cNvSpPr txBox="1"/>
          <p:nvPr/>
        </p:nvSpPr>
        <p:spPr>
          <a:xfrm>
            <a:off x="-4919935" y="8352168"/>
            <a:ext cx="2494441" cy="1077218"/>
          </a:xfrm>
          <a:prstGeom prst="rect">
            <a:avLst/>
          </a:prstGeom>
          <a:noFill/>
          <a:ln w="9525">
            <a:noFill/>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altLang="x-none" sz="3200" b="0" i="0" u="none" strike="noStrike" kern="1200" cap="none" spc="0" normalizeH="0" baseline="0" noProof="0">
                <a:ln>
                  <a:noFill/>
                </a:ln>
                <a:solidFill>
                  <a:prstClr val="black"/>
                </a:solidFill>
                <a:effectLst/>
                <a:uLnTx/>
                <a:uFillTx/>
                <a:latin typeface="#9Slide03 Arima Madurai Black" panose="00000A00000000000000" pitchFamily="2" charset="0"/>
                <a:ea typeface="+mn-ea"/>
                <a:cs typeface="+mn-cs"/>
              </a:rPr>
              <a:t>Kẹp giấy bằng sắt</a:t>
            </a:r>
            <a:endParaRPr kumimoji="0" lang="en-US" altLang="zh-CN" sz="3200" b="0" i="0" u="none" strike="noStrike" kern="1200" cap="none" spc="0" normalizeH="0" baseline="0" noProof="0" dirty="0">
              <a:ln>
                <a:noFill/>
              </a:ln>
              <a:solidFill>
                <a:prstClr val="black"/>
              </a:solidFill>
              <a:effectLst/>
              <a:uLnTx/>
              <a:uFillTx/>
              <a:latin typeface="#9Slide03 Arima Madurai Black" panose="00000A00000000000000" pitchFamily="2" charset="0"/>
              <a:ea typeface="SimSun" panose="02010600030101010101" pitchFamily="2" charset="-122"/>
              <a:cs typeface="+mn-cs"/>
            </a:endParaRPr>
          </a:p>
        </p:txBody>
      </p:sp>
      <p:cxnSp>
        <p:nvCxnSpPr>
          <p:cNvPr id="29" name="Đường nối Thẳng 29">
            <a:extLst>
              <a:ext uri="{FF2B5EF4-FFF2-40B4-BE49-F238E27FC236}">
                <a16:creationId xmlns:a16="http://schemas.microsoft.com/office/drawing/2014/main" id="{3553D8BA-2A64-AC7E-EDB0-B805839FB840}"/>
              </a:ext>
            </a:extLst>
          </p:cNvPr>
          <p:cNvCxnSpPr>
            <a:cxnSpLocks/>
          </p:cNvCxnSpPr>
          <p:nvPr/>
        </p:nvCxnSpPr>
        <p:spPr>
          <a:xfrm>
            <a:off x="-2594673" y="8890777"/>
            <a:ext cx="1453537" cy="0"/>
          </a:xfrm>
          <a:prstGeom prst="line">
            <a:avLst/>
          </a:prstGeom>
          <a:ln w="28575" cap="flat" cmpd="sng">
            <a:solidFill>
              <a:srgbClr val="04345C"/>
            </a:solidFill>
            <a:prstDash val="dash"/>
            <a:headEnd type="none" w="med" len="med"/>
            <a:tailEnd type="none" w="med" len="med"/>
          </a:ln>
        </p:spPr>
      </p:cxnSp>
      <p:cxnSp>
        <p:nvCxnSpPr>
          <p:cNvPr id="30" name="Đường nối Thẳng 11">
            <a:extLst>
              <a:ext uri="{FF2B5EF4-FFF2-40B4-BE49-F238E27FC236}">
                <a16:creationId xmlns:a16="http://schemas.microsoft.com/office/drawing/2014/main" id="{95A83A57-26B9-F0DD-579B-D427AE506F3C}"/>
              </a:ext>
            </a:extLst>
          </p:cNvPr>
          <p:cNvCxnSpPr>
            <a:cxnSpLocks/>
          </p:cNvCxnSpPr>
          <p:nvPr/>
        </p:nvCxnSpPr>
        <p:spPr>
          <a:xfrm>
            <a:off x="-2726922" y="3510298"/>
            <a:ext cx="2315117" cy="0"/>
          </a:xfrm>
          <a:prstGeom prst="line">
            <a:avLst/>
          </a:prstGeom>
          <a:ln w="28575" cap="flat" cmpd="sng">
            <a:solidFill>
              <a:srgbClr val="04345C"/>
            </a:solidFill>
            <a:prstDash val="dash"/>
            <a:headEnd type="none" w="med" len="med"/>
            <a:tailEnd type="none" w="med" len="med"/>
          </a:ln>
        </p:spPr>
      </p:cxnSp>
      <p:sp>
        <p:nvSpPr>
          <p:cNvPr id="31" name="Hộp Văn bản 13">
            <a:extLst>
              <a:ext uri="{FF2B5EF4-FFF2-40B4-BE49-F238E27FC236}">
                <a16:creationId xmlns:a16="http://schemas.microsoft.com/office/drawing/2014/main" id="{529D9EA5-D480-64D1-8EFB-4CA89266136C}"/>
              </a:ext>
            </a:extLst>
          </p:cNvPr>
          <p:cNvSpPr txBox="1"/>
          <p:nvPr/>
        </p:nvSpPr>
        <p:spPr>
          <a:xfrm>
            <a:off x="21897535" y="3510298"/>
            <a:ext cx="2590800" cy="584775"/>
          </a:xfrm>
          <a:prstGeom prst="rect">
            <a:avLst/>
          </a:prstGeom>
          <a:noFill/>
          <a:ln w="9525">
            <a:noFill/>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altLang="x-none" sz="3200" b="0" i="0" u="none" strike="noStrike" kern="1200" cap="none" spc="0" normalizeH="0" baseline="0" noProof="0">
                <a:ln>
                  <a:noFill/>
                </a:ln>
                <a:solidFill>
                  <a:prstClr val="black"/>
                </a:solidFill>
                <a:effectLst/>
                <a:uLnTx/>
                <a:uFillTx/>
                <a:latin typeface="#9Slide03 Arima Madurai Black" panose="00000A00000000000000" pitchFamily="2" charset="0"/>
                <a:ea typeface="+mn-ea"/>
                <a:cs typeface="+mn-cs"/>
              </a:rPr>
              <a:t>Dây dẫn điện</a:t>
            </a:r>
            <a:endParaRPr kumimoji="0" lang="en-US" altLang="zh-CN" sz="3200" b="0" i="0" u="none" strike="noStrike" kern="1200" cap="none" spc="0" normalizeH="0" baseline="0" noProof="0" dirty="0">
              <a:ln>
                <a:noFill/>
              </a:ln>
              <a:solidFill>
                <a:prstClr val="black"/>
              </a:solidFill>
              <a:effectLst/>
              <a:uLnTx/>
              <a:uFillTx/>
              <a:latin typeface="#9Slide03 Arima Madurai Black" panose="00000A00000000000000" pitchFamily="2" charset="0"/>
              <a:ea typeface="SimSun" panose="02010600030101010101" pitchFamily="2" charset="-122"/>
              <a:cs typeface="+mn-cs"/>
            </a:endParaRPr>
          </a:p>
        </p:txBody>
      </p:sp>
      <p:cxnSp>
        <p:nvCxnSpPr>
          <p:cNvPr id="32" name="Đường nối Thẳng 15">
            <a:extLst>
              <a:ext uri="{FF2B5EF4-FFF2-40B4-BE49-F238E27FC236}">
                <a16:creationId xmlns:a16="http://schemas.microsoft.com/office/drawing/2014/main" id="{AC32FBE0-7C89-3803-56C8-4BB1470DEF4B}"/>
              </a:ext>
            </a:extLst>
          </p:cNvPr>
          <p:cNvCxnSpPr>
            <a:cxnSpLocks/>
          </p:cNvCxnSpPr>
          <p:nvPr/>
        </p:nvCxnSpPr>
        <p:spPr>
          <a:xfrm flipV="1">
            <a:off x="18973800" y="3746038"/>
            <a:ext cx="2590800" cy="51740"/>
          </a:xfrm>
          <a:prstGeom prst="line">
            <a:avLst/>
          </a:prstGeom>
          <a:ln w="28575" cap="flat" cmpd="sng">
            <a:solidFill>
              <a:srgbClr val="04345C"/>
            </a:solidFill>
            <a:prstDash val="dash"/>
            <a:headEnd type="none" w="med" len="med"/>
            <a:tailEnd type="none" w="med" len="med"/>
          </a:ln>
        </p:spPr>
      </p:cxnSp>
      <p:sp>
        <p:nvSpPr>
          <p:cNvPr id="33" name="Hộp Văn bản 9284">
            <a:extLst>
              <a:ext uri="{FF2B5EF4-FFF2-40B4-BE49-F238E27FC236}">
                <a16:creationId xmlns:a16="http://schemas.microsoft.com/office/drawing/2014/main" id="{1CB59508-B56B-93A1-2CAD-6115DE61D3C7}"/>
              </a:ext>
            </a:extLst>
          </p:cNvPr>
          <p:cNvSpPr txBox="1"/>
          <p:nvPr/>
        </p:nvSpPr>
        <p:spPr>
          <a:xfrm>
            <a:off x="22854260" y="6080293"/>
            <a:ext cx="1772398" cy="584775"/>
          </a:xfrm>
          <a:prstGeom prst="rect">
            <a:avLst/>
          </a:prstGeom>
          <a:noFill/>
          <a:ln w="9525">
            <a:no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altLang="x-none" sz="32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Đinh vít</a:t>
            </a:r>
            <a:endParaRPr kumimoji="0" lang="en-US" altLang="zh-CN" sz="3200" b="0" i="0" u="none" strike="noStrike" kern="1200" cap="none" spc="0" normalizeH="0" baseline="0" noProof="0" dirty="0">
              <a:ln>
                <a:noFill/>
              </a:ln>
              <a:solidFill>
                <a:prstClr val="black"/>
              </a:solidFill>
              <a:effectLst/>
              <a:uLnTx/>
              <a:uFillTx/>
              <a:latin typeface="#9Slide03 Arima Madurai Black" panose="00000A00000000000000" pitchFamily="2" charset="0"/>
              <a:ea typeface="SimSun" panose="02010600030101010101" pitchFamily="2" charset="-122"/>
              <a:cs typeface="+mn-cs"/>
            </a:endParaRPr>
          </a:p>
        </p:txBody>
      </p:sp>
      <p:cxnSp>
        <p:nvCxnSpPr>
          <p:cNvPr id="34" name="Đường nối Thẳng 9288">
            <a:extLst>
              <a:ext uri="{FF2B5EF4-FFF2-40B4-BE49-F238E27FC236}">
                <a16:creationId xmlns:a16="http://schemas.microsoft.com/office/drawing/2014/main" id="{DA256084-7137-D6FA-6AC3-26ACB5859976}"/>
              </a:ext>
            </a:extLst>
          </p:cNvPr>
          <p:cNvCxnSpPr>
            <a:cxnSpLocks/>
          </p:cNvCxnSpPr>
          <p:nvPr/>
        </p:nvCxnSpPr>
        <p:spPr>
          <a:xfrm>
            <a:off x="20517646" y="6372681"/>
            <a:ext cx="2081290" cy="0"/>
          </a:xfrm>
          <a:prstGeom prst="line">
            <a:avLst/>
          </a:prstGeom>
          <a:ln w="28575" cap="flat" cmpd="sng">
            <a:solidFill>
              <a:srgbClr val="04345C"/>
            </a:solidFill>
            <a:prstDash val="dash"/>
            <a:headEnd type="none" w="med" len="med"/>
            <a:tailEnd type="none" w="med" len="med"/>
          </a:ln>
        </p:spPr>
      </p:cxnSp>
      <p:sp>
        <p:nvSpPr>
          <p:cNvPr id="36" name="Text Box 198">
            <a:extLst>
              <a:ext uri="{FF2B5EF4-FFF2-40B4-BE49-F238E27FC236}">
                <a16:creationId xmlns:a16="http://schemas.microsoft.com/office/drawing/2014/main" id="{4940BC46-FDCD-CE60-1163-E9B5F8659FCD}"/>
              </a:ext>
            </a:extLst>
          </p:cNvPr>
          <p:cNvSpPr txBox="1"/>
          <p:nvPr/>
        </p:nvSpPr>
        <p:spPr>
          <a:xfrm>
            <a:off x="1092260" y="1533534"/>
            <a:ext cx="10834831" cy="769441"/>
          </a:xfrm>
          <a:prstGeom prst="rect">
            <a:avLst/>
          </a:prstGeom>
          <a:noFill/>
          <a:ln w="9525">
            <a:noFill/>
          </a:ln>
        </p:spPr>
        <p:txBody>
          <a:bodyPr wrap="square">
            <a:spAutoFit/>
          </a:bodyPr>
          <a:lstStyle/>
          <a:p>
            <a:pPr>
              <a:spcBef>
                <a:spcPct val="50000"/>
              </a:spcBef>
            </a:pPr>
            <a:r>
              <a:rPr lang="vi-VN" altLang="en-US" sz="4400" b="1" dirty="0">
                <a:solidFill>
                  <a:srgbClr val="04345C"/>
                </a:solidFill>
                <a:latin typeface="#9Slide03 Arima Madurai Black" panose="00000A00000000000000" pitchFamily="2" charset="0"/>
              </a:rPr>
              <a:t>2. CHẾ TẠO NAM CHÂM ĐIỆN ĐƠN GIẢN</a:t>
            </a:r>
            <a:endParaRPr lang="en-US" altLang="en-US" sz="4400" b="1" dirty="0">
              <a:solidFill>
                <a:srgbClr val="04345C"/>
              </a:solidFill>
              <a:latin typeface="#9Slide03 Arima Madurai Black" panose="00000A00000000000000" pitchFamily="2" charset="0"/>
            </a:endParaRPr>
          </a:p>
        </p:txBody>
      </p:sp>
      <p:sp>
        <p:nvSpPr>
          <p:cNvPr id="37" name="Hộp Văn bản 20">
            <a:extLst>
              <a:ext uri="{FF2B5EF4-FFF2-40B4-BE49-F238E27FC236}">
                <a16:creationId xmlns:a16="http://schemas.microsoft.com/office/drawing/2014/main" id="{76FEEFFB-42E9-AB4B-9602-2C694E50D6AA}"/>
              </a:ext>
            </a:extLst>
          </p:cNvPr>
          <p:cNvSpPr txBox="1"/>
          <p:nvPr/>
        </p:nvSpPr>
        <p:spPr>
          <a:xfrm>
            <a:off x="4034997" y="7942381"/>
            <a:ext cx="13716581"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Dòng điện thay đổi thì từ trường của nam châm điện thay đổi</a:t>
            </a:r>
          </a:p>
        </p:txBody>
      </p:sp>
      <p:grpSp>
        <p:nvGrpSpPr>
          <p:cNvPr id="38" name="Group 37">
            <a:extLst>
              <a:ext uri="{FF2B5EF4-FFF2-40B4-BE49-F238E27FC236}">
                <a16:creationId xmlns:a16="http://schemas.microsoft.com/office/drawing/2014/main" id="{1BFE3226-6A38-90D8-DD3A-312214268A55}"/>
              </a:ext>
            </a:extLst>
          </p:cNvPr>
          <p:cNvGrpSpPr/>
          <p:nvPr/>
        </p:nvGrpSpPr>
        <p:grpSpPr>
          <a:xfrm>
            <a:off x="18973800" y="3609552"/>
            <a:ext cx="2854690" cy="3400130"/>
            <a:chOff x="10170461" y="2488245"/>
            <a:chExt cx="7297219" cy="5690993"/>
          </a:xfrm>
        </p:grpSpPr>
        <p:pic>
          <p:nvPicPr>
            <p:cNvPr id="39" name="Picture 38">
              <a:extLst>
                <a:ext uri="{FF2B5EF4-FFF2-40B4-BE49-F238E27FC236}">
                  <a16:creationId xmlns:a16="http://schemas.microsoft.com/office/drawing/2014/main" id="{AF9C5D4E-3EBD-7FF0-FD4D-7C1D56B05BAE}"/>
                </a:ext>
              </a:extLst>
            </p:cNvPr>
            <p:cNvPicPr>
              <a:picLocks noChangeAspect="1"/>
            </p:cNvPicPr>
            <p:nvPr/>
          </p:nvPicPr>
          <p:blipFill rotWithShape="1">
            <a:blip r:embed="rId9">
              <a:extLst>
                <a:ext uri="{28A0092B-C50C-407E-A947-70E740481C1C}">
                  <a14:useLocalDpi xmlns:a14="http://schemas.microsoft.com/office/drawing/2010/main" val="0"/>
                </a:ext>
              </a:extLst>
            </a:blip>
            <a:srcRect b="2409"/>
            <a:stretch/>
          </p:blipFill>
          <p:spPr>
            <a:xfrm>
              <a:off x="10170461" y="2488245"/>
              <a:ext cx="7297219" cy="5690993"/>
            </a:xfrm>
            <a:prstGeom prst="rect">
              <a:avLst/>
            </a:prstGeom>
          </p:spPr>
        </p:pic>
        <p:cxnSp>
          <p:nvCxnSpPr>
            <p:cNvPr id="40" name="Straight Connector 39">
              <a:extLst>
                <a:ext uri="{FF2B5EF4-FFF2-40B4-BE49-F238E27FC236}">
                  <a16:creationId xmlns:a16="http://schemas.microsoft.com/office/drawing/2014/main" id="{2E2333E7-1220-835D-7B79-F91FA7733CB6}"/>
                </a:ext>
              </a:extLst>
            </p:cNvPr>
            <p:cNvCxnSpPr/>
            <p:nvPr/>
          </p:nvCxnSpPr>
          <p:spPr>
            <a:xfrm>
              <a:off x="16540355" y="6991418"/>
              <a:ext cx="0" cy="4334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2342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par>
                          <p:cTn id="25" fill="hold">
                            <p:stCondLst>
                              <p:cond delay="2650"/>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16783C-E788-47B1-8F8D-F09CE3AB3683}"/>
              </a:ext>
            </a:extLst>
          </p:cNvPr>
          <p:cNvSpPr/>
          <p:nvPr/>
        </p:nvSpPr>
        <p:spPr>
          <a:xfrm>
            <a:off x="457200" y="419100"/>
            <a:ext cx="17297400" cy="9448800"/>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9Slide03 Arima Madurai Black" panose="00000A00000000000000" pitchFamily="2" charset="0"/>
            </a:endParaRPr>
          </a:p>
        </p:txBody>
      </p:sp>
      <p:sp>
        <p:nvSpPr>
          <p:cNvPr id="20488" name="Hộp Văn bản 1"/>
          <p:cNvSpPr txBox="1"/>
          <p:nvPr/>
        </p:nvSpPr>
        <p:spPr>
          <a:xfrm>
            <a:off x="2408522" y="1147107"/>
            <a:ext cx="12007215" cy="707886"/>
          </a:xfrm>
          <a:prstGeom prst="rect">
            <a:avLst/>
          </a:prstGeom>
          <a:noFill/>
          <a:ln w="9525">
            <a:noFill/>
          </a:ln>
        </p:spPr>
        <p:txBody>
          <a:bodyPr wrap="square">
            <a:spAutoFit/>
          </a:bodyPr>
          <a:lstStyle/>
          <a:p>
            <a:pPr algn="just" eaLnBrk="0" hangingPunct="0"/>
            <a:r>
              <a:rPr lang="vi-VN" altLang="x-none" sz="4000" b="1" i="1" dirty="0">
                <a:latin typeface="#9Slide03 Arima Madurai Black" panose="00000A00000000000000" pitchFamily="2" charset="0"/>
              </a:rPr>
              <a:t>* Các biện pháp bảo vệ môi trường:</a:t>
            </a:r>
            <a:endParaRPr lang="en-US" altLang="zh-CN" sz="4000" b="1" i="1" dirty="0">
              <a:latin typeface="#9Slide03 Arima Madurai Black" panose="00000A00000000000000" pitchFamily="2" charset="0"/>
              <a:ea typeface="SimSun" panose="02010600030101010101" pitchFamily="2" charset="-122"/>
            </a:endParaRPr>
          </a:p>
        </p:txBody>
      </p:sp>
      <p:sp>
        <p:nvSpPr>
          <p:cNvPr id="3" name="Hộp Văn bản 2"/>
          <p:cNvSpPr txBox="1"/>
          <p:nvPr/>
        </p:nvSpPr>
        <p:spPr>
          <a:xfrm>
            <a:off x="2396490" y="7200901"/>
            <a:ext cx="13634085" cy="1938992"/>
          </a:xfrm>
          <a:prstGeom prst="rect">
            <a:avLst/>
          </a:prstGeom>
          <a:noFill/>
          <a:ln w="9525">
            <a:noFill/>
          </a:ln>
        </p:spPr>
        <p:txBody>
          <a:bodyPr wrap="square">
            <a:spAutoFit/>
          </a:bodyPr>
          <a:lstStyle/>
          <a:p>
            <a:pPr algn="just" eaLnBrk="0" hangingPunct="0"/>
            <a:r>
              <a:rPr lang="vi-VN" altLang="x-none" sz="4000" dirty="0">
                <a:solidFill>
                  <a:srgbClr val="FF0000"/>
                </a:solidFill>
                <a:latin typeface="#9Slide03 Arima Madurai Black" panose="00000A00000000000000" pitchFamily="2" charset="0"/>
              </a:rPr>
              <a:t>- </a:t>
            </a:r>
            <a:r>
              <a:rPr lang="pt-BR" altLang="x-none" sz="4000" dirty="0">
                <a:solidFill>
                  <a:srgbClr val="FF0000"/>
                </a:solidFill>
                <a:latin typeface="#9Slide03 Arima Madurai Black" panose="00000A00000000000000" pitchFamily="2" charset="0"/>
              </a:rPr>
              <a:t>Trong các nh</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 máy cơ khí, luyện kim có nhiều các bụi, v</a:t>
            </a:r>
            <a:r>
              <a:rPr lang="vi-VN" altLang="x-none" sz="4000" dirty="0">
                <a:solidFill>
                  <a:srgbClr val="FF0000"/>
                </a:solidFill>
                <a:latin typeface="#9Slide03 Arima Madurai Black" panose="00000A00000000000000" pitchFamily="2" charset="0"/>
              </a:rPr>
              <a:t>ụ</a:t>
            </a:r>
            <a:r>
              <a:rPr lang="pt-BR" altLang="x-none" sz="4000" dirty="0">
                <a:solidFill>
                  <a:srgbClr val="FF0000"/>
                </a:solidFill>
                <a:latin typeface="#9Slide03 Arima Madurai Black" panose="00000A00000000000000" pitchFamily="2" charset="0"/>
              </a:rPr>
              <a:t>n sắt, việc sử dụng các nam châm điện để thu gom bụi, v</a:t>
            </a:r>
            <a:r>
              <a:rPr lang="vi-VN" altLang="x-none" sz="4000" dirty="0">
                <a:solidFill>
                  <a:srgbClr val="FF0000"/>
                </a:solidFill>
                <a:latin typeface="#9Slide03 Arima Madurai Black" panose="00000A00000000000000" pitchFamily="2" charset="0"/>
              </a:rPr>
              <a:t>ụ</a:t>
            </a:r>
            <a:r>
              <a:rPr lang="pt-BR" altLang="x-none" sz="4000" dirty="0">
                <a:solidFill>
                  <a:srgbClr val="FF0000"/>
                </a:solidFill>
                <a:latin typeface="#9Slide03 Arima Madurai Black" panose="00000A00000000000000" pitchFamily="2" charset="0"/>
              </a:rPr>
              <a:t>n sắt l</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m sạch môi trường l</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 một giải pháp hiệu quả</a:t>
            </a:r>
            <a:r>
              <a:rPr lang="vi-VN" altLang="x-none" sz="4000" dirty="0">
                <a:solidFill>
                  <a:srgbClr val="FF0000"/>
                </a:solidFill>
                <a:latin typeface="#9Slide03 Arima Madurai Black" panose="00000A00000000000000" pitchFamily="2" charset="0"/>
              </a:rPr>
              <a:t>.</a:t>
            </a:r>
            <a:endParaRPr lang="vi-VN" altLang="x-none" sz="4000" dirty="0">
              <a:solidFill>
                <a:srgbClr val="FF0000"/>
              </a:solidFill>
              <a:latin typeface="#9Slide03 Arima Madurai Black" panose="00000A00000000000000" pitchFamily="2" charset="0"/>
              <a:ea typeface="SimSun" panose="02010600030101010101" pitchFamily="2" charset="-122"/>
            </a:endParaRPr>
          </a:p>
        </p:txBody>
      </p:sp>
      <p:pic>
        <p:nvPicPr>
          <p:cNvPr id="74754" name="Picture 2" descr="Káº¿t quáº£ hÃ¬nh áº£nh cho HÃ¬nh áº£nh á»©ng dá»¥ng nam chÃ¢m Äiá»n"/>
          <p:cNvPicPr>
            <a:picLocks noChangeAspect="1"/>
          </p:cNvPicPr>
          <p:nvPr/>
        </p:nvPicPr>
        <p:blipFill>
          <a:blip r:embed="rId2"/>
          <a:stretch>
            <a:fillRect/>
          </a:stretch>
        </p:blipFill>
        <p:spPr>
          <a:xfrm>
            <a:off x="5562600" y="2040731"/>
            <a:ext cx="8129588" cy="4974432"/>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randombar(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26FC9-36DB-429B-B887-A8C224240A2B}"/>
              </a:ext>
            </a:extLst>
          </p:cNvPr>
          <p:cNvSpPr/>
          <p:nvPr/>
        </p:nvSpPr>
        <p:spPr>
          <a:xfrm>
            <a:off x="457200" y="419100"/>
            <a:ext cx="17297400" cy="9549512"/>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9Slide03 Arima Madurai Black" panose="00000A00000000000000" pitchFamily="2" charset="0"/>
            </a:endParaRPr>
          </a:p>
        </p:txBody>
      </p:sp>
      <p:sp>
        <p:nvSpPr>
          <p:cNvPr id="19464" name="Hộp Văn bản 1"/>
          <p:cNvSpPr txBox="1">
            <a:spLocks noChangeArrowheads="1"/>
          </p:cNvSpPr>
          <p:nvPr/>
        </p:nvSpPr>
        <p:spPr bwMode="auto">
          <a:xfrm>
            <a:off x="1220391" y="638145"/>
            <a:ext cx="8555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dirty="0">
                <a:latin typeface="#9Slide03 Arima Madurai Black" panose="00000A00000000000000" pitchFamily="2" charset="0"/>
                <a:cs typeface="Times New Roman" panose="02020603050405020304" pitchFamily="18" charset="0"/>
              </a:rPr>
              <a:t>* Các biện pháp bảo vệ môi trường:</a:t>
            </a:r>
            <a:endParaRPr lang="en-US" altLang="en-US" sz="3600" b="1" dirty="0">
              <a:latin typeface="#9Slide03 Arima Madurai Black" panose="00000A00000000000000" pitchFamily="2" charset="0"/>
              <a:cs typeface="Times New Roman" panose="02020603050405020304" pitchFamily="18" charset="0"/>
            </a:endParaRPr>
          </a:p>
        </p:txBody>
      </p:sp>
      <p:sp>
        <p:nvSpPr>
          <p:cNvPr id="24" name="Hộp Văn bản 23"/>
          <p:cNvSpPr txBox="1">
            <a:spLocks noChangeArrowheads="1"/>
          </p:cNvSpPr>
          <p:nvPr/>
        </p:nvSpPr>
        <p:spPr bwMode="auto">
          <a:xfrm>
            <a:off x="1028700" y="6076062"/>
            <a:ext cx="162306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vi-VN" altLang="en-US" dirty="0">
                <a:latin typeface="#9Slide03 Arima Madurai Black" panose="00000A00000000000000" pitchFamily="2" charset="0"/>
                <a:cs typeface="Times New Roman" panose="02020603050405020304" pitchFamily="18" charset="0"/>
              </a:rPr>
              <a:t>- </a:t>
            </a:r>
            <a:r>
              <a:rPr lang="pt-BR" altLang="en-US" dirty="0">
                <a:latin typeface="#9Slide03 Arima Madurai Black" panose="00000A00000000000000" pitchFamily="2" charset="0"/>
                <a:cs typeface="Times New Roman" panose="02020603050405020304" pitchFamily="18" charset="0"/>
              </a:rPr>
              <a:t>Loài chim bồ câu có một khả năng đặc biệt, đó là có thể xác định được phương hướng chính xác trong không gian.</a:t>
            </a:r>
            <a:endParaRPr lang="vi-VN" altLang="en-US" dirty="0">
              <a:latin typeface="#9Slide03 Arima Madurai Black" panose="00000A00000000000000" pitchFamily="2" charset="0"/>
              <a:cs typeface="Times New Roman" panose="02020603050405020304" pitchFamily="18" charset="0"/>
            </a:endParaRPr>
          </a:p>
          <a:p>
            <a:pPr algn="just">
              <a:lnSpc>
                <a:spcPct val="120000"/>
              </a:lnSpc>
              <a:spcBef>
                <a:spcPct val="0"/>
              </a:spcBef>
              <a:buFontTx/>
              <a:buNone/>
            </a:pPr>
            <a:r>
              <a:rPr lang="vi-VN" altLang="en-US" dirty="0">
                <a:latin typeface="#9Slide03 Arima Madurai Black" panose="00000A00000000000000" pitchFamily="2" charset="0"/>
                <a:cs typeface="Times New Roman" panose="02020603050405020304" pitchFamily="18" charset="0"/>
              </a:rPr>
              <a:t>- </a:t>
            </a:r>
            <a:r>
              <a:rPr lang="pt-BR" altLang="en-US" dirty="0">
                <a:latin typeface="#9Slide03 Arima Madurai Black" panose="00000A00000000000000" pitchFamily="2" charset="0"/>
                <a:cs typeface="Times New Roman" panose="02020603050405020304" pitchFamily="18" charset="0"/>
              </a:rPr>
              <a:t>Sở dĩ như vậy bởi vì trong não bộ của chim bồ câu có các hệ thống giống như la bàn, chúng được định hướng theo từ trường trái đất. Sự định hướng này có thể bị đảo lộn nếu trong môi trường có quá nhiều nguồn phát sóng điện từ. Vì vậy, bảo vệ môi trường tránh ảnh hưởng tiêu cực của sóng điện từ là góp phần bảo vệ thiên nhiên</a:t>
            </a:r>
            <a:r>
              <a:rPr lang="vi-VN" altLang="en-US" dirty="0">
                <a:latin typeface="#9Slide03 Arima Madurai Black" panose="00000A00000000000000" pitchFamily="2" charset="0"/>
                <a:cs typeface="Times New Roman" panose="02020603050405020304" pitchFamily="18" charset="0"/>
              </a:rPr>
              <a:t>.</a:t>
            </a:r>
            <a:endParaRPr lang="en-US" altLang="en-US" dirty="0">
              <a:latin typeface="#9Slide03 Arima Madurai Black" panose="00000A00000000000000" pitchFamily="2" charset="0"/>
              <a:cs typeface="Times New Roman" panose="02020603050405020304" pitchFamily="18" charset="0"/>
            </a:endParaRPr>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082" y="1485900"/>
            <a:ext cx="1127521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352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p:cTn id="19"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BC0AFE1-8419-06F8-70D6-A09AC0E7228E}"/>
              </a:ext>
            </a:extLst>
          </p:cNvPr>
          <p:cNvSpPr/>
          <p:nvPr/>
        </p:nvSpPr>
        <p:spPr>
          <a:xfrm>
            <a:off x="1295400" y="2910544"/>
            <a:ext cx="15697200" cy="5247643"/>
          </a:xfrm>
          <a:prstGeom prst="roundRect">
            <a:avLst>
              <a:gd name="adj" fmla="val 12582"/>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314351">
            <a:off x="-3282748" y="-4123602"/>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47659">
            <a:off x="15530597" y="6360374"/>
            <a:ext cx="6599197" cy="683854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472923" y="-1892833"/>
            <a:ext cx="5630153" cy="5834356"/>
          </a:xfrm>
          <a:prstGeom prst="rect">
            <a:avLst/>
          </a:prstGeom>
        </p:spPr>
      </p:pic>
      <p:grpSp>
        <p:nvGrpSpPr>
          <p:cNvPr id="6" name="Group 6"/>
          <p:cNvGrpSpPr/>
          <p:nvPr/>
        </p:nvGrpSpPr>
        <p:grpSpPr>
          <a:xfrm flipV="1">
            <a:off x="15985836" y="-583931"/>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909499" flipV="1">
            <a:off x="17346275" y="-61380"/>
            <a:ext cx="2410762" cy="2498199"/>
          </a:xfrm>
          <a:prstGeom prst="rect">
            <a:avLst/>
          </a:prstGeom>
        </p:spPr>
      </p:pic>
      <p:sp>
        <p:nvSpPr>
          <p:cNvPr id="53" name="Text Box 198">
            <a:extLst>
              <a:ext uri="{FF2B5EF4-FFF2-40B4-BE49-F238E27FC236}">
                <a16:creationId xmlns:a16="http://schemas.microsoft.com/office/drawing/2014/main" id="{1D793B1C-0854-2A12-86D9-9DE26523B023}"/>
              </a:ext>
            </a:extLst>
          </p:cNvPr>
          <p:cNvSpPr txBox="1"/>
          <p:nvPr/>
        </p:nvSpPr>
        <p:spPr>
          <a:xfrm>
            <a:off x="962025" y="2171184"/>
            <a:ext cx="16363950" cy="707886"/>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2</a:t>
            </a:r>
            <a:r>
              <a:rPr kumimoji="0" lang="en-US" altLang="en-US" sz="40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 </a:t>
            </a:r>
            <a:r>
              <a:rPr lang="vi-VN" sz="4000" b="1" dirty="0">
                <a:solidFill>
                  <a:srgbClr val="04345C"/>
                </a:solidFill>
                <a:latin typeface="#9Slide03 Arima Madurai Black" panose="00000A00000000000000" pitchFamily="2" charset="0"/>
              </a:rPr>
              <a:t>CHẾ TẠO NAM CHÂM ĐIỆN ĐƠN GIẢN</a:t>
            </a:r>
            <a:endParaRPr lang="en-US" altLang="en-US" sz="4000" b="1" dirty="0">
              <a:solidFill>
                <a:srgbClr val="04345C"/>
              </a:solidFill>
              <a:latin typeface="#9Slide03 Arima Madurai Black" panose="00000A00000000000000" pitchFamily="2" charset="0"/>
            </a:endParaRP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232" y="8910097"/>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2222" y="2360552"/>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20074377" y="3543610"/>
            <a:ext cx="14362818" cy="830997"/>
          </a:xfrm>
          <a:prstGeom prst="rect">
            <a:avLst/>
          </a:prstGeom>
          <a:noFill/>
          <a:ln w="9525">
            <a:noFill/>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Vì</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sao</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khi</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ngắt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dòng</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điện</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đinh</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vít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không</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còn</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hút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kẹp</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giấy</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nữa</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a:t>
            </a:r>
            <a:endParaRPr kumimoji="0" lang="en-US" altLang="zh-CN" sz="4800" b="0" i="0" u="none" strike="noStrike" kern="1200" cap="none" spc="0" normalizeH="0" baseline="0" noProof="0" dirty="0">
              <a:ln>
                <a:noFill/>
              </a:ln>
              <a:solidFill>
                <a:prstClr val="black"/>
              </a:solidFill>
              <a:effectLst/>
              <a:uLnTx/>
              <a:uFillTx/>
              <a:latin typeface="#9Slide07 IcielBaliho Script" pitchFamily="2" charset="0"/>
              <a:ea typeface="宋体" panose="02010600030101010101" pitchFamily="2" charset="-122"/>
              <a:cs typeface="+mn-cs"/>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2951455" y="11748302"/>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ngắt dòng điện, đinh vít không còn hút các kẹp giấy vì nó đã mất đi từ tính, không có khả năng hút được các vật làm từ sắt, thép,... nữa.</a:t>
            </a:r>
          </a:p>
        </p:txBody>
      </p:sp>
      <p:pic>
        <p:nvPicPr>
          <p:cNvPr id="2050" name="Picture 2">
            <a:extLst>
              <a:ext uri="{FF2B5EF4-FFF2-40B4-BE49-F238E27FC236}">
                <a16:creationId xmlns:a16="http://schemas.microsoft.com/office/drawing/2014/main" id="{11DE1A08-3158-DE4D-97DB-7BAC8550C8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0665" y="3852501"/>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24" name="Hộp Văn bản 20">
            <a:extLst>
              <a:ext uri="{FF2B5EF4-FFF2-40B4-BE49-F238E27FC236}">
                <a16:creationId xmlns:a16="http://schemas.microsoft.com/office/drawing/2014/main" id="{66BFBA67-3B3B-9141-11CA-ADFC223ABB7C}"/>
              </a:ext>
            </a:extLst>
          </p:cNvPr>
          <p:cNvSpPr txBox="1"/>
          <p:nvPr/>
        </p:nvSpPr>
        <p:spPr>
          <a:xfrm>
            <a:off x="3060584" y="3452398"/>
            <a:ext cx="13229999"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tăng (giảm) độ lớn dòng điện, thì độ lớn lực từ của nam châm điện cũng tăng (giảm)</a:t>
            </a:r>
          </a:p>
        </p:txBody>
      </p:sp>
      <p:pic>
        <p:nvPicPr>
          <p:cNvPr id="36" name="Picture 2">
            <a:extLst>
              <a:ext uri="{FF2B5EF4-FFF2-40B4-BE49-F238E27FC236}">
                <a16:creationId xmlns:a16="http://schemas.microsoft.com/office/drawing/2014/main" id="{21878989-9912-E22C-62AF-EBB69750FD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1807" y="5823290"/>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37" name="Hộp Văn bản 20">
            <a:extLst>
              <a:ext uri="{FF2B5EF4-FFF2-40B4-BE49-F238E27FC236}">
                <a16:creationId xmlns:a16="http://schemas.microsoft.com/office/drawing/2014/main" id="{03B70543-D71F-3305-878D-EA5000884B74}"/>
              </a:ext>
            </a:extLst>
          </p:cNvPr>
          <p:cNvSpPr txBox="1"/>
          <p:nvPr/>
        </p:nvSpPr>
        <p:spPr>
          <a:xfrm>
            <a:off x="3051727" y="5534365"/>
            <a:ext cx="13229998"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lvl="0">
              <a:lnSpc>
                <a:spcPct val="150000"/>
              </a:lnSpc>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đổi chiều dòng điện thì từ </a:t>
            </a:r>
            <a:r>
              <a:rPr lang="vi-VN" dirty="0">
                <a:solidFill>
                  <a:prstClr val="black"/>
                </a:solidFill>
              </a:rPr>
              <a:t>trường của </a:t>
            </a: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nam châm điện cũng đổi chiều và độ lớn lực từ không đổi</a:t>
            </a:r>
          </a:p>
        </p:txBody>
      </p:sp>
    </p:spTree>
    <p:extLst>
      <p:ext uri="{BB962C8B-B14F-4D97-AF65-F5344CB8AC3E}">
        <p14:creationId xmlns:p14="http://schemas.microsoft.com/office/powerpoint/2010/main" val="961824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750"/>
                                        <p:tgtEl>
                                          <p:spTgt spid="2050"/>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heel(8)">
                                      <p:cBhvr>
                                        <p:cTn id="16" dur="750"/>
                                        <p:tgtEl>
                                          <p:spTgt spid="36"/>
                                        </p:tgtEl>
                                      </p:cBhvr>
                                    </p:animEffect>
                                  </p:childTnLst>
                                </p:cTn>
                              </p:par>
                            </p:childTnLst>
                          </p:cTn>
                        </p:par>
                        <p:par>
                          <p:cTn id="17" fill="hold">
                            <p:stCondLst>
                              <p:cond delay="75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4800600" y="5143500"/>
            <a:ext cx="9435786" cy="937885"/>
          </a:xfrm>
          <a:prstGeom prst="rect">
            <a:avLst/>
          </a:prstGeom>
        </p:spPr>
        <p:txBody>
          <a:bodyPr wrap="square" lIns="0" tIns="0" rIns="0" bIns="0" rtlCol="0" anchor="t">
            <a:spAutoFit/>
          </a:bodyPr>
          <a:lstStyle/>
          <a:p>
            <a:pPr algn="ctr">
              <a:lnSpc>
                <a:spcPts val="5546"/>
              </a:lnSpc>
            </a:pPr>
            <a:r>
              <a:rPr lang="en-US" sz="13800" spc="462" dirty="0">
                <a:solidFill>
                  <a:srgbClr val="6BD4CD"/>
                </a:solidFill>
                <a:latin typeface="#9Slide07 Cadena" panose="02000503000000020004" pitchFamily="2" charset="0"/>
              </a:rPr>
              <a:t>VẬN DỤNG</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grpSp>
        <p:nvGrpSpPr>
          <p:cNvPr id="14" name="Group 13">
            <a:extLst>
              <a:ext uri="{FF2B5EF4-FFF2-40B4-BE49-F238E27FC236}">
                <a16:creationId xmlns:a16="http://schemas.microsoft.com/office/drawing/2014/main" id="{594B16B0-52D0-7375-25BB-AC9C87C902AC}"/>
              </a:ext>
            </a:extLst>
          </p:cNvPr>
          <p:cNvGrpSpPr/>
          <p:nvPr/>
        </p:nvGrpSpPr>
        <p:grpSpPr>
          <a:xfrm>
            <a:off x="6243181" y="10858500"/>
            <a:ext cx="6540646" cy="2971800"/>
            <a:chOff x="609600" y="2188741"/>
            <a:chExt cx="17068800" cy="7755359"/>
          </a:xfrm>
        </p:grpSpPr>
        <p:sp>
          <p:nvSpPr>
            <p:cNvPr id="17" name="Rectangle 16">
              <a:extLst>
                <a:ext uri="{FF2B5EF4-FFF2-40B4-BE49-F238E27FC236}">
                  <a16:creationId xmlns:a16="http://schemas.microsoft.com/office/drawing/2014/main" id="{15787758-9BC7-67A8-28E5-CEF6D35ACBCF}"/>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949787D-FC7D-CAB3-EE82-7B880012C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Tree>
    <p:extLst>
      <p:ext uri="{BB962C8B-B14F-4D97-AF65-F5344CB8AC3E}">
        <p14:creationId xmlns:p14="http://schemas.microsoft.com/office/powerpoint/2010/main" val="142025930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1104900" y="750921"/>
            <a:ext cx="16078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3200" dirty="0">
                <a:latin typeface="#9Slide03 Arima Madurai Black" panose="00000A00000000000000" pitchFamily="2" charset="0"/>
                <a:cs typeface="Times New Roman" panose="02020603050405020304" pitchFamily="18" charset="0"/>
              </a:rPr>
              <a:t>Quan sát sơ đồ cấu tạo của một chuông điện đơn giản. Hãy giải thích vì sao khi nhấn và giữ công tắc thì nghe tiếng chuông reo liên tục cho đến khi thả ra (loại công tắc trong hình chỉ đóng mạch điện khi nhấn và giữ nút).</a:t>
            </a:r>
            <a:endParaRPr sz="3200" dirty="0">
              <a:latin typeface="#9Slide03 Arima Madurai Black" panose="00000A00000000000000" pitchFamily="2" charset="0"/>
              <a:cs typeface="Times New Roman" panose="02020603050405020304" pitchFamily="18" charset="0"/>
            </a:endParaRPr>
          </a:p>
        </p:txBody>
      </p:sp>
      <p:grpSp>
        <p:nvGrpSpPr>
          <p:cNvPr id="7" name="Group 6">
            <a:extLst>
              <a:ext uri="{FF2B5EF4-FFF2-40B4-BE49-F238E27FC236}">
                <a16:creationId xmlns:a16="http://schemas.microsoft.com/office/drawing/2014/main" id="{4867652D-90A3-6880-F58A-0412F03013E8}"/>
              </a:ext>
            </a:extLst>
          </p:cNvPr>
          <p:cNvGrpSpPr/>
          <p:nvPr/>
        </p:nvGrpSpPr>
        <p:grpSpPr>
          <a:xfrm>
            <a:off x="3581400" y="2933700"/>
            <a:ext cx="11125200" cy="6820978"/>
            <a:chOff x="2819400" y="2188741"/>
            <a:chExt cx="12649200" cy="7755359"/>
          </a:xfrm>
        </p:grpSpPr>
        <p:sp>
          <p:nvSpPr>
            <p:cNvPr id="4" name="Rectangle 3">
              <a:extLst>
                <a:ext uri="{FF2B5EF4-FFF2-40B4-BE49-F238E27FC236}">
                  <a16:creationId xmlns:a16="http://schemas.microsoft.com/office/drawing/2014/main" id="{C46EFA86-82D9-1C47-F2BA-BB52E87D3371}"/>
                </a:ext>
              </a:extLst>
            </p:cNvPr>
            <p:cNvSpPr/>
            <p:nvPr/>
          </p:nvSpPr>
          <p:spPr>
            <a:xfrm>
              <a:off x="2819400" y="2188741"/>
              <a:ext cx="126492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A09F833-810D-272F-14BD-714A0CB5F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476499"/>
              <a:ext cx="12039600" cy="7219057"/>
            </a:xfrm>
            <a:prstGeom prst="rect">
              <a:avLst/>
            </a:prstGeom>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FEAC3895-4B74-D9B3-2B6A-A0BA93A9E032}"/>
              </a:ext>
            </a:extLst>
          </p:cNvPr>
          <p:cNvSpPr/>
          <p:nvPr/>
        </p:nvSpPr>
        <p:spPr>
          <a:xfrm>
            <a:off x="6715124" y="-1474648"/>
            <a:ext cx="48577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5400" dirty="0">
                <a:latin typeface="#9Slide07 Cadena" panose="02000503000000020004" pitchFamily="2" charset="0"/>
                <a:cs typeface="Times New Roman" panose="02020603050405020304" pitchFamily="18" charset="0"/>
              </a:rPr>
              <a:t>CHUÔNG ĐIỆN</a:t>
            </a:r>
            <a:endParaRPr sz="5400" dirty="0">
              <a:latin typeface="#9Slide07 Cadena" panose="02000503000000020004" pitchFamily="2" charset="0"/>
              <a:cs typeface="Times New Roman" panose="02020603050405020304" pitchFamily="18" charset="0"/>
            </a:endParaRPr>
          </a:p>
        </p:txBody>
      </p:sp>
      <p:grpSp>
        <p:nvGrpSpPr>
          <p:cNvPr id="10" name="Group 9">
            <a:extLst>
              <a:ext uri="{FF2B5EF4-FFF2-40B4-BE49-F238E27FC236}">
                <a16:creationId xmlns:a16="http://schemas.microsoft.com/office/drawing/2014/main" id="{3011EA8E-0FA9-2539-3353-7DD6A2A63185}"/>
              </a:ext>
            </a:extLst>
          </p:cNvPr>
          <p:cNvGrpSpPr/>
          <p:nvPr/>
        </p:nvGrpSpPr>
        <p:grpSpPr>
          <a:xfrm>
            <a:off x="3886200" y="1828800"/>
            <a:ext cx="10812732" cy="6629400"/>
            <a:chOff x="2819400" y="2188741"/>
            <a:chExt cx="12649200" cy="7755359"/>
          </a:xfrm>
        </p:grpSpPr>
        <p:sp>
          <p:nvSpPr>
            <p:cNvPr id="11" name="Rectangle 10">
              <a:extLst>
                <a:ext uri="{FF2B5EF4-FFF2-40B4-BE49-F238E27FC236}">
                  <a16:creationId xmlns:a16="http://schemas.microsoft.com/office/drawing/2014/main" id="{E9CA1B6A-6AB2-E112-B9AF-7AB0B112082B}"/>
                </a:ext>
              </a:extLst>
            </p:cNvPr>
            <p:cNvSpPr/>
            <p:nvPr/>
          </p:nvSpPr>
          <p:spPr>
            <a:xfrm>
              <a:off x="2819400" y="2188741"/>
              <a:ext cx="126492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7427B42-5DC3-301F-A2F5-A961735C6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476499"/>
              <a:ext cx="12039600" cy="7219057"/>
            </a:xfrm>
            <a:prstGeom prst="rect">
              <a:avLst/>
            </a:prstGeom>
          </p:spPr>
        </p:pic>
      </p:grpSp>
      <p:sp>
        <p:nvSpPr>
          <p:cNvPr id="13" name="Hộp Văn bản 20">
            <a:extLst>
              <a:ext uri="{FF2B5EF4-FFF2-40B4-BE49-F238E27FC236}">
                <a16:creationId xmlns:a16="http://schemas.microsoft.com/office/drawing/2014/main" id="{2FCAF053-007D-FD67-012D-61E14EB77812}"/>
              </a:ext>
            </a:extLst>
          </p:cNvPr>
          <p:cNvSpPr txBox="1"/>
          <p:nvPr/>
        </p:nvSpPr>
        <p:spPr>
          <a:xfrm>
            <a:off x="1128240" y="3326192"/>
            <a:ext cx="2211113" cy="1077218"/>
          </a:xfrm>
          <a:prstGeom prst="rect">
            <a:avLst/>
          </a:prstGeom>
          <a:noFill/>
          <a:ln w="9525">
            <a:noFill/>
          </a:ln>
        </p:spPr>
        <p:txBody>
          <a:bodyPr wrap="square">
            <a:spAutoFit/>
          </a:bodyPr>
          <a:lstStyle/>
          <a:p>
            <a:pPr algn="ctr" eaLnBrk="0" hangingPunct="0"/>
            <a:r>
              <a:rPr lang="vi-VN" altLang="zh-CN" sz="3200" dirty="0">
                <a:latin typeface="#9Slide03 Arima Madurai Black" panose="00000A00000000000000" pitchFamily="2" charset="0"/>
                <a:ea typeface="SimSun" panose="02010600030101010101" pitchFamily="2" charset="-122"/>
              </a:rPr>
              <a:t>Nút bấm chuông E</a:t>
            </a:r>
            <a:endParaRPr lang="en-US" altLang="zh-CN" sz="3200" dirty="0">
              <a:latin typeface="#9Slide03 Arima Madurai Black" panose="00000A00000000000000" pitchFamily="2" charset="0"/>
              <a:ea typeface="SimSun" panose="02010600030101010101" pitchFamily="2" charset="-122"/>
            </a:endParaRPr>
          </a:p>
        </p:txBody>
      </p:sp>
      <p:cxnSp>
        <p:nvCxnSpPr>
          <p:cNvPr id="14" name="Đường nối Thẳng 11">
            <a:extLst>
              <a:ext uri="{FF2B5EF4-FFF2-40B4-BE49-F238E27FC236}">
                <a16:creationId xmlns:a16="http://schemas.microsoft.com/office/drawing/2014/main" id="{7EC1CBAE-0B38-3026-9EB9-F8D63B6C673C}"/>
              </a:ext>
            </a:extLst>
          </p:cNvPr>
          <p:cNvCxnSpPr>
            <a:cxnSpLocks/>
          </p:cNvCxnSpPr>
          <p:nvPr/>
        </p:nvCxnSpPr>
        <p:spPr>
          <a:xfrm>
            <a:off x="3352800" y="3618581"/>
            <a:ext cx="1720089" cy="0"/>
          </a:xfrm>
          <a:prstGeom prst="line">
            <a:avLst/>
          </a:prstGeom>
          <a:ln w="57150" cap="flat" cmpd="sng">
            <a:solidFill>
              <a:srgbClr val="CB2931"/>
            </a:solidFill>
            <a:prstDash val="sysDash"/>
            <a:headEnd type="none" w="med" len="med"/>
            <a:tailEnd type="none" w="med" len="med"/>
          </a:ln>
        </p:spPr>
      </p:cxnSp>
      <p:sp>
        <p:nvSpPr>
          <p:cNvPr id="18" name="Hộp Văn bản 20">
            <a:extLst>
              <a:ext uri="{FF2B5EF4-FFF2-40B4-BE49-F238E27FC236}">
                <a16:creationId xmlns:a16="http://schemas.microsoft.com/office/drawing/2014/main" id="{03B17217-EE55-6754-1A5F-546ABA9F988D}"/>
              </a:ext>
            </a:extLst>
          </p:cNvPr>
          <p:cNvSpPr txBox="1"/>
          <p:nvPr/>
        </p:nvSpPr>
        <p:spPr>
          <a:xfrm>
            <a:off x="7465809" y="9105900"/>
            <a:ext cx="4053360" cy="584775"/>
          </a:xfrm>
          <a:prstGeom prst="rect">
            <a:avLst/>
          </a:prstGeom>
          <a:noFill/>
          <a:ln w="9525">
            <a:noFill/>
          </a:ln>
        </p:spPr>
        <p:txBody>
          <a:bodyPr wrap="square">
            <a:spAutoFit/>
          </a:bodyPr>
          <a:lstStyle/>
          <a:p>
            <a:pPr algn="ctr" eaLnBrk="0" hangingPunct="0"/>
            <a:r>
              <a:rPr lang="vi-VN" altLang="zh-CN" sz="3200">
                <a:latin typeface="#9Slide03 Arima Madurai Black" panose="00000A00000000000000" pitchFamily="2" charset="0"/>
                <a:ea typeface="SimSun" panose="02010600030101010101" pitchFamily="2" charset="-122"/>
              </a:rPr>
              <a:t>Nam châm điện A</a:t>
            </a:r>
            <a:endParaRPr lang="en-US" altLang="zh-CN" sz="3200" dirty="0">
              <a:latin typeface="#9Slide03 Arima Madurai Black" panose="00000A00000000000000" pitchFamily="2" charset="0"/>
              <a:ea typeface="SimSun" panose="02010600030101010101" pitchFamily="2" charset="-122"/>
            </a:endParaRPr>
          </a:p>
        </p:txBody>
      </p:sp>
      <p:cxnSp>
        <p:nvCxnSpPr>
          <p:cNvPr id="19" name="Đường nối Thẳng 11">
            <a:extLst>
              <a:ext uri="{FF2B5EF4-FFF2-40B4-BE49-F238E27FC236}">
                <a16:creationId xmlns:a16="http://schemas.microsoft.com/office/drawing/2014/main" id="{21E1A090-6021-0EF4-5D45-9E580EBEBA7F}"/>
              </a:ext>
            </a:extLst>
          </p:cNvPr>
          <p:cNvCxnSpPr>
            <a:cxnSpLocks/>
          </p:cNvCxnSpPr>
          <p:nvPr/>
        </p:nvCxnSpPr>
        <p:spPr>
          <a:xfrm flipV="1">
            <a:off x="9492489" y="6972300"/>
            <a:ext cx="0" cy="1918865"/>
          </a:xfrm>
          <a:prstGeom prst="line">
            <a:avLst/>
          </a:prstGeom>
          <a:ln w="57150" cap="flat" cmpd="sng">
            <a:solidFill>
              <a:srgbClr val="CB2931"/>
            </a:solidFill>
            <a:prstDash val="sysDash"/>
            <a:headEnd type="none" w="med" len="med"/>
            <a:tailEnd type="none" w="med" len="med"/>
          </a:ln>
        </p:spPr>
      </p:cxnSp>
      <p:sp>
        <p:nvSpPr>
          <p:cNvPr id="21" name="Hộp Văn bản 20">
            <a:extLst>
              <a:ext uri="{FF2B5EF4-FFF2-40B4-BE49-F238E27FC236}">
                <a16:creationId xmlns:a16="http://schemas.microsoft.com/office/drawing/2014/main" id="{0C9BF7D6-3D9B-D601-A13A-57EFE484A62D}"/>
              </a:ext>
            </a:extLst>
          </p:cNvPr>
          <p:cNvSpPr txBox="1"/>
          <p:nvPr/>
        </p:nvSpPr>
        <p:spPr>
          <a:xfrm>
            <a:off x="15254744" y="3761482"/>
            <a:ext cx="2211113" cy="1077218"/>
          </a:xfrm>
          <a:prstGeom prst="rect">
            <a:avLst/>
          </a:prstGeom>
          <a:noFill/>
          <a:ln w="9525">
            <a:noFill/>
          </a:ln>
        </p:spPr>
        <p:txBody>
          <a:bodyPr wrap="square">
            <a:spAutoFit/>
          </a:bodyPr>
          <a:lstStyle/>
          <a:p>
            <a:pPr algn="ctr" eaLnBrk="0" hangingPunct="0"/>
            <a:r>
              <a:rPr lang="vi-VN" altLang="zh-CN" sz="3200">
                <a:latin typeface="#9Slide03 Arima Madurai Black" panose="00000A00000000000000" pitchFamily="2" charset="0"/>
                <a:ea typeface="SimSun" panose="02010600030101010101" pitchFamily="2" charset="-122"/>
              </a:rPr>
              <a:t>Cần gõ chuông C</a:t>
            </a:r>
            <a:endParaRPr lang="en-US" altLang="zh-CN" sz="3200" dirty="0">
              <a:latin typeface="#9Slide03 Arima Madurai Black" panose="00000A00000000000000" pitchFamily="2" charset="0"/>
              <a:ea typeface="SimSun" panose="02010600030101010101" pitchFamily="2" charset="-122"/>
            </a:endParaRPr>
          </a:p>
        </p:txBody>
      </p:sp>
      <p:cxnSp>
        <p:nvCxnSpPr>
          <p:cNvPr id="22" name="Đường nối Thẳng 11">
            <a:extLst>
              <a:ext uri="{FF2B5EF4-FFF2-40B4-BE49-F238E27FC236}">
                <a16:creationId xmlns:a16="http://schemas.microsoft.com/office/drawing/2014/main" id="{77C9A526-817C-DB1A-DBC7-B498A8F1883F}"/>
              </a:ext>
            </a:extLst>
          </p:cNvPr>
          <p:cNvCxnSpPr>
            <a:cxnSpLocks/>
          </p:cNvCxnSpPr>
          <p:nvPr/>
        </p:nvCxnSpPr>
        <p:spPr>
          <a:xfrm>
            <a:off x="12978843" y="4152900"/>
            <a:ext cx="2565957" cy="0"/>
          </a:xfrm>
          <a:prstGeom prst="line">
            <a:avLst/>
          </a:prstGeom>
          <a:ln w="57150" cap="flat" cmpd="sng">
            <a:solidFill>
              <a:srgbClr val="CB2931"/>
            </a:solidFill>
            <a:prstDash val="sysDash"/>
            <a:headEnd type="none" w="med" len="med"/>
            <a:tailEnd type="none" w="med" len="med"/>
          </a:ln>
        </p:spPr>
      </p:cxnSp>
      <p:sp>
        <p:nvSpPr>
          <p:cNvPr id="24" name="Hộp Văn bản 20">
            <a:extLst>
              <a:ext uri="{FF2B5EF4-FFF2-40B4-BE49-F238E27FC236}">
                <a16:creationId xmlns:a16="http://schemas.microsoft.com/office/drawing/2014/main" id="{835BFB1A-AD6A-A847-6A77-7A166B0329C5}"/>
              </a:ext>
            </a:extLst>
          </p:cNvPr>
          <p:cNvSpPr txBox="1"/>
          <p:nvPr/>
        </p:nvSpPr>
        <p:spPr>
          <a:xfrm>
            <a:off x="15544800" y="6972300"/>
            <a:ext cx="2211113" cy="1077218"/>
          </a:xfrm>
          <a:prstGeom prst="rect">
            <a:avLst/>
          </a:prstGeom>
          <a:noFill/>
          <a:ln w="9525">
            <a:noFill/>
          </a:ln>
        </p:spPr>
        <p:txBody>
          <a:bodyPr wrap="square">
            <a:spAutoFit/>
          </a:bodyPr>
          <a:lstStyle/>
          <a:p>
            <a:pPr algn="ctr" eaLnBrk="0" hangingPunct="0"/>
            <a:r>
              <a:rPr lang="vi-VN" altLang="zh-CN" sz="3200" dirty="0">
                <a:latin typeface="#9Slide03 Arima Madurai Black" panose="00000A00000000000000" pitchFamily="2" charset="0"/>
                <a:ea typeface="SimSun" panose="02010600030101010101" pitchFamily="2" charset="-122"/>
              </a:rPr>
              <a:t>Quả chuông D</a:t>
            </a:r>
            <a:endParaRPr lang="en-US" altLang="zh-CN" sz="3200" dirty="0">
              <a:latin typeface="#9Slide03 Arima Madurai Black" panose="00000A00000000000000" pitchFamily="2" charset="0"/>
              <a:ea typeface="SimSun" panose="02010600030101010101" pitchFamily="2" charset="-122"/>
            </a:endParaRPr>
          </a:p>
        </p:txBody>
      </p:sp>
      <p:cxnSp>
        <p:nvCxnSpPr>
          <p:cNvPr id="25" name="Đường nối Thẳng 11">
            <a:extLst>
              <a:ext uri="{FF2B5EF4-FFF2-40B4-BE49-F238E27FC236}">
                <a16:creationId xmlns:a16="http://schemas.microsoft.com/office/drawing/2014/main" id="{C3634DDE-E304-32E0-1291-C2B44FA48F3E}"/>
              </a:ext>
            </a:extLst>
          </p:cNvPr>
          <p:cNvCxnSpPr>
            <a:cxnSpLocks/>
          </p:cNvCxnSpPr>
          <p:nvPr/>
        </p:nvCxnSpPr>
        <p:spPr>
          <a:xfrm>
            <a:off x="13268899" y="7363718"/>
            <a:ext cx="2565957" cy="0"/>
          </a:xfrm>
          <a:prstGeom prst="line">
            <a:avLst/>
          </a:prstGeom>
          <a:ln w="57150" cap="flat" cmpd="sng">
            <a:solidFill>
              <a:srgbClr val="CB2931"/>
            </a:solidFill>
            <a:prstDash val="sysDash"/>
            <a:headEnd type="none" w="med" len="med"/>
            <a:tailEnd type="none" w="med" len="med"/>
          </a:ln>
        </p:spPr>
      </p:cxnSp>
      <p:sp>
        <p:nvSpPr>
          <p:cNvPr id="26" name="Hộp Văn bản 20">
            <a:extLst>
              <a:ext uri="{FF2B5EF4-FFF2-40B4-BE49-F238E27FC236}">
                <a16:creationId xmlns:a16="http://schemas.microsoft.com/office/drawing/2014/main" id="{BBB6D2E9-3571-1B22-4AAC-4BEB4DC6A321}"/>
              </a:ext>
            </a:extLst>
          </p:cNvPr>
          <p:cNvSpPr txBox="1"/>
          <p:nvPr/>
        </p:nvSpPr>
        <p:spPr>
          <a:xfrm>
            <a:off x="15254744" y="1274564"/>
            <a:ext cx="2211113" cy="1077218"/>
          </a:xfrm>
          <a:prstGeom prst="rect">
            <a:avLst/>
          </a:prstGeom>
          <a:noFill/>
          <a:ln w="9525">
            <a:noFill/>
          </a:ln>
        </p:spPr>
        <p:txBody>
          <a:bodyPr wrap="square">
            <a:spAutoFit/>
          </a:bodyPr>
          <a:lstStyle/>
          <a:p>
            <a:pPr algn="ctr" eaLnBrk="0" hangingPunct="0"/>
            <a:r>
              <a:rPr lang="vi-VN" altLang="zh-CN" sz="3200">
                <a:latin typeface="#9Slide03 Arima Madurai Black" panose="00000A00000000000000" pitchFamily="2" charset="0"/>
                <a:ea typeface="SimSun" panose="02010600030101010101" pitchFamily="2" charset="-122"/>
              </a:rPr>
              <a:t>Công tắc đàn hồi B</a:t>
            </a:r>
            <a:endParaRPr lang="en-US" altLang="zh-CN" sz="3200" dirty="0">
              <a:latin typeface="#9Slide03 Arima Madurai Black" panose="00000A00000000000000" pitchFamily="2" charset="0"/>
              <a:ea typeface="SimSun" panose="02010600030101010101" pitchFamily="2" charset="-122"/>
            </a:endParaRPr>
          </a:p>
        </p:txBody>
      </p:sp>
      <p:cxnSp>
        <p:nvCxnSpPr>
          <p:cNvPr id="27" name="Đường nối Thẳng 11">
            <a:extLst>
              <a:ext uri="{FF2B5EF4-FFF2-40B4-BE49-F238E27FC236}">
                <a16:creationId xmlns:a16="http://schemas.microsoft.com/office/drawing/2014/main" id="{45FFA14C-AAA3-9B46-69CA-A07C86FE6480}"/>
              </a:ext>
            </a:extLst>
          </p:cNvPr>
          <p:cNvCxnSpPr>
            <a:cxnSpLocks/>
          </p:cNvCxnSpPr>
          <p:nvPr/>
        </p:nvCxnSpPr>
        <p:spPr>
          <a:xfrm flipV="1">
            <a:off x="11519169" y="2074780"/>
            <a:ext cx="3735575" cy="1490407"/>
          </a:xfrm>
          <a:prstGeom prst="line">
            <a:avLst/>
          </a:prstGeom>
          <a:ln w="57150" cap="flat" cmpd="sng">
            <a:solidFill>
              <a:srgbClr val="CB2931"/>
            </a:solidFill>
            <a:prstDash val="sysDash"/>
            <a:headEnd type="none" w="med" len="med"/>
            <a:tailEnd type="none" w="med" len="med"/>
          </a:ln>
        </p:spPr>
      </p:cxnSp>
    </p:spTree>
    <p:extLst>
      <p:ext uri="{BB962C8B-B14F-4D97-AF65-F5344CB8AC3E}">
        <p14:creationId xmlns:p14="http://schemas.microsoft.com/office/powerpoint/2010/main" val="350551527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1" grpId="0"/>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838199" y="4877376"/>
            <a:ext cx="16916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vi-VN" sz="3600" dirty="0">
                <a:latin typeface="#9Slide03 Arima Madurai Black" panose="00000A00000000000000" pitchFamily="2" charset="0"/>
                <a:cs typeface="Times New Roman" panose="02020603050405020304" pitchFamily="18" charset="0"/>
              </a:rPr>
              <a:t>Nhấn nút E </a:t>
            </a:r>
            <a:r>
              <a:rPr lang="vi-VN" sz="3600" dirty="0">
                <a:latin typeface="#9Slide03 Arima Madurai Black" panose="00000A00000000000000" pitchFamily="2" charset="0"/>
                <a:cs typeface="#9Slide03 Arima Madurai Black" panose="00000A00000000000000" pitchFamily="2" charset="0"/>
              </a:rPr>
              <a:t>→ dòng điện chạy vào nam châm A → nam châm hút cần gõ chuông C đập vào quả chuông</a:t>
            </a:r>
            <a:endParaRPr lang="en-US" sz="3600" dirty="0">
              <a:latin typeface="#9Slide03 Arima Madurai Black" panose="00000A00000000000000" pitchFamily="2" charset="0"/>
              <a:cs typeface="Times New Roman" panose="02020603050405020304" pitchFamily="18" charset="0"/>
            </a:endParaRPr>
          </a:p>
        </p:txBody>
      </p:sp>
      <p:sp>
        <p:nvSpPr>
          <p:cNvPr id="9" name="Rectangle 10">
            <a:extLst>
              <a:ext uri="{FF2B5EF4-FFF2-40B4-BE49-F238E27FC236}">
                <a16:creationId xmlns:a16="http://schemas.microsoft.com/office/drawing/2014/main" id="{FEAC3895-4B74-D9B3-2B6A-A0BA93A9E032}"/>
              </a:ext>
            </a:extLst>
          </p:cNvPr>
          <p:cNvSpPr/>
          <p:nvPr/>
        </p:nvSpPr>
        <p:spPr>
          <a:xfrm>
            <a:off x="6715124" y="-1474648"/>
            <a:ext cx="48577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5400" dirty="0">
                <a:latin typeface="#9Slide07 Cadena" panose="02000503000000020004" pitchFamily="2" charset="0"/>
                <a:cs typeface="Times New Roman" panose="02020603050405020304" pitchFamily="18" charset="0"/>
              </a:rPr>
              <a:t>CHUÔNG ĐIỆN</a:t>
            </a:r>
            <a:endParaRPr sz="5400" dirty="0">
              <a:latin typeface="#9Slide07 Cadena" panose="02000503000000020004" pitchFamily="2" charset="0"/>
              <a:cs typeface="Times New Roman" panose="02020603050405020304" pitchFamily="18" charset="0"/>
            </a:endParaRPr>
          </a:p>
        </p:txBody>
      </p:sp>
      <p:grpSp>
        <p:nvGrpSpPr>
          <p:cNvPr id="10" name="Group 9">
            <a:extLst>
              <a:ext uri="{FF2B5EF4-FFF2-40B4-BE49-F238E27FC236}">
                <a16:creationId xmlns:a16="http://schemas.microsoft.com/office/drawing/2014/main" id="{3011EA8E-0FA9-2539-3353-7DD6A2A63185}"/>
              </a:ext>
            </a:extLst>
          </p:cNvPr>
          <p:cNvGrpSpPr/>
          <p:nvPr/>
        </p:nvGrpSpPr>
        <p:grpSpPr>
          <a:xfrm>
            <a:off x="5908774" y="486538"/>
            <a:ext cx="6775251" cy="4153978"/>
            <a:chOff x="2819400" y="2188741"/>
            <a:chExt cx="12649200" cy="7755359"/>
          </a:xfrm>
        </p:grpSpPr>
        <p:sp>
          <p:nvSpPr>
            <p:cNvPr id="11" name="Rectangle 10">
              <a:extLst>
                <a:ext uri="{FF2B5EF4-FFF2-40B4-BE49-F238E27FC236}">
                  <a16:creationId xmlns:a16="http://schemas.microsoft.com/office/drawing/2014/main" id="{E9CA1B6A-6AB2-E112-B9AF-7AB0B112082B}"/>
                </a:ext>
              </a:extLst>
            </p:cNvPr>
            <p:cNvSpPr/>
            <p:nvPr/>
          </p:nvSpPr>
          <p:spPr>
            <a:xfrm>
              <a:off x="2819400" y="2188741"/>
              <a:ext cx="126492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7427B42-5DC3-301F-A2F5-A961735C6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476499"/>
              <a:ext cx="12039600" cy="7219057"/>
            </a:xfrm>
            <a:prstGeom prst="rect">
              <a:avLst/>
            </a:prstGeom>
          </p:spPr>
        </p:pic>
      </p:grpSp>
      <p:sp>
        <p:nvSpPr>
          <p:cNvPr id="13" name="Rectangle 10">
            <a:extLst>
              <a:ext uri="{FF2B5EF4-FFF2-40B4-BE49-F238E27FC236}">
                <a16:creationId xmlns:a16="http://schemas.microsoft.com/office/drawing/2014/main" id="{426AF314-3570-1248-7F78-486EBAEC0DC9}"/>
              </a:ext>
            </a:extLst>
          </p:cNvPr>
          <p:cNvSpPr/>
          <p:nvPr/>
        </p:nvSpPr>
        <p:spPr>
          <a:xfrm>
            <a:off x="838199" y="6560817"/>
            <a:ext cx="16916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vi-VN" sz="3600" dirty="0">
                <a:latin typeface="#9Slide03 Arima Madurai Black" panose="00000A00000000000000" pitchFamily="2" charset="0"/>
                <a:cs typeface="Times New Roman" panose="02020603050405020304" pitchFamily="18" charset="0"/>
              </a:rPr>
              <a:t>Khi đó công tắc B bị ngắt </a:t>
            </a:r>
            <a:r>
              <a:rPr lang="vi-VN" sz="3600" dirty="0">
                <a:latin typeface="#9Slide03 Arima Madurai Black" panose="00000A00000000000000" pitchFamily="2" charset="0"/>
                <a:cs typeface="#9Slide03 Arima Madurai Black" panose="00000A00000000000000" pitchFamily="2" charset="0"/>
              </a:rPr>
              <a:t>→ nam châm A không có dòng điện → không hút cần C → cần C trở lại vị trí cũ và đóng công tắc B</a:t>
            </a:r>
            <a:endParaRPr lang="en-US" sz="3600" dirty="0">
              <a:latin typeface="#9Slide03 Arima Madurai Black" panose="00000A00000000000000" pitchFamily="2" charset="0"/>
              <a:cs typeface="Times New Roman" panose="02020603050405020304" pitchFamily="18" charset="0"/>
            </a:endParaRPr>
          </a:p>
        </p:txBody>
      </p:sp>
      <p:sp>
        <p:nvSpPr>
          <p:cNvPr id="14" name="Rectangle 10">
            <a:extLst>
              <a:ext uri="{FF2B5EF4-FFF2-40B4-BE49-F238E27FC236}">
                <a16:creationId xmlns:a16="http://schemas.microsoft.com/office/drawing/2014/main" id="{798B453D-296A-7DAF-06EC-4C251BBBEBFC}"/>
              </a:ext>
            </a:extLst>
          </p:cNvPr>
          <p:cNvSpPr/>
          <p:nvPr/>
        </p:nvSpPr>
        <p:spPr>
          <a:xfrm>
            <a:off x="838199" y="8244258"/>
            <a:ext cx="16916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vi-VN" sz="3600" dirty="0">
                <a:latin typeface="#9Slide03 Arima Madurai Black" panose="00000A00000000000000" pitchFamily="2" charset="0"/>
                <a:cs typeface="Times New Roman" panose="02020603050405020304" pitchFamily="18" charset="0"/>
              </a:rPr>
              <a:t>Khi đó công tắc B đóng </a:t>
            </a:r>
            <a:r>
              <a:rPr lang="vi-VN" sz="3600" dirty="0">
                <a:latin typeface="#9Slide03 Arima Madurai Black" panose="00000A00000000000000" pitchFamily="2" charset="0"/>
                <a:cs typeface="#9Slide03 Arima Madurai Black" panose="00000A00000000000000" pitchFamily="2" charset="0"/>
              </a:rPr>
              <a:t>→ dòng điện lại chạy vào nam châm A .... Cứ vậy cần C gõ liên tục vào chuông D tạo ra tiếng kêu</a:t>
            </a:r>
            <a:endParaRPr lang="en-US" sz="3600" dirty="0">
              <a:latin typeface="#9Slide03 Arima Madurai Black" panose="00000A00000000000000" pitchFamily="2" charset="0"/>
              <a:cs typeface="Times New Roman" panose="02020603050405020304" pitchFamily="18" charset="0"/>
            </a:endParaRPr>
          </a:p>
        </p:txBody>
      </p:sp>
    </p:spTree>
    <p:extLst>
      <p:ext uri="{BB962C8B-B14F-4D97-AF65-F5344CB8AC3E}">
        <p14:creationId xmlns:p14="http://schemas.microsoft.com/office/powerpoint/2010/main" val="238044552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4724400" y="5143500"/>
            <a:ext cx="9613616" cy="766044"/>
          </a:xfrm>
          <a:prstGeom prst="rect">
            <a:avLst/>
          </a:prstGeom>
        </p:spPr>
        <p:txBody>
          <a:bodyPr wrap="square" lIns="0" tIns="0" rIns="0" bIns="0" rtlCol="0" anchor="t">
            <a:spAutoFit/>
          </a:bodyPr>
          <a:lstStyle/>
          <a:p>
            <a:pPr>
              <a:lnSpc>
                <a:spcPts val="5546"/>
              </a:lnSpc>
            </a:pPr>
            <a:r>
              <a:rPr lang="vi-VN" sz="8000" spc="462" dirty="0">
                <a:solidFill>
                  <a:srgbClr val="6BD4CD"/>
                </a:solidFill>
                <a:latin typeface="#9Slide07 Cadena" panose="02000503000000020004" pitchFamily="2" charset="0"/>
              </a:rPr>
              <a:t>1</a:t>
            </a:r>
            <a:r>
              <a:rPr lang="en-US" sz="8000" spc="462" dirty="0">
                <a:solidFill>
                  <a:srgbClr val="6BD4CD"/>
                </a:solidFill>
                <a:latin typeface="#9Slide07 Cadena" panose="02000503000000020004" pitchFamily="2" charset="0"/>
              </a:rPr>
              <a:t>. NAM CHÂM ĐIỆN</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spTree>
    <p:extLst>
      <p:ext uri="{BB962C8B-B14F-4D97-AF65-F5344CB8AC3E}">
        <p14:creationId xmlns:p14="http://schemas.microsoft.com/office/powerpoint/2010/main" val="78322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9FEE5-D40C-4592-2C35-B6C49F270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156" y="1409482"/>
            <a:ext cx="8195504" cy="7714762"/>
          </a:xfrm>
          <a:prstGeom prst="rect">
            <a:avLst/>
          </a:prstGeom>
        </p:spPr>
      </p:pic>
      <p:pic>
        <p:nvPicPr>
          <p:cNvPr id="2" name="Picture 2"/>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30400" y="5952291"/>
            <a:ext cx="5829100" cy="6040518"/>
          </a:xfrm>
          <a:prstGeom prst="rect">
            <a:avLst/>
          </a:prstGeom>
        </p:spPr>
      </p:pic>
      <p:grpSp>
        <p:nvGrpSpPr>
          <p:cNvPr id="7" name="Group 7"/>
          <p:cNvGrpSpPr/>
          <p:nvPr/>
        </p:nvGrpSpPr>
        <p:grpSpPr>
          <a:xfrm>
            <a:off x="16831509" y="8687685"/>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3" name="Group 13"/>
          <p:cNvGrpSpPr/>
          <p:nvPr/>
        </p:nvGrpSpPr>
        <p:grpSpPr>
          <a:xfrm>
            <a:off x="-320056" y="1295400"/>
            <a:ext cx="1348756" cy="1348756"/>
            <a:chOff x="0" y="0"/>
            <a:chExt cx="6350000" cy="6350000"/>
          </a:xfrm>
          <a:solidFill>
            <a:srgbClr val="6BD4CD"/>
          </a:solidFill>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88313">
            <a:off x="17297641" y="7539614"/>
            <a:ext cx="1936109" cy="2006330"/>
          </a:xfrm>
          <a:prstGeom prst="rect">
            <a:avLst/>
          </a:prstGeom>
        </p:spPr>
      </p:pic>
      <p:sp>
        <p:nvSpPr>
          <p:cNvPr id="21" name="Text Box 198">
            <a:extLst>
              <a:ext uri="{FF2B5EF4-FFF2-40B4-BE49-F238E27FC236}">
                <a16:creationId xmlns:a16="http://schemas.microsoft.com/office/drawing/2014/main" id="{ED89AA9E-5603-4503-920F-E3AD01EB5A90}"/>
              </a:ext>
            </a:extLst>
          </p:cNvPr>
          <p:cNvSpPr txBox="1"/>
          <p:nvPr/>
        </p:nvSpPr>
        <p:spPr>
          <a:xfrm>
            <a:off x="685800" y="487848"/>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sp>
        <p:nvSpPr>
          <p:cNvPr id="22" name="Text Box 201">
            <a:extLst>
              <a:ext uri="{FF2B5EF4-FFF2-40B4-BE49-F238E27FC236}">
                <a16:creationId xmlns:a16="http://schemas.microsoft.com/office/drawing/2014/main" id="{350EA511-4B81-4062-AB8A-91C42086EFE4}"/>
              </a:ext>
            </a:extLst>
          </p:cNvPr>
          <p:cNvSpPr txBox="1"/>
          <p:nvPr/>
        </p:nvSpPr>
        <p:spPr>
          <a:xfrm>
            <a:off x="6275917" y="1020388"/>
            <a:ext cx="5736165"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CẤU TẠO NAM CHÂM ĐIỆN</a:t>
            </a:r>
            <a:endParaRPr lang="en-US" altLang="en-US" sz="3600" b="1" dirty="0">
              <a:solidFill>
                <a:srgbClr val="04345C"/>
              </a:solidFill>
              <a:latin typeface="#9Slide03 Arima Madurai Black" panose="00000A00000000000000" pitchFamily="2" charset="0"/>
            </a:endParaRPr>
          </a:p>
        </p:txBody>
      </p:sp>
      <p:sp>
        <p:nvSpPr>
          <p:cNvPr id="50" name="Hộp Văn bản 6">
            <a:extLst>
              <a:ext uri="{FF2B5EF4-FFF2-40B4-BE49-F238E27FC236}">
                <a16:creationId xmlns:a16="http://schemas.microsoft.com/office/drawing/2014/main" id="{C852DE6F-6ECA-4A44-BAA8-79DC1BD88C90}"/>
              </a:ext>
            </a:extLst>
          </p:cNvPr>
          <p:cNvSpPr txBox="1"/>
          <p:nvPr/>
        </p:nvSpPr>
        <p:spPr>
          <a:xfrm>
            <a:off x="2172357" y="5728008"/>
            <a:ext cx="2494441" cy="584775"/>
          </a:xfrm>
          <a:prstGeom prst="rect">
            <a:avLst/>
          </a:prstGeom>
          <a:noFill/>
          <a:ln w="9525">
            <a:noFill/>
          </a:ln>
        </p:spPr>
        <p:txBody>
          <a:bodyPr wrap="square">
            <a:spAutoFit/>
          </a:bodyPr>
          <a:lstStyle/>
          <a:p>
            <a:pPr algn="ctr" eaLnBrk="0" hangingPunct="0"/>
            <a:r>
              <a:rPr lang="vi-VN" altLang="zh-CN" sz="3200">
                <a:latin typeface="#9Slide03 Arima Madurai Black" panose="00000A00000000000000" pitchFamily="2" charset="0"/>
                <a:ea typeface="SimSun" panose="02010600030101010101" pitchFamily="2" charset="-122"/>
              </a:rPr>
              <a:t>Khóa K</a:t>
            </a:r>
            <a:endParaRPr lang="en-US" altLang="zh-CN" sz="3200" dirty="0">
              <a:latin typeface="#9Slide03 Arima Madurai Black" panose="00000A00000000000000" pitchFamily="2" charset="0"/>
              <a:ea typeface="SimSun" panose="02010600030101010101" pitchFamily="2" charset="-122"/>
            </a:endParaRPr>
          </a:p>
        </p:txBody>
      </p:sp>
      <p:cxnSp>
        <p:nvCxnSpPr>
          <p:cNvPr id="51" name="Đường nối Thẳng 11">
            <a:extLst>
              <a:ext uri="{FF2B5EF4-FFF2-40B4-BE49-F238E27FC236}">
                <a16:creationId xmlns:a16="http://schemas.microsoft.com/office/drawing/2014/main" id="{6EB62C2B-4162-4AD5-A68D-17DC1894BADD}"/>
              </a:ext>
            </a:extLst>
          </p:cNvPr>
          <p:cNvCxnSpPr>
            <a:cxnSpLocks/>
          </p:cNvCxnSpPr>
          <p:nvPr/>
        </p:nvCxnSpPr>
        <p:spPr>
          <a:xfrm>
            <a:off x="4261355" y="6046133"/>
            <a:ext cx="2014562" cy="0"/>
          </a:xfrm>
          <a:prstGeom prst="line">
            <a:avLst/>
          </a:prstGeom>
          <a:ln w="57150" cap="flat" cmpd="sng">
            <a:solidFill>
              <a:srgbClr val="04345C"/>
            </a:solidFill>
            <a:prstDash val="sysDash"/>
            <a:headEnd type="none" w="med" len="med"/>
            <a:tailEnd type="none" w="med" len="med"/>
          </a:ln>
        </p:spPr>
      </p:cxnSp>
      <p:sp>
        <p:nvSpPr>
          <p:cNvPr id="53" name="Hộp Văn bản 13">
            <a:extLst>
              <a:ext uri="{FF2B5EF4-FFF2-40B4-BE49-F238E27FC236}">
                <a16:creationId xmlns:a16="http://schemas.microsoft.com/office/drawing/2014/main" id="{975FA408-AA32-482C-B307-843448E289AA}"/>
              </a:ext>
            </a:extLst>
          </p:cNvPr>
          <p:cNvSpPr txBox="1"/>
          <p:nvPr/>
        </p:nvSpPr>
        <p:spPr>
          <a:xfrm>
            <a:off x="14630400" y="3491081"/>
            <a:ext cx="2590800" cy="2062103"/>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Một lõi sắt non được lồng trong lòng ống dây</a:t>
            </a:r>
            <a:endParaRPr lang="en-US" altLang="zh-CN" sz="3200" dirty="0">
              <a:latin typeface="#9Slide03 Arima Madurai Black" panose="00000A00000000000000" pitchFamily="2" charset="0"/>
              <a:ea typeface="SimSun" panose="02010600030101010101" pitchFamily="2" charset="-122"/>
            </a:endParaRPr>
          </a:p>
        </p:txBody>
      </p:sp>
      <p:cxnSp>
        <p:nvCxnSpPr>
          <p:cNvPr id="54" name="Đường nối Thẳng 15">
            <a:extLst>
              <a:ext uri="{FF2B5EF4-FFF2-40B4-BE49-F238E27FC236}">
                <a16:creationId xmlns:a16="http://schemas.microsoft.com/office/drawing/2014/main" id="{1B793197-CF39-4870-AC8D-D81C8B22953B}"/>
              </a:ext>
            </a:extLst>
          </p:cNvPr>
          <p:cNvCxnSpPr>
            <a:cxnSpLocks/>
          </p:cNvCxnSpPr>
          <p:nvPr/>
        </p:nvCxnSpPr>
        <p:spPr>
          <a:xfrm flipV="1">
            <a:off x="12472741" y="3379829"/>
            <a:ext cx="2157659" cy="46554"/>
          </a:xfrm>
          <a:prstGeom prst="line">
            <a:avLst/>
          </a:prstGeom>
          <a:ln w="57150" cap="flat" cmpd="sng">
            <a:solidFill>
              <a:srgbClr val="04345C"/>
            </a:solidFill>
            <a:prstDash val="sysDash"/>
            <a:headEnd type="none" w="med" len="med"/>
            <a:tailEnd type="none" w="med" len="med"/>
          </a:ln>
        </p:spPr>
      </p:cxnSp>
      <p:sp>
        <p:nvSpPr>
          <p:cNvPr id="59" name="Hộp Văn bản 20">
            <a:extLst>
              <a:ext uri="{FF2B5EF4-FFF2-40B4-BE49-F238E27FC236}">
                <a16:creationId xmlns:a16="http://schemas.microsoft.com/office/drawing/2014/main" id="{7F2F6995-79CA-4E55-BA23-7D0965D2E161}"/>
              </a:ext>
            </a:extLst>
          </p:cNvPr>
          <p:cNvSpPr txBox="1"/>
          <p:nvPr/>
        </p:nvSpPr>
        <p:spPr>
          <a:xfrm>
            <a:off x="1010318" y="2465652"/>
            <a:ext cx="3277914" cy="584775"/>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Ống dây dẫn</a:t>
            </a:r>
            <a:endParaRPr lang="en-US" altLang="zh-CN" sz="3200" dirty="0">
              <a:latin typeface="#9Slide03 Arima Madurai Black" panose="00000A00000000000000" pitchFamily="2" charset="0"/>
              <a:ea typeface="SimSun" panose="02010600030101010101" pitchFamily="2" charset="-122"/>
            </a:endParaRPr>
          </a:p>
        </p:txBody>
      </p:sp>
      <p:sp>
        <p:nvSpPr>
          <p:cNvPr id="62" name="Hộp Văn bản 27">
            <a:extLst>
              <a:ext uri="{FF2B5EF4-FFF2-40B4-BE49-F238E27FC236}">
                <a16:creationId xmlns:a16="http://schemas.microsoft.com/office/drawing/2014/main" id="{0EE53F87-FF21-4C9A-A8C9-B12A3CD93CA4}"/>
              </a:ext>
            </a:extLst>
          </p:cNvPr>
          <p:cNvSpPr txBox="1"/>
          <p:nvPr/>
        </p:nvSpPr>
        <p:spPr>
          <a:xfrm>
            <a:off x="2936910" y="8202951"/>
            <a:ext cx="3269551" cy="584775"/>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Nguồn điện E</a:t>
            </a:r>
            <a:endParaRPr lang="en-US" altLang="zh-CN" sz="3200" dirty="0">
              <a:latin typeface="#9Slide03 Arima Madurai Black" panose="00000A00000000000000" pitchFamily="2" charset="0"/>
              <a:ea typeface="SimSun" panose="02010600030101010101" pitchFamily="2" charset="-122"/>
            </a:endParaRPr>
          </a:p>
        </p:txBody>
      </p:sp>
      <p:cxnSp>
        <p:nvCxnSpPr>
          <p:cNvPr id="63" name="Đường nối Thẳng 29">
            <a:extLst>
              <a:ext uri="{FF2B5EF4-FFF2-40B4-BE49-F238E27FC236}">
                <a16:creationId xmlns:a16="http://schemas.microsoft.com/office/drawing/2014/main" id="{C139A096-9FDF-40DE-84CF-D3832DC98163}"/>
              </a:ext>
            </a:extLst>
          </p:cNvPr>
          <p:cNvCxnSpPr>
            <a:cxnSpLocks/>
          </p:cNvCxnSpPr>
          <p:nvPr/>
        </p:nvCxnSpPr>
        <p:spPr>
          <a:xfrm>
            <a:off x="5976323" y="8495339"/>
            <a:ext cx="2496913" cy="0"/>
          </a:xfrm>
          <a:prstGeom prst="line">
            <a:avLst/>
          </a:prstGeom>
          <a:ln w="57150" cap="flat" cmpd="sng">
            <a:solidFill>
              <a:srgbClr val="04345C"/>
            </a:solidFill>
            <a:prstDash val="sysDash"/>
            <a:headEnd type="none" w="med" len="med"/>
            <a:tailEnd type="none" w="med" len="med"/>
          </a:ln>
        </p:spPr>
      </p:cxnSp>
      <p:cxnSp>
        <p:nvCxnSpPr>
          <p:cNvPr id="76" name="Đường nối Thẳng 11">
            <a:extLst>
              <a:ext uri="{FF2B5EF4-FFF2-40B4-BE49-F238E27FC236}">
                <a16:creationId xmlns:a16="http://schemas.microsoft.com/office/drawing/2014/main" id="{00367D19-0CDF-4BDE-9E4D-024E9C28911F}"/>
              </a:ext>
            </a:extLst>
          </p:cNvPr>
          <p:cNvCxnSpPr>
            <a:cxnSpLocks/>
          </p:cNvCxnSpPr>
          <p:nvPr/>
        </p:nvCxnSpPr>
        <p:spPr>
          <a:xfrm>
            <a:off x="4114800" y="2693333"/>
            <a:ext cx="2868804" cy="0"/>
          </a:xfrm>
          <a:prstGeom prst="line">
            <a:avLst/>
          </a:prstGeom>
          <a:ln w="57150" cap="flat" cmpd="sng">
            <a:solidFill>
              <a:srgbClr val="04345C"/>
            </a:solidFill>
            <a:prstDash val="sysDash"/>
            <a:headEnd type="none" w="med" len="med"/>
            <a:tailEnd type="none" w="med" len="med"/>
          </a:ln>
        </p:spPr>
      </p:cxnSp>
      <p:sp>
        <p:nvSpPr>
          <p:cNvPr id="38" name="Hộp Văn bản 13">
            <a:extLst>
              <a:ext uri="{FF2B5EF4-FFF2-40B4-BE49-F238E27FC236}">
                <a16:creationId xmlns:a16="http://schemas.microsoft.com/office/drawing/2014/main" id="{2409D5D4-961D-25A8-323F-A40AF3A27A75}"/>
              </a:ext>
            </a:extLst>
          </p:cNvPr>
          <p:cNvSpPr txBox="1"/>
          <p:nvPr/>
        </p:nvSpPr>
        <p:spPr>
          <a:xfrm>
            <a:off x="3634419" y="9257848"/>
            <a:ext cx="11048475" cy="584775"/>
          </a:xfrm>
          <a:prstGeom prst="rect">
            <a:avLst/>
          </a:prstGeom>
          <a:noFill/>
          <a:ln w="9525">
            <a:noFill/>
          </a:ln>
        </p:spPr>
        <p:txBody>
          <a:bodyPr wrap="square">
            <a:spAutoFit/>
          </a:bodyPr>
          <a:lstStyle/>
          <a:p>
            <a:pPr algn="ctr" eaLnBrk="0" hangingPunct="0"/>
            <a:r>
              <a:rPr lang="vi-VN" altLang="x-none" sz="3200" dirty="0">
                <a:latin typeface="#9Slide07 Cadena" panose="02000503000000020004" pitchFamily="2" charset="0"/>
              </a:rPr>
              <a:t>Đóng khóa k, ống dây trở thành nam châm điện</a:t>
            </a:r>
            <a:endParaRPr lang="en-US" altLang="zh-CN" sz="3200" dirty="0">
              <a:latin typeface="#9Slide07 Cadena" panose="02000503000000020004" pitchFamily="2" charset="0"/>
              <a:ea typeface="SimSun" panose="02010600030101010101" pitchFamily="2" charset="-122"/>
            </a:endParaRPr>
          </a:p>
        </p:txBody>
      </p:sp>
    </p:spTree>
    <p:extLst>
      <p:ext uri="{BB962C8B-B14F-4D97-AF65-F5344CB8AC3E}">
        <p14:creationId xmlns:p14="http://schemas.microsoft.com/office/powerpoint/2010/main" val="2821948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ox(i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plus(in)">
                                      <p:cBhvr>
                                        <p:cTn id="19" dur="1000"/>
                                        <p:tgtEl>
                                          <p:spTgt spid="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anim calcmode="lin" valueType="num">
                                      <p:cBhvr>
                                        <p:cTn id="33" dur="1000" fill="hold"/>
                                        <p:tgtEl>
                                          <p:spTgt spid="59"/>
                                        </p:tgtEl>
                                        <p:attrNameLst>
                                          <p:attrName>ppt_x</p:attrName>
                                        </p:attrNameLst>
                                      </p:cBhvr>
                                      <p:tavLst>
                                        <p:tav tm="0">
                                          <p:val>
                                            <p:strVal val="#ppt_x"/>
                                          </p:val>
                                        </p:tav>
                                        <p:tav tm="100000">
                                          <p:val>
                                            <p:strVal val="#ppt_x"/>
                                          </p:val>
                                        </p:tav>
                                      </p:tavLst>
                                    </p:anim>
                                    <p:anim calcmode="lin" valueType="num">
                                      <p:cBhvr>
                                        <p:cTn id="34" dur="1000" fill="hold"/>
                                        <p:tgtEl>
                                          <p:spTgt spid="5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anim calcmode="lin" valueType="num">
                                      <p:cBhvr>
                                        <p:cTn id="38" dur="1000" fill="hold"/>
                                        <p:tgtEl>
                                          <p:spTgt spid="76"/>
                                        </p:tgtEl>
                                        <p:attrNameLst>
                                          <p:attrName>ppt_x</p:attrName>
                                        </p:attrNameLst>
                                      </p:cBhvr>
                                      <p:tavLst>
                                        <p:tav tm="0">
                                          <p:val>
                                            <p:strVal val="#ppt_x"/>
                                          </p:val>
                                        </p:tav>
                                        <p:tav tm="100000">
                                          <p:val>
                                            <p:strVal val="#ppt_x"/>
                                          </p:val>
                                        </p:tav>
                                      </p:tavLst>
                                    </p:anim>
                                    <p:anim calcmode="lin" valueType="num">
                                      <p:cBhvr>
                                        <p:cTn id="39" dur="1000" fill="hold"/>
                                        <p:tgtEl>
                                          <p:spTgt spid="7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2" presetClass="entr" presetSubtype="8" fill="hold" grpId="0" nodeType="afterEffect">
                                  <p:stCondLst>
                                    <p:cond delay="0"/>
                                  </p:stCondLst>
                                  <p:iterate type="lt">
                                    <p:tmPct val="5000"/>
                                  </p:iterate>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50" grpId="0"/>
      <p:bldP spid="53" grpId="0"/>
      <p:bldP spid="59" grpId="0"/>
      <p:bldP spid="62"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7C65B1-598A-C8A2-D416-F8EB47728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959" y="2720425"/>
            <a:ext cx="5397779" cy="5081149"/>
          </a:xfrm>
          <a:prstGeom prst="rect">
            <a:avLst/>
          </a:prstGeom>
        </p:spPr>
      </p:pic>
      <p:pic>
        <p:nvPicPr>
          <p:cNvPr id="2" name="Picture 2"/>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90501">
            <a:off x="17438639" y="7418650"/>
            <a:ext cx="2410762" cy="2498199"/>
          </a:xfrm>
          <a:prstGeom prst="rect">
            <a:avLst/>
          </a:prstGeom>
        </p:spPr>
      </p:pic>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09600" y="915613"/>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326" y="6611345"/>
            <a:ext cx="2299556" cy="22995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4450" y="1763081"/>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020716" y="2230676"/>
            <a:ext cx="13097983" cy="769441"/>
          </a:xfrm>
          <a:prstGeom prst="rect">
            <a:avLst/>
          </a:prstGeom>
          <a:noFill/>
          <a:ln w="9525">
            <a:noFill/>
          </a:ln>
        </p:spPr>
        <p:txBody>
          <a:bodyPr wrap="square">
            <a:spAutoFit/>
          </a:bodyPr>
          <a:lstStyle/>
          <a:p>
            <a:pPr algn="ctr" eaLnBrk="0" hangingPunct="0"/>
            <a:r>
              <a:rPr lang="en-US" sz="4400" dirty="0">
                <a:latin typeface="#9Slide07 IcielBaliho Script" pitchFamily="2" charset="0"/>
              </a:rPr>
              <a:t>Làm </a:t>
            </a:r>
            <a:r>
              <a:rPr lang="en-US" sz="4400" dirty="0" err="1">
                <a:latin typeface="#9Slide07 IcielBaliho Script" pitchFamily="2" charset="0"/>
              </a:rPr>
              <a:t>cách</a:t>
            </a:r>
            <a:r>
              <a:rPr lang="en-US" sz="4400" dirty="0">
                <a:latin typeface="#9Slide07 IcielBaliho Script" pitchFamily="2" charset="0"/>
              </a:rPr>
              <a:t> nào </a:t>
            </a:r>
            <a:r>
              <a:rPr lang="en-US" sz="4400" dirty="0" err="1">
                <a:latin typeface="#9Slide07 IcielBaliho Script" pitchFamily="2" charset="0"/>
              </a:rPr>
              <a:t>biết</a:t>
            </a:r>
            <a:r>
              <a:rPr lang="en-US" sz="4400" dirty="0">
                <a:latin typeface="#9Slide07 IcielBaliho Script" pitchFamily="2" charset="0"/>
              </a:rPr>
              <a:t> </a:t>
            </a:r>
            <a:r>
              <a:rPr lang="en-US" sz="4400" dirty="0" err="1">
                <a:latin typeface="#9Slide07 IcielBaliho Script" pitchFamily="2" charset="0"/>
              </a:rPr>
              <a:t>ống</a:t>
            </a:r>
            <a:r>
              <a:rPr lang="en-US" sz="4400" dirty="0">
                <a:latin typeface="#9Slide07 IcielBaliho Script" pitchFamily="2" charset="0"/>
              </a:rPr>
              <a:t> </a:t>
            </a:r>
            <a:r>
              <a:rPr lang="en-US" sz="4400" dirty="0" err="1">
                <a:latin typeface="#9Slide07 IcielBaliho Script" pitchFamily="2" charset="0"/>
              </a:rPr>
              <a:t>dây</a:t>
            </a:r>
            <a:r>
              <a:rPr lang="en-US" sz="4400" dirty="0">
                <a:latin typeface="#9Slide07 IcielBaliho Script" pitchFamily="2" charset="0"/>
              </a:rPr>
              <a:t> </a:t>
            </a:r>
            <a:r>
              <a:rPr lang="en-US" sz="4400" dirty="0" err="1">
                <a:latin typeface="#9Slide07 IcielBaliho Script" pitchFamily="2" charset="0"/>
              </a:rPr>
              <a:t>đã</a:t>
            </a:r>
            <a:r>
              <a:rPr lang="en-US" sz="4400" dirty="0">
                <a:latin typeface="#9Slide07 IcielBaliho Script" pitchFamily="2" charset="0"/>
              </a:rPr>
              <a:t> </a:t>
            </a:r>
            <a:r>
              <a:rPr lang="en-US" sz="4400" dirty="0" err="1">
                <a:latin typeface="#9Slide07 IcielBaliho Script" pitchFamily="2" charset="0"/>
              </a:rPr>
              <a:t>trở</a:t>
            </a:r>
            <a:r>
              <a:rPr lang="en-US" sz="4400" dirty="0">
                <a:latin typeface="#9Slide07 IcielBaliho Script" pitchFamily="2" charset="0"/>
              </a:rPr>
              <a:t> </a:t>
            </a:r>
            <a:r>
              <a:rPr lang="en-US" sz="4400" dirty="0" err="1">
                <a:latin typeface="#9Slide07 IcielBaliho Script" pitchFamily="2" charset="0"/>
              </a:rPr>
              <a:t>thành</a:t>
            </a:r>
            <a:r>
              <a:rPr lang="en-US" sz="4400" dirty="0">
                <a:latin typeface="#9Slide07 IcielBaliho Script" pitchFamily="2" charset="0"/>
              </a:rPr>
              <a:t> </a:t>
            </a:r>
            <a:r>
              <a:rPr lang="en-US" sz="4400" dirty="0" err="1">
                <a:latin typeface="#9Slide07 IcielBaliho Script" pitchFamily="2" charset="0"/>
              </a:rPr>
              <a:t>nam</a:t>
            </a:r>
            <a:r>
              <a:rPr lang="en-US" sz="4400" dirty="0">
                <a:latin typeface="#9Slide07 IcielBaliho Script" pitchFamily="2" charset="0"/>
              </a:rPr>
              <a:t> </a:t>
            </a:r>
            <a:r>
              <a:rPr lang="en-US" sz="4400" dirty="0" err="1">
                <a:latin typeface="#9Slide07 IcielBaliho Script" pitchFamily="2" charset="0"/>
              </a:rPr>
              <a:t>châm</a:t>
            </a:r>
            <a:r>
              <a:rPr lang="en-US" sz="4400" dirty="0">
                <a:latin typeface="#9Slide07 IcielBaliho Script" pitchFamily="2" charset="0"/>
              </a:rPr>
              <a:t> </a:t>
            </a:r>
            <a:r>
              <a:rPr lang="en-US" sz="4400" dirty="0" err="1">
                <a:latin typeface="#9Slide07 IcielBaliho Script" pitchFamily="2" charset="0"/>
              </a:rPr>
              <a:t>điện</a:t>
            </a:r>
            <a:r>
              <a:rPr lang="en-US" sz="4400" dirty="0">
                <a:latin typeface="#9Slide07 IcielBaliho Script" pitchFamily="2" charset="0"/>
              </a:rPr>
              <a:t>?</a:t>
            </a:r>
            <a:endParaRPr lang="en-US" altLang="zh-CN" sz="44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477682" y="7719839"/>
            <a:ext cx="13716581"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Để xác định ống dây đã trở thành nam châm điện ta đóng công tắc K để dòng điện chạy qua và thử bằng cách đưa lại gần 1 kẹp sắt nhỏ, nếu bị hút thì ống dây đã trở thành nam châm</a:t>
            </a:r>
          </a:p>
        </p:txBody>
      </p:sp>
      <p:sp>
        <p:nvSpPr>
          <p:cNvPr id="25" name="Hộp Văn bản 6">
            <a:extLst>
              <a:ext uri="{FF2B5EF4-FFF2-40B4-BE49-F238E27FC236}">
                <a16:creationId xmlns:a16="http://schemas.microsoft.com/office/drawing/2014/main" id="{8FA56EFA-674C-77B4-D030-7B4B0C2979B1}"/>
              </a:ext>
            </a:extLst>
          </p:cNvPr>
          <p:cNvSpPr txBox="1"/>
          <p:nvPr/>
        </p:nvSpPr>
        <p:spPr>
          <a:xfrm>
            <a:off x="-5695045" y="5831928"/>
            <a:ext cx="2494441" cy="584775"/>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Công tắc</a:t>
            </a:r>
            <a:endParaRPr lang="en-US" altLang="zh-CN" sz="3200" dirty="0">
              <a:latin typeface="#9Slide03 Arima Madurai Black" panose="00000A00000000000000" pitchFamily="2" charset="0"/>
              <a:ea typeface="SimSun" panose="02010600030101010101" pitchFamily="2" charset="-122"/>
            </a:endParaRPr>
          </a:p>
        </p:txBody>
      </p:sp>
      <p:cxnSp>
        <p:nvCxnSpPr>
          <p:cNvPr id="26" name="Đường nối Thẳng 11">
            <a:extLst>
              <a:ext uri="{FF2B5EF4-FFF2-40B4-BE49-F238E27FC236}">
                <a16:creationId xmlns:a16="http://schemas.microsoft.com/office/drawing/2014/main" id="{782F5E4E-7797-6F5D-308A-CA499FC4E461}"/>
              </a:ext>
            </a:extLst>
          </p:cNvPr>
          <p:cNvCxnSpPr>
            <a:cxnSpLocks/>
          </p:cNvCxnSpPr>
          <p:nvPr/>
        </p:nvCxnSpPr>
        <p:spPr>
          <a:xfrm>
            <a:off x="-3396680" y="6078827"/>
            <a:ext cx="2014562" cy="0"/>
          </a:xfrm>
          <a:prstGeom prst="line">
            <a:avLst/>
          </a:prstGeom>
          <a:ln w="28575" cap="flat" cmpd="sng">
            <a:solidFill>
              <a:srgbClr val="04345C"/>
            </a:solidFill>
            <a:prstDash val="dash"/>
            <a:headEnd type="none" w="med" len="med"/>
            <a:tailEnd type="none" w="med" len="med"/>
          </a:ln>
        </p:spPr>
      </p:cxnSp>
      <p:sp>
        <p:nvSpPr>
          <p:cNvPr id="27" name="Hộp Văn bản 20">
            <a:extLst>
              <a:ext uri="{FF2B5EF4-FFF2-40B4-BE49-F238E27FC236}">
                <a16:creationId xmlns:a16="http://schemas.microsoft.com/office/drawing/2014/main" id="{BFA1D7AD-4A31-EBC4-AAD8-1BFE8734B29C}"/>
              </a:ext>
            </a:extLst>
          </p:cNvPr>
          <p:cNvSpPr txBox="1"/>
          <p:nvPr/>
        </p:nvSpPr>
        <p:spPr>
          <a:xfrm>
            <a:off x="-5872587" y="3016818"/>
            <a:ext cx="3277914" cy="1077218"/>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Hộp đựng hai viên pin 1,5 V</a:t>
            </a:r>
            <a:endParaRPr lang="en-US" altLang="zh-CN" sz="3200" dirty="0">
              <a:latin typeface="#9Slide03 Arima Madurai Black" panose="00000A00000000000000" pitchFamily="2" charset="0"/>
              <a:ea typeface="SimSun" panose="02010600030101010101" pitchFamily="2" charset="-122"/>
            </a:endParaRPr>
          </a:p>
        </p:txBody>
      </p:sp>
      <p:sp>
        <p:nvSpPr>
          <p:cNvPr id="28" name="Hộp Văn bản 27">
            <a:extLst>
              <a:ext uri="{FF2B5EF4-FFF2-40B4-BE49-F238E27FC236}">
                <a16:creationId xmlns:a16="http://schemas.microsoft.com/office/drawing/2014/main" id="{37AA3B04-87CA-49AA-C2E6-24B064927226}"/>
              </a:ext>
            </a:extLst>
          </p:cNvPr>
          <p:cNvSpPr txBox="1"/>
          <p:nvPr/>
        </p:nvSpPr>
        <p:spPr>
          <a:xfrm>
            <a:off x="-4919935" y="8352168"/>
            <a:ext cx="2494441"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Kẹp giấy bằng sắt</a:t>
            </a:r>
            <a:endParaRPr lang="en-US" altLang="zh-CN" sz="3200" dirty="0">
              <a:latin typeface="#9Slide03 Arima Madurai Black" panose="00000A00000000000000" pitchFamily="2" charset="0"/>
              <a:ea typeface="SimSun" panose="02010600030101010101" pitchFamily="2" charset="-122"/>
            </a:endParaRPr>
          </a:p>
        </p:txBody>
      </p:sp>
      <p:cxnSp>
        <p:nvCxnSpPr>
          <p:cNvPr id="29" name="Đường nối Thẳng 29">
            <a:extLst>
              <a:ext uri="{FF2B5EF4-FFF2-40B4-BE49-F238E27FC236}">
                <a16:creationId xmlns:a16="http://schemas.microsoft.com/office/drawing/2014/main" id="{3553D8BA-2A64-AC7E-EDB0-B805839FB840}"/>
              </a:ext>
            </a:extLst>
          </p:cNvPr>
          <p:cNvCxnSpPr>
            <a:cxnSpLocks/>
          </p:cNvCxnSpPr>
          <p:nvPr/>
        </p:nvCxnSpPr>
        <p:spPr>
          <a:xfrm>
            <a:off x="-2594673" y="8890777"/>
            <a:ext cx="1453537" cy="0"/>
          </a:xfrm>
          <a:prstGeom prst="line">
            <a:avLst/>
          </a:prstGeom>
          <a:ln w="28575" cap="flat" cmpd="sng">
            <a:solidFill>
              <a:srgbClr val="04345C"/>
            </a:solidFill>
            <a:prstDash val="dash"/>
            <a:headEnd type="none" w="med" len="med"/>
            <a:tailEnd type="none" w="med" len="med"/>
          </a:ln>
        </p:spPr>
      </p:cxnSp>
      <p:cxnSp>
        <p:nvCxnSpPr>
          <p:cNvPr id="30" name="Đường nối Thẳng 11">
            <a:extLst>
              <a:ext uri="{FF2B5EF4-FFF2-40B4-BE49-F238E27FC236}">
                <a16:creationId xmlns:a16="http://schemas.microsoft.com/office/drawing/2014/main" id="{95A83A57-26B9-F0DD-579B-D427AE506F3C}"/>
              </a:ext>
            </a:extLst>
          </p:cNvPr>
          <p:cNvCxnSpPr>
            <a:cxnSpLocks/>
          </p:cNvCxnSpPr>
          <p:nvPr/>
        </p:nvCxnSpPr>
        <p:spPr>
          <a:xfrm>
            <a:off x="-2726922" y="3510298"/>
            <a:ext cx="2315117" cy="0"/>
          </a:xfrm>
          <a:prstGeom prst="line">
            <a:avLst/>
          </a:prstGeom>
          <a:ln w="28575" cap="flat" cmpd="sng">
            <a:solidFill>
              <a:srgbClr val="04345C"/>
            </a:solidFill>
            <a:prstDash val="dash"/>
            <a:headEnd type="none" w="med" len="med"/>
            <a:tailEnd type="none" w="med" len="med"/>
          </a:ln>
        </p:spPr>
      </p:cxnSp>
      <p:sp>
        <p:nvSpPr>
          <p:cNvPr id="31" name="Hộp Văn bản 13">
            <a:extLst>
              <a:ext uri="{FF2B5EF4-FFF2-40B4-BE49-F238E27FC236}">
                <a16:creationId xmlns:a16="http://schemas.microsoft.com/office/drawing/2014/main" id="{529D9EA5-D480-64D1-8EFB-4CA89266136C}"/>
              </a:ext>
            </a:extLst>
          </p:cNvPr>
          <p:cNvSpPr txBox="1"/>
          <p:nvPr/>
        </p:nvSpPr>
        <p:spPr>
          <a:xfrm>
            <a:off x="21897535" y="3510298"/>
            <a:ext cx="2590800"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Dây dẫn điện</a:t>
            </a:r>
            <a:endParaRPr lang="en-US" altLang="zh-CN" sz="3200" dirty="0">
              <a:latin typeface="#9Slide03 Arima Madurai Black" panose="00000A00000000000000" pitchFamily="2" charset="0"/>
              <a:ea typeface="SimSun" panose="02010600030101010101" pitchFamily="2" charset="-122"/>
            </a:endParaRPr>
          </a:p>
        </p:txBody>
      </p:sp>
      <p:cxnSp>
        <p:nvCxnSpPr>
          <p:cNvPr id="32" name="Đường nối Thẳng 15">
            <a:extLst>
              <a:ext uri="{FF2B5EF4-FFF2-40B4-BE49-F238E27FC236}">
                <a16:creationId xmlns:a16="http://schemas.microsoft.com/office/drawing/2014/main" id="{AC32FBE0-7C89-3803-56C8-4BB1470DEF4B}"/>
              </a:ext>
            </a:extLst>
          </p:cNvPr>
          <p:cNvCxnSpPr>
            <a:cxnSpLocks/>
          </p:cNvCxnSpPr>
          <p:nvPr/>
        </p:nvCxnSpPr>
        <p:spPr>
          <a:xfrm flipV="1">
            <a:off x="18973800" y="3746038"/>
            <a:ext cx="2590800" cy="51740"/>
          </a:xfrm>
          <a:prstGeom prst="line">
            <a:avLst/>
          </a:prstGeom>
          <a:ln w="28575" cap="flat" cmpd="sng">
            <a:solidFill>
              <a:srgbClr val="04345C"/>
            </a:solidFill>
            <a:prstDash val="dash"/>
            <a:headEnd type="none" w="med" len="med"/>
            <a:tailEnd type="none" w="med" len="med"/>
          </a:ln>
        </p:spPr>
      </p:cxnSp>
      <p:sp>
        <p:nvSpPr>
          <p:cNvPr id="33" name="Hộp Văn bản 9284">
            <a:extLst>
              <a:ext uri="{FF2B5EF4-FFF2-40B4-BE49-F238E27FC236}">
                <a16:creationId xmlns:a16="http://schemas.microsoft.com/office/drawing/2014/main" id="{1CB59508-B56B-93A1-2CAD-6115DE61D3C7}"/>
              </a:ext>
            </a:extLst>
          </p:cNvPr>
          <p:cNvSpPr txBox="1"/>
          <p:nvPr/>
        </p:nvSpPr>
        <p:spPr>
          <a:xfrm>
            <a:off x="22854260" y="6080293"/>
            <a:ext cx="1772398" cy="584775"/>
          </a:xfrm>
          <a:prstGeom prst="rect">
            <a:avLst/>
          </a:prstGeom>
          <a:noFill/>
          <a:ln w="9525">
            <a:noFill/>
          </a:ln>
        </p:spPr>
        <p:txBody>
          <a:bodyPr>
            <a:spAutoFit/>
          </a:bodyPr>
          <a:lstStyle/>
          <a:p>
            <a:pPr eaLnBrk="0" hangingPunct="0"/>
            <a:r>
              <a:rPr lang="vi-VN" altLang="x-none" sz="3200" dirty="0">
                <a:latin typeface="#9Slide03 Arima Madurai Black" panose="00000A00000000000000" pitchFamily="2" charset="0"/>
              </a:rPr>
              <a:t>Đinh vít</a:t>
            </a:r>
            <a:endParaRPr lang="en-US" altLang="zh-CN" sz="3200" dirty="0">
              <a:latin typeface="#9Slide03 Arima Madurai Black" panose="00000A00000000000000" pitchFamily="2" charset="0"/>
              <a:ea typeface="SimSun" panose="02010600030101010101" pitchFamily="2" charset="-122"/>
            </a:endParaRPr>
          </a:p>
        </p:txBody>
      </p:sp>
      <p:cxnSp>
        <p:nvCxnSpPr>
          <p:cNvPr id="34" name="Đường nối Thẳng 9288">
            <a:extLst>
              <a:ext uri="{FF2B5EF4-FFF2-40B4-BE49-F238E27FC236}">
                <a16:creationId xmlns:a16="http://schemas.microsoft.com/office/drawing/2014/main" id="{DA256084-7137-D6FA-6AC3-26ACB5859976}"/>
              </a:ext>
            </a:extLst>
          </p:cNvPr>
          <p:cNvCxnSpPr>
            <a:cxnSpLocks/>
          </p:cNvCxnSpPr>
          <p:nvPr/>
        </p:nvCxnSpPr>
        <p:spPr>
          <a:xfrm>
            <a:off x="20517646" y="6372681"/>
            <a:ext cx="2081290" cy="0"/>
          </a:xfrm>
          <a:prstGeom prst="line">
            <a:avLst/>
          </a:prstGeom>
          <a:ln w="28575" cap="flat" cmpd="sng">
            <a:solidFill>
              <a:srgbClr val="04345C"/>
            </a:solidFill>
            <a:prstDash val="dash"/>
            <a:headEnd type="none" w="med" len="med"/>
            <a:tailEnd type="none" w="med" len="med"/>
          </a:ln>
        </p:spPr>
      </p:cxnSp>
      <p:cxnSp>
        <p:nvCxnSpPr>
          <p:cNvPr id="8" name="Straight Connector 7">
            <a:extLst>
              <a:ext uri="{FF2B5EF4-FFF2-40B4-BE49-F238E27FC236}">
                <a16:creationId xmlns:a16="http://schemas.microsoft.com/office/drawing/2014/main" id="{AA27B1C6-B293-6145-AA5B-AC6883BFA4AE}"/>
              </a:ext>
            </a:extLst>
          </p:cNvPr>
          <p:cNvCxnSpPr>
            <a:cxnSpLocks/>
          </p:cNvCxnSpPr>
          <p:nvPr/>
        </p:nvCxnSpPr>
        <p:spPr>
          <a:xfrm>
            <a:off x="7543800" y="5831928"/>
            <a:ext cx="434409" cy="123027"/>
          </a:xfrm>
          <a:prstGeom prst="line">
            <a:avLst/>
          </a:prstGeom>
          <a:ln w="57150">
            <a:solidFill>
              <a:srgbClr val="CB2931"/>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83D23F95-3C39-10D2-729D-FDD2E7350AAE}"/>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43200" b="72600" l="2000" r="50200">
                        <a14:foregroundMark x1="4800" y1="55200" x2="3800" y2="63600"/>
                        <a14:foregroundMark x1="3600" y1="62600" x2="4000" y2="66800"/>
                        <a14:foregroundMark x1="4000" y1="66800" x2="4200" y2="66800"/>
                        <a14:foregroundMark x1="2600" y1="61200" x2="3000" y2="68200"/>
                        <a14:foregroundMark x1="2000" y1="68600" x2="7200" y2="67400"/>
                        <a14:foregroundMark x1="49000" y1="61400" x2="50200" y2="67200"/>
                        <a14:foregroundMark x1="50200" y1="67200" x2="50000" y2="67400"/>
                      </a14:backgroundRemoval>
                    </a14:imgEffect>
                  </a14:imgLayer>
                </a14:imgProps>
              </a:ext>
              <a:ext uri="{28A0092B-C50C-407E-A947-70E740481C1C}">
                <a14:useLocalDpi xmlns:a14="http://schemas.microsoft.com/office/drawing/2010/main" val="0"/>
              </a:ext>
            </a:extLst>
          </a:blip>
          <a:srcRect l="-4189" t="39731" r="46451" b="23705"/>
          <a:stretch/>
        </p:blipFill>
        <p:spPr bwMode="auto">
          <a:xfrm rot="4167444">
            <a:off x="10456819" y="4150710"/>
            <a:ext cx="2600145" cy="164661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par>
                                <p:cTn id="25" presetID="22" presetClass="entr" presetSubtype="1" fill="hold" nodeType="withEffect">
                                  <p:stCondLst>
                                    <p:cond delay="15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 presetClass="entr" presetSubtype="2" fill="hold" nodeType="withEffect">
                                  <p:stCondLst>
                                    <p:cond delay="15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000" fill="hold"/>
                                        <p:tgtEl>
                                          <p:spTgt spid="10"/>
                                        </p:tgtEl>
                                        <p:attrNameLst>
                                          <p:attrName>ppt_x</p:attrName>
                                        </p:attrNameLst>
                                      </p:cBhvr>
                                      <p:tavLst>
                                        <p:tav tm="0">
                                          <p:val>
                                            <p:strVal val="1+#ppt_w/2"/>
                                          </p:val>
                                        </p:tav>
                                        <p:tav tm="100000">
                                          <p:val>
                                            <p:strVal val="#ppt_x"/>
                                          </p:val>
                                        </p:tav>
                                      </p:tavLst>
                                    </p:anim>
                                    <p:anim calcmode="lin" valueType="num">
                                      <p:cBhvr additive="base">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BC0AFE1-8419-06F8-70D6-A09AC0E7228E}"/>
              </a:ext>
            </a:extLst>
          </p:cNvPr>
          <p:cNvSpPr/>
          <p:nvPr/>
        </p:nvSpPr>
        <p:spPr>
          <a:xfrm>
            <a:off x="1295400" y="2910544"/>
            <a:ext cx="15697200" cy="5247643"/>
          </a:xfrm>
          <a:prstGeom prst="roundRect">
            <a:avLst>
              <a:gd name="adj" fmla="val 12582"/>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314351">
            <a:off x="-3282748" y="-4123602"/>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47659">
            <a:off x="15530597" y="6360374"/>
            <a:ext cx="6599197" cy="683854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472923" y="-1892833"/>
            <a:ext cx="5630153" cy="5834356"/>
          </a:xfrm>
          <a:prstGeom prst="rect">
            <a:avLst/>
          </a:prstGeom>
        </p:spPr>
      </p:pic>
      <p:grpSp>
        <p:nvGrpSpPr>
          <p:cNvPr id="6" name="Group 6"/>
          <p:cNvGrpSpPr/>
          <p:nvPr/>
        </p:nvGrpSpPr>
        <p:grpSpPr>
          <a:xfrm flipV="1">
            <a:off x="15985836" y="-583931"/>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909499" flipV="1">
            <a:off x="17346275" y="-61380"/>
            <a:ext cx="2410762" cy="2498199"/>
          </a:xfrm>
          <a:prstGeom prst="rect">
            <a:avLst/>
          </a:prstGeom>
        </p:spPr>
      </p:pic>
      <p:sp>
        <p:nvSpPr>
          <p:cNvPr id="53" name="Text Box 198">
            <a:extLst>
              <a:ext uri="{FF2B5EF4-FFF2-40B4-BE49-F238E27FC236}">
                <a16:creationId xmlns:a16="http://schemas.microsoft.com/office/drawing/2014/main" id="{1D793B1C-0854-2A12-86D9-9DE26523B023}"/>
              </a:ext>
            </a:extLst>
          </p:cNvPr>
          <p:cNvSpPr txBox="1"/>
          <p:nvPr/>
        </p:nvSpPr>
        <p:spPr>
          <a:xfrm>
            <a:off x="1314450" y="1701364"/>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232" y="8910097"/>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2222" y="2360552"/>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20074377" y="3543610"/>
            <a:ext cx="14362818" cy="830997"/>
          </a:xfrm>
          <a:prstGeom prst="rect">
            <a:avLst/>
          </a:prstGeom>
          <a:noFill/>
          <a:ln w="9525">
            <a:noFill/>
          </a:ln>
        </p:spPr>
        <p:txBody>
          <a:bodyPr wrap="square">
            <a:spAutoFit/>
          </a:bodyPr>
          <a:lstStyle/>
          <a:p>
            <a:pPr algn="ctr" eaLnBrk="0" hangingPunct="0"/>
            <a:r>
              <a:rPr lang="en-US" sz="4800" dirty="0" err="1">
                <a:latin typeface="#9Slide07 IcielBaliho Script" pitchFamily="2" charset="0"/>
              </a:rPr>
              <a:t>Vì</a:t>
            </a:r>
            <a:r>
              <a:rPr lang="en-US" sz="4800" dirty="0">
                <a:latin typeface="#9Slide07 IcielBaliho Script" pitchFamily="2" charset="0"/>
              </a:rPr>
              <a:t> </a:t>
            </a:r>
            <a:r>
              <a:rPr lang="en-US" sz="4800" dirty="0" err="1">
                <a:latin typeface="#9Slide07 IcielBaliho Script" pitchFamily="2" charset="0"/>
              </a:rPr>
              <a:t>sao</a:t>
            </a:r>
            <a:r>
              <a:rPr lang="en-US" sz="4800" dirty="0">
                <a:latin typeface="#9Slide07 IcielBaliho Script" pitchFamily="2" charset="0"/>
              </a:rPr>
              <a:t> </a:t>
            </a:r>
            <a:r>
              <a:rPr lang="en-US" sz="4800" dirty="0" err="1">
                <a:latin typeface="#9Slide07 IcielBaliho Script" pitchFamily="2" charset="0"/>
              </a:rPr>
              <a:t>khi</a:t>
            </a:r>
            <a:r>
              <a:rPr lang="en-US" sz="4800" dirty="0">
                <a:latin typeface="#9Slide07 IcielBaliho Script" pitchFamily="2" charset="0"/>
              </a:rPr>
              <a:t> </a:t>
            </a:r>
            <a:r>
              <a:rPr lang="en-US" sz="4800" dirty="0" err="1">
                <a:latin typeface="#9Slide07 IcielBaliho Script" pitchFamily="2" charset="0"/>
              </a:rPr>
              <a:t>ngắt</a:t>
            </a:r>
            <a:r>
              <a:rPr lang="en-US" sz="4800" dirty="0">
                <a:latin typeface="#9Slide07 IcielBaliho Script" pitchFamily="2" charset="0"/>
              </a:rPr>
              <a:t> </a:t>
            </a:r>
            <a:r>
              <a:rPr lang="en-US" sz="4800" dirty="0" err="1">
                <a:latin typeface="#9Slide07 IcielBaliho Script" pitchFamily="2" charset="0"/>
              </a:rPr>
              <a:t>dòng</a:t>
            </a:r>
            <a:r>
              <a:rPr lang="en-US" sz="4800" dirty="0">
                <a:latin typeface="#9Slide07 IcielBaliho Script" pitchFamily="2" charset="0"/>
              </a:rPr>
              <a:t> </a:t>
            </a:r>
            <a:r>
              <a:rPr lang="en-US" sz="4800" dirty="0" err="1">
                <a:latin typeface="#9Slide07 IcielBaliho Script" pitchFamily="2" charset="0"/>
              </a:rPr>
              <a:t>điện</a:t>
            </a:r>
            <a:r>
              <a:rPr lang="en-US" sz="4800" dirty="0">
                <a:latin typeface="#9Slide07 IcielBaliho Script" pitchFamily="2" charset="0"/>
              </a:rPr>
              <a:t>, </a:t>
            </a:r>
            <a:r>
              <a:rPr lang="en-US" sz="4800" dirty="0" err="1">
                <a:latin typeface="#9Slide07 IcielBaliho Script" pitchFamily="2" charset="0"/>
              </a:rPr>
              <a:t>đinh</a:t>
            </a:r>
            <a:r>
              <a:rPr lang="en-US" sz="4800" dirty="0">
                <a:latin typeface="#9Slide07 IcielBaliho Script" pitchFamily="2" charset="0"/>
              </a:rPr>
              <a:t> </a:t>
            </a:r>
            <a:r>
              <a:rPr lang="en-US" sz="4800" dirty="0" err="1">
                <a:latin typeface="#9Slide07 IcielBaliho Script" pitchFamily="2" charset="0"/>
              </a:rPr>
              <a:t>vít</a:t>
            </a:r>
            <a:r>
              <a:rPr lang="en-US" sz="4800" dirty="0">
                <a:latin typeface="#9Slide07 IcielBaliho Script" pitchFamily="2" charset="0"/>
              </a:rPr>
              <a:t> </a:t>
            </a:r>
            <a:r>
              <a:rPr lang="en-US" sz="4800" dirty="0" err="1">
                <a:latin typeface="#9Slide07 IcielBaliho Script" pitchFamily="2" charset="0"/>
              </a:rPr>
              <a:t>không</a:t>
            </a:r>
            <a:r>
              <a:rPr lang="en-US" sz="4800" dirty="0">
                <a:latin typeface="#9Slide07 IcielBaliho Script" pitchFamily="2" charset="0"/>
              </a:rPr>
              <a:t> </a:t>
            </a:r>
            <a:r>
              <a:rPr lang="en-US" sz="4800" dirty="0" err="1">
                <a:latin typeface="#9Slide07 IcielBaliho Script" pitchFamily="2" charset="0"/>
              </a:rPr>
              <a:t>còn</a:t>
            </a:r>
            <a:r>
              <a:rPr lang="en-US" sz="4800" dirty="0">
                <a:latin typeface="#9Slide07 IcielBaliho Script" pitchFamily="2" charset="0"/>
              </a:rPr>
              <a:t> </a:t>
            </a:r>
            <a:r>
              <a:rPr lang="en-US" sz="4800" dirty="0" err="1">
                <a:latin typeface="#9Slide07 IcielBaliho Script" pitchFamily="2" charset="0"/>
              </a:rPr>
              <a:t>hút</a:t>
            </a:r>
            <a:r>
              <a:rPr lang="en-US" sz="4800" dirty="0">
                <a:latin typeface="#9Slide07 IcielBaliho Script" pitchFamily="2" charset="0"/>
              </a:rPr>
              <a:t> </a:t>
            </a:r>
            <a:r>
              <a:rPr lang="en-US" sz="4800" dirty="0" err="1">
                <a:latin typeface="#9Slide07 IcielBaliho Script" pitchFamily="2" charset="0"/>
              </a:rPr>
              <a:t>kẹp</a:t>
            </a:r>
            <a:r>
              <a:rPr lang="en-US" sz="4800" dirty="0">
                <a:latin typeface="#9Slide07 IcielBaliho Script" pitchFamily="2" charset="0"/>
              </a:rPr>
              <a:t> </a:t>
            </a:r>
            <a:r>
              <a:rPr lang="en-US" sz="4800" dirty="0" err="1">
                <a:latin typeface="#9Slide07 IcielBaliho Script" pitchFamily="2" charset="0"/>
              </a:rPr>
              <a:t>giấy</a:t>
            </a:r>
            <a:r>
              <a:rPr lang="en-US" sz="4800" dirty="0">
                <a:latin typeface="#9Slide07 IcielBaliho Script" pitchFamily="2" charset="0"/>
              </a:rPr>
              <a:t> </a:t>
            </a:r>
            <a:r>
              <a:rPr lang="en-US" sz="4800" dirty="0" err="1">
                <a:latin typeface="#9Slide07 IcielBaliho Script" pitchFamily="2" charset="0"/>
              </a:rPr>
              <a:t>nữa</a:t>
            </a:r>
            <a:r>
              <a:rPr lang="en-US" sz="4800" dirty="0">
                <a:latin typeface="#9Slide07 IcielBaliho Script" pitchFamily="2" charset="0"/>
              </a:rPr>
              <a:t>?</a:t>
            </a:r>
            <a:endParaRPr lang="en-US" altLang="zh-CN" sz="48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2951455" y="11748302"/>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Khi ngắt dòng điện, đinh vít không còn hút các kẹp giấy vì nó đã mất đi từ tính, không có khả năng hút được các vật làm từ sắt, thép,... nữa.</a:t>
            </a:r>
          </a:p>
        </p:txBody>
      </p:sp>
      <p:pic>
        <p:nvPicPr>
          <p:cNvPr id="2050" name="Picture 2">
            <a:extLst>
              <a:ext uri="{FF2B5EF4-FFF2-40B4-BE49-F238E27FC236}">
                <a16:creationId xmlns:a16="http://schemas.microsoft.com/office/drawing/2014/main" id="{11DE1A08-3158-DE4D-97DB-7BAC8550C8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0665" y="3616270"/>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24" name="Hộp Văn bản 20">
            <a:extLst>
              <a:ext uri="{FF2B5EF4-FFF2-40B4-BE49-F238E27FC236}">
                <a16:creationId xmlns:a16="http://schemas.microsoft.com/office/drawing/2014/main" id="{66BFBA67-3B3B-9141-11CA-ADFC223ABB7C}"/>
              </a:ext>
            </a:extLst>
          </p:cNvPr>
          <p:cNvSpPr txBox="1"/>
          <p:nvPr/>
        </p:nvSpPr>
        <p:spPr>
          <a:xfrm>
            <a:off x="3060584" y="3216167"/>
            <a:ext cx="13229999"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Nam châm điện gồm một ống dây dẫn có dòng điện chạy qua và bên trong ống dây có lõi sắt</a:t>
            </a:r>
          </a:p>
        </p:txBody>
      </p:sp>
      <p:grpSp>
        <p:nvGrpSpPr>
          <p:cNvPr id="25" name="Group 3">
            <a:extLst>
              <a:ext uri="{FF2B5EF4-FFF2-40B4-BE49-F238E27FC236}">
                <a16:creationId xmlns:a16="http://schemas.microsoft.com/office/drawing/2014/main" id="{4FFAADC4-8A69-88BF-341A-B3A7EE677DA2}"/>
              </a:ext>
            </a:extLst>
          </p:cNvPr>
          <p:cNvGrpSpPr/>
          <p:nvPr/>
        </p:nvGrpSpPr>
        <p:grpSpPr>
          <a:xfrm>
            <a:off x="12947471" y="4590161"/>
            <a:ext cx="3407461" cy="3333552"/>
            <a:chOff x="3600" y="1286"/>
            <a:chExt cx="1536" cy="1422"/>
          </a:xfrm>
        </p:grpSpPr>
        <p:grpSp>
          <p:nvGrpSpPr>
            <p:cNvPr id="26" name="Group 4">
              <a:extLst>
                <a:ext uri="{FF2B5EF4-FFF2-40B4-BE49-F238E27FC236}">
                  <a16:creationId xmlns:a16="http://schemas.microsoft.com/office/drawing/2014/main" id="{ABF8B598-931D-CCC1-7E80-38002DBEF4B3}"/>
                </a:ext>
              </a:extLst>
            </p:cNvPr>
            <p:cNvGrpSpPr/>
            <p:nvPr/>
          </p:nvGrpSpPr>
          <p:grpSpPr>
            <a:xfrm>
              <a:off x="3600" y="1286"/>
              <a:ext cx="1085" cy="1422"/>
              <a:chOff x="3516" y="1008"/>
              <a:chExt cx="1559" cy="2208"/>
            </a:xfrm>
          </p:grpSpPr>
          <p:sp>
            <p:nvSpPr>
              <p:cNvPr id="34" name="Rectangle 5">
                <a:extLst>
                  <a:ext uri="{FF2B5EF4-FFF2-40B4-BE49-F238E27FC236}">
                    <a16:creationId xmlns:a16="http://schemas.microsoft.com/office/drawing/2014/main" id="{36D9B46F-C55B-ACCB-9A68-14FC4F2D1159}"/>
                  </a:ext>
                </a:extLst>
              </p:cNvPr>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dirty="0">
                  <a:latin typeface="#9Slide03 Arima Madurai Black" panose="00000A00000000000000" pitchFamily="2" charset="0"/>
                </a:endParaRPr>
              </a:p>
            </p:txBody>
          </p:sp>
          <p:pic>
            <p:nvPicPr>
              <p:cNvPr id="35" name="Picture 6" descr="namchamdien">
                <a:extLst>
                  <a:ext uri="{FF2B5EF4-FFF2-40B4-BE49-F238E27FC236}">
                    <a16:creationId xmlns:a16="http://schemas.microsoft.com/office/drawing/2014/main" id="{781CD78B-767D-3C82-C282-F7F56E4F394F}"/>
                  </a:ext>
                </a:extLst>
              </p:cNvPr>
              <p:cNvPicPr>
                <a:picLocks noChangeAspect="1"/>
              </p:cNvPicPr>
              <p:nvPr/>
            </p:nvPicPr>
            <p:blipFill>
              <a:blip r:embed="rId9"/>
              <a:srcRect l="28586" t="24228" r="28584" b="23531"/>
              <a:stretch>
                <a:fillRect/>
              </a:stretch>
            </p:blipFill>
            <p:spPr>
              <a:xfrm>
                <a:off x="3516" y="1170"/>
                <a:ext cx="1559" cy="1872"/>
              </a:xfrm>
              <a:prstGeom prst="rect">
                <a:avLst/>
              </a:prstGeom>
              <a:noFill/>
              <a:ln w="9525">
                <a:noFill/>
              </a:ln>
            </p:spPr>
          </p:pic>
        </p:grpSp>
        <p:sp>
          <p:nvSpPr>
            <p:cNvPr id="27" name="Line 19">
              <a:extLst>
                <a:ext uri="{FF2B5EF4-FFF2-40B4-BE49-F238E27FC236}">
                  <a16:creationId xmlns:a16="http://schemas.microsoft.com/office/drawing/2014/main" id="{28F2C5E8-1D11-3196-9728-016CB9827B50}"/>
                </a:ext>
              </a:extLst>
            </p:cNvPr>
            <p:cNvSpPr/>
            <p:nvPr/>
          </p:nvSpPr>
          <p:spPr>
            <a:xfrm>
              <a:off x="4101" y="1533"/>
              <a:ext cx="1002" cy="0"/>
            </a:xfrm>
            <a:prstGeom prst="line">
              <a:avLst/>
            </a:prstGeom>
            <a:ln w="38100" cap="flat" cmpd="sng">
              <a:solidFill>
                <a:srgbClr val="FFCC00"/>
              </a:solidFill>
              <a:prstDash val="solid"/>
              <a:headEnd type="none" w="med" len="med"/>
              <a:tailEnd type="none" w="med" len="med"/>
            </a:ln>
          </p:spPr>
        </p:sp>
        <p:sp>
          <p:nvSpPr>
            <p:cNvPr id="28" name="Line 20">
              <a:extLst>
                <a:ext uri="{FF2B5EF4-FFF2-40B4-BE49-F238E27FC236}">
                  <a16:creationId xmlns:a16="http://schemas.microsoft.com/office/drawing/2014/main" id="{D92AC163-DFE9-9EE0-2882-E6E698CF4939}"/>
                </a:ext>
              </a:extLst>
            </p:cNvPr>
            <p:cNvSpPr/>
            <p:nvPr/>
          </p:nvSpPr>
          <p:spPr>
            <a:xfrm>
              <a:off x="4134" y="2061"/>
              <a:ext cx="1002" cy="0"/>
            </a:xfrm>
            <a:prstGeom prst="line">
              <a:avLst/>
            </a:prstGeom>
            <a:ln w="38100" cap="flat" cmpd="sng">
              <a:solidFill>
                <a:srgbClr val="FFCC00"/>
              </a:solidFill>
              <a:prstDash val="solid"/>
              <a:headEnd type="none" w="med" len="med"/>
              <a:tailEnd type="none" w="med" len="med"/>
            </a:ln>
          </p:spPr>
        </p:sp>
        <p:sp>
          <p:nvSpPr>
            <p:cNvPr id="29" name="Line 21">
              <a:extLst>
                <a:ext uri="{FF2B5EF4-FFF2-40B4-BE49-F238E27FC236}">
                  <a16:creationId xmlns:a16="http://schemas.microsoft.com/office/drawing/2014/main" id="{AC171BD0-F382-1C06-9CB9-05DB54A6A782}"/>
                </a:ext>
              </a:extLst>
            </p:cNvPr>
            <p:cNvSpPr/>
            <p:nvPr/>
          </p:nvSpPr>
          <p:spPr>
            <a:xfrm flipH="1">
              <a:off x="4034" y="1533"/>
              <a:ext cx="67" cy="93"/>
            </a:xfrm>
            <a:prstGeom prst="line">
              <a:avLst/>
            </a:prstGeom>
            <a:ln w="38100" cap="flat" cmpd="sng">
              <a:solidFill>
                <a:srgbClr val="FFCC00"/>
              </a:solidFill>
              <a:prstDash val="solid"/>
              <a:headEnd type="none" w="med" len="med"/>
              <a:tailEnd type="none" w="med" len="med"/>
            </a:ln>
          </p:spPr>
        </p:sp>
        <p:sp>
          <p:nvSpPr>
            <p:cNvPr id="30" name="Line 22">
              <a:extLst>
                <a:ext uri="{FF2B5EF4-FFF2-40B4-BE49-F238E27FC236}">
                  <a16:creationId xmlns:a16="http://schemas.microsoft.com/office/drawing/2014/main" id="{778FBDF3-007A-6D86-9409-A6002BCB6835}"/>
                </a:ext>
              </a:extLst>
            </p:cNvPr>
            <p:cNvSpPr/>
            <p:nvPr/>
          </p:nvSpPr>
          <p:spPr>
            <a:xfrm flipH="1" flipV="1">
              <a:off x="4034" y="1968"/>
              <a:ext cx="100" cy="93"/>
            </a:xfrm>
            <a:prstGeom prst="line">
              <a:avLst/>
            </a:prstGeom>
            <a:ln w="38100" cap="flat" cmpd="sng">
              <a:solidFill>
                <a:srgbClr val="FFCC00"/>
              </a:solidFill>
              <a:prstDash val="solid"/>
              <a:headEnd type="none" w="med" len="med"/>
              <a:tailEnd type="none" w="med" len="med"/>
            </a:ln>
          </p:spPr>
        </p:sp>
        <p:sp>
          <p:nvSpPr>
            <p:cNvPr id="31" name="AutoShape 23">
              <a:extLst>
                <a:ext uri="{FF2B5EF4-FFF2-40B4-BE49-F238E27FC236}">
                  <a16:creationId xmlns:a16="http://schemas.microsoft.com/office/drawing/2014/main" id="{456A6DBD-8044-6AD8-4F9C-27DABCB42883}"/>
                </a:ext>
              </a:extLst>
            </p:cNvPr>
            <p:cNvSpPr/>
            <p:nvPr/>
          </p:nvSpPr>
          <p:spPr>
            <a:xfrm>
              <a:off x="5002" y="2116"/>
              <a:ext cx="134" cy="124"/>
            </a:xfrm>
            <a:prstGeom prst="flowChartOr">
              <a:avLst/>
            </a:prstGeom>
            <a:solidFill>
              <a:schemeClr val="bg1"/>
            </a:solidFill>
            <a:ln w="38100" cap="flat" cmpd="sng">
              <a:solidFill>
                <a:srgbClr val="FF0066"/>
              </a:solidFill>
              <a:prstDash val="solid"/>
              <a:headEnd type="none" w="med" len="med"/>
              <a:tailEnd type="none" w="med" len="med"/>
            </a:ln>
          </p:spPr>
          <p:txBody>
            <a:bodyPr wrap="none" anchor="ctr"/>
            <a:lstStyle/>
            <a:p>
              <a:pPr algn="ctr"/>
              <a:endParaRPr lang="en-US" altLang="en-US" dirty="0">
                <a:latin typeface="#9Slide03 Arima Madurai Black" panose="00000A00000000000000" pitchFamily="2" charset="0"/>
              </a:endParaRPr>
            </a:p>
          </p:txBody>
        </p:sp>
        <p:sp>
          <p:nvSpPr>
            <p:cNvPr id="32" name="Oval 24">
              <a:extLst>
                <a:ext uri="{FF2B5EF4-FFF2-40B4-BE49-F238E27FC236}">
                  <a16:creationId xmlns:a16="http://schemas.microsoft.com/office/drawing/2014/main" id="{BD7351A1-E328-59C6-7650-CFF8B96B1EF7}"/>
                </a:ext>
              </a:extLst>
            </p:cNvPr>
            <p:cNvSpPr/>
            <p:nvPr/>
          </p:nvSpPr>
          <p:spPr>
            <a:xfrm>
              <a:off x="5002" y="1344"/>
              <a:ext cx="134" cy="124"/>
            </a:xfrm>
            <a:prstGeom prst="ellipse">
              <a:avLst/>
            </a:prstGeom>
            <a:solidFill>
              <a:schemeClr val="bg1"/>
            </a:solidFill>
            <a:ln w="38100" cap="flat" cmpd="sng">
              <a:solidFill>
                <a:schemeClr val="accent2"/>
              </a:solidFill>
              <a:prstDash val="solid"/>
              <a:headEnd type="none" w="med" len="med"/>
              <a:tailEnd type="none" w="med" len="med"/>
            </a:ln>
          </p:spPr>
          <p:txBody>
            <a:bodyPr wrap="none" anchor="ctr"/>
            <a:lstStyle/>
            <a:p>
              <a:pPr algn="ctr"/>
              <a:r>
                <a:rPr lang="en-US" altLang="en-US" sz="2400" dirty="0">
                  <a:solidFill>
                    <a:schemeClr val="accent2"/>
                  </a:solidFill>
                  <a:latin typeface="#9Slide03 Arima Madurai Black" panose="00000A00000000000000" pitchFamily="2" charset="0"/>
                </a:rPr>
                <a:t>-</a:t>
              </a:r>
            </a:p>
          </p:txBody>
        </p:sp>
        <p:sp>
          <p:nvSpPr>
            <p:cNvPr id="33" name="Rectangle 35">
              <a:extLst>
                <a:ext uri="{FF2B5EF4-FFF2-40B4-BE49-F238E27FC236}">
                  <a16:creationId xmlns:a16="http://schemas.microsoft.com/office/drawing/2014/main" id="{307B7518-286A-2417-6670-109990EFEAE6}"/>
                </a:ext>
              </a:extLst>
            </p:cNvPr>
            <p:cNvSpPr/>
            <p:nvPr/>
          </p:nvSpPr>
          <p:spPr>
            <a:xfrm>
              <a:off x="3888" y="2470"/>
              <a:ext cx="480" cy="79"/>
            </a:xfrm>
            <a:prstGeom prst="rect">
              <a:avLst/>
            </a:prstGeom>
            <a:noFill/>
            <a:ln w="28575">
              <a:noFill/>
            </a:ln>
          </p:spPr>
          <p:txBody>
            <a:bodyPr>
              <a:spAutoFit/>
            </a:bodyPr>
            <a:lstStyle/>
            <a:p>
              <a:pPr algn="ctr"/>
              <a:r>
                <a:rPr lang="en-US" altLang="en-US" sz="1000" dirty="0">
                  <a:solidFill>
                    <a:schemeClr val="bg1"/>
                  </a:solidFill>
                  <a:latin typeface="#9Slide03 Arima Madurai Black" panose="00000A00000000000000" pitchFamily="2" charset="0"/>
                </a:rPr>
                <a:t>1A - 22</a:t>
              </a:r>
              <a:r>
                <a:rPr lang="en-US" altLang="en-US" sz="1000" dirty="0">
                  <a:solidFill>
                    <a:schemeClr val="bg1"/>
                  </a:solidFill>
                  <a:latin typeface="#9Slide03 Arima Madurai Black" panose="00000A00000000000000" pitchFamily="2" charset="0"/>
                  <a:sym typeface="Symbol" panose="05050102010706020507" pitchFamily="18" charset="2"/>
                </a:rPr>
                <a:t></a:t>
              </a:r>
            </a:p>
          </p:txBody>
        </p:sp>
      </p:grpSp>
      <p:pic>
        <p:nvPicPr>
          <p:cNvPr id="36" name="Picture 2">
            <a:extLst>
              <a:ext uri="{FF2B5EF4-FFF2-40B4-BE49-F238E27FC236}">
                <a16:creationId xmlns:a16="http://schemas.microsoft.com/office/drawing/2014/main" id="{21878989-9912-E22C-62AF-EBB69750FD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1807" y="5587059"/>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37" name="Hộp Văn bản 20">
            <a:extLst>
              <a:ext uri="{FF2B5EF4-FFF2-40B4-BE49-F238E27FC236}">
                <a16:creationId xmlns:a16="http://schemas.microsoft.com/office/drawing/2014/main" id="{03B70543-D71F-3305-878D-EA5000884B74}"/>
              </a:ext>
            </a:extLst>
          </p:cNvPr>
          <p:cNvSpPr txBox="1"/>
          <p:nvPr/>
        </p:nvSpPr>
        <p:spPr>
          <a:xfrm>
            <a:off x="3051727" y="5015565"/>
            <a:ext cx="9368874" cy="2516073"/>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Khi có dòng điện đi qua ống dây, lõi sắt trở thành nam châm và có khả năng hút các vật bằng sắt thép</a:t>
            </a:r>
          </a:p>
        </p:txBody>
      </p:sp>
    </p:spTree>
    <p:extLst>
      <p:ext uri="{BB962C8B-B14F-4D97-AF65-F5344CB8AC3E}">
        <p14:creationId xmlns:p14="http://schemas.microsoft.com/office/powerpoint/2010/main" val="506824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750"/>
                                        <p:tgtEl>
                                          <p:spTgt spid="2050"/>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9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75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8)">
                                      <p:cBhvr>
                                        <p:cTn id="20" dur="750"/>
                                        <p:tgtEl>
                                          <p:spTgt spid="36"/>
                                        </p:tgtEl>
                                      </p:cBhvr>
                                    </p:animEffect>
                                  </p:childTnLst>
                                </p:cTn>
                              </p:par>
                            </p:childTnLst>
                          </p:cTn>
                        </p:par>
                        <p:par>
                          <p:cTn id="21" fill="hold">
                            <p:stCondLst>
                              <p:cond delay="75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0604897" y="-449525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3147808" y="3399958"/>
            <a:ext cx="12172402" cy="3468706"/>
          </a:xfrm>
          <a:prstGeom prst="rect">
            <a:avLst/>
          </a:prstGeom>
        </p:spPr>
        <p:txBody>
          <a:bodyPr wrap="square" lIns="0" tIns="0" rIns="0" bIns="0" rtlCol="0" anchor="t">
            <a:spAutoFit/>
          </a:bodyPr>
          <a:lstStyle/>
          <a:p>
            <a:pPr algn="ctr">
              <a:lnSpc>
                <a:spcPct val="150000"/>
              </a:lnSpc>
            </a:pPr>
            <a:r>
              <a:rPr lang="vi-VN" sz="8000" spc="462" dirty="0">
                <a:solidFill>
                  <a:srgbClr val="6BD4CD"/>
                </a:solidFill>
                <a:latin typeface="#9Slide07 Cadena" panose="02000503000000020004" pitchFamily="2" charset="0"/>
              </a:rPr>
              <a:t>2. CHẾ TẠO NAM CHÂM ĐIỆN ĐƠN GIẢN </a:t>
            </a:r>
            <a:endParaRPr lang="en-US" sz="8000" spc="462" dirty="0">
              <a:solidFill>
                <a:srgbClr val="6BD4CD"/>
              </a:solidFill>
              <a:latin typeface="#9Slide07 Cadena" panose="02000503000000020004" pitchFamily="2"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8611">
            <a:off x="13645099" y="7915225"/>
            <a:ext cx="7230953" cy="749321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8" y="927774"/>
            <a:ext cx="11544611"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2. CHẾ TẠO NAM CHÂM ĐIỆN ĐƠN GIẢN</a:t>
            </a:r>
            <a:endParaRPr lang="en-US" altLang="en-US" sz="48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4038600" y="1876142"/>
            <a:ext cx="10820400"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Hình 20.2. Sơ đồ cấu tạo nam châm điện đơn giản</a:t>
            </a:r>
            <a:endParaRPr lang="en-US" altLang="en-US" sz="3600" b="1" dirty="0">
              <a:solidFill>
                <a:srgbClr val="04345C"/>
              </a:solidFill>
              <a:latin typeface="#9Slide03 Arima Madurai Black" panose="00000A00000000000000" pitchFamily="2" charset="0"/>
            </a:endParaRPr>
          </a:p>
        </p:txBody>
      </p:sp>
      <p:pic>
        <p:nvPicPr>
          <p:cNvPr id="8" name="Picture 7">
            <a:extLst>
              <a:ext uri="{FF2B5EF4-FFF2-40B4-BE49-F238E27FC236}">
                <a16:creationId xmlns:a16="http://schemas.microsoft.com/office/drawing/2014/main" id="{27395F11-FCEC-6849-C153-3468C8E95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080" y="2551297"/>
            <a:ext cx="9047052" cy="7229825"/>
          </a:xfrm>
          <a:prstGeom prst="rect">
            <a:avLst/>
          </a:prstGeom>
        </p:spPr>
      </p:pic>
      <p:sp>
        <p:nvSpPr>
          <p:cNvPr id="20" name="Hộp Văn bản 20">
            <a:extLst>
              <a:ext uri="{FF2B5EF4-FFF2-40B4-BE49-F238E27FC236}">
                <a16:creationId xmlns:a16="http://schemas.microsoft.com/office/drawing/2014/main" id="{6B789E2A-73F4-FB0C-E5F9-B8511188682D}"/>
              </a:ext>
            </a:extLst>
          </p:cNvPr>
          <p:cNvSpPr txBox="1"/>
          <p:nvPr/>
        </p:nvSpPr>
        <p:spPr>
          <a:xfrm>
            <a:off x="1082080" y="3256653"/>
            <a:ext cx="8097315"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Dùng 1 đoạn dây đồng quấn xung quanh ống nhựa</a:t>
            </a:r>
            <a:endParaRPr lang="en-US" dirty="0"/>
          </a:p>
        </p:txBody>
      </p:sp>
      <p:sp>
        <p:nvSpPr>
          <p:cNvPr id="23" name="Hộp Văn bản 20">
            <a:extLst>
              <a:ext uri="{FF2B5EF4-FFF2-40B4-BE49-F238E27FC236}">
                <a16:creationId xmlns:a16="http://schemas.microsoft.com/office/drawing/2014/main" id="{058A1D61-B6CC-3DA9-512B-8FD6569B0A26}"/>
              </a:ext>
            </a:extLst>
          </p:cNvPr>
          <p:cNvSpPr txBox="1"/>
          <p:nvPr/>
        </p:nvSpPr>
        <p:spPr>
          <a:xfrm>
            <a:off x="1106978" y="5031647"/>
            <a:ext cx="7046422"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Luồn vào trong ống một chiếc đinh sắt dài</a:t>
            </a:r>
            <a:endParaRPr lang="en-US" dirty="0"/>
          </a:p>
        </p:txBody>
      </p:sp>
      <p:sp>
        <p:nvSpPr>
          <p:cNvPr id="24" name="Hộp Văn bản 20">
            <a:extLst>
              <a:ext uri="{FF2B5EF4-FFF2-40B4-BE49-F238E27FC236}">
                <a16:creationId xmlns:a16="http://schemas.microsoft.com/office/drawing/2014/main" id="{2CABB0D5-4120-2BBB-19AD-668CCD70AAF5}"/>
              </a:ext>
            </a:extLst>
          </p:cNvPr>
          <p:cNvSpPr txBox="1"/>
          <p:nvPr/>
        </p:nvSpPr>
        <p:spPr>
          <a:xfrm>
            <a:off x="1123307" y="6824861"/>
            <a:ext cx="8097315"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Nối 2 đầu dây dẫn với nguồn điện (pin) qua một công tắc điện</a:t>
            </a:r>
            <a:endParaRPr lang="en-US" dirty="0"/>
          </a:p>
        </p:txBody>
      </p:sp>
    </p:spTree>
    <p:extLst>
      <p:ext uri="{BB962C8B-B14F-4D97-AF65-F5344CB8AC3E}">
        <p14:creationId xmlns:p14="http://schemas.microsoft.com/office/powerpoint/2010/main" val="3371912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5000"/>
                                  </p:iterate>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5000"/>
                                  </p:iterate>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5000"/>
                                  </p:iterate>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0"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8" y="732909"/>
            <a:ext cx="10834831" cy="769441"/>
          </a:xfrm>
          <a:prstGeom prst="rect">
            <a:avLst/>
          </a:prstGeom>
          <a:noFill/>
          <a:ln w="9525">
            <a:noFill/>
          </a:ln>
        </p:spPr>
        <p:txBody>
          <a:bodyPr wrap="square">
            <a:spAutoFit/>
          </a:bodyPr>
          <a:lstStyle/>
          <a:p>
            <a:pPr>
              <a:spcBef>
                <a:spcPct val="50000"/>
              </a:spcBef>
            </a:pPr>
            <a:r>
              <a:rPr lang="vi-VN" altLang="en-US" sz="4400" b="1" dirty="0">
                <a:solidFill>
                  <a:srgbClr val="04345C"/>
                </a:solidFill>
                <a:latin typeface="#9Slide03 Arima Madurai Black" panose="00000A00000000000000" pitchFamily="2" charset="0"/>
              </a:rPr>
              <a:t>2. CHẾ TẠO NAM CHÂM ĐIỆN ĐƠN GIẢN</a:t>
            </a:r>
            <a:endParaRPr lang="en-US" altLang="en-US" sz="44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3935632" y="4830628"/>
            <a:ext cx="3264263" cy="1900520"/>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tăng độ lớn của dòng điện bằng cách ghép 2 viên pin nối tiếp</a:t>
            </a: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18" name="Picture 2">
            <a:extLst>
              <a:ext uri="{FF2B5EF4-FFF2-40B4-BE49-F238E27FC236}">
                <a16:creationId xmlns:a16="http://schemas.microsoft.com/office/drawing/2014/main" id="{E01CBEC9-CDBB-E539-E655-9C45E715AE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8945" y="3985223"/>
            <a:ext cx="1331043" cy="13310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A11C8F9A-0686-251F-C023-0C7BC21678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0923" y="1911472"/>
            <a:ext cx="1222795" cy="1222795"/>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20">
            <a:extLst>
              <a:ext uri="{FF2B5EF4-FFF2-40B4-BE49-F238E27FC236}">
                <a16:creationId xmlns:a16="http://schemas.microsoft.com/office/drawing/2014/main" id="{67173A0D-91E5-3E12-F719-5F72686DA1D7}"/>
              </a:ext>
            </a:extLst>
          </p:cNvPr>
          <p:cNvSpPr txBox="1"/>
          <p:nvPr/>
        </p:nvSpPr>
        <p:spPr>
          <a:xfrm>
            <a:off x="8006821" y="1725581"/>
            <a:ext cx="8686800" cy="1446550"/>
          </a:xfrm>
          <a:prstGeom prst="rect">
            <a:avLst/>
          </a:prstGeom>
          <a:noFill/>
          <a:ln w="9525">
            <a:noFill/>
          </a:ln>
        </p:spPr>
        <p:txBody>
          <a:bodyPr wrap="square">
            <a:spAutoFit/>
          </a:bodyPr>
          <a:lstStyle/>
          <a:p>
            <a:pPr eaLnBrk="0" hangingPunct="0"/>
            <a:r>
              <a:rPr lang="vi-VN" sz="4400" dirty="0">
                <a:latin typeface="#9Slide07 IcielBaliho Script" pitchFamily="2" charset="0"/>
              </a:rPr>
              <a:t>Đóng công tắc điện, kiểm tra xung quanh nam châm điện có từ trường không?</a:t>
            </a:r>
          </a:p>
        </p:txBody>
      </p:sp>
      <p:sp>
        <p:nvSpPr>
          <p:cNvPr id="23" name="Hộp Văn bản 20">
            <a:extLst>
              <a:ext uri="{FF2B5EF4-FFF2-40B4-BE49-F238E27FC236}">
                <a16:creationId xmlns:a16="http://schemas.microsoft.com/office/drawing/2014/main" id="{74424620-4B13-2DBF-0F8C-3DAA0222406F}"/>
              </a:ext>
            </a:extLst>
          </p:cNvPr>
          <p:cNvSpPr txBox="1"/>
          <p:nvPr/>
        </p:nvSpPr>
        <p:spPr>
          <a:xfrm>
            <a:off x="8951834" y="4333115"/>
            <a:ext cx="8097315" cy="854080"/>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Đóng công tắc </a:t>
            </a:r>
            <a:r>
              <a:rPr lang="vi-VN" dirty="0">
                <a:cs typeface="#9Slide03 Arima Madurai Black" panose="00000A00000000000000" pitchFamily="2" charset="0"/>
              </a:rPr>
              <a:t>→ </a:t>
            </a:r>
            <a:r>
              <a:rPr lang="vi-VN" dirty="0"/>
              <a:t>Có từ trường</a:t>
            </a:r>
            <a:endParaRPr lang="en-US" dirty="0"/>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7">
            <a:alphaModFix amt="9999"/>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628637">
            <a:off x="-7030099" y="-3635287"/>
            <a:ext cx="6526625" cy="6763342"/>
          </a:xfrm>
          <a:prstGeom prst="rect">
            <a:avLst/>
          </a:prstGeom>
        </p:spPr>
      </p:pic>
      <p:pic>
        <p:nvPicPr>
          <p:cNvPr id="31" name="Picture 30">
            <a:extLst>
              <a:ext uri="{FF2B5EF4-FFF2-40B4-BE49-F238E27FC236}">
                <a16:creationId xmlns:a16="http://schemas.microsoft.com/office/drawing/2014/main" id="{B03811EE-815B-0146-5834-AD4E51E123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826" y="3077635"/>
            <a:ext cx="6535219" cy="5222529"/>
          </a:xfrm>
          <a:prstGeom prst="rect">
            <a:avLst/>
          </a:prstGeom>
        </p:spPr>
      </p:pic>
      <p:pic>
        <p:nvPicPr>
          <p:cNvPr id="33" name="Picture 2">
            <a:extLst>
              <a:ext uri="{FF2B5EF4-FFF2-40B4-BE49-F238E27FC236}">
                <a16:creationId xmlns:a16="http://schemas.microsoft.com/office/drawing/2014/main" id="{A3C043C4-B053-E74A-9842-E3EF1B6663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6056" y="8277121"/>
            <a:ext cx="1331043" cy="13310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526D2A8F-5E10-E25C-5A35-F4AC47ADC4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9774" y="6230836"/>
            <a:ext cx="1222795" cy="1222795"/>
          </a:xfrm>
          <a:prstGeom prst="rect">
            <a:avLst/>
          </a:prstGeom>
          <a:noFill/>
          <a:extLst>
            <a:ext uri="{909E8E84-426E-40DD-AFC4-6F175D3DCCD1}">
              <a14:hiddenFill xmlns:a14="http://schemas.microsoft.com/office/drawing/2010/main">
                <a:solidFill>
                  <a:srgbClr val="FFFFFF"/>
                </a:solidFill>
              </a14:hiddenFill>
            </a:ext>
          </a:extLst>
        </p:spPr>
      </p:pic>
      <p:sp>
        <p:nvSpPr>
          <p:cNvPr id="35" name="Hộp Văn bản 20">
            <a:extLst>
              <a:ext uri="{FF2B5EF4-FFF2-40B4-BE49-F238E27FC236}">
                <a16:creationId xmlns:a16="http://schemas.microsoft.com/office/drawing/2014/main" id="{1F91366C-D8BE-BF4F-15F2-8BD2E3383764}"/>
              </a:ext>
            </a:extLst>
          </p:cNvPr>
          <p:cNvSpPr txBox="1"/>
          <p:nvPr/>
        </p:nvSpPr>
        <p:spPr>
          <a:xfrm>
            <a:off x="9245672" y="6044945"/>
            <a:ext cx="8686800" cy="369332"/>
          </a:xfrm>
          <a:prstGeom prst="rect">
            <a:avLst/>
          </a:prstGeom>
          <a:noFill/>
          <a:ln w="9525">
            <a:noFill/>
          </a:ln>
        </p:spPr>
        <p:txBody>
          <a:bodyPr wrap="square">
            <a:spAutoFit/>
          </a:bodyPr>
          <a:lstStyle>
            <a:defPPr>
              <a:defRPr lang="en-US"/>
            </a:defPPr>
            <a:lvl1pPr eaLnBrk="0" hangingPunct="0">
              <a:defRPr sz="4400">
                <a:latin typeface="#9Slide07 IcielBaliho Script" pitchFamily="2" charset="0"/>
              </a:defRPr>
            </a:lvl1pPr>
          </a:lstStyle>
          <a:p>
            <a:r>
              <a:rPr lang="vi-VN" dirty="0"/>
              <a:t>Ngắt công tác điện, kiểm tra xung quanh nam châm điện có từ trường hay không?</a:t>
            </a:r>
          </a:p>
        </p:txBody>
      </p:sp>
      <p:sp>
        <p:nvSpPr>
          <p:cNvPr id="36" name="Hộp Văn bản 20">
            <a:extLst>
              <a:ext uri="{FF2B5EF4-FFF2-40B4-BE49-F238E27FC236}">
                <a16:creationId xmlns:a16="http://schemas.microsoft.com/office/drawing/2014/main" id="{91C25FA2-321B-FF69-0FE8-71CBADB19D45}"/>
              </a:ext>
            </a:extLst>
          </p:cNvPr>
          <p:cNvSpPr txBox="1"/>
          <p:nvPr/>
        </p:nvSpPr>
        <p:spPr>
          <a:xfrm>
            <a:off x="7478945" y="8625013"/>
            <a:ext cx="8097315" cy="854080"/>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Ngắt công tắc </a:t>
            </a:r>
            <a:r>
              <a:rPr lang="vi-VN" dirty="0">
                <a:cs typeface="#9Slide03 Arima Madurai Black" panose="00000A00000000000000" pitchFamily="2" charset="0"/>
              </a:rPr>
              <a:t>→ </a:t>
            </a:r>
            <a:r>
              <a:rPr lang="vi-VN" dirty="0"/>
              <a:t>Không có từ trường</a:t>
            </a:r>
            <a:endParaRPr lang="en-US" dirty="0"/>
          </a:p>
        </p:txBody>
      </p:sp>
    </p:spTree>
    <p:extLst>
      <p:ext uri="{BB962C8B-B14F-4D97-AF65-F5344CB8AC3E}">
        <p14:creationId xmlns:p14="http://schemas.microsoft.com/office/powerpoint/2010/main" val="553948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500"/>
                            </p:stCondLst>
                            <p:childTnLst>
                              <p:par>
                                <p:cTn id="33" presetID="22" presetClass="entr" presetSubtype="8" fill="hold" grpId="0" nodeType="afterEffect">
                                  <p:stCondLst>
                                    <p:cond delay="0"/>
                                  </p:stCondLst>
                                  <p:iterate type="lt">
                                    <p:tmPct val="5000"/>
                                  </p:iterate>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childTnLst>
                          </p:cTn>
                        </p:par>
                        <p:par>
                          <p:cTn id="43" fill="hold">
                            <p:stCondLst>
                              <p:cond delay="500"/>
                            </p:stCondLst>
                            <p:childTnLst>
                              <p:par>
                                <p:cTn id="44" presetID="22" presetClass="entr" presetSubtype="8" fill="hold" grpId="0" nodeType="afterEffect">
                                  <p:stCondLst>
                                    <p:cond delay="0"/>
                                  </p:stCondLst>
                                  <p:iterate type="lt">
                                    <p:tmPct val="5000"/>
                                  </p:iterate>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BE0"/>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A5D4D39-028C-3D47-0B4A-71908D711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4317" y="6820485"/>
            <a:ext cx="3548206" cy="3548206"/>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37993" y="1025747"/>
            <a:ext cx="10834831" cy="769441"/>
          </a:xfrm>
          <a:prstGeom prst="rect">
            <a:avLst/>
          </a:prstGeom>
          <a:noFill/>
          <a:ln w="9525">
            <a:noFill/>
          </a:ln>
        </p:spPr>
        <p:txBody>
          <a:bodyPr wrap="square">
            <a:spAutoFit/>
          </a:bodyPr>
          <a:lstStyle/>
          <a:p>
            <a:pPr>
              <a:spcBef>
                <a:spcPct val="50000"/>
              </a:spcBef>
            </a:pPr>
            <a:r>
              <a:rPr lang="vi-VN" altLang="en-US" sz="4400" b="1" dirty="0">
                <a:solidFill>
                  <a:srgbClr val="04345C"/>
                </a:solidFill>
                <a:latin typeface="#9Slide03 Arima Madurai Black" panose="00000A00000000000000" pitchFamily="2" charset="0"/>
              </a:rPr>
              <a:t>2. CHẾ TẠO NAM CHÂM ĐIỆN ĐƠN GIẢN</a:t>
            </a:r>
            <a:endParaRPr lang="en-US" altLang="en-US" sz="44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3935632" y="4830628"/>
            <a:ext cx="3264263" cy="1900520"/>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tăng độ lớn của dòng điện bằng cách ghép 2 viên pin nối tiếp</a:t>
            </a: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6">
            <a:alphaModFix amt="9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28637">
            <a:off x="-7030099" y="-3635287"/>
            <a:ext cx="6526625" cy="6763342"/>
          </a:xfrm>
          <a:prstGeom prst="rect">
            <a:avLst/>
          </a:prstGeom>
        </p:spPr>
      </p:pic>
      <p:grpSp>
        <p:nvGrpSpPr>
          <p:cNvPr id="7" name="Group 6">
            <a:extLst>
              <a:ext uri="{FF2B5EF4-FFF2-40B4-BE49-F238E27FC236}">
                <a16:creationId xmlns:a16="http://schemas.microsoft.com/office/drawing/2014/main" id="{97491B1A-C563-43FF-2AAA-AF11348BA242}"/>
              </a:ext>
            </a:extLst>
          </p:cNvPr>
          <p:cNvGrpSpPr/>
          <p:nvPr/>
        </p:nvGrpSpPr>
        <p:grpSpPr>
          <a:xfrm>
            <a:off x="9207175" y="1459750"/>
            <a:ext cx="8436305" cy="6579350"/>
            <a:chOff x="10170461" y="2488245"/>
            <a:chExt cx="7297219" cy="5690993"/>
          </a:xfrm>
        </p:grpSpPr>
        <p:pic>
          <p:nvPicPr>
            <p:cNvPr id="31" name="Picture 30">
              <a:extLst>
                <a:ext uri="{FF2B5EF4-FFF2-40B4-BE49-F238E27FC236}">
                  <a16:creationId xmlns:a16="http://schemas.microsoft.com/office/drawing/2014/main" id="{B03811EE-815B-0146-5834-AD4E51E12384}"/>
                </a:ext>
              </a:extLst>
            </p:cNvPr>
            <p:cNvPicPr>
              <a:picLocks noChangeAspect="1"/>
            </p:cNvPicPr>
            <p:nvPr/>
          </p:nvPicPr>
          <p:blipFill rotWithShape="1">
            <a:blip r:embed="rId8">
              <a:extLst>
                <a:ext uri="{28A0092B-C50C-407E-A947-70E740481C1C}">
                  <a14:useLocalDpi xmlns:a14="http://schemas.microsoft.com/office/drawing/2010/main" val="0"/>
                </a:ext>
              </a:extLst>
            </a:blip>
            <a:srcRect b="2409"/>
            <a:stretch/>
          </p:blipFill>
          <p:spPr>
            <a:xfrm>
              <a:off x="10170461" y="2488245"/>
              <a:ext cx="7297219" cy="5690993"/>
            </a:xfrm>
            <a:prstGeom prst="rect">
              <a:avLst/>
            </a:prstGeom>
          </p:spPr>
        </p:pic>
        <p:cxnSp>
          <p:nvCxnSpPr>
            <p:cNvPr id="5" name="Straight Connector 4">
              <a:extLst>
                <a:ext uri="{FF2B5EF4-FFF2-40B4-BE49-F238E27FC236}">
                  <a16:creationId xmlns:a16="http://schemas.microsoft.com/office/drawing/2014/main" id="{88E620D9-6D40-1945-0CCD-6D104F88759D}"/>
                </a:ext>
              </a:extLst>
            </p:cNvPr>
            <p:cNvCxnSpPr/>
            <p:nvPr/>
          </p:nvCxnSpPr>
          <p:spPr>
            <a:xfrm>
              <a:off x="16540355" y="6991418"/>
              <a:ext cx="0" cy="4334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Hộp Văn bản 20">
            <a:extLst>
              <a:ext uri="{FF2B5EF4-FFF2-40B4-BE49-F238E27FC236}">
                <a16:creationId xmlns:a16="http://schemas.microsoft.com/office/drawing/2014/main" id="{09C49ABE-A5BC-0A5F-FBC1-4BFAE26C4DD6}"/>
              </a:ext>
            </a:extLst>
          </p:cNvPr>
          <p:cNvSpPr txBox="1"/>
          <p:nvPr/>
        </p:nvSpPr>
        <p:spPr>
          <a:xfrm>
            <a:off x="923956" y="2622759"/>
            <a:ext cx="8097315"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Đóng công tắc, đếm xem hút được bao nhiêu ghim giấy bằng sắt</a:t>
            </a:r>
            <a:endParaRPr lang="en-US" dirty="0"/>
          </a:p>
        </p:txBody>
      </p:sp>
      <p:sp>
        <p:nvSpPr>
          <p:cNvPr id="37" name="Hộp Văn bản 20">
            <a:extLst>
              <a:ext uri="{FF2B5EF4-FFF2-40B4-BE49-F238E27FC236}">
                <a16:creationId xmlns:a16="http://schemas.microsoft.com/office/drawing/2014/main" id="{F45B072C-3277-AA00-BEF1-7689257BAA04}"/>
              </a:ext>
            </a:extLst>
          </p:cNvPr>
          <p:cNvSpPr txBox="1"/>
          <p:nvPr/>
        </p:nvSpPr>
        <p:spPr>
          <a:xfrm>
            <a:off x="948854" y="4619462"/>
            <a:ext cx="8037022" cy="2516073"/>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Tăng số pin </a:t>
            </a:r>
            <a:r>
              <a:rPr lang="vi-VN" dirty="0">
                <a:cs typeface="#9Slide03 Arima Madurai Black" panose="00000A00000000000000" pitchFamily="2" charset="0"/>
              </a:rPr>
              <a:t>→ tăng nguồn điện, đóng công tắc, </a:t>
            </a:r>
            <a:r>
              <a:rPr lang="vi-VN" dirty="0"/>
              <a:t>đếm xem hút được bao nhiêu ghim giấy bằng sắt</a:t>
            </a:r>
            <a:endParaRPr lang="en-US" dirty="0"/>
          </a:p>
        </p:txBody>
      </p:sp>
      <p:sp>
        <p:nvSpPr>
          <p:cNvPr id="38" name="Hộp Văn bản 20">
            <a:extLst>
              <a:ext uri="{FF2B5EF4-FFF2-40B4-BE49-F238E27FC236}">
                <a16:creationId xmlns:a16="http://schemas.microsoft.com/office/drawing/2014/main" id="{C9DC701E-BA9B-6DA8-F3AA-AABD6A60070E}"/>
              </a:ext>
            </a:extLst>
          </p:cNvPr>
          <p:cNvSpPr txBox="1"/>
          <p:nvPr/>
        </p:nvSpPr>
        <p:spPr>
          <a:xfrm>
            <a:off x="965183" y="7286478"/>
            <a:ext cx="8482132"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So sánh số ghim sắt lúc được từ đó nêu nhận xét về lực từ khi tăng dòng điện</a:t>
            </a:r>
            <a:endParaRPr lang="en-US" dirty="0"/>
          </a:p>
        </p:txBody>
      </p:sp>
    </p:spTree>
    <p:extLst>
      <p:ext uri="{BB962C8B-B14F-4D97-AF65-F5344CB8AC3E}">
        <p14:creationId xmlns:p14="http://schemas.microsoft.com/office/powerpoint/2010/main" val="602534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1675"/>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5000"/>
                                  </p:iterate>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5000"/>
                                  </p:iterate>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1808</TotalTime>
  <Words>1100</Words>
  <Application>Microsoft Office PowerPoint</Application>
  <PresentationFormat>Custom</PresentationFormat>
  <Paragraphs>80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#9Slide07 Cadena</vt:lpstr>
      <vt:lpstr>#9Slide03 Arima Madurai Black</vt:lpstr>
      <vt:lpstr>#9Slide07 IcielBaliho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Thiết kế và Công nghệ</dc:title>
  <dc:creator>Admin</dc:creator>
  <cp:lastModifiedBy>sfsf</cp:lastModifiedBy>
  <cp:revision>47</cp:revision>
  <dcterms:created xsi:type="dcterms:W3CDTF">2006-08-16T00:00:00Z</dcterms:created>
  <dcterms:modified xsi:type="dcterms:W3CDTF">2023-05-31T09:33:51Z</dcterms:modified>
  <dc:identifier>DAEqLRB63Dk</dc:identifier>
</cp:coreProperties>
</file>