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527" r:id="rId3"/>
    <p:sldId id="280" r:id="rId4"/>
    <p:sldId id="518" r:id="rId5"/>
    <p:sldId id="519" r:id="rId6"/>
    <p:sldId id="520" r:id="rId7"/>
    <p:sldId id="521" r:id="rId8"/>
    <p:sldId id="522" r:id="rId9"/>
    <p:sldId id="279" r:id="rId10"/>
    <p:sldId id="525" r:id="rId11"/>
    <p:sldId id="526" r:id="rId12"/>
    <p:sldId id="523" r:id="rId13"/>
    <p:sldId id="528" r:id="rId14"/>
    <p:sldId id="258" r:id="rId15"/>
    <p:sldId id="530" r:id="rId16"/>
    <p:sldId id="529" r:id="rId17"/>
    <p:sldId id="552" r:id="rId18"/>
    <p:sldId id="531" r:id="rId19"/>
    <p:sldId id="532" r:id="rId20"/>
    <p:sldId id="259" r:id="rId21"/>
    <p:sldId id="534" r:id="rId22"/>
    <p:sldId id="535" r:id="rId23"/>
    <p:sldId id="538" r:id="rId24"/>
    <p:sldId id="553" r:id="rId25"/>
    <p:sldId id="540" r:id="rId26"/>
    <p:sldId id="541" r:id="rId27"/>
    <p:sldId id="542" r:id="rId28"/>
    <p:sldId id="54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505"/>
    <a:srgbClr val="1A3490"/>
    <a:srgbClr val="D96C75"/>
    <a:srgbClr val="C8C7CC"/>
    <a:srgbClr val="6DB7EF"/>
    <a:srgbClr val="136AAE"/>
    <a:srgbClr val="304D73"/>
    <a:srgbClr val="44546A"/>
    <a:srgbClr val="28D8E9"/>
    <a:srgbClr val="CEC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18" autoAdjust="0"/>
    <p:restoredTop sz="94660"/>
  </p:normalViewPr>
  <p:slideViewPr>
    <p:cSldViewPr snapToGrid="0" showGuides="1">
      <p:cViewPr varScale="1">
        <p:scale>
          <a:sx n="90" d="100"/>
          <a:sy n="90" d="100"/>
        </p:scale>
        <p:origin x="63" y="168"/>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594C39-A2B6-412A-A0A4-A6BC8CF4C704}" type="datetimeFigureOut">
              <a:rPr lang="en-US" smtClean="0"/>
              <a:t>5/31/2023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1708B1-A66D-4922-A2AC-6C5C6F990CA1}" type="slidenum">
              <a:rPr lang="en-US" smtClean="0"/>
              <a:t>‹#›</a:t>
            </a:fld>
            <a:endParaRPr lang="en-US"/>
          </a:p>
        </p:txBody>
      </p:sp>
    </p:spTree>
    <p:extLst>
      <p:ext uri="{BB962C8B-B14F-4D97-AF65-F5344CB8AC3E}">
        <p14:creationId xmlns:p14="http://schemas.microsoft.com/office/powerpoint/2010/main" val="1626372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C56B6-A992-4A45-BDF1-F7A2E93531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239A33-24BF-4FB9-8930-3D9E953585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D6B74C-E6A1-4220-916B-8871EAA7084E}"/>
              </a:ext>
            </a:extLst>
          </p:cNvPr>
          <p:cNvSpPr>
            <a:spLocks noGrp="1"/>
          </p:cNvSpPr>
          <p:nvPr>
            <p:ph type="dt" sz="half" idx="10"/>
          </p:nvPr>
        </p:nvSpPr>
        <p:spPr/>
        <p:txBody>
          <a:bodyPr/>
          <a:lstStyle/>
          <a:p>
            <a:fld id="{CC547E52-4A09-4CC0-9185-E6C306C67BA7}" type="datetimeFigureOut">
              <a:rPr lang="en-US" smtClean="0"/>
              <a:t>5/31/2023</a:t>
            </a:fld>
            <a:endParaRPr lang="en-US"/>
          </a:p>
        </p:txBody>
      </p:sp>
      <p:sp>
        <p:nvSpPr>
          <p:cNvPr id="5" name="Footer Placeholder 4">
            <a:extLst>
              <a:ext uri="{FF2B5EF4-FFF2-40B4-BE49-F238E27FC236}">
                <a16:creationId xmlns:a16="http://schemas.microsoft.com/office/drawing/2014/main" id="{9D29D96E-FB6C-4BAE-A510-6E5DFA9D5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D2B9F-6810-436D-A2FC-0B0D04DCC131}"/>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679970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F15F-9BB6-4E76-9F61-B85DAC820D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0AF264-4F37-4B5A-AB7B-E27ECB67C6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9FE98-26C3-495C-9A27-2887DDB5A147}"/>
              </a:ext>
            </a:extLst>
          </p:cNvPr>
          <p:cNvSpPr>
            <a:spLocks noGrp="1"/>
          </p:cNvSpPr>
          <p:nvPr>
            <p:ph type="dt" sz="half" idx="10"/>
          </p:nvPr>
        </p:nvSpPr>
        <p:spPr/>
        <p:txBody>
          <a:bodyPr/>
          <a:lstStyle/>
          <a:p>
            <a:fld id="{CC547E52-4A09-4CC0-9185-E6C306C67BA7}" type="datetimeFigureOut">
              <a:rPr lang="en-US" smtClean="0"/>
              <a:t>5/31/2023</a:t>
            </a:fld>
            <a:endParaRPr lang="en-US"/>
          </a:p>
        </p:txBody>
      </p:sp>
      <p:sp>
        <p:nvSpPr>
          <p:cNvPr id="5" name="Footer Placeholder 4">
            <a:extLst>
              <a:ext uri="{FF2B5EF4-FFF2-40B4-BE49-F238E27FC236}">
                <a16:creationId xmlns:a16="http://schemas.microsoft.com/office/drawing/2014/main" id="{C702129C-25C4-4AD2-B56C-7BAEC3D5E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A72ACE-261B-4690-9EFE-CD696D743D6D}"/>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178204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E4373D-8D32-48D4-8FC1-E3E78C0B3F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4D252A-6105-4D30-A1BE-06B4D92F79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1C767-CC64-435A-A713-4554C360141D}"/>
              </a:ext>
            </a:extLst>
          </p:cNvPr>
          <p:cNvSpPr>
            <a:spLocks noGrp="1"/>
          </p:cNvSpPr>
          <p:nvPr>
            <p:ph type="dt" sz="half" idx="10"/>
          </p:nvPr>
        </p:nvSpPr>
        <p:spPr/>
        <p:txBody>
          <a:bodyPr/>
          <a:lstStyle/>
          <a:p>
            <a:fld id="{CC547E52-4A09-4CC0-9185-E6C306C67BA7}" type="datetimeFigureOut">
              <a:rPr lang="en-US" smtClean="0"/>
              <a:t>5/31/2023</a:t>
            </a:fld>
            <a:endParaRPr lang="en-US"/>
          </a:p>
        </p:txBody>
      </p:sp>
      <p:sp>
        <p:nvSpPr>
          <p:cNvPr id="5" name="Footer Placeholder 4">
            <a:extLst>
              <a:ext uri="{FF2B5EF4-FFF2-40B4-BE49-F238E27FC236}">
                <a16:creationId xmlns:a16="http://schemas.microsoft.com/office/drawing/2014/main" id="{9AD63F46-929C-4B4C-89B6-1C2C1AC05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0E3DC-183B-405E-8CDC-5D3AFC01EE49}"/>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4194946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2303C-A8E0-429E-8DFC-7E11DCB4F6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450EBF-3A9B-4A0D-B071-2E18BE74D5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5842A-FD3B-4F59-9EA9-50E427A01C48}"/>
              </a:ext>
            </a:extLst>
          </p:cNvPr>
          <p:cNvSpPr>
            <a:spLocks noGrp="1"/>
          </p:cNvSpPr>
          <p:nvPr>
            <p:ph type="dt" sz="half" idx="10"/>
          </p:nvPr>
        </p:nvSpPr>
        <p:spPr/>
        <p:txBody>
          <a:bodyPr/>
          <a:lstStyle/>
          <a:p>
            <a:fld id="{CC547E52-4A09-4CC0-9185-E6C306C67BA7}" type="datetimeFigureOut">
              <a:rPr lang="en-US" smtClean="0"/>
              <a:t>5/31/2023</a:t>
            </a:fld>
            <a:endParaRPr lang="en-US"/>
          </a:p>
        </p:txBody>
      </p:sp>
      <p:sp>
        <p:nvSpPr>
          <p:cNvPr id="5" name="Footer Placeholder 4">
            <a:extLst>
              <a:ext uri="{FF2B5EF4-FFF2-40B4-BE49-F238E27FC236}">
                <a16:creationId xmlns:a16="http://schemas.microsoft.com/office/drawing/2014/main" id="{7038C128-DDA6-4536-9441-135CA65C8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8D68C-D56B-4B31-A7B3-A181AEA2CD7E}"/>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053497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2DD3C-E234-41B7-AAC1-EDDDE790A8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94F6EC-4650-4E39-88FF-6839B855E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537407-013D-4CC9-ADCD-4A11CFA1A4AF}"/>
              </a:ext>
            </a:extLst>
          </p:cNvPr>
          <p:cNvSpPr>
            <a:spLocks noGrp="1"/>
          </p:cNvSpPr>
          <p:nvPr>
            <p:ph type="dt" sz="half" idx="10"/>
          </p:nvPr>
        </p:nvSpPr>
        <p:spPr/>
        <p:txBody>
          <a:bodyPr/>
          <a:lstStyle/>
          <a:p>
            <a:fld id="{CC547E52-4A09-4CC0-9185-E6C306C67BA7}" type="datetimeFigureOut">
              <a:rPr lang="en-US" smtClean="0"/>
              <a:t>5/31/2023</a:t>
            </a:fld>
            <a:endParaRPr lang="en-US"/>
          </a:p>
        </p:txBody>
      </p:sp>
      <p:sp>
        <p:nvSpPr>
          <p:cNvPr id="5" name="Footer Placeholder 4">
            <a:extLst>
              <a:ext uri="{FF2B5EF4-FFF2-40B4-BE49-F238E27FC236}">
                <a16:creationId xmlns:a16="http://schemas.microsoft.com/office/drawing/2014/main" id="{C196D211-001C-4722-8A10-6080099B2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F419D8-14FF-4D48-B95F-40BB094A8136}"/>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2611016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2DBA5-25BD-4D5B-864A-71E61A6AAF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303712-64C3-4452-9AFC-F1F1EA64D3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425387-34EA-4F65-ABC7-6A1D76BF0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70999D-6000-4832-8F9A-F66ABE5829B6}"/>
              </a:ext>
            </a:extLst>
          </p:cNvPr>
          <p:cNvSpPr>
            <a:spLocks noGrp="1"/>
          </p:cNvSpPr>
          <p:nvPr>
            <p:ph type="dt" sz="half" idx="10"/>
          </p:nvPr>
        </p:nvSpPr>
        <p:spPr/>
        <p:txBody>
          <a:bodyPr/>
          <a:lstStyle/>
          <a:p>
            <a:fld id="{CC547E52-4A09-4CC0-9185-E6C306C67BA7}" type="datetimeFigureOut">
              <a:rPr lang="en-US" smtClean="0"/>
              <a:t>5/31/2023</a:t>
            </a:fld>
            <a:endParaRPr lang="en-US"/>
          </a:p>
        </p:txBody>
      </p:sp>
      <p:sp>
        <p:nvSpPr>
          <p:cNvPr id="6" name="Footer Placeholder 5">
            <a:extLst>
              <a:ext uri="{FF2B5EF4-FFF2-40B4-BE49-F238E27FC236}">
                <a16:creationId xmlns:a16="http://schemas.microsoft.com/office/drawing/2014/main" id="{D8F912FC-D325-4D96-98EB-3A96778FE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C275A-E3F5-4987-90FE-F4186CB4C35C}"/>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51373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A6125-232F-485D-B5AE-253B348EF0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5561AE-AD69-4039-A6C6-60C5B45EF1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9DDE84-BE33-4903-887F-E867EEB8CB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EC9DD4-002A-4000-AF1A-9197D34468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A40F96-C3EA-4DE7-B5AE-64EBC35B91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6820E8-1B8B-47AB-9708-C2AAEA5BBB95}"/>
              </a:ext>
            </a:extLst>
          </p:cNvPr>
          <p:cNvSpPr>
            <a:spLocks noGrp="1"/>
          </p:cNvSpPr>
          <p:nvPr>
            <p:ph type="dt" sz="half" idx="10"/>
          </p:nvPr>
        </p:nvSpPr>
        <p:spPr/>
        <p:txBody>
          <a:bodyPr/>
          <a:lstStyle/>
          <a:p>
            <a:fld id="{CC547E52-4A09-4CC0-9185-E6C306C67BA7}" type="datetimeFigureOut">
              <a:rPr lang="en-US" smtClean="0"/>
              <a:t>5/31/2023</a:t>
            </a:fld>
            <a:endParaRPr lang="en-US"/>
          </a:p>
        </p:txBody>
      </p:sp>
      <p:sp>
        <p:nvSpPr>
          <p:cNvPr id="8" name="Footer Placeholder 7">
            <a:extLst>
              <a:ext uri="{FF2B5EF4-FFF2-40B4-BE49-F238E27FC236}">
                <a16:creationId xmlns:a16="http://schemas.microsoft.com/office/drawing/2014/main" id="{2DF9DA4B-6A19-4824-90DA-DD919DBD4B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83A48D-74ED-414C-9E04-385FC67427A8}"/>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2265652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7345-3639-4E36-84A7-C2F392369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473736-1C26-4383-A2A3-C8C3C6758301}"/>
              </a:ext>
            </a:extLst>
          </p:cNvPr>
          <p:cNvSpPr>
            <a:spLocks noGrp="1"/>
          </p:cNvSpPr>
          <p:nvPr>
            <p:ph type="dt" sz="half" idx="10"/>
          </p:nvPr>
        </p:nvSpPr>
        <p:spPr/>
        <p:txBody>
          <a:bodyPr/>
          <a:lstStyle/>
          <a:p>
            <a:fld id="{CC547E52-4A09-4CC0-9185-E6C306C67BA7}" type="datetimeFigureOut">
              <a:rPr lang="en-US" smtClean="0"/>
              <a:t>5/31/2023</a:t>
            </a:fld>
            <a:endParaRPr lang="en-US"/>
          </a:p>
        </p:txBody>
      </p:sp>
      <p:sp>
        <p:nvSpPr>
          <p:cNvPr id="4" name="Footer Placeholder 3">
            <a:extLst>
              <a:ext uri="{FF2B5EF4-FFF2-40B4-BE49-F238E27FC236}">
                <a16:creationId xmlns:a16="http://schemas.microsoft.com/office/drawing/2014/main" id="{56799296-192C-452D-A923-704BBA445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D4D3F4-2505-48C7-B1D9-9A6E15B3E3D4}"/>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1448469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746871-2CC8-4AC6-8805-C32D821FCF77}"/>
              </a:ext>
            </a:extLst>
          </p:cNvPr>
          <p:cNvSpPr>
            <a:spLocks noGrp="1"/>
          </p:cNvSpPr>
          <p:nvPr>
            <p:ph type="dt" sz="half" idx="10"/>
          </p:nvPr>
        </p:nvSpPr>
        <p:spPr/>
        <p:txBody>
          <a:bodyPr/>
          <a:lstStyle/>
          <a:p>
            <a:fld id="{CC547E52-4A09-4CC0-9185-E6C306C67BA7}" type="datetimeFigureOut">
              <a:rPr lang="en-US" smtClean="0"/>
              <a:t>5/31/2023</a:t>
            </a:fld>
            <a:endParaRPr lang="en-US"/>
          </a:p>
        </p:txBody>
      </p:sp>
      <p:sp>
        <p:nvSpPr>
          <p:cNvPr id="3" name="Footer Placeholder 2">
            <a:extLst>
              <a:ext uri="{FF2B5EF4-FFF2-40B4-BE49-F238E27FC236}">
                <a16:creationId xmlns:a16="http://schemas.microsoft.com/office/drawing/2014/main" id="{382DF178-3F97-4ABD-9BCE-D3D7F4B0ED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EB3FBE-94E4-4E2A-877D-857C6525D56D}"/>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78291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220B-482B-4B98-BDD0-747222C279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CFAEB8-CFE1-4106-805B-DF45B6CF50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8A59D-1805-47EA-8317-D31B866974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9F3D85-3ADC-4118-9816-8DC203238A3C}"/>
              </a:ext>
            </a:extLst>
          </p:cNvPr>
          <p:cNvSpPr>
            <a:spLocks noGrp="1"/>
          </p:cNvSpPr>
          <p:nvPr>
            <p:ph type="dt" sz="half" idx="10"/>
          </p:nvPr>
        </p:nvSpPr>
        <p:spPr/>
        <p:txBody>
          <a:bodyPr/>
          <a:lstStyle/>
          <a:p>
            <a:fld id="{CC547E52-4A09-4CC0-9185-E6C306C67BA7}" type="datetimeFigureOut">
              <a:rPr lang="en-US" smtClean="0"/>
              <a:t>5/31/2023</a:t>
            </a:fld>
            <a:endParaRPr lang="en-US"/>
          </a:p>
        </p:txBody>
      </p:sp>
      <p:sp>
        <p:nvSpPr>
          <p:cNvPr id="6" name="Footer Placeholder 5">
            <a:extLst>
              <a:ext uri="{FF2B5EF4-FFF2-40B4-BE49-F238E27FC236}">
                <a16:creationId xmlns:a16="http://schemas.microsoft.com/office/drawing/2014/main" id="{06E118DE-666D-4CA7-8DF1-8F8DA3BC48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4AFC5E-DEF8-4DD3-8220-254EF11D920C}"/>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48879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C47FE-BEB4-4D7B-8411-3AEDF20B3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A0E04C-508C-491C-A018-C3846D384F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B4ACC6-8F62-4422-B702-32AE9BEF59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88569A-2A28-4321-B62F-6A4EB9C44333}"/>
              </a:ext>
            </a:extLst>
          </p:cNvPr>
          <p:cNvSpPr>
            <a:spLocks noGrp="1"/>
          </p:cNvSpPr>
          <p:nvPr>
            <p:ph type="dt" sz="half" idx="10"/>
          </p:nvPr>
        </p:nvSpPr>
        <p:spPr/>
        <p:txBody>
          <a:bodyPr/>
          <a:lstStyle/>
          <a:p>
            <a:fld id="{CC547E52-4A09-4CC0-9185-E6C306C67BA7}" type="datetimeFigureOut">
              <a:rPr lang="en-US" smtClean="0"/>
              <a:t>5/31/2023</a:t>
            </a:fld>
            <a:endParaRPr lang="en-US"/>
          </a:p>
        </p:txBody>
      </p:sp>
      <p:sp>
        <p:nvSpPr>
          <p:cNvPr id="6" name="Footer Placeholder 5">
            <a:extLst>
              <a:ext uri="{FF2B5EF4-FFF2-40B4-BE49-F238E27FC236}">
                <a16:creationId xmlns:a16="http://schemas.microsoft.com/office/drawing/2014/main" id="{DB472874-03E2-431D-8FA0-7D48E04516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E7A9E-4CA0-45E4-B8C5-4C38F5C9DBE7}"/>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2357105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682B92-49C6-40CB-8318-75018D42D8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7A50AD-2FF3-459F-B9F3-88B2D6D3F1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FFEBA9-8370-4663-B088-0FD60E8B6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47E52-4A09-4CC0-9185-E6C306C67BA7}" type="datetimeFigureOut">
              <a:rPr lang="en-US" smtClean="0"/>
              <a:t>5/31/2023</a:t>
            </a:fld>
            <a:endParaRPr lang="en-US"/>
          </a:p>
        </p:txBody>
      </p:sp>
      <p:sp>
        <p:nvSpPr>
          <p:cNvPr id="5" name="Footer Placeholder 4">
            <a:extLst>
              <a:ext uri="{FF2B5EF4-FFF2-40B4-BE49-F238E27FC236}">
                <a16:creationId xmlns:a16="http://schemas.microsoft.com/office/drawing/2014/main" id="{E12527FE-B4CF-4A9D-9A69-03AB593221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80B0AB-BE61-460F-BE8E-1F58AA06E0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4D2155-B1F6-4384-88E5-3BC529398DCF}" type="slidenum">
              <a:rPr lang="en-US" smtClean="0"/>
              <a:t>‹#›</a:t>
            </a:fld>
            <a:endParaRPr lang="en-US"/>
          </a:p>
        </p:txBody>
      </p:sp>
    </p:spTree>
    <p:extLst>
      <p:ext uri="{BB962C8B-B14F-4D97-AF65-F5344CB8AC3E}">
        <p14:creationId xmlns:p14="http://schemas.microsoft.com/office/powerpoint/2010/main" val="294382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7.png"/><Relationship Id="rId10" Type="http://schemas.openxmlformats.org/officeDocument/2006/relationships/image" Target="../media/image6.svg"/><Relationship Id="rId4" Type="http://schemas.openxmlformats.org/officeDocument/2006/relationships/image" Target="../media/image26.pn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54.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svg"/><Relationship Id="rId7"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32.jpeg"/><Relationship Id="rId5" Type="http://schemas.openxmlformats.org/officeDocument/2006/relationships/image" Target="../media/image38.png"/><Relationship Id="rId10" Type="http://schemas.openxmlformats.org/officeDocument/2006/relationships/image" Target="../media/image31.jpeg"/><Relationship Id="rId4" Type="http://schemas.openxmlformats.org/officeDocument/2006/relationships/image" Target="../media/image21.png"/><Relationship Id="rId9" Type="http://schemas.openxmlformats.org/officeDocument/2006/relationships/image" Target="../media/image30.jpeg"/></Relationships>
</file>

<file path=ppt/slides/_rels/slide2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3.jpeg"/><Relationship Id="rId7" Type="http://schemas.openxmlformats.org/officeDocument/2006/relationships/image" Target="../media/image38.png"/><Relationship Id="rId12" Type="http://schemas.openxmlformats.org/officeDocument/2006/relationships/image" Target="NULL"/><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NULL"/><Relationship Id="rId5" Type="http://schemas.openxmlformats.org/officeDocument/2006/relationships/image" Target="../media/image6.svg"/><Relationship Id="rId10" Type="http://schemas.openxmlformats.org/officeDocument/2006/relationships/image" Target="../media/image41.png"/><Relationship Id="rId4" Type="http://schemas.openxmlformats.org/officeDocument/2006/relationships/image" Target="../media/image5.pn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ree, sky, plant, outdoor&#10;&#10;Description automatically generated">
            <a:extLst>
              <a:ext uri="{FF2B5EF4-FFF2-40B4-BE49-F238E27FC236}">
                <a16:creationId xmlns:a16="http://schemas.microsoft.com/office/drawing/2014/main" id="{55BCA197-CA3E-46FA-AD71-7C934E5F27BE}"/>
              </a:ext>
            </a:extLst>
          </p:cNvPr>
          <p:cNvPicPr>
            <a:picLocks noChangeAspect="1"/>
          </p:cNvPicPr>
          <p:nvPr/>
        </p:nvPicPr>
        <p:blipFill>
          <a:blip r:embed="rId2" cstate="print">
            <a:duotone>
              <a:prstClr val="black"/>
              <a:srgbClr val="D9C3A5">
                <a:tint val="50000"/>
                <a:satMod val="180000"/>
              </a:srgbClr>
            </a:duotone>
            <a:alphaModFix/>
            <a:extLst>
              <a:ext uri="{BEBA8EAE-BF5A-486C-A8C5-ECC9F3942E4B}">
                <a14:imgProps xmlns:a14="http://schemas.microsoft.com/office/drawing/2010/main">
                  <a14:imgLayer r:embed="rId3">
                    <a14:imgEffect>
                      <a14:sharpenSoften amount="-7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AE8A708-00D6-412F-8B33-B8BBA63437B6}"/>
              </a:ext>
            </a:extLst>
          </p:cNvPr>
          <p:cNvSpPr txBox="1"/>
          <p:nvPr/>
        </p:nvSpPr>
        <p:spPr>
          <a:xfrm>
            <a:off x="1391977" y="2219359"/>
            <a:ext cx="9408046" cy="2800767"/>
          </a:xfrm>
          <a:prstGeom prst="rect">
            <a:avLst/>
          </a:prstGeom>
          <a:noFill/>
        </p:spPr>
        <p:txBody>
          <a:bodyPr wrap="square" rtlCol="0">
            <a:spAutoFit/>
          </a:bodyPr>
          <a:lstStyle/>
          <a:p>
            <a:pPr algn="ctr"/>
            <a:r>
              <a:rPr lang="en-US" sz="8800" dirty="0">
                <a:solidFill>
                  <a:schemeClr val="bg1"/>
                </a:solidFill>
                <a:latin typeface="#9Slide07 Cadena" panose="02000503000000020004" pitchFamily="2" charset="0"/>
              </a:rPr>
              <a:t>Bài 19: </a:t>
            </a:r>
          </a:p>
          <a:p>
            <a:pPr algn="ctr"/>
            <a:r>
              <a:rPr lang="en-US" sz="8800" dirty="0">
                <a:solidFill>
                  <a:schemeClr val="bg1"/>
                </a:solidFill>
                <a:latin typeface="#9Slide07 Cadena" panose="02000503000000020004" pitchFamily="2" charset="0"/>
              </a:rPr>
              <a:t>TỪ TRƯỜNG</a:t>
            </a:r>
          </a:p>
        </p:txBody>
      </p:sp>
    </p:spTree>
    <p:extLst>
      <p:ext uri="{BB962C8B-B14F-4D97-AF65-F5344CB8AC3E}">
        <p14:creationId xmlns:p14="http://schemas.microsoft.com/office/powerpoint/2010/main" val="142002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FEAD0B-EA35-A4B9-63C9-40931A1E0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048" y="76037"/>
            <a:ext cx="5492399" cy="4733925"/>
          </a:xfrm>
          <a:prstGeom prst="rect">
            <a:avLst/>
          </a:prstGeom>
        </p:spPr>
      </p:pic>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2" name="Picture 2" descr="Trẻ em cần lưu ý gì khi chụp cộng hưởng từ sọ não | Vinmec">
            <a:extLst>
              <a:ext uri="{FF2B5EF4-FFF2-40B4-BE49-F238E27FC236}">
                <a16:creationId xmlns:a16="http://schemas.microsoft.com/office/drawing/2014/main" id="{957EB342-FAC3-BF83-99D8-4276DCE940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 t="14906" r="135" b="721"/>
          <a:stretch/>
        </p:blipFill>
        <p:spPr bwMode="auto">
          <a:xfrm>
            <a:off x="3382189" y="-2597744"/>
            <a:ext cx="2579510" cy="14509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9D25E7C-D7DE-7D65-F02E-70075C9E7DC4}"/>
              </a:ext>
            </a:extLst>
          </p:cNvPr>
          <p:cNvSpPr/>
          <p:nvPr/>
        </p:nvSpPr>
        <p:spPr>
          <a:xfrm>
            <a:off x="12410237" y="5410126"/>
            <a:ext cx="4459357" cy="2556189"/>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8C4EAAC-95E8-454A-9970-EE9BBBC57E08}"/>
              </a:ext>
            </a:extLst>
          </p:cNvPr>
          <p:cNvSpPr txBox="1"/>
          <p:nvPr/>
        </p:nvSpPr>
        <p:spPr>
          <a:xfrm>
            <a:off x="1612787" y="5110044"/>
            <a:ext cx="8420920" cy="684803"/>
          </a:xfrm>
          <a:prstGeom prst="rect">
            <a:avLst/>
          </a:prstGeom>
          <a:noFill/>
        </p:spPr>
        <p:txBody>
          <a:bodyPr wrap="square" rtlCol="0">
            <a:spAutoFit/>
          </a:bodyPr>
          <a:lstStyle/>
          <a:p>
            <a:pPr algn="ctr">
              <a:lnSpc>
                <a:spcPct val="150000"/>
              </a:lnSpc>
            </a:pPr>
            <a:r>
              <a:rPr lang="vi-VN" sz="2800" dirty="0">
                <a:solidFill>
                  <a:srgbClr val="1A3490"/>
                </a:solidFill>
                <a:latin typeface="#9Slide03 Arima Madurai Black" panose="00000A00000000000000" pitchFamily="2" charset="0"/>
                <a:cs typeface="#9Slide03 Arima Madurai Black" panose="00000A00000000000000" pitchFamily="2" charset="0"/>
              </a:rPr>
              <a:t>Vì vậy thường có bảng cảnh báo từ trường mạnh</a:t>
            </a:r>
            <a:endParaRPr lang="en-US" sz="2800" dirty="0">
              <a:solidFill>
                <a:srgbClr val="1A3490"/>
              </a:solidFill>
              <a:latin typeface="#9Slide03 Arima Madurai Black" panose="00000A00000000000000" pitchFamily="2" charset="0"/>
              <a:cs typeface="#9Slide03 Arima Madurai Black" panose="00000A00000000000000" pitchFamily="2" charset="0"/>
            </a:endParaRPr>
          </a:p>
        </p:txBody>
      </p:sp>
      <p:sp>
        <p:nvSpPr>
          <p:cNvPr id="15" name="Oval 14">
            <a:extLst>
              <a:ext uri="{FF2B5EF4-FFF2-40B4-BE49-F238E27FC236}">
                <a16:creationId xmlns:a16="http://schemas.microsoft.com/office/drawing/2014/main" id="{732DAD16-E5D7-7FFF-3B25-B40C36836B42}"/>
              </a:ext>
            </a:extLst>
          </p:cNvPr>
          <p:cNvSpPr/>
          <p:nvPr/>
        </p:nvSpPr>
        <p:spPr>
          <a:xfrm>
            <a:off x="649763" y="568123"/>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a:extLst>
              <a:ext uri="{FF2B5EF4-FFF2-40B4-BE49-F238E27FC236}">
                <a16:creationId xmlns:a16="http://schemas.microsoft.com/office/drawing/2014/main" id="{9A17D3B1-844C-B93B-4BFC-213B933C5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163" y="678523"/>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D86FA1B-30FB-B2BE-AD21-FC5761185A81}"/>
              </a:ext>
            </a:extLst>
          </p:cNvPr>
          <p:cNvSpPr txBox="1"/>
          <p:nvPr/>
        </p:nvSpPr>
        <p:spPr>
          <a:xfrm>
            <a:off x="942032" y="557071"/>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spTree>
    <p:extLst>
      <p:ext uri="{BB962C8B-B14F-4D97-AF65-F5344CB8AC3E}">
        <p14:creationId xmlns:p14="http://schemas.microsoft.com/office/powerpoint/2010/main" val="1770189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6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2503810" y="-1490600"/>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10640161" y="5405807"/>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2" name="Picture 2" descr="Trẻ em cần lưu ý gì khi chụp cộng hưởng từ sọ não | Vinmec">
            <a:extLst>
              <a:ext uri="{FF2B5EF4-FFF2-40B4-BE49-F238E27FC236}">
                <a16:creationId xmlns:a16="http://schemas.microsoft.com/office/drawing/2014/main" id="{957EB342-FAC3-BF83-99D8-4276DCE940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 t="14906" r="135" b="721"/>
          <a:stretch/>
        </p:blipFill>
        <p:spPr bwMode="auto">
          <a:xfrm>
            <a:off x="3382189" y="-2597744"/>
            <a:ext cx="2579510" cy="14509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9D25E7C-D7DE-7D65-F02E-70075C9E7DC4}"/>
              </a:ext>
            </a:extLst>
          </p:cNvPr>
          <p:cNvSpPr/>
          <p:nvPr/>
        </p:nvSpPr>
        <p:spPr>
          <a:xfrm>
            <a:off x="12410237" y="5410126"/>
            <a:ext cx="4459357" cy="2556189"/>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8C4EAAC-95E8-454A-9970-EE9BBBC57E08}"/>
              </a:ext>
            </a:extLst>
          </p:cNvPr>
          <p:cNvSpPr txBox="1"/>
          <p:nvPr/>
        </p:nvSpPr>
        <p:spPr>
          <a:xfrm>
            <a:off x="2024860" y="692411"/>
            <a:ext cx="8420920" cy="902363"/>
          </a:xfrm>
          <a:prstGeom prst="rect">
            <a:avLst/>
          </a:prstGeom>
          <a:noFill/>
        </p:spPr>
        <p:txBody>
          <a:bodyPr wrap="square" rtlCol="0">
            <a:spAutoFit/>
          </a:bodyPr>
          <a:lstStyle/>
          <a:p>
            <a:pPr algn="ctr">
              <a:lnSpc>
                <a:spcPct val="150000"/>
              </a:lnSpc>
            </a:pPr>
            <a:r>
              <a:rPr lang="vi-VN" sz="4000" dirty="0">
                <a:solidFill>
                  <a:srgbClr val="1A3490"/>
                </a:solidFill>
                <a:latin typeface="#9Slide07 IcielBaliho Script" pitchFamily="2" charset="0"/>
                <a:cs typeface="#9Slide03 Arima Madurai Black" panose="00000A00000000000000" pitchFamily="2" charset="0"/>
              </a:rPr>
              <a:t>Xung quanh vật nào sau đây có từ trường</a:t>
            </a:r>
            <a:endParaRPr lang="en-US" sz="4000" dirty="0">
              <a:solidFill>
                <a:srgbClr val="1A3490"/>
              </a:solidFill>
              <a:latin typeface="#9Slide07 IcielBaliho Script" pitchFamily="2" charset="0"/>
              <a:cs typeface="#9Slide03 Arima Madurai Black" panose="00000A00000000000000" pitchFamily="2" charset="0"/>
            </a:endParaRPr>
          </a:p>
        </p:txBody>
      </p:sp>
      <p:grpSp>
        <p:nvGrpSpPr>
          <p:cNvPr id="11" name="Group 10">
            <a:extLst>
              <a:ext uri="{FF2B5EF4-FFF2-40B4-BE49-F238E27FC236}">
                <a16:creationId xmlns:a16="http://schemas.microsoft.com/office/drawing/2014/main" id="{7906271B-5C6D-22ED-D216-681C5A18F2E6}"/>
              </a:ext>
            </a:extLst>
          </p:cNvPr>
          <p:cNvGrpSpPr/>
          <p:nvPr/>
        </p:nvGrpSpPr>
        <p:grpSpPr>
          <a:xfrm>
            <a:off x="956005" y="643256"/>
            <a:ext cx="1150937" cy="1158448"/>
            <a:chOff x="7667526" y="1730139"/>
            <a:chExt cx="4093347" cy="4120062"/>
          </a:xfrm>
        </p:grpSpPr>
        <p:grpSp>
          <p:nvGrpSpPr>
            <p:cNvPr id="13" name="Graphic 5">
              <a:extLst>
                <a:ext uri="{FF2B5EF4-FFF2-40B4-BE49-F238E27FC236}">
                  <a16:creationId xmlns:a16="http://schemas.microsoft.com/office/drawing/2014/main" id="{1D8B6386-7473-46D1-4FFF-0AD369FEC23A}"/>
                </a:ext>
              </a:extLst>
            </p:cNvPr>
            <p:cNvGrpSpPr/>
            <p:nvPr/>
          </p:nvGrpSpPr>
          <p:grpSpPr>
            <a:xfrm>
              <a:off x="7719266" y="1738963"/>
              <a:ext cx="3992479" cy="3127215"/>
              <a:chOff x="1218616" y="1609419"/>
              <a:chExt cx="2994359" cy="2345411"/>
            </a:xfrm>
          </p:grpSpPr>
          <p:sp>
            <p:nvSpPr>
              <p:cNvPr id="141" name="Freeform: Shape 140">
                <a:extLst>
                  <a:ext uri="{FF2B5EF4-FFF2-40B4-BE49-F238E27FC236}">
                    <a16:creationId xmlns:a16="http://schemas.microsoft.com/office/drawing/2014/main" id="{5ACF634E-5B78-0FB4-4C08-FEC408197D44}"/>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2" name="Freeform: Shape 141">
                <a:extLst>
                  <a:ext uri="{FF2B5EF4-FFF2-40B4-BE49-F238E27FC236}">
                    <a16:creationId xmlns:a16="http://schemas.microsoft.com/office/drawing/2014/main" id="{27D3E6EF-4EE9-3DD0-2223-8F6A5229A42D}"/>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3" name="Freeform: Shape 142">
                <a:extLst>
                  <a:ext uri="{FF2B5EF4-FFF2-40B4-BE49-F238E27FC236}">
                    <a16:creationId xmlns:a16="http://schemas.microsoft.com/office/drawing/2014/main" id="{15DD9CD0-04CA-6868-C7AB-F7E68ED84537}"/>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4" name="Freeform: Shape 143">
                <a:extLst>
                  <a:ext uri="{FF2B5EF4-FFF2-40B4-BE49-F238E27FC236}">
                    <a16:creationId xmlns:a16="http://schemas.microsoft.com/office/drawing/2014/main" id="{A226A209-49F3-CAE1-D0D2-82A780D1F7E4}"/>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5" name="Freeform: Shape 144">
                <a:extLst>
                  <a:ext uri="{FF2B5EF4-FFF2-40B4-BE49-F238E27FC236}">
                    <a16:creationId xmlns:a16="http://schemas.microsoft.com/office/drawing/2014/main" id="{C3CD6E81-ABE2-05DF-5E20-D122ABAAAB4A}"/>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6" name="Freeform: Shape 145">
                <a:extLst>
                  <a:ext uri="{FF2B5EF4-FFF2-40B4-BE49-F238E27FC236}">
                    <a16:creationId xmlns:a16="http://schemas.microsoft.com/office/drawing/2014/main" id="{805FD05B-FCA8-ADB5-386F-A145B3417476}"/>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AB2AEA70-0C2B-8DF7-A074-F7CC2B685C62}"/>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76EAE676-2D88-B3CF-FE10-33575F553D8B}"/>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2CCDA07A-B53C-1CCA-6BB8-C5A1D71AF8A9}"/>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0" name="Freeform: Shape 149">
                <a:extLst>
                  <a:ext uri="{FF2B5EF4-FFF2-40B4-BE49-F238E27FC236}">
                    <a16:creationId xmlns:a16="http://schemas.microsoft.com/office/drawing/2014/main" id="{C7B226F5-3CDF-E04E-1D9F-BC022C1CD34C}"/>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1" name="Freeform: Shape 150">
                <a:extLst>
                  <a:ext uri="{FF2B5EF4-FFF2-40B4-BE49-F238E27FC236}">
                    <a16:creationId xmlns:a16="http://schemas.microsoft.com/office/drawing/2014/main" id="{0920C07D-9FB7-B5CB-73D8-45E92756C233}"/>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0915EB0-8126-5A57-AC47-B5407FDB1E4A}"/>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1CB559B8-A3E4-021C-2EC7-E7E3B3316B68}"/>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1D9C268-12EB-2F89-4C9A-F62DA5427058}"/>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3C2A4948-CFA7-D782-39E7-B403F4514FF3}"/>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DBEADED5-72CF-B4B7-69CB-C6BB163656B2}"/>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F8404366-DD3D-922C-FE77-7FD37B2C1B7A}"/>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8" name="Freeform: Shape 157">
                <a:extLst>
                  <a:ext uri="{FF2B5EF4-FFF2-40B4-BE49-F238E27FC236}">
                    <a16:creationId xmlns:a16="http://schemas.microsoft.com/office/drawing/2014/main" id="{237D5561-302A-A750-E2E7-551ED0CFCF07}"/>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9" name="Freeform: Shape 158">
                <a:extLst>
                  <a:ext uri="{FF2B5EF4-FFF2-40B4-BE49-F238E27FC236}">
                    <a16:creationId xmlns:a16="http://schemas.microsoft.com/office/drawing/2014/main" id="{0B609A21-5C35-77AA-F239-BF2D408B555E}"/>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9F9E9B22-DCED-277E-BA53-301388CC321F}"/>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1" name="Freeform: Shape 160">
                <a:extLst>
                  <a:ext uri="{FF2B5EF4-FFF2-40B4-BE49-F238E27FC236}">
                    <a16:creationId xmlns:a16="http://schemas.microsoft.com/office/drawing/2014/main" id="{031F5B9B-1AFD-43D4-BE73-37E07BED3CFE}"/>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2" name="Freeform: Shape 161">
                <a:extLst>
                  <a:ext uri="{FF2B5EF4-FFF2-40B4-BE49-F238E27FC236}">
                    <a16:creationId xmlns:a16="http://schemas.microsoft.com/office/drawing/2014/main" id="{CFAC5464-0510-5E2B-C465-93D952731F51}"/>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3" name="Freeform: Shape 162">
                <a:extLst>
                  <a:ext uri="{FF2B5EF4-FFF2-40B4-BE49-F238E27FC236}">
                    <a16:creationId xmlns:a16="http://schemas.microsoft.com/office/drawing/2014/main" id="{11FA5C8B-551C-37F1-09BF-A44713CCFB5A}"/>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4" name="Freeform: Shape 163">
                <a:extLst>
                  <a:ext uri="{FF2B5EF4-FFF2-40B4-BE49-F238E27FC236}">
                    <a16:creationId xmlns:a16="http://schemas.microsoft.com/office/drawing/2014/main" id="{72D6D98B-1510-B23F-DD74-70FC61F733A5}"/>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5" name="Freeform: Shape 164">
                <a:extLst>
                  <a:ext uri="{FF2B5EF4-FFF2-40B4-BE49-F238E27FC236}">
                    <a16:creationId xmlns:a16="http://schemas.microsoft.com/office/drawing/2014/main" id="{926D2BE3-B7CF-0207-9730-D0D0D39C978B}"/>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4BBF91D5-5CAA-2E64-91B7-037568631E54}"/>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0BC4F2ED-BBDD-00A9-28B9-4DF096B4E12D}"/>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35B87D74-67A2-37A3-EACE-5C3FE93D3844}"/>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9" name="Freeform: Shape 168">
                <a:extLst>
                  <a:ext uri="{FF2B5EF4-FFF2-40B4-BE49-F238E27FC236}">
                    <a16:creationId xmlns:a16="http://schemas.microsoft.com/office/drawing/2014/main" id="{58E8B3CF-169B-E88C-8D2A-6273FB396E87}"/>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0" name="Freeform: Shape 169">
                <a:extLst>
                  <a:ext uri="{FF2B5EF4-FFF2-40B4-BE49-F238E27FC236}">
                    <a16:creationId xmlns:a16="http://schemas.microsoft.com/office/drawing/2014/main" id="{39FCA034-AAC3-81FC-0730-D5BE1EBF0A31}"/>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63B11103-C0E5-FE1F-3C57-5351C2588D40}"/>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B54E61F6-0551-DFBC-7EEB-2BC17F942A45}"/>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3915A61F-4251-8C3C-F0BA-40BEAC7DA9EB}"/>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1C31E001-7AFD-70C1-DFF3-7CD2701D230C}"/>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E68C9BA6-8AAF-7D96-ED52-0DEFC15E2AD4}"/>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4263AB57-BAB6-6AF5-7011-33ED277B3F64}"/>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D5934A81-8410-DCCD-92CA-CB6BC0D022D0}"/>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7B2B7709-7ABC-B2C3-3640-EE5D3B1FEFBF}"/>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0EE902DF-AB99-F6E8-BD73-55580375F6F1}"/>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83110656-FB5C-BD7A-22A8-904974C553E4}"/>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CD886A6E-B353-C19C-1137-E5EA1CE1AA74}"/>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703102DF-9A5F-BCEC-16C9-40B4938D4988}"/>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6F9C6C47-1077-A0F9-98DD-7C8A0DBA2D78}"/>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0DBE46F4-B829-F496-63EE-1135328E230B}"/>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14" name="Freeform: Shape 13">
              <a:extLst>
                <a:ext uri="{FF2B5EF4-FFF2-40B4-BE49-F238E27FC236}">
                  <a16:creationId xmlns:a16="http://schemas.microsoft.com/office/drawing/2014/main" id="{D9865DC1-3930-53CC-70BF-6EB42249A19C}"/>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 name="Freeform: Shape 14">
              <a:extLst>
                <a:ext uri="{FF2B5EF4-FFF2-40B4-BE49-F238E27FC236}">
                  <a16:creationId xmlns:a16="http://schemas.microsoft.com/office/drawing/2014/main" id="{FD06377A-3CE8-F6C6-A677-9B0C812F0667}"/>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16" name="Graphic 5">
              <a:extLst>
                <a:ext uri="{FF2B5EF4-FFF2-40B4-BE49-F238E27FC236}">
                  <a16:creationId xmlns:a16="http://schemas.microsoft.com/office/drawing/2014/main" id="{26DC53C4-A8DF-8EA5-1FB6-C491DC885F30}"/>
                </a:ext>
              </a:extLst>
            </p:cNvPr>
            <p:cNvGrpSpPr/>
            <p:nvPr/>
          </p:nvGrpSpPr>
          <p:grpSpPr>
            <a:xfrm>
              <a:off x="10580914" y="3966952"/>
              <a:ext cx="1031992" cy="1386933"/>
              <a:chOff x="3364852" y="3280411"/>
              <a:chExt cx="773994" cy="1040200"/>
            </a:xfrm>
          </p:grpSpPr>
          <p:sp>
            <p:nvSpPr>
              <p:cNvPr id="107" name="Freeform: Shape 106">
                <a:extLst>
                  <a:ext uri="{FF2B5EF4-FFF2-40B4-BE49-F238E27FC236}">
                    <a16:creationId xmlns:a16="http://schemas.microsoft.com/office/drawing/2014/main" id="{AB36BCA1-A179-4DD2-6835-14D165FED695}"/>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57542CAB-7C5D-7C52-39AC-7013BDBF3CD3}"/>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F440E103-0093-E4CF-3E29-07B4AB417AFF}"/>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ABD59136-A75D-6658-9AD0-6C0C83B92B42}"/>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C3BCBED1-B2A5-EF86-0D7E-2A0B3874DB45}"/>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6DFDA286-2F91-412F-9AAF-8777D546500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6AD3C0E2-F356-6FEC-8BAC-84B3813D2190}"/>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8C7CF378-2A2C-467F-644E-2CC22C0267D3}"/>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DC1A5D62-2D79-E8EF-8B7A-E43656EAEA0E}"/>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E39108BF-030C-2462-13F1-FB1815B05F9F}"/>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753DA050-ED00-0A62-C7B3-676C9F9A5668}"/>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47B9DF27-7102-57CA-7C4F-379E7AD2D98F}"/>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39708672-6D42-1E76-CAE1-1D758A5F5994}"/>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5EBB97ED-0246-BF27-6902-DF6D0D0E13E5}"/>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2D6D7556-817C-86EB-3694-A51B210E3938}"/>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D123C7A1-98E0-57C6-7D58-C244D43B33B2}"/>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13A96DCC-1E15-6B01-15CF-CA215819CF00}"/>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2E5F2182-6E05-E8B7-FBDF-FA6B1495D783}"/>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546F8BA5-BD94-07C6-8876-97970C76CBD4}"/>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3E54C0E8-6CBA-1F5E-1FA8-88CF15A85E4F}"/>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04460AB0-AEC1-CD4B-0FDA-B0FA8D8FD07F}"/>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8" name="Freeform: Shape 127">
                <a:extLst>
                  <a:ext uri="{FF2B5EF4-FFF2-40B4-BE49-F238E27FC236}">
                    <a16:creationId xmlns:a16="http://schemas.microsoft.com/office/drawing/2014/main" id="{CF36BF9B-1C12-6361-4121-3BD90C3CAF95}"/>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30A074F9-B570-7199-536E-9A02EB6CB217}"/>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5C9A0853-6F55-D569-42D8-CACB92568D0D}"/>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1" name="Freeform: Shape 130">
                <a:extLst>
                  <a:ext uri="{FF2B5EF4-FFF2-40B4-BE49-F238E27FC236}">
                    <a16:creationId xmlns:a16="http://schemas.microsoft.com/office/drawing/2014/main" id="{700213BF-95D9-84A2-0857-5D9B8A3472A7}"/>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16745654-3007-2E43-A663-F02A8DE555CD}"/>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2B07F34-8356-0AED-0175-0CED2C4358E6}"/>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69EA823F-BE3E-CF29-0340-F5CDCF2DA2B5}"/>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ADA56572-B662-B2B5-C9EB-0D4DA3A70822}"/>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965B5BAA-1B38-576C-C9EB-D53E0AC74F15}"/>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7" name="Freeform: Shape 136">
                <a:extLst>
                  <a:ext uri="{FF2B5EF4-FFF2-40B4-BE49-F238E27FC236}">
                    <a16:creationId xmlns:a16="http://schemas.microsoft.com/office/drawing/2014/main" id="{5F9F45FE-AC80-5782-396C-4C1E5526BCB7}"/>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8" name="Freeform: Shape 137">
                <a:extLst>
                  <a:ext uri="{FF2B5EF4-FFF2-40B4-BE49-F238E27FC236}">
                    <a16:creationId xmlns:a16="http://schemas.microsoft.com/office/drawing/2014/main" id="{EE5A351B-70D0-AC4B-97C9-7A64D7352BED}"/>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238BD340-1B2D-0D5A-2855-208E73BEA75A}"/>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0" name="Freeform: Shape 139">
                <a:extLst>
                  <a:ext uri="{FF2B5EF4-FFF2-40B4-BE49-F238E27FC236}">
                    <a16:creationId xmlns:a16="http://schemas.microsoft.com/office/drawing/2014/main" id="{A7A7E0E8-1609-04B8-D476-470B0992B551}"/>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17" name="Graphic 5">
              <a:extLst>
                <a:ext uri="{FF2B5EF4-FFF2-40B4-BE49-F238E27FC236}">
                  <a16:creationId xmlns:a16="http://schemas.microsoft.com/office/drawing/2014/main" id="{5DBDCD18-8128-DA00-FE00-3FED783D695D}"/>
                </a:ext>
              </a:extLst>
            </p:cNvPr>
            <p:cNvGrpSpPr/>
            <p:nvPr/>
          </p:nvGrpSpPr>
          <p:grpSpPr>
            <a:xfrm>
              <a:off x="8877948" y="2220963"/>
              <a:ext cx="2048049" cy="3407965"/>
              <a:chOff x="2087627" y="1970919"/>
              <a:chExt cx="1536037" cy="2555974"/>
            </a:xfrm>
          </p:grpSpPr>
          <p:sp>
            <p:nvSpPr>
              <p:cNvPr id="104" name="Freeform: Shape 103">
                <a:extLst>
                  <a:ext uri="{FF2B5EF4-FFF2-40B4-BE49-F238E27FC236}">
                    <a16:creationId xmlns:a16="http://schemas.microsoft.com/office/drawing/2014/main" id="{ADDA80D8-2BA5-9D00-2875-74D02287E403}"/>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1FF66A07-F27D-F750-4F67-CABD6DCB15B8}"/>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7CC042DC-1BF8-1EFC-91D7-F4052F0F099D}"/>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3" name="Graphic 5">
              <a:extLst>
                <a:ext uri="{FF2B5EF4-FFF2-40B4-BE49-F238E27FC236}">
                  <a16:creationId xmlns:a16="http://schemas.microsoft.com/office/drawing/2014/main" id="{47360B1F-7DDE-4700-4E9B-CD75FE9FF7CC}"/>
                </a:ext>
              </a:extLst>
            </p:cNvPr>
            <p:cNvGrpSpPr/>
            <p:nvPr/>
          </p:nvGrpSpPr>
          <p:grpSpPr>
            <a:xfrm>
              <a:off x="7903618" y="2373648"/>
              <a:ext cx="1183931" cy="3342981"/>
              <a:chOff x="1356880" y="2085433"/>
              <a:chExt cx="887948" cy="2507236"/>
            </a:xfrm>
          </p:grpSpPr>
          <p:sp>
            <p:nvSpPr>
              <p:cNvPr id="33" name="Freeform: Shape 32">
                <a:extLst>
                  <a:ext uri="{FF2B5EF4-FFF2-40B4-BE49-F238E27FC236}">
                    <a16:creationId xmlns:a16="http://schemas.microsoft.com/office/drawing/2014/main" id="{7C3EAE1F-12F0-8C3B-83D7-A2370CB13430}"/>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4" name="Freeform: Shape 33">
                <a:extLst>
                  <a:ext uri="{FF2B5EF4-FFF2-40B4-BE49-F238E27FC236}">
                    <a16:creationId xmlns:a16="http://schemas.microsoft.com/office/drawing/2014/main" id="{D7E93C5A-6D27-8BE8-6F8C-7CDECC17C9D1}"/>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5" name="Freeform: Shape 34">
                <a:extLst>
                  <a:ext uri="{FF2B5EF4-FFF2-40B4-BE49-F238E27FC236}">
                    <a16:creationId xmlns:a16="http://schemas.microsoft.com/office/drawing/2014/main" id="{8F149F0E-5682-05DF-F1E3-F9AF56CA7EAE}"/>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6" name="Freeform: Shape 35">
                <a:extLst>
                  <a:ext uri="{FF2B5EF4-FFF2-40B4-BE49-F238E27FC236}">
                    <a16:creationId xmlns:a16="http://schemas.microsoft.com/office/drawing/2014/main" id="{125D2C3F-F1A2-FDD5-902F-7E78BD177B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7" name="Freeform: Shape 36">
                <a:extLst>
                  <a:ext uri="{FF2B5EF4-FFF2-40B4-BE49-F238E27FC236}">
                    <a16:creationId xmlns:a16="http://schemas.microsoft.com/office/drawing/2014/main" id="{1E4C1858-989C-84EC-1410-7B6A72503FD7}"/>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8" name="Freeform: Shape 37">
                <a:extLst>
                  <a:ext uri="{FF2B5EF4-FFF2-40B4-BE49-F238E27FC236}">
                    <a16:creationId xmlns:a16="http://schemas.microsoft.com/office/drawing/2014/main" id="{0191BD23-5341-40C7-8E95-A1FC483EA9A9}"/>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9" name="Freeform: Shape 38">
                <a:extLst>
                  <a:ext uri="{FF2B5EF4-FFF2-40B4-BE49-F238E27FC236}">
                    <a16:creationId xmlns:a16="http://schemas.microsoft.com/office/drawing/2014/main" id="{9D94F844-2B3F-C20B-F235-9987FD48884B}"/>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0" name="Freeform: Shape 39">
                <a:extLst>
                  <a:ext uri="{FF2B5EF4-FFF2-40B4-BE49-F238E27FC236}">
                    <a16:creationId xmlns:a16="http://schemas.microsoft.com/office/drawing/2014/main" id="{256A2460-BB3F-EED0-73CB-37F4C09C0E70}"/>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1" name="Freeform: Shape 40">
                <a:extLst>
                  <a:ext uri="{FF2B5EF4-FFF2-40B4-BE49-F238E27FC236}">
                    <a16:creationId xmlns:a16="http://schemas.microsoft.com/office/drawing/2014/main" id="{1CEC49E0-8096-2E67-102E-FA5E83694D39}"/>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2" name="Freeform: Shape 41">
                <a:extLst>
                  <a:ext uri="{FF2B5EF4-FFF2-40B4-BE49-F238E27FC236}">
                    <a16:creationId xmlns:a16="http://schemas.microsoft.com/office/drawing/2014/main" id="{508A42D6-051C-7F90-F3A3-F4214BFB4F80}"/>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3" name="Freeform: Shape 42">
                <a:extLst>
                  <a:ext uri="{FF2B5EF4-FFF2-40B4-BE49-F238E27FC236}">
                    <a16:creationId xmlns:a16="http://schemas.microsoft.com/office/drawing/2014/main" id="{AC0C7A83-64F2-24E5-EB4E-EE4E50933E7B}"/>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B055BF8B-C034-5DE3-0A06-22D76ED5F92C}"/>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5" name="Freeform: Shape 44">
                <a:extLst>
                  <a:ext uri="{FF2B5EF4-FFF2-40B4-BE49-F238E27FC236}">
                    <a16:creationId xmlns:a16="http://schemas.microsoft.com/office/drawing/2014/main" id="{9F06D59E-2A2F-6E58-856E-D41B78862A24}"/>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6" name="Freeform: Shape 45">
                <a:extLst>
                  <a:ext uri="{FF2B5EF4-FFF2-40B4-BE49-F238E27FC236}">
                    <a16:creationId xmlns:a16="http://schemas.microsoft.com/office/drawing/2014/main" id="{3FEC9BEA-7C1A-CB3C-97B3-400D6E34DCDB}"/>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7" name="Freeform: Shape 46">
                <a:extLst>
                  <a:ext uri="{FF2B5EF4-FFF2-40B4-BE49-F238E27FC236}">
                    <a16:creationId xmlns:a16="http://schemas.microsoft.com/office/drawing/2014/main" id="{BF615462-1115-5326-5049-6B3E7416E9BB}"/>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8" name="Freeform: Shape 47">
                <a:extLst>
                  <a:ext uri="{FF2B5EF4-FFF2-40B4-BE49-F238E27FC236}">
                    <a16:creationId xmlns:a16="http://schemas.microsoft.com/office/drawing/2014/main" id="{B496F9BD-6F87-21A4-57CE-8E04AB240A4A}"/>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9" name="Freeform: Shape 48">
                <a:extLst>
                  <a:ext uri="{FF2B5EF4-FFF2-40B4-BE49-F238E27FC236}">
                    <a16:creationId xmlns:a16="http://schemas.microsoft.com/office/drawing/2014/main" id="{A4588790-3190-E94D-D469-5C1BE51B0EAB}"/>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94BDFBE1-BC7B-A9C7-9D65-F10A2D754E40}"/>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190F2970-824B-2ED9-8A80-607BD1A24CC2}"/>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BACB8E7E-ACD5-9072-C74C-3EA2E0F3D57F}"/>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01C4A7E6-BF58-91E5-01CF-FD0512DBB48F}"/>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F6641EA-5B6E-29AE-BD80-FC81F8699A82}"/>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842DF1EC-6615-FFD7-8C28-A87B9500CE99}"/>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03688856-7EB3-21B9-19F2-B072049D4FCF}"/>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7" name="Freeform: Shape 56">
                <a:extLst>
                  <a:ext uri="{FF2B5EF4-FFF2-40B4-BE49-F238E27FC236}">
                    <a16:creationId xmlns:a16="http://schemas.microsoft.com/office/drawing/2014/main" id="{63B5E5EE-81B1-2734-9B88-CAF28F386810}"/>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36C4358C-61CD-BE76-C3A0-4584122D302E}"/>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D32BFC8E-F7F7-B899-FACA-AF8F6B6385D0}"/>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C1FF34E7-4192-AEB8-CB2D-2F2580AD0179}"/>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D1829BA4-970F-EC57-5CB7-B273E1E342D4}"/>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8AB7B9CE-0C52-B1C5-9612-E1E1E0922F7F}"/>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91F12A5-8C31-64FA-8572-06B2106D232F}"/>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B74737-4B49-3F1E-35C5-4EF56419BEB1}"/>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A8531788-8AC9-B94D-8827-A73346200118}"/>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EF688EEF-ECB5-69C3-42AD-B0CA527B00DA}"/>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45B165D2-E429-3DF5-7813-D8B64F42EDE0}"/>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BC603155-7348-074F-53F6-2B4CA858F9D1}"/>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75590803-800A-6746-8596-3265C45BBF0E}"/>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57B537A3-D708-7CE4-230E-0332ABFACB74}"/>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DD042838-407C-95C2-B6E7-8506800A6CFE}"/>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92C0DD0-F6C7-61FA-3E1D-467008CA3BA2}"/>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3D580CAC-389A-21BF-2557-31A9D930C07C}"/>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F77BC506-D55E-643D-EC79-5631392A12E4}"/>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0DB46986-44FC-4CB4-35B1-3E3C0E0C7582}"/>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7CE983B7-ED65-5141-0929-093642A98E0D}"/>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3111EE51-D45D-9A1D-E96E-26066F4E80C3}"/>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1C98BE76-BEAC-CC5E-E340-F066ECC473B9}"/>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91E7FA92-2C82-7453-724C-64F70A908FD4}"/>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FA1A6FFC-D6F0-BA6B-17AB-89FE46CCF126}"/>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61101499-55C4-A9C2-1501-572566C5EF04}"/>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4DD37D92-02A1-F071-36B7-B6C3F05AD275}"/>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78EC0B01-7A8B-F419-7E04-0B3290822693}"/>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568D4F9C-FF7F-F3BB-54B3-6A6C4D0522AE}"/>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FB6437F-6384-3882-82AD-7C770CE1EBA1}"/>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5F73E6D0-0B6E-DC57-83CC-4426CD206524}"/>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EA8E7511-42DA-812D-06CC-30F0103F5D2D}"/>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6314AFFD-E0FC-4934-2463-46291BCBB5C3}"/>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091D9E6D-9D11-65A8-9910-65615057789A}"/>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E1D00167-BA1A-C39A-BFA1-0E2106B9613F}"/>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622373C9-862A-ED9D-18FE-49147CF3C8B5}"/>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E5577BB0-163C-9DFE-553B-7A12F7E2135E}"/>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18F8426B-CDE0-81FE-B054-DB7A3938D756}"/>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B5CB9F1A-DF5A-BBE6-4996-C4E07D7A608E}"/>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721A0932-FE06-D707-DDBF-303245DDEDBD}"/>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F210B62A-9CAF-27DF-3D0C-43729C8BC576}"/>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1570A6A-17C3-88F2-B6A1-3F5823AB4F03}"/>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79413F7A-A4F1-2BCB-A654-C0861762E6DD}"/>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3AD28A63-90B0-6210-6D1A-44E7778CBB10}"/>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04F5E891-1E7E-3D48-D77C-4D2DF4891A77}"/>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691C6D37-D85E-B0E4-08AF-187902726C3B}"/>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43712A81-A563-346D-6468-6C57EE300B23}"/>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1816631B-919E-2047-FEB9-643EAC1E7DC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4" name="Graphic 5">
              <a:extLst>
                <a:ext uri="{FF2B5EF4-FFF2-40B4-BE49-F238E27FC236}">
                  <a16:creationId xmlns:a16="http://schemas.microsoft.com/office/drawing/2014/main" id="{ECE0D5B9-AE5E-654E-A419-0496489469D8}"/>
                </a:ext>
              </a:extLst>
            </p:cNvPr>
            <p:cNvGrpSpPr/>
            <p:nvPr/>
          </p:nvGrpSpPr>
          <p:grpSpPr>
            <a:xfrm>
              <a:off x="8560752" y="1730139"/>
              <a:ext cx="605953" cy="680956"/>
              <a:chOff x="1849730" y="1602801"/>
              <a:chExt cx="454465" cy="510717"/>
            </a:xfrm>
          </p:grpSpPr>
          <p:sp>
            <p:nvSpPr>
              <p:cNvPr id="25" name="Freeform: Shape 24">
                <a:extLst>
                  <a:ext uri="{FF2B5EF4-FFF2-40B4-BE49-F238E27FC236}">
                    <a16:creationId xmlns:a16="http://schemas.microsoft.com/office/drawing/2014/main" id="{7BE4D617-1FFA-7BAA-31A6-BC913A75D406}"/>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6" name="Freeform: Shape 25">
                <a:extLst>
                  <a:ext uri="{FF2B5EF4-FFF2-40B4-BE49-F238E27FC236}">
                    <a16:creationId xmlns:a16="http://schemas.microsoft.com/office/drawing/2014/main" id="{2A853C19-4952-E73E-616F-B28C041349CC}"/>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7" name="Freeform: Shape 26">
                <a:extLst>
                  <a:ext uri="{FF2B5EF4-FFF2-40B4-BE49-F238E27FC236}">
                    <a16:creationId xmlns:a16="http://schemas.microsoft.com/office/drawing/2014/main" id="{7CBEF8DA-A2CA-7408-6CDB-BB3D3E4C2AF2}"/>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8" name="Freeform: Shape 27">
                <a:extLst>
                  <a:ext uri="{FF2B5EF4-FFF2-40B4-BE49-F238E27FC236}">
                    <a16:creationId xmlns:a16="http://schemas.microsoft.com/office/drawing/2014/main" id="{533168A9-F4D3-29CE-F6AF-21CB5E45E0B7}"/>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9" name="Freeform: Shape 28">
                <a:extLst>
                  <a:ext uri="{FF2B5EF4-FFF2-40B4-BE49-F238E27FC236}">
                    <a16:creationId xmlns:a16="http://schemas.microsoft.com/office/drawing/2014/main" id="{CF81C381-FDC9-A796-930C-9388ECDD8DE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0" name="Freeform: Shape 29">
                <a:extLst>
                  <a:ext uri="{FF2B5EF4-FFF2-40B4-BE49-F238E27FC236}">
                    <a16:creationId xmlns:a16="http://schemas.microsoft.com/office/drawing/2014/main" id="{876F9F93-1E0C-9ABC-98C2-BC9B32E7A82E}"/>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1" name="Freeform: Shape 30">
                <a:extLst>
                  <a:ext uri="{FF2B5EF4-FFF2-40B4-BE49-F238E27FC236}">
                    <a16:creationId xmlns:a16="http://schemas.microsoft.com/office/drawing/2014/main" id="{C49D2E48-2D8E-B2C7-0EC8-78C66E72D5E4}"/>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2" name="Freeform: Shape 31">
                <a:extLst>
                  <a:ext uri="{FF2B5EF4-FFF2-40B4-BE49-F238E27FC236}">
                    <a16:creationId xmlns:a16="http://schemas.microsoft.com/office/drawing/2014/main" id="{F625E9CC-8629-B407-8B72-B91D5F94E946}"/>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5" name="Picture 4">
            <a:extLst>
              <a:ext uri="{FF2B5EF4-FFF2-40B4-BE49-F238E27FC236}">
                <a16:creationId xmlns:a16="http://schemas.microsoft.com/office/drawing/2014/main" id="{DEF1CC45-7353-0E1A-4904-2F3B53496D8B}"/>
              </a:ext>
            </a:extLst>
          </p:cNvPr>
          <p:cNvPicPr>
            <a:picLocks noChangeAspect="1"/>
          </p:cNvPicPr>
          <p:nvPr/>
        </p:nvPicPr>
        <p:blipFill>
          <a:blip r:embed="rId3"/>
          <a:stretch>
            <a:fillRect/>
          </a:stretch>
        </p:blipFill>
        <p:spPr>
          <a:xfrm>
            <a:off x="1485793" y="2406026"/>
            <a:ext cx="4628871" cy="2606633"/>
          </a:xfrm>
          <a:prstGeom prst="rect">
            <a:avLst/>
          </a:prstGeom>
        </p:spPr>
      </p:pic>
      <p:pic>
        <p:nvPicPr>
          <p:cNvPr id="1028" name="Picture 4" descr="Cuộn Dây Đồng Cách Điện 0.1mm | Shopee Việt Nam">
            <a:extLst>
              <a:ext uri="{FF2B5EF4-FFF2-40B4-BE49-F238E27FC236}">
                <a16:creationId xmlns:a16="http://schemas.microsoft.com/office/drawing/2014/main" id="{0953F637-DA02-2445-3C10-A8C086342F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176582" y="1690923"/>
            <a:ext cx="3720904" cy="3720904"/>
          </a:xfrm>
          <a:prstGeom prst="rect">
            <a:avLst/>
          </a:prstGeom>
          <a:noFill/>
          <a:extLst>
            <a:ext uri="{909E8E84-426E-40DD-AFC4-6F175D3DCCD1}">
              <a14:hiddenFill xmlns:a14="http://schemas.microsoft.com/office/drawing/2010/main">
                <a:solidFill>
                  <a:srgbClr val="FFFFFF"/>
                </a:solidFill>
              </a14:hiddenFill>
            </a:ext>
          </a:extLst>
        </p:spPr>
      </p:pic>
      <p:sp>
        <p:nvSpPr>
          <p:cNvPr id="185" name="TextBox 184">
            <a:extLst>
              <a:ext uri="{FF2B5EF4-FFF2-40B4-BE49-F238E27FC236}">
                <a16:creationId xmlns:a16="http://schemas.microsoft.com/office/drawing/2014/main" id="{5E9B4EE0-93AC-EFBD-0A58-C70C4DA84CF5}"/>
              </a:ext>
            </a:extLst>
          </p:cNvPr>
          <p:cNvSpPr txBox="1"/>
          <p:nvPr/>
        </p:nvSpPr>
        <p:spPr>
          <a:xfrm>
            <a:off x="1728885" y="5408644"/>
            <a:ext cx="3996652" cy="600164"/>
          </a:xfrm>
          <a:prstGeom prst="rect">
            <a:avLst/>
          </a:prstGeom>
          <a:noFill/>
        </p:spPr>
        <p:txBody>
          <a:bodyPr wrap="square" rtlCol="0">
            <a:spAutoFit/>
          </a:bodyPr>
          <a:lstStyle/>
          <a:p>
            <a:pPr algn="ctr">
              <a:lnSpc>
                <a:spcPct val="150000"/>
              </a:lnSpc>
            </a:pPr>
            <a:r>
              <a:rPr lang="vi-VN" sz="2400" dirty="0">
                <a:latin typeface="#9Slide03 Arima Madurai Black" panose="00000A00000000000000" pitchFamily="2" charset="0"/>
                <a:cs typeface="#9Slide03 Arima Madurai Black" panose="00000A00000000000000" pitchFamily="2" charset="0"/>
              </a:rPr>
              <a:t>Bóng đèn điện đang sáng</a:t>
            </a:r>
            <a:endParaRPr lang="en-US" sz="2400" dirty="0">
              <a:latin typeface="#9Slide03 Arima Madurai Black" panose="00000A00000000000000" pitchFamily="2" charset="0"/>
              <a:cs typeface="#9Slide03 Arima Madurai Black" panose="00000A00000000000000" pitchFamily="2" charset="0"/>
            </a:endParaRPr>
          </a:p>
        </p:txBody>
      </p:sp>
      <p:sp>
        <p:nvSpPr>
          <p:cNvPr id="186" name="TextBox 185">
            <a:extLst>
              <a:ext uri="{FF2B5EF4-FFF2-40B4-BE49-F238E27FC236}">
                <a16:creationId xmlns:a16="http://schemas.microsoft.com/office/drawing/2014/main" id="{41DD8B7F-7099-DE03-3281-55FA5EE61FCB}"/>
              </a:ext>
            </a:extLst>
          </p:cNvPr>
          <p:cNvSpPr txBox="1"/>
          <p:nvPr/>
        </p:nvSpPr>
        <p:spPr>
          <a:xfrm>
            <a:off x="7176582" y="5417273"/>
            <a:ext cx="3996652" cy="600164"/>
          </a:xfrm>
          <a:prstGeom prst="rect">
            <a:avLst/>
          </a:prstGeom>
          <a:noFill/>
        </p:spPr>
        <p:txBody>
          <a:bodyPr wrap="square" rtlCol="0">
            <a:spAutoFit/>
          </a:bodyPr>
          <a:lstStyle/>
          <a:p>
            <a:pPr algn="ctr">
              <a:lnSpc>
                <a:spcPct val="150000"/>
              </a:lnSpc>
            </a:pPr>
            <a:r>
              <a:rPr lang="vi-VN" sz="2400" dirty="0">
                <a:latin typeface="#9Slide03 Arima Madurai Black" panose="00000A00000000000000" pitchFamily="2" charset="0"/>
                <a:cs typeface="#9Slide03 Arima Madurai Black" panose="00000A00000000000000" pitchFamily="2" charset="0"/>
              </a:rPr>
              <a:t>Cuộn dây đồng</a:t>
            </a:r>
            <a:endParaRPr lang="en-US" sz="24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462377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1" fill="hold" grpId="0" nodeType="withEffect">
                                  <p:stCondLst>
                                    <p:cond delay="0"/>
                                  </p:stCondLst>
                                  <p:iterate type="lt">
                                    <p:tmPct val="6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500"/>
                            </p:stCondLst>
                            <p:childTnLst>
                              <p:par>
                                <p:cTn id="21" presetID="22" presetClass="entr" presetSubtype="1" fill="hold" grpId="0" nodeType="afterEffect">
                                  <p:stCondLst>
                                    <p:cond delay="0"/>
                                  </p:stCondLst>
                                  <p:iterate type="lt">
                                    <p:tmPct val="6000"/>
                                  </p:iterate>
                                  <p:childTnLst>
                                    <p:set>
                                      <p:cBhvr>
                                        <p:cTn id="22" dur="1" fill="hold">
                                          <p:stCondLst>
                                            <p:cond delay="0"/>
                                          </p:stCondLst>
                                        </p:cTn>
                                        <p:tgtEl>
                                          <p:spTgt spid="185"/>
                                        </p:tgtEl>
                                        <p:attrNameLst>
                                          <p:attrName>style.visibility</p:attrName>
                                        </p:attrNameLst>
                                      </p:cBhvr>
                                      <p:to>
                                        <p:strVal val="visible"/>
                                      </p:to>
                                    </p:set>
                                    <p:animEffect transition="in" filter="wipe(up)">
                                      <p:cBhvr>
                                        <p:cTn id="23" dur="500"/>
                                        <p:tgtEl>
                                          <p:spTgt spid="18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p:cTn id="28" dur="500" fill="hold"/>
                                        <p:tgtEl>
                                          <p:spTgt spid="1028"/>
                                        </p:tgtEl>
                                        <p:attrNameLst>
                                          <p:attrName>ppt_w</p:attrName>
                                        </p:attrNameLst>
                                      </p:cBhvr>
                                      <p:tavLst>
                                        <p:tav tm="0">
                                          <p:val>
                                            <p:fltVal val="0"/>
                                          </p:val>
                                        </p:tav>
                                        <p:tav tm="100000">
                                          <p:val>
                                            <p:strVal val="#ppt_w"/>
                                          </p:val>
                                        </p:tav>
                                      </p:tavLst>
                                    </p:anim>
                                    <p:anim calcmode="lin" valueType="num">
                                      <p:cBhvr>
                                        <p:cTn id="29" dur="500" fill="hold"/>
                                        <p:tgtEl>
                                          <p:spTgt spid="1028"/>
                                        </p:tgtEl>
                                        <p:attrNameLst>
                                          <p:attrName>ppt_h</p:attrName>
                                        </p:attrNameLst>
                                      </p:cBhvr>
                                      <p:tavLst>
                                        <p:tav tm="0">
                                          <p:val>
                                            <p:fltVal val="0"/>
                                          </p:val>
                                        </p:tav>
                                        <p:tav tm="100000">
                                          <p:val>
                                            <p:strVal val="#ppt_h"/>
                                          </p:val>
                                        </p:tav>
                                      </p:tavLst>
                                    </p:anim>
                                    <p:animEffect transition="in" filter="fade">
                                      <p:cBhvr>
                                        <p:cTn id="30" dur="500"/>
                                        <p:tgtEl>
                                          <p:spTgt spid="1028"/>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6000"/>
                                  </p:iterate>
                                  <p:childTnLst>
                                    <p:set>
                                      <p:cBhvr>
                                        <p:cTn id="33" dur="1" fill="hold">
                                          <p:stCondLst>
                                            <p:cond delay="0"/>
                                          </p:stCondLst>
                                        </p:cTn>
                                        <p:tgtEl>
                                          <p:spTgt spid="186"/>
                                        </p:tgtEl>
                                        <p:attrNameLst>
                                          <p:attrName>style.visibility</p:attrName>
                                        </p:attrNameLst>
                                      </p:cBhvr>
                                      <p:to>
                                        <p:strVal val="visible"/>
                                      </p:to>
                                    </p:set>
                                    <p:animEffect transition="in" filter="wipe(up)">
                                      <p:cBhvr>
                                        <p:cTn id="34" dur="500"/>
                                        <p:tgtEl>
                                          <p:spTgt spid="18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85"/>
                                        </p:tgtEl>
                                        <p:attrNameLst>
                                          <p:attrName>fillcolor</p:attrName>
                                        </p:attrNameLst>
                                      </p:cBhvr>
                                      <p:to>
                                        <a:schemeClr val="accent2"/>
                                      </p:to>
                                    </p:animClr>
                                    <p:set>
                                      <p:cBhvr>
                                        <p:cTn id="39" dur="2000" fill="hold"/>
                                        <p:tgtEl>
                                          <p:spTgt spid="185"/>
                                        </p:tgtEl>
                                        <p:attrNameLst>
                                          <p:attrName>fill.type</p:attrName>
                                        </p:attrNameLst>
                                      </p:cBhvr>
                                      <p:to>
                                        <p:strVal val="solid"/>
                                      </p:to>
                                    </p:set>
                                    <p:set>
                                      <p:cBhvr>
                                        <p:cTn id="40" dur="2000" fill="hold"/>
                                        <p:tgtEl>
                                          <p:spTgt spid="18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5" grpId="0"/>
      <p:bldP spid="18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BCF71042-3147-4D8C-938D-D34178D1DF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83615">
            <a:off x="4091279" y="2157524"/>
            <a:ext cx="4009442" cy="710764"/>
          </a:xfrm>
          <a:prstGeom prst="rect">
            <a:avLst/>
          </a:prstGeom>
        </p:spPr>
      </p:pic>
      <p:sp>
        <p:nvSpPr>
          <p:cNvPr id="8" name="TextBox 7">
            <a:extLst>
              <a:ext uri="{FF2B5EF4-FFF2-40B4-BE49-F238E27FC236}">
                <a16:creationId xmlns:a16="http://schemas.microsoft.com/office/drawing/2014/main" id="{AEA80426-E8DA-465D-BF98-60EA15F6EB40}"/>
              </a:ext>
            </a:extLst>
          </p:cNvPr>
          <p:cNvSpPr txBox="1"/>
          <p:nvPr/>
        </p:nvSpPr>
        <p:spPr>
          <a:xfrm>
            <a:off x="702145" y="4467068"/>
            <a:ext cx="10787709" cy="1865126"/>
          </a:xfrm>
          <a:prstGeom prst="rect">
            <a:avLst/>
          </a:prstGeom>
          <a:noFill/>
        </p:spPr>
        <p:txBody>
          <a:bodyPr wrap="square">
            <a:spAutoFit/>
          </a:bodyPr>
          <a:lstStyle/>
          <a:p>
            <a:pPr algn="ctr">
              <a:lnSpc>
                <a:spcPct val="120000"/>
              </a:lnSpc>
            </a:pPr>
            <a:r>
              <a:rPr lang="vi-VN" sz="2400" dirty="0">
                <a:latin typeface="#9Slide03 Arima Madurai Black" panose="00000A00000000000000" pitchFamily="2" charset="0"/>
                <a:cs typeface="#9Slide03 Arima Madurai Black" panose="00000A00000000000000" pitchFamily="2" charset="0"/>
              </a:rPr>
              <a:t>Ta đã biết xung quanh </a:t>
            </a:r>
            <a:r>
              <a:rPr lang="vi-VN" sz="2400" dirty="0">
                <a:solidFill>
                  <a:srgbClr val="CD0505"/>
                </a:solidFill>
                <a:latin typeface="#9Slide03 Arima Madurai Black" panose="00000A00000000000000" pitchFamily="2" charset="0"/>
                <a:cs typeface="#9Slide03 Arima Madurai Black" panose="00000A00000000000000" pitchFamily="2" charset="0"/>
              </a:rPr>
              <a:t>nam châm</a:t>
            </a:r>
            <a:r>
              <a:rPr lang="vi-VN" sz="2400" dirty="0">
                <a:latin typeface="#9Slide03 Arima Madurai Black" panose="00000A00000000000000" pitchFamily="2" charset="0"/>
                <a:cs typeface="#9Slide03 Arima Madurai Black" panose="00000A00000000000000" pitchFamily="2" charset="0"/>
              </a:rPr>
              <a:t>, xung quanh </a:t>
            </a:r>
            <a:r>
              <a:rPr lang="vi-VN" sz="2400" dirty="0">
                <a:solidFill>
                  <a:srgbClr val="CD0505"/>
                </a:solidFill>
                <a:latin typeface="#9Slide03 Arima Madurai Black" panose="00000A00000000000000" pitchFamily="2" charset="0"/>
                <a:cs typeface="#9Slide03 Arima Madurai Black" panose="00000A00000000000000" pitchFamily="2" charset="0"/>
              </a:rPr>
              <a:t>dòng điện </a:t>
            </a:r>
            <a:r>
              <a:rPr lang="vi-VN" sz="2400" dirty="0">
                <a:latin typeface="#9Slide03 Arima Madurai Black" panose="00000A00000000000000" pitchFamily="2" charset="0"/>
                <a:cs typeface="#9Slide03 Arima Madurai Black" panose="00000A00000000000000" pitchFamily="2" charset="0"/>
              </a:rPr>
              <a:t>có </a:t>
            </a:r>
            <a:r>
              <a:rPr lang="vi-VN" sz="2400" dirty="0">
                <a:solidFill>
                  <a:srgbClr val="CD0505"/>
                </a:solidFill>
                <a:latin typeface="#9Slide03 Arima Madurai Black" panose="00000A00000000000000" pitchFamily="2" charset="0"/>
                <a:cs typeface="#9Slide03 Arima Madurai Black" panose="00000A00000000000000" pitchFamily="2" charset="0"/>
              </a:rPr>
              <a:t>từ trường</a:t>
            </a:r>
            <a:r>
              <a:rPr lang="vi-VN" sz="2400" dirty="0">
                <a:latin typeface="#9Slide03 Arima Madurai Black" panose="00000A00000000000000" pitchFamily="2" charset="0"/>
                <a:cs typeface="#9Slide03 Arima Madurai Black" panose="00000A00000000000000" pitchFamily="2" charset="0"/>
              </a:rPr>
              <a:t>. Bằng mắt thường chúng ta không thể nhìn thấy </a:t>
            </a:r>
            <a:r>
              <a:rPr lang="vi-VN" sz="2400" dirty="0">
                <a:solidFill>
                  <a:srgbClr val="CD0505"/>
                </a:solidFill>
                <a:latin typeface="#9Slide03 Arima Madurai Black" panose="00000A00000000000000" pitchFamily="2" charset="0"/>
                <a:cs typeface="#9Slide03 Arima Madurai Black" panose="00000A00000000000000" pitchFamily="2" charset="0"/>
              </a:rPr>
              <a:t>từ trường</a:t>
            </a:r>
            <a:r>
              <a:rPr lang="vi-VN" sz="2400" dirty="0">
                <a:latin typeface="#9Slide03 Arima Madurai Black" panose="00000A00000000000000" pitchFamily="2" charset="0"/>
                <a:cs typeface="#9Slide03 Arima Madurai Black" panose="00000A00000000000000" pitchFamily="2" charset="0"/>
              </a:rPr>
              <a:t>. Vậy làm thế nào để có thể hình dung ra</a:t>
            </a:r>
            <a:r>
              <a:rPr lang="vi-VN" sz="2400" dirty="0">
                <a:solidFill>
                  <a:srgbClr val="CD0505"/>
                </a:solidFill>
                <a:latin typeface="#9Slide03 Arima Madurai Black" panose="00000A00000000000000" pitchFamily="2" charset="0"/>
                <a:cs typeface="#9Slide03 Arima Madurai Black" panose="00000A00000000000000" pitchFamily="2" charset="0"/>
              </a:rPr>
              <a:t> từ trường </a:t>
            </a:r>
            <a:r>
              <a:rPr lang="vi-VN" sz="2400" dirty="0">
                <a:latin typeface="#9Slide03 Arima Madurai Black" panose="00000A00000000000000" pitchFamily="2" charset="0"/>
                <a:cs typeface="#9Slide03 Arima Madurai Black" panose="00000A00000000000000" pitchFamily="2" charset="0"/>
              </a:rPr>
              <a:t>và nghiên cứu </a:t>
            </a:r>
            <a:r>
              <a:rPr lang="vi-VN" sz="2400" dirty="0">
                <a:solidFill>
                  <a:srgbClr val="CD0505"/>
                </a:solidFill>
                <a:latin typeface="#9Slide03 Arima Madurai Black" panose="00000A00000000000000" pitchFamily="2" charset="0"/>
                <a:cs typeface="#9Slide03 Arima Madurai Black" panose="00000A00000000000000" pitchFamily="2" charset="0"/>
              </a:rPr>
              <a:t>từ tính </a:t>
            </a:r>
            <a:r>
              <a:rPr lang="vi-VN" sz="2400" dirty="0">
                <a:latin typeface="#9Slide03 Arima Madurai Black" panose="00000A00000000000000" pitchFamily="2" charset="0"/>
                <a:cs typeface="#9Slide03 Arima Madurai Black" panose="00000A00000000000000" pitchFamily="2" charset="0"/>
              </a:rPr>
              <a:t>của nó một cách dễ dàng, thuận lợi ?</a:t>
            </a:r>
            <a:endParaRPr lang="en-US" sz="2400" dirty="0">
              <a:latin typeface="#9Slide03 Arima Madurai Black" panose="00000A00000000000000" pitchFamily="2" charset="0"/>
              <a:cs typeface="#9Slide03 Arima Madurai Black" panose="00000A00000000000000" pitchFamily="2" charset="0"/>
            </a:endParaRPr>
          </a:p>
        </p:txBody>
      </p:sp>
      <p:pic>
        <p:nvPicPr>
          <p:cNvPr id="11" name="Picture 10" descr="Logo, icon&#10;&#10;Description automatically generated">
            <a:extLst>
              <a:ext uri="{FF2B5EF4-FFF2-40B4-BE49-F238E27FC236}">
                <a16:creationId xmlns:a16="http://schemas.microsoft.com/office/drawing/2014/main" id="{368C6FCD-F768-42B9-95E9-3D87E53812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41777">
            <a:off x="3810162" y="1840111"/>
            <a:ext cx="516612" cy="516612"/>
          </a:xfrm>
          <a:prstGeom prst="rect">
            <a:avLst/>
          </a:prstGeom>
        </p:spPr>
      </p:pic>
      <p:pic>
        <p:nvPicPr>
          <p:cNvPr id="12" name="Picture 11" descr="Logo, icon&#10;&#10;Description automatically generated">
            <a:extLst>
              <a:ext uri="{FF2B5EF4-FFF2-40B4-BE49-F238E27FC236}">
                <a16:creationId xmlns:a16="http://schemas.microsoft.com/office/drawing/2014/main" id="{DB2B5954-926D-432F-B8DC-EAD45AD739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620112">
            <a:off x="2957299" y="2589989"/>
            <a:ext cx="1071050" cy="1071050"/>
          </a:xfrm>
          <a:prstGeom prst="rect">
            <a:avLst/>
          </a:prstGeom>
        </p:spPr>
      </p:pic>
      <p:pic>
        <p:nvPicPr>
          <p:cNvPr id="13" name="Picture 12" descr="Logo, icon&#10;&#10;Description automatically generated">
            <a:extLst>
              <a:ext uri="{FF2B5EF4-FFF2-40B4-BE49-F238E27FC236}">
                <a16:creationId xmlns:a16="http://schemas.microsoft.com/office/drawing/2014/main" id="{A71C88DF-02B4-46E3-A360-04DE900528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958605">
            <a:off x="4600498" y="3200400"/>
            <a:ext cx="883452" cy="883452"/>
          </a:xfrm>
          <a:prstGeom prst="rect">
            <a:avLst/>
          </a:prstGeom>
        </p:spPr>
      </p:pic>
      <p:pic>
        <p:nvPicPr>
          <p:cNvPr id="14" name="Picture 13" descr="Logo, icon&#10;&#10;Description automatically generated">
            <a:extLst>
              <a:ext uri="{FF2B5EF4-FFF2-40B4-BE49-F238E27FC236}">
                <a16:creationId xmlns:a16="http://schemas.microsoft.com/office/drawing/2014/main" id="{189B0D20-C2F6-4AC8-B970-89C6D260EE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679496">
            <a:off x="7508398" y="1019364"/>
            <a:ext cx="516612" cy="516612"/>
          </a:xfrm>
          <a:prstGeom prst="rect">
            <a:avLst/>
          </a:prstGeom>
        </p:spPr>
      </p:pic>
      <p:pic>
        <p:nvPicPr>
          <p:cNvPr id="15" name="Picture 14" descr="Logo, icon&#10;&#10;Description automatically generated">
            <a:extLst>
              <a:ext uri="{FF2B5EF4-FFF2-40B4-BE49-F238E27FC236}">
                <a16:creationId xmlns:a16="http://schemas.microsoft.com/office/drawing/2014/main" id="{69545878-9C65-4049-8570-746BEFE200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958605">
            <a:off x="8245010" y="2549159"/>
            <a:ext cx="698769" cy="698769"/>
          </a:xfrm>
          <a:prstGeom prst="rect">
            <a:avLst/>
          </a:prstGeom>
        </p:spPr>
      </p:pic>
      <p:pic>
        <p:nvPicPr>
          <p:cNvPr id="16" name="Picture 15" descr="Logo, icon&#10;&#10;Description automatically generated">
            <a:extLst>
              <a:ext uri="{FF2B5EF4-FFF2-40B4-BE49-F238E27FC236}">
                <a16:creationId xmlns:a16="http://schemas.microsoft.com/office/drawing/2014/main" id="{5BE0E667-5A6A-41E0-AF4C-20A63CBE69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41777">
            <a:off x="8222055" y="1405308"/>
            <a:ext cx="516612" cy="516612"/>
          </a:xfrm>
          <a:prstGeom prst="rect">
            <a:avLst/>
          </a:prstGeom>
        </p:spPr>
      </p:pic>
      <p:pic>
        <p:nvPicPr>
          <p:cNvPr id="17" name="Picture 16" descr="Logo, icon&#10;&#10;Description automatically generated">
            <a:extLst>
              <a:ext uri="{FF2B5EF4-FFF2-40B4-BE49-F238E27FC236}">
                <a16:creationId xmlns:a16="http://schemas.microsoft.com/office/drawing/2014/main" id="{A405CEEA-5DCF-4A89-887C-15D7CFE3FF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41777">
            <a:off x="4922545" y="1947508"/>
            <a:ext cx="386750" cy="386750"/>
          </a:xfrm>
          <a:prstGeom prst="rect">
            <a:avLst/>
          </a:prstGeom>
        </p:spPr>
      </p:pic>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Oval 22">
            <a:extLst>
              <a:ext uri="{FF2B5EF4-FFF2-40B4-BE49-F238E27FC236}">
                <a16:creationId xmlns:a16="http://schemas.microsoft.com/office/drawing/2014/main" id="{7331EDD1-A7B8-7998-CFCB-9641C7A93AC6}"/>
              </a:ext>
            </a:extLst>
          </p:cNvPr>
          <p:cNvSpPr/>
          <p:nvPr/>
        </p:nvSpPr>
        <p:spPr>
          <a:xfrm>
            <a:off x="759047" y="46641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4">
            <a:extLst>
              <a:ext uri="{FF2B5EF4-FFF2-40B4-BE49-F238E27FC236}">
                <a16:creationId xmlns:a16="http://schemas.microsoft.com/office/drawing/2014/main" id="{55DDCBA7-A3F0-F266-2349-DBF1CF0EC4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9447" y="57681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9868247-55A8-60D4-0970-A5D6006CF3B2}"/>
              </a:ext>
            </a:extLst>
          </p:cNvPr>
          <p:cNvSpPr txBox="1"/>
          <p:nvPr/>
        </p:nvSpPr>
        <p:spPr>
          <a:xfrm>
            <a:off x="1051316" y="455359"/>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spTree>
    <p:extLst>
      <p:ext uri="{BB962C8B-B14F-4D97-AF65-F5344CB8AC3E}">
        <p14:creationId xmlns:p14="http://schemas.microsoft.com/office/powerpoint/2010/main" val="30701087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32" presetClass="emph" presetSubtype="0" repeatCount="indefinite" fill="remove" nodeType="withEffect">
                                  <p:stCondLst>
                                    <p:cond delay="0"/>
                                  </p:stCondLst>
                                  <p:childTnLst>
                                    <p:animRot by="120000">
                                      <p:cBhvr>
                                        <p:cTn id="30" dur="150" fill="hold">
                                          <p:stCondLst>
                                            <p:cond delay="0"/>
                                          </p:stCondLst>
                                        </p:cTn>
                                        <p:tgtEl>
                                          <p:spTgt spid="4"/>
                                        </p:tgtEl>
                                        <p:attrNameLst>
                                          <p:attrName>r</p:attrName>
                                        </p:attrNameLst>
                                      </p:cBhvr>
                                    </p:animRot>
                                    <p:animRot by="-240000">
                                      <p:cBhvr>
                                        <p:cTn id="31" dur="300" fill="hold">
                                          <p:stCondLst>
                                            <p:cond delay="300"/>
                                          </p:stCondLst>
                                        </p:cTn>
                                        <p:tgtEl>
                                          <p:spTgt spid="4"/>
                                        </p:tgtEl>
                                        <p:attrNameLst>
                                          <p:attrName>r</p:attrName>
                                        </p:attrNameLst>
                                      </p:cBhvr>
                                    </p:animRot>
                                    <p:animRot by="240000">
                                      <p:cBhvr>
                                        <p:cTn id="32" dur="300" fill="hold">
                                          <p:stCondLst>
                                            <p:cond delay="600"/>
                                          </p:stCondLst>
                                        </p:cTn>
                                        <p:tgtEl>
                                          <p:spTgt spid="4"/>
                                        </p:tgtEl>
                                        <p:attrNameLst>
                                          <p:attrName>r</p:attrName>
                                        </p:attrNameLst>
                                      </p:cBhvr>
                                    </p:animRot>
                                    <p:animRot by="-240000">
                                      <p:cBhvr>
                                        <p:cTn id="33" dur="300" fill="hold">
                                          <p:stCondLst>
                                            <p:cond delay="900"/>
                                          </p:stCondLst>
                                        </p:cTn>
                                        <p:tgtEl>
                                          <p:spTgt spid="4"/>
                                        </p:tgtEl>
                                        <p:attrNameLst>
                                          <p:attrName>r</p:attrName>
                                        </p:attrNameLst>
                                      </p:cBhvr>
                                    </p:animRot>
                                    <p:animRot by="120000">
                                      <p:cBhvr>
                                        <p:cTn id="34" dur="300" fill="hold">
                                          <p:stCondLst>
                                            <p:cond delay="1200"/>
                                          </p:stCondLst>
                                        </p:cTn>
                                        <p:tgtEl>
                                          <p:spTgt spid="4"/>
                                        </p:tgtEl>
                                        <p:attrNameLst>
                                          <p:attrName>r</p:attrName>
                                        </p:attrNameLst>
                                      </p:cBhvr>
                                    </p:animRot>
                                  </p:childTnLst>
                                </p:cTn>
                              </p:par>
                              <p:par>
                                <p:cTn id="35" presetID="8" presetClass="emph" presetSubtype="0" repeatCount="indefinite" decel="100000" autoRev="1" fill="hold" nodeType="withEffect">
                                  <p:stCondLst>
                                    <p:cond delay="0"/>
                                  </p:stCondLst>
                                  <p:childTnLst>
                                    <p:animRot by="21600000">
                                      <p:cBhvr>
                                        <p:cTn id="36" dur="6000" fill="hold"/>
                                        <p:tgtEl>
                                          <p:spTgt spid="14"/>
                                        </p:tgtEl>
                                        <p:attrNameLst>
                                          <p:attrName>r</p:attrName>
                                        </p:attrNameLst>
                                      </p:cBhvr>
                                    </p:animRot>
                                  </p:childTnLst>
                                </p:cTn>
                              </p:par>
                              <p:par>
                                <p:cTn id="37" presetID="8" presetClass="emph" presetSubtype="0" repeatCount="indefinite" decel="100000" autoRev="1" fill="hold" nodeType="withEffect">
                                  <p:stCondLst>
                                    <p:cond delay="300"/>
                                  </p:stCondLst>
                                  <p:childTnLst>
                                    <p:animRot by="21600000">
                                      <p:cBhvr>
                                        <p:cTn id="38" dur="6000" fill="hold"/>
                                        <p:tgtEl>
                                          <p:spTgt spid="11"/>
                                        </p:tgtEl>
                                        <p:attrNameLst>
                                          <p:attrName>r</p:attrName>
                                        </p:attrNameLst>
                                      </p:cBhvr>
                                    </p:animRot>
                                  </p:childTnLst>
                                </p:cTn>
                              </p:par>
                              <p:par>
                                <p:cTn id="39" presetID="8" presetClass="emph" presetSubtype="0" repeatCount="indefinite" decel="100000" autoRev="1" fill="hold" nodeType="withEffect">
                                  <p:stCondLst>
                                    <p:cond delay="100"/>
                                  </p:stCondLst>
                                  <p:childTnLst>
                                    <p:animRot by="21600000">
                                      <p:cBhvr>
                                        <p:cTn id="40" dur="6000" fill="hold"/>
                                        <p:tgtEl>
                                          <p:spTgt spid="12"/>
                                        </p:tgtEl>
                                        <p:attrNameLst>
                                          <p:attrName>r</p:attrName>
                                        </p:attrNameLst>
                                      </p:cBhvr>
                                    </p:animRot>
                                  </p:childTnLst>
                                </p:cTn>
                              </p:par>
                              <p:par>
                                <p:cTn id="41" presetID="8" presetClass="emph" presetSubtype="0" repeatCount="indefinite" decel="100000" autoRev="1" fill="hold" nodeType="withEffect">
                                  <p:stCondLst>
                                    <p:cond delay="500"/>
                                  </p:stCondLst>
                                  <p:childTnLst>
                                    <p:animRot by="21600000">
                                      <p:cBhvr>
                                        <p:cTn id="42" dur="6000" fill="hold"/>
                                        <p:tgtEl>
                                          <p:spTgt spid="13"/>
                                        </p:tgtEl>
                                        <p:attrNameLst>
                                          <p:attrName>r</p:attrName>
                                        </p:attrNameLst>
                                      </p:cBhvr>
                                    </p:animRot>
                                  </p:childTnLst>
                                </p:cTn>
                              </p:par>
                              <p:par>
                                <p:cTn id="43" presetID="8" presetClass="emph" presetSubtype="0" repeatCount="indefinite" decel="100000" autoRev="1" fill="hold" nodeType="withEffect">
                                  <p:stCondLst>
                                    <p:cond delay="300"/>
                                  </p:stCondLst>
                                  <p:childTnLst>
                                    <p:animRot by="21600000">
                                      <p:cBhvr>
                                        <p:cTn id="44" dur="6000" fill="hold"/>
                                        <p:tgtEl>
                                          <p:spTgt spid="15"/>
                                        </p:tgtEl>
                                        <p:attrNameLst>
                                          <p:attrName>r</p:attrName>
                                        </p:attrNameLst>
                                      </p:cBhvr>
                                    </p:animRot>
                                  </p:childTnLst>
                                </p:cTn>
                              </p:par>
                              <p:par>
                                <p:cTn id="45" presetID="8" presetClass="emph" presetSubtype="0" repeatCount="indefinite" decel="100000" autoRev="1" fill="hold" nodeType="withEffect">
                                  <p:stCondLst>
                                    <p:cond delay="1100"/>
                                  </p:stCondLst>
                                  <p:childTnLst>
                                    <p:animRot by="21600000">
                                      <p:cBhvr>
                                        <p:cTn id="46" dur="6000" fill="hold"/>
                                        <p:tgtEl>
                                          <p:spTgt spid="16"/>
                                        </p:tgtEl>
                                        <p:attrNameLst>
                                          <p:attrName>r</p:attrName>
                                        </p:attrNameLst>
                                      </p:cBhvr>
                                    </p:animRo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8" presetClass="emph" presetSubtype="0" repeatCount="indefinite" decel="100000" autoRev="1" fill="hold" nodeType="withEffect">
                                  <p:stCondLst>
                                    <p:cond delay="300"/>
                                  </p:stCondLst>
                                  <p:childTnLst>
                                    <p:animRot by="21600000">
                                      <p:cBhvr>
                                        <p:cTn id="51" dur="6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 name="Oval 1">
            <a:extLst>
              <a:ext uri="{FF2B5EF4-FFF2-40B4-BE49-F238E27FC236}">
                <a16:creationId xmlns:a16="http://schemas.microsoft.com/office/drawing/2014/main" id="{59A10B64-23F3-7F07-F9CF-5F422454884F}"/>
              </a:ext>
            </a:extLst>
          </p:cNvPr>
          <p:cNvSpPr/>
          <p:nvPr/>
        </p:nvSpPr>
        <p:spPr>
          <a:xfrm>
            <a:off x="-2405821" y="2079424"/>
            <a:ext cx="1636564" cy="1636564"/>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sp>
        <p:nvSpPr>
          <p:cNvPr id="23" name="TextBox 22">
            <a:extLst>
              <a:ext uri="{FF2B5EF4-FFF2-40B4-BE49-F238E27FC236}">
                <a16:creationId xmlns:a16="http://schemas.microsoft.com/office/drawing/2014/main" id="{F4066275-074B-ADF5-2A90-136E66A58A99}"/>
              </a:ext>
            </a:extLst>
          </p:cNvPr>
          <p:cNvSpPr txBox="1"/>
          <p:nvPr/>
        </p:nvSpPr>
        <p:spPr>
          <a:xfrm>
            <a:off x="2937031" y="-1558032"/>
            <a:ext cx="62464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TỪ TRƯỜNG</a:t>
            </a:r>
          </a:p>
        </p:txBody>
      </p:sp>
      <p:sp>
        <p:nvSpPr>
          <p:cNvPr id="25" name="Oval 24">
            <a:extLst>
              <a:ext uri="{FF2B5EF4-FFF2-40B4-BE49-F238E27FC236}">
                <a16:creationId xmlns:a16="http://schemas.microsoft.com/office/drawing/2014/main" id="{E0EF3373-E7DF-ACFD-CD6F-425013FAC9EF}"/>
              </a:ext>
            </a:extLst>
          </p:cNvPr>
          <p:cNvSpPr/>
          <p:nvPr/>
        </p:nvSpPr>
        <p:spPr>
          <a:xfrm>
            <a:off x="12946211" y="1681292"/>
            <a:ext cx="1636564" cy="1636564"/>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721" y="2343524"/>
            <a:ext cx="1108364" cy="11083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2851548" y="4092676"/>
            <a:ext cx="23960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Trường</a:t>
            </a:r>
            <a:endPar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24" name="Oval 23">
            <a:extLst>
              <a:ext uri="{FF2B5EF4-FFF2-40B4-BE49-F238E27FC236}">
                <a16:creationId xmlns:a16="http://schemas.microsoft.com/office/drawing/2014/main" id="{AB7E539C-C91E-5A0F-D1D1-17E05499521E}"/>
              </a:ext>
            </a:extLst>
          </p:cNvPr>
          <p:cNvSpPr/>
          <p:nvPr/>
        </p:nvSpPr>
        <p:spPr>
          <a:xfrm>
            <a:off x="2074965" y="1559702"/>
            <a:ext cx="3800776" cy="3800776"/>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7" name="Picture 26">
            <a:extLst>
              <a:ext uri="{FF2B5EF4-FFF2-40B4-BE49-F238E27FC236}">
                <a16:creationId xmlns:a16="http://schemas.microsoft.com/office/drawing/2014/main" id="{5DC19DB3-87CD-FDC0-5B66-FE5BFA5BA861}"/>
              </a:ext>
            </a:extLst>
          </p:cNvPr>
          <p:cNvPicPr>
            <a:picLocks noChangeAspect="1"/>
          </p:cNvPicPr>
          <p:nvPr/>
        </p:nvPicPr>
        <p:blipFill>
          <a:blip r:embed="rId3"/>
          <a:stretch>
            <a:fillRect/>
          </a:stretch>
        </p:blipFill>
        <p:spPr>
          <a:xfrm>
            <a:off x="2713458" y="2195119"/>
            <a:ext cx="2467760" cy="2467760"/>
          </a:xfrm>
          <a:prstGeom prst="rect">
            <a:avLst/>
          </a:prstGeom>
        </p:spPr>
      </p:pic>
      <p:sp>
        <p:nvSpPr>
          <p:cNvPr id="28" name="TextBox 27">
            <a:extLst>
              <a:ext uri="{FF2B5EF4-FFF2-40B4-BE49-F238E27FC236}">
                <a16:creationId xmlns:a16="http://schemas.microsoft.com/office/drawing/2014/main" id="{CD536E52-814B-3EFC-B09A-59DC77135A87}"/>
              </a:ext>
            </a:extLst>
          </p:cNvPr>
          <p:cNvSpPr txBox="1"/>
          <p:nvPr/>
        </p:nvSpPr>
        <p:spPr>
          <a:xfrm>
            <a:off x="5566127" y="2764523"/>
            <a:ext cx="556459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Phổ</a:t>
            </a:r>
            <a:endPar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29" name="Picture 28">
            <a:extLst>
              <a:ext uri="{FF2B5EF4-FFF2-40B4-BE49-F238E27FC236}">
                <a16:creationId xmlns:a16="http://schemas.microsoft.com/office/drawing/2014/main" id="{9F977831-D2E9-CA10-2EC4-6473DADCD89E}"/>
              </a:ext>
            </a:extLst>
          </p:cNvPr>
          <p:cNvPicPr>
            <a:picLocks noChangeAspect="1"/>
          </p:cNvPicPr>
          <p:nvPr/>
        </p:nvPicPr>
        <p:blipFill>
          <a:blip r:embed="rId4"/>
          <a:stretch>
            <a:fillRect/>
          </a:stretch>
        </p:blipFill>
        <p:spPr>
          <a:xfrm>
            <a:off x="13164328" y="1886021"/>
            <a:ext cx="1200329" cy="1200329"/>
          </a:xfrm>
          <a:prstGeom prst="rect">
            <a:avLst/>
          </a:prstGeom>
        </p:spPr>
      </p:pic>
      <p:sp>
        <p:nvSpPr>
          <p:cNvPr id="30" name="TextBox 29">
            <a:extLst>
              <a:ext uri="{FF2B5EF4-FFF2-40B4-BE49-F238E27FC236}">
                <a16:creationId xmlns:a16="http://schemas.microsoft.com/office/drawing/2014/main" id="{FAE7C495-142C-64C0-3032-45186BD735B4}"/>
              </a:ext>
            </a:extLst>
          </p:cNvPr>
          <p:cNvSpPr txBox="1"/>
          <p:nvPr/>
        </p:nvSpPr>
        <p:spPr>
          <a:xfrm>
            <a:off x="11142958" y="7446817"/>
            <a:ext cx="32216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771471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9DEC88C8-1E0D-008B-3896-39A995A00CF1}"/>
              </a:ext>
            </a:extLst>
          </p:cNvPr>
          <p:cNvGrpSpPr/>
          <p:nvPr/>
        </p:nvGrpSpPr>
        <p:grpSpPr>
          <a:xfrm>
            <a:off x="514748" y="275208"/>
            <a:ext cx="660909" cy="660909"/>
            <a:chOff x="514748" y="275208"/>
            <a:chExt cx="777099" cy="777099"/>
          </a:xfrm>
        </p:grpSpPr>
        <p:sp>
          <p:nvSpPr>
            <p:cNvPr id="33" name="Oval 32">
              <a:extLst>
                <a:ext uri="{FF2B5EF4-FFF2-40B4-BE49-F238E27FC236}">
                  <a16:creationId xmlns:a16="http://schemas.microsoft.com/office/drawing/2014/main" id="{5E5BC019-4B46-08B0-0636-A6B7BFA768FB}"/>
                </a:ext>
              </a:extLst>
            </p:cNvPr>
            <p:cNvSpPr/>
            <p:nvPr/>
          </p:nvSpPr>
          <p:spPr>
            <a:xfrm>
              <a:off x="514748" y="275208"/>
              <a:ext cx="777099" cy="777099"/>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4" name="Picture 33">
              <a:extLst>
                <a:ext uri="{FF2B5EF4-FFF2-40B4-BE49-F238E27FC236}">
                  <a16:creationId xmlns:a16="http://schemas.microsoft.com/office/drawing/2014/main" id="{2B7D151B-A54D-C62E-DC6D-A1739CD535F8}"/>
                </a:ext>
              </a:extLst>
            </p:cNvPr>
            <p:cNvPicPr>
              <a:picLocks noChangeAspect="1"/>
            </p:cNvPicPr>
            <p:nvPr/>
          </p:nvPicPr>
          <p:blipFill>
            <a:blip r:embed="rId2"/>
            <a:stretch>
              <a:fillRect/>
            </a:stretch>
          </p:blipFill>
          <p:spPr>
            <a:xfrm>
              <a:off x="645293" y="405124"/>
              <a:ext cx="504553" cy="504553"/>
            </a:xfrm>
            <a:prstGeom prst="rect">
              <a:avLst/>
            </a:prstGeom>
          </p:spPr>
        </p:pic>
      </p:grpSp>
      <p:sp>
        <p:nvSpPr>
          <p:cNvPr id="35" name="TextBox 34">
            <a:extLst>
              <a:ext uri="{FF2B5EF4-FFF2-40B4-BE49-F238E27FC236}">
                <a16:creationId xmlns:a16="http://schemas.microsoft.com/office/drawing/2014/main" id="{C5CD4758-2766-B98C-8D9F-EFFCA551FCB2}"/>
              </a:ext>
            </a:extLst>
          </p:cNvPr>
          <p:cNvSpPr txBox="1"/>
          <p:nvPr/>
        </p:nvSpPr>
        <p:spPr>
          <a:xfrm>
            <a:off x="944975" y="279386"/>
            <a:ext cx="1971126"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Phổ</a:t>
            </a:r>
            <a:endParaRPr lang="en-US" sz="3200" dirty="0">
              <a:solidFill>
                <a:srgbClr val="1A3490"/>
              </a:solidFill>
              <a:latin typeface="#9Slide07 Cadena" panose="02000503000000020004" pitchFamily="2" charset="0"/>
            </a:endParaRPr>
          </a:p>
        </p:txBody>
      </p:sp>
      <p:grpSp>
        <p:nvGrpSpPr>
          <p:cNvPr id="37" name="Group 36">
            <a:extLst>
              <a:ext uri="{FF2B5EF4-FFF2-40B4-BE49-F238E27FC236}">
                <a16:creationId xmlns:a16="http://schemas.microsoft.com/office/drawing/2014/main" id="{DA735277-E392-C9F5-6663-45C0CCB0B74B}"/>
              </a:ext>
            </a:extLst>
          </p:cNvPr>
          <p:cNvGrpSpPr/>
          <p:nvPr/>
        </p:nvGrpSpPr>
        <p:grpSpPr>
          <a:xfrm>
            <a:off x="-70891" y="979361"/>
            <a:ext cx="1349259" cy="489894"/>
            <a:chOff x="9301953" y="2521456"/>
            <a:chExt cx="1463750" cy="578023"/>
          </a:xfrm>
          <a:solidFill>
            <a:srgbClr val="D96C75"/>
          </a:solidFill>
        </p:grpSpPr>
        <p:sp>
          <p:nvSpPr>
            <p:cNvPr id="38" name="Arrow: Pentagon 37">
              <a:extLst>
                <a:ext uri="{FF2B5EF4-FFF2-40B4-BE49-F238E27FC236}">
                  <a16:creationId xmlns:a16="http://schemas.microsoft.com/office/drawing/2014/main" id="{53D21DC3-2EBF-0DF1-0880-7B3FEC1FE713}"/>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row: Chevron 38">
              <a:extLst>
                <a:ext uri="{FF2B5EF4-FFF2-40B4-BE49-F238E27FC236}">
                  <a16:creationId xmlns:a16="http://schemas.microsoft.com/office/drawing/2014/main" id="{7E4E4508-05B9-119C-A8EE-20837726D463}"/>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0" name="TextBox 39">
            <a:extLst>
              <a:ext uri="{FF2B5EF4-FFF2-40B4-BE49-F238E27FC236}">
                <a16:creationId xmlns:a16="http://schemas.microsoft.com/office/drawing/2014/main" id="{4F7D4BA2-EFBF-7A14-00EF-E6031CE15737}"/>
              </a:ext>
            </a:extLst>
          </p:cNvPr>
          <p:cNvSpPr txBox="1"/>
          <p:nvPr/>
        </p:nvSpPr>
        <p:spPr>
          <a:xfrm>
            <a:off x="1291847" y="918481"/>
            <a:ext cx="62192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1A3490"/>
                </a:solidFill>
                <a:effectLst/>
                <a:uLnTx/>
                <a:uFillTx/>
                <a:latin typeface="#9Slide07 IcielBaliho Script" pitchFamily="2" charset="0"/>
                <a:ea typeface="+mn-ea"/>
                <a:cs typeface="+mn-cs"/>
              </a:rPr>
              <a:t>Thí nghiệm quan sát từ phổ của một nam châm</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
        <p:nvSpPr>
          <p:cNvPr id="41" name="Rectangle: Rounded Corners 40">
            <a:extLst>
              <a:ext uri="{FF2B5EF4-FFF2-40B4-BE49-F238E27FC236}">
                <a16:creationId xmlns:a16="http://schemas.microsoft.com/office/drawing/2014/main" id="{661CA016-44C7-A074-11A7-833EF1463C3F}"/>
              </a:ext>
            </a:extLst>
          </p:cNvPr>
          <p:cNvSpPr/>
          <p:nvPr/>
        </p:nvSpPr>
        <p:spPr>
          <a:xfrm>
            <a:off x="5153022" y="1695193"/>
            <a:ext cx="1885955" cy="523220"/>
          </a:xfrm>
          <a:prstGeom prst="roundRect">
            <a:avLst>
              <a:gd name="adj" fmla="val 25963"/>
            </a:avLst>
          </a:prstGeom>
          <a:solidFill>
            <a:srgbClr val="1A3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9Slide07 Cadena" panose="02000503000000020004" pitchFamily="2" charset="0"/>
              </a:rPr>
              <a:t>Chuẩn</a:t>
            </a:r>
            <a:r>
              <a:rPr lang="en-US" sz="2800" dirty="0">
                <a:solidFill>
                  <a:schemeClr val="bg1"/>
                </a:solidFill>
                <a:latin typeface="#9Slide07 Cadena" panose="02000503000000020004" pitchFamily="2" charset="0"/>
              </a:rPr>
              <a:t> </a:t>
            </a:r>
            <a:r>
              <a:rPr lang="en-US" sz="2800" dirty="0" err="1">
                <a:solidFill>
                  <a:schemeClr val="bg1"/>
                </a:solidFill>
                <a:latin typeface="#9Slide07 Cadena" panose="02000503000000020004" pitchFamily="2" charset="0"/>
              </a:rPr>
              <a:t>bị</a:t>
            </a:r>
            <a:endParaRPr lang="en-US" sz="2800" dirty="0">
              <a:solidFill>
                <a:schemeClr val="bg1"/>
              </a:solidFill>
              <a:latin typeface="#9Slide07 Cadena" panose="02000503000000020004" pitchFamily="2" charset="0"/>
            </a:endParaRPr>
          </a:p>
        </p:txBody>
      </p:sp>
      <p:sp>
        <p:nvSpPr>
          <p:cNvPr id="44" name="TextBox 43">
            <a:extLst>
              <a:ext uri="{FF2B5EF4-FFF2-40B4-BE49-F238E27FC236}">
                <a16:creationId xmlns:a16="http://schemas.microsoft.com/office/drawing/2014/main" id="{DDC88CFC-4ADE-7AF6-4419-5042EB1413A7}"/>
              </a:ext>
            </a:extLst>
          </p:cNvPr>
          <p:cNvSpPr txBox="1"/>
          <p:nvPr/>
        </p:nvSpPr>
        <p:spPr>
          <a:xfrm>
            <a:off x="717876" y="5536229"/>
            <a:ext cx="31984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Tấm nhựa trong</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45" name="TextBox 44">
            <a:extLst>
              <a:ext uri="{FF2B5EF4-FFF2-40B4-BE49-F238E27FC236}">
                <a16:creationId xmlns:a16="http://schemas.microsoft.com/office/drawing/2014/main" id="{D23F2B0C-ECFA-5B1E-ECD6-B596A380DCA3}"/>
              </a:ext>
            </a:extLst>
          </p:cNvPr>
          <p:cNvSpPr txBox="1"/>
          <p:nvPr/>
        </p:nvSpPr>
        <p:spPr>
          <a:xfrm>
            <a:off x="4625183" y="5536229"/>
            <a:ext cx="28859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accent4"/>
                </a:solidFill>
                <a:effectLst/>
                <a:uLnTx/>
                <a:uFillTx/>
                <a:latin typeface="#9Slide03 Arima Madurai Black" panose="00000A00000000000000" pitchFamily="2" charset="0"/>
                <a:cs typeface="#9Slide03 Arima Madurai Black" panose="00000A00000000000000" pitchFamily="2" charset="0"/>
              </a:rPr>
              <a:t>Mạt sắt</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pic>
        <p:nvPicPr>
          <p:cNvPr id="2050" name="Picture 2" descr="Tổng hợp Nhựa Cứng Trong Suốt giá rẻ, bán chạy tháng 7/2022 - BeeCost">
            <a:extLst>
              <a:ext uri="{FF2B5EF4-FFF2-40B4-BE49-F238E27FC236}">
                <a16:creationId xmlns:a16="http://schemas.microsoft.com/office/drawing/2014/main" id="{CFD502D6-0427-A338-EDB0-B6099E1629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330" y="2139905"/>
            <a:ext cx="2953528" cy="29535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9CC8845-5429-460E-5007-824F1C3BB093}"/>
              </a:ext>
            </a:extLst>
          </p:cNvPr>
          <p:cNvPicPr>
            <a:picLocks noChangeAspect="1"/>
          </p:cNvPicPr>
          <p:nvPr/>
        </p:nvPicPr>
        <p:blipFill rotWithShape="1">
          <a:blip r:embed="rId4"/>
          <a:srcRect l="4409" t="36577" r="3554" b="4811"/>
          <a:stretch/>
        </p:blipFill>
        <p:spPr>
          <a:xfrm>
            <a:off x="4276530" y="2995126"/>
            <a:ext cx="3638939" cy="2317389"/>
          </a:xfrm>
          <a:prstGeom prst="rect">
            <a:avLst/>
          </a:prstGeom>
        </p:spPr>
      </p:pic>
      <p:pic>
        <p:nvPicPr>
          <p:cNvPr id="50" name="Picture 49">
            <a:extLst>
              <a:ext uri="{FF2B5EF4-FFF2-40B4-BE49-F238E27FC236}">
                <a16:creationId xmlns:a16="http://schemas.microsoft.com/office/drawing/2014/main" id="{A22B3692-0F16-B947-466B-62B777F46D7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504" b="65252" l="16796" r="53823">
                        <a14:foregroundMark x1="21521" y1="58488" x2="19502" y2="58488"/>
                        <a14:foregroundMark x1="50473" y1="31366" x2="52363" y2="34416"/>
                        <a14:foregroundMark x1="51847" y1="32759" x2="50601" y2="35279"/>
                        <a14:foregroundMark x1="51418" y1="33223" x2="24656" y2="55968"/>
                        <a14:foregroundMark x1="24656" y1="55968" x2="23668" y2="57626"/>
                        <a14:foregroundMark x1="49012" y1="34682" x2="48625" y2="32361"/>
                        <a14:foregroundMark x1="49699" y1="30504" x2="50902" y2="32162"/>
                        <a14:foregroundMark x1="19115" y1="56830" x2="23668" y2="55371"/>
                        <a14:foregroundMark x1="18986" y1="58687" x2="18986" y2="60743"/>
                        <a14:foregroundMark x1="34235" y1="43369" x2="20962" y2="57029"/>
                        <a14:foregroundMark x1="29167" y1="46883" x2="24313" y2="52653"/>
                        <a14:foregroundMark x1="30112" y1="47480" x2="33033" y2="47878"/>
                        <a14:foregroundMark x1="32131" y1="46021" x2="28608" y2="49536"/>
                        <a14:foregroundMark x1="32904" y1="46220" x2="26890" y2="50000"/>
                        <a14:foregroundMark x1="32904" y1="45027" x2="27148" y2="48939"/>
                        <a14:foregroundMark x1="31186" y1="45822" x2="18299" y2="59284"/>
                        <a14:foregroundMark x1="25687" y1="50597" x2="19502" y2="55371"/>
                        <a14:foregroundMark x1="26761" y1="50995" x2="17354" y2="57029"/>
                        <a14:foregroundMark x1="18814" y1="55968" x2="18686" y2="62599"/>
                        <a14:foregroundMark x1="27019" y1="50398" x2="31314" y2="47082"/>
                        <a14:foregroundMark x1="16838" y1="61538" x2="22981" y2="64456"/>
                        <a14:foregroundMark x1="22723" y1="65318" x2="27964" y2="58687"/>
                        <a14:foregroundMark x1="25387" y1="60743" x2="35739" y2="52851"/>
                        <a14:foregroundMark x1="30885" y1="55769" x2="24184" y2="61340"/>
                        <a14:foregroundMark x1="32259" y1="56366" x2="24742" y2="61340"/>
                        <a14:foregroundMark x1="30756" y1="58289" x2="24184" y2="63859"/>
                        <a14:foregroundMark x1="40292" y1="48939" x2="53050" y2="38196"/>
                        <a14:foregroundMark x1="32517" y1="45225" x2="45275" y2="37135"/>
                        <a14:foregroundMark x1="34665" y1="43767" x2="49399" y2="31101"/>
                        <a14:foregroundMark x1="53823" y1="33223" x2="53565" y2="38992"/>
                        <a14:backgroundMark x1="38273" y1="53515" x2="38273" y2="60544"/>
                        <a14:backgroundMark x1="39218" y1="51658" x2="36125" y2="54509"/>
                      </a14:backgroundRemoval>
                    </a14:imgEffect>
                  </a14:imgLayer>
                </a14:imgProps>
              </a:ext>
              <a:ext uri="{28A0092B-C50C-407E-A947-70E740481C1C}">
                <a14:useLocalDpi xmlns:a14="http://schemas.microsoft.com/office/drawing/2010/main" val="0"/>
              </a:ext>
            </a:extLst>
          </a:blip>
          <a:srcRect l="16865" t="27061" r="44136" b="32217"/>
          <a:stretch/>
        </p:blipFill>
        <p:spPr>
          <a:xfrm>
            <a:off x="8398141" y="2802379"/>
            <a:ext cx="2712888" cy="1834936"/>
          </a:xfrm>
          <a:prstGeom prst="rect">
            <a:avLst/>
          </a:prstGeom>
        </p:spPr>
      </p:pic>
      <p:sp>
        <p:nvSpPr>
          <p:cNvPr id="51" name="TextBox 50">
            <a:extLst>
              <a:ext uri="{FF2B5EF4-FFF2-40B4-BE49-F238E27FC236}">
                <a16:creationId xmlns:a16="http://schemas.microsoft.com/office/drawing/2014/main" id="{13D17148-5430-7D99-AF4D-991962F69432}"/>
              </a:ext>
            </a:extLst>
          </p:cNvPr>
          <p:cNvSpPr txBox="1"/>
          <p:nvPr/>
        </p:nvSpPr>
        <p:spPr>
          <a:xfrm>
            <a:off x="8083334" y="5433677"/>
            <a:ext cx="31984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Thanh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517451682"/>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p:cTn id="14" dur="500" fill="hold"/>
                                        <p:tgtEl>
                                          <p:spTgt spid="2050"/>
                                        </p:tgtEl>
                                        <p:attrNameLst>
                                          <p:attrName>ppt_w</p:attrName>
                                        </p:attrNameLst>
                                      </p:cBhvr>
                                      <p:tavLst>
                                        <p:tav tm="0">
                                          <p:val>
                                            <p:fltVal val="0"/>
                                          </p:val>
                                        </p:tav>
                                        <p:tav tm="100000">
                                          <p:val>
                                            <p:strVal val="#ppt_w"/>
                                          </p:val>
                                        </p:tav>
                                      </p:tavLst>
                                    </p:anim>
                                    <p:anim calcmode="lin" valueType="num">
                                      <p:cBhvr>
                                        <p:cTn id="15" dur="500" fill="hold"/>
                                        <p:tgtEl>
                                          <p:spTgt spid="2050"/>
                                        </p:tgtEl>
                                        <p:attrNameLst>
                                          <p:attrName>ppt_h</p:attrName>
                                        </p:attrNameLst>
                                      </p:cBhvr>
                                      <p:tavLst>
                                        <p:tav tm="0">
                                          <p:val>
                                            <p:fltVal val="0"/>
                                          </p:val>
                                        </p:tav>
                                        <p:tav tm="100000">
                                          <p:val>
                                            <p:strVal val="#ppt_h"/>
                                          </p:val>
                                        </p:tav>
                                      </p:tavLst>
                                    </p:anim>
                                    <p:animEffect transition="in" filter="fade">
                                      <p:cBhvr>
                                        <p:cTn id="16" dur="500"/>
                                        <p:tgtEl>
                                          <p:spTgt spid="205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left)">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p:cTn id="36" dur="500" fill="hold"/>
                                        <p:tgtEl>
                                          <p:spTgt spid="50"/>
                                        </p:tgtEl>
                                        <p:attrNameLst>
                                          <p:attrName>ppt_w</p:attrName>
                                        </p:attrNameLst>
                                      </p:cBhvr>
                                      <p:tavLst>
                                        <p:tav tm="0">
                                          <p:val>
                                            <p:fltVal val="0"/>
                                          </p:val>
                                        </p:tav>
                                        <p:tav tm="100000">
                                          <p:val>
                                            <p:strVal val="#ppt_w"/>
                                          </p:val>
                                        </p:tav>
                                      </p:tavLst>
                                    </p:anim>
                                    <p:anim calcmode="lin" valueType="num">
                                      <p:cBhvr>
                                        <p:cTn id="37" dur="500" fill="hold"/>
                                        <p:tgtEl>
                                          <p:spTgt spid="50"/>
                                        </p:tgtEl>
                                        <p:attrNameLst>
                                          <p:attrName>ppt_h</p:attrName>
                                        </p:attrNameLst>
                                      </p:cBhvr>
                                      <p:tavLst>
                                        <p:tav tm="0">
                                          <p:val>
                                            <p:fltVal val="0"/>
                                          </p:val>
                                        </p:tav>
                                        <p:tav tm="100000">
                                          <p:val>
                                            <p:strVal val="#ppt_h"/>
                                          </p:val>
                                        </p:tav>
                                      </p:tavLst>
                                    </p:anim>
                                    <p:animEffect transition="in" filter="fade">
                                      <p:cBhvr>
                                        <p:cTn id="38" dur="500"/>
                                        <p:tgtEl>
                                          <p:spTgt spid="5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left)">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P spid="45" grpId="0"/>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AE9396A4-2709-4172-BC66-BD96415C0C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4935" y="3930441"/>
            <a:ext cx="5042129" cy="893831"/>
          </a:xfrm>
          <a:prstGeom prst="rect">
            <a:avLst/>
          </a:prstGeom>
          <a:ln>
            <a:noFill/>
          </a:ln>
        </p:spPr>
      </p:pic>
      <p:grpSp>
        <p:nvGrpSpPr>
          <p:cNvPr id="158" name="miếng nhựa phủ sắt">
            <a:extLst>
              <a:ext uri="{FF2B5EF4-FFF2-40B4-BE49-F238E27FC236}">
                <a16:creationId xmlns:a16="http://schemas.microsoft.com/office/drawing/2014/main" id="{F0A9F5A2-7553-4239-989D-165ED4F5FB38}"/>
              </a:ext>
            </a:extLst>
          </p:cNvPr>
          <p:cNvGrpSpPr/>
          <p:nvPr/>
        </p:nvGrpSpPr>
        <p:grpSpPr>
          <a:xfrm>
            <a:off x="2901787" y="3025937"/>
            <a:ext cx="6388424" cy="2702838"/>
            <a:chOff x="6530202" y="2321135"/>
            <a:chExt cx="5080000" cy="2149265"/>
          </a:xfrm>
        </p:grpSpPr>
        <p:pic>
          <p:nvPicPr>
            <p:cNvPr id="150" name="Picture 149">
              <a:extLst>
                <a:ext uri="{FF2B5EF4-FFF2-40B4-BE49-F238E27FC236}">
                  <a16:creationId xmlns:a16="http://schemas.microsoft.com/office/drawing/2014/main" id="{C9765075-F36E-432D-9E93-E9EC5243BA2D}"/>
                </a:ext>
              </a:extLst>
            </p:cNvPr>
            <p:cNvPicPr>
              <a:picLocks noChangeAspect="1"/>
            </p:cNvPicPr>
            <p:nvPr/>
          </p:nvPicPr>
          <p:blipFill>
            <a:blip r:embed="rId3">
              <a:alphaModFix amt="80000"/>
            </a:blip>
            <a:stretch>
              <a:fillRect/>
            </a:stretch>
          </p:blipFill>
          <p:spPr>
            <a:xfrm flipV="1">
              <a:off x="6530202" y="2321135"/>
              <a:ext cx="5080000" cy="985451"/>
            </a:xfrm>
            <a:prstGeom prst="rect">
              <a:avLst/>
            </a:prstGeom>
          </p:spPr>
        </p:pic>
        <p:pic>
          <p:nvPicPr>
            <p:cNvPr id="151" name="Picture 150">
              <a:extLst>
                <a:ext uri="{FF2B5EF4-FFF2-40B4-BE49-F238E27FC236}">
                  <a16:creationId xmlns:a16="http://schemas.microsoft.com/office/drawing/2014/main" id="{4E517718-6BA4-4A20-8509-7633E36150EF}"/>
                </a:ext>
              </a:extLst>
            </p:cNvPr>
            <p:cNvPicPr>
              <a:picLocks noChangeAspect="1"/>
            </p:cNvPicPr>
            <p:nvPr/>
          </p:nvPicPr>
          <p:blipFill>
            <a:blip r:embed="rId3">
              <a:alphaModFix amt="80000"/>
            </a:blip>
            <a:stretch>
              <a:fillRect/>
            </a:stretch>
          </p:blipFill>
          <p:spPr>
            <a:xfrm>
              <a:off x="6530202" y="3306587"/>
              <a:ext cx="5080000" cy="1163813"/>
            </a:xfrm>
            <a:prstGeom prst="rect">
              <a:avLst/>
            </a:prstGeom>
          </p:spPr>
        </p:pic>
      </p:grpSp>
      <p:grpSp>
        <p:nvGrpSpPr>
          <p:cNvPr id="146" name="Group 145">
            <a:extLst>
              <a:ext uri="{FF2B5EF4-FFF2-40B4-BE49-F238E27FC236}">
                <a16:creationId xmlns:a16="http://schemas.microsoft.com/office/drawing/2014/main" id="{2ADCBC83-854A-4D77-A892-B490C4177005}"/>
              </a:ext>
            </a:extLst>
          </p:cNvPr>
          <p:cNvGrpSpPr/>
          <p:nvPr/>
        </p:nvGrpSpPr>
        <p:grpSpPr>
          <a:xfrm>
            <a:off x="2832939" y="3061739"/>
            <a:ext cx="6526121" cy="2631234"/>
            <a:chOff x="6530460" y="2324098"/>
            <a:chExt cx="5189494" cy="2092326"/>
          </a:xfrm>
        </p:grpSpPr>
        <p:pic>
          <p:nvPicPr>
            <p:cNvPr id="137" name="Picture 136">
              <a:extLst>
                <a:ext uri="{FF2B5EF4-FFF2-40B4-BE49-F238E27FC236}">
                  <a16:creationId xmlns:a16="http://schemas.microsoft.com/office/drawing/2014/main" id="{01024181-95A3-4874-BB04-DF5ECE162B9B}"/>
                </a:ext>
              </a:extLst>
            </p:cNvPr>
            <p:cNvPicPr>
              <a:picLocks noChangeAspect="1"/>
            </p:cNvPicPr>
            <p:nvPr/>
          </p:nvPicPr>
          <p:blipFill>
            <a:blip r:embed="rId4">
              <a:alphaModFix amt="50000"/>
            </a:blip>
            <a:stretch>
              <a:fillRect/>
            </a:stretch>
          </p:blipFill>
          <p:spPr>
            <a:xfrm>
              <a:off x="6541372" y="2324101"/>
              <a:ext cx="971686" cy="2092109"/>
            </a:xfrm>
            <a:prstGeom prst="rect">
              <a:avLst/>
            </a:prstGeom>
          </p:spPr>
        </p:pic>
        <p:pic>
          <p:nvPicPr>
            <p:cNvPr id="138" name="Picture 137">
              <a:extLst>
                <a:ext uri="{FF2B5EF4-FFF2-40B4-BE49-F238E27FC236}">
                  <a16:creationId xmlns:a16="http://schemas.microsoft.com/office/drawing/2014/main" id="{584CAD1E-DBB4-41D5-B6D2-FF05001E3F59}"/>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saturation sat="98000"/>
                      </a14:imgEffect>
                    </a14:imgLayer>
                  </a14:imgProps>
                </a:ext>
              </a:extLst>
            </a:blip>
            <a:stretch>
              <a:fillRect/>
            </a:stretch>
          </p:blipFill>
          <p:spPr>
            <a:xfrm flipH="1">
              <a:off x="10643828" y="2324099"/>
              <a:ext cx="971686" cy="2092111"/>
            </a:xfrm>
            <a:prstGeom prst="rect">
              <a:avLst/>
            </a:prstGeom>
          </p:spPr>
        </p:pic>
        <p:grpSp>
          <p:nvGrpSpPr>
            <p:cNvPr id="142" name="Group 141">
              <a:extLst>
                <a:ext uri="{FF2B5EF4-FFF2-40B4-BE49-F238E27FC236}">
                  <a16:creationId xmlns:a16="http://schemas.microsoft.com/office/drawing/2014/main" id="{25E6A918-E480-42A2-97AD-EF43A7D34E06}"/>
                </a:ext>
              </a:extLst>
            </p:cNvPr>
            <p:cNvGrpSpPr/>
            <p:nvPr/>
          </p:nvGrpSpPr>
          <p:grpSpPr>
            <a:xfrm>
              <a:off x="6530460" y="2324098"/>
              <a:ext cx="5179454" cy="1072932"/>
              <a:chOff x="6530460" y="2324098"/>
              <a:chExt cx="5179454" cy="1072932"/>
            </a:xfrm>
          </p:grpSpPr>
          <p:pic>
            <p:nvPicPr>
              <p:cNvPr id="140" name="Picture 139">
                <a:extLst>
                  <a:ext uri="{FF2B5EF4-FFF2-40B4-BE49-F238E27FC236}">
                    <a16:creationId xmlns:a16="http://schemas.microsoft.com/office/drawing/2014/main" id="{3A16764A-E24D-4B18-BED8-AB23F94F1A79}"/>
                  </a:ext>
                </a:extLst>
              </p:cNvPr>
              <p:cNvPicPr>
                <a:picLocks noChangeAspect="1"/>
              </p:cNvPicPr>
              <p:nvPr/>
            </p:nvPicPr>
            <p:blipFill rotWithShape="1">
              <a:blip r:embed="rId7">
                <a:alphaModFix amt="50000"/>
              </a:blip>
              <a:srcRect l="6470" r="45937"/>
              <a:stretch/>
            </p:blipFill>
            <p:spPr>
              <a:xfrm>
                <a:off x="6530460" y="2324098"/>
                <a:ext cx="2594489" cy="1072932"/>
              </a:xfrm>
              <a:prstGeom prst="rect">
                <a:avLst/>
              </a:prstGeom>
            </p:spPr>
          </p:pic>
          <p:pic>
            <p:nvPicPr>
              <p:cNvPr id="141" name="Picture 140">
                <a:extLst>
                  <a:ext uri="{FF2B5EF4-FFF2-40B4-BE49-F238E27FC236}">
                    <a16:creationId xmlns:a16="http://schemas.microsoft.com/office/drawing/2014/main" id="{C4701C4A-7523-4947-9B4E-A13CAB4F5E21}"/>
                  </a:ext>
                </a:extLst>
              </p:cNvPr>
              <p:cNvPicPr>
                <a:picLocks noChangeAspect="1"/>
              </p:cNvPicPr>
              <p:nvPr/>
            </p:nvPicPr>
            <p:blipFill rotWithShape="1">
              <a:blip r:embed="rId7">
                <a:alphaModFix amt="50000"/>
              </a:blip>
              <a:srcRect l="6470" r="45937"/>
              <a:stretch/>
            </p:blipFill>
            <p:spPr>
              <a:xfrm flipH="1">
                <a:off x="9124949" y="2324313"/>
                <a:ext cx="2584965" cy="1072503"/>
              </a:xfrm>
              <a:prstGeom prst="rect">
                <a:avLst/>
              </a:prstGeom>
            </p:spPr>
          </p:pic>
        </p:grpSp>
        <p:grpSp>
          <p:nvGrpSpPr>
            <p:cNvPr id="143" name="Group 142">
              <a:extLst>
                <a:ext uri="{FF2B5EF4-FFF2-40B4-BE49-F238E27FC236}">
                  <a16:creationId xmlns:a16="http://schemas.microsoft.com/office/drawing/2014/main" id="{E427CBAD-8800-496B-AD84-8E17054FF189}"/>
                </a:ext>
              </a:extLst>
            </p:cNvPr>
            <p:cNvGrpSpPr/>
            <p:nvPr/>
          </p:nvGrpSpPr>
          <p:grpSpPr>
            <a:xfrm flipV="1">
              <a:off x="6540500" y="3396816"/>
              <a:ext cx="5179454" cy="1019608"/>
              <a:chOff x="6530460" y="2324099"/>
              <a:chExt cx="5179454" cy="1019608"/>
            </a:xfrm>
          </p:grpSpPr>
          <p:pic>
            <p:nvPicPr>
              <p:cNvPr id="144" name="Picture 143">
                <a:extLst>
                  <a:ext uri="{FF2B5EF4-FFF2-40B4-BE49-F238E27FC236}">
                    <a16:creationId xmlns:a16="http://schemas.microsoft.com/office/drawing/2014/main" id="{84732713-9AF0-4B6E-AA5E-5DBA5EFD2E85}"/>
                  </a:ext>
                </a:extLst>
              </p:cNvPr>
              <p:cNvPicPr>
                <a:picLocks noChangeAspect="1"/>
              </p:cNvPicPr>
              <p:nvPr/>
            </p:nvPicPr>
            <p:blipFill rotWithShape="1">
              <a:blip r:embed="rId7">
                <a:alphaModFix amt="50000"/>
              </a:blip>
              <a:srcRect l="6470" r="45937"/>
              <a:stretch/>
            </p:blipFill>
            <p:spPr>
              <a:xfrm>
                <a:off x="6530460" y="2324099"/>
                <a:ext cx="2594489" cy="1019394"/>
              </a:xfrm>
              <a:prstGeom prst="rect">
                <a:avLst/>
              </a:prstGeom>
            </p:spPr>
          </p:pic>
          <p:pic>
            <p:nvPicPr>
              <p:cNvPr id="145" name="Picture 144">
                <a:extLst>
                  <a:ext uri="{FF2B5EF4-FFF2-40B4-BE49-F238E27FC236}">
                    <a16:creationId xmlns:a16="http://schemas.microsoft.com/office/drawing/2014/main" id="{ECAED706-82D8-4410-AB11-413E0F71645A}"/>
                  </a:ext>
                </a:extLst>
              </p:cNvPr>
              <p:cNvPicPr>
                <a:picLocks noChangeAspect="1"/>
              </p:cNvPicPr>
              <p:nvPr/>
            </p:nvPicPr>
            <p:blipFill rotWithShape="1">
              <a:blip r:embed="rId7">
                <a:alphaModFix amt="50000"/>
              </a:blip>
              <a:srcRect l="6470" r="45937"/>
              <a:stretch/>
            </p:blipFill>
            <p:spPr>
              <a:xfrm flipH="1">
                <a:off x="9124949" y="2324313"/>
                <a:ext cx="2584965" cy="1019394"/>
              </a:xfrm>
              <a:prstGeom prst="rect">
                <a:avLst/>
              </a:prstGeom>
            </p:spPr>
          </p:pic>
        </p:grpSp>
      </p:grpSp>
      <p:grpSp>
        <p:nvGrpSpPr>
          <p:cNvPr id="162" name="Group 161">
            <a:extLst>
              <a:ext uri="{FF2B5EF4-FFF2-40B4-BE49-F238E27FC236}">
                <a16:creationId xmlns:a16="http://schemas.microsoft.com/office/drawing/2014/main" id="{BC71B49C-2BA1-431A-9874-1811FE983476}"/>
              </a:ext>
            </a:extLst>
          </p:cNvPr>
          <p:cNvGrpSpPr/>
          <p:nvPr/>
        </p:nvGrpSpPr>
        <p:grpSpPr>
          <a:xfrm>
            <a:off x="548848" y="2055031"/>
            <a:ext cx="7082033" cy="988942"/>
            <a:chOff x="2938371" y="1040119"/>
            <a:chExt cx="7082033" cy="988942"/>
          </a:xfrm>
        </p:grpSpPr>
        <p:sp>
          <p:nvSpPr>
            <p:cNvPr id="159" name="TextBox 158">
              <a:extLst>
                <a:ext uri="{FF2B5EF4-FFF2-40B4-BE49-F238E27FC236}">
                  <a16:creationId xmlns:a16="http://schemas.microsoft.com/office/drawing/2014/main" id="{ADC26249-9169-482A-A7F6-11A6E2318BB3}"/>
                </a:ext>
              </a:extLst>
            </p:cNvPr>
            <p:cNvSpPr txBox="1"/>
            <p:nvPr/>
          </p:nvSpPr>
          <p:spPr>
            <a:xfrm>
              <a:off x="2938371" y="1040119"/>
              <a:ext cx="6148736" cy="904863"/>
            </a:xfrm>
            <a:prstGeom prst="rect">
              <a:avLst/>
            </a:prstGeom>
            <a:noFill/>
          </p:spPr>
          <p:txBody>
            <a:bodyPr wrap="square" rtlCol="0">
              <a:spAutoFit/>
            </a:bodyPr>
            <a:lstStyle/>
            <a:p>
              <a:pPr algn="just">
                <a:lnSpc>
                  <a:spcPct val="120000"/>
                </a:lnSpc>
              </a:pPr>
              <a:r>
                <a:rPr lang="vi-VN" sz="2200" dirty="0">
                  <a:solidFill>
                    <a:schemeClr val="accent1"/>
                  </a:solidFill>
                  <a:latin typeface="#9Slide03 Arima Madurai Black" panose="00000A00000000000000" pitchFamily="2" charset="0"/>
                  <a:cs typeface="#9Slide03 Arima Madurai Black" panose="00000A00000000000000" pitchFamily="2" charset="0"/>
                </a:rPr>
                <a:t>Đặt tấm nhựa trong lên thanh nam châm</a:t>
              </a:r>
            </a:p>
            <a:p>
              <a:pPr algn="just">
                <a:lnSpc>
                  <a:spcPct val="120000"/>
                </a:lnSpc>
              </a:pPr>
              <a:r>
                <a:rPr lang="vi-VN" sz="2200" dirty="0">
                  <a:solidFill>
                    <a:schemeClr val="accent1"/>
                  </a:solidFill>
                  <a:latin typeface="#9Slide03 Arima Madurai Black" panose="00000A00000000000000" pitchFamily="2" charset="0"/>
                  <a:cs typeface="#9Slide03 Arima Madurai Black" panose="00000A00000000000000" pitchFamily="2" charset="0"/>
                </a:rPr>
                <a:t>Rắc đều 1 lớp mạt sắt lên tấm nhựa</a:t>
              </a:r>
              <a:endParaRPr lang="en-US" sz="2200" dirty="0">
                <a:solidFill>
                  <a:schemeClr val="accent1"/>
                </a:solidFill>
                <a:latin typeface="#9Slide03 Arima Madurai Black" panose="00000A00000000000000" pitchFamily="2" charset="0"/>
                <a:cs typeface="#9Slide03 Arima Madurai Black" panose="00000A00000000000000" pitchFamily="2" charset="0"/>
              </a:endParaRPr>
            </a:p>
          </p:txBody>
        </p:sp>
        <p:cxnSp>
          <p:nvCxnSpPr>
            <p:cNvPr id="161" name="Straight Arrow Connector 160">
              <a:extLst>
                <a:ext uri="{FF2B5EF4-FFF2-40B4-BE49-F238E27FC236}">
                  <a16:creationId xmlns:a16="http://schemas.microsoft.com/office/drawing/2014/main" id="{4AB0F3D4-7597-4B38-83EB-61FB0C186C1E}"/>
                </a:ext>
              </a:extLst>
            </p:cNvPr>
            <p:cNvCxnSpPr>
              <a:cxnSpLocks/>
            </p:cNvCxnSpPr>
            <p:nvPr/>
          </p:nvCxnSpPr>
          <p:spPr>
            <a:xfrm>
              <a:off x="8297437" y="1616338"/>
              <a:ext cx="1722967" cy="41272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9D6F3FC3-F3ED-43F1-B4BE-E1DBD04031BA}"/>
              </a:ext>
            </a:extLst>
          </p:cNvPr>
          <p:cNvGrpSpPr/>
          <p:nvPr/>
        </p:nvGrpSpPr>
        <p:grpSpPr>
          <a:xfrm>
            <a:off x="3836896" y="5279183"/>
            <a:ext cx="2859157" cy="1403101"/>
            <a:chOff x="6151012" y="-611476"/>
            <a:chExt cx="2859157" cy="1403101"/>
          </a:xfrm>
        </p:grpSpPr>
        <p:sp>
          <p:nvSpPr>
            <p:cNvPr id="164" name="TextBox 163">
              <a:extLst>
                <a:ext uri="{FF2B5EF4-FFF2-40B4-BE49-F238E27FC236}">
                  <a16:creationId xmlns:a16="http://schemas.microsoft.com/office/drawing/2014/main" id="{64BE6033-9340-4460-A753-F41508FF02A7}"/>
                </a:ext>
              </a:extLst>
            </p:cNvPr>
            <p:cNvSpPr txBox="1"/>
            <p:nvPr/>
          </p:nvSpPr>
          <p:spPr>
            <a:xfrm>
              <a:off x="6151012" y="293027"/>
              <a:ext cx="2859157" cy="498598"/>
            </a:xfrm>
            <a:prstGeom prst="rect">
              <a:avLst/>
            </a:prstGeom>
            <a:noFill/>
          </p:spPr>
          <p:txBody>
            <a:bodyPr wrap="square" rtlCol="0">
              <a:spAutoFit/>
            </a:bodyPr>
            <a:lstStyle/>
            <a:p>
              <a:pPr algn="just">
                <a:lnSpc>
                  <a:spcPct val="120000"/>
                </a:lnSpc>
              </a:pPr>
              <a:r>
                <a:rPr lang="vi-VN" sz="2200" dirty="0">
                  <a:solidFill>
                    <a:schemeClr val="accent1"/>
                  </a:solidFill>
                  <a:latin typeface="#9Slide03 Arima Madurai Black" panose="00000A00000000000000" pitchFamily="2" charset="0"/>
                  <a:cs typeface="#9Slide03 Arima Madurai Black" panose="00000A00000000000000" pitchFamily="2" charset="0"/>
                </a:rPr>
                <a:t>Gõ nhẹ</a:t>
              </a:r>
              <a:endParaRPr lang="en-US" sz="2200" dirty="0">
                <a:solidFill>
                  <a:schemeClr val="accent1"/>
                </a:solidFill>
                <a:latin typeface="#9Slide03 Arima Madurai Black" panose="00000A00000000000000" pitchFamily="2" charset="0"/>
                <a:cs typeface="#9Slide03 Arima Madurai Black" panose="00000A00000000000000" pitchFamily="2" charset="0"/>
              </a:endParaRPr>
            </a:p>
          </p:txBody>
        </p:sp>
        <p:cxnSp>
          <p:nvCxnSpPr>
            <p:cNvPr id="165" name="Straight Arrow Connector 164">
              <a:extLst>
                <a:ext uri="{FF2B5EF4-FFF2-40B4-BE49-F238E27FC236}">
                  <a16:creationId xmlns:a16="http://schemas.microsoft.com/office/drawing/2014/main" id="{5FDA243B-B8B5-4082-B33C-B1EE1AFA3926}"/>
                </a:ext>
              </a:extLst>
            </p:cNvPr>
            <p:cNvCxnSpPr>
              <a:cxnSpLocks/>
            </p:cNvCxnSpPr>
            <p:nvPr/>
          </p:nvCxnSpPr>
          <p:spPr>
            <a:xfrm flipV="1">
              <a:off x="7580591" y="-611476"/>
              <a:ext cx="324510" cy="109973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Oval 32">
            <a:extLst>
              <a:ext uri="{FF2B5EF4-FFF2-40B4-BE49-F238E27FC236}">
                <a16:creationId xmlns:a16="http://schemas.microsoft.com/office/drawing/2014/main" id="{5E5BC019-4B46-08B0-0636-A6B7BFA768FB}"/>
              </a:ext>
            </a:extLst>
          </p:cNvPr>
          <p:cNvSpPr/>
          <p:nvPr/>
        </p:nvSpPr>
        <p:spPr>
          <a:xfrm>
            <a:off x="514748" y="275208"/>
            <a:ext cx="777099" cy="777099"/>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4" name="Picture 33">
            <a:extLst>
              <a:ext uri="{FF2B5EF4-FFF2-40B4-BE49-F238E27FC236}">
                <a16:creationId xmlns:a16="http://schemas.microsoft.com/office/drawing/2014/main" id="{2B7D151B-A54D-C62E-DC6D-A1739CD535F8}"/>
              </a:ext>
            </a:extLst>
          </p:cNvPr>
          <p:cNvPicPr>
            <a:picLocks noChangeAspect="1"/>
          </p:cNvPicPr>
          <p:nvPr/>
        </p:nvPicPr>
        <p:blipFill>
          <a:blip r:embed="rId8"/>
          <a:stretch>
            <a:fillRect/>
          </a:stretch>
        </p:blipFill>
        <p:spPr>
          <a:xfrm>
            <a:off x="645293" y="405124"/>
            <a:ext cx="504553" cy="504553"/>
          </a:xfrm>
          <a:prstGeom prst="rect">
            <a:avLst/>
          </a:prstGeom>
        </p:spPr>
      </p:pic>
      <p:sp>
        <p:nvSpPr>
          <p:cNvPr id="35" name="TextBox 34">
            <a:extLst>
              <a:ext uri="{FF2B5EF4-FFF2-40B4-BE49-F238E27FC236}">
                <a16:creationId xmlns:a16="http://schemas.microsoft.com/office/drawing/2014/main" id="{C5CD4758-2766-B98C-8D9F-EFFCA551FCB2}"/>
              </a:ext>
            </a:extLst>
          </p:cNvPr>
          <p:cNvSpPr txBox="1"/>
          <p:nvPr/>
        </p:nvSpPr>
        <p:spPr>
          <a:xfrm>
            <a:off x="1048996" y="381153"/>
            <a:ext cx="1971126"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Phổ</a:t>
            </a:r>
            <a:endParaRPr lang="en-US" sz="3200" dirty="0">
              <a:solidFill>
                <a:srgbClr val="1A3490"/>
              </a:solidFill>
              <a:latin typeface="#9Slide07 Cadena" panose="02000503000000020004" pitchFamily="2" charset="0"/>
            </a:endParaRPr>
          </a:p>
        </p:txBody>
      </p:sp>
      <p:grpSp>
        <p:nvGrpSpPr>
          <p:cNvPr id="37" name="Group 36">
            <a:extLst>
              <a:ext uri="{FF2B5EF4-FFF2-40B4-BE49-F238E27FC236}">
                <a16:creationId xmlns:a16="http://schemas.microsoft.com/office/drawing/2014/main" id="{DA735277-E392-C9F5-6663-45C0CCB0B74B}"/>
              </a:ext>
            </a:extLst>
          </p:cNvPr>
          <p:cNvGrpSpPr/>
          <p:nvPr/>
        </p:nvGrpSpPr>
        <p:grpSpPr>
          <a:xfrm flipH="1">
            <a:off x="10831587" y="668817"/>
            <a:ext cx="1349259" cy="489894"/>
            <a:chOff x="9301953" y="2521456"/>
            <a:chExt cx="1463750" cy="578023"/>
          </a:xfrm>
          <a:solidFill>
            <a:srgbClr val="D96C75"/>
          </a:solidFill>
        </p:grpSpPr>
        <p:sp>
          <p:nvSpPr>
            <p:cNvPr id="38" name="Arrow: Pentagon 37">
              <a:extLst>
                <a:ext uri="{FF2B5EF4-FFF2-40B4-BE49-F238E27FC236}">
                  <a16:creationId xmlns:a16="http://schemas.microsoft.com/office/drawing/2014/main" id="{53D21DC3-2EBF-0DF1-0880-7B3FEC1FE713}"/>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row: Chevron 38">
              <a:extLst>
                <a:ext uri="{FF2B5EF4-FFF2-40B4-BE49-F238E27FC236}">
                  <a16:creationId xmlns:a16="http://schemas.microsoft.com/office/drawing/2014/main" id="{7E4E4508-05B9-119C-A8EE-20837726D463}"/>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0" name="TextBox 39">
            <a:extLst>
              <a:ext uri="{FF2B5EF4-FFF2-40B4-BE49-F238E27FC236}">
                <a16:creationId xmlns:a16="http://schemas.microsoft.com/office/drawing/2014/main" id="{4F7D4BA2-EFBF-7A14-00EF-E6031CE15737}"/>
              </a:ext>
            </a:extLst>
          </p:cNvPr>
          <p:cNvSpPr txBox="1"/>
          <p:nvPr/>
        </p:nvSpPr>
        <p:spPr>
          <a:xfrm>
            <a:off x="4766478" y="621939"/>
            <a:ext cx="62192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Thí nghiệm quan sát từ phổ của một nam châm</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
        <p:nvSpPr>
          <p:cNvPr id="36" name="Rectangle: Rounded Corners 35">
            <a:extLst>
              <a:ext uri="{FF2B5EF4-FFF2-40B4-BE49-F238E27FC236}">
                <a16:creationId xmlns:a16="http://schemas.microsoft.com/office/drawing/2014/main" id="{FFA364CE-7A8D-9A86-32C4-24BAADE46C9D}"/>
              </a:ext>
            </a:extLst>
          </p:cNvPr>
          <p:cNvSpPr/>
          <p:nvPr/>
        </p:nvSpPr>
        <p:spPr>
          <a:xfrm>
            <a:off x="4085231" y="1165027"/>
            <a:ext cx="4091033" cy="523220"/>
          </a:xfrm>
          <a:prstGeom prst="roundRect">
            <a:avLst>
              <a:gd name="adj" fmla="val 25963"/>
            </a:avLst>
          </a:prstGeom>
          <a:solidFill>
            <a:srgbClr val="1A3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bg1"/>
                </a:solidFill>
                <a:latin typeface="#9Slide07 Cadena" panose="02000503000000020004" pitchFamily="2" charset="0"/>
              </a:rPr>
              <a:t>Tiến Hành Thí Nghiệm</a:t>
            </a:r>
            <a:endParaRPr lang="en-US" sz="2800" dirty="0">
              <a:solidFill>
                <a:schemeClr val="bg1"/>
              </a:solidFill>
              <a:latin typeface="#9Slide07 Cadena" panose="02000503000000020004" pitchFamily="2" charset="0"/>
            </a:endParaRPr>
          </a:p>
        </p:txBody>
      </p:sp>
    </p:spTree>
    <p:extLst>
      <p:ext uri="{BB962C8B-B14F-4D97-AF65-F5344CB8AC3E}">
        <p14:creationId xmlns:p14="http://schemas.microsoft.com/office/powerpoint/2010/main" val="4017132339"/>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62"/>
                                        </p:tgtEl>
                                        <p:attrNameLst>
                                          <p:attrName>style.visibility</p:attrName>
                                        </p:attrNameLst>
                                      </p:cBhvr>
                                      <p:to>
                                        <p:strVal val="visible"/>
                                      </p:to>
                                    </p:set>
                                    <p:animEffect transition="in" filter="wipe(up)">
                                      <p:cBhvr>
                                        <p:cTn id="19" dur="500"/>
                                        <p:tgtEl>
                                          <p:spTgt spid="162"/>
                                        </p:tgtEl>
                                      </p:cBhvr>
                                    </p:animEffect>
                                  </p:childTnLst>
                                </p:cTn>
                              </p:par>
                              <p:par>
                                <p:cTn id="20" presetID="10" presetClass="entr" presetSubtype="0" fill="hold" nodeType="withEffect">
                                  <p:stCondLst>
                                    <p:cond delay="0"/>
                                  </p:stCondLst>
                                  <p:childTnLst>
                                    <p:set>
                                      <p:cBhvr>
                                        <p:cTn id="21" dur="1" fill="hold">
                                          <p:stCondLst>
                                            <p:cond delay="0"/>
                                          </p:stCondLst>
                                        </p:cTn>
                                        <p:tgtEl>
                                          <p:spTgt spid="158"/>
                                        </p:tgtEl>
                                        <p:attrNameLst>
                                          <p:attrName>style.visibility</p:attrName>
                                        </p:attrNameLst>
                                      </p:cBhvr>
                                      <p:to>
                                        <p:strVal val="visible"/>
                                      </p:to>
                                    </p:set>
                                    <p:animEffect transition="in" filter="fade">
                                      <p:cBhvr>
                                        <p:cTn id="22" dur="1500"/>
                                        <p:tgtEl>
                                          <p:spTgt spid="15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3"/>
                                        </p:tgtEl>
                                        <p:attrNameLst>
                                          <p:attrName>style.visibility</p:attrName>
                                        </p:attrNameLst>
                                      </p:cBhvr>
                                      <p:to>
                                        <p:strVal val="visible"/>
                                      </p:to>
                                    </p:set>
                                    <p:animEffect transition="in" filter="wipe(down)">
                                      <p:cBhvr>
                                        <p:cTn id="27" dur="500"/>
                                        <p:tgtEl>
                                          <p:spTgt spid="163"/>
                                        </p:tgtEl>
                                      </p:cBhvr>
                                    </p:animEffect>
                                  </p:childTnLst>
                                </p:cTn>
                              </p:par>
                              <p:par>
                                <p:cTn id="28" presetID="32" presetClass="emph" presetSubtype="0" fill="remove" nodeType="withEffect">
                                  <p:stCondLst>
                                    <p:cond delay="0"/>
                                  </p:stCondLst>
                                  <p:childTnLst>
                                    <p:animRot by="120000">
                                      <p:cBhvr>
                                        <p:cTn id="29" dur="150" fill="hold">
                                          <p:stCondLst>
                                            <p:cond delay="0"/>
                                          </p:stCondLst>
                                        </p:cTn>
                                        <p:tgtEl>
                                          <p:spTgt spid="6"/>
                                        </p:tgtEl>
                                        <p:attrNameLst>
                                          <p:attrName>r</p:attrName>
                                        </p:attrNameLst>
                                      </p:cBhvr>
                                    </p:animRot>
                                    <p:animRot by="-240000">
                                      <p:cBhvr>
                                        <p:cTn id="30" dur="300" fill="hold">
                                          <p:stCondLst>
                                            <p:cond delay="300"/>
                                          </p:stCondLst>
                                        </p:cTn>
                                        <p:tgtEl>
                                          <p:spTgt spid="6"/>
                                        </p:tgtEl>
                                        <p:attrNameLst>
                                          <p:attrName>r</p:attrName>
                                        </p:attrNameLst>
                                      </p:cBhvr>
                                    </p:animRot>
                                    <p:animRot by="240000">
                                      <p:cBhvr>
                                        <p:cTn id="31" dur="300" fill="hold">
                                          <p:stCondLst>
                                            <p:cond delay="600"/>
                                          </p:stCondLst>
                                        </p:cTn>
                                        <p:tgtEl>
                                          <p:spTgt spid="6"/>
                                        </p:tgtEl>
                                        <p:attrNameLst>
                                          <p:attrName>r</p:attrName>
                                        </p:attrNameLst>
                                      </p:cBhvr>
                                    </p:animRot>
                                    <p:animRot by="-240000">
                                      <p:cBhvr>
                                        <p:cTn id="32" dur="300" fill="hold">
                                          <p:stCondLst>
                                            <p:cond delay="900"/>
                                          </p:stCondLst>
                                        </p:cTn>
                                        <p:tgtEl>
                                          <p:spTgt spid="6"/>
                                        </p:tgtEl>
                                        <p:attrNameLst>
                                          <p:attrName>r</p:attrName>
                                        </p:attrNameLst>
                                      </p:cBhvr>
                                    </p:animRot>
                                    <p:animRot by="120000">
                                      <p:cBhvr>
                                        <p:cTn id="33" dur="300" fill="hold">
                                          <p:stCondLst>
                                            <p:cond delay="1200"/>
                                          </p:stCondLst>
                                        </p:cTn>
                                        <p:tgtEl>
                                          <p:spTgt spid="6"/>
                                        </p:tgtEl>
                                        <p:attrNameLst>
                                          <p:attrName>r</p:attrName>
                                        </p:attrNameLst>
                                      </p:cBhvr>
                                    </p:animRot>
                                  </p:childTnLst>
                                </p:cTn>
                              </p:par>
                              <p:par>
                                <p:cTn id="34" presetID="10" presetClass="exit" presetSubtype="0" fill="hold" nodeType="withEffect">
                                  <p:stCondLst>
                                    <p:cond delay="0"/>
                                  </p:stCondLst>
                                  <p:childTnLst>
                                    <p:animEffect transition="out" filter="fade">
                                      <p:cBhvr>
                                        <p:cTn id="35" dur="500"/>
                                        <p:tgtEl>
                                          <p:spTgt spid="162"/>
                                        </p:tgtEl>
                                      </p:cBhvr>
                                    </p:animEffect>
                                    <p:set>
                                      <p:cBhvr>
                                        <p:cTn id="36" dur="1" fill="hold">
                                          <p:stCondLst>
                                            <p:cond delay="499"/>
                                          </p:stCondLst>
                                        </p:cTn>
                                        <p:tgtEl>
                                          <p:spTgt spid="162"/>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58"/>
                                        </p:tgtEl>
                                      </p:cBhvr>
                                    </p:animEffect>
                                    <p:set>
                                      <p:cBhvr>
                                        <p:cTn id="39" dur="1" fill="hold">
                                          <p:stCondLst>
                                            <p:cond delay="499"/>
                                          </p:stCondLst>
                                        </p:cTn>
                                        <p:tgtEl>
                                          <p:spTgt spid="158"/>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46"/>
                                        </p:tgtEl>
                                        <p:attrNameLst>
                                          <p:attrName>style.visibility</p:attrName>
                                        </p:attrNameLst>
                                      </p:cBhvr>
                                      <p:to>
                                        <p:strVal val="visible"/>
                                      </p:to>
                                    </p:set>
                                    <p:animEffect transition="in" filter="fade">
                                      <p:cBhvr>
                                        <p:cTn id="42"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AE9396A4-2709-4172-BC66-BD96415C0C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6272" y="4032365"/>
            <a:ext cx="4009442" cy="710764"/>
          </a:xfrm>
          <a:prstGeom prst="rect">
            <a:avLst/>
          </a:prstGeom>
          <a:ln>
            <a:noFill/>
          </a:ln>
        </p:spPr>
      </p:pic>
      <p:grpSp>
        <p:nvGrpSpPr>
          <p:cNvPr id="158" name="miếng nhựa phủ sắt">
            <a:extLst>
              <a:ext uri="{FF2B5EF4-FFF2-40B4-BE49-F238E27FC236}">
                <a16:creationId xmlns:a16="http://schemas.microsoft.com/office/drawing/2014/main" id="{F0A9F5A2-7553-4239-989D-165ED4F5FB38}"/>
              </a:ext>
            </a:extLst>
          </p:cNvPr>
          <p:cNvGrpSpPr/>
          <p:nvPr/>
        </p:nvGrpSpPr>
        <p:grpSpPr>
          <a:xfrm>
            <a:off x="6610993" y="3313115"/>
            <a:ext cx="5080000" cy="2149265"/>
            <a:chOff x="6530202" y="2321135"/>
            <a:chExt cx="5080000" cy="2149265"/>
          </a:xfrm>
        </p:grpSpPr>
        <p:pic>
          <p:nvPicPr>
            <p:cNvPr id="150" name="Picture 149">
              <a:extLst>
                <a:ext uri="{FF2B5EF4-FFF2-40B4-BE49-F238E27FC236}">
                  <a16:creationId xmlns:a16="http://schemas.microsoft.com/office/drawing/2014/main" id="{C9765075-F36E-432D-9E93-E9EC5243BA2D}"/>
                </a:ext>
              </a:extLst>
            </p:cNvPr>
            <p:cNvPicPr>
              <a:picLocks noChangeAspect="1"/>
            </p:cNvPicPr>
            <p:nvPr/>
          </p:nvPicPr>
          <p:blipFill>
            <a:blip r:embed="rId3">
              <a:alphaModFix amt="80000"/>
            </a:blip>
            <a:stretch>
              <a:fillRect/>
            </a:stretch>
          </p:blipFill>
          <p:spPr>
            <a:xfrm flipV="1">
              <a:off x="6530202" y="2321135"/>
              <a:ext cx="5080000" cy="985451"/>
            </a:xfrm>
            <a:prstGeom prst="rect">
              <a:avLst/>
            </a:prstGeom>
          </p:spPr>
        </p:pic>
        <p:pic>
          <p:nvPicPr>
            <p:cNvPr id="151" name="Picture 150">
              <a:extLst>
                <a:ext uri="{FF2B5EF4-FFF2-40B4-BE49-F238E27FC236}">
                  <a16:creationId xmlns:a16="http://schemas.microsoft.com/office/drawing/2014/main" id="{4E517718-6BA4-4A20-8509-7633E36150EF}"/>
                </a:ext>
              </a:extLst>
            </p:cNvPr>
            <p:cNvPicPr>
              <a:picLocks noChangeAspect="1"/>
            </p:cNvPicPr>
            <p:nvPr/>
          </p:nvPicPr>
          <p:blipFill>
            <a:blip r:embed="rId3">
              <a:alphaModFix amt="80000"/>
            </a:blip>
            <a:stretch>
              <a:fillRect/>
            </a:stretch>
          </p:blipFill>
          <p:spPr>
            <a:xfrm>
              <a:off x="6530202" y="3306587"/>
              <a:ext cx="5080000" cy="1163813"/>
            </a:xfrm>
            <a:prstGeom prst="rect">
              <a:avLst/>
            </a:prstGeom>
          </p:spPr>
        </p:pic>
      </p:grpSp>
      <p:grpSp>
        <p:nvGrpSpPr>
          <p:cNvPr id="146" name="Group 145">
            <a:extLst>
              <a:ext uri="{FF2B5EF4-FFF2-40B4-BE49-F238E27FC236}">
                <a16:creationId xmlns:a16="http://schemas.microsoft.com/office/drawing/2014/main" id="{2ADCBC83-854A-4D77-A892-B490C4177005}"/>
              </a:ext>
            </a:extLst>
          </p:cNvPr>
          <p:cNvGrpSpPr/>
          <p:nvPr/>
        </p:nvGrpSpPr>
        <p:grpSpPr>
          <a:xfrm>
            <a:off x="6612799" y="3303271"/>
            <a:ext cx="5189494" cy="2092326"/>
            <a:chOff x="6530460" y="2324098"/>
            <a:chExt cx="5189494" cy="2092326"/>
          </a:xfrm>
        </p:grpSpPr>
        <p:pic>
          <p:nvPicPr>
            <p:cNvPr id="137" name="Picture 136">
              <a:extLst>
                <a:ext uri="{FF2B5EF4-FFF2-40B4-BE49-F238E27FC236}">
                  <a16:creationId xmlns:a16="http://schemas.microsoft.com/office/drawing/2014/main" id="{01024181-95A3-4874-BB04-DF5ECE162B9B}"/>
                </a:ext>
              </a:extLst>
            </p:cNvPr>
            <p:cNvPicPr>
              <a:picLocks noChangeAspect="1"/>
            </p:cNvPicPr>
            <p:nvPr/>
          </p:nvPicPr>
          <p:blipFill>
            <a:blip r:embed="rId4">
              <a:alphaModFix amt="50000"/>
            </a:blip>
            <a:stretch>
              <a:fillRect/>
            </a:stretch>
          </p:blipFill>
          <p:spPr>
            <a:xfrm>
              <a:off x="6541372" y="2324101"/>
              <a:ext cx="971686" cy="2092109"/>
            </a:xfrm>
            <a:prstGeom prst="rect">
              <a:avLst/>
            </a:prstGeom>
          </p:spPr>
        </p:pic>
        <p:pic>
          <p:nvPicPr>
            <p:cNvPr id="138" name="Picture 137">
              <a:extLst>
                <a:ext uri="{FF2B5EF4-FFF2-40B4-BE49-F238E27FC236}">
                  <a16:creationId xmlns:a16="http://schemas.microsoft.com/office/drawing/2014/main" id="{584CAD1E-DBB4-41D5-B6D2-FF05001E3F59}"/>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saturation sat="98000"/>
                      </a14:imgEffect>
                    </a14:imgLayer>
                  </a14:imgProps>
                </a:ext>
              </a:extLst>
            </a:blip>
            <a:stretch>
              <a:fillRect/>
            </a:stretch>
          </p:blipFill>
          <p:spPr>
            <a:xfrm flipH="1">
              <a:off x="10643828" y="2324099"/>
              <a:ext cx="971686" cy="2092111"/>
            </a:xfrm>
            <a:prstGeom prst="rect">
              <a:avLst/>
            </a:prstGeom>
          </p:spPr>
        </p:pic>
        <p:grpSp>
          <p:nvGrpSpPr>
            <p:cNvPr id="142" name="Group 141">
              <a:extLst>
                <a:ext uri="{FF2B5EF4-FFF2-40B4-BE49-F238E27FC236}">
                  <a16:creationId xmlns:a16="http://schemas.microsoft.com/office/drawing/2014/main" id="{25E6A918-E480-42A2-97AD-EF43A7D34E06}"/>
                </a:ext>
              </a:extLst>
            </p:cNvPr>
            <p:cNvGrpSpPr/>
            <p:nvPr/>
          </p:nvGrpSpPr>
          <p:grpSpPr>
            <a:xfrm>
              <a:off x="6530460" y="2324098"/>
              <a:ext cx="5179454" cy="1072932"/>
              <a:chOff x="6530460" y="2324098"/>
              <a:chExt cx="5179454" cy="1072932"/>
            </a:xfrm>
          </p:grpSpPr>
          <p:pic>
            <p:nvPicPr>
              <p:cNvPr id="140" name="Picture 139">
                <a:extLst>
                  <a:ext uri="{FF2B5EF4-FFF2-40B4-BE49-F238E27FC236}">
                    <a16:creationId xmlns:a16="http://schemas.microsoft.com/office/drawing/2014/main" id="{3A16764A-E24D-4B18-BED8-AB23F94F1A79}"/>
                  </a:ext>
                </a:extLst>
              </p:cNvPr>
              <p:cNvPicPr>
                <a:picLocks noChangeAspect="1"/>
              </p:cNvPicPr>
              <p:nvPr/>
            </p:nvPicPr>
            <p:blipFill rotWithShape="1">
              <a:blip r:embed="rId7">
                <a:alphaModFix amt="50000"/>
              </a:blip>
              <a:srcRect l="6470" r="45937"/>
              <a:stretch/>
            </p:blipFill>
            <p:spPr>
              <a:xfrm>
                <a:off x="6530460" y="2324098"/>
                <a:ext cx="2594489" cy="1072932"/>
              </a:xfrm>
              <a:prstGeom prst="rect">
                <a:avLst/>
              </a:prstGeom>
            </p:spPr>
          </p:pic>
          <p:pic>
            <p:nvPicPr>
              <p:cNvPr id="141" name="Picture 140">
                <a:extLst>
                  <a:ext uri="{FF2B5EF4-FFF2-40B4-BE49-F238E27FC236}">
                    <a16:creationId xmlns:a16="http://schemas.microsoft.com/office/drawing/2014/main" id="{C4701C4A-7523-4947-9B4E-A13CAB4F5E21}"/>
                  </a:ext>
                </a:extLst>
              </p:cNvPr>
              <p:cNvPicPr>
                <a:picLocks noChangeAspect="1"/>
              </p:cNvPicPr>
              <p:nvPr/>
            </p:nvPicPr>
            <p:blipFill rotWithShape="1">
              <a:blip r:embed="rId7">
                <a:alphaModFix amt="50000"/>
              </a:blip>
              <a:srcRect l="6470" r="45937"/>
              <a:stretch/>
            </p:blipFill>
            <p:spPr>
              <a:xfrm flipH="1">
                <a:off x="9124949" y="2324313"/>
                <a:ext cx="2584965" cy="1072503"/>
              </a:xfrm>
              <a:prstGeom prst="rect">
                <a:avLst/>
              </a:prstGeom>
            </p:spPr>
          </p:pic>
        </p:grpSp>
        <p:grpSp>
          <p:nvGrpSpPr>
            <p:cNvPr id="143" name="Group 142">
              <a:extLst>
                <a:ext uri="{FF2B5EF4-FFF2-40B4-BE49-F238E27FC236}">
                  <a16:creationId xmlns:a16="http://schemas.microsoft.com/office/drawing/2014/main" id="{E427CBAD-8800-496B-AD84-8E17054FF189}"/>
                </a:ext>
              </a:extLst>
            </p:cNvPr>
            <p:cNvGrpSpPr/>
            <p:nvPr/>
          </p:nvGrpSpPr>
          <p:grpSpPr>
            <a:xfrm flipV="1">
              <a:off x="6540500" y="3396816"/>
              <a:ext cx="5179454" cy="1019608"/>
              <a:chOff x="6530460" y="2324099"/>
              <a:chExt cx="5179454" cy="1019608"/>
            </a:xfrm>
          </p:grpSpPr>
          <p:pic>
            <p:nvPicPr>
              <p:cNvPr id="144" name="Picture 143">
                <a:extLst>
                  <a:ext uri="{FF2B5EF4-FFF2-40B4-BE49-F238E27FC236}">
                    <a16:creationId xmlns:a16="http://schemas.microsoft.com/office/drawing/2014/main" id="{84732713-9AF0-4B6E-AA5E-5DBA5EFD2E85}"/>
                  </a:ext>
                </a:extLst>
              </p:cNvPr>
              <p:cNvPicPr>
                <a:picLocks noChangeAspect="1"/>
              </p:cNvPicPr>
              <p:nvPr/>
            </p:nvPicPr>
            <p:blipFill rotWithShape="1">
              <a:blip r:embed="rId7">
                <a:alphaModFix amt="50000"/>
              </a:blip>
              <a:srcRect l="6470" r="45937"/>
              <a:stretch/>
            </p:blipFill>
            <p:spPr>
              <a:xfrm>
                <a:off x="6530460" y="2324099"/>
                <a:ext cx="2594489" cy="1019394"/>
              </a:xfrm>
              <a:prstGeom prst="rect">
                <a:avLst/>
              </a:prstGeom>
            </p:spPr>
          </p:pic>
          <p:pic>
            <p:nvPicPr>
              <p:cNvPr id="145" name="Picture 144">
                <a:extLst>
                  <a:ext uri="{FF2B5EF4-FFF2-40B4-BE49-F238E27FC236}">
                    <a16:creationId xmlns:a16="http://schemas.microsoft.com/office/drawing/2014/main" id="{ECAED706-82D8-4410-AB11-413E0F71645A}"/>
                  </a:ext>
                </a:extLst>
              </p:cNvPr>
              <p:cNvPicPr>
                <a:picLocks noChangeAspect="1"/>
              </p:cNvPicPr>
              <p:nvPr/>
            </p:nvPicPr>
            <p:blipFill rotWithShape="1">
              <a:blip r:embed="rId7">
                <a:alphaModFix amt="50000"/>
              </a:blip>
              <a:srcRect l="6470" r="45937"/>
              <a:stretch/>
            </p:blipFill>
            <p:spPr>
              <a:xfrm flipH="1">
                <a:off x="9124949" y="2324313"/>
                <a:ext cx="2584965" cy="1019394"/>
              </a:xfrm>
              <a:prstGeom prst="rect">
                <a:avLst/>
              </a:prstGeom>
            </p:spPr>
          </p:pic>
        </p:grpSp>
      </p:grpSp>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Oval 32">
            <a:extLst>
              <a:ext uri="{FF2B5EF4-FFF2-40B4-BE49-F238E27FC236}">
                <a16:creationId xmlns:a16="http://schemas.microsoft.com/office/drawing/2014/main" id="{5E5BC019-4B46-08B0-0636-A6B7BFA768FB}"/>
              </a:ext>
            </a:extLst>
          </p:cNvPr>
          <p:cNvSpPr/>
          <p:nvPr/>
        </p:nvSpPr>
        <p:spPr>
          <a:xfrm>
            <a:off x="514748" y="275208"/>
            <a:ext cx="777099" cy="777099"/>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4" name="Picture 33">
            <a:extLst>
              <a:ext uri="{FF2B5EF4-FFF2-40B4-BE49-F238E27FC236}">
                <a16:creationId xmlns:a16="http://schemas.microsoft.com/office/drawing/2014/main" id="{2B7D151B-A54D-C62E-DC6D-A1739CD535F8}"/>
              </a:ext>
            </a:extLst>
          </p:cNvPr>
          <p:cNvPicPr>
            <a:picLocks noChangeAspect="1"/>
          </p:cNvPicPr>
          <p:nvPr/>
        </p:nvPicPr>
        <p:blipFill>
          <a:blip r:embed="rId8"/>
          <a:stretch>
            <a:fillRect/>
          </a:stretch>
        </p:blipFill>
        <p:spPr>
          <a:xfrm>
            <a:off x="645293" y="405124"/>
            <a:ext cx="504553" cy="504553"/>
          </a:xfrm>
          <a:prstGeom prst="rect">
            <a:avLst/>
          </a:prstGeom>
        </p:spPr>
      </p:pic>
      <p:sp>
        <p:nvSpPr>
          <p:cNvPr id="35" name="TextBox 34">
            <a:extLst>
              <a:ext uri="{FF2B5EF4-FFF2-40B4-BE49-F238E27FC236}">
                <a16:creationId xmlns:a16="http://schemas.microsoft.com/office/drawing/2014/main" id="{C5CD4758-2766-B98C-8D9F-EFFCA551FCB2}"/>
              </a:ext>
            </a:extLst>
          </p:cNvPr>
          <p:cNvSpPr txBox="1"/>
          <p:nvPr/>
        </p:nvSpPr>
        <p:spPr>
          <a:xfrm>
            <a:off x="1048996" y="381153"/>
            <a:ext cx="1971126"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Phổ</a:t>
            </a:r>
            <a:endParaRPr lang="en-US" sz="3200" dirty="0">
              <a:solidFill>
                <a:srgbClr val="1A3490"/>
              </a:solidFill>
              <a:latin typeface="#9Slide07 Cadena" panose="02000503000000020004" pitchFamily="2" charset="0"/>
            </a:endParaRPr>
          </a:p>
        </p:txBody>
      </p:sp>
      <p:grpSp>
        <p:nvGrpSpPr>
          <p:cNvPr id="37" name="Group 36">
            <a:extLst>
              <a:ext uri="{FF2B5EF4-FFF2-40B4-BE49-F238E27FC236}">
                <a16:creationId xmlns:a16="http://schemas.microsoft.com/office/drawing/2014/main" id="{DA735277-E392-C9F5-6663-45C0CCB0B74B}"/>
              </a:ext>
            </a:extLst>
          </p:cNvPr>
          <p:cNvGrpSpPr/>
          <p:nvPr/>
        </p:nvGrpSpPr>
        <p:grpSpPr>
          <a:xfrm>
            <a:off x="-70891" y="1163635"/>
            <a:ext cx="1349259" cy="489894"/>
            <a:chOff x="9301953" y="2521456"/>
            <a:chExt cx="1463750" cy="578023"/>
          </a:xfrm>
          <a:solidFill>
            <a:srgbClr val="D96C75"/>
          </a:solidFill>
        </p:grpSpPr>
        <p:sp>
          <p:nvSpPr>
            <p:cNvPr id="38" name="Arrow: Pentagon 37">
              <a:extLst>
                <a:ext uri="{FF2B5EF4-FFF2-40B4-BE49-F238E27FC236}">
                  <a16:creationId xmlns:a16="http://schemas.microsoft.com/office/drawing/2014/main" id="{53D21DC3-2EBF-0DF1-0880-7B3FEC1FE713}"/>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row: Chevron 38">
              <a:extLst>
                <a:ext uri="{FF2B5EF4-FFF2-40B4-BE49-F238E27FC236}">
                  <a16:creationId xmlns:a16="http://schemas.microsoft.com/office/drawing/2014/main" id="{7E4E4508-05B9-119C-A8EE-20837726D463}"/>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0" name="TextBox 39">
            <a:extLst>
              <a:ext uri="{FF2B5EF4-FFF2-40B4-BE49-F238E27FC236}">
                <a16:creationId xmlns:a16="http://schemas.microsoft.com/office/drawing/2014/main" id="{4F7D4BA2-EFBF-7A14-00EF-E6031CE15737}"/>
              </a:ext>
            </a:extLst>
          </p:cNvPr>
          <p:cNvSpPr txBox="1"/>
          <p:nvPr/>
        </p:nvSpPr>
        <p:spPr>
          <a:xfrm>
            <a:off x="1291847" y="1102755"/>
            <a:ext cx="62192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1A3490"/>
                </a:solidFill>
                <a:effectLst/>
                <a:uLnTx/>
                <a:uFillTx/>
                <a:latin typeface="#9Slide07 IcielBaliho Script" pitchFamily="2" charset="0"/>
                <a:ea typeface="+mn-ea"/>
                <a:cs typeface="+mn-cs"/>
              </a:rPr>
              <a:t>Thí nghiệm quan sát từ phổ của một nam châm</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240209" y="2169001"/>
            <a:ext cx="9605759" cy="584775"/>
          </a:xfrm>
          <a:prstGeom prst="rect">
            <a:avLst/>
          </a:prstGeom>
          <a:noFill/>
        </p:spPr>
        <p:txBody>
          <a:bodyPr wrap="square" rtlCol="0">
            <a:spAutoFit/>
          </a:bodyPr>
          <a:lstStyle/>
          <a:p>
            <a:r>
              <a:rPr lang="en-US" sz="3200" dirty="0" err="1">
                <a:solidFill>
                  <a:srgbClr val="1A3490"/>
                </a:solidFill>
                <a:latin typeface="#9Slide07 IcielBaliho Script" pitchFamily="2" charset="0"/>
              </a:rPr>
              <a:t>Nhận</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xét</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về</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hình</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dạng</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sắp</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xếp</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mạt</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sắt</a:t>
            </a:r>
            <a:r>
              <a:rPr lang="en-US" sz="3200" dirty="0">
                <a:solidFill>
                  <a:srgbClr val="1A3490"/>
                </a:solidFill>
                <a:latin typeface="#9Slide07 IcielBaliho Script" pitchFamily="2" charset="0"/>
              </a:rPr>
              <a:t> ở </a:t>
            </a:r>
            <a:r>
              <a:rPr lang="en-US" sz="3200" dirty="0" err="1">
                <a:solidFill>
                  <a:srgbClr val="1A3490"/>
                </a:solidFill>
                <a:latin typeface="#9Slide07 IcielBaliho Script" pitchFamily="2" charset="0"/>
              </a:rPr>
              <a:t>xung</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quanh</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nam</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châm</a:t>
            </a:r>
            <a:r>
              <a:rPr lang="en-US" sz="3200" dirty="0">
                <a:solidFill>
                  <a:srgbClr val="1A3490"/>
                </a:solidFill>
                <a:latin typeface="#9Slide07 IcielBaliho Script" pitchFamily="2" charset="0"/>
              </a:rPr>
              <a:t>.</a:t>
            </a: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796269" y="1805017"/>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2870" y="3397483"/>
            <a:ext cx="1893813" cy="1893813"/>
          </a:xfrm>
          <a:prstGeom prst="rect">
            <a:avLst/>
          </a:prstGeom>
        </p:spPr>
      </p:pic>
      <p:sp>
        <p:nvSpPr>
          <p:cNvPr id="230" name="TextBox 229">
            <a:extLst>
              <a:ext uri="{FF2B5EF4-FFF2-40B4-BE49-F238E27FC236}">
                <a16:creationId xmlns:a16="http://schemas.microsoft.com/office/drawing/2014/main" id="{8C0482BC-C96E-B292-C54F-007EBB4E1CB8}"/>
              </a:ext>
            </a:extLst>
          </p:cNvPr>
          <p:cNvSpPr txBox="1"/>
          <p:nvPr/>
        </p:nvSpPr>
        <p:spPr>
          <a:xfrm>
            <a:off x="2173577" y="3465733"/>
            <a:ext cx="4280522" cy="1938992"/>
          </a:xfrm>
          <a:prstGeom prst="rect">
            <a:avLst/>
          </a:prstGeom>
          <a:noFill/>
        </p:spPr>
        <p:txBody>
          <a:bodyPr wrap="square" rtlCol="0">
            <a:spAutoFit/>
          </a:bodyPr>
          <a:lstStyle/>
          <a:p>
            <a:r>
              <a:rPr lang="vi-VN" sz="2400" dirty="0">
                <a:latin typeface="#9Slide03 Arima Madurai Bold" panose="00000800000000000000" pitchFamily="2" charset="0"/>
                <a:cs typeface="#9Slide03 Arima Madurai Bold" panose="00000800000000000000" pitchFamily="2" charset="0"/>
              </a:rPr>
              <a:t>Các mạt sắt xung quanh nam châm được sắp xếp thành những đường cong kín nối từ cực này sang cực kia của nam châm.</a:t>
            </a:r>
            <a:endParaRPr lang="en-US" sz="2400" dirty="0">
              <a:latin typeface="#9Slide03 Arima Madurai Bold" panose="00000800000000000000" pitchFamily="2" charset="0"/>
              <a:cs typeface="#9Slide03 Arima Madurai Bold" panose="00000800000000000000" pitchFamily="2" charset="0"/>
            </a:endParaRPr>
          </a:p>
        </p:txBody>
      </p:sp>
      <p:sp>
        <p:nvSpPr>
          <p:cNvPr id="231" name="TextBox 230">
            <a:extLst>
              <a:ext uri="{FF2B5EF4-FFF2-40B4-BE49-F238E27FC236}">
                <a16:creationId xmlns:a16="http://schemas.microsoft.com/office/drawing/2014/main" id="{AB3DA13B-FEE7-5969-C5A8-33C7EE475F52}"/>
              </a:ext>
            </a:extLst>
          </p:cNvPr>
          <p:cNvSpPr txBox="1"/>
          <p:nvPr/>
        </p:nvSpPr>
        <p:spPr>
          <a:xfrm>
            <a:off x="645293" y="5631679"/>
            <a:ext cx="9791939" cy="461665"/>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r>
              <a:rPr lang="vi-VN" dirty="0"/>
              <a:t>Càng ra xa nam châm, các đường này càng thưa dần và mở rộng ra.</a:t>
            </a:r>
            <a:endParaRPr lang="en-US" dirty="0"/>
          </a:p>
        </p:txBody>
      </p:sp>
    </p:spTree>
    <p:extLst>
      <p:ext uri="{BB962C8B-B14F-4D97-AF65-F5344CB8AC3E}">
        <p14:creationId xmlns:p14="http://schemas.microsoft.com/office/powerpoint/2010/main" val="2059983420"/>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229"/>
                                        </p:tgtEl>
                                        <p:attrNameLst>
                                          <p:attrName>style.visibility</p:attrName>
                                        </p:attrNameLst>
                                      </p:cBhvr>
                                      <p:to>
                                        <p:strVal val="visible"/>
                                      </p:to>
                                    </p:set>
                                    <p:animEffect transition="in" filter="circle(out)">
                                      <p:cBhvr>
                                        <p:cTn id="18" dur="500"/>
                                        <p:tgtEl>
                                          <p:spTgt spid="22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230"/>
                                        </p:tgtEl>
                                        <p:attrNameLst>
                                          <p:attrName>style.visibility</p:attrName>
                                        </p:attrNameLst>
                                      </p:cBhvr>
                                      <p:to>
                                        <p:strVal val="visible"/>
                                      </p:to>
                                    </p:set>
                                    <p:animEffect transition="in" filter="wipe(up)">
                                      <p:cBhvr>
                                        <p:cTn id="22" dur="500"/>
                                        <p:tgtEl>
                                          <p:spTgt spid="230"/>
                                        </p:tgtEl>
                                      </p:cBhvr>
                                    </p:animEffect>
                                  </p:childTnLst>
                                </p:cTn>
                              </p:par>
                            </p:childTnLst>
                          </p:cTn>
                        </p:par>
                        <p:par>
                          <p:cTn id="23" fill="hold">
                            <p:stCondLst>
                              <p:cond delay="3640"/>
                            </p:stCondLst>
                            <p:childTnLst>
                              <p:par>
                                <p:cTn id="24" presetID="22" presetClass="entr" presetSubtype="1" fill="hold" grpId="0" nodeType="afterEffect">
                                  <p:stCondLst>
                                    <p:cond delay="0"/>
                                  </p:stCondLst>
                                  <p:iterate type="lt">
                                    <p:tmPct val="6000"/>
                                  </p:iterate>
                                  <p:childTnLst>
                                    <p:set>
                                      <p:cBhvr>
                                        <p:cTn id="25" dur="1" fill="hold">
                                          <p:stCondLst>
                                            <p:cond delay="0"/>
                                          </p:stCondLst>
                                        </p:cTn>
                                        <p:tgtEl>
                                          <p:spTgt spid="231"/>
                                        </p:tgtEl>
                                        <p:attrNameLst>
                                          <p:attrName>style.visibility</p:attrName>
                                        </p:attrNameLst>
                                      </p:cBhvr>
                                      <p:to>
                                        <p:strVal val="visible"/>
                                      </p:to>
                                    </p:set>
                                    <p:animEffect transition="in" filter="wipe(up)">
                                      <p:cBhvr>
                                        <p:cTn id="26"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30" grpId="0"/>
      <p:bldP spid="2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Oval 32">
            <a:extLst>
              <a:ext uri="{FF2B5EF4-FFF2-40B4-BE49-F238E27FC236}">
                <a16:creationId xmlns:a16="http://schemas.microsoft.com/office/drawing/2014/main" id="{5E5BC019-4B46-08B0-0636-A6B7BFA768FB}"/>
              </a:ext>
            </a:extLst>
          </p:cNvPr>
          <p:cNvSpPr/>
          <p:nvPr/>
        </p:nvSpPr>
        <p:spPr>
          <a:xfrm>
            <a:off x="660651" y="632420"/>
            <a:ext cx="777099" cy="777099"/>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4" name="Picture 33">
            <a:extLst>
              <a:ext uri="{FF2B5EF4-FFF2-40B4-BE49-F238E27FC236}">
                <a16:creationId xmlns:a16="http://schemas.microsoft.com/office/drawing/2014/main" id="{2B7D151B-A54D-C62E-DC6D-A1739CD535F8}"/>
              </a:ext>
            </a:extLst>
          </p:cNvPr>
          <p:cNvPicPr>
            <a:picLocks noChangeAspect="1"/>
          </p:cNvPicPr>
          <p:nvPr/>
        </p:nvPicPr>
        <p:blipFill>
          <a:blip r:embed="rId2"/>
          <a:stretch>
            <a:fillRect/>
          </a:stretch>
        </p:blipFill>
        <p:spPr>
          <a:xfrm>
            <a:off x="791196" y="762336"/>
            <a:ext cx="504553" cy="504553"/>
          </a:xfrm>
          <a:prstGeom prst="rect">
            <a:avLst/>
          </a:prstGeom>
        </p:spPr>
      </p:pic>
      <p:sp>
        <p:nvSpPr>
          <p:cNvPr id="35" name="TextBox 34">
            <a:extLst>
              <a:ext uri="{FF2B5EF4-FFF2-40B4-BE49-F238E27FC236}">
                <a16:creationId xmlns:a16="http://schemas.microsoft.com/office/drawing/2014/main" id="{C5CD4758-2766-B98C-8D9F-EFFCA551FCB2}"/>
              </a:ext>
            </a:extLst>
          </p:cNvPr>
          <p:cNvSpPr txBox="1"/>
          <p:nvPr/>
        </p:nvSpPr>
        <p:spPr>
          <a:xfrm>
            <a:off x="1194899" y="738365"/>
            <a:ext cx="1971126"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Phổ</a:t>
            </a:r>
            <a:endParaRPr lang="en-US" sz="3200" dirty="0">
              <a:solidFill>
                <a:srgbClr val="1A3490"/>
              </a:solidFill>
              <a:latin typeface="#9Slide07 Cadena" panose="02000503000000020004" pitchFamily="2" charset="0"/>
            </a:endParaRPr>
          </a:p>
        </p:txBody>
      </p:sp>
      <p:grpSp>
        <p:nvGrpSpPr>
          <p:cNvPr id="37" name="Group 36">
            <a:extLst>
              <a:ext uri="{FF2B5EF4-FFF2-40B4-BE49-F238E27FC236}">
                <a16:creationId xmlns:a16="http://schemas.microsoft.com/office/drawing/2014/main" id="{DA735277-E392-C9F5-6663-45C0CCB0B74B}"/>
              </a:ext>
            </a:extLst>
          </p:cNvPr>
          <p:cNvGrpSpPr/>
          <p:nvPr/>
        </p:nvGrpSpPr>
        <p:grpSpPr>
          <a:xfrm>
            <a:off x="75012" y="1520847"/>
            <a:ext cx="1349259" cy="489894"/>
            <a:chOff x="9301953" y="2521456"/>
            <a:chExt cx="1463750" cy="578023"/>
          </a:xfrm>
          <a:solidFill>
            <a:srgbClr val="D96C75"/>
          </a:solidFill>
        </p:grpSpPr>
        <p:sp>
          <p:nvSpPr>
            <p:cNvPr id="38" name="Arrow: Pentagon 37">
              <a:extLst>
                <a:ext uri="{FF2B5EF4-FFF2-40B4-BE49-F238E27FC236}">
                  <a16:creationId xmlns:a16="http://schemas.microsoft.com/office/drawing/2014/main" id="{53D21DC3-2EBF-0DF1-0880-7B3FEC1FE713}"/>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row: Chevron 38">
              <a:extLst>
                <a:ext uri="{FF2B5EF4-FFF2-40B4-BE49-F238E27FC236}">
                  <a16:creationId xmlns:a16="http://schemas.microsoft.com/office/drawing/2014/main" id="{7E4E4508-05B9-119C-A8EE-20837726D463}"/>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0" name="TextBox 39">
            <a:extLst>
              <a:ext uri="{FF2B5EF4-FFF2-40B4-BE49-F238E27FC236}">
                <a16:creationId xmlns:a16="http://schemas.microsoft.com/office/drawing/2014/main" id="{4F7D4BA2-EFBF-7A14-00EF-E6031CE15737}"/>
              </a:ext>
            </a:extLst>
          </p:cNvPr>
          <p:cNvSpPr txBox="1"/>
          <p:nvPr/>
        </p:nvSpPr>
        <p:spPr>
          <a:xfrm>
            <a:off x="1437750" y="1459967"/>
            <a:ext cx="62192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Thí nghiệm quan sát từ phổ của một nam châm</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404120" y="2340499"/>
            <a:ext cx="9605759" cy="1200329"/>
          </a:xfrm>
          <a:prstGeom prst="rect">
            <a:avLst/>
          </a:prstGeom>
          <a:noFill/>
        </p:spPr>
        <p:txBody>
          <a:bodyPr wrap="square" rtlCol="0">
            <a:spAutoFit/>
          </a:bodyPr>
          <a:lstStyle/>
          <a:p>
            <a:r>
              <a:rPr lang="vi-VN" sz="3600" dirty="0">
                <a:solidFill>
                  <a:srgbClr val="1A3490"/>
                </a:solidFill>
                <a:latin typeface="#9Slide07 IcielBaliho Script" pitchFamily="2" charset="0"/>
              </a:rPr>
              <a:t>Ở vùng nào các đường mạt sắt sắp xếp dày, vùng nào sắp xếp thưa?</a:t>
            </a:r>
            <a:endParaRPr lang="en-US" sz="3600" dirty="0">
              <a:solidFill>
                <a:srgbClr val="1A3490"/>
              </a:solidFill>
              <a:latin typeface="#9Slide07 IcielBaliho Script" pitchFamily="2" charset="0"/>
            </a:endParaRP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942172" y="2162229"/>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8773" y="3754695"/>
            <a:ext cx="1893813" cy="1893813"/>
          </a:xfrm>
          <a:prstGeom prst="rect">
            <a:avLst/>
          </a:prstGeom>
        </p:spPr>
      </p:pic>
      <p:sp>
        <p:nvSpPr>
          <p:cNvPr id="230" name="TextBox 229">
            <a:extLst>
              <a:ext uri="{FF2B5EF4-FFF2-40B4-BE49-F238E27FC236}">
                <a16:creationId xmlns:a16="http://schemas.microsoft.com/office/drawing/2014/main" id="{8C0482BC-C96E-B292-C54F-007EBB4E1CB8}"/>
              </a:ext>
            </a:extLst>
          </p:cNvPr>
          <p:cNvSpPr txBox="1"/>
          <p:nvPr/>
        </p:nvSpPr>
        <p:spPr>
          <a:xfrm>
            <a:off x="2235615" y="4235044"/>
            <a:ext cx="4280522" cy="1569660"/>
          </a:xfrm>
          <a:prstGeom prst="rect">
            <a:avLst/>
          </a:prstGeom>
          <a:noFill/>
        </p:spPr>
        <p:txBody>
          <a:bodyPr wrap="square" rtlCol="0">
            <a:spAutoFit/>
          </a:bodyPr>
          <a:lstStyle/>
          <a:p>
            <a:r>
              <a:rPr lang="vi-VN" sz="2400" dirty="0">
                <a:latin typeface="#9Slide03 Arima Madurai Bold" panose="00000800000000000000" pitchFamily="2" charset="0"/>
                <a:cs typeface="#9Slide03 Arima Madurai Bold" panose="00000800000000000000" pitchFamily="2" charset="0"/>
              </a:rPr>
              <a:t>Ở càng gần nam châm, các đường mạt sắt sắp xếp dày. Càng ra xa nam châm, những đường này sắp xếp thưa</a:t>
            </a:r>
            <a:endParaRPr lang="en-US" sz="2400" dirty="0">
              <a:latin typeface="#9Slide03 Arima Madurai Bold" panose="00000800000000000000" pitchFamily="2" charset="0"/>
              <a:cs typeface="#9Slide03 Arima Madurai Bold" panose="00000800000000000000" pitchFamily="2" charset="0"/>
            </a:endParaRPr>
          </a:p>
        </p:txBody>
      </p:sp>
      <p:pic>
        <p:nvPicPr>
          <p:cNvPr id="3" name="Picture 2">
            <a:extLst>
              <a:ext uri="{FF2B5EF4-FFF2-40B4-BE49-F238E27FC236}">
                <a16:creationId xmlns:a16="http://schemas.microsoft.com/office/drawing/2014/main" id="{41BE889A-E656-815C-F8C8-5F58673597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9166" y="3352799"/>
            <a:ext cx="4781558" cy="2900700"/>
          </a:xfrm>
          <a:prstGeom prst="rect">
            <a:avLst/>
          </a:prstGeom>
        </p:spPr>
      </p:pic>
    </p:spTree>
    <p:extLst>
      <p:ext uri="{BB962C8B-B14F-4D97-AF65-F5344CB8AC3E}">
        <p14:creationId xmlns:p14="http://schemas.microsoft.com/office/powerpoint/2010/main" val="4235063981"/>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229"/>
                                        </p:tgtEl>
                                        <p:attrNameLst>
                                          <p:attrName>style.visibility</p:attrName>
                                        </p:attrNameLst>
                                      </p:cBhvr>
                                      <p:to>
                                        <p:strVal val="visible"/>
                                      </p:to>
                                    </p:set>
                                    <p:animEffect transition="in" filter="circle(out)">
                                      <p:cBhvr>
                                        <p:cTn id="18" dur="500"/>
                                        <p:tgtEl>
                                          <p:spTgt spid="22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230"/>
                                        </p:tgtEl>
                                        <p:attrNameLst>
                                          <p:attrName>style.visibility</p:attrName>
                                        </p:attrNameLst>
                                      </p:cBhvr>
                                      <p:to>
                                        <p:strVal val="visible"/>
                                      </p:to>
                                    </p:set>
                                    <p:animEffect transition="in" filter="wipe(up)">
                                      <p:cBhvr>
                                        <p:cTn id="22" dur="500"/>
                                        <p:tgtEl>
                                          <p:spTgt spid="230"/>
                                        </p:tgtEl>
                                      </p:cBhvr>
                                    </p:animEffect>
                                  </p:childTnLst>
                                </p:cTn>
                              </p:par>
                              <p:par>
                                <p:cTn id="23" presetID="53" presetClass="entr" presetSubtype="16"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3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 name="Rectangle: Rounded Corners 231">
            <a:extLst>
              <a:ext uri="{FF2B5EF4-FFF2-40B4-BE49-F238E27FC236}">
                <a16:creationId xmlns:a16="http://schemas.microsoft.com/office/drawing/2014/main" id="{048E0613-8D28-BC94-77AD-27BF8771F3BD}"/>
              </a:ext>
            </a:extLst>
          </p:cNvPr>
          <p:cNvSpPr/>
          <p:nvPr/>
        </p:nvSpPr>
        <p:spPr>
          <a:xfrm>
            <a:off x="620486" y="936171"/>
            <a:ext cx="10896600" cy="5085118"/>
          </a:xfrm>
          <a:prstGeom prst="roundRect">
            <a:avLst>
              <a:gd name="adj" fmla="val 12126"/>
            </a:avLst>
          </a:prstGeom>
          <a:noFill/>
          <a:ln w="28575">
            <a:solidFill>
              <a:srgbClr val="1A349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a:off x="-1073617" y="5166105"/>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0800000">
            <a:off x="7377954" y="-78368"/>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TextBox 235">
            <a:extLst>
              <a:ext uri="{FF2B5EF4-FFF2-40B4-BE49-F238E27FC236}">
                <a16:creationId xmlns:a16="http://schemas.microsoft.com/office/drawing/2014/main" id="{16860024-5911-BEA2-EDEC-F2C06D2BEE06}"/>
              </a:ext>
            </a:extLst>
          </p:cNvPr>
          <p:cNvSpPr txBox="1"/>
          <p:nvPr/>
        </p:nvSpPr>
        <p:spPr>
          <a:xfrm>
            <a:off x="929703" y="1232856"/>
            <a:ext cx="9474546" cy="1154162"/>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vi-VN" sz="2400" dirty="0">
                <a:latin typeface="#9Slide03 Arima Madurai Black" panose="00000A00000000000000" pitchFamily="2" charset="0"/>
                <a:cs typeface="#9Slide03 Arima Madurai Black" panose="00000A00000000000000" pitchFamily="2" charset="0"/>
              </a:rPr>
              <a:t>Hình ảnh các đường mạt sắt sắp xếp xung quanh nam châm được gọi là từ phổ</a:t>
            </a:r>
            <a:endParaRPr lang="en-US" sz="2400" dirty="0">
              <a:latin typeface="#9Slide03 Arima Madurai Black" panose="00000A00000000000000" pitchFamily="2" charset="0"/>
              <a:cs typeface="#9Slide03 Arima Madurai Black" panose="00000A00000000000000" pitchFamily="2" charset="0"/>
            </a:endParaRPr>
          </a:p>
        </p:txBody>
      </p:sp>
      <p:sp>
        <p:nvSpPr>
          <p:cNvPr id="239" name="TextBox 238">
            <a:extLst>
              <a:ext uri="{FF2B5EF4-FFF2-40B4-BE49-F238E27FC236}">
                <a16:creationId xmlns:a16="http://schemas.microsoft.com/office/drawing/2014/main" id="{A894B57A-90CD-652B-55C7-533468F6FBE2}"/>
              </a:ext>
            </a:extLst>
          </p:cNvPr>
          <p:cNvSpPr txBox="1"/>
          <p:nvPr/>
        </p:nvSpPr>
        <p:spPr>
          <a:xfrm>
            <a:off x="929703" y="4054576"/>
            <a:ext cx="9474546" cy="600164"/>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vi-VN" sz="2400" dirty="0">
                <a:latin typeface="#9Slide03 Arima Madurai Black" panose="00000A00000000000000" pitchFamily="2" charset="0"/>
                <a:cs typeface="#9Slide03 Arima Madurai Black" panose="00000A00000000000000" pitchFamily="2" charset="0"/>
              </a:rPr>
              <a:t>phổ cho ta hình ảnh trực quan về từ trường</a:t>
            </a:r>
            <a:endParaRPr lang="en-US" sz="2400" dirty="0">
              <a:latin typeface="#9Slide03 Arima Madurai Black" panose="00000A00000000000000" pitchFamily="2" charset="0"/>
              <a:cs typeface="#9Slide03 Arima Madurai Black" panose="00000A00000000000000" pitchFamily="2" charset="0"/>
            </a:endParaRPr>
          </a:p>
        </p:txBody>
      </p:sp>
      <p:sp>
        <p:nvSpPr>
          <p:cNvPr id="243" name="Oval 242">
            <a:extLst>
              <a:ext uri="{FF2B5EF4-FFF2-40B4-BE49-F238E27FC236}">
                <a16:creationId xmlns:a16="http://schemas.microsoft.com/office/drawing/2014/main" id="{A6F70770-7E1B-E193-9B31-DDFA3F80E89E}"/>
              </a:ext>
            </a:extLst>
          </p:cNvPr>
          <p:cNvSpPr/>
          <p:nvPr/>
        </p:nvSpPr>
        <p:spPr>
          <a:xfrm>
            <a:off x="12946211" y="1681292"/>
            <a:ext cx="1636564" cy="1636564"/>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44" name="Picture 243">
            <a:extLst>
              <a:ext uri="{FF2B5EF4-FFF2-40B4-BE49-F238E27FC236}">
                <a16:creationId xmlns:a16="http://schemas.microsoft.com/office/drawing/2014/main" id="{B71E115A-18DB-2F0F-43FD-38550B68F710}"/>
              </a:ext>
            </a:extLst>
          </p:cNvPr>
          <p:cNvPicPr>
            <a:picLocks noChangeAspect="1"/>
          </p:cNvPicPr>
          <p:nvPr/>
        </p:nvPicPr>
        <p:blipFill>
          <a:blip r:embed="rId2"/>
          <a:stretch>
            <a:fillRect/>
          </a:stretch>
        </p:blipFill>
        <p:spPr>
          <a:xfrm>
            <a:off x="13164328" y="1886021"/>
            <a:ext cx="1200329" cy="1200329"/>
          </a:xfrm>
          <a:prstGeom prst="rect">
            <a:avLst/>
          </a:prstGeom>
        </p:spPr>
      </p:pic>
      <p:sp>
        <p:nvSpPr>
          <p:cNvPr id="245" name="TextBox 244">
            <a:extLst>
              <a:ext uri="{FF2B5EF4-FFF2-40B4-BE49-F238E27FC236}">
                <a16:creationId xmlns:a16="http://schemas.microsoft.com/office/drawing/2014/main" id="{E8942002-4853-498D-42DB-14127759F1A9}"/>
              </a:ext>
            </a:extLst>
          </p:cNvPr>
          <p:cNvSpPr txBox="1"/>
          <p:nvPr/>
        </p:nvSpPr>
        <p:spPr>
          <a:xfrm>
            <a:off x="11142958" y="7446817"/>
            <a:ext cx="32216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254" name="Picture 16" descr="Nam châm hình móng ngựa màu đỏ và xanh hoặc từ tính vật lý với từ trường bột sắt trên nền trắng.  Thí nghiệm khoa học trong tiết học khoa học ở trường.">
            <a:extLst>
              <a:ext uri="{FF2B5EF4-FFF2-40B4-BE49-F238E27FC236}">
                <a16:creationId xmlns:a16="http://schemas.microsoft.com/office/drawing/2014/main" id="{A46789FF-D2D3-438F-A40F-62FC92388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586" y="2462573"/>
            <a:ext cx="2101275" cy="1401550"/>
          </a:xfrm>
          <a:prstGeom prst="rect">
            <a:avLst/>
          </a:prstGeom>
          <a:noFill/>
          <a:extLst>
            <a:ext uri="{909E8E84-426E-40DD-AFC4-6F175D3DCCD1}">
              <a14:hiddenFill xmlns:a14="http://schemas.microsoft.com/office/drawing/2010/main">
                <a:solidFill>
                  <a:srgbClr val="FFFFFF"/>
                </a:solidFill>
              </a14:hiddenFill>
            </a:ext>
          </a:extLst>
        </p:spPr>
      </p:pic>
      <p:pic>
        <p:nvPicPr>
          <p:cNvPr id="255" name="Picture 44" descr="Nam châm hình móng ngựa màu đỏ và xanh hoặc từ trường học và bàn là từ trường sắt trên nền trắng của bản đồ.  Thí nghiệm khoa học trong khoa học tiết kiệm ở trường.">
            <a:extLst>
              <a:ext uri="{FF2B5EF4-FFF2-40B4-BE49-F238E27FC236}">
                <a16:creationId xmlns:a16="http://schemas.microsoft.com/office/drawing/2014/main" id="{408461CA-8519-A924-C28D-4F856188E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1319" y="2491793"/>
            <a:ext cx="2074467" cy="1402457"/>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42" descr="Các đường xung quanh một nam châm, có các mảnh sắt vụn trên một tấm thủy tinh trên nam châm.">
            <a:extLst>
              <a:ext uri="{FF2B5EF4-FFF2-40B4-BE49-F238E27FC236}">
                <a16:creationId xmlns:a16="http://schemas.microsoft.com/office/drawing/2014/main" id="{71D63ED7-6D2C-1934-4AB0-35A6E7E3A7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88" y="2485328"/>
            <a:ext cx="2114005" cy="1401550"/>
          </a:xfrm>
          <a:prstGeom prst="rect">
            <a:avLst/>
          </a:prstGeom>
          <a:noFill/>
          <a:extLst>
            <a:ext uri="{909E8E84-426E-40DD-AFC4-6F175D3DCCD1}">
              <a14:hiddenFill xmlns:a14="http://schemas.microsoft.com/office/drawing/2010/main">
                <a:solidFill>
                  <a:srgbClr val="FFFFFF"/>
                </a:solidFill>
              </a14:hiddenFill>
            </a:ext>
          </a:extLst>
        </p:spPr>
      </p:pic>
      <p:sp>
        <p:nvSpPr>
          <p:cNvPr id="257" name="Oval 256">
            <a:extLst>
              <a:ext uri="{FF2B5EF4-FFF2-40B4-BE49-F238E27FC236}">
                <a16:creationId xmlns:a16="http://schemas.microsoft.com/office/drawing/2014/main" id="{06FC2DC4-02D7-9A9A-FAE9-C5EE203B59B4}"/>
              </a:ext>
            </a:extLst>
          </p:cNvPr>
          <p:cNvSpPr/>
          <p:nvPr/>
        </p:nvSpPr>
        <p:spPr>
          <a:xfrm>
            <a:off x="799158" y="493612"/>
            <a:ext cx="777099" cy="777099"/>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58" name="Picture 257">
            <a:extLst>
              <a:ext uri="{FF2B5EF4-FFF2-40B4-BE49-F238E27FC236}">
                <a16:creationId xmlns:a16="http://schemas.microsoft.com/office/drawing/2014/main" id="{9B80C3D2-9694-51C1-088B-DE7248116107}"/>
              </a:ext>
            </a:extLst>
          </p:cNvPr>
          <p:cNvPicPr>
            <a:picLocks noChangeAspect="1"/>
          </p:cNvPicPr>
          <p:nvPr/>
        </p:nvPicPr>
        <p:blipFill>
          <a:blip r:embed="rId6"/>
          <a:stretch>
            <a:fillRect/>
          </a:stretch>
        </p:blipFill>
        <p:spPr>
          <a:xfrm>
            <a:off x="929703" y="623528"/>
            <a:ext cx="504553" cy="504553"/>
          </a:xfrm>
          <a:prstGeom prst="rect">
            <a:avLst/>
          </a:prstGeom>
        </p:spPr>
      </p:pic>
      <p:sp>
        <p:nvSpPr>
          <p:cNvPr id="259" name="TextBox 258">
            <a:extLst>
              <a:ext uri="{FF2B5EF4-FFF2-40B4-BE49-F238E27FC236}">
                <a16:creationId xmlns:a16="http://schemas.microsoft.com/office/drawing/2014/main" id="{2A924C69-5E1D-D53D-2C8D-2014701DAFCA}"/>
              </a:ext>
            </a:extLst>
          </p:cNvPr>
          <p:cNvSpPr txBox="1"/>
          <p:nvPr/>
        </p:nvSpPr>
        <p:spPr>
          <a:xfrm>
            <a:off x="1333406" y="599557"/>
            <a:ext cx="1971126"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Phổ</a:t>
            </a:r>
            <a:endParaRPr lang="en-US" sz="3200" dirty="0">
              <a:solidFill>
                <a:srgbClr val="1A3490"/>
              </a:solidFill>
              <a:latin typeface="#9Slide07 Cadena" panose="02000503000000020004" pitchFamily="2"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5CB528B-BDB1-58CA-0EA7-B7EB01F53C27}"/>
                  </a:ext>
                </a:extLst>
              </p:cNvPr>
              <p:cNvSpPr txBox="1"/>
              <p:nvPr/>
            </p:nvSpPr>
            <p:spPr>
              <a:xfrm>
                <a:off x="929703" y="4654740"/>
                <a:ext cx="9474546" cy="1154162"/>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vi-VN" sz="2400" dirty="0">
                    <a:latin typeface="#9Slide03 Arima Madurai Black" panose="00000A00000000000000" pitchFamily="2" charset="0"/>
                    <a:cs typeface="#9Slide03 Arima Madurai Black" panose="00000A00000000000000" pitchFamily="2" charset="0"/>
                  </a:rPr>
                  <a:t>Từ trường mạnh </a:t>
                </a:r>
                <a14:m>
                  <m:oMath xmlns:m="http://schemas.openxmlformats.org/officeDocument/2006/math">
                    <m:groupChr>
                      <m:groupChrPr>
                        <m:chr m:val="⇔"/>
                        <m:vertJc m:val="bot"/>
                        <m:ctrlPr>
                          <a:rPr lang="vi-VN" sz="2400" i="1" smtClean="0">
                            <a:latin typeface="Cambria Math" panose="02040503050406030204" pitchFamily="18" charset="0"/>
                            <a:cs typeface="#9Slide03 Arima Madurai Black" panose="00000A00000000000000" pitchFamily="2" charset="0"/>
                          </a:rPr>
                        </m:ctrlPr>
                      </m:groupChrPr>
                      <m:e>
                        <m:r>
                          <m:rPr>
                            <m:brk m:alnAt="2"/>
                          </m:rPr>
                          <a:rPr lang="vi-VN" sz="2400" b="0" i="1" smtClean="0">
                            <a:latin typeface="Cambria Math" panose="02040503050406030204" pitchFamily="18" charset="0"/>
                            <a:cs typeface="#9Slide03 Arima Madurai Black" panose="00000A00000000000000" pitchFamily="2" charset="0"/>
                          </a:rPr>
                          <m:t> </m:t>
                        </m:r>
                        <m:r>
                          <a:rPr lang="vi-VN" sz="2400" b="0" i="1" smtClean="0">
                            <a:latin typeface="Cambria Math" panose="02040503050406030204" pitchFamily="18" charset="0"/>
                            <a:cs typeface="#9Slide03 Arima Madurai Black" panose="00000A00000000000000" pitchFamily="2" charset="0"/>
                          </a:rPr>
                          <m:t>        </m:t>
                        </m:r>
                      </m:e>
                    </m:groupChr>
                  </m:oMath>
                </a14:m>
                <a:r>
                  <a:rPr lang="vi-VN" sz="2400" dirty="0">
                    <a:latin typeface="#9Slide03 Arima Madurai Black" panose="00000A00000000000000" pitchFamily="2" charset="0"/>
                    <a:cs typeface="#9Slide03 Arima Madurai Black" panose="00000A00000000000000" pitchFamily="2" charset="0"/>
                  </a:rPr>
                  <a:t> đường mạt sắt sắp xếp dày; từ trường          yếu </a:t>
                </a:r>
                <a14:m>
                  <m:oMath xmlns:m="http://schemas.openxmlformats.org/officeDocument/2006/math">
                    <m:groupChr>
                      <m:groupChrPr>
                        <m:chr m:val="⇔"/>
                        <m:vertJc m:val="bot"/>
                        <m:ctrlPr>
                          <a:rPr lang="vi-VN" sz="2400" i="1">
                            <a:latin typeface="Cambria Math" panose="02040503050406030204" pitchFamily="18" charset="0"/>
                            <a:cs typeface="#9Slide03 Arima Madurai Black" panose="00000A00000000000000" pitchFamily="2" charset="0"/>
                          </a:rPr>
                        </m:ctrlPr>
                      </m:groupChrPr>
                      <m:e>
                        <m:r>
                          <m:rPr>
                            <m:brk m:alnAt="2"/>
                          </m:rPr>
                          <a:rPr lang="vi-VN" sz="2400" i="1">
                            <a:latin typeface="Cambria Math" panose="02040503050406030204" pitchFamily="18" charset="0"/>
                            <a:cs typeface="#9Slide03 Arima Madurai Black" panose="00000A00000000000000" pitchFamily="2" charset="0"/>
                          </a:rPr>
                          <m:t> </m:t>
                        </m:r>
                        <m:r>
                          <a:rPr lang="vi-VN" sz="2400" i="1">
                            <a:latin typeface="Cambria Math" panose="02040503050406030204" pitchFamily="18" charset="0"/>
                            <a:cs typeface="#9Slide03 Arima Madurai Black" panose="00000A00000000000000" pitchFamily="2" charset="0"/>
                          </a:rPr>
                          <m:t>        </m:t>
                        </m:r>
                      </m:e>
                    </m:groupChr>
                  </m:oMath>
                </a14:m>
                <a:r>
                  <a:rPr lang="vi-VN" sz="2400" dirty="0">
                    <a:latin typeface="#9Slide03 Arima Madurai Black" panose="00000A00000000000000" pitchFamily="2" charset="0"/>
                    <a:cs typeface="#9Slide03 Arima Madurai Black" panose="00000A00000000000000" pitchFamily="2" charset="0"/>
                  </a:rPr>
                  <a:t> đường mạt sắt sắp xếp thưa</a:t>
                </a:r>
                <a:endParaRPr lang="en-US" sz="2400" dirty="0">
                  <a:latin typeface="#9Slide03 Arima Madurai Black" panose="00000A00000000000000" pitchFamily="2" charset="0"/>
                  <a:cs typeface="#9Slide03 Arima Madurai Black" panose="00000A00000000000000" pitchFamily="2" charset="0"/>
                </a:endParaRPr>
              </a:p>
            </p:txBody>
          </p:sp>
        </mc:Choice>
        <mc:Fallback xmlns="">
          <p:sp>
            <p:nvSpPr>
              <p:cNvPr id="19" name="TextBox 18">
                <a:extLst>
                  <a:ext uri="{FF2B5EF4-FFF2-40B4-BE49-F238E27FC236}">
                    <a16:creationId xmlns:a16="http://schemas.microsoft.com/office/drawing/2014/main" id="{95CB528B-BDB1-58CA-0EA7-B7EB01F53C27}"/>
                  </a:ext>
                </a:extLst>
              </p:cNvPr>
              <p:cNvSpPr txBox="1">
                <a:spLocks noRot="1" noChangeAspect="1" noMove="1" noResize="1" noEditPoints="1" noAdjustHandles="1" noChangeArrowheads="1" noChangeShapeType="1" noTextEdit="1"/>
              </p:cNvSpPr>
              <p:nvPr/>
            </p:nvSpPr>
            <p:spPr>
              <a:xfrm>
                <a:off x="929703" y="4654740"/>
                <a:ext cx="9474546" cy="1154162"/>
              </a:xfrm>
              <a:prstGeom prst="rect">
                <a:avLst/>
              </a:prstGeom>
              <a:blipFill>
                <a:blip r:embed="rId7"/>
                <a:stretch>
                  <a:fillRect l="-1030" b="-12169"/>
                </a:stretch>
              </a:blipFill>
            </p:spPr>
            <p:txBody>
              <a:bodyPr/>
              <a:lstStyle/>
              <a:p>
                <a:r>
                  <a:rPr lang="en-US">
                    <a:noFill/>
                  </a:rPr>
                  <a:t> </a:t>
                </a:r>
              </a:p>
            </p:txBody>
          </p:sp>
        </mc:Fallback>
      </mc:AlternateContent>
    </p:spTree>
    <p:extLst>
      <p:ext uri="{BB962C8B-B14F-4D97-AF65-F5344CB8AC3E}">
        <p14:creationId xmlns:p14="http://schemas.microsoft.com/office/powerpoint/2010/main" val="779060036"/>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36"/>
                                        </p:tgtEl>
                                        <p:attrNameLst>
                                          <p:attrName>style.visibility</p:attrName>
                                        </p:attrNameLst>
                                      </p:cBhvr>
                                      <p:to>
                                        <p:strVal val="visible"/>
                                      </p:to>
                                    </p:set>
                                    <p:animEffect transition="in" filter="wipe(up)">
                                      <p:cBhvr>
                                        <p:cTn id="7" dur="500"/>
                                        <p:tgtEl>
                                          <p:spTgt spid="2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54"/>
                                        </p:tgtEl>
                                        <p:attrNameLst>
                                          <p:attrName>style.visibility</p:attrName>
                                        </p:attrNameLst>
                                      </p:cBhvr>
                                      <p:to>
                                        <p:strVal val="visible"/>
                                      </p:to>
                                    </p:set>
                                    <p:anim calcmode="lin" valueType="num">
                                      <p:cBhvr>
                                        <p:cTn id="12" dur="500" fill="hold"/>
                                        <p:tgtEl>
                                          <p:spTgt spid="254"/>
                                        </p:tgtEl>
                                        <p:attrNameLst>
                                          <p:attrName>ppt_w</p:attrName>
                                        </p:attrNameLst>
                                      </p:cBhvr>
                                      <p:tavLst>
                                        <p:tav tm="0">
                                          <p:val>
                                            <p:fltVal val="0"/>
                                          </p:val>
                                        </p:tav>
                                        <p:tav tm="100000">
                                          <p:val>
                                            <p:strVal val="#ppt_w"/>
                                          </p:val>
                                        </p:tav>
                                      </p:tavLst>
                                    </p:anim>
                                    <p:anim calcmode="lin" valueType="num">
                                      <p:cBhvr>
                                        <p:cTn id="13" dur="500" fill="hold"/>
                                        <p:tgtEl>
                                          <p:spTgt spid="254"/>
                                        </p:tgtEl>
                                        <p:attrNameLst>
                                          <p:attrName>ppt_h</p:attrName>
                                        </p:attrNameLst>
                                      </p:cBhvr>
                                      <p:tavLst>
                                        <p:tav tm="0">
                                          <p:val>
                                            <p:fltVal val="0"/>
                                          </p:val>
                                        </p:tav>
                                        <p:tav tm="100000">
                                          <p:val>
                                            <p:strVal val="#ppt_h"/>
                                          </p:val>
                                        </p:tav>
                                      </p:tavLst>
                                    </p:anim>
                                    <p:animEffect transition="in" filter="fade">
                                      <p:cBhvr>
                                        <p:cTn id="14" dur="500"/>
                                        <p:tgtEl>
                                          <p:spTgt spid="25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56"/>
                                        </p:tgtEl>
                                        <p:attrNameLst>
                                          <p:attrName>style.visibility</p:attrName>
                                        </p:attrNameLst>
                                      </p:cBhvr>
                                      <p:to>
                                        <p:strVal val="visible"/>
                                      </p:to>
                                    </p:set>
                                    <p:anim calcmode="lin" valueType="num">
                                      <p:cBhvr>
                                        <p:cTn id="18" dur="500" fill="hold"/>
                                        <p:tgtEl>
                                          <p:spTgt spid="256"/>
                                        </p:tgtEl>
                                        <p:attrNameLst>
                                          <p:attrName>ppt_w</p:attrName>
                                        </p:attrNameLst>
                                      </p:cBhvr>
                                      <p:tavLst>
                                        <p:tav tm="0">
                                          <p:val>
                                            <p:fltVal val="0"/>
                                          </p:val>
                                        </p:tav>
                                        <p:tav tm="100000">
                                          <p:val>
                                            <p:strVal val="#ppt_w"/>
                                          </p:val>
                                        </p:tav>
                                      </p:tavLst>
                                    </p:anim>
                                    <p:anim calcmode="lin" valueType="num">
                                      <p:cBhvr>
                                        <p:cTn id="19" dur="500" fill="hold"/>
                                        <p:tgtEl>
                                          <p:spTgt spid="256"/>
                                        </p:tgtEl>
                                        <p:attrNameLst>
                                          <p:attrName>ppt_h</p:attrName>
                                        </p:attrNameLst>
                                      </p:cBhvr>
                                      <p:tavLst>
                                        <p:tav tm="0">
                                          <p:val>
                                            <p:fltVal val="0"/>
                                          </p:val>
                                        </p:tav>
                                        <p:tav tm="100000">
                                          <p:val>
                                            <p:strVal val="#ppt_h"/>
                                          </p:val>
                                        </p:tav>
                                      </p:tavLst>
                                    </p:anim>
                                    <p:animEffect transition="in" filter="fade">
                                      <p:cBhvr>
                                        <p:cTn id="20" dur="500"/>
                                        <p:tgtEl>
                                          <p:spTgt spid="256"/>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55"/>
                                        </p:tgtEl>
                                        <p:attrNameLst>
                                          <p:attrName>style.visibility</p:attrName>
                                        </p:attrNameLst>
                                      </p:cBhvr>
                                      <p:to>
                                        <p:strVal val="visible"/>
                                      </p:to>
                                    </p:set>
                                    <p:anim calcmode="lin" valueType="num">
                                      <p:cBhvr>
                                        <p:cTn id="24" dur="500" fill="hold"/>
                                        <p:tgtEl>
                                          <p:spTgt spid="255"/>
                                        </p:tgtEl>
                                        <p:attrNameLst>
                                          <p:attrName>ppt_w</p:attrName>
                                        </p:attrNameLst>
                                      </p:cBhvr>
                                      <p:tavLst>
                                        <p:tav tm="0">
                                          <p:val>
                                            <p:fltVal val="0"/>
                                          </p:val>
                                        </p:tav>
                                        <p:tav tm="100000">
                                          <p:val>
                                            <p:strVal val="#ppt_w"/>
                                          </p:val>
                                        </p:tav>
                                      </p:tavLst>
                                    </p:anim>
                                    <p:anim calcmode="lin" valueType="num">
                                      <p:cBhvr>
                                        <p:cTn id="25" dur="500" fill="hold"/>
                                        <p:tgtEl>
                                          <p:spTgt spid="255"/>
                                        </p:tgtEl>
                                        <p:attrNameLst>
                                          <p:attrName>ppt_h</p:attrName>
                                        </p:attrNameLst>
                                      </p:cBhvr>
                                      <p:tavLst>
                                        <p:tav tm="0">
                                          <p:val>
                                            <p:fltVal val="0"/>
                                          </p:val>
                                        </p:tav>
                                        <p:tav tm="100000">
                                          <p:val>
                                            <p:strVal val="#ppt_h"/>
                                          </p:val>
                                        </p:tav>
                                      </p:tavLst>
                                    </p:anim>
                                    <p:animEffect transition="in" filter="fade">
                                      <p:cBhvr>
                                        <p:cTn id="26" dur="500"/>
                                        <p:tgtEl>
                                          <p:spTgt spid="25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iterate type="lt">
                                    <p:tmPct val="6000"/>
                                  </p:iterate>
                                  <p:childTnLst>
                                    <p:set>
                                      <p:cBhvr>
                                        <p:cTn id="30" dur="1" fill="hold">
                                          <p:stCondLst>
                                            <p:cond delay="0"/>
                                          </p:stCondLst>
                                        </p:cTn>
                                        <p:tgtEl>
                                          <p:spTgt spid="239"/>
                                        </p:tgtEl>
                                        <p:attrNameLst>
                                          <p:attrName>style.visibility</p:attrName>
                                        </p:attrNameLst>
                                      </p:cBhvr>
                                      <p:to>
                                        <p:strVal val="visible"/>
                                      </p:to>
                                    </p:set>
                                    <p:animEffect transition="in" filter="wipe(up)">
                                      <p:cBhvr>
                                        <p:cTn id="31" dur="500"/>
                                        <p:tgtEl>
                                          <p:spTgt spid="23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iterate type="lt">
                                    <p:tmPct val="6000"/>
                                  </p:iterate>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p:bldP spid="239"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 name="Oval 1">
            <a:extLst>
              <a:ext uri="{FF2B5EF4-FFF2-40B4-BE49-F238E27FC236}">
                <a16:creationId xmlns:a16="http://schemas.microsoft.com/office/drawing/2014/main" id="{59A10B64-23F3-7F07-F9CF-5F422454884F}"/>
              </a:ext>
            </a:extLst>
          </p:cNvPr>
          <p:cNvSpPr/>
          <p:nvPr/>
        </p:nvSpPr>
        <p:spPr>
          <a:xfrm>
            <a:off x="-2405821" y="2079424"/>
            <a:ext cx="1636564" cy="1636564"/>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sp>
        <p:nvSpPr>
          <p:cNvPr id="23" name="TextBox 22">
            <a:extLst>
              <a:ext uri="{FF2B5EF4-FFF2-40B4-BE49-F238E27FC236}">
                <a16:creationId xmlns:a16="http://schemas.microsoft.com/office/drawing/2014/main" id="{F4066275-074B-ADF5-2A90-136E66A58A99}"/>
              </a:ext>
            </a:extLst>
          </p:cNvPr>
          <p:cNvSpPr txBox="1"/>
          <p:nvPr/>
        </p:nvSpPr>
        <p:spPr>
          <a:xfrm>
            <a:off x="2937031" y="-1558032"/>
            <a:ext cx="62464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TỪ TRƯỜNG</a:t>
            </a:r>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721" y="2343524"/>
            <a:ext cx="1108364" cy="11083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2851548" y="4092676"/>
            <a:ext cx="23960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Trường</a:t>
            </a:r>
            <a:endPar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24" name="Oval 23">
            <a:extLst>
              <a:ext uri="{FF2B5EF4-FFF2-40B4-BE49-F238E27FC236}">
                <a16:creationId xmlns:a16="http://schemas.microsoft.com/office/drawing/2014/main" id="{AB7E539C-C91E-5A0F-D1D1-17E05499521E}"/>
              </a:ext>
            </a:extLst>
          </p:cNvPr>
          <p:cNvSpPr/>
          <p:nvPr/>
        </p:nvSpPr>
        <p:spPr>
          <a:xfrm>
            <a:off x="4406317" y="7429278"/>
            <a:ext cx="3800776" cy="3800776"/>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7" name="Picture 26">
            <a:extLst>
              <a:ext uri="{FF2B5EF4-FFF2-40B4-BE49-F238E27FC236}">
                <a16:creationId xmlns:a16="http://schemas.microsoft.com/office/drawing/2014/main" id="{5DC19DB3-87CD-FDC0-5B66-FE5BFA5BA861}"/>
              </a:ext>
            </a:extLst>
          </p:cNvPr>
          <p:cNvPicPr>
            <a:picLocks noChangeAspect="1"/>
          </p:cNvPicPr>
          <p:nvPr/>
        </p:nvPicPr>
        <p:blipFill>
          <a:blip r:embed="rId3"/>
          <a:stretch>
            <a:fillRect/>
          </a:stretch>
        </p:blipFill>
        <p:spPr>
          <a:xfrm>
            <a:off x="5044810" y="8064695"/>
            <a:ext cx="2467760" cy="2467760"/>
          </a:xfrm>
          <a:prstGeom prst="rect">
            <a:avLst/>
          </a:prstGeom>
        </p:spPr>
      </p:pic>
      <p:sp>
        <p:nvSpPr>
          <p:cNvPr id="28" name="TextBox 27">
            <a:extLst>
              <a:ext uri="{FF2B5EF4-FFF2-40B4-BE49-F238E27FC236}">
                <a16:creationId xmlns:a16="http://schemas.microsoft.com/office/drawing/2014/main" id="{CD536E52-814B-3EFC-B09A-59DC77135A87}"/>
              </a:ext>
            </a:extLst>
          </p:cNvPr>
          <p:cNvSpPr txBox="1"/>
          <p:nvPr/>
        </p:nvSpPr>
        <p:spPr>
          <a:xfrm>
            <a:off x="-1033357" y="7446817"/>
            <a:ext cx="556459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Phổ</a:t>
            </a:r>
            <a:endPar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25" name="Oval 24">
            <a:extLst>
              <a:ext uri="{FF2B5EF4-FFF2-40B4-BE49-F238E27FC236}">
                <a16:creationId xmlns:a16="http://schemas.microsoft.com/office/drawing/2014/main" id="{E0EF3373-E7DF-ACFD-CD6F-425013FAC9EF}"/>
              </a:ext>
            </a:extLst>
          </p:cNvPr>
          <p:cNvSpPr/>
          <p:nvPr/>
        </p:nvSpPr>
        <p:spPr>
          <a:xfrm>
            <a:off x="1237405" y="1430167"/>
            <a:ext cx="4084353" cy="4084353"/>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9" name="Picture 28">
            <a:extLst>
              <a:ext uri="{FF2B5EF4-FFF2-40B4-BE49-F238E27FC236}">
                <a16:creationId xmlns:a16="http://schemas.microsoft.com/office/drawing/2014/main" id="{9F977831-D2E9-CA10-2EC4-6473DADCD89E}"/>
              </a:ext>
            </a:extLst>
          </p:cNvPr>
          <p:cNvPicPr>
            <a:picLocks noChangeAspect="1"/>
          </p:cNvPicPr>
          <p:nvPr/>
        </p:nvPicPr>
        <p:blipFill>
          <a:blip r:embed="rId4"/>
          <a:stretch>
            <a:fillRect/>
          </a:stretch>
        </p:blipFill>
        <p:spPr>
          <a:xfrm>
            <a:off x="1781757" y="1941107"/>
            <a:ext cx="2995647" cy="2995647"/>
          </a:xfrm>
          <a:prstGeom prst="rect">
            <a:avLst/>
          </a:prstGeom>
        </p:spPr>
      </p:pic>
      <p:sp>
        <p:nvSpPr>
          <p:cNvPr id="30" name="TextBox 29">
            <a:extLst>
              <a:ext uri="{FF2B5EF4-FFF2-40B4-BE49-F238E27FC236}">
                <a16:creationId xmlns:a16="http://schemas.microsoft.com/office/drawing/2014/main" id="{FAE7C495-142C-64C0-3032-45186BD735B4}"/>
              </a:ext>
            </a:extLst>
          </p:cNvPr>
          <p:cNvSpPr txBox="1"/>
          <p:nvPr/>
        </p:nvSpPr>
        <p:spPr>
          <a:xfrm>
            <a:off x="5321756" y="2717691"/>
            <a:ext cx="609217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7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7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1028875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59A10B64-23F3-7F07-F9CF-5F422454884F}"/>
              </a:ext>
            </a:extLst>
          </p:cNvPr>
          <p:cNvSpPr/>
          <p:nvPr/>
        </p:nvSpPr>
        <p:spPr>
          <a:xfrm>
            <a:off x="1204112" y="1276351"/>
            <a:ext cx="4305296" cy="4305296"/>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6182" y="1971117"/>
            <a:ext cx="2915764" cy="29157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5393141" y="2594581"/>
            <a:ext cx="6303246" cy="1446550"/>
          </a:xfrm>
          <a:prstGeom prst="rect">
            <a:avLst/>
          </a:prstGeom>
          <a:noFill/>
        </p:spPr>
        <p:txBody>
          <a:bodyPr wrap="square" rtlCol="0">
            <a:spAutoFit/>
          </a:bodyPr>
          <a:lstStyle/>
          <a:p>
            <a:pPr algn="ctr"/>
            <a:r>
              <a:rPr lang="en-US" sz="8800" dirty="0" err="1">
                <a:solidFill>
                  <a:srgbClr val="1A3490"/>
                </a:solidFill>
                <a:latin typeface="#9Slide07 Cadena" panose="02000503000000020004" pitchFamily="2" charset="0"/>
              </a:rPr>
              <a:t>Từ</a:t>
            </a:r>
            <a:r>
              <a:rPr lang="en-US" sz="8800" dirty="0">
                <a:solidFill>
                  <a:srgbClr val="1A3490"/>
                </a:solidFill>
                <a:latin typeface="#9Slide07 Cadena" panose="02000503000000020004" pitchFamily="2" charset="0"/>
              </a:rPr>
              <a:t> </a:t>
            </a:r>
            <a:r>
              <a:rPr lang="en-US" sz="8800" dirty="0" err="1">
                <a:solidFill>
                  <a:srgbClr val="1A3490"/>
                </a:solidFill>
                <a:latin typeface="#9Slide07 Cadena" panose="02000503000000020004" pitchFamily="2" charset="0"/>
              </a:rPr>
              <a:t>Trường</a:t>
            </a:r>
            <a:endParaRPr lang="en-US" sz="8800" dirty="0">
              <a:solidFill>
                <a:srgbClr val="1A3490"/>
              </a:solidFill>
              <a:latin typeface="#9Slide07 Cadena" panose="02000503000000020004" pitchFamily="2" charset="0"/>
            </a:endParaRPr>
          </a:p>
        </p:txBody>
      </p:sp>
    </p:spTree>
    <p:extLst>
      <p:ext uri="{BB962C8B-B14F-4D97-AF65-F5344CB8AC3E}">
        <p14:creationId xmlns:p14="http://schemas.microsoft.com/office/powerpoint/2010/main" val="2735959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5070805F-B8F0-4C1D-BAD7-FDBE541938BF}"/>
              </a:ext>
            </a:extLst>
          </p:cNvPr>
          <p:cNvSpPr txBox="1"/>
          <p:nvPr/>
        </p:nvSpPr>
        <p:spPr>
          <a:xfrm>
            <a:off x="630935" y="1197153"/>
            <a:ext cx="11078022" cy="1089529"/>
          </a:xfrm>
          <a:prstGeom prst="rect">
            <a:avLst/>
          </a:prstGeom>
          <a:noFill/>
        </p:spPr>
        <p:txBody>
          <a:bodyPr wrap="square" rtlCol="0">
            <a:spAutoFit/>
          </a:bodyPr>
          <a:lstStyle/>
          <a:p>
            <a:pPr algn="ctr">
              <a:lnSpc>
                <a:spcPct val="140000"/>
              </a:lnSpc>
            </a:pPr>
            <a:r>
              <a:rPr lang="en-US" sz="2400" dirty="0" err="1">
                <a:latin typeface="#9Slide03 Arima Madurai Black" panose="00000A00000000000000" pitchFamily="2" charset="0"/>
                <a:cs typeface="#9Slide03 Arima Madurai Black" panose="00000A00000000000000" pitchFamily="2" charset="0"/>
              </a:rPr>
              <a:t>Ngoài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cách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dùng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mạt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sắt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như</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người</a:t>
            </a:r>
            <a:r>
              <a:rPr lang="en-US" sz="2400" dirty="0">
                <a:latin typeface="#9Slide03 Arima Madurai Black" panose="00000A00000000000000" pitchFamily="2" charset="0"/>
                <a:cs typeface="#9Slide03 Arima Madurai Black" panose="00000A00000000000000" pitchFamily="2" charset="0"/>
              </a:rPr>
              <a:t> ta </a:t>
            </a:r>
            <a:r>
              <a:rPr lang="en-US" sz="2400" dirty="0" err="1">
                <a:latin typeface="#9Slide03 Arima Madurai Black" panose="00000A00000000000000" pitchFamily="2" charset="0"/>
                <a:cs typeface="#9Slide03 Arima Madurai Black" panose="00000A00000000000000" pitchFamily="2" charset="0"/>
              </a:rPr>
              <a:t>cũng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dùnb</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các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sức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để</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ảnh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trực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quan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về</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endParaRPr lang="en-US" sz="2400" dirty="0">
              <a:solidFill>
                <a:schemeClr val="accent6"/>
              </a:solidFill>
              <a:latin typeface="#9Slide03 Arima Madurai Black" panose="00000A00000000000000" pitchFamily="2" charset="0"/>
              <a:cs typeface="#9Slide03 Arima Madurai Black" panose="00000A00000000000000" pitchFamily="2" charset="0"/>
            </a:endParaRPr>
          </a:p>
        </p:txBody>
      </p:sp>
      <p:sp>
        <p:nvSpPr>
          <p:cNvPr id="89" name="Google Shape;12;p2">
            <a:extLst>
              <a:ext uri="{FF2B5EF4-FFF2-40B4-BE49-F238E27FC236}">
                <a16:creationId xmlns:a16="http://schemas.microsoft.com/office/drawing/2014/main" id="{26B757AB-BC23-48BC-B7CD-4C1C0DD51A9B}"/>
              </a:ext>
            </a:extLst>
          </p:cNvPr>
          <p:cNvSpPr/>
          <p:nvPr/>
        </p:nvSpPr>
        <p:spPr>
          <a:xfrm rot="10800000">
            <a:off x="-419760" y="5861583"/>
            <a:ext cx="3675485" cy="204606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p2">
            <a:extLst>
              <a:ext uri="{FF2B5EF4-FFF2-40B4-BE49-F238E27FC236}">
                <a16:creationId xmlns:a16="http://schemas.microsoft.com/office/drawing/2014/main" id="{0AF3035D-EAFF-4CA4-8130-99F7E9C22301}"/>
              </a:ext>
            </a:extLst>
          </p:cNvPr>
          <p:cNvSpPr/>
          <p:nvPr/>
        </p:nvSpPr>
        <p:spPr>
          <a:xfrm>
            <a:off x="8986367" y="-62692"/>
            <a:ext cx="3627772" cy="2019577"/>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p2">
            <a:extLst>
              <a:ext uri="{FF2B5EF4-FFF2-40B4-BE49-F238E27FC236}">
                <a16:creationId xmlns:a16="http://schemas.microsoft.com/office/drawing/2014/main" id="{EB2D4443-A5B9-4BA3-A54A-61CE3F739962}"/>
              </a:ext>
            </a:extLst>
          </p:cNvPr>
          <p:cNvSpPr/>
          <p:nvPr/>
        </p:nvSpPr>
        <p:spPr>
          <a:xfrm rot="10484934" flipH="1">
            <a:off x="10534147" y="-256229"/>
            <a:ext cx="2087045" cy="106328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p2">
            <a:extLst>
              <a:ext uri="{FF2B5EF4-FFF2-40B4-BE49-F238E27FC236}">
                <a16:creationId xmlns:a16="http://schemas.microsoft.com/office/drawing/2014/main" id="{B3E72112-9F74-45B3-A07C-5ADD6F4C90FE}"/>
              </a:ext>
            </a:extLst>
          </p:cNvPr>
          <p:cNvSpPr/>
          <p:nvPr/>
        </p:nvSpPr>
        <p:spPr>
          <a:xfrm rot="5400000">
            <a:off x="-4518190" y="209521"/>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p2">
            <a:extLst>
              <a:ext uri="{FF2B5EF4-FFF2-40B4-BE49-F238E27FC236}">
                <a16:creationId xmlns:a16="http://schemas.microsoft.com/office/drawing/2014/main" id="{BE97367F-537A-4941-9711-F58F2E366584}"/>
              </a:ext>
            </a:extLst>
          </p:cNvPr>
          <p:cNvSpPr/>
          <p:nvPr/>
        </p:nvSpPr>
        <p:spPr>
          <a:xfrm rot="16200000">
            <a:off x="10449150" y="5292499"/>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Oval 85">
            <a:extLst>
              <a:ext uri="{FF2B5EF4-FFF2-40B4-BE49-F238E27FC236}">
                <a16:creationId xmlns:a16="http://schemas.microsoft.com/office/drawing/2014/main" id="{21F0D0AD-601F-75F4-B0E1-B1519309B94F}"/>
              </a:ext>
            </a:extLst>
          </p:cNvPr>
          <p:cNvSpPr/>
          <p:nvPr/>
        </p:nvSpPr>
        <p:spPr>
          <a:xfrm>
            <a:off x="520319" y="361083"/>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87" name="Picture 86">
            <a:extLst>
              <a:ext uri="{FF2B5EF4-FFF2-40B4-BE49-F238E27FC236}">
                <a16:creationId xmlns:a16="http://schemas.microsoft.com/office/drawing/2014/main" id="{F1B0616D-AD83-FE03-27BB-5531F6739042}"/>
              </a:ext>
            </a:extLst>
          </p:cNvPr>
          <p:cNvPicPr>
            <a:picLocks noChangeAspect="1"/>
          </p:cNvPicPr>
          <p:nvPr/>
        </p:nvPicPr>
        <p:blipFill>
          <a:blip r:embed="rId2"/>
          <a:stretch>
            <a:fillRect/>
          </a:stretch>
        </p:blipFill>
        <p:spPr>
          <a:xfrm>
            <a:off x="630935" y="464909"/>
            <a:ext cx="608735" cy="608735"/>
          </a:xfrm>
          <a:prstGeom prst="rect">
            <a:avLst/>
          </a:prstGeom>
        </p:spPr>
      </p:pic>
      <p:sp>
        <p:nvSpPr>
          <p:cNvPr id="102" name="TextBox 101">
            <a:extLst>
              <a:ext uri="{FF2B5EF4-FFF2-40B4-BE49-F238E27FC236}">
                <a16:creationId xmlns:a16="http://schemas.microsoft.com/office/drawing/2014/main" id="{21601FDE-7138-3801-EAAA-DDE7F21E975B}"/>
              </a:ext>
            </a:extLst>
          </p:cNvPr>
          <p:cNvSpPr txBox="1"/>
          <p:nvPr/>
        </p:nvSpPr>
        <p:spPr>
          <a:xfrm>
            <a:off x="1250865" y="484592"/>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103" name="Picture 22" descr="Trường từ">
            <a:extLst>
              <a:ext uri="{FF2B5EF4-FFF2-40B4-BE49-F238E27FC236}">
                <a16:creationId xmlns:a16="http://schemas.microsoft.com/office/drawing/2014/main" id="{459CA93C-31FA-0AD9-38FC-2C031A157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510609" y="1552027"/>
            <a:ext cx="3318673" cy="5381633"/>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6">
            <a:extLst>
              <a:ext uri="{FF2B5EF4-FFF2-40B4-BE49-F238E27FC236}">
                <a16:creationId xmlns:a16="http://schemas.microsoft.com/office/drawing/2014/main" id="{B09E01CE-A05D-7AD2-29C7-EF46E97A6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9900" y="2756091"/>
            <a:ext cx="2488822" cy="1818290"/>
          </a:xfrm>
          <a:prstGeom prst="rect">
            <a:avLst/>
          </a:prstGeom>
        </p:spPr>
      </p:pic>
    </p:spTree>
    <p:extLst>
      <p:ext uri="{BB962C8B-B14F-4D97-AF65-F5344CB8AC3E}">
        <p14:creationId xmlns:p14="http://schemas.microsoft.com/office/powerpoint/2010/main" val="272860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24"/>
                                        </p:tgtEl>
                                        <p:attrNameLst>
                                          <p:attrName>style.visibility</p:attrName>
                                        </p:attrNameLst>
                                      </p:cBhvr>
                                      <p:to>
                                        <p:strVal val="visible"/>
                                      </p:to>
                                    </p:set>
                                    <p:animEffect transition="in" filter="wipe(left)">
                                      <p:cBhvr>
                                        <p:cTn id="7" dur="750"/>
                                        <p:tgtEl>
                                          <p:spTgt spid="24"/>
                                        </p:tgtEl>
                                      </p:cBhvr>
                                    </p:animEffect>
                                  </p:childTnLst>
                                </p:cTn>
                              </p:par>
                              <p:par>
                                <p:cTn id="8" presetID="14" presetClass="entr" presetSubtype="5"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randombar(vertical)">
                                      <p:cBhvr>
                                        <p:cTn id="10" dur="125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Google Shape;12;p2">
            <a:extLst>
              <a:ext uri="{FF2B5EF4-FFF2-40B4-BE49-F238E27FC236}">
                <a16:creationId xmlns:a16="http://schemas.microsoft.com/office/drawing/2014/main" id="{26B757AB-BC23-48BC-B7CD-4C1C0DD51A9B}"/>
              </a:ext>
            </a:extLst>
          </p:cNvPr>
          <p:cNvSpPr/>
          <p:nvPr/>
        </p:nvSpPr>
        <p:spPr>
          <a:xfrm rot="10800000">
            <a:off x="-419760" y="5861583"/>
            <a:ext cx="3675485" cy="204606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p2">
            <a:extLst>
              <a:ext uri="{FF2B5EF4-FFF2-40B4-BE49-F238E27FC236}">
                <a16:creationId xmlns:a16="http://schemas.microsoft.com/office/drawing/2014/main" id="{0AF3035D-EAFF-4CA4-8130-99F7E9C22301}"/>
              </a:ext>
            </a:extLst>
          </p:cNvPr>
          <p:cNvSpPr/>
          <p:nvPr/>
        </p:nvSpPr>
        <p:spPr>
          <a:xfrm>
            <a:off x="8986367" y="-62692"/>
            <a:ext cx="3627772" cy="2019577"/>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p2">
            <a:extLst>
              <a:ext uri="{FF2B5EF4-FFF2-40B4-BE49-F238E27FC236}">
                <a16:creationId xmlns:a16="http://schemas.microsoft.com/office/drawing/2014/main" id="{EB2D4443-A5B9-4BA3-A54A-61CE3F739962}"/>
              </a:ext>
            </a:extLst>
          </p:cNvPr>
          <p:cNvSpPr/>
          <p:nvPr/>
        </p:nvSpPr>
        <p:spPr>
          <a:xfrm rot="10484934" flipH="1">
            <a:off x="10534147" y="-256229"/>
            <a:ext cx="2087045" cy="106328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p2">
            <a:extLst>
              <a:ext uri="{FF2B5EF4-FFF2-40B4-BE49-F238E27FC236}">
                <a16:creationId xmlns:a16="http://schemas.microsoft.com/office/drawing/2014/main" id="{B3E72112-9F74-45B3-A07C-5ADD6F4C90FE}"/>
              </a:ext>
            </a:extLst>
          </p:cNvPr>
          <p:cNvSpPr/>
          <p:nvPr/>
        </p:nvSpPr>
        <p:spPr>
          <a:xfrm rot="5400000">
            <a:off x="-4518190" y="209521"/>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p2">
            <a:extLst>
              <a:ext uri="{FF2B5EF4-FFF2-40B4-BE49-F238E27FC236}">
                <a16:creationId xmlns:a16="http://schemas.microsoft.com/office/drawing/2014/main" id="{BE97367F-537A-4941-9711-F58F2E366584}"/>
              </a:ext>
            </a:extLst>
          </p:cNvPr>
          <p:cNvSpPr/>
          <p:nvPr/>
        </p:nvSpPr>
        <p:spPr>
          <a:xfrm rot="16200000">
            <a:off x="10449150" y="5292499"/>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Oval 85">
            <a:extLst>
              <a:ext uri="{FF2B5EF4-FFF2-40B4-BE49-F238E27FC236}">
                <a16:creationId xmlns:a16="http://schemas.microsoft.com/office/drawing/2014/main" id="{21F0D0AD-601F-75F4-B0E1-B1519309B94F}"/>
              </a:ext>
            </a:extLst>
          </p:cNvPr>
          <p:cNvSpPr/>
          <p:nvPr/>
        </p:nvSpPr>
        <p:spPr>
          <a:xfrm>
            <a:off x="520319" y="361083"/>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87" name="Picture 86">
            <a:extLst>
              <a:ext uri="{FF2B5EF4-FFF2-40B4-BE49-F238E27FC236}">
                <a16:creationId xmlns:a16="http://schemas.microsoft.com/office/drawing/2014/main" id="{F1B0616D-AD83-FE03-27BB-5531F6739042}"/>
              </a:ext>
            </a:extLst>
          </p:cNvPr>
          <p:cNvPicPr>
            <a:picLocks noChangeAspect="1"/>
          </p:cNvPicPr>
          <p:nvPr/>
        </p:nvPicPr>
        <p:blipFill>
          <a:blip r:embed="rId2"/>
          <a:stretch>
            <a:fillRect/>
          </a:stretch>
        </p:blipFill>
        <p:spPr>
          <a:xfrm>
            <a:off x="630935" y="464909"/>
            <a:ext cx="608735" cy="608735"/>
          </a:xfrm>
          <a:prstGeom prst="rect">
            <a:avLst/>
          </a:prstGeom>
        </p:spPr>
      </p:pic>
      <p:sp>
        <p:nvSpPr>
          <p:cNvPr id="102" name="TextBox 101">
            <a:extLst>
              <a:ext uri="{FF2B5EF4-FFF2-40B4-BE49-F238E27FC236}">
                <a16:creationId xmlns:a16="http://schemas.microsoft.com/office/drawing/2014/main" id="{21601FDE-7138-3801-EAAA-DDE7F21E975B}"/>
              </a:ext>
            </a:extLst>
          </p:cNvPr>
          <p:cNvSpPr txBox="1"/>
          <p:nvPr/>
        </p:nvSpPr>
        <p:spPr>
          <a:xfrm>
            <a:off x="1250865" y="484592"/>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103" name="Picture 22" descr="Trường từ">
            <a:extLst>
              <a:ext uri="{FF2B5EF4-FFF2-40B4-BE49-F238E27FC236}">
                <a16:creationId xmlns:a16="http://schemas.microsoft.com/office/drawing/2014/main" id="{459CA93C-31FA-0AD9-38FC-2C031A157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224488" y="2700500"/>
            <a:ext cx="1963731" cy="318443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530E41E1-F495-07D4-D9B5-445519E58C54}"/>
              </a:ext>
            </a:extLst>
          </p:cNvPr>
          <p:cNvGrpSpPr/>
          <p:nvPr/>
        </p:nvGrpSpPr>
        <p:grpSpPr>
          <a:xfrm>
            <a:off x="2988227" y="1390650"/>
            <a:ext cx="6096000" cy="4076700"/>
            <a:chOff x="2705172" y="1435345"/>
            <a:chExt cx="6096000" cy="4076700"/>
          </a:xfrm>
        </p:grpSpPr>
        <p:pic>
          <p:nvPicPr>
            <p:cNvPr id="20" name="Picture 19">
              <a:extLst>
                <a:ext uri="{FF2B5EF4-FFF2-40B4-BE49-F238E27FC236}">
                  <a16:creationId xmlns:a16="http://schemas.microsoft.com/office/drawing/2014/main" id="{6E7FC162-FAD5-EB5A-C72E-CBB1D16048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05172" y="1435345"/>
              <a:ext cx="6096000" cy="4076700"/>
            </a:xfrm>
            <a:prstGeom prst="rect">
              <a:avLst/>
            </a:prstGeom>
          </p:spPr>
        </p:pic>
        <p:sp>
          <p:nvSpPr>
            <p:cNvPr id="21" name="TextBox 20">
              <a:extLst>
                <a:ext uri="{FF2B5EF4-FFF2-40B4-BE49-F238E27FC236}">
                  <a16:creationId xmlns:a16="http://schemas.microsoft.com/office/drawing/2014/main" id="{BCB72CD2-EF8D-380D-B893-E3CD87D14D43}"/>
                </a:ext>
              </a:extLst>
            </p:cNvPr>
            <p:cNvSpPr txBox="1"/>
            <p:nvPr/>
          </p:nvSpPr>
          <p:spPr>
            <a:xfrm>
              <a:off x="4411228" y="2987683"/>
              <a:ext cx="7435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chemeClr val="bg1"/>
                  </a:solidFill>
                  <a:effectLst/>
                  <a:uLnTx/>
                  <a:uFillTx/>
                  <a:latin typeface="#9Slide07 Cadena" panose="02000503000000020004" pitchFamily="2" charset="0"/>
                  <a:ea typeface="+mn-ea"/>
                  <a:cs typeface="+mn-cs"/>
                </a:rPr>
                <a:t>N</a:t>
              </a:r>
              <a:endParaRPr kumimoji="0" lang="en-US" sz="3600" b="0" i="0" u="none" strike="noStrike" kern="1200" cap="none" spc="0" normalizeH="0" baseline="0" noProof="0" dirty="0">
                <a:ln>
                  <a:noFill/>
                </a:ln>
                <a:solidFill>
                  <a:schemeClr val="bg1"/>
                </a:solidFill>
                <a:effectLst/>
                <a:uLnTx/>
                <a:uFillTx/>
                <a:latin typeface="#9Slide07 Cadena" panose="02000503000000020004" pitchFamily="2" charset="0"/>
                <a:ea typeface="+mn-ea"/>
                <a:cs typeface="+mn-cs"/>
              </a:endParaRPr>
            </a:p>
          </p:txBody>
        </p:sp>
        <p:sp>
          <p:nvSpPr>
            <p:cNvPr id="22" name="TextBox 21">
              <a:extLst>
                <a:ext uri="{FF2B5EF4-FFF2-40B4-BE49-F238E27FC236}">
                  <a16:creationId xmlns:a16="http://schemas.microsoft.com/office/drawing/2014/main" id="{C2082EF8-6491-0998-B377-1CF3B164BF96}"/>
                </a:ext>
              </a:extLst>
            </p:cNvPr>
            <p:cNvSpPr txBox="1"/>
            <p:nvPr/>
          </p:nvSpPr>
          <p:spPr>
            <a:xfrm>
              <a:off x="6317711" y="3018905"/>
              <a:ext cx="7435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bg1"/>
                  </a:solidFill>
                  <a:effectLst/>
                  <a:uLnTx/>
                  <a:uFillTx/>
                  <a:latin typeface="#9Slide07 Cadena" panose="02000503000000020004" pitchFamily="2" charset="0"/>
                  <a:ea typeface="+mn-ea"/>
                  <a:cs typeface="+mn-cs"/>
                </a:rPr>
                <a:t>S</a:t>
              </a:r>
              <a:endParaRPr kumimoji="0" lang="en-US" sz="3600" b="0" i="0" u="none" strike="noStrike" kern="1200" cap="none" spc="0" normalizeH="0" baseline="0" noProof="0" dirty="0">
                <a:ln>
                  <a:noFill/>
                </a:ln>
                <a:solidFill>
                  <a:schemeClr val="bg1"/>
                </a:solidFill>
                <a:effectLst/>
                <a:uLnTx/>
                <a:uFillTx/>
                <a:latin typeface="#9Slide07 Cadena" panose="02000503000000020004" pitchFamily="2" charset="0"/>
                <a:ea typeface="+mn-ea"/>
                <a:cs typeface="+mn-cs"/>
              </a:endParaRPr>
            </a:p>
          </p:txBody>
        </p:sp>
      </p:grpSp>
      <p:pic>
        <p:nvPicPr>
          <p:cNvPr id="29" name="Picture 28">
            <a:extLst>
              <a:ext uri="{FF2B5EF4-FFF2-40B4-BE49-F238E27FC236}">
                <a16:creationId xmlns:a16="http://schemas.microsoft.com/office/drawing/2014/main" id="{B2BA63C7-C3F0-EDF8-BB3A-B3E71883BB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206" b="33555" l="71299" r="81493">
                        <a14:foregroundMark x1="76820" y1="15116" x2="78701" y2="17442"/>
                        <a14:foregroundMark x1="79126" y1="16362" x2="75000" y2="26246"/>
                        <a14:foregroundMark x1="75000" y1="26246" x2="75000" y2="26246"/>
                        <a14:foregroundMark x1="72391" y1="28904" x2="71663" y2="32890"/>
                        <a14:foregroundMark x1="72269" y1="30399" x2="71359" y2="33555"/>
                        <a14:foregroundMark x1="77306" y1="16196" x2="77124" y2="17193"/>
                        <a14:foregroundMark x1="78519" y1="15947" x2="78216" y2="18272"/>
                      </a14:backgroundRemoval>
                    </a14:imgEffect>
                  </a14:imgLayer>
                </a14:imgProps>
              </a:ext>
              <a:ext uri="{28A0092B-C50C-407E-A947-70E740481C1C}">
                <a14:useLocalDpi xmlns:a14="http://schemas.microsoft.com/office/drawing/2010/main" val="0"/>
              </a:ext>
            </a:extLst>
          </a:blip>
          <a:srcRect l="70145" t="10951" r="17240" b="66054"/>
          <a:stretch/>
        </p:blipFill>
        <p:spPr>
          <a:xfrm>
            <a:off x="4694283" y="1912190"/>
            <a:ext cx="829967" cy="1105319"/>
          </a:xfrm>
          <a:prstGeom prst="rect">
            <a:avLst/>
          </a:prstGeom>
        </p:spPr>
      </p:pic>
      <p:sp>
        <p:nvSpPr>
          <p:cNvPr id="30" name="TextBox 29">
            <a:extLst>
              <a:ext uri="{FF2B5EF4-FFF2-40B4-BE49-F238E27FC236}">
                <a16:creationId xmlns:a16="http://schemas.microsoft.com/office/drawing/2014/main" id="{28D5ECDF-3C4F-607B-3876-7ABAC81FB7AB}"/>
              </a:ext>
            </a:extLst>
          </p:cNvPr>
          <p:cNvSpPr txBox="1"/>
          <p:nvPr/>
        </p:nvSpPr>
        <p:spPr>
          <a:xfrm>
            <a:off x="520319" y="5674905"/>
            <a:ext cx="11456214" cy="1255728"/>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en-US" sz="2800" dirty="0" err="1"/>
              <a:t>Dùng</a:t>
            </a:r>
            <a:r>
              <a:rPr lang="en-US" sz="2800" dirty="0"/>
              <a:t> </a:t>
            </a:r>
            <a:r>
              <a:rPr lang="en-US" sz="2800" dirty="0" err="1"/>
              <a:t>bút</a:t>
            </a:r>
            <a:r>
              <a:rPr lang="en-US" sz="2800" dirty="0"/>
              <a:t> </a:t>
            </a:r>
            <a:r>
              <a:rPr lang="en-US" sz="2800" dirty="0" err="1"/>
              <a:t>tô</a:t>
            </a:r>
            <a:r>
              <a:rPr lang="en-US" sz="2800" dirty="0"/>
              <a:t> </a:t>
            </a:r>
            <a:r>
              <a:rPr lang="en-US" sz="2800" dirty="0" err="1"/>
              <a:t>dọc</a:t>
            </a:r>
            <a:r>
              <a:rPr lang="en-US" sz="2800" dirty="0"/>
              <a:t> </a:t>
            </a:r>
            <a:r>
              <a:rPr lang="en-US" sz="2800" dirty="0" err="1"/>
              <a:t>theo</a:t>
            </a:r>
            <a:r>
              <a:rPr lang="en-US" sz="2800" dirty="0"/>
              <a:t> </a:t>
            </a:r>
            <a:r>
              <a:rPr lang="vi-VN" sz="2800" dirty="0"/>
              <a:t>các đường</a:t>
            </a:r>
            <a:r>
              <a:rPr lang="en-US" sz="2800" dirty="0"/>
              <a:t> </a:t>
            </a:r>
            <a:r>
              <a:rPr lang="en-US" sz="2800" dirty="0" err="1"/>
              <a:t>mạ</a:t>
            </a:r>
            <a:r>
              <a:rPr lang="en-US" sz="2800" dirty="0"/>
              <a:t> </a:t>
            </a:r>
            <a:r>
              <a:rPr lang="vi-VN" sz="2800" dirty="0"/>
              <a:t>sắt(kết quả thí nghiệm 1) </a:t>
            </a:r>
          </a:p>
          <a:p>
            <a:endParaRPr lang="en-US" sz="2800" dirty="0"/>
          </a:p>
        </p:txBody>
      </p:sp>
      <p:sp>
        <p:nvSpPr>
          <p:cNvPr id="31" name="TextBox 30">
            <a:extLst>
              <a:ext uri="{FF2B5EF4-FFF2-40B4-BE49-F238E27FC236}">
                <a16:creationId xmlns:a16="http://schemas.microsoft.com/office/drawing/2014/main" id="{EDF03EDA-109F-58CE-CDBD-7892CEA60937}"/>
              </a:ext>
            </a:extLst>
          </p:cNvPr>
          <p:cNvSpPr txBox="1"/>
          <p:nvPr/>
        </p:nvSpPr>
        <p:spPr>
          <a:xfrm>
            <a:off x="1148683" y="5394466"/>
            <a:ext cx="9932900" cy="1255728"/>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dirty="0"/>
              <a:t>Nối từ cực này sang cực kia của thanh nam châm, ta sẽ được những đường cong liền nét</a:t>
            </a:r>
            <a:endParaRPr lang="en-US" sz="2800" dirty="0"/>
          </a:p>
        </p:txBody>
      </p:sp>
      <p:sp>
        <p:nvSpPr>
          <p:cNvPr id="32" name="TextBox 31">
            <a:extLst>
              <a:ext uri="{FF2B5EF4-FFF2-40B4-BE49-F238E27FC236}">
                <a16:creationId xmlns:a16="http://schemas.microsoft.com/office/drawing/2014/main" id="{C3205DE7-D33A-07A9-79A5-D1D68540BD41}"/>
              </a:ext>
            </a:extLst>
          </p:cNvPr>
          <p:cNvSpPr txBox="1"/>
          <p:nvPr/>
        </p:nvSpPr>
        <p:spPr>
          <a:xfrm>
            <a:off x="781577" y="5630128"/>
            <a:ext cx="10906756" cy="652486"/>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a:t>Các đường </a:t>
            </a:r>
            <a:r>
              <a:rPr lang="vi-VN" sz="2800" dirty="0"/>
              <a:t>này biểu diễn hình dạng đường sức từ của nam châm</a:t>
            </a:r>
            <a:endParaRPr lang="en-US" sz="2800" dirty="0"/>
          </a:p>
        </p:txBody>
      </p:sp>
      <p:pic>
        <p:nvPicPr>
          <p:cNvPr id="4" name="Picture 3">
            <a:extLst>
              <a:ext uri="{FF2B5EF4-FFF2-40B4-BE49-F238E27FC236}">
                <a16:creationId xmlns:a16="http://schemas.microsoft.com/office/drawing/2014/main" id="{DF85FE3D-3756-D4E8-AD64-AE9F0F7828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1426" y="1450046"/>
            <a:ext cx="5974941" cy="3920361"/>
          </a:xfrm>
          <a:prstGeom prst="rect">
            <a:avLst/>
          </a:prstGeom>
        </p:spPr>
      </p:pic>
    </p:spTree>
    <p:extLst>
      <p:ext uri="{BB962C8B-B14F-4D97-AF65-F5344CB8AC3E}">
        <p14:creationId xmlns:p14="http://schemas.microsoft.com/office/powerpoint/2010/main" val="3817333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30"/>
                                        </p:tgtEl>
                                        <p:attrNameLst>
                                          <p:attrName>style.visibility</p:attrName>
                                        </p:attrNameLst>
                                      </p:cBhvr>
                                      <p:to>
                                        <p:strVal val="visible"/>
                                      </p:to>
                                    </p:set>
                                    <p:animEffect transition="in" filter="wipe(left)">
                                      <p:cBhvr>
                                        <p:cTn id="7" dur="750"/>
                                        <p:tgtEl>
                                          <p:spTgt spid="30"/>
                                        </p:tgtEl>
                                      </p:cBhvr>
                                    </p:animEffect>
                                  </p:childTnLst>
                                </p:cTn>
                              </p:par>
                              <p:par>
                                <p:cTn id="8" presetID="0" presetClass="path" presetSubtype="0" accel="50000" decel="50000" fill="hold" nodeType="withEffect">
                                  <p:stCondLst>
                                    <p:cond delay="250"/>
                                  </p:stCondLst>
                                  <p:childTnLst>
                                    <p:animMotion origin="layout" path="M -4.16667E-7 -7.40741E-7 L -4.16667E-7 0.00023 C 0.00378 -0.00208 0.00768 -0.00393 0.01146 -0.00602 C 0.02188 -0.0118 0.02214 -0.01343 0.03125 -0.0162 C 0.03815 -0.01829 0.05182 -0.02199 0.05182 -0.02176 L 0.12109 -0.0206 C 0.17591 -0.01875 0.12188 -0.0206 0.14662 -0.01759 C 0.15846 -0.0162 0.18281 -0.01528 0.19271 -0.01481 C 0.20013 -0.01134 0.19102 -0.01551 0.20182 -0.01042 C 0.20352 -0.00949 0.20586 -0.0088 0.20755 -0.00741 C 0.21003 -0.00555 0.21432 -0.00139 0.21667 0.00139 C 0.2181 0.00324 0.21927 0.00556 0.2207 0.00718 C 0.23086 0.01991 0.2306 0.01181 0.2306 0.0206 L 0.23151 0.01597 " pathEditMode="relative" rAng="0" ptsTypes="AAAAAAAAAAAAAA">
                                      <p:cBhvr>
                                        <p:cTn id="9" dur="2000" fill="hold"/>
                                        <p:tgtEl>
                                          <p:spTgt spid="29"/>
                                        </p:tgtEl>
                                        <p:attrNameLst>
                                          <p:attrName>ppt_x</p:attrName>
                                          <p:attrName>ppt_y</p:attrName>
                                        </p:attrNameLst>
                                      </p:cBhvr>
                                      <p:rCtr x="11576" y="-69"/>
                                    </p:animMotion>
                                  </p:childTnLst>
                                </p:cTn>
                              </p:par>
                              <p:par>
                                <p:cTn id="10" presetID="0" presetClass="path" presetSubtype="0" accel="50000" decel="50000" fill="hold" nodeType="withEffect">
                                  <p:stCondLst>
                                    <p:cond delay="2250"/>
                                  </p:stCondLst>
                                  <p:childTnLst>
                                    <p:animMotion origin="layout" path="M 0.00143 -0.00046 L 0.00143 -0.00023 C 0.00664 -0.02569 0.00925 -0.04236 0.01797 -0.06505 C 0.01992 -0.06991 0.02292 -0.07268 0.02539 -0.07685 C 0.03581 -0.09583 0.03294 -0.0963 0.04505 -0.10741 C 0.0487 -0.11042 0.0526 -0.11319 0.05651 -0.11551 C 0.06745 -0.1206 0.08945 -0.12731 0.08932 -0.12708 C 0.0931 -0.12685 0.09701 -0.12593 0.10052 -0.12477 C 0.10729 -0.12106 0.10651 -0.11829 0.11289 -0.11667 C 0.1155 -0.11574 0.11823 -0.1162 0.1207 -0.11551 C 0.12331 -0.11481 0.12604 -0.11366 0.12865 -0.11273 C 0.14492 -0.10833 0.14076 -0.10903 0.15221 -0.10926 C 0.1556 -0.10764 0.15925 -0.10648 0.16263 -0.10393 C 0.16823 -0.09954 0.16862 -0.09977 0.17513 -0.09375 C 0.17565 -0.09329 0.17682 -0.09213 0.1776 -0.0912 C 0.18229 -0.08634 0.18711 -0.08194 0.19141 -0.07546 C 0.19492 -0.06968 0.19883 -0.06435 0.20195 -0.05856 C 0.20378 -0.05579 0.20521 -0.05231 0.2069 -0.04977 C 0.21198 -0.04167 0.21003 -0.04699 0.21537 -0.04074 C 0.22813 -0.02569 0.22513 -0.03171 0.23034 -0.02014 L 0.23398 -0.00625 L 0.23412 -0.00532 " pathEditMode="relative" rAng="21060000" ptsTypes="AAAAAAAAAAAAAAAAAAAAAA">
                                      <p:cBhvr>
                                        <p:cTn id="11" dur="2000" fill="hold"/>
                                        <p:tgtEl>
                                          <p:spTgt spid="29"/>
                                        </p:tgtEl>
                                        <p:attrNameLst>
                                          <p:attrName>ppt_x</p:attrName>
                                          <p:attrName>ppt_y</p:attrName>
                                        </p:attrNameLst>
                                      </p:cBhvr>
                                      <p:rCtr x="11185" y="-5231"/>
                                    </p:animMotion>
                                  </p:childTnLst>
                                </p:cTn>
                              </p:par>
                              <p:par>
                                <p:cTn id="12" presetID="0" presetClass="path" presetSubtype="0" accel="50000" decel="50000" fill="hold" nodeType="withEffect">
                                  <p:stCondLst>
                                    <p:cond delay="4250"/>
                                  </p:stCondLst>
                                  <p:childTnLst>
                                    <p:animMotion origin="layout" path="M -0.03151 0.12801 L -0.03151 0.12824 C -0.02995 0.13519 -0.02917 0.14352 -0.02669 0.14977 C -0.02591 0.15162 -0.01732 0.16343 -0.01432 0.16736 C -0.00924 0.17384 -0.0069 0.17732 -0.00104 0.18195 C 0.00052 0.18333 0.00221 0.1838 0.00391 0.18495 C 0.00833 0.18773 0.01263 0.19074 0.01706 0.19375 C 0.0207 0.19607 0.02422 0.19838 0.02773 0.20116 C 0.02969 0.20255 0.03151 0.2044 0.03359 0.20556 C 0.03529 0.20648 0.04232 0.2088 0.04505 0.20995 L 0.06823 0.20695 C 0.07995 0.20579 0.0918 0.20625 0.10365 0.20394 C 0.10977 0.20278 0.11563 0.19884 0.12175 0.19676 C 0.12617 0.19514 0.1306 0.19375 0.1349 0.19236 C 0.15091 0.18102 0.13529 0.19259 0.15221 0.17755 C 0.17031 0.16157 0.14714 0.1831 0.16302 0.17037 C 0.16445 0.16921 0.16563 0.1669 0.16706 0.16597 C 0.16875 0.16482 0.17708 0.1632 0.17787 0.16296 C 0.18021 0.16088 0.18255 0.15857 0.18529 0.15718 C 0.18659 0.15648 0.18802 0.15625 0.18932 0.15579 C 0.19076 0.15417 0.19206 0.15255 0.19349 0.15139 C 0.19427 0.1507 0.19518 0.1507 0.19596 0.14977 C 0.20247 0.14167 0.19557 0.14468 0.20417 0.14259 C 0.20443 0.14236 0.20469 0.14259 0.20508 0.14259 L 0.20508 0.14282 " pathEditMode="relative" rAng="0" ptsTypes="AAAAAAAAAAAAAAAAAAAAAAAAA">
                                      <p:cBhvr>
                                        <p:cTn id="13" dur="2000" fill="hold"/>
                                        <p:tgtEl>
                                          <p:spTgt spid="29"/>
                                        </p:tgtEl>
                                        <p:attrNameLst>
                                          <p:attrName>ppt_x</p:attrName>
                                          <p:attrName>ppt_y</p:attrName>
                                        </p:attrNameLst>
                                      </p:cBhvr>
                                      <p:rCtr x="11823" y="4097"/>
                                    </p:animMotion>
                                  </p:childTnLst>
                                </p:cTn>
                              </p:par>
                              <p:par>
                                <p:cTn id="14" presetID="10" presetClass="exit" presetSubtype="0" fill="hold" grpId="1" nodeType="withEffect">
                                  <p:stCondLst>
                                    <p:cond delay="5000"/>
                                  </p:stCondLst>
                                  <p:iterate type="lt">
                                    <p:tmPct val="0"/>
                                  </p:iterate>
                                  <p:childTnLst>
                                    <p:animEffect transition="out" filter="fade">
                                      <p:cBhvr>
                                        <p:cTn id="15" dur="500"/>
                                        <p:tgtEl>
                                          <p:spTgt spid="30"/>
                                        </p:tgtEl>
                                      </p:cBhvr>
                                    </p:animEffect>
                                    <p:set>
                                      <p:cBhvr>
                                        <p:cTn id="16" dur="1" fill="hold">
                                          <p:stCondLst>
                                            <p:cond delay="499"/>
                                          </p:stCondLst>
                                        </p:cTn>
                                        <p:tgtEl>
                                          <p:spTgt spid="30"/>
                                        </p:tgtEl>
                                        <p:attrNameLst>
                                          <p:attrName>style.visibility</p:attrName>
                                        </p:attrNameLst>
                                      </p:cBhvr>
                                      <p:to>
                                        <p:strVal val="hidden"/>
                                      </p:to>
                                    </p:set>
                                  </p:childTnLst>
                                </p:cTn>
                              </p:par>
                              <p:par>
                                <p:cTn id="17" presetID="22" presetClass="entr" presetSubtype="8" fill="hold" grpId="0" nodeType="withEffect">
                                  <p:stCondLst>
                                    <p:cond delay="5000"/>
                                  </p:stCondLst>
                                  <p:iterate type="lt">
                                    <p:tmPct val="6000"/>
                                  </p:iterate>
                                  <p:childTnLst>
                                    <p:set>
                                      <p:cBhvr>
                                        <p:cTn id="18" dur="1" fill="hold">
                                          <p:stCondLst>
                                            <p:cond delay="0"/>
                                          </p:stCondLst>
                                        </p:cTn>
                                        <p:tgtEl>
                                          <p:spTgt spid="31"/>
                                        </p:tgtEl>
                                        <p:attrNameLst>
                                          <p:attrName>style.visibility</p:attrName>
                                        </p:attrNameLst>
                                      </p:cBhvr>
                                      <p:to>
                                        <p:strVal val="visible"/>
                                      </p:to>
                                    </p:set>
                                    <p:animEffect transition="in" filter="wipe(left)">
                                      <p:cBhvr>
                                        <p:cTn id="19" dur="75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iterate type="lt">
                                    <p:tmPct val="0"/>
                                  </p:iterate>
                                  <p:childTnLst>
                                    <p:animEffect transition="out" filter="fade">
                                      <p:cBhvr>
                                        <p:cTn id="23" dur="500"/>
                                        <p:tgtEl>
                                          <p:spTgt spid="31"/>
                                        </p:tgtEl>
                                      </p:cBhvr>
                                    </p:animEffect>
                                    <p:set>
                                      <p:cBhvr>
                                        <p:cTn id="24" dur="1" fill="hold">
                                          <p:stCondLst>
                                            <p:cond delay="499"/>
                                          </p:stCondLst>
                                        </p:cTn>
                                        <p:tgtEl>
                                          <p:spTgt spid="31"/>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par>
                                <p:cTn id="31" presetID="22" presetClass="entr" presetSubtype="8" fill="hold" grpId="0" nodeType="withEffect">
                                  <p:stCondLst>
                                    <p:cond delay="0"/>
                                  </p:stCondLst>
                                  <p:iterate type="lt">
                                    <p:tmPct val="6000"/>
                                  </p:iterate>
                                  <p:childTnLst>
                                    <p:set>
                                      <p:cBhvr>
                                        <p:cTn id="32" dur="1" fill="hold">
                                          <p:stCondLst>
                                            <p:cond delay="0"/>
                                          </p:stCondLst>
                                        </p:cTn>
                                        <p:tgtEl>
                                          <p:spTgt spid="32"/>
                                        </p:tgtEl>
                                        <p:attrNameLst>
                                          <p:attrName>style.visibility</p:attrName>
                                        </p:attrNameLst>
                                      </p:cBhvr>
                                      <p:to>
                                        <p:strVal val="visible"/>
                                      </p:to>
                                    </p:set>
                                    <p:animEffect transition="in" filter="wipe(left)">
                                      <p:cBhvr>
                                        <p:cTn id="33" dur="750"/>
                                        <p:tgtEl>
                                          <p:spTgt spid="32"/>
                                        </p:tgtEl>
                                      </p:cBhvr>
                                    </p:animEffect>
                                  </p:childTnLst>
                                </p:cTn>
                              </p:par>
                              <p:par>
                                <p:cTn id="34" presetID="53" presetClass="entr" presetSubtype="16" fill="hold" nodeType="withEffect">
                                  <p:stCondLst>
                                    <p:cond delay="250"/>
                                  </p:stCondLst>
                                  <p:childTnLst>
                                    <p:set>
                                      <p:cBhvr>
                                        <p:cTn id="35" dur="1" fill="hold">
                                          <p:stCondLst>
                                            <p:cond delay="0"/>
                                          </p:stCondLst>
                                        </p:cTn>
                                        <p:tgtEl>
                                          <p:spTgt spid="4"/>
                                        </p:tgtEl>
                                        <p:attrNameLst>
                                          <p:attrName>style.visibility</p:attrName>
                                        </p:attrNameLst>
                                      </p:cBhvr>
                                      <p:to>
                                        <p:strVal val="visible"/>
                                      </p:to>
                                    </p:set>
                                    <p:anim calcmode="lin" valueType="num">
                                      <p:cBhvr>
                                        <p:cTn id="36" dur="1000" fill="hold"/>
                                        <p:tgtEl>
                                          <p:spTgt spid="4"/>
                                        </p:tgtEl>
                                        <p:attrNameLst>
                                          <p:attrName>ppt_w</p:attrName>
                                        </p:attrNameLst>
                                      </p:cBhvr>
                                      <p:tavLst>
                                        <p:tav tm="0">
                                          <p:val>
                                            <p:fltVal val="0"/>
                                          </p:val>
                                        </p:tav>
                                        <p:tav tm="100000">
                                          <p:val>
                                            <p:strVal val="#ppt_w"/>
                                          </p:val>
                                        </p:tav>
                                      </p:tavLst>
                                    </p:anim>
                                    <p:anim calcmode="lin" valueType="num">
                                      <p:cBhvr>
                                        <p:cTn id="37" dur="1000" fill="hold"/>
                                        <p:tgtEl>
                                          <p:spTgt spid="4"/>
                                        </p:tgtEl>
                                        <p:attrNameLst>
                                          <p:attrName>ppt_h</p:attrName>
                                        </p:attrNameLst>
                                      </p:cBhvr>
                                      <p:tavLst>
                                        <p:tav tm="0">
                                          <p:val>
                                            <p:fltVal val="0"/>
                                          </p:val>
                                        </p:tav>
                                        <p:tav tm="100000">
                                          <p:val>
                                            <p:strVal val="#ppt_h"/>
                                          </p:val>
                                        </p:tav>
                                      </p:tavLst>
                                    </p:anim>
                                    <p:animEffect transition="in" filter="fade">
                                      <p:cBhvr>
                                        <p:cTn id="3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1" grpId="0"/>
      <p:bldP spid="31" grpId="1"/>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5070805F-B8F0-4C1D-BAD7-FDBE541938BF}"/>
              </a:ext>
            </a:extLst>
          </p:cNvPr>
          <p:cNvSpPr txBox="1"/>
          <p:nvPr/>
        </p:nvSpPr>
        <p:spPr>
          <a:xfrm>
            <a:off x="1250797" y="5361532"/>
            <a:ext cx="9932900" cy="1255728"/>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dirty="0"/>
              <a:t>Đặt kim nam châm nhỏ trên đường sức từ và di chuyển kim nam châm theo đường sức từ</a:t>
            </a:r>
            <a:endParaRPr lang="en-US" sz="2800" dirty="0"/>
          </a:p>
        </p:txBody>
      </p:sp>
      <p:sp>
        <p:nvSpPr>
          <p:cNvPr id="89" name="Google Shape;12;p2">
            <a:extLst>
              <a:ext uri="{FF2B5EF4-FFF2-40B4-BE49-F238E27FC236}">
                <a16:creationId xmlns:a16="http://schemas.microsoft.com/office/drawing/2014/main" id="{26B757AB-BC23-48BC-B7CD-4C1C0DD51A9B}"/>
              </a:ext>
            </a:extLst>
          </p:cNvPr>
          <p:cNvSpPr/>
          <p:nvPr/>
        </p:nvSpPr>
        <p:spPr>
          <a:xfrm rot="5168644">
            <a:off x="9545207" y="4190198"/>
            <a:ext cx="3675485" cy="204606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p2">
            <a:extLst>
              <a:ext uri="{FF2B5EF4-FFF2-40B4-BE49-F238E27FC236}">
                <a16:creationId xmlns:a16="http://schemas.microsoft.com/office/drawing/2014/main" id="{0AF3035D-EAFF-4CA4-8130-99F7E9C22301}"/>
              </a:ext>
            </a:extLst>
          </p:cNvPr>
          <p:cNvSpPr/>
          <p:nvPr/>
        </p:nvSpPr>
        <p:spPr>
          <a:xfrm rot="15990402">
            <a:off x="-1028921" y="665318"/>
            <a:ext cx="3627772" cy="2019577"/>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p2">
            <a:extLst>
              <a:ext uri="{FF2B5EF4-FFF2-40B4-BE49-F238E27FC236}">
                <a16:creationId xmlns:a16="http://schemas.microsoft.com/office/drawing/2014/main" id="{EB2D4443-A5B9-4BA3-A54A-61CE3F739962}"/>
              </a:ext>
            </a:extLst>
          </p:cNvPr>
          <p:cNvSpPr/>
          <p:nvPr/>
        </p:nvSpPr>
        <p:spPr>
          <a:xfrm rot="10484934" flipH="1">
            <a:off x="8107328" y="-2067469"/>
            <a:ext cx="2087045" cy="106328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p2">
            <a:extLst>
              <a:ext uri="{FF2B5EF4-FFF2-40B4-BE49-F238E27FC236}">
                <a16:creationId xmlns:a16="http://schemas.microsoft.com/office/drawing/2014/main" id="{B3E72112-9F74-45B3-A07C-5ADD6F4C90FE}"/>
              </a:ext>
            </a:extLst>
          </p:cNvPr>
          <p:cNvSpPr/>
          <p:nvPr/>
        </p:nvSpPr>
        <p:spPr>
          <a:xfrm rot="5400000">
            <a:off x="-4518190" y="209521"/>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p2">
            <a:extLst>
              <a:ext uri="{FF2B5EF4-FFF2-40B4-BE49-F238E27FC236}">
                <a16:creationId xmlns:a16="http://schemas.microsoft.com/office/drawing/2014/main" id="{BE97367F-537A-4941-9711-F58F2E366584}"/>
              </a:ext>
            </a:extLst>
          </p:cNvPr>
          <p:cNvSpPr/>
          <p:nvPr/>
        </p:nvSpPr>
        <p:spPr>
          <a:xfrm rot="16200000">
            <a:off x="10449150" y="5292499"/>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Oval 85">
            <a:extLst>
              <a:ext uri="{FF2B5EF4-FFF2-40B4-BE49-F238E27FC236}">
                <a16:creationId xmlns:a16="http://schemas.microsoft.com/office/drawing/2014/main" id="{21F0D0AD-601F-75F4-B0E1-B1519309B94F}"/>
              </a:ext>
            </a:extLst>
          </p:cNvPr>
          <p:cNvSpPr/>
          <p:nvPr/>
        </p:nvSpPr>
        <p:spPr>
          <a:xfrm>
            <a:off x="520319" y="361083"/>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87" name="Picture 86">
            <a:extLst>
              <a:ext uri="{FF2B5EF4-FFF2-40B4-BE49-F238E27FC236}">
                <a16:creationId xmlns:a16="http://schemas.microsoft.com/office/drawing/2014/main" id="{F1B0616D-AD83-FE03-27BB-5531F6739042}"/>
              </a:ext>
            </a:extLst>
          </p:cNvPr>
          <p:cNvPicPr>
            <a:picLocks noChangeAspect="1"/>
          </p:cNvPicPr>
          <p:nvPr/>
        </p:nvPicPr>
        <p:blipFill>
          <a:blip r:embed="rId2"/>
          <a:stretch>
            <a:fillRect/>
          </a:stretch>
        </p:blipFill>
        <p:spPr>
          <a:xfrm>
            <a:off x="630935" y="464909"/>
            <a:ext cx="608735" cy="608735"/>
          </a:xfrm>
          <a:prstGeom prst="rect">
            <a:avLst/>
          </a:prstGeom>
        </p:spPr>
      </p:pic>
      <p:sp>
        <p:nvSpPr>
          <p:cNvPr id="102" name="TextBox 101">
            <a:extLst>
              <a:ext uri="{FF2B5EF4-FFF2-40B4-BE49-F238E27FC236}">
                <a16:creationId xmlns:a16="http://schemas.microsoft.com/office/drawing/2014/main" id="{21601FDE-7138-3801-EAAA-DDE7F21E975B}"/>
              </a:ext>
            </a:extLst>
          </p:cNvPr>
          <p:cNvSpPr txBox="1"/>
          <p:nvPr/>
        </p:nvSpPr>
        <p:spPr>
          <a:xfrm>
            <a:off x="1250865" y="484592"/>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103" name="Picture 22" descr="Trường từ">
            <a:extLst>
              <a:ext uri="{FF2B5EF4-FFF2-40B4-BE49-F238E27FC236}">
                <a16:creationId xmlns:a16="http://schemas.microsoft.com/office/drawing/2014/main" id="{459CA93C-31FA-0AD9-38FC-2C031A157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224488" y="2700500"/>
            <a:ext cx="1963731" cy="31844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1E1B96B-0DA1-4636-1D39-137511AA24CF}"/>
              </a:ext>
            </a:extLst>
          </p:cNvPr>
          <p:cNvSpPr txBox="1"/>
          <p:nvPr/>
        </p:nvSpPr>
        <p:spPr>
          <a:xfrm>
            <a:off x="1492092" y="5638372"/>
            <a:ext cx="9449111" cy="652486"/>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dirty="0"/>
              <a:t>Quan sát sự định hướng của kim nam châm</a:t>
            </a:r>
            <a:endParaRPr lang="en-US" sz="2800" dirty="0"/>
          </a:p>
        </p:txBody>
      </p:sp>
      <p:sp>
        <p:nvSpPr>
          <p:cNvPr id="19" name="TextBox 18">
            <a:extLst>
              <a:ext uri="{FF2B5EF4-FFF2-40B4-BE49-F238E27FC236}">
                <a16:creationId xmlns:a16="http://schemas.microsoft.com/office/drawing/2014/main" id="{4AA01ECE-15D8-AC71-65B1-A2CA93FC28A8}"/>
              </a:ext>
            </a:extLst>
          </p:cNvPr>
          <p:cNvSpPr txBox="1"/>
          <p:nvPr/>
        </p:nvSpPr>
        <p:spPr>
          <a:xfrm>
            <a:off x="1239670" y="5338711"/>
            <a:ext cx="9932900" cy="1255728"/>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dirty="0"/>
              <a:t>Đánh dấu mũi tên tại mỗi vị trí đặt kim nam châm, theo chiều từ cực Nam đến cực Bắc của kim nam châm</a:t>
            </a:r>
            <a:endParaRPr lang="en-US" sz="2800" dirty="0"/>
          </a:p>
        </p:txBody>
      </p:sp>
      <p:pic>
        <p:nvPicPr>
          <p:cNvPr id="18" name="Picture 17">
            <a:extLst>
              <a:ext uri="{FF2B5EF4-FFF2-40B4-BE49-F238E27FC236}">
                <a16:creationId xmlns:a16="http://schemas.microsoft.com/office/drawing/2014/main" id="{974B8122-4334-EA06-84A8-A07A06FEC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5785" y="1240091"/>
            <a:ext cx="5974941" cy="3920361"/>
          </a:xfrm>
          <a:prstGeom prst="rect">
            <a:avLst/>
          </a:prstGeom>
        </p:spPr>
      </p:pic>
      <p:grpSp>
        <p:nvGrpSpPr>
          <p:cNvPr id="22" name="Group 21">
            <a:extLst>
              <a:ext uri="{FF2B5EF4-FFF2-40B4-BE49-F238E27FC236}">
                <a16:creationId xmlns:a16="http://schemas.microsoft.com/office/drawing/2014/main" id="{E6DC495A-DCF1-2D5C-4847-11E0728DF601}"/>
              </a:ext>
            </a:extLst>
          </p:cNvPr>
          <p:cNvGrpSpPr/>
          <p:nvPr/>
        </p:nvGrpSpPr>
        <p:grpSpPr>
          <a:xfrm rot="2929568" flipH="1">
            <a:off x="4072341" y="1395891"/>
            <a:ext cx="298897" cy="1022561"/>
            <a:chOff x="8461670" y="5219700"/>
            <a:chExt cx="263230" cy="647400"/>
          </a:xfrm>
        </p:grpSpPr>
        <p:sp>
          <p:nvSpPr>
            <p:cNvPr id="23" name="Isosceles Triangle 22">
              <a:extLst>
                <a:ext uri="{FF2B5EF4-FFF2-40B4-BE49-F238E27FC236}">
                  <a16:creationId xmlns:a16="http://schemas.microsoft.com/office/drawing/2014/main" id="{7A2FA200-B934-A496-7373-923F537B1C2B}"/>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9E06F092-B1D0-BE03-42C0-54D8562492D1}"/>
                </a:ext>
              </a:extLst>
            </p:cNvPr>
            <p:cNvSpPr/>
            <p:nvPr/>
          </p:nvSpPr>
          <p:spPr>
            <a:xfrm flipV="1">
              <a:off x="846167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602C1FA7-7CFE-4C29-3809-FB7201047554}"/>
              </a:ext>
            </a:extLst>
          </p:cNvPr>
          <p:cNvGrpSpPr/>
          <p:nvPr/>
        </p:nvGrpSpPr>
        <p:grpSpPr>
          <a:xfrm rot="4903337" flipH="1">
            <a:off x="5313704" y="920682"/>
            <a:ext cx="298897" cy="1022561"/>
            <a:chOff x="8461670" y="5219700"/>
            <a:chExt cx="263230" cy="647400"/>
          </a:xfrm>
        </p:grpSpPr>
        <p:sp>
          <p:nvSpPr>
            <p:cNvPr id="27" name="Isosceles Triangle 26">
              <a:extLst>
                <a:ext uri="{FF2B5EF4-FFF2-40B4-BE49-F238E27FC236}">
                  <a16:creationId xmlns:a16="http://schemas.microsoft.com/office/drawing/2014/main" id="{69046370-71A0-048D-9B2E-58F8D1562878}"/>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F7B227DF-04A7-811A-663F-0175D8BB5BED}"/>
                </a:ext>
              </a:extLst>
            </p:cNvPr>
            <p:cNvSpPr/>
            <p:nvPr/>
          </p:nvSpPr>
          <p:spPr>
            <a:xfrm flipV="1">
              <a:off x="846167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3548CCB3-9F68-B48D-5311-1D157AE8BC4D}"/>
              </a:ext>
            </a:extLst>
          </p:cNvPr>
          <p:cNvGrpSpPr/>
          <p:nvPr/>
        </p:nvGrpSpPr>
        <p:grpSpPr>
          <a:xfrm rot="5790259" flipH="1">
            <a:off x="6857642" y="882259"/>
            <a:ext cx="298897" cy="1022561"/>
            <a:chOff x="8461670" y="5219700"/>
            <a:chExt cx="263230" cy="647400"/>
          </a:xfrm>
        </p:grpSpPr>
        <p:sp>
          <p:nvSpPr>
            <p:cNvPr id="30" name="Isosceles Triangle 29">
              <a:extLst>
                <a:ext uri="{FF2B5EF4-FFF2-40B4-BE49-F238E27FC236}">
                  <a16:creationId xmlns:a16="http://schemas.microsoft.com/office/drawing/2014/main" id="{38B15875-22C2-0CBD-9D90-4C709A90FEF4}"/>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D438A96D-29FA-AEBA-49AF-F803B67EA122}"/>
                </a:ext>
              </a:extLst>
            </p:cNvPr>
            <p:cNvSpPr/>
            <p:nvPr/>
          </p:nvSpPr>
          <p:spPr>
            <a:xfrm flipV="1">
              <a:off x="846167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D2C60DEA-A422-1C21-7CC1-B76D00306694}"/>
              </a:ext>
            </a:extLst>
          </p:cNvPr>
          <p:cNvGrpSpPr/>
          <p:nvPr/>
        </p:nvGrpSpPr>
        <p:grpSpPr>
          <a:xfrm rot="7910068" flipH="1">
            <a:off x="8098023" y="1411469"/>
            <a:ext cx="298897" cy="1022561"/>
            <a:chOff x="8461670" y="5219700"/>
            <a:chExt cx="263230" cy="647400"/>
          </a:xfrm>
        </p:grpSpPr>
        <p:sp>
          <p:nvSpPr>
            <p:cNvPr id="33" name="Isosceles Triangle 32">
              <a:extLst>
                <a:ext uri="{FF2B5EF4-FFF2-40B4-BE49-F238E27FC236}">
                  <a16:creationId xmlns:a16="http://schemas.microsoft.com/office/drawing/2014/main" id="{F84A1379-A71E-7B5C-9A80-98C66C0C6216}"/>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03374D2A-D836-42DD-8AF2-894C0831344F}"/>
                </a:ext>
              </a:extLst>
            </p:cNvPr>
            <p:cNvSpPr/>
            <p:nvPr/>
          </p:nvSpPr>
          <p:spPr>
            <a:xfrm flipV="1">
              <a:off x="846167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FF95A103-25AA-BAFD-19CD-6643628E022C}"/>
              </a:ext>
            </a:extLst>
          </p:cNvPr>
          <p:cNvSpPr txBox="1"/>
          <p:nvPr/>
        </p:nvSpPr>
        <p:spPr>
          <a:xfrm rot="18752656">
            <a:off x="4121953" y="1736843"/>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36" name="TextBox 35">
            <a:extLst>
              <a:ext uri="{FF2B5EF4-FFF2-40B4-BE49-F238E27FC236}">
                <a16:creationId xmlns:a16="http://schemas.microsoft.com/office/drawing/2014/main" id="{9EDBF4D8-52DC-CA19-E162-70E95B072462}"/>
              </a:ext>
            </a:extLst>
          </p:cNvPr>
          <p:cNvSpPr txBox="1"/>
          <p:nvPr/>
        </p:nvSpPr>
        <p:spPr>
          <a:xfrm rot="21147304">
            <a:off x="5340536" y="1256637"/>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37" name="TextBox 36">
            <a:extLst>
              <a:ext uri="{FF2B5EF4-FFF2-40B4-BE49-F238E27FC236}">
                <a16:creationId xmlns:a16="http://schemas.microsoft.com/office/drawing/2014/main" id="{4AB06726-5305-98CE-0F8C-536774F9194D}"/>
              </a:ext>
            </a:extLst>
          </p:cNvPr>
          <p:cNvSpPr txBox="1"/>
          <p:nvPr/>
        </p:nvSpPr>
        <p:spPr>
          <a:xfrm rot="965877">
            <a:off x="6905117" y="1247113"/>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38" name="TextBox 37">
            <a:extLst>
              <a:ext uri="{FF2B5EF4-FFF2-40B4-BE49-F238E27FC236}">
                <a16:creationId xmlns:a16="http://schemas.microsoft.com/office/drawing/2014/main" id="{581EA72D-DF3F-C43D-EDC6-46E0A7BB0CDE}"/>
              </a:ext>
            </a:extLst>
          </p:cNvPr>
          <p:cNvSpPr txBox="1"/>
          <p:nvPr/>
        </p:nvSpPr>
        <p:spPr>
          <a:xfrm rot="2297667">
            <a:off x="8173417" y="173849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Tree>
    <p:extLst>
      <p:ext uri="{BB962C8B-B14F-4D97-AF65-F5344CB8AC3E}">
        <p14:creationId xmlns:p14="http://schemas.microsoft.com/office/powerpoint/2010/main" val="3485595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24"/>
                                        </p:tgtEl>
                                        <p:attrNameLst>
                                          <p:attrName>style.visibility</p:attrName>
                                        </p:attrNameLst>
                                      </p:cBhvr>
                                      <p:to>
                                        <p:strVal val="visible"/>
                                      </p:to>
                                    </p:set>
                                    <p:animEffect transition="in" filter="wipe(left)">
                                      <p:cBhvr>
                                        <p:cTn id="7" dur="750"/>
                                        <p:tgtEl>
                                          <p:spTgt spid="24"/>
                                        </p:tgtEl>
                                      </p:cBhvr>
                                    </p:animEffect>
                                  </p:childTnLst>
                                </p:cTn>
                              </p:par>
                              <p:par>
                                <p:cTn id="8" presetID="22" presetClass="entr" presetSubtype="8" fill="hold" nodeType="withEffect">
                                  <p:stCondLst>
                                    <p:cond delay="50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22" presetClass="entr" presetSubtype="8" fill="hold" nodeType="withEffect">
                                  <p:stCondLst>
                                    <p:cond delay="100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par>
                                <p:cTn id="14" presetID="22" presetClass="entr" presetSubtype="8" fill="hold" nodeType="withEffect">
                                  <p:stCondLst>
                                    <p:cond delay="150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par>
                                <p:cTn id="17" presetID="22" presetClass="entr" presetSubtype="8" fill="hold" nodeType="withEffect">
                                  <p:stCondLst>
                                    <p:cond delay="200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iterate type="lt">
                                    <p:tmPct val="0"/>
                                  </p:iterate>
                                  <p:childTnLst>
                                    <p:animEffect transition="out" filter="fade">
                                      <p:cBhvr>
                                        <p:cTn id="23" dur="500"/>
                                        <p:tgtEl>
                                          <p:spTgt spid="24"/>
                                        </p:tgtEl>
                                      </p:cBhvr>
                                    </p:animEffect>
                                    <p:set>
                                      <p:cBhvr>
                                        <p:cTn id="24" dur="1" fill="hold">
                                          <p:stCondLst>
                                            <p:cond delay="499"/>
                                          </p:stCondLst>
                                        </p:cTn>
                                        <p:tgtEl>
                                          <p:spTgt spid="24"/>
                                        </p:tgtEl>
                                        <p:attrNameLst>
                                          <p:attrName>style.visibility</p:attrName>
                                        </p:attrNameLst>
                                      </p:cBhvr>
                                      <p:to>
                                        <p:strVal val="hidden"/>
                                      </p:to>
                                    </p:set>
                                  </p:childTnLst>
                                </p:cTn>
                              </p:par>
                              <p:par>
                                <p:cTn id="25" presetID="22" presetClass="entr" presetSubtype="8" fill="hold" grpId="0" nodeType="withEffect">
                                  <p:stCondLst>
                                    <p:cond delay="0"/>
                                  </p:stCondLst>
                                  <p:iterate type="lt">
                                    <p:tmPct val="6000"/>
                                  </p:iterate>
                                  <p:childTnLst>
                                    <p:set>
                                      <p:cBhvr>
                                        <p:cTn id="26" dur="1" fill="hold">
                                          <p:stCondLst>
                                            <p:cond delay="0"/>
                                          </p:stCondLst>
                                        </p:cTn>
                                        <p:tgtEl>
                                          <p:spTgt spid="16"/>
                                        </p:tgtEl>
                                        <p:attrNameLst>
                                          <p:attrName>style.visibility</p:attrName>
                                        </p:attrNameLst>
                                      </p:cBhvr>
                                      <p:to>
                                        <p:strVal val="visible"/>
                                      </p:to>
                                    </p:set>
                                    <p:animEffect transition="in" filter="wipe(left)">
                                      <p:cBhvr>
                                        <p:cTn id="27" dur="75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iterate type="lt">
                                    <p:tmPct val="0"/>
                                  </p:iterate>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par>
                                <p:cTn id="33" presetID="22" presetClass="entr" presetSubtype="8" fill="hold" grpId="0" nodeType="withEffect">
                                  <p:stCondLst>
                                    <p:cond delay="0"/>
                                  </p:stCondLst>
                                  <p:iterate type="lt">
                                    <p:tmPct val="6000"/>
                                  </p:iterate>
                                  <p:childTnLst>
                                    <p:set>
                                      <p:cBhvr>
                                        <p:cTn id="34" dur="1" fill="hold">
                                          <p:stCondLst>
                                            <p:cond delay="0"/>
                                          </p:stCondLst>
                                        </p:cTn>
                                        <p:tgtEl>
                                          <p:spTgt spid="19"/>
                                        </p:tgtEl>
                                        <p:attrNameLst>
                                          <p:attrName>style.visibility</p:attrName>
                                        </p:attrNameLst>
                                      </p:cBhvr>
                                      <p:to>
                                        <p:strVal val="visible"/>
                                      </p:to>
                                    </p:set>
                                    <p:animEffect transition="in" filter="wipe(left)">
                                      <p:cBhvr>
                                        <p:cTn id="35" dur="750"/>
                                        <p:tgtEl>
                                          <p:spTgt spid="19"/>
                                        </p:tgtEl>
                                      </p:cBhvr>
                                    </p:animEffect>
                                  </p:childTnLst>
                                </p:cTn>
                              </p:par>
                              <p:par>
                                <p:cTn id="36" presetID="10" presetClass="exit" presetSubtype="0" fill="hold" nodeType="withEffect">
                                  <p:stCondLst>
                                    <p:cond delay="500"/>
                                  </p:stCondLst>
                                  <p:childTnLst>
                                    <p:animEffect transition="out" filter="fade">
                                      <p:cBhvr>
                                        <p:cTn id="37" dur="500"/>
                                        <p:tgtEl>
                                          <p:spTgt spid="22"/>
                                        </p:tgtEl>
                                      </p:cBhvr>
                                    </p:animEffect>
                                    <p:set>
                                      <p:cBhvr>
                                        <p:cTn id="38" dur="1" fill="hold">
                                          <p:stCondLst>
                                            <p:cond delay="499"/>
                                          </p:stCondLst>
                                        </p:cTn>
                                        <p:tgtEl>
                                          <p:spTgt spid="22"/>
                                        </p:tgtEl>
                                        <p:attrNameLst>
                                          <p:attrName>style.visibility</p:attrName>
                                        </p:attrNameLst>
                                      </p:cBhvr>
                                      <p:to>
                                        <p:strVal val="hidden"/>
                                      </p:to>
                                    </p:set>
                                  </p:childTnLst>
                                </p:cTn>
                              </p:par>
                              <p:par>
                                <p:cTn id="39" presetID="22" presetClass="entr" presetSubtype="8" fill="hold" grpId="0" nodeType="withEffect">
                                  <p:stCondLst>
                                    <p:cond delay="50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par>
                                <p:cTn id="42" presetID="10" presetClass="exit" presetSubtype="0" fill="hold" nodeType="withEffect">
                                  <p:stCondLst>
                                    <p:cond delay="100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22" presetClass="entr" presetSubtype="8" fill="hold" grpId="0" nodeType="withEffect">
                                  <p:stCondLst>
                                    <p:cond delay="100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par>
                                <p:cTn id="48" presetID="10" presetClass="exit" presetSubtype="0" fill="hold" nodeType="withEffect">
                                  <p:stCondLst>
                                    <p:cond delay="1500"/>
                                  </p:stCondLst>
                                  <p:childTnLst>
                                    <p:animEffect transition="out" filter="fade">
                                      <p:cBhvr>
                                        <p:cTn id="49" dur="500"/>
                                        <p:tgtEl>
                                          <p:spTgt spid="29"/>
                                        </p:tgtEl>
                                      </p:cBhvr>
                                    </p:animEffect>
                                    <p:set>
                                      <p:cBhvr>
                                        <p:cTn id="50" dur="1" fill="hold">
                                          <p:stCondLst>
                                            <p:cond delay="499"/>
                                          </p:stCondLst>
                                        </p:cTn>
                                        <p:tgtEl>
                                          <p:spTgt spid="29"/>
                                        </p:tgtEl>
                                        <p:attrNameLst>
                                          <p:attrName>style.visibility</p:attrName>
                                        </p:attrNameLst>
                                      </p:cBhvr>
                                      <p:to>
                                        <p:strVal val="hidden"/>
                                      </p:to>
                                    </p:set>
                                  </p:childTnLst>
                                </p:cTn>
                              </p:par>
                              <p:par>
                                <p:cTn id="51" presetID="22" presetClass="entr" presetSubtype="8" fill="hold" grpId="0" nodeType="withEffect">
                                  <p:stCondLst>
                                    <p:cond delay="1500"/>
                                  </p:stCondLst>
                                  <p:childTnLst>
                                    <p:set>
                                      <p:cBhvr>
                                        <p:cTn id="52" dur="1" fill="hold">
                                          <p:stCondLst>
                                            <p:cond delay="0"/>
                                          </p:stCondLst>
                                        </p:cTn>
                                        <p:tgtEl>
                                          <p:spTgt spid="37"/>
                                        </p:tgtEl>
                                        <p:attrNameLst>
                                          <p:attrName>style.visibility</p:attrName>
                                        </p:attrNameLst>
                                      </p:cBhvr>
                                      <p:to>
                                        <p:strVal val="visible"/>
                                      </p:to>
                                    </p:set>
                                    <p:animEffect transition="in" filter="wipe(left)">
                                      <p:cBhvr>
                                        <p:cTn id="53" dur="500"/>
                                        <p:tgtEl>
                                          <p:spTgt spid="37"/>
                                        </p:tgtEl>
                                      </p:cBhvr>
                                    </p:animEffect>
                                  </p:childTnLst>
                                </p:cTn>
                              </p:par>
                              <p:par>
                                <p:cTn id="54" presetID="10" presetClass="exit" presetSubtype="0" fill="hold" nodeType="withEffect">
                                  <p:stCondLst>
                                    <p:cond delay="2000"/>
                                  </p:stCondLst>
                                  <p:childTnLst>
                                    <p:animEffect transition="out" filter="fade">
                                      <p:cBhvr>
                                        <p:cTn id="55" dur="500"/>
                                        <p:tgtEl>
                                          <p:spTgt spid="32"/>
                                        </p:tgtEl>
                                      </p:cBhvr>
                                    </p:animEffect>
                                    <p:set>
                                      <p:cBhvr>
                                        <p:cTn id="56" dur="1" fill="hold">
                                          <p:stCondLst>
                                            <p:cond delay="499"/>
                                          </p:stCondLst>
                                        </p:cTn>
                                        <p:tgtEl>
                                          <p:spTgt spid="32"/>
                                        </p:tgtEl>
                                        <p:attrNameLst>
                                          <p:attrName>style.visibility</p:attrName>
                                        </p:attrNameLst>
                                      </p:cBhvr>
                                      <p:to>
                                        <p:strVal val="hidden"/>
                                      </p:to>
                                    </p:set>
                                  </p:childTnLst>
                                </p:cTn>
                              </p:par>
                              <p:par>
                                <p:cTn id="57" presetID="22" presetClass="entr" presetSubtype="8" fill="hold" grpId="0" nodeType="withEffect">
                                  <p:stCondLst>
                                    <p:cond delay="2000"/>
                                  </p:stCondLst>
                                  <p:childTnLst>
                                    <p:set>
                                      <p:cBhvr>
                                        <p:cTn id="58" dur="1" fill="hold">
                                          <p:stCondLst>
                                            <p:cond delay="0"/>
                                          </p:stCondLst>
                                        </p:cTn>
                                        <p:tgtEl>
                                          <p:spTgt spid="38"/>
                                        </p:tgtEl>
                                        <p:attrNameLst>
                                          <p:attrName>style.visibility</p:attrName>
                                        </p:attrNameLst>
                                      </p:cBhvr>
                                      <p:to>
                                        <p:strVal val="visible"/>
                                      </p:to>
                                    </p:set>
                                    <p:animEffect transition="in" filter="wipe(left)">
                                      <p:cBhvr>
                                        <p:cTn id="5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16" grpId="0"/>
      <p:bldP spid="16" grpId="1"/>
      <p:bldP spid="19" grpId="0"/>
      <p:bldP spid="35" grpId="0" animBg="1"/>
      <p:bldP spid="36" grpId="0" animBg="1"/>
      <p:bldP spid="37" grpId="0" animBg="1"/>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383644" y="5146437"/>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8718159" y="-64282"/>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0265939" y="-243418"/>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3439606" y="-181644"/>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12353969" y="5238160"/>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173577" y="2052471"/>
            <a:ext cx="10135675" cy="584775"/>
          </a:xfrm>
          <a:prstGeom prst="rect">
            <a:avLst/>
          </a:prstGeom>
          <a:noFill/>
        </p:spPr>
        <p:txBody>
          <a:bodyPr wrap="square" rtlCol="0">
            <a:spAutoFit/>
          </a:bodyPr>
          <a:lstStyle/>
          <a:p>
            <a:r>
              <a:rPr lang="vi-VN" sz="3200" dirty="0">
                <a:solidFill>
                  <a:srgbClr val="1A3490"/>
                </a:solidFill>
                <a:latin typeface="#9Slide07 IcielBaliho Script" pitchFamily="2" charset="0"/>
              </a:rPr>
              <a:t>Có thể nhận biết từ trường mạnh yếu qua các đường sức từ không?</a:t>
            </a:r>
            <a:endParaRPr lang="en-US" sz="3200" dirty="0">
              <a:solidFill>
                <a:srgbClr val="1A3490"/>
              </a:solidFill>
              <a:latin typeface="#9Slide07 IcielBaliho Script" pitchFamily="2" charset="0"/>
            </a:endParaRP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749382" y="1627392"/>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5231" y="3229426"/>
            <a:ext cx="1335618" cy="1335618"/>
          </a:xfrm>
          <a:prstGeom prst="rect">
            <a:avLst/>
          </a:prstGeom>
        </p:spPr>
      </p:pic>
      <p:sp>
        <p:nvSpPr>
          <p:cNvPr id="230" name="TextBox 229">
            <a:extLst>
              <a:ext uri="{FF2B5EF4-FFF2-40B4-BE49-F238E27FC236}">
                <a16:creationId xmlns:a16="http://schemas.microsoft.com/office/drawing/2014/main" id="{8C0482BC-C96E-B292-C54F-007EBB4E1CB8}"/>
              </a:ext>
            </a:extLst>
          </p:cNvPr>
          <p:cNvSpPr txBox="1"/>
          <p:nvPr/>
        </p:nvSpPr>
        <p:spPr>
          <a:xfrm>
            <a:off x="2107936" y="3276267"/>
            <a:ext cx="3974122" cy="2677656"/>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r>
              <a:rPr lang="vi-VN" dirty="0"/>
              <a:t>Có thể nhận biết từ trường mạnh yếu dựa vào độ mau, thưa của các đường sức từ: chỗ đường sức từ càng mau thì từ trường càng mạnh, chỗ đường sức từ càng thưa thì từ trường càng yếu. </a:t>
            </a:r>
            <a:endParaRPr lang="en-US" dirty="0"/>
          </a:p>
        </p:txBody>
      </p:sp>
      <p:sp>
        <p:nvSpPr>
          <p:cNvPr id="232" name="Oval 231">
            <a:extLst>
              <a:ext uri="{FF2B5EF4-FFF2-40B4-BE49-F238E27FC236}">
                <a16:creationId xmlns:a16="http://schemas.microsoft.com/office/drawing/2014/main" id="{84B63873-AF40-A025-E3ED-92A647D10709}"/>
              </a:ext>
            </a:extLst>
          </p:cNvPr>
          <p:cNvSpPr/>
          <p:nvPr/>
        </p:nvSpPr>
        <p:spPr>
          <a:xfrm>
            <a:off x="554926" y="502109"/>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141BDA4C-3856-0655-68E1-67CEAE1368B2}"/>
              </a:ext>
            </a:extLst>
          </p:cNvPr>
          <p:cNvPicPr>
            <a:picLocks noChangeAspect="1"/>
          </p:cNvPicPr>
          <p:nvPr/>
        </p:nvPicPr>
        <p:blipFill>
          <a:blip r:embed="rId4"/>
          <a:stretch>
            <a:fillRect/>
          </a:stretch>
        </p:blipFill>
        <p:spPr>
          <a:xfrm>
            <a:off x="665542" y="605935"/>
            <a:ext cx="608735" cy="608735"/>
          </a:xfrm>
          <a:prstGeom prst="rect">
            <a:avLst/>
          </a:prstGeom>
        </p:spPr>
      </p:pic>
      <p:sp>
        <p:nvSpPr>
          <p:cNvPr id="234" name="TextBox 233">
            <a:extLst>
              <a:ext uri="{FF2B5EF4-FFF2-40B4-BE49-F238E27FC236}">
                <a16:creationId xmlns:a16="http://schemas.microsoft.com/office/drawing/2014/main" id="{D9064254-3856-69F4-66DE-941B4A817114}"/>
              </a:ext>
            </a:extLst>
          </p:cNvPr>
          <p:cNvSpPr txBox="1"/>
          <p:nvPr/>
        </p:nvSpPr>
        <p:spPr>
          <a:xfrm>
            <a:off x="1285472" y="625618"/>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grpSp>
        <p:nvGrpSpPr>
          <p:cNvPr id="238" name="Group 237">
            <a:extLst>
              <a:ext uri="{FF2B5EF4-FFF2-40B4-BE49-F238E27FC236}">
                <a16:creationId xmlns:a16="http://schemas.microsoft.com/office/drawing/2014/main" id="{5F021A9B-069C-D20F-90D3-5CA291D87E4D}"/>
              </a:ext>
            </a:extLst>
          </p:cNvPr>
          <p:cNvGrpSpPr/>
          <p:nvPr/>
        </p:nvGrpSpPr>
        <p:grpSpPr>
          <a:xfrm>
            <a:off x="6219617" y="2716388"/>
            <a:ext cx="5421240" cy="3390319"/>
            <a:chOff x="397053" y="2355170"/>
            <a:chExt cx="5421240" cy="3390319"/>
          </a:xfrm>
        </p:grpSpPr>
        <p:cxnSp>
          <p:nvCxnSpPr>
            <p:cNvPr id="239" name="Straight Connector 238">
              <a:extLst>
                <a:ext uri="{FF2B5EF4-FFF2-40B4-BE49-F238E27FC236}">
                  <a16:creationId xmlns:a16="http://schemas.microsoft.com/office/drawing/2014/main" id="{8F3C1BD4-2591-1662-7E31-0CC8D3325735}"/>
                </a:ext>
              </a:extLst>
            </p:cNvPr>
            <p:cNvCxnSpPr>
              <a:cxnSpLocks/>
            </p:cNvCxnSpPr>
            <p:nvPr/>
          </p:nvCxnSpPr>
          <p:spPr>
            <a:xfrm>
              <a:off x="505621" y="4051711"/>
              <a:ext cx="531267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0" name="Group 239">
              <a:extLst>
                <a:ext uri="{FF2B5EF4-FFF2-40B4-BE49-F238E27FC236}">
                  <a16:creationId xmlns:a16="http://schemas.microsoft.com/office/drawing/2014/main" id="{4972CC39-FD50-DE2B-5215-04E1FF51451F}"/>
                </a:ext>
              </a:extLst>
            </p:cNvPr>
            <p:cNvGrpSpPr/>
            <p:nvPr/>
          </p:nvGrpSpPr>
          <p:grpSpPr>
            <a:xfrm>
              <a:off x="397053" y="2455224"/>
              <a:ext cx="5312672" cy="3200400"/>
              <a:chOff x="5066306" y="2389239"/>
              <a:chExt cx="6544423" cy="3200400"/>
            </a:xfrm>
          </p:grpSpPr>
          <p:pic>
            <p:nvPicPr>
              <p:cNvPr id="252" name="Graphic 251">
                <a:extLst>
                  <a:ext uri="{FF2B5EF4-FFF2-40B4-BE49-F238E27FC236}">
                    <a16:creationId xmlns:a16="http://schemas.microsoft.com/office/drawing/2014/main" id="{BB53D413-FD40-7DCA-116B-B33CBD7F88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66306" y="2389239"/>
                <a:ext cx="6544423" cy="3200400"/>
              </a:xfrm>
              <a:prstGeom prst="rect">
                <a:avLst/>
              </a:prstGeom>
            </p:spPr>
          </p:pic>
          <p:pic>
            <p:nvPicPr>
              <p:cNvPr id="253" name="Picture 252" descr="Chart&#10;&#10;Description automatically generated">
                <a:extLst>
                  <a:ext uri="{FF2B5EF4-FFF2-40B4-BE49-F238E27FC236}">
                    <a16:creationId xmlns:a16="http://schemas.microsoft.com/office/drawing/2014/main" id="{91F1E437-46C0-BD8D-953F-A2AACB381E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1028" y="3685540"/>
                <a:ext cx="3001277" cy="607797"/>
              </a:xfrm>
              <a:prstGeom prst="rect">
                <a:avLst/>
              </a:prstGeom>
            </p:spPr>
          </p:pic>
        </p:grpSp>
        <p:grpSp>
          <p:nvGrpSpPr>
            <p:cNvPr id="241" name="Group 240">
              <a:extLst>
                <a:ext uri="{FF2B5EF4-FFF2-40B4-BE49-F238E27FC236}">
                  <a16:creationId xmlns:a16="http://schemas.microsoft.com/office/drawing/2014/main" id="{B292E52B-BAE9-8956-6647-28039317ED12}"/>
                </a:ext>
              </a:extLst>
            </p:cNvPr>
            <p:cNvGrpSpPr/>
            <p:nvPr/>
          </p:nvGrpSpPr>
          <p:grpSpPr>
            <a:xfrm>
              <a:off x="883296" y="2355170"/>
              <a:ext cx="4636435" cy="1527027"/>
              <a:chOff x="907246" y="2425510"/>
              <a:chExt cx="4636435" cy="1527027"/>
            </a:xfrm>
          </p:grpSpPr>
          <p:sp>
            <p:nvSpPr>
              <p:cNvPr id="243" name="TextBox 242">
                <a:extLst>
                  <a:ext uri="{FF2B5EF4-FFF2-40B4-BE49-F238E27FC236}">
                    <a16:creationId xmlns:a16="http://schemas.microsoft.com/office/drawing/2014/main" id="{9D647807-2704-7391-D70D-7C25050FE3A3}"/>
                  </a:ext>
                </a:extLst>
              </p:cNvPr>
              <p:cNvSpPr txBox="1"/>
              <p:nvPr/>
            </p:nvSpPr>
            <p:spPr>
              <a:xfrm rot="19974518">
                <a:off x="1696618" y="3566364"/>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4" name="TextBox 243">
                <a:extLst>
                  <a:ext uri="{FF2B5EF4-FFF2-40B4-BE49-F238E27FC236}">
                    <a16:creationId xmlns:a16="http://schemas.microsoft.com/office/drawing/2014/main" id="{61D3DFD6-0A1D-F829-7F2C-F0DBD591F916}"/>
                  </a:ext>
                </a:extLst>
              </p:cNvPr>
              <p:cNvSpPr txBox="1"/>
              <p:nvPr/>
            </p:nvSpPr>
            <p:spPr>
              <a:xfrm>
                <a:off x="3045787" y="339905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5" name="TextBox 244">
                <a:extLst>
                  <a:ext uri="{FF2B5EF4-FFF2-40B4-BE49-F238E27FC236}">
                    <a16:creationId xmlns:a16="http://schemas.microsoft.com/office/drawing/2014/main" id="{54770932-02F6-FCBC-38F8-FAD56FBE1B06}"/>
                  </a:ext>
                </a:extLst>
              </p:cNvPr>
              <p:cNvSpPr txBox="1"/>
              <p:nvPr/>
            </p:nvSpPr>
            <p:spPr>
              <a:xfrm rot="2063388">
                <a:off x="4248125" y="3587773"/>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6" name="TextBox 245">
                <a:extLst>
                  <a:ext uri="{FF2B5EF4-FFF2-40B4-BE49-F238E27FC236}">
                    <a16:creationId xmlns:a16="http://schemas.microsoft.com/office/drawing/2014/main" id="{79A7BBAF-CEC9-E50D-A537-FE24E15B5641}"/>
                  </a:ext>
                </a:extLst>
              </p:cNvPr>
              <p:cNvSpPr txBox="1"/>
              <p:nvPr/>
            </p:nvSpPr>
            <p:spPr>
              <a:xfrm rot="19994691">
                <a:off x="1760362" y="3072429"/>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7" name="TextBox 246">
                <a:extLst>
                  <a:ext uri="{FF2B5EF4-FFF2-40B4-BE49-F238E27FC236}">
                    <a16:creationId xmlns:a16="http://schemas.microsoft.com/office/drawing/2014/main" id="{E6B6756C-33A4-5623-FDC9-CFFB1D9DA5AC}"/>
                  </a:ext>
                </a:extLst>
              </p:cNvPr>
              <p:cNvSpPr txBox="1"/>
              <p:nvPr/>
            </p:nvSpPr>
            <p:spPr>
              <a:xfrm>
                <a:off x="3501122" y="2956856"/>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8" name="TextBox 247">
                <a:extLst>
                  <a:ext uri="{FF2B5EF4-FFF2-40B4-BE49-F238E27FC236}">
                    <a16:creationId xmlns:a16="http://schemas.microsoft.com/office/drawing/2014/main" id="{4BB358DB-189E-1199-E3FB-FA74FFA8C3C3}"/>
                  </a:ext>
                </a:extLst>
              </p:cNvPr>
              <p:cNvSpPr txBox="1"/>
              <p:nvPr/>
            </p:nvSpPr>
            <p:spPr>
              <a:xfrm rot="2068099">
                <a:off x="4581946" y="3212187"/>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9" name="TextBox 248">
                <a:extLst>
                  <a:ext uri="{FF2B5EF4-FFF2-40B4-BE49-F238E27FC236}">
                    <a16:creationId xmlns:a16="http://schemas.microsoft.com/office/drawing/2014/main" id="{1A2FF0E3-8BC5-33CA-362A-766E3A299313}"/>
                  </a:ext>
                </a:extLst>
              </p:cNvPr>
              <p:cNvSpPr txBox="1"/>
              <p:nvPr/>
            </p:nvSpPr>
            <p:spPr>
              <a:xfrm rot="12495708">
                <a:off x="907246" y="372139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50" name="TextBox 249">
                <a:extLst>
                  <a:ext uri="{FF2B5EF4-FFF2-40B4-BE49-F238E27FC236}">
                    <a16:creationId xmlns:a16="http://schemas.microsoft.com/office/drawing/2014/main" id="{85CDF867-5A02-1617-B147-07539D9F7AE3}"/>
                  </a:ext>
                </a:extLst>
              </p:cNvPr>
              <p:cNvSpPr txBox="1"/>
              <p:nvPr/>
            </p:nvSpPr>
            <p:spPr>
              <a:xfrm>
                <a:off x="2999472" y="242551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51" name="TextBox 250">
                <a:extLst>
                  <a:ext uri="{FF2B5EF4-FFF2-40B4-BE49-F238E27FC236}">
                    <a16:creationId xmlns:a16="http://schemas.microsoft.com/office/drawing/2014/main" id="{86CC17AB-BA82-F04C-503A-134F970BE223}"/>
                  </a:ext>
                </a:extLst>
              </p:cNvPr>
              <p:cNvSpPr txBox="1"/>
              <p:nvPr/>
            </p:nvSpPr>
            <p:spPr>
              <a:xfrm rot="8677210">
                <a:off x="5357246" y="358795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grpSp>
        <p:pic>
          <p:nvPicPr>
            <p:cNvPr id="242" name="Picture 241" descr="A picture containing text, first-aid kit, sign, measuring stick&#10;&#10;Description automatically generated">
              <a:extLst>
                <a:ext uri="{FF2B5EF4-FFF2-40B4-BE49-F238E27FC236}">
                  <a16:creationId xmlns:a16="http://schemas.microsoft.com/office/drawing/2014/main" id="{404EFAB7-FC5F-75A5-B9C0-8D5DB91854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875467" y="4185452"/>
              <a:ext cx="4693966" cy="1560037"/>
            </a:xfrm>
            <a:prstGeom prst="rect">
              <a:avLst/>
            </a:prstGeom>
          </p:spPr>
        </p:pic>
      </p:grpSp>
      <p:sp>
        <p:nvSpPr>
          <p:cNvPr id="254" name="Rectangle: Rounded Corners 253">
            <a:extLst>
              <a:ext uri="{FF2B5EF4-FFF2-40B4-BE49-F238E27FC236}">
                <a16:creationId xmlns:a16="http://schemas.microsoft.com/office/drawing/2014/main" id="{5A45426D-6A3D-7458-F16A-243332CBA406}"/>
              </a:ext>
            </a:extLst>
          </p:cNvPr>
          <p:cNvSpPr/>
          <p:nvPr/>
        </p:nvSpPr>
        <p:spPr>
          <a:xfrm>
            <a:off x="4432062" y="7250224"/>
            <a:ext cx="3641053" cy="2588396"/>
          </a:xfrm>
          <a:prstGeom prst="roundRect">
            <a:avLst>
              <a:gd name="adj" fmla="val 12126"/>
            </a:avLst>
          </a:prstGeom>
          <a:noFill/>
          <a:ln w="28575">
            <a:solidFill>
              <a:srgbClr val="1A349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0" name="Picture 16" descr="Nam châm hình móng ngựa màu đỏ và xanh hoặc từ tính vật lý với từ trường bột sắt trên nền trắng.  Thí nghiệm khoa học trong tiết học khoa học ở trường.">
            <a:extLst>
              <a:ext uri="{FF2B5EF4-FFF2-40B4-BE49-F238E27FC236}">
                <a16:creationId xmlns:a16="http://schemas.microsoft.com/office/drawing/2014/main" id="{B05E27CF-BF2F-EE5B-7C88-6AB609AA4B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3858" y="7004551"/>
            <a:ext cx="2101275" cy="1401550"/>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44" descr="Nam châm hình móng ngựa màu đỏ và xanh hoặc từ trường học và bàn là từ trường sắt trên nền trắng của bản đồ.  Thí nghiệm khoa học trong khoa học tiết kiệm ở trường.">
            <a:extLst>
              <a:ext uri="{FF2B5EF4-FFF2-40B4-BE49-F238E27FC236}">
                <a16:creationId xmlns:a16="http://schemas.microsoft.com/office/drawing/2014/main" id="{9BCE4AEB-5E20-B06F-5A2B-204794D831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92750" y="8033721"/>
            <a:ext cx="2074467" cy="1402457"/>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42" descr="Các đường xung quanh một nam châm, có các mảnh sắt vụn trên một tấm thủy tinh trên nam châm.">
            <a:extLst>
              <a:ext uri="{FF2B5EF4-FFF2-40B4-BE49-F238E27FC236}">
                <a16:creationId xmlns:a16="http://schemas.microsoft.com/office/drawing/2014/main" id="{53EC8A39-A36C-9068-ECCB-5E2001FE7B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8920" y="8143624"/>
            <a:ext cx="2114005" cy="140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455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229"/>
                                        </p:tgtEl>
                                        <p:attrNameLst>
                                          <p:attrName>style.visibility</p:attrName>
                                        </p:attrNameLst>
                                      </p:cBhvr>
                                      <p:to>
                                        <p:strVal val="visible"/>
                                      </p:to>
                                    </p:set>
                                    <p:animEffect transition="in" filter="circle(out)">
                                      <p:cBhvr>
                                        <p:cTn id="18" dur="500"/>
                                        <p:tgtEl>
                                          <p:spTgt spid="22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230"/>
                                        </p:tgtEl>
                                        <p:attrNameLst>
                                          <p:attrName>style.visibility</p:attrName>
                                        </p:attrNameLst>
                                      </p:cBhvr>
                                      <p:to>
                                        <p:strVal val="visible"/>
                                      </p:to>
                                    </p:set>
                                    <p:animEffect transition="in" filter="wipe(up)">
                                      <p:cBhvr>
                                        <p:cTn id="22"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3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9" name="Picture 14" descr="Khoa học vật lý về sự chuyển động của từ trường Vector cao cấp">
            <a:extLst>
              <a:ext uri="{FF2B5EF4-FFF2-40B4-BE49-F238E27FC236}">
                <a16:creationId xmlns:a16="http://schemas.microsoft.com/office/drawing/2014/main" id="{307C1D88-6657-8587-42DA-E8A636DC72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38" t="61696" r="52119" b="7128"/>
          <a:stretch/>
        </p:blipFill>
        <p:spPr bwMode="auto">
          <a:xfrm>
            <a:off x="8005248" y="3348152"/>
            <a:ext cx="3134126" cy="1601406"/>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36" descr="Đường sức từ nam châm.  Các ký hiệu kim nam châm nhỏ cho biết hướng của trường xung quanh nam châm trụ tại các điểm khác nhau.  Hình minh họa trên da trắng.">
            <a:extLst>
              <a:ext uri="{FF2B5EF4-FFF2-40B4-BE49-F238E27FC236}">
                <a16:creationId xmlns:a16="http://schemas.microsoft.com/office/drawing/2014/main" id="{0E4E2D78-1076-E393-9329-ABC616C4C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104" y="1873934"/>
            <a:ext cx="1831517" cy="1217630"/>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14" descr="Khoa học vật lý về sự chuyển động của từ trường Vector cao cấp">
            <a:extLst>
              <a:ext uri="{FF2B5EF4-FFF2-40B4-BE49-F238E27FC236}">
                <a16:creationId xmlns:a16="http://schemas.microsoft.com/office/drawing/2014/main" id="{999974D1-A3F0-245D-DEBE-46A306EF45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422" t="10526" r="38724" b="42882"/>
          <a:stretch/>
        </p:blipFill>
        <p:spPr bwMode="auto">
          <a:xfrm>
            <a:off x="4652698" y="1655154"/>
            <a:ext cx="1545911" cy="1786660"/>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14" descr="Khoa học vật lý về sự chuyển động của từ trường Vector cao cấp">
            <a:extLst>
              <a:ext uri="{FF2B5EF4-FFF2-40B4-BE49-F238E27FC236}">
                <a16:creationId xmlns:a16="http://schemas.microsoft.com/office/drawing/2014/main" id="{F3103D28-D97C-4C81-F4E0-5EBD33D460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444" t="6671" r="504" b="46737"/>
          <a:stretch/>
        </p:blipFill>
        <p:spPr bwMode="auto">
          <a:xfrm>
            <a:off x="7188089" y="1654685"/>
            <a:ext cx="1978438" cy="1572347"/>
          </a:xfrm>
          <a:prstGeom prst="rect">
            <a:avLst/>
          </a:prstGeom>
          <a:noFill/>
          <a:extLst>
            <a:ext uri="{909E8E84-426E-40DD-AFC4-6F175D3DCCD1}">
              <a14:hiddenFill xmlns:a14="http://schemas.microsoft.com/office/drawing/2010/main">
                <a:solidFill>
                  <a:srgbClr val="FFFFFF"/>
                </a:solidFill>
              </a14:hiddenFill>
            </a:ext>
          </a:extLst>
        </p:spPr>
      </p:pic>
      <p:sp>
        <p:nvSpPr>
          <p:cNvPr id="231" name="Rectangle: Rounded Corners 230">
            <a:extLst>
              <a:ext uri="{FF2B5EF4-FFF2-40B4-BE49-F238E27FC236}">
                <a16:creationId xmlns:a16="http://schemas.microsoft.com/office/drawing/2014/main" id="{71C7015E-A350-A141-3EAC-C6E958391D17}"/>
              </a:ext>
            </a:extLst>
          </p:cNvPr>
          <p:cNvSpPr/>
          <p:nvPr/>
        </p:nvSpPr>
        <p:spPr>
          <a:xfrm>
            <a:off x="805145" y="642092"/>
            <a:ext cx="10521069" cy="5805585"/>
          </a:xfrm>
          <a:prstGeom prst="roundRect">
            <a:avLst>
              <a:gd name="adj" fmla="val 12126"/>
            </a:avLst>
          </a:prstGeom>
          <a:noFill/>
          <a:ln w="28575">
            <a:solidFill>
              <a:srgbClr val="D96C7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sp>
        <p:nvSpPr>
          <p:cNvPr id="29" name="Google Shape;12;p2">
            <a:extLst>
              <a:ext uri="{FF2B5EF4-FFF2-40B4-BE49-F238E27FC236}">
                <a16:creationId xmlns:a16="http://schemas.microsoft.com/office/drawing/2014/main" id="{D1037868-6787-49DB-AF76-8B13735FD47D}"/>
              </a:ext>
            </a:extLst>
          </p:cNvPr>
          <p:cNvSpPr/>
          <p:nvPr/>
        </p:nvSpPr>
        <p:spPr>
          <a:xfrm rot="10800000">
            <a:off x="-383644" y="5146437"/>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8718159" y="-64282"/>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0265939" y="-243418"/>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3439606" y="-181644"/>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12353969" y="5238160"/>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1483062" y="1147114"/>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9332" y="3813465"/>
            <a:ext cx="1335618" cy="1335618"/>
          </a:xfrm>
          <a:prstGeom prst="rect">
            <a:avLst/>
          </a:prstGeom>
        </p:spPr>
      </p:pic>
      <p:sp>
        <p:nvSpPr>
          <p:cNvPr id="232" name="Oval 231">
            <a:extLst>
              <a:ext uri="{FF2B5EF4-FFF2-40B4-BE49-F238E27FC236}">
                <a16:creationId xmlns:a16="http://schemas.microsoft.com/office/drawing/2014/main" id="{84B63873-AF40-A025-E3ED-92A647D10709}"/>
              </a:ext>
            </a:extLst>
          </p:cNvPr>
          <p:cNvSpPr/>
          <p:nvPr/>
        </p:nvSpPr>
        <p:spPr>
          <a:xfrm>
            <a:off x="632159" y="205837"/>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141BDA4C-3856-0655-68E1-67CEAE1368B2}"/>
              </a:ext>
            </a:extLst>
          </p:cNvPr>
          <p:cNvPicPr>
            <a:picLocks noChangeAspect="1"/>
          </p:cNvPicPr>
          <p:nvPr/>
        </p:nvPicPr>
        <p:blipFill>
          <a:blip r:embed="rId6"/>
          <a:stretch>
            <a:fillRect/>
          </a:stretch>
        </p:blipFill>
        <p:spPr>
          <a:xfrm>
            <a:off x="742775" y="309663"/>
            <a:ext cx="608735" cy="608735"/>
          </a:xfrm>
          <a:prstGeom prst="rect">
            <a:avLst/>
          </a:prstGeom>
        </p:spPr>
      </p:pic>
      <p:sp>
        <p:nvSpPr>
          <p:cNvPr id="234" name="TextBox 233">
            <a:extLst>
              <a:ext uri="{FF2B5EF4-FFF2-40B4-BE49-F238E27FC236}">
                <a16:creationId xmlns:a16="http://schemas.microsoft.com/office/drawing/2014/main" id="{D9064254-3856-69F4-66DE-941B4A817114}"/>
              </a:ext>
            </a:extLst>
          </p:cNvPr>
          <p:cNvSpPr txBox="1"/>
          <p:nvPr/>
        </p:nvSpPr>
        <p:spPr>
          <a:xfrm>
            <a:off x="1362705" y="329346"/>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grpSp>
        <p:nvGrpSpPr>
          <p:cNvPr id="238" name="Group 237">
            <a:extLst>
              <a:ext uri="{FF2B5EF4-FFF2-40B4-BE49-F238E27FC236}">
                <a16:creationId xmlns:a16="http://schemas.microsoft.com/office/drawing/2014/main" id="{5F021A9B-069C-D20F-90D3-5CA291D87E4D}"/>
              </a:ext>
            </a:extLst>
          </p:cNvPr>
          <p:cNvGrpSpPr/>
          <p:nvPr/>
        </p:nvGrpSpPr>
        <p:grpSpPr>
          <a:xfrm>
            <a:off x="12525745" y="6437613"/>
            <a:ext cx="3229183" cy="2019457"/>
            <a:chOff x="397053" y="2355170"/>
            <a:chExt cx="5421240" cy="3390319"/>
          </a:xfrm>
        </p:grpSpPr>
        <p:cxnSp>
          <p:nvCxnSpPr>
            <p:cNvPr id="239" name="Straight Connector 238">
              <a:extLst>
                <a:ext uri="{FF2B5EF4-FFF2-40B4-BE49-F238E27FC236}">
                  <a16:creationId xmlns:a16="http://schemas.microsoft.com/office/drawing/2014/main" id="{8F3C1BD4-2591-1662-7E31-0CC8D3325735}"/>
                </a:ext>
              </a:extLst>
            </p:cNvPr>
            <p:cNvCxnSpPr>
              <a:cxnSpLocks/>
            </p:cNvCxnSpPr>
            <p:nvPr/>
          </p:nvCxnSpPr>
          <p:spPr>
            <a:xfrm>
              <a:off x="505621" y="4051711"/>
              <a:ext cx="531267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0" name="Group 239">
              <a:extLst>
                <a:ext uri="{FF2B5EF4-FFF2-40B4-BE49-F238E27FC236}">
                  <a16:creationId xmlns:a16="http://schemas.microsoft.com/office/drawing/2014/main" id="{4972CC39-FD50-DE2B-5215-04E1FF51451F}"/>
                </a:ext>
              </a:extLst>
            </p:cNvPr>
            <p:cNvGrpSpPr/>
            <p:nvPr/>
          </p:nvGrpSpPr>
          <p:grpSpPr>
            <a:xfrm>
              <a:off x="397053" y="2455224"/>
              <a:ext cx="5312672" cy="3200400"/>
              <a:chOff x="5066306" y="2389239"/>
              <a:chExt cx="6544423" cy="3200400"/>
            </a:xfrm>
          </p:grpSpPr>
          <p:pic>
            <p:nvPicPr>
              <p:cNvPr id="252" name="Graphic 251">
                <a:extLst>
                  <a:ext uri="{FF2B5EF4-FFF2-40B4-BE49-F238E27FC236}">
                    <a16:creationId xmlns:a16="http://schemas.microsoft.com/office/drawing/2014/main" id="{BB53D413-FD40-7DCA-116B-B33CBD7F88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6306" y="2389239"/>
                <a:ext cx="6544423" cy="3200400"/>
              </a:xfrm>
              <a:prstGeom prst="rect">
                <a:avLst/>
              </a:prstGeom>
            </p:spPr>
          </p:pic>
          <p:pic>
            <p:nvPicPr>
              <p:cNvPr id="253" name="Picture 252" descr="Chart&#10;&#10;Description automatically generated">
                <a:extLst>
                  <a:ext uri="{FF2B5EF4-FFF2-40B4-BE49-F238E27FC236}">
                    <a16:creationId xmlns:a16="http://schemas.microsoft.com/office/drawing/2014/main" id="{91F1E437-46C0-BD8D-953F-A2AACB381E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1028" y="3685540"/>
                <a:ext cx="3001277" cy="607797"/>
              </a:xfrm>
              <a:prstGeom prst="rect">
                <a:avLst/>
              </a:prstGeom>
            </p:spPr>
          </p:pic>
        </p:grpSp>
        <p:grpSp>
          <p:nvGrpSpPr>
            <p:cNvPr id="241" name="Group 240">
              <a:extLst>
                <a:ext uri="{FF2B5EF4-FFF2-40B4-BE49-F238E27FC236}">
                  <a16:creationId xmlns:a16="http://schemas.microsoft.com/office/drawing/2014/main" id="{B292E52B-BAE9-8956-6647-28039317ED12}"/>
                </a:ext>
              </a:extLst>
            </p:cNvPr>
            <p:cNvGrpSpPr/>
            <p:nvPr/>
          </p:nvGrpSpPr>
          <p:grpSpPr>
            <a:xfrm>
              <a:off x="883296" y="2355170"/>
              <a:ext cx="4636435" cy="1527027"/>
              <a:chOff x="907246" y="2425510"/>
              <a:chExt cx="4636435" cy="1527027"/>
            </a:xfrm>
          </p:grpSpPr>
          <p:sp>
            <p:nvSpPr>
              <p:cNvPr id="243" name="TextBox 242">
                <a:extLst>
                  <a:ext uri="{FF2B5EF4-FFF2-40B4-BE49-F238E27FC236}">
                    <a16:creationId xmlns:a16="http://schemas.microsoft.com/office/drawing/2014/main" id="{9D647807-2704-7391-D70D-7C25050FE3A3}"/>
                  </a:ext>
                </a:extLst>
              </p:cNvPr>
              <p:cNvSpPr txBox="1"/>
              <p:nvPr/>
            </p:nvSpPr>
            <p:spPr>
              <a:xfrm rot="19974518">
                <a:off x="1696618" y="3566364"/>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6.Jovis-PaytoneOneRegular-Deco"/>
                  <a:ea typeface="+mn-ea"/>
                  <a:cs typeface="+mn-cs"/>
                </a:endParaRPr>
              </a:p>
            </p:txBody>
          </p:sp>
          <p:sp>
            <p:nvSpPr>
              <p:cNvPr id="244" name="TextBox 243">
                <a:extLst>
                  <a:ext uri="{FF2B5EF4-FFF2-40B4-BE49-F238E27FC236}">
                    <a16:creationId xmlns:a16="http://schemas.microsoft.com/office/drawing/2014/main" id="{61D3DFD6-0A1D-F829-7F2C-F0DBD591F916}"/>
                  </a:ext>
                </a:extLst>
              </p:cNvPr>
              <p:cNvSpPr txBox="1"/>
              <p:nvPr/>
            </p:nvSpPr>
            <p:spPr>
              <a:xfrm>
                <a:off x="3045787" y="339905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6.Jovis-PaytoneOneRegular-Deco"/>
                  <a:ea typeface="+mn-ea"/>
                  <a:cs typeface="+mn-cs"/>
                </a:endParaRPr>
              </a:p>
            </p:txBody>
          </p:sp>
          <p:sp>
            <p:nvSpPr>
              <p:cNvPr id="245" name="TextBox 244">
                <a:extLst>
                  <a:ext uri="{FF2B5EF4-FFF2-40B4-BE49-F238E27FC236}">
                    <a16:creationId xmlns:a16="http://schemas.microsoft.com/office/drawing/2014/main" id="{54770932-02F6-FCBC-38F8-FAD56FBE1B06}"/>
                  </a:ext>
                </a:extLst>
              </p:cNvPr>
              <p:cNvSpPr txBox="1"/>
              <p:nvPr/>
            </p:nvSpPr>
            <p:spPr>
              <a:xfrm rot="2063388">
                <a:off x="4248125" y="3587773"/>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6.Jovis-PaytoneOneRegular-Deco"/>
                  <a:ea typeface="+mn-ea"/>
                  <a:cs typeface="+mn-cs"/>
                </a:endParaRPr>
              </a:p>
            </p:txBody>
          </p:sp>
          <p:sp>
            <p:nvSpPr>
              <p:cNvPr id="246" name="TextBox 245">
                <a:extLst>
                  <a:ext uri="{FF2B5EF4-FFF2-40B4-BE49-F238E27FC236}">
                    <a16:creationId xmlns:a16="http://schemas.microsoft.com/office/drawing/2014/main" id="{79A7BBAF-CEC9-E50D-A537-FE24E15B5641}"/>
                  </a:ext>
                </a:extLst>
              </p:cNvPr>
              <p:cNvSpPr txBox="1"/>
              <p:nvPr/>
            </p:nvSpPr>
            <p:spPr>
              <a:xfrm rot="19994691">
                <a:off x="1760362" y="3072429"/>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6.Jovis-PaytoneOneRegular-Deco"/>
                  <a:ea typeface="+mn-ea"/>
                  <a:cs typeface="+mn-cs"/>
                </a:endParaRPr>
              </a:p>
            </p:txBody>
          </p:sp>
          <p:sp>
            <p:nvSpPr>
              <p:cNvPr id="247" name="TextBox 246">
                <a:extLst>
                  <a:ext uri="{FF2B5EF4-FFF2-40B4-BE49-F238E27FC236}">
                    <a16:creationId xmlns:a16="http://schemas.microsoft.com/office/drawing/2014/main" id="{E6B6756C-33A4-5623-FDC9-CFFB1D9DA5AC}"/>
                  </a:ext>
                </a:extLst>
              </p:cNvPr>
              <p:cNvSpPr txBox="1"/>
              <p:nvPr/>
            </p:nvSpPr>
            <p:spPr>
              <a:xfrm>
                <a:off x="3501122" y="2956856"/>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6.Jovis-PaytoneOneRegular-Deco"/>
                  <a:ea typeface="+mn-ea"/>
                  <a:cs typeface="+mn-cs"/>
                </a:endParaRPr>
              </a:p>
            </p:txBody>
          </p:sp>
          <p:sp>
            <p:nvSpPr>
              <p:cNvPr id="248" name="TextBox 247">
                <a:extLst>
                  <a:ext uri="{FF2B5EF4-FFF2-40B4-BE49-F238E27FC236}">
                    <a16:creationId xmlns:a16="http://schemas.microsoft.com/office/drawing/2014/main" id="{4BB358DB-189E-1199-E3FB-FA74FFA8C3C3}"/>
                  </a:ext>
                </a:extLst>
              </p:cNvPr>
              <p:cNvSpPr txBox="1"/>
              <p:nvPr/>
            </p:nvSpPr>
            <p:spPr>
              <a:xfrm rot="2068099">
                <a:off x="4581946" y="3212187"/>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6.Jovis-PaytoneOneRegular-Deco"/>
                  <a:ea typeface="+mn-ea"/>
                  <a:cs typeface="+mn-cs"/>
                </a:endParaRPr>
              </a:p>
            </p:txBody>
          </p:sp>
          <p:sp>
            <p:nvSpPr>
              <p:cNvPr id="249" name="TextBox 248">
                <a:extLst>
                  <a:ext uri="{FF2B5EF4-FFF2-40B4-BE49-F238E27FC236}">
                    <a16:creationId xmlns:a16="http://schemas.microsoft.com/office/drawing/2014/main" id="{1A2FF0E3-8BC5-33CA-362A-766E3A299313}"/>
                  </a:ext>
                </a:extLst>
              </p:cNvPr>
              <p:cNvSpPr txBox="1"/>
              <p:nvPr/>
            </p:nvSpPr>
            <p:spPr>
              <a:xfrm rot="12495708">
                <a:off x="907246" y="372139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6.Jovis-PaytoneOneRegular-Deco"/>
                  <a:ea typeface="+mn-ea"/>
                  <a:cs typeface="+mn-cs"/>
                </a:endParaRPr>
              </a:p>
            </p:txBody>
          </p:sp>
          <p:sp>
            <p:nvSpPr>
              <p:cNvPr id="250" name="TextBox 249">
                <a:extLst>
                  <a:ext uri="{FF2B5EF4-FFF2-40B4-BE49-F238E27FC236}">
                    <a16:creationId xmlns:a16="http://schemas.microsoft.com/office/drawing/2014/main" id="{85CDF867-5A02-1617-B147-07539D9F7AE3}"/>
                  </a:ext>
                </a:extLst>
              </p:cNvPr>
              <p:cNvSpPr txBox="1"/>
              <p:nvPr/>
            </p:nvSpPr>
            <p:spPr>
              <a:xfrm>
                <a:off x="2999472" y="242551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6.Jovis-PaytoneOneRegular-Deco"/>
                  <a:ea typeface="+mn-ea"/>
                  <a:cs typeface="+mn-cs"/>
                </a:endParaRPr>
              </a:p>
            </p:txBody>
          </p:sp>
          <p:sp>
            <p:nvSpPr>
              <p:cNvPr id="251" name="TextBox 250">
                <a:extLst>
                  <a:ext uri="{FF2B5EF4-FFF2-40B4-BE49-F238E27FC236}">
                    <a16:creationId xmlns:a16="http://schemas.microsoft.com/office/drawing/2014/main" id="{86CC17AB-BA82-F04C-503A-134F970BE223}"/>
                  </a:ext>
                </a:extLst>
              </p:cNvPr>
              <p:cNvSpPr txBox="1"/>
              <p:nvPr/>
            </p:nvSpPr>
            <p:spPr>
              <a:xfrm rot="8677210">
                <a:off x="5357246" y="358795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6.Jovis-PaytoneOneRegular-Deco"/>
                  <a:ea typeface="+mn-ea"/>
                  <a:cs typeface="+mn-cs"/>
                </a:endParaRPr>
              </a:p>
            </p:txBody>
          </p:sp>
        </p:grpSp>
        <p:pic>
          <p:nvPicPr>
            <p:cNvPr id="242" name="Picture 241" descr="A picture containing text, first-aid kit, sign, measuring stick&#10;&#10;Description automatically generated">
              <a:extLst>
                <a:ext uri="{FF2B5EF4-FFF2-40B4-BE49-F238E27FC236}">
                  <a16:creationId xmlns:a16="http://schemas.microsoft.com/office/drawing/2014/main" id="{404EFAB7-FC5F-75A5-B9C0-8D5DB91854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V="1">
              <a:off x="875467" y="4185452"/>
              <a:ext cx="4693966" cy="1560037"/>
            </a:xfrm>
            <a:prstGeom prst="rect">
              <a:avLst/>
            </a:prstGeom>
          </p:spPr>
        </p:pic>
      </p:grpSp>
      <p:sp>
        <p:nvSpPr>
          <p:cNvPr id="254" name="TextBox 253">
            <a:extLst>
              <a:ext uri="{FF2B5EF4-FFF2-40B4-BE49-F238E27FC236}">
                <a16:creationId xmlns:a16="http://schemas.microsoft.com/office/drawing/2014/main" id="{6B509B4B-77E1-9C7F-5390-3F53A4542ECF}"/>
              </a:ext>
            </a:extLst>
          </p:cNvPr>
          <p:cNvSpPr txBox="1"/>
          <p:nvPr/>
        </p:nvSpPr>
        <p:spPr>
          <a:xfrm>
            <a:off x="769673" y="1046453"/>
            <a:ext cx="9474546"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Các đường sức từ cho phép mô tả từ trường</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55" name="TextBox 254">
            <a:extLst>
              <a:ext uri="{FF2B5EF4-FFF2-40B4-BE49-F238E27FC236}">
                <a16:creationId xmlns:a16="http://schemas.microsoft.com/office/drawing/2014/main" id="{361DDF1D-6E74-1880-D43E-9B31939D35FF}"/>
              </a:ext>
            </a:extLst>
          </p:cNvPr>
          <p:cNvSpPr txBox="1"/>
          <p:nvPr/>
        </p:nvSpPr>
        <p:spPr>
          <a:xfrm>
            <a:off x="1274220" y="3771931"/>
            <a:ext cx="6668658"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Đường sức từ có chiều xác định</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63" name="Picture 14" descr="Khoa học vật lý về sự chuyển động của từ trường Vector cao cấp">
            <a:extLst>
              <a:ext uri="{FF2B5EF4-FFF2-40B4-BE49-F238E27FC236}">
                <a16:creationId xmlns:a16="http://schemas.microsoft.com/office/drawing/2014/main" id="{6BB0A9CE-6C3F-DA91-FF7D-6D93BFB39F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643" t="63939" r="1809" b="7578"/>
          <a:stretch/>
        </p:blipFill>
        <p:spPr bwMode="auto">
          <a:xfrm>
            <a:off x="8005248" y="4920478"/>
            <a:ext cx="3111005" cy="1295851"/>
          </a:xfrm>
          <a:prstGeom prst="rect">
            <a:avLst/>
          </a:prstGeom>
          <a:noFill/>
          <a:extLst>
            <a:ext uri="{909E8E84-426E-40DD-AFC4-6F175D3DCCD1}">
              <a14:hiddenFill xmlns:a14="http://schemas.microsoft.com/office/drawing/2010/main">
                <a:solidFill>
                  <a:srgbClr val="FFFFFF"/>
                </a:solidFill>
              </a14:hiddenFill>
            </a:ext>
          </a:extLst>
        </p:spPr>
      </p:pic>
      <p:sp>
        <p:nvSpPr>
          <p:cNvPr id="230" name="TextBox 229">
            <a:extLst>
              <a:ext uri="{FF2B5EF4-FFF2-40B4-BE49-F238E27FC236}">
                <a16:creationId xmlns:a16="http://schemas.microsoft.com/office/drawing/2014/main" id="{96676A95-E3D2-A67D-A6E2-E1F40E922D81}"/>
              </a:ext>
            </a:extLst>
          </p:cNvPr>
          <p:cNvSpPr txBox="1"/>
          <p:nvPr/>
        </p:nvSpPr>
        <p:spPr>
          <a:xfrm>
            <a:off x="1274220" y="4377004"/>
            <a:ext cx="6668658"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Bên ngoài nam châm: Ra – Bắc; Vào nam</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mc:AlternateContent xmlns:mc="http://schemas.openxmlformats.org/markup-compatibility/2006" xmlns:a14="http://schemas.microsoft.com/office/drawing/2010/main">
        <mc:Choice Requires="a14">
          <p:sp>
            <p:nvSpPr>
              <p:cNvPr id="235" name="TextBox 234">
                <a:extLst>
                  <a:ext uri="{FF2B5EF4-FFF2-40B4-BE49-F238E27FC236}">
                    <a16:creationId xmlns:a16="http://schemas.microsoft.com/office/drawing/2014/main" id="{584DCAE8-3BF9-D0ED-8030-98DE40AB55AD}"/>
                  </a:ext>
                </a:extLst>
              </p:cNvPr>
              <p:cNvSpPr txBox="1"/>
              <p:nvPr/>
            </p:nvSpPr>
            <p:spPr>
              <a:xfrm>
                <a:off x="1274220" y="4982077"/>
                <a:ext cx="6668658"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Từ trường mạnh </a:t>
                </a:r>
                <a14:m>
                  <m:oMath xmlns:m="http://schemas.openxmlformats.org/officeDocument/2006/math">
                    <m:groupChr>
                      <m:groupChrPr>
                        <m:chr m:val="⇔"/>
                        <m:vertJc m:val="bot"/>
                        <m:ctrlPr>
                          <a:rPr kumimoji="0" lang="vi-VN"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9Slide03 Arima Madurai Black" panose="00000A00000000000000" pitchFamily="2" charset="0"/>
                          </a:rPr>
                        </m:ctrlPr>
                      </m:groupChrPr>
                      <m:e>
                        <m:r>
                          <m:rPr>
                            <m:brk m:alnAt="2"/>
                          </m:rPr>
                          <a:rPr kumimoji="0" lang="vi-VN"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9Slide03 Arima Madurai Black" panose="00000A00000000000000" pitchFamily="2" charset="0"/>
                          </a:rPr>
                          <m:t> </m:t>
                        </m:r>
                        <m:r>
                          <a:rPr kumimoji="0" lang="vi-VN"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9Slide03 Arima Madurai Black" panose="00000A00000000000000" pitchFamily="2" charset="0"/>
                          </a:rPr>
                          <m:t>       </m:t>
                        </m:r>
                      </m:e>
                    </m:groupChr>
                  </m:oMath>
                </a14:m>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đường sức từ dày</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mc:Choice>
        <mc:Fallback xmlns="">
          <p:sp>
            <p:nvSpPr>
              <p:cNvPr id="235" name="TextBox 234">
                <a:extLst>
                  <a:ext uri="{FF2B5EF4-FFF2-40B4-BE49-F238E27FC236}">
                    <a16:creationId xmlns:a16="http://schemas.microsoft.com/office/drawing/2014/main" id="{584DCAE8-3BF9-D0ED-8030-98DE40AB55AD}"/>
                  </a:ext>
                </a:extLst>
              </p:cNvPr>
              <p:cNvSpPr txBox="1">
                <a:spLocks noRot="1" noChangeAspect="1" noMove="1" noResize="1" noEditPoints="1" noAdjustHandles="1" noChangeArrowheads="1" noChangeShapeType="1" noTextEdit="1"/>
              </p:cNvSpPr>
              <p:nvPr/>
            </p:nvSpPr>
            <p:spPr>
              <a:xfrm>
                <a:off x="1274220" y="4982077"/>
                <a:ext cx="6668658" cy="600164"/>
              </a:xfrm>
              <a:prstGeom prst="rect">
                <a:avLst/>
              </a:prstGeom>
              <a:blipFill>
                <a:blip r:embed="rId11"/>
                <a:stretch>
                  <a:fillRect b="-23232"/>
                </a:stretch>
              </a:blipFill>
            </p:spPr>
            <p:txBody>
              <a:bodyPr/>
              <a:lstStyle/>
              <a:p>
                <a:r>
                  <a:rPr lang="en-US">
                    <a:noFill/>
                  </a:rPr>
                  <a:t> </a:t>
                </a:r>
              </a:p>
            </p:txBody>
          </p:sp>
        </mc:Fallback>
      </mc:AlternateContent>
      <p:sp>
        <p:nvSpPr>
          <p:cNvPr id="237" name="TextBox 236">
            <a:extLst>
              <a:ext uri="{FF2B5EF4-FFF2-40B4-BE49-F238E27FC236}">
                <a16:creationId xmlns:a16="http://schemas.microsoft.com/office/drawing/2014/main" id="{C4EDFD2F-E0A6-14C3-8F9D-2B77F6855895}"/>
              </a:ext>
            </a:extLst>
          </p:cNvPr>
          <p:cNvSpPr txBox="1"/>
          <p:nvPr/>
        </p:nvSpPr>
        <p:spPr>
          <a:xfrm>
            <a:off x="927176" y="3209239"/>
            <a:ext cx="1496761" cy="600164"/>
          </a:xfrm>
          <a:prstGeom prst="rect">
            <a:avLst/>
          </a:prstGeom>
          <a:solidFill>
            <a:srgbClr val="CD0505"/>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9Slide03 Arima Madurai Black" panose="00000A00000000000000" pitchFamily="2" charset="0"/>
              </a:rPr>
              <a:t>QUY ƯỚC</a:t>
            </a:r>
            <a:endPar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9Slide03 Arima Madurai Black" panose="00000A00000000000000" pitchFamily="2" charset="0"/>
            </a:endParaRPr>
          </a:p>
        </p:txBody>
      </p:sp>
      <mc:AlternateContent xmlns:mc="http://schemas.openxmlformats.org/markup-compatibility/2006" xmlns:a14="http://schemas.microsoft.com/office/drawing/2010/main">
        <mc:Choice Requires="a14">
          <p:sp>
            <p:nvSpPr>
              <p:cNvPr id="256" name="TextBox 255">
                <a:extLst>
                  <a:ext uri="{FF2B5EF4-FFF2-40B4-BE49-F238E27FC236}">
                    <a16:creationId xmlns:a16="http://schemas.microsoft.com/office/drawing/2014/main" id="{F592B521-E71F-259A-D92C-C86D3A1DB70A}"/>
                  </a:ext>
                </a:extLst>
              </p:cNvPr>
              <p:cNvSpPr txBox="1"/>
              <p:nvPr/>
            </p:nvSpPr>
            <p:spPr>
              <a:xfrm>
                <a:off x="1274220" y="5587149"/>
                <a:ext cx="6668658"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Từ trường yếu </a:t>
                </a:r>
                <a14:m>
                  <m:oMath xmlns:m="http://schemas.openxmlformats.org/officeDocument/2006/math">
                    <m:groupChr>
                      <m:groupChrPr>
                        <m:chr m:val="⇔"/>
                        <m:vertJc m:val="bot"/>
                        <m:ctrlPr>
                          <a:rPr kumimoji="0" lang="vi-VN"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9Slide03 Arima Madurai Black" panose="00000A00000000000000" pitchFamily="2" charset="0"/>
                          </a:rPr>
                        </m:ctrlPr>
                      </m:groupChrPr>
                      <m:e>
                        <m:r>
                          <m:rPr>
                            <m:brk m:alnAt="2"/>
                          </m:rPr>
                          <a:rPr kumimoji="0" lang="vi-VN"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9Slide03 Arima Madurai Black" panose="00000A00000000000000" pitchFamily="2" charset="0"/>
                          </a:rPr>
                          <m:t> </m:t>
                        </m:r>
                        <m:r>
                          <a:rPr kumimoji="0" lang="vi-VN"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9Slide03 Arima Madurai Black" panose="00000A00000000000000" pitchFamily="2" charset="0"/>
                          </a:rPr>
                          <m:t>       </m:t>
                        </m:r>
                      </m:e>
                    </m:groupChr>
                  </m:oMath>
                </a14:m>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đường sức từ thưa</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mc:Choice>
        <mc:Fallback xmlns="">
          <p:sp>
            <p:nvSpPr>
              <p:cNvPr id="256" name="TextBox 255">
                <a:extLst>
                  <a:ext uri="{FF2B5EF4-FFF2-40B4-BE49-F238E27FC236}">
                    <a16:creationId xmlns:a16="http://schemas.microsoft.com/office/drawing/2014/main" id="{F592B521-E71F-259A-D92C-C86D3A1DB70A}"/>
                  </a:ext>
                </a:extLst>
              </p:cNvPr>
              <p:cNvSpPr txBox="1">
                <a:spLocks noRot="1" noChangeAspect="1" noMove="1" noResize="1" noEditPoints="1" noAdjustHandles="1" noChangeArrowheads="1" noChangeShapeType="1" noTextEdit="1"/>
              </p:cNvSpPr>
              <p:nvPr/>
            </p:nvSpPr>
            <p:spPr>
              <a:xfrm>
                <a:off x="1274220" y="5587149"/>
                <a:ext cx="6668658" cy="600164"/>
              </a:xfrm>
              <a:prstGeom prst="rect">
                <a:avLst/>
              </a:prstGeom>
              <a:blipFill>
                <a:blip r:embed="rId12"/>
                <a:stretch>
                  <a:fillRect b="-24490"/>
                </a:stretch>
              </a:blipFill>
            </p:spPr>
            <p:txBody>
              <a:bodyPr/>
              <a:lstStyle/>
              <a:p>
                <a:r>
                  <a:rPr lang="en-US">
                    <a:noFill/>
                  </a:rPr>
                  <a:t> </a:t>
                </a:r>
              </a:p>
            </p:txBody>
          </p:sp>
        </mc:Fallback>
      </mc:AlternateContent>
    </p:spTree>
    <p:extLst>
      <p:ext uri="{BB962C8B-B14F-4D97-AF65-F5344CB8AC3E}">
        <p14:creationId xmlns:p14="http://schemas.microsoft.com/office/powerpoint/2010/main" val="1735596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54"/>
                                        </p:tgtEl>
                                        <p:attrNameLst>
                                          <p:attrName>style.visibility</p:attrName>
                                        </p:attrNameLst>
                                      </p:cBhvr>
                                      <p:to>
                                        <p:strVal val="visible"/>
                                      </p:to>
                                    </p:set>
                                    <p:animEffect transition="in" filter="wipe(up)">
                                      <p:cBhvr>
                                        <p:cTn id="7" dur="500"/>
                                        <p:tgtEl>
                                          <p:spTgt spid="2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60"/>
                                        </p:tgtEl>
                                        <p:attrNameLst>
                                          <p:attrName>style.visibility</p:attrName>
                                        </p:attrNameLst>
                                      </p:cBhvr>
                                      <p:to>
                                        <p:strVal val="visible"/>
                                      </p:to>
                                    </p:set>
                                    <p:anim calcmode="lin" valueType="num">
                                      <p:cBhvr>
                                        <p:cTn id="12" dur="500" fill="hold"/>
                                        <p:tgtEl>
                                          <p:spTgt spid="260"/>
                                        </p:tgtEl>
                                        <p:attrNameLst>
                                          <p:attrName>ppt_w</p:attrName>
                                        </p:attrNameLst>
                                      </p:cBhvr>
                                      <p:tavLst>
                                        <p:tav tm="0">
                                          <p:val>
                                            <p:fltVal val="0"/>
                                          </p:val>
                                        </p:tav>
                                        <p:tav tm="100000">
                                          <p:val>
                                            <p:strVal val="#ppt_w"/>
                                          </p:val>
                                        </p:tav>
                                      </p:tavLst>
                                    </p:anim>
                                    <p:anim calcmode="lin" valueType="num">
                                      <p:cBhvr>
                                        <p:cTn id="13" dur="500" fill="hold"/>
                                        <p:tgtEl>
                                          <p:spTgt spid="260"/>
                                        </p:tgtEl>
                                        <p:attrNameLst>
                                          <p:attrName>ppt_h</p:attrName>
                                        </p:attrNameLst>
                                      </p:cBhvr>
                                      <p:tavLst>
                                        <p:tav tm="0">
                                          <p:val>
                                            <p:fltVal val="0"/>
                                          </p:val>
                                        </p:tav>
                                        <p:tav tm="100000">
                                          <p:val>
                                            <p:strVal val="#ppt_h"/>
                                          </p:val>
                                        </p:tav>
                                      </p:tavLst>
                                    </p:anim>
                                    <p:animEffect transition="in" filter="fade">
                                      <p:cBhvr>
                                        <p:cTn id="14" dur="500"/>
                                        <p:tgtEl>
                                          <p:spTgt spid="260"/>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61"/>
                                        </p:tgtEl>
                                        <p:attrNameLst>
                                          <p:attrName>style.visibility</p:attrName>
                                        </p:attrNameLst>
                                      </p:cBhvr>
                                      <p:to>
                                        <p:strVal val="visible"/>
                                      </p:to>
                                    </p:set>
                                    <p:anim calcmode="lin" valueType="num">
                                      <p:cBhvr>
                                        <p:cTn id="18" dur="500" fill="hold"/>
                                        <p:tgtEl>
                                          <p:spTgt spid="261"/>
                                        </p:tgtEl>
                                        <p:attrNameLst>
                                          <p:attrName>ppt_w</p:attrName>
                                        </p:attrNameLst>
                                      </p:cBhvr>
                                      <p:tavLst>
                                        <p:tav tm="0">
                                          <p:val>
                                            <p:fltVal val="0"/>
                                          </p:val>
                                        </p:tav>
                                        <p:tav tm="100000">
                                          <p:val>
                                            <p:strVal val="#ppt_w"/>
                                          </p:val>
                                        </p:tav>
                                      </p:tavLst>
                                    </p:anim>
                                    <p:anim calcmode="lin" valueType="num">
                                      <p:cBhvr>
                                        <p:cTn id="19" dur="500" fill="hold"/>
                                        <p:tgtEl>
                                          <p:spTgt spid="261"/>
                                        </p:tgtEl>
                                        <p:attrNameLst>
                                          <p:attrName>ppt_h</p:attrName>
                                        </p:attrNameLst>
                                      </p:cBhvr>
                                      <p:tavLst>
                                        <p:tav tm="0">
                                          <p:val>
                                            <p:fltVal val="0"/>
                                          </p:val>
                                        </p:tav>
                                        <p:tav tm="100000">
                                          <p:val>
                                            <p:strVal val="#ppt_h"/>
                                          </p:val>
                                        </p:tav>
                                      </p:tavLst>
                                    </p:anim>
                                    <p:animEffect transition="in" filter="fade">
                                      <p:cBhvr>
                                        <p:cTn id="20" dur="500"/>
                                        <p:tgtEl>
                                          <p:spTgt spid="261"/>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62"/>
                                        </p:tgtEl>
                                        <p:attrNameLst>
                                          <p:attrName>style.visibility</p:attrName>
                                        </p:attrNameLst>
                                      </p:cBhvr>
                                      <p:to>
                                        <p:strVal val="visible"/>
                                      </p:to>
                                    </p:set>
                                    <p:anim calcmode="lin" valueType="num">
                                      <p:cBhvr>
                                        <p:cTn id="24" dur="500" fill="hold"/>
                                        <p:tgtEl>
                                          <p:spTgt spid="262"/>
                                        </p:tgtEl>
                                        <p:attrNameLst>
                                          <p:attrName>ppt_w</p:attrName>
                                        </p:attrNameLst>
                                      </p:cBhvr>
                                      <p:tavLst>
                                        <p:tav tm="0">
                                          <p:val>
                                            <p:fltVal val="0"/>
                                          </p:val>
                                        </p:tav>
                                        <p:tav tm="100000">
                                          <p:val>
                                            <p:strVal val="#ppt_w"/>
                                          </p:val>
                                        </p:tav>
                                      </p:tavLst>
                                    </p:anim>
                                    <p:anim calcmode="lin" valueType="num">
                                      <p:cBhvr>
                                        <p:cTn id="25" dur="500" fill="hold"/>
                                        <p:tgtEl>
                                          <p:spTgt spid="262"/>
                                        </p:tgtEl>
                                        <p:attrNameLst>
                                          <p:attrName>ppt_h</p:attrName>
                                        </p:attrNameLst>
                                      </p:cBhvr>
                                      <p:tavLst>
                                        <p:tav tm="0">
                                          <p:val>
                                            <p:fltVal val="0"/>
                                          </p:val>
                                        </p:tav>
                                        <p:tav tm="100000">
                                          <p:val>
                                            <p:strVal val="#ppt_h"/>
                                          </p:val>
                                        </p:tav>
                                      </p:tavLst>
                                    </p:anim>
                                    <p:animEffect transition="in" filter="fade">
                                      <p:cBhvr>
                                        <p:cTn id="26" dur="500"/>
                                        <p:tgtEl>
                                          <p:spTgt spid="262"/>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259"/>
                                        </p:tgtEl>
                                        <p:attrNameLst>
                                          <p:attrName>style.visibility</p:attrName>
                                        </p:attrNameLst>
                                      </p:cBhvr>
                                      <p:to>
                                        <p:strVal val="visible"/>
                                      </p:to>
                                    </p:set>
                                    <p:anim calcmode="lin" valueType="num">
                                      <p:cBhvr>
                                        <p:cTn id="30" dur="500" fill="hold"/>
                                        <p:tgtEl>
                                          <p:spTgt spid="259"/>
                                        </p:tgtEl>
                                        <p:attrNameLst>
                                          <p:attrName>ppt_w</p:attrName>
                                        </p:attrNameLst>
                                      </p:cBhvr>
                                      <p:tavLst>
                                        <p:tav tm="0">
                                          <p:val>
                                            <p:fltVal val="0"/>
                                          </p:val>
                                        </p:tav>
                                        <p:tav tm="100000">
                                          <p:val>
                                            <p:strVal val="#ppt_w"/>
                                          </p:val>
                                        </p:tav>
                                      </p:tavLst>
                                    </p:anim>
                                    <p:anim calcmode="lin" valueType="num">
                                      <p:cBhvr>
                                        <p:cTn id="31" dur="500" fill="hold"/>
                                        <p:tgtEl>
                                          <p:spTgt spid="259"/>
                                        </p:tgtEl>
                                        <p:attrNameLst>
                                          <p:attrName>ppt_h</p:attrName>
                                        </p:attrNameLst>
                                      </p:cBhvr>
                                      <p:tavLst>
                                        <p:tav tm="0">
                                          <p:val>
                                            <p:fltVal val="0"/>
                                          </p:val>
                                        </p:tav>
                                        <p:tav tm="100000">
                                          <p:val>
                                            <p:strVal val="#ppt_h"/>
                                          </p:val>
                                        </p:tav>
                                      </p:tavLst>
                                    </p:anim>
                                    <p:animEffect transition="in" filter="fade">
                                      <p:cBhvr>
                                        <p:cTn id="32" dur="500"/>
                                        <p:tgtEl>
                                          <p:spTgt spid="259"/>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263"/>
                                        </p:tgtEl>
                                        <p:attrNameLst>
                                          <p:attrName>style.visibility</p:attrName>
                                        </p:attrNameLst>
                                      </p:cBhvr>
                                      <p:to>
                                        <p:strVal val="visible"/>
                                      </p:to>
                                    </p:set>
                                    <p:anim calcmode="lin" valueType="num">
                                      <p:cBhvr>
                                        <p:cTn id="36" dur="500" fill="hold"/>
                                        <p:tgtEl>
                                          <p:spTgt spid="263"/>
                                        </p:tgtEl>
                                        <p:attrNameLst>
                                          <p:attrName>ppt_w</p:attrName>
                                        </p:attrNameLst>
                                      </p:cBhvr>
                                      <p:tavLst>
                                        <p:tav tm="0">
                                          <p:val>
                                            <p:fltVal val="0"/>
                                          </p:val>
                                        </p:tav>
                                        <p:tav tm="100000">
                                          <p:val>
                                            <p:strVal val="#ppt_w"/>
                                          </p:val>
                                        </p:tav>
                                      </p:tavLst>
                                    </p:anim>
                                    <p:anim calcmode="lin" valueType="num">
                                      <p:cBhvr>
                                        <p:cTn id="37" dur="500" fill="hold"/>
                                        <p:tgtEl>
                                          <p:spTgt spid="263"/>
                                        </p:tgtEl>
                                        <p:attrNameLst>
                                          <p:attrName>ppt_h</p:attrName>
                                        </p:attrNameLst>
                                      </p:cBhvr>
                                      <p:tavLst>
                                        <p:tav tm="0">
                                          <p:val>
                                            <p:fltVal val="0"/>
                                          </p:val>
                                        </p:tav>
                                        <p:tav tm="100000">
                                          <p:val>
                                            <p:strVal val="#ppt_h"/>
                                          </p:val>
                                        </p:tav>
                                      </p:tavLst>
                                    </p:anim>
                                    <p:animEffect transition="in" filter="fade">
                                      <p:cBhvr>
                                        <p:cTn id="38" dur="500"/>
                                        <p:tgtEl>
                                          <p:spTgt spid="26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iterate type="lt">
                                    <p:tmPct val="6000"/>
                                  </p:iterate>
                                  <p:childTnLst>
                                    <p:set>
                                      <p:cBhvr>
                                        <p:cTn id="42" dur="1" fill="hold">
                                          <p:stCondLst>
                                            <p:cond delay="0"/>
                                          </p:stCondLst>
                                        </p:cTn>
                                        <p:tgtEl>
                                          <p:spTgt spid="237"/>
                                        </p:tgtEl>
                                        <p:attrNameLst>
                                          <p:attrName>style.visibility</p:attrName>
                                        </p:attrNameLst>
                                      </p:cBhvr>
                                      <p:to>
                                        <p:strVal val="visible"/>
                                      </p:to>
                                    </p:set>
                                    <p:animEffect transition="in" filter="wipe(up)">
                                      <p:cBhvr>
                                        <p:cTn id="43" dur="500"/>
                                        <p:tgtEl>
                                          <p:spTgt spid="23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iterate type="lt">
                                    <p:tmPct val="6000"/>
                                  </p:iterate>
                                  <p:childTnLst>
                                    <p:set>
                                      <p:cBhvr>
                                        <p:cTn id="47" dur="1" fill="hold">
                                          <p:stCondLst>
                                            <p:cond delay="0"/>
                                          </p:stCondLst>
                                        </p:cTn>
                                        <p:tgtEl>
                                          <p:spTgt spid="255"/>
                                        </p:tgtEl>
                                        <p:attrNameLst>
                                          <p:attrName>style.visibility</p:attrName>
                                        </p:attrNameLst>
                                      </p:cBhvr>
                                      <p:to>
                                        <p:strVal val="visible"/>
                                      </p:to>
                                    </p:set>
                                    <p:animEffect transition="in" filter="wipe(up)">
                                      <p:cBhvr>
                                        <p:cTn id="48" dur="500"/>
                                        <p:tgtEl>
                                          <p:spTgt spid="25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iterate type="lt">
                                    <p:tmPct val="6000"/>
                                  </p:iterate>
                                  <p:childTnLst>
                                    <p:set>
                                      <p:cBhvr>
                                        <p:cTn id="52" dur="1" fill="hold">
                                          <p:stCondLst>
                                            <p:cond delay="0"/>
                                          </p:stCondLst>
                                        </p:cTn>
                                        <p:tgtEl>
                                          <p:spTgt spid="230"/>
                                        </p:tgtEl>
                                        <p:attrNameLst>
                                          <p:attrName>style.visibility</p:attrName>
                                        </p:attrNameLst>
                                      </p:cBhvr>
                                      <p:to>
                                        <p:strVal val="visible"/>
                                      </p:to>
                                    </p:set>
                                    <p:animEffect transition="in" filter="wipe(up)">
                                      <p:cBhvr>
                                        <p:cTn id="53" dur="500"/>
                                        <p:tgtEl>
                                          <p:spTgt spid="23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iterate type="lt">
                                    <p:tmPct val="6000"/>
                                  </p:iterate>
                                  <p:childTnLst>
                                    <p:set>
                                      <p:cBhvr>
                                        <p:cTn id="57" dur="1" fill="hold">
                                          <p:stCondLst>
                                            <p:cond delay="0"/>
                                          </p:stCondLst>
                                        </p:cTn>
                                        <p:tgtEl>
                                          <p:spTgt spid="235"/>
                                        </p:tgtEl>
                                        <p:attrNameLst>
                                          <p:attrName>style.visibility</p:attrName>
                                        </p:attrNameLst>
                                      </p:cBhvr>
                                      <p:to>
                                        <p:strVal val="visible"/>
                                      </p:to>
                                    </p:set>
                                    <p:animEffect transition="in" filter="wipe(up)">
                                      <p:cBhvr>
                                        <p:cTn id="58" dur="500"/>
                                        <p:tgtEl>
                                          <p:spTgt spid="23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iterate type="lt">
                                    <p:tmPct val="6000"/>
                                  </p:iterate>
                                  <p:childTnLst>
                                    <p:set>
                                      <p:cBhvr>
                                        <p:cTn id="62" dur="1" fill="hold">
                                          <p:stCondLst>
                                            <p:cond delay="0"/>
                                          </p:stCondLst>
                                        </p:cTn>
                                        <p:tgtEl>
                                          <p:spTgt spid="256"/>
                                        </p:tgtEl>
                                        <p:attrNameLst>
                                          <p:attrName>style.visibility</p:attrName>
                                        </p:attrNameLst>
                                      </p:cBhvr>
                                      <p:to>
                                        <p:strVal val="visible"/>
                                      </p:to>
                                    </p:set>
                                    <p:animEffect transition="in" filter="wipe(up)">
                                      <p:cBhvr>
                                        <p:cTn id="63"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0"/>
      <p:bldP spid="255" grpId="0"/>
      <p:bldP spid="230" grpId="0"/>
      <p:bldP spid="235" grpId="0"/>
      <p:bldP spid="237" grpId="0" animBg="1"/>
      <p:bldP spid="25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541230" y="1262196"/>
            <a:ext cx="9439514" cy="1077218"/>
          </a:xfrm>
          <a:prstGeom prst="rect">
            <a:avLst/>
          </a:prstGeom>
          <a:noFill/>
        </p:spPr>
        <p:txBody>
          <a:bodyPr wrap="square" rtlCol="0">
            <a:spAutoFit/>
          </a:bodyPr>
          <a:lstStyle/>
          <a:p>
            <a:pPr lvl="0"/>
            <a:r>
              <a:rPr lang="vi-VN" sz="3200" dirty="0">
                <a:solidFill>
                  <a:srgbClr val="1A3490"/>
                </a:solidFill>
                <a:latin typeface="#9Slide07 IcielBaliho Script" pitchFamily="2" charset="0"/>
              </a:rPr>
              <a:t>Xác định chiều đường sức từ của một nam châm thẳng trong Hình 19.5</a:t>
            </a:r>
            <a:endParaRPr lang="en-US" sz="3200" dirty="0">
              <a:solidFill>
                <a:srgbClr val="1A3490"/>
              </a:solidFill>
              <a:latin typeface="#9Slide07 IcielBaliho Script" pitchFamily="2" charset="0"/>
            </a:endParaRP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1073843" y="1167396"/>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sp>
        <p:nvSpPr>
          <p:cNvPr id="232" name="Oval 231">
            <a:extLst>
              <a:ext uri="{FF2B5EF4-FFF2-40B4-BE49-F238E27FC236}">
                <a16:creationId xmlns:a16="http://schemas.microsoft.com/office/drawing/2014/main" id="{27B16D4B-5560-E07C-3E2A-DD56A5587D69}"/>
              </a:ext>
            </a:extLst>
          </p:cNvPr>
          <p:cNvSpPr/>
          <p:nvPr/>
        </p:nvSpPr>
        <p:spPr>
          <a:xfrm>
            <a:off x="1081207" y="177435"/>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2CA437C3-D446-DBF2-14E2-3CFFC0BD8D7F}"/>
              </a:ext>
            </a:extLst>
          </p:cNvPr>
          <p:cNvPicPr>
            <a:picLocks noChangeAspect="1"/>
          </p:cNvPicPr>
          <p:nvPr/>
        </p:nvPicPr>
        <p:blipFill>
          <a:blip r:embed="rId2"/>
          <a:stretch>
            <a:fillRect/>
          </a:stretch>
        </p:blipFill>
        <p:spPr>
          <a:xfrm>
            <a:off x="1191823" y="281261"/>
            <a:ext cx="608735" cy="608735"/>
          </a:xfrm>
          <a:prstGeom prst="rect">
            <a:avLst/>
          </a:prstGeom>
        </p:spPr>
      </p:pic>
      <p:sp>
        <p:nvSpPr>
          <p:cNvPr id="234" name="TextBox 233">
            <a:extLst>
              <a:ext uri="{FF2B5EF4-FFF2-40B4-BE49-F238E27FC236}">
                <a16:creationId xmlns:a16="http://schemas.microsoft.com/office/drawing/2014/main" id="{91510536-A55D-E423-7760-DBAF1E67F092}"/>
              </a:ext>
            </a:extLst>
          </p:cNvPr>
          <p:cNvSpPr txBox="1"/>
          <p:nvPr/>
        </p:nvSpPr>
        <p:spPr>
          <a:xfrm>
            <a:off x="1811753" y="300944"/>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235" name="TextBox 234">
            <a:extLst>
              <a:ext uri="{FF2B5EF4-FFF2-40B4-BE49-F238E27FC236}">
                <a16:creationId xmlns:a16="http://schemas.microsoft.com/office/drawing/2014/main" id="{ABF08E70-8541-5F75-BD50-463440CAEBD5}"/>
              </a:ext>
            </a:extLst>
          </p:cNvPr>
          <p:cNvSpPr txBox="1"/>
          <p:nvPr/>
        </p:nvSpPr>
        <p:spPr>
          <a:xfrm>
            <a:off x="5887888" y="5836022"/>
            <a:ext cx="17103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Hình 19.5</a:t>
            </a:r>
            <a:endParaRPr kumimoji="0" lang="en-US" sz="32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pic>
        <p:nvPicPr>
          <p:cNvPr id="4" name="Picture 3">
            <a:extLst>
              <a:ext uri="{FF2B5EF4-FFF2-40B4-BE49-F238E27FC236}">
                <a16:creationId xmlns:a16="http://schemas.microsoft.com/office/drawing/2014/main" id="{8C5B8587-804A-162E-269B-2DB915F4D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120" y="2530078"/>
            <a:ext cx="8167229" cy="3318440"/>
          </a:xfrm>
          <a:prstGeom prst="rect">
            <a:avLst/>
          </a:prstGeom>
        </p:spPr>
      </p:pic>
    </p:spTree>
    <p:extLst>
      <p:ext uri="{BB962C8B-B14F-4D97-AF65-F5344CB8AC3E}">
        <p14:creationId xmlns:p14="http://schemas.microsoft.com/office/powerpoint/2010/main" val="1337025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22" presetClass="entr" presetSubtype="1" fill="hold" grpId="0" nodeType="withEffect">
                                  <p:stCondLst>
                                    <p:cond delay="0"/>
                                  </p:stCondLst>
                                  <p:iterate type="lt">
                                    <p:tmPct val="6000"/>
                                  </p:iterate>
                                  <p:childTnLst>
                                    <p:set>
                                      <p:cBhvr>
                                        <p:cTn id="22" dur="1" fill="hold">
                                          <p:stCondLst>
                                            <p:cond delay="0"/>
                                          </p:stCondLst>
                                        </p:cTn>
                                        <p:tgtEl>
                                          <p:spTgt spid="235"/>
                                        </p:tgtEl>
                                        <p:attrNameLst>
                                          <p:attrName>style.visibility</p:attrName>
                                        </p:attrNameLst>
                                      </p:cBhvr>
                                      <p:to>
                                        <p:strVal val="visible"/>
                                      </p:to>
                                    </p:set>
                                    <p:animEffect transition="in" filter="wipe(up)">
                                      <p:cBhvr>
                                        <p:cTn id="23"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3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4267" y="1280547"/>
            <a:ext cx="1893813" cy="1893813"/>
          </a:xfrm>
          <a:prstGeom prst="rect">
            <a:avLst/>
          </a:prstGeom>
        </p:spPr>
      </p:pic>
      <p:sp>
        <p:nvSpPr>
          <p:cNvPr id="230" name="TextBox 229">
            <a:extLst>
              <a:ext uri="{FF2B5EF4-FFF2-40B4-BE49-F238E27FC236}">
                <a16:creationId xmlns:a16="http://schemas.microsoft.com/office/drawing/2014/main" id="{8C0482BC-C96E-B292-C54F-007EBB4E1CB8}"/>
              </a:ext>
            </a:extLst>
          </p:cNvPr>
          <p:cNvSpPr txBox="1"/>
          <p:nvPr/>
        </p:nvSpPr>
        <p:spPr>
          <a:xfrm>
            <a:off x="3189010" y="1604700"/>
            <a:ext cx="7938579" cy="830997"/>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pPr lvl="0"/>
            <a:r>
              <a:rPr lang="vi-VN" dirty="0"/>
              <a:t>Chiều đường sức từ của một nam châm thẳng trong Hình 19.5</a:t>
            </a:r>
            <a:endParaRPr kumimoji="0" lang="vi-VN" sz="2400" b="0" i="0" u="none" strike="noStrike" kern="1200" cap="none" spc="0" normalizeH="0" baseline="0" noProof="0" dirty="0">
              <a:ln>
                <a:noFill/>
              </a:ln>
              <a:solidFill>
                <a:prstClr val="black"/>
              </a:solidFill>
              <a:effectLst/>
              <a:uLnTx/>
              <a:uFillTx/>
              <a:latin typeface="#9Slide03 Arima Madurai Bold" panose="00000800000000000000" pitchFamily="2" charset="0"/>
              <a:ea typeface="+mn-ea"/>
              <a:cs typeface="#9Slide03 Arima Madurai Bold" panose="00000800000000000000" pitchFamily="2" charset="0"/>
            </a:endParaRPr>
          </a:p>
        </p:txBody>
      </p:sp>
      <p:sp>
        <p:nvSpPr>
          <p:cNvPr id="232" name="Oval 231">
            <a:extLst>
              <a:ext uri="{FF2B5EF4-FFF2-40B4-BE49-F238E27FC236}">
                <a16:creationId xmlns:a16="http://schemas.microsoft.com/office/drawing/2014/main" id="{27B16D4B-5560-E07C-3E2A-DD56A5587D69}"/>
              </a:ext>
            </a:extLst>
          </p:cNvPr>
          <p:cNvSpPr/>
          <p:nvPr/>
        </p:nvSpPr>
        <p:spPr>
          <a:xfrm>
            <a:off x="819672" y="482135"/>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2CA437C3-D446-DBF2-14E2-3CFFC0BD8D7F}"/>
              </a:ext>
            </a:extLst>
          </p:cNvPr>
          <p:cNvPicPr>
            <a:picLocks noChangeAspect="1"/>
          </p:cNvPicPr>
          <p:nvPr/>
        </p:nvPicPr>
        <p:blipFill>
          <a:blip r:embed="rId4"/>
          <a:stretch>
            <a:fillRect/>
          </a:stretch>
        </p:blipFill>
        <p:spPr>
          <a:xfrm>
            <a:off x="930288" y="585961"/>
            <a:ext cx="608735" cy="608735"/>
          </a:xfrm>
          <a:prstGeom prst="rect">
            <a:avLst/>
          </a:prstGeom>
        </p:spPr>
      </p:pic>
      <p:sp>
        <p:nvSpPr>
          <p:cNvPr id="234" name="TextBox 233">
            <a:extLst>
              <a:ext uri="{FF2B5EF4-FFF2-40B4-BE49-F238E27FC236}">
                <a16:creationId xmlns:a16="http://schemas.microsoft.com/office/drawing/2014/main" id="{91510536-A55D-E423-7760-DBAF1E67F092}"/>
              </a:ext>
            </a:extLst>
          </p:cNvPr>
          <p:cNvSpPr txBox="1"/>
          <p:nvPr/>
        </p:nvSpPr>
        <p:spPr>
          <a:xfrm>
            <a:off x="1550218" y="605644"/>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15" name="Picture 14">
            <a:extLst>
              <a:ext uri="{FF2B5EF4-FFF2-40B4-BE49-F238E27FC236}">
                <a16:creationId xmlns:a16="http://schemas.microsoft.com/office/drawing/2014/main" id="{40336F1A-1886-8055-BA91-1C5E49F027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0491" y="2849978"/>
            <a:ext cx="8631993" cy="3507279"/>
          </a:xfrm>
          <a:prstGeom prst="rect">
            <a:avLst/>
          </a:prstGeom>
        </p:spPr>
      </p:pic>
      <p:sp>
        <p:nvSpPr>
          <p:cNvPr id="16" name="TextBox 15">
            <a:extLst>
              <a:ext uri="{FF2B5EF4-FFF2-40B4-BE49-F238E27FC236}">
                <a16:creationId xmlns:a16="http://schemas.microsoft.com/office/drawing/2014/main" id="{F32A8C0A-59A3-7C73-FD9D-B8C0FC7410B0}"/>
              </a:ext>
            </a:extLst>
          </p:cNvPr>
          <p:cNvSpPr txBox="1"/>
          <p:nvPr/>
        </p:nvSpPr>
        <p:spPr>
          <a:xfrm rot="12045396">
            <a:off x="3396372" y="416433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7" name="TextBox 16">
            <a:extLst>
              <a:ext uri="{FF2B5EF4-FFF2-40B4-BE49-F238E27FC236}">
                <a16:creationId xmlns:a16="http://schemas.microsoft.com/office/drawing/2014/main" id="{FB4C6D1C-0F03-BA63-BE6B-02B565F7A905}"/>
              </a:ext>
            </a:extLst>
          </p:cNvPr>
          <p:cNvSpPr txBox="1"/>
          <p:nvPr/>
        </p:nvSpPr>
        <p:spPr>
          <a:xfrm rot="10800000">
            <a:off x="3115658" y="4549187"/>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8" name="TextBox 17">
            <a:extLst>
              <a:ext uri="{FF2B5EF4-FFF2-40B4-BE49-F238E27FC236}">
                <a16:creationId xmlns:a16="http://schemas.microsoft.com/office/drawing/2014/main" id="{1549C8C7-C186-6F14-E552-A668EF9ECD43}"/>
              </a:ext>
            </a:extLst>
          </p:cNvPr>
          <p:cNvSpPr txBox="1"/>
          <p:nvPr/>
        </p:nvSpPr>
        <p:spPr>
          <a:xfrm rot="10061112" flipV="1">
            <a:off x="3396372" y="4901776"/>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9" name="TextBox 18">
            <a:extLst>
              <a:ext uri="{FF2B5EF4-FFF2-40B4-BE49-F238E27FC236}">
                <a16:creationId xmlns:a16="http://schemas.microsoft.com/office/drawing/2014/main" id="{02E64395-87FD-E1AF-B901-73447CBE47FA}"/>
              </a:ext>
            </a:extLst>
          </p:cNvPr>
          <p:cNvSpPr txBox="1"/>
          <p:nvPr/>
        </p:nvSpPr>
        <p:spPr>
          <a:xfrm rot="13627917">
            <a:off x="3897114" y="3889555"/>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0" name="TextBox 19">
            <a:extLst>
              <a:ext uri="{FF2B5EF4-FFF2-40B4-BE49-F238E27FC236}">
                <a16:creationId xmlns:a16="http://schemas.microsoft.com/office/drawing/2014/main" id="{7FAE4652-B077-ECF1-D77B-4BD3044B569D}"/>
              </a:ext>
            </a:extLst>
          </p:cNvPr>
          <p:cNvSpPr txBox="1"/>
          <p:nvPr/>
        </p:nvSpPr>
        <p:spPr>
          <a:xfrm rot="20966966">
            <a:off x="5216089" y="3001645"/>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1" name="TextBox 20">
            <a:extLst>
              <a:ext uri="{FF2B5EF4-FFF2-40B4-BE49-F238E27FC236}">
                <a16:creationId xmlns:a16="http://schemas.microsoft.com/office/drawing/2014/main" id="{D1E999BD-DE1C-5A98-4E08-8B0EA140CD8B}"/>
              </a:ext>
            </a:extLst>
          </p:cNvPr>
          <p:cNvSpPr txBox="1"/>
          <p:nvPr/>
        </p:nvSpPr>
        <p:spPr>
          <a:xfrm rot="410266">
            <a:off x="7065081" y="2965597"/>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2" name="TextBox 21">
            <a:extLst>
              <a:ext uri="{FF2B5EF4-FFF2-40B4-BE49-F238E27FC236}">
                <a16:creationId xmlns:a16="http://schemas.microsoft.com/office/drawing/2014/main" id="{18AAD4CA-37C4-253A-1929-E1CBA562D677}"/>
              </a:ext>
            </a:extLst>
          </p:cNvPr>
          <p:cNvSpPr txBox="1"/>
          <p:nvPr/>
        </p:nvSpPr>
        <p:spPr>
          <a:xfrm rot="7970267">
            <a:off x="8741481" y="3832745"/>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3" name="TextBox 22">
            <a:extLst>
              <a:ext uri="{FF2B5EF4-FFF2-40B4-BE49-F238E27FC236}">
                <a16:creationId xmlns:a16="http://schemas.microsoft.com/office/drawing/2014/main" id="{9291AB84-05DE-9682-668D-2CCF31491DE6}"/>
              </a:ext>
            </a:extLst>
          </p:cNvPr>
          <p:cNvSpPr txBox="1"/>
          <p:nvPr/>
        </p:nvSpPr>
        <p:spPr>
          <a:xfrm rot="9318172">
            <a:off x="9259569" y="4126616"/>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 name="TextBox 23">
            <a:extLst>
              <a:ext uri="{FF2B5EF4-FFF2-40B4-BE49-F238E27FC236}">
                <a16:creationId xmlns:a16="http://schemas.microsoft.com/office/drawing/2014/main" id="{A987F195-2B5C-3E0D-8080-F403BC5CAEF0}"/>
              </a:ext>
            </a:extLst>
          </p:cNvPr>
          <p:cNvSpPr txBox="1"/>
          <p:nvPr/>
        </p:nvSpPr>
        <p:spPr>
          <a:xfrm rot="10800000">
            <a:off x="9705090" y="453830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5" name="TextBox 24">
            <a:extLst>
              <a:ext uri="{FF2B5EF4-FFF2-40B4-BE49-F238E27FC236}">
                <a16:creationId xmlns:a16="http://schemas.microsoft.com/office/drawing/2014/main" id="{53AA9B9A-7460-285C-271A-05F12A4F38D1}"/>
              </a:ext>
            </a:extLst>
          </p:cNvPr>
          <p:cNvSpPr txBox="1"/>
          <p:nvPr/>
        </p:nvSpPr>
        <p:spPr>
          <a:xfrm rot="11619511">
            <a:off x="9246328" y="4930701"/>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6" name="TextBox 25">
            <a:extLst>
              <a:ext uri="{FF2B5EF4-FFF2-40B4-BE49-F238E27FC236}">
                <a16:creationId xmlns:a16="http://schemas.microsoft.com/office/drawing/2014/main" id="{61B3F418-B8D0-E8A5-2244-74A1D810AAD3}"/>
              </a:ext>
            </a:extLst>
          </p:cNvPr>
          <p:cNvSpPr txBox="1"/>
          <p:nvPr/>
        </p:nvSpPr>
        <p:spPr>
          <a:xfrm rot="8297686">
            <a:off x="3938570" y="5137728"/>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7" name="TextBox 26">
            <a:extLst>
              <a:ext uri="{FF2B5EF4-FFF2-40B4-BE49-F238E27FC236}">
                <a16:creationId xmlns:a16="http://schemas.microsoft.com/office/drawing/2014/main" id="{FC1DEC41-36BF-CE11-40F1-CD7422AC806F}"/>
              </a:ext>
            </a:extLst>
          </p:cNvPr>
          <p:cNvSpPr txBox="1"/>
          <p:nvPr/>
        </p:nvSpPr>
        <p:spPr>
          <a:xfrm rot="1034256">
            <a:off x="4818224" y="6004901"/>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33" name="TextBox 32">
            <a:extLst>
              <a:ext uri="{FF2B5EF4-FFF2-40B4-BE49-F238E27FC236}">
                <a16:creationId xmlns:a16="http://schemas.microsoft.com/office/drawing/2014/main" id="{574E5A2A-6D0C-5FC6-79A9-9DF41B248E3E}"/>
              </a:ext>
            </a:extLst>
          </p:cNvPr>
          <p:cNvSpPr txBox="1"/>
          <p:nvPr/>
        </p:nvSpPr>
        <p:spPr>
          <a:xfrm rot="20456084">
            <a:off x="7046789" y="6103679"/>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34" name="TextBox 33">
            <a:extLst>
              <a:ext uri="{FF2B5EF4-FFF2-40B4-BE49-F238E27FC236}">
                <a16:creationId xmlns:a16="http://schemas.microsoft.com/office/drawing/2014/main" id="{DA6ABAD9-7AA3-EEE3-B261-3E6A4C4942FE}"/>
              </a:ext>
            </a:extLst>
          </p:cNvPr>
          <p:cNvSpPr txBox="1"/>
          <p:nvPr/>
        </p:nvSpPr>
        <p:spPr>
          <a:xfrm rot="17902660">
            <a:off x="8787165" y="5472805"/>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Tree>
    <p:extLst>
      <p:ext uri="{BB962C8B-B14F-4D97-AF65-F5344CB8AC3E}">
        <p14:creationId xmlns:p14="http://schemas.microsoft.com/office/powerpoint/2010/main" val="1936638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circle(out)">
                                      <p:cBhvr>
                                        <p:cTn id="7" dur="500"/>
                                        <p:tgtEl>
                                          <p:spTgt spid="229"/>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6000"/>
                                  </p:iterate>
                                  <p:childTnLst>
                                    <p:set>
                                      <p:cBhvr>
                                        <p:cTn id="10" dur="1" fill="hold">
                                          <p:stCondLst>
                                            <p:cond delay="0"/>
                                          </p:stCondLst>
                                        </p:cTn>
                                        <p:tgtEl>
                                          <p:spTgt spid="230"/>
                                        </p:tgtEl>
                                        <p:attrNameLst>
                                          <p:attrName>style.visibility</p:attrName>
                                        </p:attrNameLst>
                                      </p:cBhvr>
                                      <p:to>
                                        <p:strVal val="visible"/>
                                      </p:to>
                                    </p:set>
                                    <p:animEffect transition="in" filter="wipe(up)">
                                      <p:cBhvr>
                                        <p:cTn id="11" dur="500"/>
                                        <p:tgtEl>
                                          <p:spTgt spid="2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right)">
                                      <p:cBhvr>
                                        <p:cTn id="16" dur="500"/>
                                        <p:tgtEl>
                                          <p:spTgt spid="16"/>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500"/>
                                        <p:tgtEl>
                                          <p:spTgt spid="18"/>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par>
                          <p:cTn id="37" fill="hold">
                            <p:stCondLst>
                              <p:cond delay="3000"/>
                            </p:stCondLst>
                            <p:childTnLst>
                              <p:par>
                                <p:cTn id="38" presetID="22" presetClass="entr" presetSubtype="1"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up)">
                                      <p:cBhvr>
                                        <p:cTn id="40" dur="500"/>
                                        <p:tgtEl>
                                          <p:spTgt spid="22"/>
                                        </p:tgtEl>
                                      </p:cBhvr>
                                    </p:animEffect>
                                  </p:childTnLst>
                                </p:cTn>
                              </p:par>
                            </p:childTnLst>
                          </p:cTn>
                        </p:par>
                        <p:par>
                          <p:cTn id="41" fill="hold">
                            <p:stCondLst>
                              <p:cond delay="3500"/>
                            </p:stCondLst>
                            <p:childTnLst>
                              <p:par>
                                <p:cTn id="42" presetID="22" presetClass="entr" presetSubtype="2"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right)">
                                      <p:cBhvr>
                                        <p:cTn id="44" dur="500"/>
                                        <p:tgtEl>
                                          <p:spTgt spid="23"/>
                                        </p:tgtEl>
                                      </p:cBhvr>
                                    </p:animEffect>
                                  </p:childTnLst>
                                </p:cTn>
                              </p:par>
                            </p:childTnLst>
                          </p:cTn>
                        </p:par>
                        <p:par>
                          <p:cTn id="45" fill="hold">
                            <p:stCondLst>
                              <p:cond delay="4000"/>
                            </p:stCondLst>
                            <p:childTnLst>
                              <p:par>
                                <p:cTn id="46" presetID="22" presetClass="entr" presetSubtype="2"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right)">
                                      <p:cBhvr>
                                        <p:cTn id="48" dur="500"/>
                                        <p:tgtEl>
                                          <p:spTgt spid="24"/>
                                        </p:tgtEl>
                                      </p:cBhvr>
                                    </p:animEffect>
                                  </p:childTnLst>
                                </p:cTn>
                              </p:par>
                            </p:childTnLst>
                          </p:cTn>
                        </p:par>
                        <p:par>
                          <p:cTn id="49" fill="hold">
                            <p:stCondLst>
                              <p:cond delay="4500"/>
                            </p:stCondLst>
                            <p:childTnLst>
                              <p:par>
                                <p:cTn id="50" presetID="22" presetClass="entr" presetSubtype="2"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right)">
                                      <p:cBhvr>
                                        <p:cTn id="52" dur="500"/>
                                        <p:tgtEl>
                                          <p:spTgt spid="25"/>
                                        </p:tgtEl>
                                      </p:cBhvr>
                                    </p:animEffect>
                                  </p:childTnLst>
                                </p:cTn>
                              </p:par>
                            </p:childTnLst>
                          </p:cTn>
                        </p:par>
                        <p:par>
                          <p:cTn id="53" fill="hold">
                            <p:stCondLst>
                              <p:cond delay="5000"/>
                            </p:stCondLst>
                            <p:childTnLst>
                              <p:par>
                                <p:cTn id="54" presetID="22" presetClass="entr" presetSubtype="2"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right)">
                                      <p:cBhvr>
                                        <p:cTn id="56" dur="500"/>
                                        <p:tgtEl>
                                          <p:spTgt spid="26"/>
                                        </p:tgtEl>
                                      </p:cBhvr>
                                    </p:animEffect>
                                  </p:childTnLst>
                                </p:cTn>
                              </p:par>
                            </p:childTnLst>
                          </p:cTn>
                        </p:par>
                        <p:par>
                          <p:cTn id="57" fill="hold">
                            <p:stCondLst>
                              <p:cond delay="5500"/>
                            </p:stCondLst>
                            <p:childTnLst>
                              <p:par>
                                <p:cTn id="58" presetID="22" presetClass="entr" presetSubtype="8"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left)">
                                      <p:cBhvr>
                                        <p:cTn id="60" dur="500"/>
                                        <p:tgtEl>
                                          <p:spTgt spid="27"/>
                                        </p:tgtEl>
                                      </p:cBhvr>
                                    </p:animEffect>
                                  </p:childTnLst>
                                </p:cTn>
                              </p:par>
                            </p:childTnLst>
                          </p:cTn>
                        </p:par>
                        <p:par>
                          <p:cTn id="61" fill="hold">
                            <p:stCondLst>
                              <p:cond delay="6000"/>
                            </p:stCondLst>
                            <p:childTnLst>
                              <p:par>
                                <p:cTn id="62" presetID="22" presetClass="entr" presetSubtype="8" fill="hold" grpId="0"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left)">
                                      <p:cBhvr>
                                        <p:cTn id="64" dur="500"/>
                                        <p:tgtEl>
                                          <p:spTgt spid="33"/>
                                        </p:tgtEl>
                                      </p:cBhvr>
                                    </p:animEffect>
                                  </p:childTnLst>
                                </p:cTn>
                              </p:par>
                            </p:childTnLst>
                          </p:cTn>
                        </p:par>
                        <p:par>
                          <p:cTn id="65" fill="hold">
                            <p:stCondLst>
                              <p:cond delay="6500"/>
                            </p:stCondLst>
                            <p:childTnLst>
                              <p:par>
                                <p:cTn id="66" presetID="22" presetClass="entr" presetSubtype="4" fill="hold" grpId="0" nodeType="after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wipe(down)">
                                      <p:cBhvr>
                                        <p:cTn id="6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33" grpId="0" animBg="1"/>
      <p:bldP spid="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026641" y="776816"/>
            <a:ext cx="9605759" cy="1569660"/>
          </a:xfrm>
          <a:prstGeom prst="rect">
            <a:avLst/>
          </a:prstGeom>
          <a:noFill/>
        </p:spPr>
        <p:txBody>
          <a:bodyPr wrap="square" rtlCol="0">
            <a:spAutoFit/>
          </a:bodyPr>
          <a:lstStyle/>
          <a:p>
            <a:pPr lvl="0"/>
            <a:r>
              <a:rPr lang="vi-VN" sz="3200" dirty="0">
                <a:solidFill>
                  <a:srgbClr val="1A3490"/>
                </a:solidFill>
                <a:latin typeface="#9Slide07 IcielBaliho Script" pitchFamily="2" charset="0"/>
              </a:rPr>
              <a:t>Hình 19.6 cho biết từ phổ của nam châm hình chữ U. Dựa vào đó hãy vẽ đường sức từ của nó. Có nhận xét gì về các đường sức từ của nam châm này?</a:t>
            </a:r>
            <a:endParaRPr lang="en-US" sz="3200" dirty="0">
              <a:solidFill>
                <a:srgbClr val="1A3490"/>
              </a:solidFill>
              <a:latin typeface="#9Slide07 IcielBaliho Script" pitchFamily="2" charset="0"/>
            </a:endParaRP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562541" y="663464"/>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pic>
        <p:nvPicPr>
          <p:cNvPr id="3" name="Picture 2">
            <a:extLst>
              <a:ext uri="{FF2B5EF4-FFF2-40B4-BE49-F238E27FC236}">
                <a16:creationId xmlns:a16="http://schemas.microsoft.com/office/drawing/2014/main" id="{7888931A-9016-5B28-146B-FFEA1D37E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6750" y="2346476"/>
            <a:ext cx="3589146" cy="4046822"/>
          </a:xfrm>
          <a:prstGeom prst="rect">
            <a:avLst/>
          </a:prstGeom>
        </p:spPr>
      </p:pic>
    </p:spTree>
    <p:extLst>
      <p:ext uri="{BB962C8B-B14F-4D97-AF65-F5344CB8AC3E}">
        <p14:creationId xmlns:p14="http://schemas.microsoft.com/office/powerpoint/2010/main" val="1134484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14" descr="Khoa học vật lý về sự chuyển động của từ trường Vector cao cấp">
            <a:extLst>
              <a:ext uri="{FF2B5EF4-FFF2-40B4-BE49-F238E27FC236}">
                <a16:creationId xmlns:a16="http://schemas.microsoft.com/office/drawing/2014/main" id="{3F65E902-F0FD-314E-8772-EF74CD9002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422" t="12390" r="38724" b="42881"/>
          <a:stretch/>
        </p:blipFill>
        <p:spPr bwMode="auto">
          <a:xfrm>
            <a:off x="7148211" y="1781989"/>
            <a:ext cx="4338902" cy="4814047"/>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588" y="1102928"/>
            <a:ext cx="1893813" cy="1893813"/>
          </a:xfrm>
          <a:prstGeom prst="rect">
            <a:avLst/>
          </a:prstGeom>
        </p:spPr>
      </p:pic>
      <p:sp>
        <p:nvSpPr>
          <p:cNvPr id="21" name="TextBox 20">
            <a:extLst>
              <a:ext uri="{FF2B5EF4-FFF2-40B4-BE49-F238E27FC236}">
                <a16:creationId xmlns:a16="http://schemas.microsoft.com/office/drawing/2014/main" id="{DFC999F7-E2A6-D200-49AC-31490619695A}"/>
              </a:ext>
            </a:extLst>
          </p:cNvPr>
          <p:cNvSpPr txBox="1"/>
          <p:nvPr/>
        </p:nvSpPr>
        <p:spPr>
          <a:xfrm>
            <a:off x="2518401" y="1827182"/>
            <a:ext cx="7938579" cy="461665"/>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pPr lvl="0"/>
            <a:r>
              <a:rPr lang="vi-VN" dirty="0"/>
              <a:t>Đường sức từ của nam châm hình chữ U</a:t>
            </a:r>
            <a:endParaRPr kumimoji="0" lang="vi-VN" sz="2400" b="0" i="0" u="none" strike="noStrike" kern="1200" cap="none" spc="0" normalizeH="0" baseline="0" noProof="0" dirty="0">
              <a:ln>
                <a:noFill/>
              </a:ln>
              <a:solidFill>
                <a:prstClr val="black"/>
              </a:solidFill>
              <a:effectLst/>
              <a:uLnTx/>
              <a:uFillTx/>
              <a:latin typeface="#9Slide03 Arima Madurai Bold" panose="00000800000000000000" pitchFamily="2" charset="0"/>
              <a:ea typeface="+mn-ea"/>
              <a:cs typeface="#9Slide03 Arima Madurai Bold" panose="00000800000000000000" pitchFamily="2" charset="0"/>
            </a:endParaRPr>
          </a:p>
        </p:txBody>
      </p:sp>
      <p:sp>
        <p:nvSpPr>
          <p:cNvPr id="22" name="TextBox 21">
            <a:extLst>
              <a:ext uri="{FF2B5EF4-FFF2-40B4-BE49-F238E27FC236}">
                <a16:creationId xmlns:a16="http://schemas.microsoft.com/office/drawing/2014/main" id="{450CC21A-D413-9A7E-8D00-A64A426C0290}"/>
              </a:ext>
            </a:extLst>
          </p:cNvPr>
          <p:cNvSpPr txBox="1"/>
          <p:nvPr/>
        </p:nvSpPr>
        <p:spPr>
          <a:xfrm>
            <a:off x="704887" y="3584513"/>
            <a:ext cx="6788420" cy="830997"/>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pPr lvl="0"/>
            <a:r>
              <a:rPr lang="vi-VN" dirty="0"/>
              <a:t>+ Ở bên ngoài nam châm, đường sức từ là những đường cong.</a:t>
            </a:r>
            <a:endParaRPr kumimoji="0" lang="vi-VN" sz="2400" b="0" i="0" u="none" strike="noStrike" kern="1200" cap="none" spc="0" normalizeH="0" baseline="0" noProof="0" dirty="0">
              <a:ln>
                <a:noFill/>
              </a:ln>
              <a:solidFill>
                <a:prstClr val="black"/>
              </a:solidFill>
              <a:effectLst/>
              <a:uLnTx/>
              <a:uFillTx/>
              <a:latin typeface="#9Slide03 Arima Madurai Bold" panose="00000800000000000000" pitchFamily="2" charset="0"/>
              <a:ea typeface="+mn-ea"/>
              <a:cs typeface="#9Slide03 Arima Madurai Bold" panose="00000800000000000000" pitchFamily="2" charset="0"/>
            </a:endParaRPr>
          </a:p>
        </p:txBody>
      </p:sp>
      <p:sp>
        <p:nvSpPr>
          <p:cNvPr id="24" name="TextBox 23">
            <a:extLst>
              <a:ext uri="{FF2B5EF4-FFF2-40B4-BE49-F238E27FC236}">
                <a16:creationId xmlns:a16="http://schemas.microsoft.com/office/drawing/2014/main" id="{F97C46BF-E887-B10B-7EC9-7A7923812A62}"/>
              </a:ext>
            </a:extLst>
          </p:cNvPr>
          <p:cNvSpPr txBox="1"/>
          <p:nvPr/>
        </p:nvSpPr>
        <p:spPr>
          <a:xfrm>
            <a:off x="624588" y="4731337"/>
            <a:ext cx="6788420" cy="830997"/>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r>
              <a:rPr lang="vi-VN" dirty="0"/>
              <a:t>+ Ở trong lòng nam châm, đường sức từ gần như là những đường thẳng song song với nhau.</a:t>
            </a:r>
          </a:p>
        </p:txBody>
      </p:sp>
    </p:spTree>
    <p:extLst>
      <p:ext uri="{BB962C8B-B14F-4D97-AF65-F5344CB8AC3E}">
        <p14:creationId xmlns:p14="http://schemas.microsoft.com/office/powerpoint/2010/main" val="3247606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1310"/>
                            </p:stCondLst>
                            <p:childTnLst>
                              <p:par>
                                <p:cTn id="9" presetID="53" presetClass="entr" presetSubtype="16"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6000"/>
                                  </p:iterate>
                                  <p:childTnLst>
                                    <p:set>
                                      <p:cBhvr>
                                        <p:cTn id="17" dur="1" fill="hold">
                                          <p:stCondLst>
                                            <p:cond delay="0"/>
                                          </p:stCondLst>
                                        </p:cTn>
                                        <p:tgtEl>
                                          <p:spTgt spid="22"/>
                                        </p:tgtEl>
                                        <p:attrNameLst>
                                          <p:attrName>style.visibility</p:attrName>
                                        </p:attrNameLst>
                                      </p:cBhvr>
                                      <p:to>
                                        <p:strVal val="visible"/>
                                      </p:to>
                                    </p:set>
                                    <p:animEffect transition="in" filter="wipe(up)">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iterate type="lt">
                                    <p:tmPct val="6000"/>
                                  </p:iterate>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5169142">
            <a:off x="9567337" y="4013954"/>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16018464">
            <a:off x="-950892" y="79829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A21A542C-4154-3B2C-1C22-3AFBEA56F708}"/>
              </a:ext>
            </a:extLst>
          </p:cNvPr>
          <p:cNvGrpSpPr/>
          <p:nvPr/>
        </p:nvGrpSpPr>
        <p:grpSpPr>
          <a:xfrm>
            <a:off x="345377" y="299192"/>
            <a:ext cx="684123" cy="684123"/>
            <a:chOff x="345377" y="299192"/>
            <a:chExt cx="887581" cy="887581"/>
          </a:xfrm>
        </p:grpSpPr>
        <p:sp>
          <p:nvSpPr>
            <p:cNvPr id="2" name="Oval 1">
              <a:extLst>
                <a:ext uri="{FF2B5EF4-FFF2-40B4-BE49-F238E27FC236}">
                  <a16:creationId xmlns:a16="http://schemas.microsoft.com/office/drawing/2014/main" id="{59A10B64-23F3-7F07-F9CF-5F422454884F}"/>
                </a:ext>
              </a:extLst>
            </p:cNvPr>
            <p:cNvSpPr/>
            <p:nvPr/>
          </p:nvSpPr>
          <p:spPr>
            <a:xfrm>
              <a:off x="345377" y="299192"/>
              <a:ext cx="887581" cy="887581"/>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610" y="442425"/>
              <a:ext cx="601115" cy="601115"/>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a:extLst>
              <a:ext uri="{FF2B5EF4-FFF2-40B4-BE49-F238E27FC236}">
                <a16:creationId xmlns:a16="http://schemas.microsoft.com/office/drawing/2014/main" id="{F0BC8BBF-FCF7-D977-8D41-4E6A6669AEDB}"/>
              </a:ext>
            </a:extLst>
          </p:cNvPr>
          <p:cNvSpPr txBox="1"/>
          <p:nvPr/>
        </p:nvSpPr>
        <p:spPr>
          <a:xfrm>
            <a:off x="682488" y="348865"/>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grpSp>
        <p:nvGrpSpPr>
          <p:cNvPr id="31" name="Group 30">
            <a:extLst>
              <a:ext uri="{FF2B5EF4-FFF2-40B4-BE49-F238E27FC236}">
                <a16:creationId xmlns:a16="http://schemas.microsoft.com/office/drawing/2014/main" id="{6917D5AC-2DE8-C11A-2F7C-88E3617173AB}"/>
              </a:ext>
            </a:extLst>
          </p:cNvPr>
          <p:cNvGrpSpPr/>
          <p:nvPr/>
        </p:nvGrpSpPr>
        <p:grpSpPr>
          <a:xfrm>
            <a:off x="-28660" y="1093716"/>
            <a:ext cx="1349259" cy="489894"/>
            <a:chOff x="9301953" y="2521456"/>
            <a:chExt cx="1463750" cy="578023"/>
          </a:xfrm>
          <a:solidFill>
            <a:srgbClr val="1A3490"/>
          </a:solidFill>
        </p:grpSpPr>
        <p:sp>
          <p:nvSpPr>
            <p:cNvPr id="32" name="Arrow: Pentagon 31">
              <a:extLst>
                <a:ext uri="{FF2B5EF4-FFF2-40B4-BE49-F238E27FC236}">
                  <a16:creationId xmlns:a16="http://schemas.microsoft.com/office/drawing/2014/main" id="{54BE805F-ACAB-DC92-7858-B35246EC1FA4}"/>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35FDB1D2-0A52-6723-9552-58C8CA1888FF}"/>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74564E5-3FD5-0D2E-7728-7AD973FDACFA}"/>
              </a:ext>
            </a:extLst>
          </p:cNvPr>
          <p:cNvSpPr txBox="1"/>
          <p:nvPr/>
        </p:nvSpPr>
        <p:spPr>
          <a:xfrm>
            <a:off x="1320599" y="1034098"/>
            <a:ext cx="55286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thanh</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nam</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châm</a:t>
            </a:r>
            <a:endPar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endParaRPr>
          </a:p>
        </p:txBody>
      </p:sp>
      <p:sp>
        <p:nvSpPr>
          <p:cNvPr id="8" name="Rectangle: Rounded Corners 7">
            <a:extLst>
              <a:ext uri="{FF2B5EF4-FFF2-40B4-BE49-F238E27FC236}">
                <a16:creationId xmlns:a16="http://schemas.microsoft.com/office/drawing/2014/main" id="{6B793A36-C686-8B6D-537D-DA8CD5DFDD19}"/>
              </a:ext>
            </a:extLst>
          </p:cNvPr>
          <p:cNvSpPr/>
          <p:nvPr/>
        </p:nvSpPr>
        <p:spPr>
          <a:xfrm>
            <a:off x="5153022" y="1583610"/>
            <a:ext cx="1885955" cy="523220"/>
          </a:xfrm>
          <a:prstGeom prst="roundRect">
            <a:avLst>
              <a:gd name="adj" fmla="val 25963"/>
            </a:avLst>
          </a:prstGeom>
          <a:solidFill>
            <a:srgbClr val="D96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9Slide07 Cadena" panose="02000503000000020004" pitchFamily="2" charset="0"/>
              </a:rPr>
              <a:t>Chuẩn</a:t>
            </a:r>
            <a:r>
              <a:rPr lang="en-US" sz="2800" dirty="0">
                <a:solidFill>
                  <a:schemeClr val="bg1"/>
                </a:solidFill>
                <a:latin typeface="#9Slide07 Cadena" panose="02000503000000020004" pitchFamily="2" charset="0"/>
              </a:rPr>
              <a:t> </a:t>
            </a:r>
            <a:r>
              <a:rPr lang="en-US" sz="2800" dirty="0" err="1">
                <a:solidFill>
                  <a:schemeClr val="bg1"/>
                </a:solidFill>
                <a:latin typeface="#9Slide07 Cadena" panose="02000503000000020004" pitchFamily="2" charset="0"/>
              </a:rPr>
              <a:t>bị</a:t>
            </a:r>
            <a:endParaRPr lang="en-US" sz="2800" dirty="0">
              <a:solidFill>
                <a:schemeClr val="bg1"/>
              </a:solidFill>
              <a:latin typeface="#9Slide07 Cadena" panose="02000503000000020004" pitchFamily="2" charset="0"/>
            </a:endParaRPr>
          </a:p>
        </p:txBody>
      </p:sp>
      <p:pic>
        <p:nvPicPr>
          <p:cNvPr id="10" name="Picture 9">
            <a:extLst>
              <a:ext uri="{FF2B5EF4-FFF2-40B4-BE49-F238E27FC236}">
                <a16:creationId xmlns:a16="http://schemas.microsoft.com/office/drawing/2014/main" id="{41F282FE-5670-E333-543D-431AB403188B}"/>
              </a:ext>
            </a:extLst>
          </p:cNvPr>
          <p:cNvPicPr>
            <a:picLocks noChangeAspect="1"/>
          </p:cNvPicPr>
          <p:nvPr/>
        </p:nvPicPr>
        <p:blipFill rotWithShape="1">
          <a:blip r:embed="rId3">
            <a:extLst>
              <a:ext uri="{28A0092B-C50C-407E-A947-70E740481C1C}">
                <a14:useLocalDpi xmlns:a14="http://schemas.microsoft.com/office/drawing/2010/main" val="0"/>
              </a:ext>
            </a:extLst>
          </a:blip>
          <a:srcRect l="16865" t="27061" r="44136" b="3857"/>
          <a:stretch/>
        </p:blipFill>
        <p:spPr>
          <a:xfrm>
            <a:off x="2219542" y="2384366"/>
            <a:ext cx="2712888" cy="3112852"/>
          </a:xfrm>
          <a:prstGeom prst="rect">
            <a:avLst/>
          </a:prstGeom>
        </p:spPr>
      </p:pic>
      <p:pic>
        <p:nvPicPr>
          <p:cNvPr id="35" name="Picture 34">
            <a:extLst>
              <a:ext uri="{FF2B5EF4-FFF2-40B4-BE49-F238E27FC236}">
                <a16:creationId xmlns:a16="http://schemas.microsoft.com/office/drawing/2014/main" id="{3DF90352-06E9-E589-F553-1BD384D0C511}"/>
              </a:ext>
            </a:extLst>
          </p:cNvPr>
          <p:cNvPicPr>
            <a:picLocks noChangeAspect="1"/>
          </p:cNvPicPr>
          <p:nvPr/>
        </p:nvPicPr>
        <p:blipFill rotWithShape="1">
          <a:blip r:embed="rId3">
            <a:extLst>
              <a:ext uri="{28A0092B-C50C-407E-A947-70E740481C1C}">
                <a14:useLocalDpi xmlns:a14="http://schemas.microsoft.com/office/drawing/2010/main" val="0"/>
              </a:ext>
            </a:extLst>
          </a:blip>
          <a:srcRect l="59919" t="1955" r="12970" b="39541"/>
          <a:stretch/>
        </p:blipFill>
        <p:spPr>
          <a:xfrm>
            <a:off x="7685745" y="2384366"/>
            <a:ext cx="2217011" cy="3098945"/>
          </a:xfrm>
          <a:prstGeom prst="rect">
            <a:avLst/>
          </a:prstGeom>
        </p:spPr>
      </p:pic>
      <p:sp>
        <p:nvSpPr>
          <p:cNvPr id="36" name="TextBox 35">
            <a:extLst>
              <a:ext uri="{FF2B5EF4-FFF2-40B4-BE49-F238E27FC236}">
                <a16:creationId xmlns:a16="http://schemas.microsoft.com/office/drawing/2014/main" id="{69CB84DE-C212-5ABE-113C-2AE72B247EB8}"/>
              </a:ext>
            </a:extLst>
          </p:cNvPr>
          <p:cNvSpPr txBox="1"/>
          <p:nvPr/>
        </p:nvSpPr>
        <p:spPr>
          <a:xfrm>
            <a:off x="1976768" y="5678138"/>
            <a:ext cx="319843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Thanh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đặt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trên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giá</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đỡ</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37" name="TextBox 36">
            <a:extLst>
              <a:ext uri="{FF2B5EF4-FFF2-40B4-BE49-F238E27FC236}">
                <a16:creationId xmlns:a16="http://schemas.microsoft.com/office/drawing/2014/main" id="{AB5DB9AE-1230-7E0B-B8CD-6A1B4EF0CBAB}"/>
              </a:ext>
            </a:extLst>
          </p:cNvPr>
          <p:cNvSpPr txBox="1"/>
          <p:nvPr/>
        </p:nvSpPr>
        <p:spPr>
          <a:xfrm>
            <a:off x="7329272" y="5678138"/>
            <a:ext cx="2885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có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thể</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quay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tự</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do</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373301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500" fill="hold"/>
                                        <p:tgtEl>
                                          <p:spTgt spid="35"/>
                                        </p:tgtEl>
                                        <p:attrNameLst>
                                          <p:attrName>ppt_w</p:attrName>
                                        </p:attrNameLst>
                                      </p:cBhvr>
                                      <p:tavLst>
                                        <p:tav tm="0">
                                          <p:val>
                                            <p:fltVal val="0"/>
                                          </p:val>
                                        </p:tav>
                                        <p:tav tm="100000">
                                          <p:val>
                                            <p:strVal val="#ppt_w"/>
                                          </p:val>
                                        </p:tav>
                                      </p:tavLst>
                                    </p:anim>
                                    <p:anim calcmode="lin" valueType="num">
                                      <p:cBhvr>
                                        <p:cTn id="35" dur="500" fill="hold"/>
                                        <p:tgtEl>
                                          <p:spTgt spid="35"/>
                                        </p:tgtEl>
                                        <p:attrNameLst>
                                          <p:attrName>ppt_h</p:attrName>
                                        </p:attrNameLst>
                                      </p:cBhvr>
                                      <p:tavLst>
                                        <p:tav tm="0">
                                          <p:val>
                                            <p:fltVal val="0"/>
                                          </p:val>
                                        </p:tav>
                                        <p:tav tm="100000">
                                          <p:val>
                                            <p:strVal val="#ppt_h"/>
                                          </p:val>
                                        </p:tav>
                                      </p:tavLst>
                                    </p:anim>
                                    <p:animEffect transition="in" filter="fade">
                                      <p:cBhvr>
                                        <p:cTn id="36" dur="500"/>
                                        <p:tgtEl>
                                          <p:spTgt spid="35"/>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8" grpId="0" animBg="1"/>
      <p:bldP spid="36"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3DF90352-06E9-E589-F553-1BD384D0C511}"/>
              </a:ext>
            </a:extLst>
          </p:cNvPr>
          <p:cNvPicPr>
            <a:picLocks noChangeAspect="1"/>
          </p:cNvPicPr>
          <p:nvPr/>
        </p:nvPicPr>
        <p:blipFill rotWithShape="1">
          <a:blip r:embed="rId2">
            <a:extLst>
              <a:ext uri="{28A0092B-C50C-407E-A947-70E740481C1C}">
                <a14:useLocalDpi xmlns:a14="http://schemas.microsoft.com/office/drawing/2010/main" val="0"/>
              </a:ext>
            </a:extLst>
          </a:blip>
          <a:srcRect l="59919" t="1955" r="12970" b="39541"/>
          <a:stretch/>
        </p:blipFill>
        <p:spPr>
          <a:xfrm>
            <a:off x="6079552" y="1203260"/>
            <a:ext cx="2217011" cy="3098945"/>
          </a:xfrm>
          <a:prstGeom prst="rect">
            <a:avLst/>
          </a:prstGeom>
        </p:spPr>
      </p:pic>
      <p:sp>
        <p:nvSpPr>
          <p:cNvPr id="18" name="Google Shape;12;p2">
            <a:extLst>
              <a:ext uri="{FF2B5EF4-FFF2-40B4-BE49-F238E27FC236}">
                <a16:creationId xmlns:a16="http://schemas.microsoft.com/office/drawing/2014/main" id="{5A5EA2FF-1D6C-4EBC-9B97-610F313CF1E6}"/>
              </a:ext>
            </a:extLst>
          </p:cNvPr>
          <p:cNvSpPr/>
          <p:nvPr/>
        </p:nvSpPr>
        <p:spPr>
          <a:xfrm rot="21343895">
            <a:off x="8633247" y="-232159"/>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16018464">
            <a:off x="-1923872" y="7915366"/>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59A10B64-23F3-7F07-F9CF-5F422454884F}"/>
              </a:ext>
            </a:extLst>
          </p:cNvPr>
          <p:cNvSpPr/>
          <p:nvPr/>
        </p:nvSpPr>
        <p:spPr>
          <a:xfrm>
            <a:off x="374037" y="22137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37" y="33177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711148" y="271044"/>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grpSp>
        <p:nvGrpSpPr>
          <p:cNvPr id="31" name="Group 30">
            <a:extLst>
              <a:ext uri="{FF2B5EF4-FFF2-40B4-BE49-F238E27FC236}">
                <a16:creationId xmlns:a16="http://schemas.microsoft.com/office/drawing/2014/main" id="{6917D5AC-2DE8-C11A-2F7C-88E3617173AB}"/>
              </a:ext>
            </a:extLst>
          </p:cNvPr>
          <p:cNvGrpSpPr/>
          <p:nvPr/>
        </p:nvGrpSpPr>
        <p:grpSpPr>
          <a:xfrm>
            <a:off x="0" y="958313"/>
            <a:ext cx="1349259" cy="489894"/>
            <a:chOff x="9301953" y="2521456"/>
            <a:chExt cx="1463750" cy="578023"/>
          </a:xfrm>
          <a:solidFill>
            <a:srgbClr val="1A3490"/>
          </a:solidFill>
        </p:grpSpPr>
        <p:sp>
          <p:nvSpPr>
            <p:cNvPr id="32" name="Arrow: Pentagon 31">
              <a:extLst>
                <a:ext uri="{FF2B5EF4-FFF2-40B4-BE49-F238E27FC236}">
                  <a16:creationId xmlns:a16="http://schemas.microsoft.com/office/drawing/2014/main" id="{54BE805F-ACAB-DC92-7858-B35246EC1FA4}"/>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35FDB1D2-0A52-6723-9552-58C8CA1888FF}"/>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74564E5-3FD5-0D2E-7728-7AD973FDACFA}"/>
              </a:ext>
            </a:extLst>
          </p:cNvPr>
          <p:cNvSpPr txBox="1"/>
          <p:nvPr/>
        </p:nvSpPr>
        <p:spPr>
          <a:xfrm>
            <a:off x="1349259" y="898695"/>
            <a:ext cx="55286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thanh</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nam</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châm</a:t>
            </a:r>
            <a:endPar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endParaRPr>
          </a:p>
        </p:txBody>
      </p:sp>
      <p:sp>
        <p:nvSpPr>
          <p:cNvPr id="8" name="Rectangle: Rounded Corners 7">
            <a:extLst>
              <a:ext uri="{FF2B5EF4-FFF2-40B4-BE49-F238E27FC236}">
                <a16:creationId xmlns:a16="http://schemas.microsoft.com/office/drawing/2014/main" id="{6B793A36-C686-8B6D-537D-DA8CD5DFDD19}"/>
              </a:ext>
            </a:extLst>
          </p:cNvPr>
          <p:cNvSpPr/>
          <p:nvPr/>
        </p:nvSpPr>
        <p:spPr>
          <a:xfrm>
            <a:off x="360644" y="1550701"/>
            <a:ext cx="3232247" cy="523220"/>
          </a:xfrm>
          <a:prstGeom prst="roundRect">
            <a:avLst>
              <a:gd name="adj" fmla="val 25963"/>
            </a:avLst>
          </a:prstGeom>
          <a:solidFill>
            <a:srgbClr val="D96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9Slide07 Cadena" panose="02000503000000020004" pitchFamily="2" charset="0"/>
              </a:rPr>
              <a:t>Tiến</a:t>
            </a:r>
            <a:r>
              <a:rPr lang="en-US" sz="2400" dirty="0">
                <a:solidFill>
                  <a:schemeClr val="bg1"/>
                </a:solidFill>
                <a:latin typeface="#9Slide07 Cadena" panose="02000503000000020004" pitchFamily="2" charset="0"/>
              </a:rPr>
              <a:t> </a:t>
            </a:r>
            <a:r>
              <a:rPr lang="en-US" sz="2400" dirty="0" err="1">
                <a:solidFill>
                  <a:schemeClr val="bg1"/>
                </a:solidFill>
                <a:latin typeface="#9Slide07 Cadena" panose="02000503000000020004" pitchFamily="2" charset="0"/>
              </a:rPr>
              <a:t>hành</a:t>
            </a:r>
            <a:r>
              <a:rPr lang="en-US" sz="2400" dirty="0">
                <a:solidFill>
                  <a:schemeClr val="bg1"/>
                </a:solidFill>
                <a:latin typeface="#9Slide07 Cadena" panose="02000503000000020004" pitchFamily="2" charset="0"/>
              </a:rPr>
              <a:t> </a:t>
            </a:r>
            <a:r>
              <a:rPr lang="en-US" sz="2400" dirty="0" err="1">
                <a:solidFill>
                  <a:schemeClr val="bg1"/>
                </a:solidFill>
                <a:latin typeface="#9Slide07 Cadena" panose="02000503000000020004" pitchFamily="2" charset="0"/>
              </a:rPr>
              <a:t>thí</a:t>
            </a:r>
            <a:r>
              <a:rPr lang="en-US" sz="2400" dirty="0">
                <a:solidFill>
                  <a:schemeClr val="bg1"/>
                </a:solidFill>
                <a:latin typeface="#9Slide07 Cadena" panose="02000503000000020004" pitchFamily="2" charset="0"/>
              </a:rPr>
              <a:t> </a:t>
            </a:r>
            <a:r>
              <a:rPr lang="en-US" sz="2400" dirty="0" err="1">
                <a:solidFill>
                  <a:schemeClr val="bg1"/>
                </a:solidFill>
                <a:latin typeface="#9Slide07 Cadena" panose="02000503000000020004" pitchFamily="2" charset="0"/>
              </a:rPr>
              <a:t>nghiệm</a:t>
            </a:r>
            <a:endParaRPr lang="en-US" sz="2400" dirty="0">
              <a:solidFill>
                <a:schemeClr val="bg1"/>
              </a:solidFill>
              <a:latin typeface="#9Slide07 Cadena" panose="02000503000000020004" pitchFamily="2" charset="0"/>
            </a:endParaRPr>
          </a:p>
        </p:txBody>
      </p:sp>
      <p:pic>
        <p:nvPicPr>
          <p:cNvPr id="10" name="Picture 9">
            <a:extLst>
              <a:ext uri="{FF2B5EF4-FFF2-40B4-BE49-F238E27FC236}">
                <a16:creationId xmlns:a16="http://schemas.microsoft.com/office/drawing/2014/main" id="{41F282FE-5670-E333-543D-431AB403188B}"/>
              </a:ext>
            </a:extLst>
          </p:cNvPr>
          <p:cNvPicPr>
            <a:picLocks noChangeAspect="1"/>
          </p:cNvPicPr>
          <p:nvPr/>
        </p:nvPicPr>
        <p:blipFill rotWithShape="1">
          <a:blip r:embed="rId2">
            <a:extLst>
              <a:ext uri="{28A0092B-C50C-407E-A947-70E740481C1C}">
                <a14:useLocalDpi xmlns:a14="http://schemas.microsoft.com/office/drawing/2010/main" val="0"/>
              </a:ext>
            </a:extLst>
          </a:blip>
          <a:srcRect l="16865" t="27061" r="44136" b="3857"/>
          <a:stretch/>
        </p:blipFill>
        <p:spPr>
          <a:xfrm>
            <a:off x="1851341" y="3474104"/>
            <a:ext cx="2712888" cy="3112852"/>
          </a:xfrm>
          <a:prstGeom prst="rect">
            <a:avLst/>
          </a:prstGeom>
        </p:spPr>
      </p:pic>
      <p:sp>
        <p:nvSpPr>
          <p:cNvPr id="36" name="TextBox 35">
            <a:extLst>
              <a:ext uri="{FF2B5EF4-FFF2-40B4-BE49-F238E27FC236}">
                <a16:creationId xmlns:a16="http://schemas.microsoft.com/office/drawing/2014/main" id="{69CB84DE-C212-5ABE-113C-2AE72B247EB8}"/>
              </a:ext>
            </a:extLst>
          </p:cNvPr>
          <p:cNvSpPr txBox="1"/>
          <p:nvPr/>
        </p:nvSpPr>
        <p:spPr>
          <a:xfrm>
            <a:off x="4835534" y="5874545"/>
            <a:ext cx="70785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Lúc</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đầu</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để</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ở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xa</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thanh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17" name="TextBox 16">
            <a:extLst>
              <a:ext uri="{FF2B5EF4-FFF2-40B4-BE49-F238E27FC236}">
                <a16:creationId xmlns:a16="http://schemas.microsoft.com/office/drawing/2014/main" id="{EE417F1E-5CF4-4753-D9CC-0BBC7CFDC021}"/>
              </a:ext>
            </a:extLst>
          </p:cNvPr>
          <p:cNvSpPr txBox="1"/>
          <p:nvPr/>
        </p:nvSpPr>
        <p:spPr>
          <a:xfrm>
            <a:off x="4835533" y="5689878"/>
            <a:ext cx="707850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Sau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đó</a:t>
            </a: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từ</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từ</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dịch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chuyển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lại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gần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thanh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21" name="TextBox 20">
            <a:extLst>
              <a:ext uri="{FF2B5EF4-FFF2-40B4-BE49-F238E27FC236}">
                <a16:creationId xmlns:a16="http://schemas.microsoft.com/office/drawing/2014/main" id="{E7A49B3F-4D33-FD43-4C93-745D28F33F2E}"/>
              </a:ext>
            </a:extLst>
          </p:cNvPr>
          <p:cNvSpPr txBox="1"/>
          <p:nvPr/>
        </p:nvSpPr>
        <p:spPr>
          <a:xfrm>
            <a:off x="4757308" y="5755959"/>
            <a:ext cx="707850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Quan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sát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và</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nhận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xét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hướng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của</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so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với</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hướng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ban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đầu</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443054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par>
                                <p:cTn id="13" presetID="22" presetClass="entr" presetSubtype="8" fill="hold" grpId="0" nodeType="withEffect">
                                  <p:stCondLst>
                                    <p:cond delay="0"/>
                                  </p:stCondLst>
                                  <p:iterate type="lt">
                                    <p:tmPct val="5000"/>
                                  </p:iterate>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675"/>
                            </p:stCondLst>
                            <p:childTnLst>
                              <p:par>
                                <p:cTn id="17" presetID="42" presetClass="path" presetSubtype="0" accel="50000" decel="50000" fill="hold" nodeType="afterEffect">
                                  <p:stCondLst>
                                    <p:cond delay="0"/>
                                  </p:stCondLst>
                                  <p:childTnLst>
                                    <p:animMotion origin="layout" path="M -3.33333E-6 1.11111E-6 L -0.12682 0.14606 " pathEditMode="relative" rAng="0" ptsTypes="AA">
                                      <p:cBhvr>
                                        <p:cTn id="18" dur="1750" fill="hold"/>
                                        <p:tgtEl>
                                          <p:spTgt spid="35"/>
                                        </p:tgtEl>
                                        <p:attrNameLst>
                                          <p:attrName>ppt_x</p:attrName>
                                          <p:attrName>ppt_y</p:attrName>
                                        </p:attrNameLst>
                                      </p:cBhvr>
                                      <p:rCtr x="-6341" y="7292"/>
                                    </p:animMotion>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iterate type="lt">
                                    <p:tmPct val="0"/>
                                  </p:iterate>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22" presetClass="entr" presetSubtype="8" fill="hold" grpId="0" nodeType="withEffect">
                                  <p:stCondLst>
                                    <p:cond delay="0"/>
                                  </p:stCondLst>
                                  <p:iterate type="lt">
                                    <p:tmPct val="5000"/>
                                  </p:iterate>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17" grpId="0"/>
      <p:bldP spid="17" grpId="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Bài 21. Nam châm vĩnh cửu - Hoc24">
            <a:extLst>
              <a:ext uri="{FF2B5EF4-FFF2-40B4-BE49-F238E27FC236}">
                <a16:creationId xmlns:a16="http://schemas.microsoft.com/office/drawing/2014/main" id="{449EFDAD-A65A-23B6-4C3A-4628D2B9D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946" y="1203181"/>
            <a:ext cx="6200107" cy="4262574"/>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12;p2">
            <a:extLst>
              <a:ext uri="{FF2B5EF4-FFF2-40B4-BE49-F238E27FC236}">
                <a16:creationId xmlns:a16="http://schemas.microsoft.com/office/drawing/2014/main" id="{5A5EA2FF-1D6C-4EBC-9B97-610F313CF1E6}"/>
              </a:ext>
            </a:extLst>
          </p:cNvPr>
          <p:cNvSpPr/>
          <p:nvPr/>
        </p:nvSpPr>
        <p:spPr>
          <a:xfrm rot="21343895">
            <a:off x="8783374" y="-867662"/>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16018464">
            <a:off x="-1836126" y="4939895"/>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59A10B64-23F3-7F07-F9CF-5F422454884F}"/>
              </a:ext>
            </a:extLst>
          </p:cNvPr>
          <p:cNvSpPr/>
          <p:nvPr/>
        </p:nvSpPr>
        <p:spPr>
          <a:xfrm>
            <a:off x="374037" y="22137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37" y="33177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711148" y="271044"/>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grpSp>
        <p:nvGrpSpPr>
          <p:cNvPr id="31" name="Group 30">
            <a:extLst>
              <a:ext uri="{FF2B5EF4-FFF2-40B4-BE49-F238E27FC236}">
                <a16:creationId xmlns:a16="http://schemas.microsoft.com/office/drawing/2014/main" id="{6917D5AC-2DE8-C11A-2F7C-88E3617173AB}"/>
              </a:ext>
            </a:extLst>
          </p:cNvPr>
          <p:cNvGrpSpPr/>
          <p:nvPr/>
        </p:nvGrpSpPr>
        <p:grpSpPr>
          <a:xfrm>
            <a:off x="0" y="958313"/>
            <a:ext cx="1349259" cy="489894"/>
            <a:chOff x="9301953" y="2521456"/>
            <a:chExt cx="1463750" cy="578023"/>
          </a:xfrm>
          <a:solidFill>
            <a:srgbClr val="1A3490"/>
          </a:solidFill>
        </p:grpSpPr>
        <p:sp>
          <p:nvSpPr>
            <p:cNvPr id="32" name="Arrow: Pentagon 31">
              <a:extLst>
                <a:ext uri="{FF2B5EF4-FFF2-40B4-BE49-F238E27FC236}">
                  <a16:creationId xmlns:a16="http://schemas.microsoft.com/office/drawing/2014/main" id="{54BE805F-ACAB-DC92-7858-B35246EC1FA4}"/>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35FDB1D2-0A52-6723-9552-58C8CA1888FF}"/>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74564E5-3FD5-0D2E-7728-7AD973FDACFA}"/>
              </a:ext>
            </a:extLst>
          </p:cNvPr>
          <p:cNvSpPr txBox="1"/>
          <p:nvPr/>
        </p:nvSpPr>
        <p:spPr>
          <a:xfrm>
            <a:off x="1349259" y="898695"/>
            <a:ext cx="55286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thanh</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nam</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châm</a:t>
            </a:r>
            <a:endPar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endParaRPr>
          </a:p>
        </p:txBody>
      </p:sp>
      <p:sp>
        <p:nvSpPr>
          <p:cNvPr id="36" name="TextBox 35">
            <a:extLst>
              <a:ext uri="{FF2B5EF4-FFF2-40B4-BE49-F238E27FC236}">
                <a16:creationId xmlns:a16="http://schemas.microsoft.com/office/drawing/2014/main" id="{69CB84DE-C212-5ABE-113C-2AE72B247EB8}"/>
              </a:ext>
            </a:extLst>
          </p:cNvPr>
          <p:cNvSpPr txBox="1"/>
          <p:nvPr/>
        </p:nvSpPr>
        <p:spPr>
          <a:xfrm>
            <a:off x="484437" y="5654819"/>
            <a:ext cx="1017424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Thí</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nghiệm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trên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chứng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tỏ</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vùng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không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gian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bao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quanh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có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khả</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năng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tác</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dụng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lực</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từ</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lên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đặt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gần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nó</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22" name="TextBox 21">
            <a:extLst>
              <a:ext uri="{FF2B5EF4-FFF2-40B4-BE49-F238E27FC236}">
                <a16:creationId xmlns:a16="http://schemas.microsoft.com/office/drawing/2014/main" id="{1ACF80C2-CAEE-B4B9-BA0D-F935FF84543E}"/>
              </a:ext>
            </a:extLst>
          </p:cNvPr>
          <p:cNvSpPr txBox="1"/>
          <p:nvPr/>
        </p:nvSpPr>
        <p:spPr>
          <a:xfrm>
            <a:off x="559340" y="5752116"/>
            <a:ext cx="101742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Ta nói</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vùng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không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gian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bao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quanh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có </a:t>
            </a:r>
            <a:r>
              <a:rPr kumimoji="0" lang="en-US" sz="3200" b="1" i="1" u="none" strike="noStrike" kern="1200" cap="none" spc="0" normalizeH="0" noProof="0" dirty="0" err="1">
                <a:ln>
                  <a:noFill/>
                </a:ln>
                <a:solidFill>
                  <a:srgbClr val="1A3490"/>
                </a:solidFill>
                <a:effectLst/>
                <a:uLnTx/>
                <a:uFillTx/>
                <a:latin typeface="#9Slide03 Arima Madurai Black" panose="00000A00000000000000" pitchFamily="2" charset="0"/>
                <a:cs typeface="#9Slide03 Arima Madurai Black" panose="00000A00000000000000" pitchFamily="2" charset="0"/>
              </a:rPr>
              <a:t>từ</a:t>
            </a:r>
            <a:r>
              <a:rPr kumimoji="0" lang="en-US" sz="3200" b="1" i="1" u="none" strike="noStrike" kern="1200" cap="none" spc="0" normalizeH="0" noProof="0" dirty="0">
                <a:ln>
                  <a:noFill/>
                </a:ln>
                <a:solidFill>
                  <a:srgbClr val="1A3490"/>
                </a:solidFill>
                <a:effectLst/>
                <a:uLnTx/>
                <a:uFillTx/>
                <a:latin typeface="#9Slide03 Arima Madurai Black" panose="00000A00000000000000" pitchFamily="2" charset="0"/>
                <a:cs typeface="#9Slide03 Arima Madurai Black" panose="00000A00000000000000" pitchFamily="2" charset="0"/>
              </a:rPr>
              <a:t> </a:t>
            </a:r>
            <a:r>
              <a:rPr kumimoji="0" lang="en-US" sz="3200" b="1" i="1" u="none" strike="noStrike" kern="1200" cap="none" spc="0" normalizeH="0" noProof="0" dirty="0" err="1">
                <a:ln>
                  <a:noFill/>
                </a:ln>
                <a:solidFill>
                  <a:srgbClr val="1A3490"/>
                </a:solidFill>
                <a:effectLst/>
                <a:uLnTx/>
                <a:uFillTx/>
                <a:latin typeface="#9Slide03 Arima Madurai Black" panose="00000A00000000000000" pitchFamily="2" charset="0"/>
                <a:cs typeface="#9Slide03 Arima Madurai Black" panose="00000A00000000000000" pitchFamily="2" charset="0"/>
              </a:rPr>
              <a:t>trường</a:t>
            </a:r>
            <a:endParaRPr kumimoji="0" lang="en-US" sz="2400" b="1" i="1" u="none" strike="noStrike" kern="1200" cap="none" spc="0" normalizeH="0" baseline="0" noProof="0" dirty="0">
              <a:ln>
                <a:noFill/>
              </a:ln>
              <a:solidFill>
                <a:srgbClr val="1A3490"/>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375529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iterate type="lt">
                                    <p:tmPct val="0"/>
                                  </p:iterate>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par>
                                <p:cTn id="20" presetID="22" presetClass="entr" presetSubtype="8" fill="hold" grpId="0" nodeType="withEffect">
                                  <p:stCondLst>
                                    <p:cond delay="0"/>
                                  </p:stCondLst>
                                  <p:iterate type="lt">
                                    <p:tmPct val="5000"/>
                                  </p:iterate>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6200000">
            <a:off x="-1081345" y="644351"/>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5135650">
            <a:off x="9639122" y="4280145"/>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59A10B64-23F3-7F07-F9CF-5F422454884F}"/>
              </a:ext>
            </a:extLst>
          </p:cNvPr>
          <p:cNvSpPr/>
          <p:nvPr/>
        </p:nvSpPr>
        <p:spPr>
          <a:xfrm>
            <a:off x="374037" y="22137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437" y="33177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711148" y="271044"/>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grpSp>
        <p:nvGrpSpPr>
          <p:cNvPr id="31" name="Group 30">
            <a:extLst>
              <a:ext uri="{FF2B5EF4-FFF2-40B4-BE49-F238E27FC236}">
                <a16:creationId xmlns:a16="http://schemas.microsoft.com/office/drawing/2014/main" id="{6917D5AC-2DE8-C11A-2F7C-88E3617173AB}"/>
              </a:ext>
            </a:extLst>
          </p:cNvPr>
          <p:cNvGrpSpPr/>
          <p:nvPr/>
        </p:nvGrpSpPr>
        <p:grpSpPr>
          <a:xfrm>
            <a:off x="0" y="958313"/>
            <a:ext cx="1349259" cy="489894"/>
            <a:chOff x="9301953" y="2521456"/>
            <a:chExt cx="1463750" cy="578023"/>
          </a:xfrm>
          <a:solidFill>
            <a:srgbClr val="1A3490"/>
          </a:solidFill>
        </p:grpSpPr>
        <p:sp>
          <p:nvSpPr>
            <p:cNvPr id="32" name="Arrow: Pentagon 31">
              <a:extLst>
                <a:ext uri="{FF2B5EF4-FFF2-40B4-BE49-F238E27FC236}">
                  <a16:creationId xmlns:a16="http://schemas.microsoft.com/office/drawing/2014/main" id="{54BE805F-ACAB-DC92-7858-B35246EC1FA4}"/>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35FDB1D2-0A52-6723-9552-58C8CA1888FF}"/>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74564E5-3FD5-0D2E-7728-7AD973FDACFA}"/>
              </a:ext>
            </a:extLst>
          </p:cNvPr>
          <p:cNvSpPr txBox="1"/>
          <p:nvPr/>
        </p:nvSpPr>
        <p:spPr>
          <a:xfrm>
            <a:off x="1349259" y="898695"/>
            <a:ext cx="55286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thanh</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nam</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châm</a:t>
            </a:r>
            <a:endPar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endParaRPr>
          </a:p>
        </p:txBody>
      </p:sp>
      <p:sp>
        <p:nvSpPr>
          <p:cNvPr id="15" name="TextBox 14">
            <a:extLst>
              <a:ext uri="{FF2B5EF4-FFF2-40B4-BE49-F238E27FC236}">
                <a16:creationId xmlns:a16="http://schemas.microsoft.com/office/drawing/2014/main" id="{4D36AEFE-820A-9C1B-C110-C3F6BA2D731A}"/>
              </a:ext>
            </a:extLst>
          </p:cNvPr>
          <p:cNvSpPr txBox="1"/>
          <p:nvPr/>
        </p:nvSpPr>
        <p:spPr>
          <a:xfrm>
            <a:off x="3246829" y="2228671"/>
            <a:ext cx="7806943" cy="1200329"/>
          </a:xfrm>
          <a:prstGeom prst="rect">
            <a:avLst/>
          </a:prstGeom>
          <a:noFill/>
        </p:spPr>
        <p:txBody>
          <a:bodyPr wrap="square" rtlCol="0">
            <a:spAutoFit/>
          </a:bodyPr>
          <a:lstStyle/>
          <a:p>
            <a:r>
              <a:rPr lang="vi-VN" sz="3600" dirty="0">
                <a:solidFill>
                  <a:srgbClr val="1A3490"/>
                </a:solidFill>
                <a:latin typeface="#9Slide07 IcielBaliho Script" pitchFamily="2" charset="0"/>
              </a:rPr>
              <a:t>Ngoài nam châm, ta có thể dùng các vật nào khác để phát hiện từ trường không?</a:t>
            </a:r>
            <a:endParaRPr lang="en-US" sz="3600" dirty="0">
              <a:solidFill>
                <a:srgbClr val="1A3490"/>
              </a:solidFill>
              <a:latin typeface="#9Slide07 IcielBaliho Script" pitchFamily="2" charset="0"/>
            </a:endParaRPr>
          </a:p>
        </p:txBody>
      </p:sp>
      <p:grpSp>
        <p:nvGrpSpPr>
          <p:cNvPr id="16" name="Group 15">
            <a:extLst>
              <a:ext uri="{FF2B5EF4-FFF2-40B4-BE49-F238E27FC236}">
                <a16:creationId xmlns:a16="http://schemas.microsoft.com/office/drawing/2014/main" id="{A85BEA35-BA75-905C-A232-0CFBA08AB32E}"/>
              </a:ext>
            </a:extLst>
          </p:cNvPr>
          <p:cNvGrpSpPr/>
          <p:nvPr/>
        </p:nvGrpSpPr>
        <p:grpSpPr>
          <a:xfrm>
            <a:off x="1391947" y="1891809"/>
            <a:ext cx="1595513" cy="1605925"/>
            <a:chOff x="7667526" y="1730139"/>
            <a:chExt cx="4093347" cy="4120062"/>
          </a:xfrm>
        </p:grpSpPr>
        <p:grpSp>
          <p:nvGrpSpPr>
            <p:cNvPr id="17" name="Graphic 5">
              <a:extLst>
                <a:ext uri="{FF2B5EF4-FFF2-40B4-BE49-F238E27FC236}">
                  <a16:creationId xmlns:a16="http://schemas.microsoft.com/office/drawing/2014/main" id="{13E42817-955A-4755-0E19-8D9B29A27CCF}"/>
                </a:ext>
              </a:extLst>
            </p:cNvPr>
            <p:cNvGrpSpPr/>
            <p:nvPr/>
          </p:nvGrpSpPr>
          <p:grpSpPr>
            <a:xfrm>
              <a:off x="7719266" y="1738963"/>
              <a:ext cx="3992479" cy="3127215"/>
              <a:chOff x="1218616" y="1609419"/>
              <a:chExt cx="2994359" cy="2345411"/>
            </a:xfrm>
          </p:grpSpPr>
          <p:sp>
            <p:nvSpPr>
              <p:cNvPr id="150" name="Freeform: Shape 149">
                <a:extLst>
                  <a:ext uri="{FF2B5EF4-FFF2-40B4-BE49-F238E27FC236}">
                    <a16:creationId xmlns:a16="http://schemas.microsoft.com/office/drawing/2014/main" id="{F1E9EC1F-2161-5FFE-514B-8A1F51BE5327}"/>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1" name="Freeform: Shape 150">
                <a:extLst>
                  <a:ext uri="{FF2B5EF4-FFF2-40B4-BE49-F238E27FC236}">
                    <a16:creationId xmlns:a16="http://schemas.microsoft.com/office/drawing/2014/main" id="{58191574-9DE2-BC4E-CED4-135D965E54B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39B238F6-C36E-4374-891B-3E199535831A}"/>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47EF49F2-9803-952E-612F-FBB58C83B8BE}"/>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54151F59-018F-02B1-FAAB-904775D756D8}"/>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83817931-C5D8-27C1-3A0E-34318B4E799E}"/>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FC0B658-8244-AC07-3162-91DD577D7B8A}"/>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48ECEDC7-9FF7-8F39-68EE-B849254BACD1}"/>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8" name="Freeform: Shape 157">
                <a:extLst>
                  <a:ext uri="{FF2B5EF4-FFF2-40B4-BE49-F238E27FC236}">
                    <a16:creationId xmlns:a16="http://schemas.microsoft.com/office/drawing/2014/main" id="{806BB44C-A4A3-66C5-313B-D6DE3CEAEF13}"/>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9" name="Freeform: Shape 158">
                <a:extLst>
                  <a:ext uri="{FF2B5EF4-FFF2-40B4-BE49-F238E27FC236}">
                    <a16:creationId xmlns:a16="http://schemas.microsoft.com/office/drawing/2014/main" id="{88D1A177-12F1-3470-BA41-C9B03A28FD2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558C6B1B-5292-FCE5-95AF-4E22EB580739}"/>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1" name="Freeform: Shape 160">
                <a:extLst>
                  <a:ext uri="{FF2B5EF4-FFF2-40B4-BE49-F238E27FC236}">
                    <a16:creationId xmlns:a16="http://schemas.microsoft.com/office/drawing/2014/main" id="{3FA496E2-EE11-7BEC-6A1F-262AC63EA126}"/>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2" name="Freeform: Shape 161">
                <a:extLst>
                  <a:ext uri="{FF2B5EF4-FFF2-40B4-BE49-F238E27FC236}">
                    <a16:creationId xmlns:a16="http://schemas.microsoft.com/office/drawing/2014/main" id="{2BE2442D-3BDE-8527-6B77-2E7BACF20BFF}"/>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3" name="Freeform: Shape 162">
                <a:extLst>
                  <a:ext uri="{FF2B5EF4-FFF2-40B4-BE49-F238E27FC236}">
                    <a16:creationId xmlns:a16="http://schemas.microsoft.com/office/drawing/2014/main" id="{9009AAE4-EC4F-AA92-3D55-5CEDE0ACE0B4}"/>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4" name="Freeform: Shape 163">
                <a:extLst>
                  <a:ext uri="{FF2B5EF4-FFF2-40B4-BE49-F238E27FC236}">
                    <a16:creationId xmlns:a16="http://schemas.microsoft.com/office/drawing/2014/main" id="{D0AE8CA7-28E8-8927-4FEB-2B7587E81D1E}"/>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5" name="Freeform: Shape 164">
                <a:extLst>
                  <a:ext uri="{FF2B5EF4-FFF2-40B4-BE49-F238E27FC236}">
                    <a16:creationId xmlns:a16="http://schemas.microsoft.com/office/drawing/2014/main" id="{52CD6FA4-A895-DCA5-16F4-B5F8AB725A8D}"/>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BABC0872-3F54-C795-A78C-F276948FA8D0}"/>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FB16677E-19E1-FC6A-5440-5428E9E155C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741D3985-2BF2-754D-A56F-11B1D55604F3}"/>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9" name="Freeform: Shape 168">
                <a:extLst>
                  <a:ext uri="{FF2B5EF4-FFF2-40B4-BE49-F238E27FC236}">
                    <a16:creationId xmlns:a16="http://schemas.microsoft.com/office/drawing/2014/main" id="{0FBAE657-180F-A359-C19A-EB579A1CA93F}"/>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0" name="Freeform: Shape 169">
                <a:extLst>
                  <a:ext uri="{FF2B5EF4-FFF2-40B4-BE49-F238E27FC236}">
                    <a16:creationId xmlns:a16="http://schemas.microsoft.com/office/drawing/2014/main" id="{B7033BAC-E2E1-120F-3079-63C7B9A1A9A3}"/>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4A9529ED-7F2D-2CAB-B86B-30E89E0E62D2}"/>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861FC4F8-9CEC-4E32-5BAC-96747B2B259B}"/>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BF6047F2-6FD3-28E0-36B3-3E265BEC3E2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9DC42968-65E7-3DD2-5E92-92223352747E}"/>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52B8079B-77F2-B11E-2F1B-5BBE2B640B70}"/>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A5B4FDC2-15CC-F3AE-11C2-DBFDC35200DC}"/>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6E350FDD-6D1A-2193-6949-7C0250E4AD3A}"/>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658A5DED-F75B-FAD3-1267-6070CACF2936}"/>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9A984A4F-5262-F069-1C87-9A14C3F0E065}"/>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66784DD6-1025-F87D-913A-5125A7F50451}"/>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AEE43795-D23A-839C-79FB-FBEF80D32C4C}"/>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B116D446-9B34-A17C-E01E-ADA776319DA1}"/>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A4F24541-412D-5BE6-82FD-9579C6A6969D}"/>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AD968CE2-B800-EC25-6AA1-CD23BD0C36D8}"/>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5" name="Freeform: Shape 184">
                <a:extLst>
                  <a:ext uri="{FF2B5EF4-FFF2-40B4-BE49-F238E27FC236}">
                    <a16:creationId xmlns:a16="http://schemas.microsoft.com/office/drawing/2014/main" id="{32617501-AA67-614D-F3F9-8E300775ECC8}"/>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C1F9B536-BB97-E5CA-3137-4102B80387B9}"/>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1F40912C-56A2-054E-9ECB-19D45966CF4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FC61BBF4-C2DE-1DB2-B4C1-C4A7FBA79706}"/>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7906EB63-57D1-FF66-3CA1-1E42AF0B7BE1}"/>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EBAE427-8C65-E173-08E4-F7127A7FC147}"/>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7859CC36-23B8-A001-41CC-22DA77E87213}"/>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95515167-B6BC-A01D-B54F-241723BBFBFB}"/>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6EA2DB8D-B852-C1B3-A6CF-C36D42A4DF65}"/>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21" name="Freeform: Shape 20">
              <a:extLst>
                <a:ext uri="{FF2B5EF4-FFF2-40B4-BE49-F238E27FC236}">
                  <a16:creationId xmlns:a16="http://schemas.microsoft.com/office/drawing/2014/main" id="{FDB02220-5530-4209-2B56-EB8F1E5C1347}"/>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3" name="Freeform: Shape 22">
              <a:extLst>
                <a:ext uri="{FF2B5EF4-FFF2-40B4-BE49-F238E27FC236}">
                  <a16:creationId xmlns:a16="http://schemas.microsoft.com/office/drawing/2014/main" id="{A21EDECC-7A72-BCBD-273B-C0756454067C}"/>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24" name="Graphic 5">
              <a:extLst>
                <a:ext uri="{FF2B5EF4-FFF2-40B4-BE49-F238E27FC236}">
                  <a16:creationId xmlns:a16="http://schemas.microsoft.com/office/drawing/2014/main" id="{FC87AE0F-05F2-E4C5-8B98-4EB12E5EFF0B}"/>
                </a:ext>
              </a:extLst>
            </p:cNvPr>
            <p:cNvGrpSpPr/>
            <p:nvPr/>
          </p:nvGrpSpPr>
          <p:grpSpPr>
            <a:xfrm>
              <a:off x="10580914" y="3966952"/>
              <a:ext cx="1031992" cy="1386933"/>
              <a:chOff x="3364852" y="3280411"/>
              <a:chExt cx="773994" cy="1040200"/>
            </a:xfrm>
          </p:grpSpPr>
          <p:sp>
            <p:nvSpPr>
              <p:cNvPr id="116" name="Freeform: Shape 115">
                <a:extLst>
                  <a:ext uri="{FF2B5EF4-FFF2-40B4-BE49-F238E27FC236}">
                    <a16:creationId xmlns:a16="http://schemas.microsoft.com/office/drawing/2014/main" id="{F8CB404B-A04F-83E8-E884-594FA0F3C28E}"/>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4C571B1F-F274-71AF-35D5-A500DAE3943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CAD325B-DE53-8990-252E-895FAABB7B1C}"/>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833633BA-802D-C9A6-F838-E296240BC5CE}"/>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405D2FE1-B68F-B38E-8724-9FBA78C2E997}"/>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834EE4EB-9812-D3F0-29D2-92C34E2D9D14}"/>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47FFDD7F-8F70-93F8-4F0D-D4616C1084F9}"/>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40A0A2DF-A55C-8CE4-E412-F889B1934E31}"/>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8000F928-5799-6783-B8A1-B627EBDBA5DA}"/>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36807918-8C1C-5640-A294-ED10F7B3654B}"/>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B6FF2BE7-38A3-D809-0730-589E2E838FAE}"/>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95E2351F-F270-66A5-B27E-D5696F130EEF}"/>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8" name="Freeform: Shape 127">
                <a:extLst>
                  <a:ext uri="{FF2B5EF4-FFF2-40B4-BE49-F238E27FC236}">
                    <a16:creationId xmlns:a16="http://schemas.microsoft.com/office/drawing/2014/main" id="{AA0CD72D-0BD0-A2DA-312E-A240D4E98F01}"/>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79BD1F21-19ED-0897-C14C-33F2F91FD97C}"/>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8A388C47-1F2D-82F8-CA6D-E23CD1090D92}"/>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1" name="Freeform: Shape 130">
                <a:extLst>
                  <a:ext uri="{FF2B5EF4-FFF2-40B4-BE49-F238E27FC236}">
                    <a16:creationId xmlns:a16="http://schemas.microsoft.com/office/drawing/2014/main" id="{9C9C6037-CFA4-9602-52DE-474E0F611BD1}"/>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951C33E5-E5C4-3D06-48A0-94FA71E28B3F}"/>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E4CAEE7A-602B-A50C-6293-8E16B1E25067}"/>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506A54BB-CBDC-D9C8-3D9C-CFA5B68CE634}"/>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960FC1E8-898C-F271-4968-F6ED8190B9E7}"/>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7A94F38F-CF99-5548-B75F-BEA56E9FAC57}"/>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7" name="Freeform: Shape 136">
                <a:extLst>
                  <a:ext uri="{FF2B5EF4-FFF2-40B4-BE49-F238E27FC236}">
                    <a16:creationId xmlns:a16="http://schemas.microsoft.com/office/drawing/2014/main" id="{4810A953-C1A6-5113-DD59-3AE7456EFF53}"/>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8" name="Freeform: Shape 137">
                <a:extLst>
                  <a:ext uri="{FF2B5EF4-FFF2-40B4-BE49-F238E27FC236}">
                    <a16:creationId xmlns:a16="http://schemas.microsoft.com/office/drawing/2014/main" id="{A5E913A5-52D4-BC17-DB61-F8C3361DC71F}"/>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BE5AB7CF-D68F-9D8F-3A12-9C0D6448B310}"/>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0" name="Freeform: Shape 139">
                <a:extLst>
                  <a:ext uri="{FF2B5EF4-FFF2-40B4-BE49-F238E27FC236}">
                    <a16:creationId xmlns:a16="http://schemas.microsoft.com/office/drawing/2014/main" id="{CCAB3C24-C842-5488-CEB9-69A091FD3927}"/>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1" name="Freeform: Shape 140">
                <a:extLst>
                  <a:ext uri="{FF2B5EF4-FFF2-40B4-BE49-F238E27FC236}">
                    <a16:creationId xmlns:a16="http://schemas.microsoft.com/office/drawing/2014/main" id="{879EDEC8-BAD0-6A1F-5643-35522A9ACEF1}"/>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2" name="Freeform: Shape 141">
                <a:extLst>
                  <a:ext uri="{FF2B5EF4-FFF2-40B4-BE49-F238E27FC236}">
                    <a16:creationId xmlns:a16="http://schemas.microsoft.com/office/drawing/2014/main" id="{0141F3AD-0EDB-7216-472F-2865F0463820}"/>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3" name="Freeform: Shape 142">
                <a:extLst>
                  <a:ext uri="{FF2B5EF4-FFF2-40B4-BE49-F238E27FC236}">
                    <a16:creationId xmlns:a16="http://schemas.microsoft.com/office/drawing/2014/main" id="{2EC9A09F-9042-ED48-186B-246ECBADF628}"/>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4" name="Freeform: Shape 143">
                <a:extLst>
                  <a:ext uri="{FF2B5EF4-FFF2-40B4-BE49-F238E27FC236}">
                    <a16:creationId xmlns:a16="http://schemas.microsoft.com/office/drawing/2014/main" id="{1ED07F23-4364-16BB-CC45-DAD97F126277}"/>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5" name="Freeform: Shape 144">
                <a:extLst>
                  <a:ext uri="{FF2B5EF4-FFF2-40B4-BE49-F238E27FC236}">
                    <a16:creationId xmlns:a16="http://schemas.microsoft.com/office/drawing/2014/main" id="{0563CD02-AD1F-A30D-9754-CE3D6F37BDCA}"/>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6" name="Freeform: Shape 145">
                <a:extLst>
                  <a:ext uri="{FF2B5EF4-FFF2-40B4-BE49-F238E27FC236}">
                    <a16:creationId xmlns:a16="http://schemas.microsoft.com/office/drawing/2014/main" id="{3441358A-0D0D-DAA4-9AE8-DDF27ED60B68}"/>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1BB26AE1-36CC-7570-C165-CD1E430D1C00}"/>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A3A7C17C-EE61-717F-1403-A83D20C92932}"/>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207FE870-5965-94E1-895F-36218D41E6EC}"/>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5" name="Graphic 5">
              <a:extLst>
                <a:ext uri="{FF2B5EF4-FFF2-40B4-BE49-F238E27FC236}">
                  <a16:creationId xmlns:a16="http://schemas.microsoft.com/office/drawing/2014/main" id="{DB90BDE0-DC49-EB2B-3ABB-13BB4F714939}"/>
                </a:ext>
              </a:extLst>
            </p:cNvPr>
            <p:cNvGrpSpPr/>
            <p:nvPr/>
          </p:nvGrpSpPr>
          <p:grpSpPr>
            <a:xfrm>
              <a:off x="8877948" y="2220963"/>
              <a:ext cx="2048049" cy="3407965"/>
              <a:chOff x="2087627" y="1970919"/>
              <a:chExt cx="1536037" cy="2555974"/>
            </a:xfrm>
          </p:grpSpPr>
          <p:sp>
            <p:nvSpPr>
              <p:cNvPr id="113" name="Freeform: Shape 112">
                <a:extLst>
                  <a:ext uri="{FF2B5EF4-FFF2-40B4-BE49-F238E27FC236}">
                    <a16:creationId xmlns:a16="http://schemas.microsoft.com/office/drawing/2014/main" id="{E843F845-C02C-30C7-CD35-274CCF583E32}"/>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14698ADF-A5F3-F28A-0565-6E598638D6FF}"/>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2B7640F1-E22C-FF79-EF15-87E3BB8693CB}"/>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7" name="Graphic 5">
              <a:extLst>
                <a:ext uri="{FF2B5EF4-FFF2-40B4-BE49-F238E27FC236}">
                  <a16:creationId xmlns:a16="http://schemas.microsoft.com/office/drawing/2014/main" id="{A42DB187-E489-16E5-7644-4CA49DC0BF2E}"/>
                </a:ext>
              </a:extLst>
            </p:cNvPr>
            <p:cNvGrpSpPr/>
            <p:nvPr/>
          </p:nvGrpSpPr>
          <p:grpSpPr>
            <a:xfrm>
              <a:off x="7903618" y="2373648"/>
              <a:ext cx="1183931" cy="3342981"/>
              <a:chOff x="1356880" y="2085433"/>
              <a:chExt cx="887948" cy="2507236"/>
            </a:xfrm>
          </p:grpSpPr>
          <p:sp>
            <p:nvSpPr>
              <p:cNvPr id="42" name="Freeform: Shape 41">
                <a:extLst>
                  <a:ext uri="{FF2B5EF4-FFF2-40B4-BE49-F238E27FC236}">
                    <a16:creationId xmlns:a16="http://schemas.microsoft.com/office/drawing/2014/main" id="{DB01556F-FA9C-DCEB-DC82-13E35427EC5C}"/>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3" name="Freeform: Shape 42">
                <a:extLst>
                  <a:ext uri="{FF2B5EF4-FFF2-40B4-BE49-F238E27FC236}">
                    <a16:creationId xmlns:a16="http://schemas.microsoft.com/office/drawing/2014/main" id="{351271EA-1B6B-F5F9-43D3-32BE8678D678}"/>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3AF81D3D-DA23-AD08-74C1-C72633850038}"/>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5" name="Freeform: Shape 44">
                <a:extLst>
                  <a:ext uri="{FF2B5EF4-FFF2-40B4-BE49-F238E27FC236}">
                    <a16:creationId xmlns:a16="http://schemas.microsoft.com/office/drawing/2014/main" id="{486C3F0C-0C9E-44E8-DF64-1D3EDFF3E63D}"/>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6" name="Freeform: Shape 45">
                <a:extLst>
                  <a:ext uri="{FF2B5EF4-FFF2-40B4-BE49-F238E27FC236}">
                    <a16:creationId xmlns:a16="http://schemas.microsoft.com/office/drawing/2014/main" id="{5CB99250-461A-0C5E-ECD8-6D3BE3B85065}"/>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7" name="Freeform: Shape 46">
                <a:extLst>
                  <a:ext uri="{FF2B5EF4-FFF2-40B4-BE49-F238E27FC236}">
                    <a16:creationId xmlns:a16="http://schemas.microsoft.com/office/drawing/2014/main" id="{29B67376-8832-1493-EF44-34434CD1D214}"/>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8" name="Freeform: Shape 47">
                <a:extLst>
                  <a:ext uri="{FF2B5EF4-FFF2-40B4-BE49-F238E27FC236}">
                    <a16:creationId xmlns:a16="http://schemas.microsoft.com/office/drawing/2014/main" id="{B2B64828-3C40-1636-BE6A-C6AFFDEDF70E}"/>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9" name="Freeform: Shape 48">
                <a:extLst>
                  <a:ext uri="{FF2B5EF4-FFF2-40B4-BE49-F238E27FC236}">
                    <a16:creationId xmlns:a16="http://schemas.microsoft.com/office/drawing/2014/main" id="{68D3D885-8C34-F6BA-5A26-30B3319320E0}"/>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6ACF392-F5F2-C018-23E4-DE49394812CB}"/>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57DE35FA-AD3C-EBEA-AE75-76A58D03B173}"/>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50F80F94-A11E-8C0B-33BB-642FD225AAB8}"/>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AB211570-CE92-CC93-24D3-BAB999CF9734}"/>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1769BD32-CD59-60DD-83BE-D72166228A81}"/>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5DD699F7-8F78-501B-7ACF-98A1A9FC71FE}"/>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82860E3-E8F8-B95B-0020-A6CE5D5909F7}"/>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7" name="Freeform: Shape 56">
                <a:extLst>
                  <a:ext uri="{FF2B5EF4-FFF2-40B4-BE49-F238E27FC236}">
                    <a16:creationId xmlns:a16="http://schemas.microsoft.com/office/drawing/2014/main" id="{9AC2AF6F-79B8-D952-E991-EB62502EC7B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B7BFB0B9-08C9-D91B-3A6E-F0915A995AE8}"/>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F917EBE4-C2B7-B4FE-020A-57A42B8D5848}"/>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5211D1A1-F8D3-C5F1-0336-C25804199440}"/>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9747869D-B705-2823-C613-4176C98FF9EB}"/>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A243FDC-EE8B-424C-BC63-4D7D4BC4B321}"/>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0DF92207-8EAC-6942-5896-95ADD39B6D60}"/>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CF0F0527-D512-AE66-598C-CDCA3922EAF5}"/>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0E8083C3-B61F-28E6-9942-19B0716EA7FE}"/>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24FAF9DA-AEFB-F479-34A5-37205A74989C}"/>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AB5CA27A-D139-06B4-3E01-7A3C0B54D290}"/>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6113978-CC67-6CFF-38BB-ABAA40193ED6}"/>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F443D5CD-770B-DF57-967E-27EEF4C87A3E}"/>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29AFF536-84D9-573C-B813-0DF72DA9EBAF}"/>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266DA3B0-860F-3762-C4BC-FB2FACFEAEC6}"/>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11F829FB-69F1-99C6-9190-8398BFA18D69}"/>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E6E270CB-1BB9-7A8E-4AD7-2C74BB5CF1DD}"/>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C01F9ADF-759C-6A92-3E39-9B03AD710AA8}"/>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63709669-222B-7D1A-D380-547CCFF4405C}"/>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EFE0DF6D-C409-4C2F-F4F4-D0FAEF1B836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02E58012-6BB2-4393-9322-77D167CD12B2}"/>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90AB8A73-3DD2-58FE-75B6-8361023DC2CA}"/>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1233A84E-B8E2-A046-DC2E-4488E4A600B6}"/>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DFE2CC61-2F4E-ACB4-E2E9-2C9FDA6B193D}"/>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BF26C39A-B2F6-6A64-9596-99DA4C45932B}"/>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56441819-B09F-EC07-8F3B-61B55194C901}"/>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92F53C7A-7B1A-79E2-C26C-2ABC22950965}"/>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6FD6D1C3-ABD0-9C56-5505-A71FB61D3A55}"/>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243F7C-CA6D-2652-A365-9A0503CEB744}"/>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C86B83F5-6649-25C5-AAEA-6149E1C0C863}"/>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44BA699C-13B6-3275-A2B1-83B0308FE9D2}"/>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156FE83-2781-1E78-5FA2-DA995AABFF1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4015F96C-5CB2-B60C-1A67-418C53E785CA}"/>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1FCE685B-909A-6ED3-A05F-ED8DE95E3974}"/>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0B1AECC9-3217-2871-EF32-676A1C43BEBB}"/>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D1E6660F-CF7E-1EB9-41D7-EAE183BAA77C}"/>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67E2E590-C77C-495A-105C-51531BC2610B}"/>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E9346E0E-228C-31CA-2190-E513AB2B093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865CC99C-C6AC-5F8C-3534-E690B426CFFB}"/>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7F9B0A00-3570-9DBC-1C7D-6A45275C83B5}"/>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DFF116E0-3B00-1581-9507-56D11590F8EB}"/>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6192D300-3EA7-1773-EE8E-B4E836740478}"/>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A0F71A2C-F616-A4D0-64F3-258635CFBCE9}"/>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F1AC8405-1289-330D-8DDB-B3D47BC7477A}"/>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28E2527F-02B5-AD8F-1DB0-E98504779A0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1F2EF194-061E-ACF4-E242-F10E7A6D5776}"/>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111865AB-E5A6-AED4-16BE-941D8274CF41}"/>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34C817C5-A2EC-3558-1BA1-187490BF0295}"/>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B99117C5-B0A4-49C1-5BBD-602CA4B6116E}"/>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2543139D-AB9A-8EA2-EC35-A4B541E19DB9}"/>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0D76DB95-FDFF-F0D2-5611-53E799B2933B}"/>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A86E888B-34B6-ABAD-5DB0-E1FAD75768B1}"/>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E87AA04B-8DE7-B0E1-24F9-6D55AABC007C}"/>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C73E0330-3493-F20F-6214-8EA3B48154D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532A64E0-3E6E-4EB3-61D1-68BBD680E9C8}"/>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A7A407B9-DD1B-69CF-13F8-094E87BE1540}"/>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8" name="Graphic 5">
              <a:extLst>
                <a:ext uri="{FF2B5EF4-FFF2-40B4-BE49-F238E27FC236}">
                  <a16:creationId xmlns:a16="http://schemas.microsoft.com/office/drawing/2014/main" id="{646FD28B-3933-605B-B766-C7BFC9F27DDE}"/>
                </a:ext>
              </a:extLst>
            </p:cNvPr>
            <p:cNvGrpSpPr/>
            <p:nvPr/>
          </p:nvGrpSpPr>
          <p:grpSpPr>
            <a:xfrm>
              <a:off x="8560752" y="1730139"/>
              <a:ext cx="605953" cy="680956"/>
              <a:chOff x="1849730" y="1602801"/>
              <a:chExt cx="454465" cy="510717"/>
            </a:xfrm>
          </p:grpSpPr>
          <p:sp>
            <p:nvSpPr>
              <p:cNvPr id="29" name="Freeform: Shape 28">
                <a:extLst>
                  <a:ext uri="{FF2B5EF4-FFF2-40B4-BE49-F238E27FC236}">
                    <a16:creationId xmlns:a16="http://schemas.microsoft.com/office/drawing/2014/main" id="{1B4C9852-906A-35CE-6863-B7DDEB0A4B5B}"/>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0" name="Freeform: Shape 29">
                <a:extLst>
                  <a:ext uri="{FF2B5EF4-FFF2-40B4-BE49-F238E27FC236}">
                    <a16:creationId xmlns:a16="http://schemas.microsoft.com/office/drawing/2014/main" id="{5594A02A-02E3-C7E9-525A-297C3D646F04}"/>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5" name="Freeform: Shape 34">
                <a:extLst>
                  <a:ext uri="{FF2B5EF4-FFF2-40B4-BE49-F238E27FC236}">
                    <a16:creationId xmlns:a16="http://schemas.microsoft.com/office/drawing/2014/main" id="{77132AEC-86D6-F50C-75F3-1F3FE800EFF4}"/>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7" name="Freeform: Shape 36">
                <a:extLst>
                  <a:ext uri="{FF2B5EF4-FFF2-40B4-BE49-F238E27FC236}">
                    <a16:creationId xmlns:a16="http://schemas.microsoft.com/office/drawing/2014/main" id="{7C8A79B4-05B3-7072-63FA-1743B144B6B7}"/>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8" name="Freeform: Shape 37">
                <a:extLst>
                  <a:ext uri="{FF2B5EF4-FFF2-40B4-BE49-F238E27FC236}">
                    <a16:creationId xmlns:a16="http://schemas.microsoft.com/office/drawing/2014/main" id="{AAEC85B4-590C-A29C-3B74-4E9294EEFD59}"/>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9" name="Freeform: Shape 38">
                <a:extLst>
                  <a:ext uri="{FF2B5EF4-FFF2-40B4-BE49-F238E27FC236}">
                    <a16:creationId xmlns:a16="http://schemas.microsoft.com/office/drawing/2014/main" id="{6AB39AC4-FBCC-CFB8-8425-0483BCA63367}"/>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0" name="Freeform: Shape 39">
                <a:extLst>
                  <a:ext uri="{FF2B5EF4-FFF2-40B4-BE49-F238E27FC236}">
                    <a16:creationId xmlns:a16="http://schemas.microsoft.com/office/drawing/2014/main" id="{4CC41F14-0246-6A9D-557D-B2BF848AE47C}"/>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1" name="Freeform: Shape 40">
                <a:extLst>
                  <a:ext uri="{FF2B5EF4-FFF2-40B4-BE49-F238E27FC236}">
                    <a16:creationId xmlns:a16="http://schemas.microsoft.com/office/drawing/2014/main" id="{91A6EDB9-2DBC-A9A3-7A8B-5198BB007C85}"/>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194" name="Graphic 193">
            <a:extLst>
              <a:ext uri="{FF2B5EF4-FFF2-40B4-BE49-F238E27FC236}">
                <a16:creationId xmlns:a16="http://schemas.microsoft.com/office/drawing/2014/main" id="{C1F58760-F785-4F55-CA36-D0672A5B7B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352" y="3977310"/>
            <a:ext cx="1893813" cy="1893813"/>
          </a:xfrm>
          <a:prstGeom prst="rect">
            <a:avLst/>
          </a:prstGeom>
        </p:spPr>
      </p:pic>
      <p:sp>
        <p:nvSpPr>
          <p:cNvPr id="195" name="TextBox 194">
            <a:extLst>
              <a:ext uri="{FF2B5EF4-FFF2-40B4-BE49-F238E27FC236}">
                <a16:creationId xmlns:a16="http://schemas.microsoft.com/office/drawing/2014/main" id="{FCC0CC5E-0C0D-410D-5C8F-D5A73A02992A}"/>
              </a:ext>
            </a:extLst>
          </p:cNvPr>
          <p:cNvSpPr txBox="1"/>
          <p:nvPr/>
        </p:nvSpPr>
        <p:spPr>
          <a:xfrm>
            <a:off x="2479669" y="4773838"/>
            <a:ext cx="8526239" cy="954107"/>
          </a:xfrm>
          <a:prstGeom prst="rect">
            <a:avLst/>
          </a:prstGeom>
          <a:noFill/>
        </p:spPr>
        <p:txBody>
          <a:bodyPr wrap="square" rtlCol="0">
            <a:spAutoFit/>
          </a:bodyPr>
          <a:lstStyle/>
          <a:p>
            <a:r>
              <a:rPr lang="vi-VN" sz="2800" dirty="0">
                <a:latin typeface="#9Slide03 Arima Madurai Bold" panose="00000800000000000000" pitchFamily="2" charset="0"/>
                <a:cs typeface="#9Slide03 Arima Madurai Bold" panose="00000800000000000000" pitchFamily="2" charset="0"/>
              </a:rPr>
              <a:t>Ngoài nam châm, ta có thể dùng cảm biến từ trường để phát hiện từ trường.</a:t>
            </a:r>
            <a:endParaRPr lang="en-US" sz="2800" dirty="0">
              <a:latin typeface="#9Slide03 Arima Madurai Bold" panose="00000800000000000000" pitchFamily="2" charset="0"/>
              <a:cs typeface="#9Slide03 Arima Madurai Bold" panose="00000800000000000000" pitchFamily="2" charset="0"/>
            </a:endParaRPr>
          </a:p>
        </p:txBody>
      </p:sp>
      <p:sp>
        <p:nvSpPr>
          <p:cNvPr id="196" name="Google Shape;11;p2">
            <a:extLst>
              <a:ext uri="{FF2B5EF4-FFF2-40B4-BE49-F238E27FC236}">
                <a16:creationId xmlns:a16="http://schemas.microsoft.com/office/drawing/2014/main" id="{5E7523C7-CDEC-B8B1-861C-895E0BED5D00}"/>
              </a:ext>
            </a:extLst>
          </p:cNvPr>
          <p:cNvSpPr/>
          <p:nvPr/>
        </p:nvSpPr>
        <p:spPr>
          <a:xfrm>
            <a:off x="-1459263" y="532587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p2">
            <a:extLst>
              <a:ext uri="{FF2B5EF4-FFF2-40B4-BE49-F238E27FC236}">
                <a16:creationId xmlns:a16="http://schemas.microsoft.com/office/drawing/2014/main" id="{C3A3729B-4B7E-7A2D-6D6B-088C0D8C1ABC}"/>
              </a:ext>
            </a:extLst>
          </p:cNvPr>
          <p:cNvSpPr/>
          <p:nvPr/>
        </p:nvSpPr>
        <p:spPr>
          <a:xfrm rot="10800000">
            <a:off x="7537312" y="-11360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4707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194"/>
                                        </p:tgtEl>
                                        <p:attrNameLst>
                                          <p:attrName>style.visibility</p:attrName>
                                        </p:attrNameLst>
                                      </p:cBhvr>
                                      <p:to>
                                        <p:strVal val="visible"/>
                                      </p:to>
                                    </p:set>
                                    <p:animEffect transition="in" filter="circle(out)">
                                      <p:cBhvr>
                                        <p:cTn id="18" dur="500"/>
                                        <p:tgtEl>
                                          <p:spTgt spid="194"/>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195"/>
                                        </p:tgtEl>
                                        <p:attrNameLst>
                                          <p:attrName>style.visibility</p:attrName>
                                        </p:attrNameLst>
                                      </p:cBhvr>
                                      <p:to>
                                        <p:strVal val="visible"/>
                                      </p:to>
                                    </p:set>
                                    <p:animEffect transition="in" filter="wipe(up)">
                                      <p:cBhvr>
                                        <p:cTn id="22"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ans Christian Oersted: Phát hiện mối liên hệ giữa điện và từ">
            <a:extLst>
              <a:ext uri="{FF2B5EF4-FFF2-40B4-BE49-F238E27FC236}">
                <a16:creationId xmlns:a16="http://schemas.microsoft.com/office/drawing/2014/main" id="{FA1C8EC6-1B77-EB67-64CB-18B1A0F09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071" y="1814045"/>
            <a:ext cx="5636683" cy="43670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F2F5F8-9BBA-0CAF-F94E-3EA78B42E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9020" y="1462823"/>
            <a:ext cx="4153711" cy="4079537"/>
          </a:xfrm>
          <a:prstGeom prst="rect">
            <a:avLst/>
          </a:prstGeom>
        </p:spPr>
      </p:pic>
      <p:sp>
        <p:nvSpPr>
          <p:cNvPr id="2" name="Oval 1">
            <a:extLst>
              <a:ext uri="{FF2B5EF4-FFF2-40B4-BE49-F238E27FC236}">
                <a16:creationId xmlns:a16="http://schemas.microsoft.com/office/drawing/2014/main" id="{59A10B64-23F3-7F07-F9CF-5F422454884F}"/>
              </a:ext>
            </a:extLst>
          </p:cNvPr>
          <p:cNvSpPr/>
          <p:nvPr/>
        </p:nvSpPr>
        <p:spPr>
          <a:xfrm>
            <a:off x="374037" y="22137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37" y="33177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711148" y="271044"/>
            <a:ext cx="2746647" cy="584775"/>
          </a:xfrm>
          <a:prstGeom prst="rect">
            <a:avLst/>
          </a:prstGeom>
          <a:noFill/>
        </p:spPr>
        <p:txBody>
          <a:bodyPr wrap="square" rtlCol="0">
            <a:spAutoFit/>
          </a:bodyPr>
          <a:lstStyle/>
          <a:p>
            <a:pPr algn="ctr"/>
            <a:r>
              <a:rPr lang="en-US" sz="3200" dirty="0" err="1">
                <a:solidFill>
                  <a:srgbClr val="CD0505"/>
                </a:solidFill>
                <a:latin typeface="#9Slide07 Cadena" panose="02000503000000020004" pitchFamily="2" charset="0"/>
              </a:rPr>
              <a:t>Từ</a:t>
            </a:r>
            <a:r>
              <a:rPr lang="en-US" sz="3200" dirty="0">
                <a:solidFill>
                  <a:srgbClr val="CD0505"/>
                </a:solidFill>
                <a:latin typeface="#9Slide07 Cadena" panose="02000503000000020004" pitchFamily="2" charset="0"/>
              </a:rPr>
              <a:t> </a:t>
            </a:r>
            <a:r>
              <a:rPr lang="en-US" sz="3200" dirty="0" err="1">
                <a:solidFill>
                  <a:srgbClr val="CD0505"/>
                </a:solidFill>
                <a:latin typeface="#9Slide07 Cadena" panose="02000503000000020004" pitchFamily="2" charset="0"/>
              </a:rPr>
              <a:t>Trường</a:t>
            </a:r>
            <a:endParaRPr lang="en-US" sz="3200" dirty="0">
              <a:solidFill>
                <a:srgbClr val="CD0505"/>
              </a:solidFill>
              <a:latin typeface="#9Slide07 Cadena" panose="02000503000000020004" pitchFamily="2" charset="0"/>
            </a:endParaRPr>
          </a:p>
        </p:txBody>
      </p:sp>
      <p:sp>
        <p:nvSpPr>
          <p:cNvPr id="196" name="Google Shape;11;p2">
            <a:extLst>
              <a:ext uri="{FF2B5EF4-FFF2-40B4-BE49-F238E27FC236}">
                <a16:creationId xmlns:a16="http://schemas.microsoft.com/office/drawing/2014/main" id="{5E7523C7-CDEC-B8B1-861C-895E0BED5D00}"/>
              </a:ext>
            </a:extLst>
          </p:cNvPr>
          <p:cNvSpPr/>
          <p:nvPr/>
        </p:nvSpPr>
        <p:spPr>
          <a:xfrm>
            <a:off x="-1459263" y="532587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p2">
            <a:extLst>
              <a:ext uri="{FF2B5EF4-FFF2-40B4-BE49-F238E27FC236}">
                <a16:creationId xmlns:a16="http://schemas.microsoft.com/office/drawing/2014/main" id="{C3A3729B-4B7E-7A2D-6D6B-088C0D8C1ABC}"/>
              </a:ext>
            </a:extLst>
          </p:cNvPr>
          <p:cNvSpPr/>
          <p:nvPr/>
        </p:nvSpPr>
        <p:spPr>
          <a:xfrm rot="10800000">
            <a:off x="7537312" y="-11360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roup 201">
            <a:extLst>
              <a:ext uri="{FF2B5EF4-FFF2-40B4-BE49-F238E27FC236}">
                <a16:creationId xmlns:a16="http://schemas.microsoft.com/office/drawing/2014/main" id="{29F61426-3ADE-3C1E-A902-3F2C1E7E1450}"/>
              </a:ext>
            </a:extLst>
          </p:cNvPr>
          <p:cNvGrpSpPr/>
          <p:nvPr/>
        </p:nvGrpSpPr>
        <p:grpSpPr>
          <a:xfrm>
            <a:off x="0" y="953302"/>
            <a:ext cx="1349259" cy="489894"/>
            <a:chOff x="9301953" y="2521456"/>
            <a:chExt cx="1463750" cy="578023"/>
          </a:xfrm>
          <a:solidFill>
            <a:srgbClr val="D96C75"/>
          </a:solidFill>
        </p:grpSpPr>
        <p:sp>
          <p:nvSpPr>
            <p:cNvPr id="203" name="Arrow: Pentagon 202">
              <a:extLst>
                <a:ext uri="{FF2B5EF4-FFF2-40B4-BE49-F238E27FC236}">
                  <a16:creationId xmlns:a16="http://schemas.microsoft.com/office/drawing/2014/main" id="{38CE101C-600B-9A7C-AB0B-B88CC9E67F9C}"/>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Arrow: Chevron 203">
              <a:extLst>
                <a:ext uri="{FF2B5EF4-FFF2-40B4-BE49-F238E27FC236}">
                  <a16:creationId xmlns:a16="http://schemas.microsoft.com/office/drawing/2014/main" id="{1733B764-6165-1DAE-1B3B-AE32450431CE}"/>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5" name="TextBox 204">
            <a:extLst>
              <a:ext uri="{FF2B5EF4-FFF2-40B4-BE49-F238E27FC236}">
                <a16:creationId xmlns:a16="http://schemas.microsoft.com/office/drawing/2014/main" id="{DE9EC106-1E60-002C-33C9-E01E381D8EB5}"/>
              </a:ext>
            </a:extLst>
          </p:cNvPr>
          <p:cNvSpPr txBox="1"/>
          <p:nvPr/>
        </p:nvSpPr>
        <p:spPr>
          <a:xfrm>
            <a:off x="1349259" y="910422"/>
            <a:ext cx="6479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dây</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dẫn</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mang</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dòng</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điện</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
        <p:nvSpPr>
          <p:cNvPr id="206" name="TextBox 205">
            <a:extLst>
              <a:ext uri="{FF2B5EF4-FFF2-40B4-BE49-F238E27FC236}">
                <a16:creationId xmlns:a16="http://schemas.microsoft.com/office/drawing/2014/main" id="{33606614-A3AA-8B6F-207F-CAEA45A50CF6}"/>
              </a:ext>
            </a:extLst>
          </p:cNvPr>
          <p:cNvSpPr txBox="1"/>
          <p:nvPr/>
        </p:nvSpPr>
        <p:spPr>
          <a:xfrm>
            <a:off x="7188739" y="2866473"/>
            <a:ext cx="4153711" cy="2262158"/>
          </a:xfrm>
          <a:prstGeom prst="rect">
            <a:avLst/>
          </a:prstGeom>
          <a:noFill/>
        </p:spPr>
        <p:txBody>
          <a:bodyPr wrap="square" rtlCol="0">
            <a:spAutoFit/>
          </a:bodyPr>
          <a:lstStyle/>
          <a:p>
            <a:pPr>
              <a:lnSpc>
                <a:spcPct val="150000"/>
              </a:lnSpc>
            </a:pPr>
            <a:r>
              <a:rPr lang="en-US" sz="2400" dirty="0" err="1">
                <a:latin typeface="#9Slide03 Arima Madurai Black" panose="00000A00000000000000" pitchFamily="2" charset="0"/>
                <a:cs typeface="#9Slide03 Arima Madurai Black" panose="00000A00000000000000" pitchFamily="2" charset="0"/>
              </a:rPr>
              <a:t>Năm</a:t>
            </a:r>
            <a:r>
              <a:rPr lang="en-US" sz="2400" dirty="0">
                <a:latin typeface="#9Slide03 Arima Madurai Black" panose="00000A00000000000000" pitchFamily="2" charset="0"/>
                <a:cs typeface="#9Slide03 Arima Madurai Black" panose="00000A00000000000000" pitchFamily="2" charset="0"/>
              </a:rPr>
              <a:t> 1820, </a:t>
            </a:r>
            <a:r>
              <a:rPr lang="en-US" sz="2400" dirty="0" err="1">
                <a:latin typeface="#9Slide03 Arima Madurai Black" panose="00000A00000000000000" pitchFamily="2" charset="0"/>
                <a:cs typeface="#9Slide03 Arima Madurai Black" panose="00000A00000000000000" pitchFamily="2" charset="0"/>
              </a:rPr>
              <a:t>nhà</a:t>
            </a:r>
            <a:r>
              <a:rPr lang="en-US" sz="2400" dirty="0">
                <a:latin typeface="#9Slide03 Arima Madurai Black" panose="00000A00000000000000" pitchFamily="2" charset="0"/>
                <a:cs typeface="#9Slide03 Arima Madurai Black" panose="00000A00000000000000" pitchFamily="2" charset="0"/>
              </a:rPr>
              <a:t> khoa học </a:t>
            </a:r>
            <a:r>
              <a:rPr lang="en-US" sz="2400" dirty="0" err="1">
                <a:latin typeface="#9Slide03 Arima Madurai Black" panose="00000A00000000000000" pitchFamily="2" charset="0"/>
                <a:cs typeface="#9Slide03 Arima Madurai Black" panose="00000A00000000000000" pitchFamily="2" charset="0"/>
              </a:rPr>
              <a:t>người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Đan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Mạch</a:t>
            </a:r>
            <a:r>
              <a:rPr lang="en-US" sz="2400" dirty="0">
                <a:latin typeface="#9Slide03 Arima Madurai Black" panose="00000A00000000000000" pitchFamily="2" charset="0"/>
                <a:cs typeface="#9Slide03 Arima Madurai Black" panose="00000A00000000000000" pitchFamily="2" charset="0"/>
              </a:rPr>
              <a:t>, Hans Christian Oersted </a:t>
            </a:r>
            <a:r>
              <a:rPr lang="en-US" sz="2400" dirty="0" err="1">
                <a:latin typeface="#9Slide03 Arima Madurai Black" panose="00000A00000000000000" pitchFamily="2" charset="0"/>
                <a:cs typeface="#9Slide03 Arima Madurai Black" panose="00000A00000000000000" pitchFamily="2" charset="0"/>
              </a:rPr>
              <a:t>đã</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tiến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hành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thí</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nghiệm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sau</a:t>
            </a:r>
            <a:r>
              <a:rPr lang="en-US" sz="2400" dirty="0">
                <a:latin typeface="#9Slide03 Arima Madurai Black" panose="00000A00000000000000" pitchFamily="2" charset="0"/>
                <a:cs typeface="#9Slide03 Arima Madurai Black" panose="00000A00000000000000" pitchFamily="2" charset="0"/>
              </a:rPr>
              <a:t>: </a:t>
            </a:r>
          </a:p>
        </p:txBody>
      </p:sp>
      <p:sp>
        <p:nvSpPr>
          <p:cNvPr id="207" name="TextBox 206">
            <a:extLst>
              <a:ext uri="{FF2B5EF4-FFF2-40B4-BE49-F238E27FC236}">
                <a16:creationId xmlns:a16="http://schemas.microsoft.com/office/drawing/2014/main" id="{B63325DA-0E97-550A-C45F-96B5F607F70F}"/>
              </a:ext>
            </a:extLst>
          </p:cNvPr>
          <p:cNvSpPr txBox="1"/>
          <p:nvPr/>
        </p:nvSpPr>
        <p:spPr>
          <a:xfrm>
            <a:off x="2474552" y="5558568"/>
            <a:ext cx="7709823" cy="600164"/>
          </a:xfrm>
          <a:prstGeom prst="rect">
            <a:avLst/>
          </a:prstGeom>
          <a:noFill/>
        </p:spPr>
        <p:txBody>
          <a:bodyPr wrap="square" rtlCol="0">
            <a:spAutoFit/>
          </a:bodyPr>
          <a:lstStyle/>
          <a:p>
            <a:pPr algn="ctr">
              <a:lnSpc>
                <a:spcPct val="150000"/>
              </a:lnSpc>
            </a:pPr>
            <a:r>
              <a:rPr lang="en-US" sz="2400" dirty="0" err="1">
                <a:latin typeface="#9Slide03 Arima Madurai Black" panose="00000A00000000000000" pitchFamily="2" charset="0"/>
                <a:cs typeface="#9Slide03 Arima Madurai Black" panose="00000A00000000000000" pitchFamily="2" charset="0"/>
              </a:rPr>
              <a:t>Đặt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dẫn</a:t>
            </a:r>
            <a:r>
              <a:rPr lang="en-US" sz="2400" dirty="0">
                <a:latin typeface="#9Slide03 Arima Madurai Black" panose="00000A00000000000000" pitchFamily="2" charset="0"/>
                <a:cs typeface="#9Slide03 Arima Madurai Black" panose="00000A00000000000000" pitchFamily="2" charset="0"/>
              </a:rPr>
              <a:t> song </a:t>
            </a:r>
            <a:r>
              <a:rPr lang="en-US" sz="2400" dirty="0" err="1">
                <a:latin typeface="#9Slide03 Arima Madurai Black" panose="00000A00000000000000" pitchFamily="2" charset="0"/>
                <a:cs typeface="#9Slide03 Arima Madurai Black" panose="00000A00000000000000" pitchFamily="2" charset="0"/>
              </a:rPr>
              <a:t>song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với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kim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nam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châm</a:t>
            </a:r>
            <a:endParaRPr lang="en-US" sz="2400" dirty="0">
              <a:latin typeface="#9Slide03 Arima Madurai Black" panose="00000A00000000000000" pitchFamily="2" charset="0"/>
              <a:cs typeface="#9Slide03 Arima Madurai Black" panose="00000A00000000000000" pitchFamily="2" charset="0"/>
            </a:endParaRPr>
          </a:p>
        </p:txBody>
      </p:sp>
      <p:sp>
        <p:nvSpPr>
          <p:cNvPr id="208" name="TextBox 207">
            <a:extLst>
              <a:ext uri="{FF2B5EF4-FFF2-40B4-BE49-F238E27FC236}">
                <a16:creationId xmlns:a16="http://schemas.microsoft.com/office/drawing/2014/main" id="{1C6C5814-6E39-9703-D879-5B792E5CC39B}"/>
              </a:ext>
            </a:extLst>
          </p:cNvPr>
          <p:cNvSpPr txBox="1"/>
          <p:nvPr/>
        </p:nvSpPr>
        <p:spPr>
          <a:xfrm>
            <a:off x="2753412" y="5397746"/>
            <a:ext cx="7709823" cy="1154162"/>
          </a:xfrm>
          <a:prstGeom prst="rect">
            <a:avLst/>
          </a:prstGeom>
          <a:noFill/>
        </p:spPr>
        <p:txBody>
          <a:bodyPr wrap="square" rtlCol="0">
            <a:spAutoFit/>
          </a:bodyPr>
          <a:lstStyle/>
          <a:p>
            <a:pPr algn="ctr">
              <a:lnSpc>
                <a:spcPct val="150000"/>
              </a:lnSpc>
            </a:pPr>
            <a:r>
              <a:rPr lang="en-US" sz="2400" dirty="0">
                <a:latin typeface="#9Slide03 Arima Madurai Black" panose="00000A00000000000000" pitchFamily="2" charset="0"/>
                <a:cs typeface="#9Slide03 Arima Madurai Black" panose="00000A00000000000000" pitchFamily="2" charset="0"/>
              </a:rPr>
              <a:t>Khi có </a:t>
            </a:r>
            <a:r>
              <a:rPr lang="en-US" sz="2400" dirty="0" err="1">
                <a:latin typeface="#9Slide03 Arima Madurai Black" panose="00000A00000000000000" pitchFamily="2" charset="0"/>
                <a:cs typeface="#9Slide03 Arima Madurai Black" panose="00000A00000000000000" pitchFamily="2" charset="0"/>
              </a:rPr>
              <a:t>dòng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điện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đi</a:t>
            </a:r>
            <a:r>
              <a:rPr lang="en-US" sz="2400" dirty="0">
                <a:latin typeface="#9Slide03 Arima Madurai Black" panose="00000A00000000000000" pitchFamily="2" charset="0"/>
                <a:cs typeface="#9Slide03 Arima Madurai Black" panose="00000A00000000000000" pitchFamily="2" charset="0"/>
              </a:rPr>
              <a:t> qua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dẫn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kim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nam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châm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lệch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khỏi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trí</a:t>
            </a:r>
            <a:r>
              <a:rPr lang="en-US" sz="2400" dirty="0">
                <a:latin typeface="#9Slide03 Arima Madurai Black" panose="00000A00000000000000" pitchFamily="2" charset="0"/>
                <a:cs typeface="#9Slide03 Arima Madurai Black" panose="00000A00000000000000" pitchFamily="2" charset="0"/>
              </a:rPr>
              <a:t> ban </a:t>
            </a:r>
            <a:r>
              <a:rPr lang="en-US" sz="2400" dirty="0" err="1">
                <a:latin typeface="#9Slide03 Arima Madurai Black" panose="00000A00000000000000" pitchFamily="2" charset="0"/>
                <a:cs typeface="#9Slide03 Arima Madurai Black" panose="00000A00000000000000" pitchFamily="2" charset="0"/>
              </a:rPr>
              <a:t>đầu</a:t>
            </a:r>
            <a:endParaRPr lang="en-US" sz="2400" dirty="0">
              <a:latin typeface="#9Slide03 Arima Madurai Black" panose="00000A00000000000000" pitchFamily="2" charset="0"/>
              <a:cs typeface="#9Slide03 Arima Madurai Black" panose="00000A00000000000000" pitchFamily="2" charset="0"/>
            </a:endParaRPr>
          </a:p>
        </p:txBody>
      </p:sp>
      <p:sp>
        <p:nvSpPr>
          <p:cNvPr id="209" name="TextBox 208">
            <a:extLst>
              <a:ext uri="{FF2B5EF4-FFF2-40B4-BE49-F238E27FC236}">
                <a16:creationId xmlns:a16="http://schemas.microsoft.com/office/drawing/2014/main" id="{B3A84D8E-5C47-C2DC-53E6-B426A401BF85}"/>
              </a:ext>
            </a:extLst>
          </p:cNvPr>
          <p:cNvSpPr txBox="1"/>
          <p:nvPr/>
        </p:nvSpPr>
        <p:spPr>
          <a:xfrm>
            <a:off x="2823014" y="5381771"/>
            <a:ext cx="7709823" cy="1154162"/>
          </a:xfrm>
          <a:prstGeom prst="rect">
            <a:avLst/>
          </a:prstGeom>
          <a:noFill/>
        </p:spPr>
        <p:txBody>
          <a:bodyPr wrap="square" rtlCol="0">
            <a:spAutoFit/>
          </a:bodyPr>
          <a:lstStyle/>
          <a:p>
            <a:pPr algn="ctr">
              <a:lnSpc>
                <a:spcPct val="150000"/>
              </a:lnSpc>
            </a:pPr>
            <a:r>
              <a:rPr lang="en-US" sz="2400" dirty="0" err="1">
                <a:latin typeface="#9Slide03 Arima Madurai Black" panose="00000A00000000000000" pitchFamily="2" charset="0"/>
                <a:cs typeface="#9Slide03 Arima Madurai Black" panose="00000A00000000000000" pitchFamily="2" charset="0"/>
              </a:rPr>
              <a:t>Như</a:t>
            </a:r>
            <a:r>
              <a:rPr lang="en-US" sz="2400" dirty="0">
                <a:latin typeface="#9Slide03 Arima Madurai Black" panose="00000A00000000000000" pitchFamily="2" charset="0"/>
                <a:cs typeface="#9Slide03 Arima Madurai Black" panose="00000A00000000000000" pitchFamily="2" charset="0"/>
              </a:rPr>
              <a:t> vậy, </a:t>
            </a:r>
            <a:r>
              <a:rPr lang="en-US" sz="2400" dirty="0" err="1">
                <a:latin typeface="#9Slide03 Arima Madurai Black" panose="00000A00000000000000" pitchFamily="2" charset="0"/>
                <a:cs typeface="#9Slide03 Arima Madurai Black" panose="00000A00000000000000" pitchFamily="2" charset="0"/>
              </a:rPr>
              <a:t>vùng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không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gian</a:t>
            </a:r>
            <a:r>
              <a:rPr lang="en-US" sz="2400" dirty="0">
                <a:latin typeface="#9Slide03 Arima Madurai Black" panose="00000A00000000000000" pitchFamily="2" charset="0"/>
                <a:cs typeface="#9Slide03 Arima Madurai Black" panose="00000A00000000000000" pitchFamily="2" charset="0"/>
              </a:rPr>
              <a:t> bao </a:t>
            </a:r>
            <a:r>
              <a:rPr lang="en-US" sz="2400" dirty="0" err="1">
                <a:latin typeface="#9Slide03 Arima Madurai Black" panose="00000A00000000000000" pitchFamily="2" charset="0"/>
                <a:cs typeface="#9Slide03 Arima Madurai Black" panose="00000A00000000000000" pitchFamily="2" charset="0"/>
              </a:rPr>
              <a:t>quanh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dẫn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mang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dòng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điện</a:t>
            </a:r>
            <a:r>
              <a:rPr lang="en-US" sz="2400" dirty="0">
                <a:latin typeface="#9Slide03 Arima Madurai Black" panose="00000A00000000000000" pitchFamily="2" charset="0"/>
                <a:cs typeface="#9Slide03 Arima Madurai Black" panose="00000A00000000000000" pitchFamily="2" charset="0"/>
              </a:rPr>
              <a:t> có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endParaRPr lang="en-US" sz="24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357289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wipe(left)">
                                      <p:cBhvr>
                                        <p:cTn id="7" dur="500"/>
                                        <p:tgtEl>
                                          <p:spTgt spid="2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5"/>
                                        </p:tgtEl>
                                        <p:attrNameLst>
                                          <p:attrName>style.visibility</p:attrName>
                                        </p:attrNameLst>
                                      </p:cBhvr>
                                      <p:to>
                                        <p:strVal val="visible"/>
                                      </p:to>
                                    </p:set>
                                    <p:animEffect transition="in" filter="wipe(left)">
                                      <p:cBhvr>
                                        <p:cTn id="11" dur="500"/>
                                        <p:tgtEl>
                                          <p:spTgt spid="20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p:cTn id="16" dur="500" fill="hold"/>
                                        <p:tgtEl>
                                          <p:spTgt spid="2050"/>
                                        </p:tgtEl>
                                        <p:attrNameLst>
                                          <p:attrName>ppt_w</p:attrName>
                                        </p:attrNameLst>
                                      </p:cBhvr>
                                      <p:tavLst>
                                        <p:tav tm="0">
                                          <p:val>
                                            <p:fltVal val="0"/>
                                          </p:val>
                                        </p:tav>
                                        <p:tav tm="100000">
                                          <p:val>
                                            <p:strVal val="#ppt_w"/>
                                          </p:val>
                                        </p:tav>
                                      </p:tavLst>
                                    </p:anim>
                                    <p:anim calcmode="lin" valueType="num">
                                      <p:cBhvr>
                                        <p:cTn id="17" dur="500" fill="hold"/>
                                        <p:tgtEl>
                                          <p:spTgt spid="2050"/>
                                        </p:tgtEl>
                                        <p:attrNameLst>
                                          <p:attrName>ppt_h</p:attrName>
                                        </p:attrNameLst>
                                      </p:cBhvr>
                                      <p:tavLst>
                                        <p:tav tm="0">
                                          <p:val>
                                            <p:fltVal val="0"/>
                                          </p:val>
                                        </p:tav>
                                        <p:tav tm="100000">
                                          <p:val>
                                            <p:strVal val="#ppt_h"/>
                                          </p:val>
                                        </p:tav>
                                      </p:tavLst>
                                    </p:anim>
                                    <p:animEffect transition="in" filter="fade">
                                      <p:cBhvr>
                                        <p:cTn id="18" dur="500"/>
                                        <p:tgtEl>
                                          <p:spTgt spid="2050"/>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206"/>
                                        </p:tgtEl>
                                        <p:attrNameLst>
                                          <p:attrName>style.visibility</p:attrName>
                                        </p:attrNameLst>
                                      </p:cBhvr>
                                      <p:to>
                                        <p:strVal val="visible"/>
                                      </p:to>
                                    </p:set>
                                    <p:animEffect transition="in" filter="wipe(up)">
                                      <p:cBhvr>
                                        <p:cTn id="22" dur="500"/>
                                        <p:tgtEl>
                                          <p:spTgt spid="20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050"/>
                                        </p:tgtEl>
                                      </p:cBhvr>
                                    </p:animEffect>
                                    <p:set>
                                      <p:cBhvr>
                                        <p:cTn id="27" dur="1" fill="hold">
                                          <p:stCondLst>
                                            <p:cond delay="499"/>
                                          </p:stCondLst>
                                        </p:cTn>
                                        <p:tgtEl>
                                          <p:spTgt spid="2050"/>
                                        </p:tgtEl>
                                        <p:attrNameLst>
                                          <p:attrName>style.visibility</p:attrName>
                                        </p:attrNameLst>
                                      </p:cBhvr>
                                      <p:to>
                                        <p:strVal val="hidden"/>
                                      </p:to>
                                    </p:set>
                                  </p:childTnLst>
                                </p:cTn>
                              </p:par>
                              <p:par>
                                <p:cTn id="28" presetID="10" presetClass="exit" presetSubtype="0" fill="hold" grpId="1" nodeType="withEffect">
                                  <p:stCondLst>
                                    <p:cond delay="0"/>
                                  </p:stCondLst>
                                  <p:iterate type="lt">
                                    <p:tmPct val="0"/>
                                  </p:iterate>
                                  <p:childTnLst>
                                    <p:animEffect transition="out" filter="fade">
                                      <p:cBhvr>
                                        <p:cTn id="29" dur="500"/>
                                        <p:tgtEl>
                                          <p:spTgt spid="206"/>
                                        </p:tgtEl>
                                      </p:cBhvr>
                                    </p:animEffect>
                                    <p:set>
                                      <p:cBhvr>
                                        <p:cTn id="30" dur="1" fill="hold">
                                          <p:stCondLst>
                                            <p:cond delay="499"/>
                                          </p:stCondLst>
                                        </p:cTn>
                                        <p:tgtEl>
                                          <p:spTgt spid="206"/>
                                        </p:tgtEl>
                                        <p:attrNameLst>
                                          <p:attrName>style.visibility</p:attrName>
                                        </p:attrNameLst>
                                      </p:cBhvr>
                                      <p:to>
                                        <p:strVal val="hidden"/>
                                      </p:to>
                                    </p:set>
                                  </p:childTnLst>
                                </p:cTn>
                              </p:par>
                              <p:par>
                                <p:cTn id="31" presetID="53" presetClass="entr" presetSubtype="1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par>
                          <p:cTn id="36" fill="hold">
                            <p:stCondLst>
                              <p:cond delay="500"/>
                            </p:stCondLst>
                            <p:childTnLst>
                              <p:par>
                                <p:cTn id="37" presetID="22" presetClass="entr" presetSubtype="1" fill="hold" grpId="0" nodeType="afterEffect">
                                  <p:stCondLst>
                                    <p:cond delay="0"/>
                                  </p:stCondLst>
                                  <p:iterate type="lt">
                                    <p:tmPct val="6000"/>
                                  </p:iterate>
                                  <p:childTnLst>
                                    <p:set>
                                      <p:cBhvr>
                                        <p:cTn id="38" dur="1" fill="hold">
                                          <p:stCondLst>
                                            <p:cond delay="0"/>
                                          </p:stCondLst>
                                        </p:cTn>
                                        <p:tgtEl>
                                          <p:spTgt spid="207"/>
                                        </p:tgtEl>
                                        <p:attrNameLst>
                                          <p:attrName>style.visibility</p:attrName>
                                        </p:attrNameLst>
                                      </p:cBhvr>
                                      <p:to>
                                        <p:strVal val="visible"/>
                                      </p:to>
                                    </p:set>
                                    <p:animEffect transition="in" filter="wipe(up)">
                                      <p:cBhvr>
                                        <p:cTn id="39" dur="500"/>
                                        <p:tgtEl>
                                          <p:spTgt spid="20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iterate type="lt">
                                    <p:tmPct val="0"/>
                                  </p:iterate>
                                  <p:childTnLst>
                                    <p:animEffect transition="out" filter="fade">
                                      <p:cBhvr>
                                        <p:cTn id="43" dur="500"/>
                                        <p:tgtEl>
                                          <p:spTgt spid="207"/>
                                        </p:tgtEl>
                                      </p:cBhvr>
                                    </p:animEffect>
                                    <p:set>
                                      <p:cBhvr>
                                        <p:cTn id="44" dur="1" fill="hold">
                                          <p:stCondLst>
                                            <p:cond delay="499"/>
                                          </p:stCondLst>
                                        </p:cTn>
                                        <p:tgtEl>
                                          <p:spTgt spid="207"/>
                                        </p:tgtEl>
                                        <p:attrNameLst>
                                          <p:attrName>style.visibility</p:attrName>
                                        </p:attrNameLst>
                                      </p:cBhvr>
                                      <p:to>
                                        <p:strVal val="hidden"/>
                                      </p:to>
                                    </p:set>
                                  </p:childTnLst>
                                </p:cTn>
                              </p:par>
                            </p:childTnLst>
                          </p:cTn>
                        </p:par>
                        <p:par>
                          <p:cTn id="45" fill="hold">
                            <p:stCondLst>
                              <p:cond delay="500"/>
                            </p:stCondLst>
                            <p:childTnLst>
                              <p:par>
                                <p:cTn id="46" presetID="22" presetClass="entr" presetSubtype="1" fill="hold" grpId="0" nodeType="afterEffect">
                                  <p:stCondLst>
                                    <p:cond delay="0"/>
                                  </p:stCondLst>
                                  <p:iterate type="lt">
                                    <p:tmPct val="6000"/>
                                  </p:iterate>
                                  <p:childTnLst>
                                    <p:set>
                                      <p:cBhvr>
                                        <p:cTn id="47" dur="1" fill="hold">
                                          <p:stCondLst>
                                            <p:cond delay="0"/>
                                          </p:stCondLst>
                                        </p:cTn>
                                        <p:tgtEl>
                                          <p:spTgt spid="208"/>
                                        </p:tgtEl>
                                        <p:attrNameLst>
                                          <p:attrName>style.visibility</p:attrName>
                                        </p:attrNameLst>
                                      </p:cBhvr>
                                      <p:to>
                                        <p:strVal val="visible"/>
                                      </p:to>
                                    </p:set>
                                    <p:animEffect transition="in" filter="wipe(up)">
                                      <p:cBhvr>
                                        <p:cTn id="48" dur="500"/>
                                        <p:tgtEl>
                                          <p:spTgt spid="20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iterate type="lt">
                                    <p:tmPct val="0"/>
                                  </p:iterate>
                                  <p:childTnLst>
                                    <p:animEffect transition="out" filter="fade">
                                      <p:cBhvr>
                                        <p:cTn id="52" dur="500"/>
                                        <p:tgtEl>
                                          <p:spTgt spid="208"/>
                                        </p:tgtEl>
                                      </p:cBhvr>
                                    </p:animEffect>
                                    <p:set>
                                      <p:cBhvr>
                                        <p:cTn id="53" dur="1" fill="hold">
                                          <p:stCondLst>
                                            <p:cond delay="499"/>
                                          </p:stCondLst>
                                        </p:cTn>
                                        <p:tgtEl>
                                          <p:spTgt spid="208"/>
                                        </p:tgtEl>
                                        <p:attrNameLst>
                                          <p:attrName>style.visibility</p:attrName>
                                        </p:attrNameLst>
                                      </p:cBhvr>
                                      <p:to>
                                        <p:strVal val="hidden"/>
                                      </p:to>
                                    </p:set>
                                  </p:childTnLst>
                                </p:cTn>
                              </p:par>
                            </p:childTnLst>
                          </p:cTn>
                        </p:par>
                        <p:par>
                          <p:cTn id="54" fill="hold">
                            <p:stCondLst>
                              <p:cond delay="500"/>
                            </p:stCondLst>
                            <p:childTnLst>
                              <p:par>
                                <p:cTn id="55" presetID="22" presetClass="entr" presetSubtype="1" fill="hold" grpId="0" nodeType="afterEffect">
                                  <p:stCondLst>
                                    <p:cond delay="0"/>
                                  </p:stCondLst>
                                  <p:iterate type="lt">
                                    <p:tmPct val="6000"/>
                                  </p:iterate>
                                  <p:childTnLst>
                                    <p:set>
                                      <p:cBhvr>
                                        <p:cTn id="56" dur="1" fill="hold">
                                          <p:stCondLst>
                                            <p:cond delay="0"/>
                                          </p:stCondLst>
                                        </p:cTn>
                                        <p:tgtEl>
                                          <p:spTgt spid="209"/>
                                        </p:tgtEl>
                                        <p:attrNameLst>
                                          <p:attrName>style.visibility</p:attrName>
                                        </p:attrNameLst>
                                      </p:cBhvr>
                                      <p:to>
                                        <p:strVal val="visible"/>
                                      </p:to>
                                    </p:set>
                                    <p:animEffect transition="in" filter="wipe(up)">
                                      <p:cBhvr>
                                        <p:cTn id="57"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p:bldP spid="206" grpId="0"/>
      <p:bldP spid="206" grpId="1"/>
      <p:bldP spid="207" grpId="0"/>
      <p:bldP spid="207" grpId="1"/>
      <p:bldP spid="208" grpId="0"/>
      <p:bldP spid="208" grpId="1"/>
      <p:bldP spid="20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6200000">
            <a:off x="-2870587" y="377516"/>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5135650">
            <a:off x="9639122" y="4280145"/>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a:extLst>
              <a:ext uri="{FF2B5EF4-FFF2-40B4-BE49-F238E27FC236}">
                <a16:creationId xmlns:a16="http://schemas.microsoft.com/office/drawing/2014/main" id="{4D36AEFE-820A-9C1B-C110-C3F6BA2D731A}"/>
              </a:ext>
            </a:extLst>
          </p:cNvPr>
          <p:cNvSpPr txBox="1"/>
          <p:nvPr/>
        </p:nvSpPr>
        <p:spPr>
          <a:xfrm>
            <a:off x="3185420" y="2351852"/>
            <a:ext cx="7826243" cy="1200329"/>
          </a:xfrm>
          <a:prstGeom prst="rect">
            <a:avLst/>
          </a:prstGeom>
          <a:noFill/>
        </p:spPr>
        <p:txBody>
          <a:bodyPr wrap="square" rtlCol="0">
            <a:spAutoFit/>
          </a:bodyPr>
          <a:lstStyle/>
          <a:p>
            <a:r>
              <a:rPr lang="vi-VN" sz="3600" dirty="0">
                <a:solidFill>
                  <a:srgbClr val="1A3490"/>
                </a:solidFill>
                <a:latin typeface="#9Slide07 IcielBaliho Script" pitchFamily="2" charset="0"/>
              </a:rPr>
              <a:t>Có thể phát hiện sự tồn tại của từ trường bằng cách nào?</a:t>
            </a:r>
            <a:endParaRPr lang="en-US" sz="3600" dirty="0">
              <a:solidFill>
                <a:srgbClr val="1A3490"/>
              </a:solidFill>
              <a:latin typeface="#9Slide07 IcielBaliho Script" pitchFamily="2" charset="0"/>
            </a:endParaRPr>
          </a:p>
        </p:txBody>
      </p:sp>
      <p:grpSp>
        <p:nvGrpSpPr>
          <p:cNvPr id="16" name="Group 15">
            <a:extLst>
              <a:ext uri="{FF2B5EF4-FFF2-40B4-BE49-F238E27FC236}">
                <a16:creationId xmlns:a16="http://schemas.microsoft.com/office/drawing/2014/main" id="{A85BEA35-BA75-905C-A232-0CFBA08AB32E}"/>
              </a:ext>
            </a:extLst>
          </p:cNvPr>
          <p:cNvGrpSpPr/>
          <p:nvPr/>
        </p:nvGrpSpPr>
        <p:grpSpPr>
          <a:xfrm>
            <a:off x="1391947" y="2088900"/>
            <a:ext cx="1595513" cy="1605925"/>
            <a:chOff x="7667526" y="1730139"/>
            <a:chExt cx="4093347" cy="4120062"/>
          </a:xfrm>
        </p:grpSpPr>
        <p:grpSp>
          <p:nvGrpSpPr>
            <p:cNvPr id="17" name="Graphic 5">
              <a:extLst>
                <a:ext uri="{FF2B5EF4-FFF2-40B4-BE49-F238E27FC236}">
                  <a16:creationId xmlns:a16="http://schemas.microsoft.com/office/drawing/2014/main" id="{13E42817-955A-4755-0E19-8D9B29A27CCF}"/>
                </a:ext>
              </a:extLst>
            </p:cNvPr>
            <p:cNvGrpSpPr/>
            <p:nvPr/>
          </p:nvGrpSpPr>
          <p:grpSpPr>
            <a:xfrm>
              <a:off x="7719266" y="1738963"/>
              <a:ext cx="3992479" cy="3127215"/>
              <a:chOff x="1218616" y="1609419"/>
              <a:chExt cx="2994359" cy="2345411"/>
            </a:xfrm>
          </p:grpSpPr>
          <p:sp>
            <p:nvSpPr>
              <p:cNvPr id="150" name="Freeform: Shape 149">
                <a:extLst>
                  <a:ext uri="{FF2B5EF4-FFF2-40B4-BE49-F238E27FC236}">
                    <a16:creationId xmlns:a16="http://schemas.microsoft.com/office/drawing/2014/main" id="{F1E9EC1F-2161-5FFE-514B-8A1F51BE5327}"/>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1" name="Freeform: Shape 150">
                <a:extLst>
                  <a:ext uri="{FF2B5EF4-FFF2-40B4-BE49-F238E27FC236}">
                    <a16:creationId xmlns:a16="http://schemas.microsoft.com/office/drawing/2014/main" id="{58191574-9DE2-BC4E-CED4-135D965E54B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39B238F6-C36E-4374-891B-3E199535831A}"/>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47EF49F2-9803-952E-612F-FBB58C83B8BE}"/>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54151F59-018F-02B1-FAAB-904775D756D8}"/>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83817931-C5D8-27C1-3A0E-34318B4E799E}"/>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FC0B658-8244-AC07-3162-91DD577D7B8A}"/>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48ECEDC7-9FF7-8F39-68EE-B849254BACD1}"/>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8" name="Freeform: Shape 157">
                <a:extLst>
                  <a:ext uri="{FF2B5EF4-FFF2-40B4-BE49-F238E27FC236}">
                    <a16:creationId xmlns:a16="http://schemas.microsoft.com/office/drawing/2014/main" id="{806BB44C-A4A3-66C5-313B-D6DE3CEAEF13}"/>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9" name="Freeform: Shape 158">
                <a:extLst>
                  <a:ext uri="{FF2B5EF4-FFF2-40B4-BE49-F238E27FC236}">
                    <a16:creationId xmlns:a16="http://schemas.microsoft.com/office/drawing/2014/main" id="{88D1A177-12F1-3470-BA41-C9B03A28FD2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558C6B1B-5292-FCE5-95AF-4E22EB580739}"/>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1" name="Freeform: Shape 160">
                <a:extLst>
                  <a:ext uri="{FF2B5EF4-FFF2-40B4-BE49-F238E27FC236}">
                    <a16:creationId xmlns:a16="http://schemas.microsoft.com/office/drawing/2014/main" id="{3FA496E2-EE11-7BEC-6A1F-262AC63EA126}"/>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2" name="Freeform: Shape 161">
                <a:extLst>
                  <a:ext uri="{FF2B5EF4-FFF2-40B4-BE49-F238E27FC236}">
                    <a16:creationId xmlns:a16="http://schemas.microsoft.com/office/drawing/2014/main" id="{2BE2442D-3BDE-8527-6B77-2E7BACF20BFF}"/>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3" name="Freeform: Shape 162">
                <a:extLst>
                  <a:ext uri="{FF2B5EF4-FFF2-40B4-BE49-F238E27FC236}">
                    <a16:creationId xmlns:a16="http://schemas.microsoft.com/office/drawing/2014/main" id="{9009AAE4-EC4F-AA92-3D55-5CEDE0ACE0B4}"/>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4" name="Freeform: Shape 163">
                <a:extLst>
                  <a:ext uri="{FF2B5EF4-FFF2-40B4-BE49-F238E27FC236}">
                    <a16:creationId xmlns:a16="http://schemas.microsoft.com/office/drawing/2014/main" id="{D0AE8CA7-28E8-8927-4FEB-2B7587E81D1E}"/>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5" name="Freeform: Shape 164">
                <a:extLst>
                  <a:ext uri="{FF2B5EF4-FFF2-40B4-BE49-F238E27FC236}">
                    <a16:creationId xmlns:a16="http://schemas.microsoft.com/office/drawing/2014/main" id="{52CD6FA4-A895-DCA5-16F4-B5F8AB725A8D}"/>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BABC0872-3F54-C795-A78C-F276948FA8D0}"/>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FB16677E-19E1-FC6A-5440-5428E9E155C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741D3985-2BF2-754D-A56F-11B1D55604F3}"/>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9" name="Freeform: Shape 168">
                <a:extLst>
                  <a:ext uri="{FF2B5EF4-FFF2-40B4-BE49-F238E27FC236}">
                    <a16:creationId xmlns:a16="http://schemas.microsoft.com/office/drawing/2014/main" id="{0FBAE657-180F-A359-C19A-EB579A1CA93F}"/>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0" name="Freeform: Shape 169">
                <a:extLst>
                  <a:ext uri="{FF2B5EF4-FFF2-40B4-BE49-F238E27FC236}">
                    <a16:creationId xmlns:a16="http://schemas.microsoft.com/office/drawing/2014/main" id="{B7033BAC-E2E1-120F-3079-63C7B9A1A9A3}"/>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4A9529ED-7F2D-2CAB-B86B-30E89E0E62D2}"/>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861FC4F8-9CEC-4E32-5BAC-96747B2B259B}"/>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BF6047F2-6FD3-28E0-36B3-3E265BEC3E2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9DC42968-65E7-3DD2-5E92-92223352747E}"/>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52B8079B-77F2-B11E-2F1B-5BBE2B640B70}"/>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A5B4FDC2-15CC-F3AE-11C2-DBFDC35200DC}"/>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6E350FDD-6D1A-2193-6949-7C0250E4AD3A}"/>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658A5DED-F75B-FAD3-1267-6070CACF2936}"/>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9A984A4F-5262-F069-1C87-9A14C3F0E065}"/>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66784DD6-1025-F87D-913A-5125A7F50451}"/>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AEE43795-D23A-839C-79FB-FBEF80D32C4C}"/>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B116D446-9B34-A17C-E01E-ADA776319DA1}"/>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A4F24541-412D-5BE6-82FD-9579C6A6969D}"/>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AD968CE2-B800-EC25-6AA1-CD23BD0C36D8}"/>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5" name="Freeform: Shape 184">
                <a:extLst>
                  <a:ext uri="{FF2B5EF4-FFF2-40B4-BE49-F238E27FC236}">
                    <a16:creationId xmlns:a16="http://schemas.microsoft.com/office/drawing/2014/main" id="{32617501-AA67-614D-F3F9-8E300775ECC8}"/>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C1F9B536-BB97-E5CA-3137-4102B80387B9}"/>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1F40912C-56A2-054E-9ECB-19D45966CF4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FC61BBF4-C2DE-1DB2-B4C1-C4A7FBA79706}"/>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7906EB63-57D1-FF66-3CA1-1E42AF0B7BE1}"/>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EBAE427-8C65-E173-08E4-F7127A7FC147}"/>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7859CC36-23B8-A001-41CC-22DA77E87213}"/>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95515167-B6BC-A01D-B54F-241723BBFBFB}"/>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6EA2DB8D-B852-C1B3-A6CF-C36D42A4DF65}"/>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21" name="Freeform: Shape 20">
              <a:extLst>
                <a:ext uri="{FF2B5EF4-FFF2-40B4-BE49-F238E27FC236}">
                  <a16:creationId xmlns:a16="http://schemas.microsoft.com/office/drawing/2014/main" id="{FDB02220-5530-4209-2B56-EB8F1E5C1347}"/>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3" name="Freeform: Shape 22">
              <a:extLst>
                <a:ext uri="{FF2B5EF4-FFF2-40B4-BE49-F238E27FC236}">
                  <a16:creationId xmlns:a16="http://schemas.microsoft.com/office/drawing/2014/main" id="{A21EDECC-7A72-BCBD-273B-C0756454067C}"/>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24" name="Graphic 5">
              <a:extLst>
                <a:ext uri="{FF2B5EF4-FFF2-40B4-BE49-F238E27FC236}">
                  <a16:creationId xmlns:a16="http://schemas.microsoft.com/office/drawing/2014/main" id="{FC87AE0F-05F2-E4C5-8B98-4EB12E5EFF0B}"/>
                </a:ext>
              </a:extLst>
            </p:cNvPr>
            <p:cNvGrpSpPr/>
            <p:nvPr/>
          </p:nvGrpSpPr>
          <p:grpSpPr>
            <a:xfrm>
              <a:off x="10580914" y="3966952"/>
              <a:ext cx="1031992" cy="1386933"/>
              <a:chOff x="3364852" y="3280411"/>
              <a:chExt cx="773994" cy="1040200"/>
            </a:xfrm>
          </p:grpSpPr>
          <p:sp>
            <p:nvSpPr>
              <p:cNvPr id="116" name="Freeform: Shape 115">
                <a:extLst>
                  <a:ext uri="{FF2B5EF4-FFF2-40B4-BE49-F238E27FC236}">
                    <a16:creationId xmlns:a16="http://schemas.microsoft.com/office/drawing/2014/main" id="{F8CB404B-A04F-83E8-E884-594FA0F3C28E}"/>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4C571B1F-F274-71AF-35D5-A500DAE3943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CAD325B-DE53-8990-252E-895FAABB7B1C}"/>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833633BA-802D-C9A6-F838-E296240BC5CE}"/>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405D2FE1-B68F-B38E-8724-9FBA78C2E997}"/>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834EE4EB-9812-D3F0-29D2-92C34E2D9D14}"/>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47FFDD7F-8F70-93F8-4F0D-D4616C1084F9}"/>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40A0A2DF-A55C-8CE4-E412-F889B1934E31}"/>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8000F928-5799-6783-B8A1-B627EBDBA5DA}"/>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36807918-8C1C-5640-A294-ED10F7B3654B}"/>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B6FF2BE7-38A3-D809-0730-589E2E838FAE}"/>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95E2351F-F270-66A5-B27E-D5696F130EEF}"/>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8" name="Freeform: Shape 127">
                <a:extLst>
                  <a:ext uri="{FF2B5EF4-FFF2-40B4-BE49-F238E27FC236}">
                    <a16:creationId xmlns:a16="http://schemas.microsoft.com/office/drawing/2014/main" id="{AA0CD72D-0BD0-A2DA-312E-A240D4E98F01}"/>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79BD1F21-19ED-0897-C14C-33F2F91FD97C}"/>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8A388C47-1F2D-82F8-CA6D-E23CD1090D92}"/>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1" name="Freeform: Shape 130">
                <a:extLst>
                  <a:ext uri="{FF2B5EF4-FFF2-40B4-BE49-F238E27FC236}">
                    <a16:creationId xmlns:a16="http://schemas.microsoft.com/office/drawing/2014/main" id="{9C9C6037-CFA4-9602-52DE-474E0F611BD1}"/>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951C33E5-E5C4-3D06-48A0-94FA71E28B3F}"/>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E4CAEE7A-602B-A50C-6293-8E16B1E25067}"/>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506A54BB-CBDC-D9C8-3D9C-CFA5B68CE634}"/>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960FC1E8-898C-F271-4968-F6ED8190B9E7}"/>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7A94F38F-CF99-5548-B75F-BEA56E9FAC57}"/>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7" name="Freeform: Shape 136">
                <a:extLst>
                  <a:ext uri="{FF2B5EF4-FFF2-40B4-BE49-F238E27FC236}">
                    <a16:creationId xmlns:a16="http://schemas.microsoft.com/office/drawing/2014/main" id="{4810A953-C1A6-5113-DD59-3AE7456EFF53}"/>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8" name="Freeform: Shape 137">
                <a:extLst>
                  <a:ext uri="{FF2B5EF4-FFF2-40B4-BE49-F238E27FC236}">
                    <a16:creationId xmlns:a16="http://schemas.microsoft.com/office/drawing/2014/main" id="{A5E913A5-52D4-BC17-DB61-F8C3361DC71F}"/>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BE5AB7CF-D68F-9D8F-3A12-9C0D6448B310}"/>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0" name="Freeform: Shape 139">
                <a:extLst>
                  <a:ext uri="{FF2B5EF4-FFF2-40B4-BE49-F238E27FC236}">
                    <a16:creationId xmlns:a16="http://schemas.microsoft.com/office/drawing/2014/main" id="{CCAB3C24-C842-5488-CEB9-69A091FD3927}"/>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1" name="Freeform: Shape 140">
                <a:extLst>
                  <a:ext uri="{FF2B5EF4-FFF2-40B4-BE49-F238E27FC236}">
                    <a16:creationId xmlns:a16="http://schemas.microsoft.com/office/drawing/2014/main" id="{879EDEC8-BAD0-6A1F-5643-35522A9ACEF1}"/>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2" name="Freeform: Shape 141">
                <a:extLst>
                  <a:ext uri="{FF2B5EF4-FFF2-40B4-BE49-F238E27FC236}">
                    <a16:creationId xmlns:a16="http://schemas.microsoft.com/office/drawing/2014/main" id="{0141F3AD-0EDB-7216-472F-2865F0463820}"/>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3" name="Freeform: Shape 142">
                <a:extLst>
                  <a:ext uri="{FF2B5EF4-FFF2-40B4-BE49-F238E27FC236}">
                    <a16:creationId xmlns:a16="http://schemas.microsoft.com/office/drawing/2014/main" id="{2EC9A09F-9042-ED48-186B-246ECBADF628}"/>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4" name="Freeform: Shape 143">
                <a:extLst>
                  <a:ext uri="{FF2B5EF4-FFF2-40B4-BE49-F238E27FC236}">
                    <a16:creationId xmlns:a16="http://schemas.microsoft.com/office/drawing/2014/main" id="{1ED07F23-4364-16BB-CC45-DAD97F126277}"/>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5" name="Freeform: Shape 144">
                <a:extLst>
                  <a:ext uri="{FF2B5EF4-FFF2-40B4-BE49-F238E27FC236}">
                    <a16:creationId xmlns:a16="http://schemas.microsoft.com/office/drawing/2014/main" id="{0563CD02-AD1F-A30D-9754-CE3D6F37BDCA}"/>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6" name="Freeform: Shape 145">
                <a:extLst>
                  <a:ext uri="{FF2B5EF4-FFF2-40B4-BE49-F238E27FC236}">
                    <a16:creationId xmlns:a16="http://schemas.microsoft.com/office/drawing/2014/main" id="{3441358A-0D0D-DAA4-9AE8-DDF27ED60B68}"/>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1BB26AE1-36CC-7570-C165-CD1E430D1C00}"/>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A3A7C17C-EE61-717F-1403-A83D20C92932}"/>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207FE870-5965-94E1-895F-36218D41E6EC}"/>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5" name="Graphic 5">
              <a:extLst>
                <a:ext uri="{FF2B5EF4-FFF2-40B4-BE49-F238E27FC236}">
                  <a16:creationId xmlns:a16="http://schemas.microsoft.com/office/drawing/2014/main" id="{DB90BDE0-DC49-EB2B-3ABB-13BB4F714939}"/>
                </a:ext>
              </a:extLst>
            </p:cNvPr>
            <p:cNvGrpSpPr/>
            <p:nvPr/>
          </p:nvGrpSpPr>
          <p:grpSpPr>
            <a:xfrm>
              <a:off x="8877948" y="2220963"/>
              <a:ext cx="2048049" cy="3407965"/>
              <a:chOff x="2087627" y="1970919"/>
              <a:chExt cx="1536037" cy="2555974"/>
            </a:xfrm>
          </p:grpSpPr>
          <p:sp>
            <p:nvSpPr>
              <p:cNvPr id="113" name="Freeform: Shape 112">
                <a:extLst>
                  <a:ext uri="{FF2B5EF4-FFF2-40B4-BE49-F238E27FC236}">
                    <a16:creationId xmlns:a16="http://schemas.microsoft.com/office/drawing/2014/main" id="{E843F845-C02C-30C7-CD35-274CCF583E32}"/>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14698ADF-A5F3-F28A-0565-6E598638D6FF}"/>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2B7640F1-E22C-FF79-EF15-87E3BB8693CB}"/>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7" name="Graphic 5">
              <a:extLst>
                <a:ext uri="{FF2B5EF4-FFF2-40B4-BE49-F238E27FC236}">
                  <a16:creationId xmlns:a16="http://schemas.microsoft.com/office/drawing/2014/main" id="{A42DB187-E489-16E5-7644-4CA49DC0BF2E}"/>
                </a:ext>
              </a:extLst>
            </p:cNvPr>
            <p:cNvGrpSpPr/>
            <p:nvPr/>
          </p:nvGrpSpPr>
          <p:grpSpPr>
            <a:xfrm>
              <a:off x="7903618" y="2373648"/>
              <a:ext cx="1183931" cy="3342981"/>
              <a:chOff x="1356880" y="2085433"/>
              <a:chExt cx="887948" cy="2507236"/>
            </a:xfrm>
          </p:grpSpPr>
          <p:sp>
            <p:nvSpPr>
              <p:cNvPr id="42" name="Freeform: Shape 41">
                <a:extLst>
                  <a:ext uri="{FF2B5EF4-FFF2-40B4-BE49-F238E27FC236}">
                    <a16:creationId xmlns:a16="http://schemas.microsoft.com/office/drawing/2014/main" id="{DB01556F-FA9C-DCEB-DC82-13E35427EC5C}"/>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3" name="Freeform: Shape 42">
                <a:extLst>
                  <a:ext uri="{FF2B5EF4-FFF2-40B4-BE49-F238E27FC236}">
                    <a16:creationId xmlns:a16="http://schemas.microsoft.com/office/drawing/2014/main" id="{351271EA-1B6B-F5F9-43D3-32BE8678D678}"/>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3AF81D3D-DA23-AD08-74C1-C72633850038}"/>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5" name="Freeform: Shape 44">
                <a:extLst>
                  <a:ext uri="{FF2B5EF4-FFF2-40B4-BE49-F238E27FC236}">
                    <a16:creationId xmlns:a16="http://schemas.microsoft.com/office/drawing/2014/main" id="{486C3F0C-0C9E-44E8-DF64-1D3EDFF3E63D}"/>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6" name="Freeform: Shape 45">
                <a:extLst>
                  <a:ext uri="{FF2B5EF4-FFF2-40B4-BE49-F238E27FC236}">
                    <a16:creationId xmlns:a16="http://schemas.microsoft.com/office/drawing/2014/main" id="{5CB99250-461A-0C5E-ECD8-6D3BE3B85065}"/>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7" name="Freeform: Shape 46">
                <a:extLst>
                  <a:ext uri="{FF2B5EF4-FFF2-40B4-BE49-F238E27FC236}">
                    <a16:creationId xmlns:a16="http://schemas.microsoft.com/office/drawing/2014/main" id="{29B67376-8832-1493-EF44-34434CD1D214}"/>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8" name="Freeform: Shape 47">
                <a:extLst>
                  <a:ext uri="{FF2B5EF4-FFF2-40B4-BE49-F238E27FC236}">
                    <a16:creationId xmlns:a16="http://schemas.microsoft.com/office/drawing/2014/main" id="{B2B64828-3C40-1636-BE6A-C6AFFDEDF70E}"/>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9" name="Freeform: Shape 48">
                <a:extLst>
                  <a:ext uri="{FF2B5EF4-FFF2-40B4-BE49-F238E27FC236}">
                    <a16:creationId xmlns:a16="http://schemas.microsoft.com/office/drawing/2014/main" id="{68D3D885-8C34-F6BA-5A26-30B3319320E0}"/>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6ACF392-F5F2-C018-23E4-DE49394812CB}"/>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57DE35FA-AD3C-EBEA-AE75-76A58D03B173}"/>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50F80F94-A11E-8C0B-33BB-642FD225AAB8}"/>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AB211570-CE92-CC93-24D3-BAB999CF9734}"/>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1769BD32-CD59-60DD-83BE-D72166228A81}"/>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5DD699F7-8F78-501B-7ACF-98A1A9FC71FE}"/>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82860E3-E8F8-B95B-0020-A6CE5D5909F7}"/>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7" name="Freeform: Shape 56">
                <a:extLst>
                  <a:ext uri="{FF2B5EF4-FFF2-40B4-BE49-F238E27FC236}">
                    <a16:creationId xmlns:a16="http://schemas.microsoft.com/office/drawing/2014/main" id="{9AC2AF6F-79B8-D952-E991-EB62502EC7B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B7BFB0B9-08C9-D91B-3A6E-F0915A995AE8}"/>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F917EBE4-C2B7-B4FE-020A-57A42B8D5848}"/>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5211D1A1-F8D3-C5F1-0336-C25804199440}"/>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9747869D-B705-2823-C613-4176C98FF9EB}"/>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A243FDC-EE8B-424C-BC63-4D7D4BC4B321}"/>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0DF92207-8EAC-6942-5896-95ADD39B6D60}"/>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CF0F0527-D512-AE66-598C-CDCA3922EAF5}"/>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0E8083C3-B61F-28E6-9942-19B0716EA7FE}"/>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24FAF9DA-AEFB-F479-34A5-37205A74989C}"/>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AB5CA27A-D139-06B4-3E01-7A3C0B54D290}"/>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6113978-CC67-6CFF-38BB-ABAA40193ED6}"/>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F443D5CD-770B-DF57-967E-27EEF4C87A3E}"/>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29AFF536-84D9-573C-B813-0DF72DA9EBAF}"/>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266DA3B0-860F-3762-C4BC-FB2FACFEAEC6}"/>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11F829FB-69F1-99C6-9190-8398BFA18D69}"/>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E6E270CB-1BB9-7A8E-4AD7-2C74BB5CF1DD}"/>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C01F9ADF-759C-6A92-3E39-9B03AD710AA8}"/>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63709669-222B-7D1A-D380-547CCFF4405C}"/>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EFE0DF6D-C409-4C2F-F4F4-D0FAEF1B836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02E58012-6BB2-4393-9322-77D167CD12B2}"/>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90AB8A73-3DD2-58FE-75B6-8361023DC2CA}"/>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1233A84E-B8E2-A046-DC2E-4488E4A600B6}"/>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DFE2CC61-2F4E-ACB4-E2E9-2C9FDA6B193D}"/>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BF26C39A-B2F6-6A64-9596-99DA4C45932B}"/>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56441819-B09F-EC07-8F3B-61B55194C901}"/>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92F53C7A-7B1A-79E2-C26C-2ABC22950965}"/>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6FD6D1C3-ABD0-9C56-5505-A71FB61D3A55}"/>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243F7C-CA6D-2652-A365-9A0503CEB744}"/>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C86B83F5-6649-25C5-AAEA-6149E1C0C863}"/>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44BA699C-13B6-3275-A2B1-83B0308FE9D2}"/>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156FE83-2781-1E78-5FA2-DA995AABFF1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4015F96C-5CB2-B60C-1A67-418C53E785CA}"/>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1FCE685B-909A-6ED3-A05F-ED8DE95E3974}"/>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0B1AECC9-3217-2871-EF32-676A1C43BEBB}"/>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D1E6660F-CF7E-1EB9-41D7-EAE183BAA77C}"/>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67E2E590-C77C-495A-105C-51531BC2610B}"/>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E9346E0E-228C-31CA-2190-E513AB2B093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865CC99C-C6AC-5F8C-3534-E690B426CFFB}"/>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7F9B0A00-3570-9DBC-1C7D-6A45275C83B5}"/>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DFF116E0-3B00-1581-9507-56D11590F8EB}"/>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6192D300-3EA7-1773-EE8E-B4E836740478}"/>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A0F71A2C-F616-A4D0-64F3-258635CFBCE9}"/>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F1AC8405-1289-330D-8DDB-B3D47BC7477A}"/>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28E2527F-02B5-AD8F-1DB0-E98504779A0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1F2EF194-061E-ACF4-E242-F10E7A6D5776}"/>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111865AB-E5A6-AED4-16BE-941D8274CF41}"/>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34C817C5-A2EC-3558-1BA1-187490BF0295}"/>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B99117C5-B0A4-49C1-5BBD-602CA4B6116E}"/>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2543139D-AB9A-8EA2-EC35-A4B541E19DB9}"/>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0D76DB95-FDFF-F0D2-5611-53E799B2933B}"/>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A86E888B-34B6-ABAD-5DB0-E1FAD75768B1}"/>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E87AA04B-8DE7-B0E1-24F9-6D55AABC007C}"/>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C73E0330-3493-F20F-6214-8EA3B48154D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532A64E0-3E6E-4EB3-61D1-68BBD680E9C8}"/>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A7A407B9-DD1B-69CF-13F8-094E87BE1540}"/>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8" name="Graphic 5">
              <a:extLst>
                <a:ext uri="{FF2B5EF4-FFF2-40B4-BE49-F238E27FC236}">
                  <a16:creationId xmlns:a16="http://schemas.microsoft.com/office/drawing/2014/main" id="{646FD28B-3933-605B-B766-C7BFC9F27DDE}"/>
                </a:ext>
              </a:extLst>
            </p:cNvPr>
            <p:cNvGrpSpPr/>
            <p:nvPr/>
          </p:nvGrpSpPr>
          <p:grpSpPr>
            <a:xfrm>
              <a:off x="8560752" y="1730139"/>
              <a:ext cx="605953" cy="680956"/>
              <a:chOff x="1849730" y="1602801"/>
              <a:chExt cx="454465" cy="510717"/>
            </a:xfrm>
          </p:grpSpPr>
          <p:sp>
            <p:nvSpPr>
              <p:cNvPr id="29" name="Freeform: Shape 28">
                <a:extLst>
                  <a:ext uri="{FF2B5EF4-FFF2-40B4-BE49-F238E27FC236}">
                    <a16:creationId xmlns:a16="http://schemas.microsoft.com/office/drawing/2014/main" id="{1B4C9852-906A-35CE-6863-B7DDEB0A4B5B}"/>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0" name="Freeform: Shape 29">
                <a:extLst>
                  <a:ext uri="{FF2B5EF4-FFF2-40B4-BE49-F238E27FC236}">
                    <a16:creationId xmlns:a16="http://schemas.microsoft.com/office/drawing/2014/main" id="{5594A02A-02E3-C7E9-525A-297C3D646F04}"/>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5" name="Freeform: Shape 34">
                <a:extLst>
                  <a:ext uri="{FF2B5EF4-FFF2-40B4-BE49-F238E27FC236}">
                    <a16:creationId xmlns:a16="http://schemas.microsoft.com/office/drawing/2014/main" id="{77132AEC-86D6-F50C-75F3-1F3FE800EFF4}"/>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7" name="Freeform: Shape 36">
                <a:extLst>
                  <a:ext uri="{FF2B5EF4-FFF2-40B4-BE49-F238E27FC236}">
                    <a16:creationId xmlns:a16="http://schemas.microsoft.com/office/drawing/2014/main" id="{7C8A79B4-05B3-7072-63FA-1743B144B6B7}"/>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8" name="Freeform: Shape 37">
                <a:extLst>
                  <a:ext uri="{FF2B5EF4-FFF2-40B4-BE49-F238E27FC236}">
                    <a16:creationId xmlns:a16="http://schemas.microsoft.com/office/drawing/2014/main" id="{AAEC85B4-590C-A29C-3B74-4E9294EEFD59}"/>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9" name="Freeform: Shape 38">
                <a:extLst>
                  <a:ext uri="{FF2B5EF4-FFF2-40B4-BE49-F238E27FC236}">
                    <a16:creationId xmlns:a16="http://schemas.microsoft.com/office/drawing/2014/main" id="{6AB39AC4-FBCC-CFB8-8425-0483BCA63367}"/>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0" name="Freeform: Shape 39">
                <a:extLst>
                  <a:ext uri="{FF2B5EF4-FFF2-40B4-BE49-F238E27FC236}">
                    <a16:creationId xmlns:a16="http://schemas.microsoft.com/office/drawing/2014/main" id="{4CC41F14-0246-6A9D-557D-B2BF848AE47C}"/>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1" name="Freeform: Shape 40">
                <a:extLst>
                  <a:ext uri="{FF2B5EF4-FFF2-40B4-BE49-F238E27FC236}">
                    <a16:creationId xmlns:a16="http://schemas.microsoft.com/office/drawing/2014/main" id="{91A6EDB9-2DBC-A9A3-7A8B-5198BB007C85}"/>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194" name="Graphic 193">
            <a:extLst>
              <a:ext uri="{FF2B5EF4-FFF2-40B4-BE49-F238E27FC236}">
                <a16:creationId xmlns:a16="http://schemas.microsoft.com/office/drawing/2014/main" id="{C1F58760-F785-4F55-CA36-D0672A5B7B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2352" y="3977310"/>
            <a:ext cx="1893813" cy="1893813"/>
          </a:xfrm>
          <a:prstGeom prst="rect">
            <a:avLst/>
          </a:prstGeom>
        </p:spPr>
      </p:pic>
      <p:sp>
        <p:nvSpPr>
          <p:cNvPr id="195" name="TextBox 194">
            <a:extLst>
              <a:ext uri="{FF2B5EF4-FFF2-40B4-BE49-F238E27FC236}">
                <a16:creationId xmlns:a16="http://schemas.microsoft.com/office/drawing/2014/main" id="{FCC0CC5E-0C0D-410D-5C8F-D5A73A02992A}"/>
              </a:ext>
            </a:extLst>
          </p:cNvPr>
          <p:cNvSpPr txBox="1"/>
          <p:nvPr/>
        </p:nvSpPr>
        <p:spPr>
          <a:xfrm>
            <a:off x="2566090" y="4626732"/>
            <a:ext cx="7734497" cy="954107"/>
          </a:xfrm>
          <a:prstGeom prst="rect">
            <a:avLst/>
          </a:prstGeom>
          <a:noFill/>
        </p:spPr>
        <p:txBody>
          <a:bodyPr wrap="square" rtlCol="0">
            <a:spAutoFit/>
          </a:bodyPr>
          <a:lstStyle/>
          <a:p>
            <a:r>
              <a:rPr lang="vi-VN" sz="2800" dirty="0">
                <a:latin typeface="#9Slide03 Arima Madurai Bold" panose="00000800000000000000" pitchFamily="2" charset="0"/>
                <a:cs typeface="#9Slide03 Arima Madurai Bold" panose="00000800000000000000" pitchFamily="2" charset="0"/>
              </a:rPr>
              <a:t>Có thể phát hiện sự tồn tại của từ trường bằng nam châm thử.</a:t>
            </a:r>
            <a:endParaRPr lang="en-US" sz="2800" dirty="0">
              <a:latin typeface="#9Slide03 Arima Madurai Bold" panose="00000800000000000000" pitchFamily="2" charset="0"/>
              <a:cs typeface="#9Slide03 Arima Madurai Bold" panose="00000800000000000000" pitchFamily="2" charset="0"/>
            </a:endParaRPr>
          </a:p>
        </p:txBody>
      </p:sp>
      <p:sp>
        <p:nvSpPr>
          <p:cNvPr id="196" name="Google Shape;11;p2">
            <a:extLst>
              <a:ext uri="{FF2B5EF4-FFF2-40B4-BE49-F238E27FC236}">
                <a16:creationId xmlns:a16="http://schemas.microsoft.com/office/drawing/2014/main" id="{5E7523C7-CDEC-B8B1-861C-895E0BED5D00}"/>
              </a:ext>
            </a:extLst>
          </p:cNvPr>
          <p:cNvSpPr/>
          <p:nvPr/>
        </p:nvSpPr>
        <p:spPr>
          <a:xfrm>
            <a:off x="-1459263" y="532587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p2">
            <a:extLst>
              <a:ext uri="{FF2B5EF4-FFF2-40B4-BE49-F238E27FC236}">
                <a16:creationId xmlns:a16="http://schemas.microsoft.com/office/drawing/2014/main" id="{C3A3729B-4B7E-7A2D-6D6B-088C0D8C1ABC}"/>
              </a:ext>
            </a:extLst>
          </p:cNvPr>
          <p:cNvSpPr/>
          <p:nvPr/>
        </p:nvSpPr>
        <p:spPr>
          <a:xfrm rot="10800000">
            <a:off x="7537312" y="-11360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Oval 197">
            <a:extLst>
              <a:ext uri="{FF2B5EF4-FFF2-40B4-BE49-F238E27FC236}">
                <a16:creationId xmlns:a16="http://schemas.microsoft.com/office/drawing/2014/main" id="{FE31D6EF-BF29-4CD4-A72C-C9DF66C0934B}"/>
              </a:ext>
            </a:extLst>
          </p:cNvPr>
          <p:cNvSpPr/>
          <p:nvPr/>
        </p:nvSpPr>
        <p:spPr>
          <a:xfrm>
            <a:off x="378469" y="482597"/>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9" name="Picture 4">
            <a:extLst>
              <a:ext uri="{FF2B5EF4-FFF2-40B4-BE49-F238E27FC236}">
                <a16:creationId xmlns:a16="http://schemas.microsoft.com/office/drawing/2014/main" id="{3E0ECF93-2083-4A45-EE7B-11BE2B801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869" y="592997"/>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00" name="TextBox 199">
            <a:extLst>
              <a:ext uri="{FF2B5EF4-FFF2-40B4-BE49-F238E27FC236}">
                <a16:creationId xmlns:a16="http://schemas.microsoft.com/office/drawing/2014/main" id="{441EF347-0164-9DA6-9B06-37F9BA9AC399}"/>
              </a:ext>
            </a:extLst>
          </p:cNvPr>
          <p:cNvSpPr txBox="1"/>
          <p:nvPr/>
        </p:nvSpPr>
        <p:spPr>
          <a:xfrm>
            <a:off x="715580" y="532270"/>
            <a:ext cx="2746647" cy="584775"/>
          </a:xfrm>
          <a:prstGeom prst="rect">
            <a:avLst/>
          </a:prstGeom>
          <a:noFill/>
        </p:spPr>
        <p:txBody>
          <a:bodyPr wrap="square" rtlCol="0">
            <a:spAutoFit/>
          </a:bodyPr>
          <a:lstStyle/>
          <a:p>
            <a:pPr algn="ctr"/>
            <a:r>
              <a:rPr lang="en-US" sz="3200" dirty="0" err="1">
                <a:solidFill>
                  <a:srgbClr val="CD0505"/>
                </a:solidFill>
                <a:latin typeface="#9Slide07 Cadena" panose="02000503000000020004" pitchFamily="2" charset="0"/>
              </a:rPr>
              <a:t>Từ</a:t>
            </a:r>
            <a:r>
              <a:rPr lang="en-US" sz="3200" dirty="0">
                <a:solidFill>
                  <a:srgbClr val="CD0505"/>
                </a:solidFill>
                <a:latin typeface="#9Slide07 Cadena" panose="02000503000000020004" pitchFamily="2" charset="0"/>
              </a:rPr>
              <a:t> </a:t>
            </a:r>
            <a:r>
              <a:rPr lang="en-US" sz="3200" dirty="0" err="1">
                <a:solidFill>
                  <a:srgbClr val="CD0505"/>
                </a:solidFill>
                <a:latin typeface="#9Slide07 Cadena" panose="02000503000000020004" pitchFamily="2" charset="0"/>
              </a:rPr>
              <a:t>Trường</a:t>
            </a:r>
            <a:endParaRPr lang="en-US" sz="3200" dirty="0">
              <a:solidFill>
                <a:srgbClr val="CD0505"/>
              </a:solidFill>
              <a:latin typeface="#9Slide07 Cadena" panose="02000503000000020004" pitchFamily="2" charset="0"/>
            </a:endParaRPr>
          </a:p>
        </p:txBody>
      </p:sp>
      <p:grpSp>
        <p:nvGrpSpPr>
          <p:cNvPr id="201" name="Group 200">
            <a:extLst>
              <a:ext uri="{FF2B5EF4-FFF2-40B4-BE49-F238E27FC236}">
                <a16:creationId xmlns:a16="http://schemas.microsoft.com/office/drawing/2014/main" id="{04F85984-8C25-2FDE-316F-BDEBB91A2A54}"/>
              </a:ext>
            </a:extLst>
          </p:cNvPr>
          <p:cNvGrpSpPr/>
          <p:nvPr/>
        </p:nvGrpSpPr>
        <p:grpSpPr>
          <a:xfrm>
            <a:off x="0" y="1225495"/>
            <a:ext cx="1349259" cy="489894"/>
            <a:chOff x="9301953" y="2521456"/>
            <a:chExt cx="1463750" cy="578023"/>
          </a:xfrm>
          <a:solidFill>
            <a:srgbClr val="D96C75"/>
          </a:solidFill>
        </p:grpSpPr>
        <p:sp>
          <p:nvSpPr>
            <p:cNvPr id="202" name="Arrow: Pentagon 201">
              <a:extLst>
                <a:ext uri="{FF2B5EF4-FFF2-40B4-BE49-F238E27FC236}">
                  <a16:creationId xmlns:a16="http://schemas.microsoft.com/office/drawing/2014/main" id="{680A8A20-8967-7E0C-FA07-8DD63BD23605}"/>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Arrow: Chevron 202">
              <a:extLst>
                <a:ext uri="{FF2B5EF4-FFF2-40B4-BE49-F238E27FC236}">
                  <a16:creationId xmlns:a16="http://schemas.microsoft.com/office/drawing/2014/main" id="{A45CCCC3-0809-15D6-5BDE-D2ED2221D106}"/>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4" name="TextBox 203">
            <a:extLst>
              <a:ext uri="{FF2B5EF4-FFF2-40B4-BE49-F238E27FC236}">
                <a16:creationId xmlns:a16="http://schemas.microsoft.com/office/drawing/2014/main" id="{3F0239FA-BB8C-48C7-D063-327DC2CA74AE}"/>
              </a:ext>
            </a:extLst>
          </p:cNvPr>
          <p:cNvSpPr txBox="1"/>
          <p:nvPr/>
        </p:nvSpPr>
        <p:spPr>
          <a:xfrm>
            <a:off x="1349259" y="1182615"/>
            <a:ext cx="6479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dây</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dẫn</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mang</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dòng</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điện</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Tree>
    <p:extLst>
      <p:ext uri="{BB962C8B-B14F-4D97-AF65-F5344CB8AC3E}">
        <p14:creationId xmlns:p14="http://schemas.microsoft.com/office/powerpoint/2010/main" val="4159897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194"/>
                                        </p:tgtEl>
                                        <p:attrNameLst>
                                          <p:attrName>style.visibility</p:attrName>
                                        </p:attrNameLst>
                                      </p:cBhvr>
                                      <p:to>
                                        <p:strVal val="visible"/>
                                      </p:to>
                                    </p:set>
                                    <p:animEffect transition="in" filter="circle(out)">
                                      <p:cBhvr>
                                        <p:cTn id="18" dur="500"/>
                                        <p:tgtEl>
                                          <p:spTgt spid="194"/>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195"/>
                                        </p:tgtEl>
                                        <p:attrNameLst>
                                          <p:attrName>style.visibility</p:attrName>
                                        </p:attrNameLst>
                                      </p:cBhvr>
                                      <p:to>
                                        <p:strVal val="visible"/>
                                      </p:to>
                                    </p:set>
                                    <p:animEffect transition="in" filter="wipe(up)">
                                      <p:cBhvr>
                                        <p:cTn id="22"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5846875-D872-A044-CDC1-F9C69C882DCB}"/>
              </a:ext>
            </a:extLst>
          </p:cNvPr>
          <p:cNvSpPr/>
          <p:nvPr/>
        </p:nvSpPr>
        <p:spPr>
          <a:xfrm>
            <a:off x="1019337" y="1322962"/>
            <a:ext cx="9951396" cy="4595571"/>
          </a:xfrm>
          <a:prstGeom prst="roundRect">
            <a:avLst>
              <a:gd name="adj" fmla="val 12126"/>
            </a:avLst>
          </a:prstGeom>
          <a:noFill/>
          <a:ln w="28575">
            <a:solidFill>
              <a:srgbClr val="D96C7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Oval 22">
            <a:extLst>
              <a:ext uri="{FF2B5EF4-FFF2-40B4-BE49-F238E27FC236}">
                <a16:creationId xmlns:a16="http://schemas.microsoft.com/office/drawing/2014/main" id="{1A394349-5141-6020-8EDA-8D1812BB5945}"/>
              </a:ext>
            </a:extLst>
          </p:cNvPr>
          <p:cNvSpPr/>
          <p:nvPr/>
        </p:nvSpPr>
        <p:spPr>
          <a:xfrm>
            <a:off x="913239" y="969574"/>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4">
            <a:extLst>
              <a:ext uri="{FF2B5EF4-FFF2-40B4-BE49-F238E27FC236}">
                <a16:creationId xmlns:a16="http://schemas.microsoft.com/office/drawing/2014/main" id="{E10BA97B-CF62-1EDE-F86B-1A739AEAF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639" y="1079974"/>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FCA147F2-B3BF-B7EE-0405-6680BA473CD0}"/>
              </a:ext>
            </a:extLst>
          </p:cNvPr>
          <p:cNvSpPr txBox="1"/>
          <p:nvPr/>
        </p:nvSpPr>
        <p:spPr>
          <a:xfrm>
            <a:off x="1205508" y="958522"/>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sp>
        <p:nvSpPr>
          <p:cNvPr id="26" name="TextBox 25">
            <a:extLst>
              <a:ext uri="{FF2B5EF4-FFF2-40B4-BE49-F238E27FC236}">
                <a16:creationId xmlns:a16="http://schemas.microsoft.com/office/drawing/2014/main" id="{2C970695-628D-9CF5-27B9-FC28F9C5AFF3}"/>
              </a:ext>
            </a:extLst>
          </p:cNvPr>
          <p:cNvSpPr txBox="1"/>
          <p:nvPr/>
        </p:nvSpPr>
        <p:spPr>
          <a:xfrm>
            <a:off x="1145623" y="1687258"/>
            <a:ext cx="9474546" cy="1154162"/>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Không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gian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xung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quanh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nam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châm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xung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quanh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dòng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điện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tồn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tại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a:t>
            </a:r>
          </a:p>
        </p:txBody>
      </p:sp>
      <p:pic>
        <p:nvPicPr>
          <p:cNvPr id="27" name="Picture 26">
            <a:extLst>
              <a:ext uri="{FF2B5EF4-FFF2-40B4-BE49-F238E27FC236}">
                <a16:creationId xmlns:a16="http://schemas.microsoft.com/office/drawing/2014/main" id="{CA3423C8-AFA0-3839-F6D4-55556AE989B9}"/>
              </a:ext>
            </a:extLst>
          </p:cNvPr>
          <p:cNvPicPr>
            <a:picLocks noChangeAspect="1"/>
          </p:cNvPicPr>
          <p:nvPr/>
        </p:nvPicPr>
        <p:blipFill rotWithShape="1">
          <a:blip r:embed="rId3">
            <a:extLst>
              <a:ext uri="{28A0092B-C50C-407E-A947-70E740481C1C}">
                <a14:useLocalDpi xmlns:a14="http://schemas.microsoft.com/office/drawing/2010/main" val="0"/>
              </a:ext>
            </a:extLst>
          </a:blip>
          <a:srcRect l="16865" t="27061" r="44136" b="3857"/>
          <a:stretch/>
        </p:blipFill>
        <p:spPr>
          <a:xfrm>
            <a:off x="3352690" y="3087869"/>
            <a:ext cx="1609965" cy="1847324"/>
          </a:xfrm>
          <a:prstGeom prst="rect">
            <a:avLst/>
          </a:prstGeom>
        </p:spPr>
      </p:pic>
      <p:pic>
        <p:nvPicPr>
          <p:cNvPr id="3074" name="Picture 2" descr="Bài 13: Dòng điện trong kim loại - Vật lý lớp 11 - Lecttr">
            <a:extLst>
              <a:ext uri="{FF2B5EF4-FFF2-40B4-BE49-F238E27FC236}">
                <a16:creationId xmlns:a16="http://schemas.microsoft.com/office/drawing/2014/main" id="{CF5FA7BA-159E-0B9A-483E-64930CE14A0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281" b="97552" l="2500" r="97070">
                        <a14:foregroundMark x1="12383" y1="84948" x2="2500" y2="97604"/>
                        <a14:foregroundMark x1="24609" y1="84375" x2="29063" y2="87656"/>
                        <a14:foregroundMark x1="35781" y1="75885" x2="29297" y2="83854"/>
                        <a14:foregroundMark x1="84180" y1="7656" x2="97070" y2="3281"/>
                        <a14:foregroundMark x1="31836" y1="78281" x2="18750" y2="93333"/>
                        <a14:foregroundMark x1="18750" y1="93333" x2="18672" y2="93750"/>
                        <a14:foregroundMark x1="24922" y1="87240" x2="21641" y2="94323"/>
                        <a14:foregroundMark x1="71094" y1="29948" x2="84727" y2="11198"/>
                        <a14:foregroundMark x1="70664" y1="45833" x2="70156" y2="55313"/>
                        <a14:foregroundMark x1="72148" y1="48229" x2="71328" y2="56719"/>
                        <a14:foregroundMark x1="70781" y1="45365" x2="70820" y2="56510"/>
                        <a14:foregroundMark x1="70820" y1="56510" x2="7066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6152597" y="2926073"/>
            <a:ext cx="2508350" cy="188126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7920613-F144-F7A7-31DB-3443C0D1D684}"/>
              </a:ext>
            </a:extLst>
          </p:cNvPr>
          <p:cNvSpPr txBox="1"/>
          <p:nvPr/>
        </p:nvSpPr>
        <p:spPr>
          <a:xfrm>
            <a:off x="1255300" y="5011531"/>
            <a:ext cx="9474546" cy="600164"/>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tác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dụng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lực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vật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liệu</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đặt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trong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nó</a:t>
            </a:r>
            <a:endParaRPr lang="en-US" sz="24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364492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p:cTn id="18" dur="500" fill="hold"/>
                                        <p:tgtEl>
                                          <p:spTgt spid="3074"/>
                                        </p:tgtEl>
                                        <p:attrNameLst>
                                          <p:attrName>ppt_w</p:attrName>
                                        </p:attrNameLst>
                                      </p:cBhvr>
                                      <p:tavLst>
                                        <p:tav tm="0">
                                          <p:val>
                                            <p:fltVal val="0"/>
                                          </p:val>
                                        </p:tav>
                                        <p:tav tm="100000">
                                          <p:val>
                                            <p:strVal val="#ppt_w"/>
                                          </p:val>
                                        </p:tav>
                                      </p:tavLst>
                                    </p:anim>
                                    <p:anim calcmode="lin" valueType="num">
                                      <p:cBhvr>
                                        <p:cTn id="19" dur="500" fill="hold"/>
                                        <p:tgtEl>
                                          <p:spTgt spid="3074"/>
                                        </p:tgtEl>
                                        <p:attrNameLst>
                                          <p:attrName>ppt_h</p:attrName>
                                        </p:attrNameLst>
                                      </p:cBhvr>
                                      <p:tavLst>
                                        <p:tav tm="0">
                                          <p:val>
                                            <p:fltVal val="0"/>
                                          </p:val>
                                        </p:tav>
                                        <p:tav tm="100000">
                                          <p:val>
                                            <p:strVal val="#ppt_h"/>
                                          </p:val>
                                        </p:tav>
                                      </p:tavLst>
                                    </p:anim>
                                    <p:animEffect transition="in" filter="fade">
                                      <p:cBhvr>
                                        <p:cTn id="20" dur="500"/>
                                        <p:tgtEl>
                                          <p:spTgt spid="307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6000"/>
                                  </p:iterate>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theme/theme1.xml><?xml version="1.0" encoding="utf-8"?>
<a:theme xmlns:a="http://schemas.openxmlformats.org/drawingml/2006/main" name="Office Theme">
  <a:themeElements>
    <a:clrScheme name="NC">
      <a:dk1>
        <a:sysClr val="windowText" lastClr="000000"/>
      </a:dk1>
      <a:lt1>
        <a:sysClr val="window" lastClr="FFFFFF"/>
      </a:lt1>
      <a:dk2>
        <a:srgbClr val="44546A"/>
      </a:dk2>
      <a:lt2>
        <a:srgbClr val="E7E6E6"/>
      </a:lt2>
      <a:accent1>
        <a:srgbClr val="D92332"/>
      </a:accent1>
      <a:accent2>
        <a:srgbClr val="D96C75"/>
      </a:accent2>
      <a:accent3>
        <a:srgbClr val="304D73"/>
      </a:accent3>
      <a:accent4>
        <a:srgbClr val="8C0303"/>
      </a:accent4>
      <a:accent5>
        <a:srgbClr val="F2F2F2"/>
      </a:accent5>
      <a:accent6>
        <a:srgbClr val="70AD47"/>
      </a:accent6>
      <a:hlink>
        <a:srgbClr val="0563C1"/>
      </a:hlink>
      <a:folHlink>
        <a:srgbClr val="954F72"/>
      </a:folHlink>
    </a:clrScheme>
    <a:fontScheme name="Custom 12">
      <a:majorFont>
        <a:latin typeface="A6.Jovis-PaytoneOneRegular-Deco"/>
        <a:ea typeface=""/>
        <a:cs typeface=""/>
      </a:majorFont>
      <a:minorFont>
        <a:latin typeface="A3.Jovis-AmpleBold-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1010</TotalTime>
  <Words>1049</Words>
  <Application>Microsoft Office PowerPoint</Application>
  <PresentationFormat>Widescreen</PresentationFormat>
  <Paragraphs>107</Paragraphs>
  <Slides>28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#9Slide03 Arima Madurai Black</vt:lpstr>
      <vt:lpstr>#9Slide03 Arima Madurai Bold</vt:lpstr>
      <vt:lpstr>#9Slide07 Cadena</vt:lpstr>
      <vt:lpstr>#9Slide07 IcielBaliho Script</vt:lpstr>
      <vt:lpstr>A3.Jovis-AmpleBold-San</vt:lpstr>
      <vt:lpstr>A6.Jovis-PaytoneOneRegular-Deco</vt:lpstr>
      <vt:lpstr>Arial</vt:lpstr>
      <vt:lpstr>Calibri</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Bảo Huỳnh</dc:creator>
  <cp:lastModifiedBy>sfsf</cp:lastModifiedBy>
  <cp:revision>22</cp:revision>
  <dcterms:created xsi:type="dcterms:W3CDTF">2021-09-05T13:51:04Z</dcterms:created>
  <dcterms:modified xsi:type="dcterms:W3CDTF">2023-05-31T09:31:45Z</dcterms:modified>
</cp:coreProperties>
</file>