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8" r:id="rId2"/>
    <p:sldId id="308" r:id="rId3"/>
    <p:sldId id="309" r:id="rId4"/>
    <p:sldId id="310" r:id="rId5"/>
    <p:sldId id="312" r:id="rId6"/>
    <p:sldId id="313" r:id="rId7"/>
    <p:sldId id="315" r:id="rId8"/>
    <p:sldId id="316" r:id="rId9"/>
    <p:sldId id="311" r:id="rId10"/>
    <p:sldId id="318" r:id="rId11"/>
    <p:sldId id="320" r:id="rId12"/>
    <p:sldId id="321" r:id="rId13"/>
    <p:sldId id="322" r:id="rId14"/>
    <p:sldId id="319" r:id="rId15"/>
    <p:sldId id="323" r:id="rId16"/>
    <p:sldId id="324" r:id="rId17"/>
    <p:sldId id="326" r:id="rId18"/>
    <p:sldId id="327" r:id="rId19"/>
    <p:sldId id="328" r:id="rId20"/>
    <p:sldId id="329" r:id="rId21"/>
    <p:sldId id="336" r:id="rId22"/>
    <p:sldId id="330" r:id="rId23"/>
    <p:sldId id="337" r:id="rId24"/>
    <p:sldId id="331" r:id="rId25"/>
    <p:sldId id="333" r:id="rId26"/>
    <p:sldId id="332" r:id="rId27"/>
    <p:sldId id="334" r:id="rId28"/>
    <p:sldId id="3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AC48-6F6B-4E47-891E-22AD0B7D13A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A0204-8BA5-44ED-A4B8-E2BF72281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554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110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23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Hoạt</a:t>
            </a:r>
            <a:r>
              <a:rPr lang="en-US" baseline="0"/>
              <a:t> dộng nhóm 4 và hoạt động nhóm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7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79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489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81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37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77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6178-F8A3-0B2C-7250-1483AC31E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CC475-0310-4F47-145B-C5A5806D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2650-2BF0-3D27-69A8-D1587731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5E37-5B3A-3550-BB0C-209D93E7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8E81-A743-7674-7278-E6F3EBFB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2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9CA2-E43C-19DE-7E18-22F84C36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A9747-C184-EB71-D717-D8BABD69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924A-1152-E95C-071A-9E90457A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524B-F453-8C2E-37FA-B9D25A33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51FBF-5A0C-B6AC-95E7-FE8A9922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2EB5E-5297-84A0-C0D7-E6521EC59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0B240-D364-8E86-3895-4E017DF2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609E-641D-B856-9370-CF277538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272E-52EA-13FB-C41F-EC32106C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71C7D-C221-F71F-04AA-F453B49F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518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6"/>
            <a:ext cx="11243715" cy="6324591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1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9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657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621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22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376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B4AC-8A14-FE7F-13A6-288C4914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5773-458F-B456-B407-40CAD2F2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09891-5BB2-C448-EF05-E506A7C5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51C2-A517-95F0-BCB4-02E846334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127B-8B1F-0339-5F1F-DD117091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952A-DA69-E468-C082-77F44E99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F1742-244C-DD34-DF40-853ABEB77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18196-AE19-AE3B-7954-18A0233A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B6EE-3B58-7BAC-DD2B-BB2B6D08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F6EF7-A980-CDA3-9A88-DE6C1A4B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52C4-482B-7EF4-853C-95AC084E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EF34D-6308-3D3F-1251-0BE75ECD5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CB8BD-4DC4-8489-C035-9AA0BE915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FD3A0-14E8-8DCC-5FCE-3958EF60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4C642-A4BF-5EC1-F350-A0D4B4D0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729C4-2546-91AA-FB4A-D87DECA9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3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B89-55EF-7471-AAF3-67FCE800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6DC29-160E-8C33-B6CD-89774FC8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D65D7-235D-D1C0-02F2-A1052525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2E566-ADE2-F2DB-11EE-4D13EC7CD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97208-4BF1-95D6-E4DB-0AEA115F4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F9E8C-568F-F701-1260-180DBF83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BC0E9-1844-9C2C-A48D-568E5120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162D4-3619-3C0C-BA78-5AE31810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839D-C9FB-7DE7-63AB-3754A803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270B8-F04B-3925-AF8A-B2B7A7D4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5FD91-1542-5E1A-56FE-991EABD2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6E9AC-1568-A035-5A3C-138AC1EA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EEA71-EB2A-7CF4-2AB2-BAB601C4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285-5CF0-966C-AABD-0261336F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CF101-99C5-98F1-95FE-1757D152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68B3-614D-72D3-390C-9F8ECEB3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588B-6445-F063-7CB0-8D93CD59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439A3-0A2B-AA71-F0E0-076E8EB0F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01E78-AAFA-0011-D07A-FE833042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F11D3-AAA4-E474-B551-6341BC5C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A112D-831F-1D19-6699-A82CCF07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0FEB-23CB-495B-2F6B-27F013C36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768FD-662F-D370-499E-BA8E32C03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6FFED-C711-61CE-0547-2B1006844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316FD-C741-D500-91B5-CC0A4F57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5515C-E524-C8FF-4D09-0411FB16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555FE-D92B-70AA-FAB2-B6B7BA2A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2D27C-C53E-6E6F-2D1E-380F0275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A9202-3FDE-13B1-A056-FF7A3BF1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2D9C-1747-EFF8-CADC-117DCC35F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7AE7-CB5E-4E14-A858-876A502FB5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AA890-9A40-5FB0-1104-A40893633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0C4F-8355-8B95-AF73-DCBC4FAE1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F79E-4F44-41B8-BE20-272B50F7D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2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slide" Target="slide28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2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slide" Target="slide28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slide" Target="slide28.xml"/><Relationship Id="rId4" Type="http://schemas.openxmlformats.org/officeDocument/2006/relationships/slide" Target="slide23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77E8-3980-E7C2-1CDC-277744FD6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E4241-6788-B487-EFED-7DF5366A5A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2387-C4BC-D732-7CBE-DC192C77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4"/>
            <a:ext cx="12192000" cy="68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3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37175" y="492415"/>
            <a:ext cx="404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8988B-EEF3-428D-A08F-CCB22E09E12C}"/>
              </a:ext>
            </a:extLst>
          </p:cNvPr>
          <p:cNvSpPr txBox="1"/>
          <p:nvPr/>
        </p:nvSpPr>
        <p:spPr>
          <a:xfrm>
            <a:off x="3289004" y="803128"/>
            <a:ext cx="783264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3733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1C86A9D-41DA-4307-A1AF-471EFED79A96}"/>
              </a:ext>
            </a:extLst>
          </p:cNvPr>
          <p:cNvSpPr/>
          <p:nvPr/>
        </p:nvSpPr>
        <p:spPr>
          <a:xfrm>
            <a:off x="652132" y="2532842"/>
            <a:ext cx="10689265" cy="2824404"/>
          </a:xfrm>
          <a:prstGeom prst="roundRect">
            <a:avLst/>
          </a:prstGeom>
          <a:solidFill>
            <a:srgbClr val="CD3F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AF7FF4-0EB5-4DE0-9081-70CC1F5F2740}"/>
              </a:ext>
            </a:extLst>
          </p:cNvPr>
          <p:cNvGrpSpPr/>
          <p:nvPr/>
        </p:nvGrpSpPr>
        <p:grpSpPr>
          <a:xfrm>
            <a:off x="751369" y="403162"/>
            <a:ext cx="2537636" cy="1836764"/>
            <a:chOff x="4040079" y="5014882"/>
            <a:chExt cx="3689475" cy="199807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2D818F-7D0A-432E-9E2A-49ADBF10641C}"/>
                </a:ext>
              </a:extLst>
            </p:cNvPr>
            <p:cNvSpPr/>
            <p:nvPr/>
          </p:nvSpPr>
          <p:spPr>
            <a:xfrm>
              <a:off x="4040079" y="5070200"/>
              <a:ext cx="3512774" cy="19251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3" name="Picture 18" descr="Những câu tục ngữ, ca dao hay về học tập, rèn luyện con người | Ban Dân vận  Trung ương">
              <a:extLst>
                <a:ext uri="{FF2B5EF4-FFF2-40B4-BE49-F238E27FC236}">
                  <a16:creationId xmlns:a16="http://schemas.microsoft.com/office/drawing/2014/main" id="{C8FA5D1C-728F-4850-9A85-610E5519D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079" y="5014882"/>
              <a:ext cx="3689475" cy="1998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727350A-2552-43FA-9526-3E9208D4A3C0}"/>
              </a:ext>
            </a:extLst>
          </p:cNvPr>
          <p:cNvSpPr txBox="1"/>
          <p:nvPr/>
        </p:nvSpPr>
        <p:spPr>
          <a:xfrm>
            <a:off x="3442571" y="2978476"/>
            <a:ext cx="334571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1E67CA7-4A80-49E9-B505-5238DC84BE63}"/>
              </a:ext>
            </a:extLst>
          </p:cNvPr>
          <p:cNvGraphicFramePr>
            <a:graphicFrameLocks noGrp="1"/>
          </p:cNvGraphicFramePr>
          <p:nvPr/>
        </p:nvGraphicFramePr>
        <p:xfrm>
          <a:off x="751370" y="2665228"/>
          <a:ext cx="10370286" cy="2551814"/>
        </p:xfrm>
        <a:graphic>
          <a:graphicData uri="http://schemas.openxmlformats.org/drawingml/2006/table">
            <a:tbl>
              <a:tblPr firstRow="1" firstCol="1" bandRow="1"/>
              <a:tblGrid>
                <a:gridCol w="1332612">
                  <a:extLst>
                    <a:ext uri="{9D8B030D-6E8A-4147-A177-3AD203B41FA5}">
                      <a16:colId xmlns:a16="http://schemas.microsoft.com/office/drawing/2014/main" val="1696366280"/>
                    </a:ext>
                  </a:extLst>
                </a:gridCol>
                <a:gridCol w="822251">
                  <a:extLst>
                    <a:ext uri="{9D8B030D-6E8A-4147-A177-3AD203B41FA5}">
                      <a16:colId xmlns:a16="http://schemas.microsoft.com/office/drawing/2014/main" val="383308569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378186726"/>
                    </a:ext>
                  </a:extLst>
                </a:gridCol>
                <a:gridCol w="822252">
                  <a:extLst>
                    <a:ext uri="{9D8B030D-6E8A-4147-A177-3AD203B41FA5}">
                      <a16:colId xmlns:a16="http://schemas.microsoft.com/office/drawing/2014/main" val="2189444164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372100309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3111183009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56131022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800348896"/>
                    </a:ext>
                  </a:extLst>
                </a:gridCol>
                <a:gridCol w="793897">
                  <a:extLst>
                    <a:ext uri="{9D8B030D-6E8A-4147-A177-3AD203B41FA5}">
                      <a16:colId xmlns:a16="http://schemas.microsoft.com/office/drawing/2014/main" val="3925436458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3133166364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862222430"/>
                    </a:ext>
                  </a:extLst>
                </a:gridCol>
                <a:gridCol w="730100">
                  <a:extLst>
                    <a:ext uri="{9D8B030D-6E8A-4147-A177-3AD203B41FA5}">
                      <a16:colId xmlns:a16="http://schemas.microsoft.com/office/drawing/2014/main" val="1203951204"/>
                    </a:ext>
                  </a:extLst>
                </a:gridCol>
              </a:tblGrid>
              <a:tr h="127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880135"/>
                  </a:ext>
                </a:extLst>
              </a:tr>
              <a:tr h="1275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29602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6868CC8-B605-449B-91E4-F37EE753DF07}"/>
              </a:ext>
            </a:extLst>
          </p:cNvPr>
          <p:cNvSpPr txBox="1"/>
          <p:nvPr/>
        </p:nvSpPr>
        <p:spPr>
          <a:xfrm>
            <a:off x="3289004" y="1694947"/>
            <a:ext cx="740026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0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00AE6F5-6909-45B1-AB6C-7FCF82A59BF7}"/>
              </a:ext>
            </a:extLst>
          </p:cNvPr>
          <p:cNvSpPr/>
          <p:nvPr/>
        </p:nvSpPr>
        <p:spPr>
          <a:xfrm>
            <a:off x="1020725" y="1405276"/>
            <a:ext cx="10263963" cy="242244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...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...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……………………………………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CA812EF-E91E-418E-B1F4-C2390DEABA0F}"/>
              </a:ext>
            </a:extLst>
          </p:cNvPr>
          <p:cNvSpPr/>
          <p:nvPr/>
        </p:nvSpPr>
        <p:spPr>
          <a:xfrm>
            <a:off x="1020725" y="4103575"/>
            <a:ext cx="10263963" cy="21389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0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….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……………………………………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337AB3-36FB-49E0-B255-A079AAB0B417}"/>
              </a:ext>
            </a:extLst>
          </p:cNvPr>
          <p:cNvSpPr txBox="1"/>
          <p:nvPr/>
        </p:nvSpPr>
        <p:spPr>
          <a:xfrm>
            <a:off x="1913860" y="707648"/>
            <a:ext cx="783264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3733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3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37175" y="492415"/>
            <a:ext cx="404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8988B-EEF3-428D-A08F-CCB22E09E12C}"/>
              </a:ext>
            </a:extLst>
          </p:cNvPr>
          <p:cNvSpPr txBox="1"/>
          <p:nvPr/>
        </p:nvSpPr>
        <p:spPr>
          <a:xfrm>
            <a:off x="3289004" y="803128"/>
            <a:ext cx="783264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3733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1C86A9D-41DA-4307-A1AF-471EFED79A96}"/>
              </a:ext>
            </a:extLst>
          </p:cNvPr>
          <p:cNvSpPr/>
          <p:nvPr/>
        </p:nvSpPr>
        <p:spPr>
          <a:xfrm>
            <a:off x="652132" y="2532842"/>
            <a:ext cx="10689265" cy="2824404"/>
          </a:xfrm>
          <a:prstGeom prst="roundRect">
            <a:avLst/>
          </a:prstGeom>
          <a:solidFill>
            <a:srgbClr val="CD3F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7350A-2552-43FA-9526-3E9208D4A3C0}"/>
              </a:ext>
            </a:extLst>
          </p:cNvPr>
          <p:cNvSpPr txBox="1"/>
          <p:nvPr/>
        </p:nvSpPr>
        <p:spPr>
          <a:xfrm>
            <a:off x="3442571" y="2978476"/>
            <a:ext cx="334571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1E67CA7-4A80-49E9-B505-5238DC84BE63}"/>
              </a:ext>
            </a:extLst>
          </p:cNvPr>
          <p:cNvGraphicFramePr>
            <a:graphicFrameLocks noGrp="1"/>
          </p:cNvGraphicFramePr>
          <p:nvPr/>
        </p:nvGraphicFramePr>
        <p:xfrm>
          <a:off x="751370" y="2665228"/>
          <a:ext cx="10370286" cy="2551814"/>
        </p:xfrm>
        <a:graphic>
          <a:graphicData uri="http://schemas.openxmlformats.org/drawingml/2006/table">
            <a:tbl>
              <a:tblPr firstRow="1" firstCol="1" bandRow="1"/>
              <a:tblGrid>
                <a:gridCol w="1336511">
                  <a:extLst>
                    <a:ext uri="{9D8B030D-6E8A-4147-A177-3AD203B41FA5}">
                      <a16:colId xmlns:a16="http://schemas.microsoft.com/office/drawing/2014/main" val="1696366280"/>
                    </a:ext>
                  </a:extLst>
                </a:gridCol>
                <a:gridCol w="818352">
                  <a:extLst>
                    <a:ext uri="{9D8B030D-6E8A-4147-A177-3AD203B41FA5}">
                      <a16:colId xmlns:a16="http://schemas.microsoft.com/office/drawing/2014/main" val="383308569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378186726"/>
                    </a:ext>
                  </a:extLst>
                </a:gridCol>
                <a:gridCol w="822252">
                  <a:extLst>
                    <a:ext uri="{9D8B030D-6E8A-4147-A177-3AD203B41FA5}">
                      <a16:colId xmlns:a16="http://schemas.microsoft.com/office/drawing/2014/main" val="2189444164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372100309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3111183009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56131022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800348896"/>
                    </a:ext>
                  </a:extLst>
                </a:gridCol>
                <a:gridCol w="793897">
                  <a:extLst>
                    <a:ext uri="{9D8B030D-6E8A-4147-A177-3AD203B41FA5}">
                      <a16:colId xmlns:a16="http://schemas.microsoft.com/office/drawing/2014/main" val="3925436458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3133166364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2862222430"/>
                    </a:ext>
                  </a:extLst>
                </a:gridCol>
                <a:gridCol w="730100">
                  <a:extLst>
                    <a:ext uri="{9D8B030D-6E8A-4147-A177-3AD203B41FA5}">
                      <a16:colId xmlns:a16="http://schemas.microsoft.com/office/drawing/2014/main" val="1203951204"/>
                    </a:ext>
                  </a:extLst>
                </a:gridCol>
              </a:tblGrid>
              <a:tr h="127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880135"/>
                  </a:ext>
                </a:extLst>
              </a:tr>
              <a:tr h="1275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29602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6868CC8-B605-449B-91E4-F37EE753DF07}"/>
              </a:ext>
            </a:extLst>
          </p:cNvPr>
          <p:cNvSpPr txBox="1"/>
          <p:nvPr/>
        </p:nvSpPr>
        <p:spPr>
          <a:xfrm>
            <a:off x="3289004" y="1694947"/>
            <a:ext cx="7931888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AB9BDEFB-1DAA-4124-BD43-F3124F5B3030}"/>
              </a:ext>
            </a:extLst>
          </p:cNvPr>
          <p:cNvSpPr/>
          <p:nvPr/>
        </p:nvSpPr>
        <p:spPr>
          <a:xfrm>
            <a:off x="971108" y="559826"/>
            <a:ext cx="2069805" cy="14569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66623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00AE6F5-6909-45B1-AB6C-7FCF82A59BF7}"/>
              </a:ext>
            </a:extLst>
          </p:cNvPr>
          <p:cNvSpPr/>
          <p:nvPr/>
        </p:nvSpPr>
        <p:spPr>
          <a:xfrm>
            <a:off x="793899" y="1684967"/>
            <a:ext cx="10504967" cy="2138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4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…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…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CA812EF-E91E-418E-B1F4-C2390DEABA0F}"/>
              </a:ext>
            </a:extLst>
          </p:cNvPr>
          <p:cNvSpPr/>
          <p:nvPr/>
        </p:nvSpPr>
        <p:spPr>
          <a:xfrm>
            <a:off x="793900" y="4103575"/>
            <a:ext cx="10650272" cy="213891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0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….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</a:p>
          <a:p>
            <a:pPr marL="380990" indent="-380990">
              <a:lnSpc>
                <a:spcPct val="107000"/>
              </a:lnSpc>
              <a:spcAft>
                <a:spcPts val="1067"/>
              </a:spcAft>
              <a:buFont typeface="Symbol" panose="05050102010706020507" pitchFamily="18" charset="2"/>
              <a:buChar char="Þ"/>
            </a:pP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……………………………………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337AB3-36FB-49E0-B255-A079AAB0B417}"/>
              </a:ext>
            </a:extLst>
          </p:cNvPr>
          <p:cNvSpPr txBox="1"/>
          <p:nvPr/>
        </p:nvSpPr>
        <p:spPr>
          <a:xfrm>
            <a:off x="1913860" y="707648"/>
            <a:ext cx="783264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3733" b="1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7D900B-F808-4BBC-B623-BDD1D3F0AA6C}"/>
              </a:ext>
            </a:extLst>
          </p:cNvPr>
          <p:cNvSpPr/>
          <p:nvPr/>
        </p:nvSpPr>
        <p:spPr>
          <a:xfrm>
            <a:off x="9399182" y="1786271"/>
            <a:ext cx="2044991" cy="425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0, 6, 12, 18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55D4B3-6E02-40C0-8FD6-0B17E336AEFD}"/>
              </a:ext>
            </a:extLst>
          </p:cNvPr>
          <p:cNvSpPr/>
          <p:nvPr/>
        </p:nvSpPr>
        <p:spPr>
          <a:xfrm>
            <a:off x="6974955" y="2754424"/>
            <a:ext cx="425301" cy="34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1A408F-2622-417F-B95C-2059CEC45288}"/>
              </a:ext>
            </a:extLst>
          </p:cNvPr>
          <p:cNvSpPr/>
          <p:nvPr/>
        </p:nvSpPr>
        <p:spPr>
          <a:xfrm>
            <a:off x="8754143" y="2795183"/>
            <a:ext cx="772628" cy="34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1732D-98F1-4991-83CE-3B80050FA515}"/>
              </a:ext>
            </a:extLst>
          </p:cNvPr>
          <p:cNvSpPr/>
          <p:nvPr/>
        </p:nvSpPr>
        <p:spPr>
          <a:xfrm>
            <a:off x="5103629" y="3302308"/>
            <a:ext cx="5557283" cy="425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618ED-E63B-42C8-8D12-9FD1CD67BA4C}"/>
              </a:ext>
            </a:extLst>
          </p:cNvPr>
          <p:cNvSpPr/>
          <p:nvPr/>
        </p:nvSpPr>
        <p:spPr>
          <a:xfrm>
            <a:off x="9214883" y="4285814"/>
            <a:ext cx="623776" cy="4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8DB54-E722-4CE6-9D2B-FC9ABE9E0D7F}"/>
              </a:ext>
            </a:extLst>
          </p:cNvPr>
          <p:cNvSpPr/>
          <p:nvPr/>
        </p:nvSpPr>
        <p:spPr>
          <a:xfrm>
            <a:off x="1601971" y="4960383"/>
            <a:ext cx="623776" cy="4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C8730-A53C-46A4-9F1B-6D6DD5092C79}"/>
              </a:ext>
            </a:extLst>
          </p:cNvPr>
          <p:cNvSpPr/>
          <p:nvPr/>
        </p:nvSpPr>
        <p:spPr>
          <a:xfrm>
            <a:off x="5840819" y="5499718"/>
            <a:ext cx="5769935" cy="4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29459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E15271-B5C8-4B84-B70D-CC464B7A5472}"/>
              </a:ext>
            </a:extLst>
          </p:cNvPr>
          <p:cNvSpPr/>
          <p:nvPr/>
        </p:nvSpPr>
        <p:spPr>
          <a:xfrm>
            <a:off x="807720" y="883920"/>
            <a:ext cx="10256520" cy="9448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BỘI CHUNG VÀ BỘI CHUNG NHỎ NHẤT</a:t>
            </a:r>
          </a:p>
        </p:txBody>
      </p:sp>
      <p:sp>
        <p:nvSpPr>
          <p:cNvPr id="17" name="Ribbon: Tilted Up 16">
            <a:extLst>
              <a:ext uri="{FF2B5EF4-FFF2-40B4-BE49-F238E27FC236}">
                <a16:creationId xmlns:a16="http://schemas.microsoft.com/office/drawing/2014/main" id="{6718AB47-C9DB-45F4-B930-CF8C07FA7A58}"/>
              </a:ext>
            </a:extLst>
          </p:cNvPr>
          <p:cNvSpPr/>
          <p:nvPr/>
        </p:nvSpPr>
        <p:spPr>
          <a:xfrm>
            <a:off x="807720" y="3253740"/>
            <a:ext cx="3429000" cy="1295400"/>
          </a:xfrm>
          <a:prstGeom prst="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1118CE-9B4F-4BD5-BC48-FEA47A63695F}"/>
              </a:ext>
            </a:extLst>
          </p:cNvPr>
          <p:cNvSpPr/>
          <p:nvPr/>
        </p:nvSpPr>
        <p:spPr>
          <a:xfrm>
            <a:off x="4434840" y="2270760"/>
            <a:ext cx="6629400" cy="1630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A8249CB-C3CD-483C-BB91-4ACC0F73BB9B}"/>
              </a:ext>
            </a:extLst>
          </p:cNvPr>
          <p:cNvSpPr/>
          <p:nvPr/>
        </p:nvSpPr>
        <p:spPr>
          <a:xfrm>
            <a:off x="4434840" y="4318000"/>
            <a:ext cx="6629400" cy="1630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95216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E15271-B5C8-4B84-B70D-CC464B7A5472}"/>
              </a:ext>
            </a:extLst>
          </p:cNvPr>
          <p:cNvSpPr/>
          <p:nvPr/>
        </p:nvSpPr>
        <p:spPr>
          <a:xfrm>
            <a:off x="807720" y="883920"/>
            <a:ext cx="10256520" cy="94488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BỘI CHUNG VÀ BỘI CHUNG NHỎ NHẤT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91118CE-9B4F-4BD5-BC48-FEA47A63695F}"/>
              </a:ext>
            </a:extLst>
          </p:cNvPr>
          <p:cNvSpPr/>
          <p:nvPr/>
        </p:nvSpPr>
        <p:spPr>
          <a:xfrm>
            <a:off x="3388242" y="2270760"/>
            <a:ext cx="7675999" cy="9448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A8249CB-C3CD-483C-BB91-4ACC0F73BB9B}"/>
              </a:ext>
            </a:extLst>
          </p:cNvPr>
          <p:cNvSpPr/>
          <p:nvPr/>
        </p:nvSpPr>
        <p:spPr>
          <a:xfrm>
            <a:off x="3388242" y="3642363"/>
            <a:ext cx="7675999" cy="1155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BC(2;3)={0;6;12;18;24;….}</a:t>
            </a:r>
          </a:p>
        </p:txBody>
      </p:sp>
      <p:sp>
        <p:nvSpPr>
          <p:cNvPr id="2" name="Flowchart: Stored Data 1">
            <a:extLst>
              <a:ext uri="{FF2B5EF4-FFF2-40B4-BE49-F238E27FC236}">
                <a16:creationId xmlns:a16="http://schemas.microsoft.com/office/drawing/2014/main" id="{BB5246E9-339D-46CD-A7D9-5A4891B7BE4E}"/>
              </a:ext>
            </a:extLst>
          </p:cNvPr>
          <p:cNvSpPr/>
          <p:nvPr/>
        </p:nvSpPr>
        <p:spPr>
          <a:xfrm>
            <a:off x="807720" y="2239927"/>
            <a:ext cx="2296987" cy="944880"/>
          </a:xfrm>
          <a:prstGeom prst="flowChartOnline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D816FA4F-79C2-490A-A743-AAEC36C59F28}"/>
              </a:ext>
            </a:extLst>
          </p:cNvPr>
          <p:cNvSpPr/>
          <p:nvPr/>
        </p:nvSpPr>
        <p:spPr>
          <a:xfrm>
            <a:off x="807720" y="3642363"/>
            <a:ext cx="2405440" cy="2275487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DD8D42-BB42-47CF-B6AC-B5D1B1FF7B4E}"/>
              </a:ext>
            </a:extLst>
          </p:cNvPr>
          <p:cNvSpPr/>
          <p:nvPr/>
        </p:nvSpPr>
        <p:spPr>
          <a:xfrm>
            <a:off x="3388241" y="4917119"/>
            <a:ext cx="7675999" cy="12639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BCNN(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BCNN(2;3)=6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81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1" grpId="0" animBg="1"/>
      <p:bldP spid="2" grpId="0" animBg="1"/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20254" y="2012183"/>
            <a:ext cx="5472151" cy="30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spcAft>
                <a:spcPts val="2133"/>
              </a:spcAft>
              <a:buNone/>
            </a:pP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73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822962" y="948241"/>
            <a:ext cx="1737359" cy="763600"/>
          </a:xfrm>
          <a:prstGeom prst="rect">
            <a:avLst/>
          </a:prstGeom>
          <a:solidFill>
            <a:schemeClr val="tx2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834181" y="1697560"/>
            <a:ext cx="2558433" cy="28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7554285" y="3264634"/>
            <a:ext cx="1468344" cy="86533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273386" flipH="1">
            <a:off x="5043055" y="993904"/>
            <a:ext cx="2105888" cy="9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0;p33">
            <a:extLst>
              <a:ext uri="{FF2B5EF4-FFF2-40B4-BE49-F238E27FC236}">
                <a16:creationId xmlns:a16="http://schemas.microsoft.com/office/drawing/2014/main" id="{CEF88636-AB2B-4BD2-8181-534179530ED7}"/>
              </a:ext>
            </a:extLst>
          </p:cNvPr>
          <p:cNvSpPr txBox="1">
            <a:spLocks/>
          </p:cNvSpPr>
          <p:nvPr/>
        </p:nvSpPr>
        <p:spPr>
          <a:xfrm>
            <a:off x="6096001" y="2079890"/>
            <a:ext cx="5472151" cy="185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0" name="Google Shape;221;p33">
            <a:extLst>
              <a:ext uri="{FF2B5EF4-FFF2-40B4-BE49-F238E27FC236}">
                <a16:creationId xmlns:a16="http://schemas.microsoft.com/office/drawing/2014/main" id="{F6B317C8-DEDF-49AE-B623-C6996C878029}"/>
              </a:ext>
            </a:extLst>
          </p:cNvPr>
          <p:cNvSpPr txBox="1">
            <a:spLocks/>
          </p:cNvSpPr>
          <p:nvPr/>
        </p:nvSpPr>
        <p:spPr>
          <a:xfrm>
            <a:off x="7452362" y="933960"/>
            <a:ext cx="1614633" cy="763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96A7D8-EACF-4B15-BBC3-46E043F297DB}"/>
              </a:ext>
            </a:extLst>
          </p:cNvPr>
          <p:cNvSpPr txBox="1"/>
          <p:nvPr/>
        </p:nvSpPr>
        <p:spPr>
          <a:xfrm>
            <a:off x="6275800" y="4235908"/>
            <a:ext cx="5047520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133"/>
              </a:spcAft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8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37175" y="492415"/>
            <a:ext cx="404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/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1C86A9D-41DA-4307-A1AF-471EFED79A96}"/>
              </a:ext>
            </a:extLst>
          </p:cNvPr>
          <p:cNvSpPr/>
          <p:nvPr/>
        </p:nvSpPr>
        <p:spPr>
          <a:xfrm>
            <a:off x="652132" y="2532842"/>
            <a:ext cx="10689265" cy="28244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7350A-2552-43FA-9526-3E9208D4A3C0}"/>
              </a:ext>
            </a:extLst>
          </p:cNvPr>
          <p:cNvSpPr txBox="1"/>
          <p:nvPr/>
        </p:nvSpPr>
        <p:spPr>
          <a:xfrm>
            <a:off x="3442571" y="2978476"/>
            <a:ext cx="334571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1E67CA7-4A80-49E9-B505-5238DC84BE63}"/>
              </a:ext>
            </a:extLst>
          </p:cNvPr>
          <p:cNvGraphicFramePr>
            <a:graphicFrameLocks noGrp="1"/>
          </p:cNvGraphicFramePr>
          <p:nvPr/>
        </p:nvGraphicFramePr>
        <p:xfrm>
          <a:off x="971108" y="2721540"/>
          <a:ext cx="10108023" cy="2582546"/>
        </p:xfrm>
        <a:graphic>
          <a:graphicData uri="http://schemas.openxmlformats.org/drawingml/2006/table">
            <a:tbl>
              <a:tblPr firstRow="1" firstCol="1" bandRow="1"/>
              <a:tblGrid>
                <a:gridCol w="1328924">
                  <a:extLst>
                    <a:ext uri="{9D8B030D-6E8A-4147-A177-3AD203B41FA5}">
                      <a16:colId xmlns:a16="http://schemas.microsoft.com/office/drawing/2014/main" val="1696366280"/>
                    </a:ext>
                  </a:extLst>
                </a:gridCol>
                <a:gridCol w="930513">
                  <a:extLst>
                    <a:ext uri="{9D8B030D-6E8A-4147-A177-3AD203B41FA5}">
                      <a16:colId xmlns:a16="http://schemas.microsoft.com/office/drawing/2014/main" val="383308569"/>
                    </a:ext>
                  </a:extLst>
                </a:gridCol>
                <a:gridCol w="847291">
                  <a:extLst>
                    <a:ext uri="{9D8B030D-6E8A-4147-A177-3AD203B41FA5}">
                      <a16:colId xmlns:a16="http://schemas.microsoft.com/office/drawing/2014/main" val="2378186726"/>
                    </a:ext>
                  </a:extLst>
                </a:gridCol>
                <a:gridCol w="862156">
                  <a:extLst>
                    <a:ext uri="{9D8B030D-6E8A-4147-A177-3AD203B41FA5}">
                      <a16:colId xmlns:a16="http://schemas.microsoft.com/office/drawing/2014/main" val="2189444164"/>
                    </a:ext>
                  </a:extLst>
                </a:gridCol>
                <a:gridCol w="936479">
                  <a:extLst>
                    <a:ext uri="{9D8B030D-6E8A-4147-A177-3AD203B41FA5}">
                      <a16:colId xmlns:a16="http://schemas.microsoft.com/office/drawing/2014/main" val="2372100309"/>
                    </a:ext>
                  </a:extLst>
                </a:gridCol>
                <a:gridCol w="936479">
                  <a:extLst>
                    <a:ext uri="{9D8B030D-6E8A-4147-A177-3AD203B41FA5}">
                      <a16:colId xmlns:a16="http://schemas.microsoft.com/office/drawing/2014/main" val="3111183009"/>
                    </a:ext>
                  </a:extLst>
                </a:gridCol>
                <a:gridCol w="847291">
                  <a:extLst>
                    <a:ext uri="{9D8B030D-6E8A-4147-A177-3AD203B41FA5}">
                      <a16:colId xmlns:a16="http://schemas.microsoft.com/office/drawing/2014/main" val="356131022"/>
                    </a:ext>
                  </a:extLst>
                </a:gridCol>
                <a:gridCol w="847291">
                  <a:extLst>
                    <a:ext uri="{9D8B030D-6E8A-4147-A177-3AD203B41FA5}">
                      <a16:colId xmlns:a16="http://schemas.microsoft.com/office/drawing/2014/main" val="3800348896"/>
                    </a:ext>
                  </a:extLst>
                </a:gridCol>
                <a:gridCol w="832424">
                  <a:extLst>
                    <a:ext uri="{9D8B030D-6E8A-4147-A177-3AD203B41FA5}">
                      <a16:colId xmlns:a16="http://schemas.microsoft.com/office/drawing/2014/main" val="3925436458"/>
                    </a:ext>
                  </a:extLst>
                </a:gridCol>
                <a:gridCol w="891884">
                  <a:extLst>
                    <a:ext uri="{9D8B030D-6E8A-4147-A177-3AD203B41FA5}">
                      <a16:colId xmlns:a16="http://schemas.microsoft.com/office/drawing/2014/main" val="3133166364"/>
                    </a:ext>
                  </a:extLst>
                </a:gridCol>
                <a:gridCol w="847291">
                  <a:extLst>
                    <a:ext uri="{9D8B030D-6E8A-4147-A177-3AD203B41FA5}">
                      <a16:colId xmlns:a16="http://schemas.microsoft.com/office/drawing/2014/main" val="2862222430"/>
                    </a:ext>
                  </a:extLst>
                </a:gridCol>
              </a:tblGrid>
              <a:tr h="1275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880135"/>
                  </a:ext>
                </a:extLst>
              </a:tr>
              <a:tr h="1275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2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vi-VN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29602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6868CC8-B605-449B-91E4-F37EE753DF07}"/>
              </a:ext>
            </a:extLst>
          </p:cNvPr>
          <p:cNvSpPr txBox="1"/>
          <p:nvPr/>
        </p:nvSpPr>
        <p:spPr>
          <a:xfrm>
            <a:off x="3067845" y="1672957"/>
            <a:ext cx="7931888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AB9BDEFB-1DAA-4124-BD43-F3124F5B3030}"/>
              </a:ext>
            </a:extLst>
          </p:cNvPr>
          <p:cNvSpPr/>
          <p:nvPr/>
        </p:nvSpPr>
        <p:spPr>
          <a:xfrm>
            <a:off x="971108" y="559826"/>
            <a:ext cx="2069805" cy="145697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07EB9-6279-4E21-A24F-2FABA864C1A0}"/>
              </a:ext>
            </a:extLst>
          </p:cNvPr>
          <p:cNvSpPr txBox="1"/>
          <p:nvPr/>
        </p:nvSpPr>
        <p:spPr>
          <a:xfrm>
            <a:off x="2065301" y="5593221"/>
            <a:ext cx="7931888" cy="501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BCNN(4;5)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0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AF7EF3D-0007-46B3-A1B3-AF407C75F956}"/>
              </a:ext>
            </a:extLst>
          </p:cNvPr>
          <p:cNvSpPr/>
          <p:nvPr/>
        </p:nvSpPr>
        <p:spPr>
          <a:xfrm>
            <a:off x="1034903" y="893136"/>
            <a:ext cx="3203944" cy="109160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08AA40-331E-4D2E-8D77-05F239299375}"/>
              </a:ext>
            </a:extLst>
          </p:cNvPr>
          <p:cNvSpPr/>
          <p:nvPr/>
        </p:nvSpPr>
        <p:spPr>
          <a:xfrm>
            <a:off x="1431851" y="2665229"/>
            <a:ext cx="9754309" cy="27602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 algn="just">
              <a:buAutoNum type="alphaLcPeriod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  <a:p>
            <a:pPr algn="just"/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buAutoNum type="alphaLcPeriod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BCNN(4;5) = 20 </a:t>
            </a:r>
          </a:p>
        </p:txBody>
      </p:sp>
    </p:spTree>
    <p:extLst>
      <p:ext uri="{BB962C8B-B14F-4D97-AF65-F5344CB8AC3E}">
        <p14:creationId xmlns:p14="http://schemas.microsoft.com/office/powerpoint/2010/main" val="58664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20251" y="2735147"/>
            <a:ext cx="5472151" cy="30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endParaRPr sz="42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822962" y="948242"/>
            <a:ext cx="1737359" cy="745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834181" y="1693911"/>
            <a:ext cx="2558433" cy="28826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7422964" y="4093514"/>
            <a:ext cx="1468344" cy="865333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0273386" flipH="1">
            <a:off x="5043055" y="993904"/>
            <a:ext cx="2105888" cy="9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0;p33">
            <a:extLst>
              <a:ext uri="{FF2B5EF4-FFF2-40B4-BE49-F238E27FC236}">
                <a16:creationId xmlns:a16="http://schemas.microsoft.com/office/drawing/2014/main" id="{CEF88636-AB2B-4BD2-8181-534179530ED7}"/>
              </a:ext>
            </a:extLst>
          </p:cNvPr>
          <p:cNvSpPr txBox="1">
            <a:spLocks/>
          </p:cNvSpPr>
          <p:nvPr/>
        </p:nvSpPr>
        <p:spPr>
          <a:xfrm>
            <a:off x="6199602" y="2572478"/>
            <a:ext cx="5472151" cy="185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0, 45, 90, 135</a:t>
            </a:r>
          </a:p>
        </p:txBody>
      </p:sp>
      <p:sp>
        <p:nvSpPr>
          <p:cNvPr id="10" name="Google Shape;221;p33">
            <a:extLst>
              <a:ext uri="{FF2B5EF4-FFF2-40B4-BE49-F238E27FC236}">
                <a16:creationId xmlns:a16="http://schemas.microsoft.com/office/drawing/2014/main" id="{F6B317C8-DEDF-49AE-B623-C6996C878029}"/>
              </a:ext>
            </a:extLst>
          </p:cNvPr>
          <p:cNvSpPr txBox="1">
            <a:spLocks/>
          </p:cNvSpPr>
          <p:nvPr/>
        </p:nvSpPr>
        <p:spPr>
          <a:xfrm>
            <a:off x="7452362" y="933961"/>
            <a:ext cx="1614633" cy="75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l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1" cy="9145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4" y="4506445"/>
            <a:ext cx="2411107" cy="2032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13527C-EA72-4A34-B7B4-527C87D91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25" y="1827721"/>
            <a:ext cx="3126423" cy="3997827"/>
          </a:xfrm>
          <a:prstGeom prst="rect">
            <a:avLst/>
          </a:prstGeom>
        </p:spPr>
      </p:pic>
      <p:sp>
        <p:nvSpPr>
          <p:cNvPr id="14" name="Google Shape;1040;p39"/>
          <p:cNvSpPr txBox="1"/>
          <p:nvPr/>
        </p:nvSpPr>
        <p:spPr>
          <a:xfrm>
            <a:off x="2778641" y="349343"/>
            <a:ext cx="9351289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267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798" y="1491227"/>
            <a:ext cx="7593967" cy="25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vi-VN" sz="4267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SGK, kế hoạch bài dạy, thước thẳng, bảng phụ hoặc máy chiếu</a:t>
            </a:r>
            <a:r>
              <a:rPr lang="en-US" sz="4267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</a:t>
            </a:r>
            <a:r>
              <a:rPr lang="en-US" sz="4267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vi-VN" sz="4267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4080798" y="4045869"/>
            <a:ext cx="7593967" cy="210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SGK, thước thẳng, bảng nhóm.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4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48A11-26E5-4F1F-9CDC-56B0C18AE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19" y="2025998"/>
            <a:ext cx="5074920" cy="3869593"/>
          </a:xfrm>
        </p:spPr>
        <p:txBody>
          <a:bodyPr/>
          <a:lstStyle/>
          <a:p>
            <a:pPr marL="169329" indent="0" algn="just">
              <a:buNone/>
            </a:pP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  <a:p>
            <a:pPr marL="169329" indent="0" algn="just">
              <a:buNone/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BC(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a;b;c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5112" indent="-685783" algn="just">
              <a:buAutoNum type="arabicPeriod"/>
            </a:pP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D77DA9-6AB5-465C-BA20-CDB5AC28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3" y="948242"/>
            <a:ext cx="4012807" cy="743399"/>
          </a:xfrm>
        </p:spPr>
        <p:txBody>
          <a:bodyPr/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E62B8-C017-425E-A306-7203ADB70004}"/>
              </a:ext>
            </a:extLst>
          </p:cNvPr>
          <p:cNvSpPr txBox="1"/>
          <p:nvPr/>
        </p:nvSpPr>
        <p:spPr>
          <a:xfrm>
            <a:off x="6096000" y="2025997"/>
            <a:ext cx="55473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329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c.</a:t>
            </a:r>
          </a:p>
          <a:p>
            <a:pPr marL="169329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BCNN(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a;b;c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4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905710" y="1238625"/>
            <a:ext cx="6271708" cy="44375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/>
          </p:nvPr>
        </p:nvSpPr>
        <p:spPr>
          <a:xfrm>
            <a:off x="5305163" y="2064965"/>
            <a:ext cx="137680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6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768;p26">
            <a:extLst>
              <a:ext uri="{FF2B5EF4-FFF2-40B4-BE49-F238E27FC236}">
                <a16:creationId xmlns:a16="http://schemas.microsoft.com/office/drawing/2014/main" id="{53200892-D77B-4A3E-8942-BC77BA076204}"/>
              </a:ext>
            </a:extLst>
          </p:cNvPr>
          <p:cNvSpPr txBox="1">
            <a:spLocks/>
          </p:cNvSpPr>
          <p:nvPr/>
        </p:nvSpPr>
        <p:spPr>
          <a:xfrm>
            <a:off x="3450600" y="3167707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9" name="Google Shape;211;p32">
            <a:extLst>
              <a:ext uri="{FF2B5EF4-FFF2-40B4-BE49-F238E27FC236}">
                <a16:creationId xmlns:a16="http://schemas.microsoft.com/office/drawing/2014/main" id="{7A65ABC5-2FCD-4EB4-B952-A8EAF2CD9067}"/>
              </a:ext>
            </a:extLst>
          </p:cNvPr>
          <p:cNvPicPr preferRelativeResize="0"/>
          <p:nvPr/>
        </p:nvPicPr>
        <p:blipFill>
          <a:blip r:embed="rId7">
            <a:alphaModFix amt="8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44117">
            <a:off x="4994085" y="1614340"/>
            <a:ext cx="1994865" cy="154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817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37175" y="492415"/>
            <a:ext cx="4048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8988B-EEF3-428D-A08F-CCB22E09E12C}"/>
              </a:ext>
            </a:extLst>
          </p:cNvPr>
          <p:cNvSpPr txBox="1"/>
          <p:nvPr/>
        </p:nvSpPr>
        <p:spPr>
          <a:xfrm>
            <a:off x="3289004" y="803128"/>
            <a:ext cx="783264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CẶP ĐÔI</a:t>
            </a:r>
            <a:endParaRPr lang="en-US" sz="3733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C1C86A9D-41DA-4307-A1AF-471EFED79A96}"/>
              </a:ext>
            </a:extLst>
          </p:cNvPr>
          <p:cNvSpPr/>
          <p:nvPr/>
        </p:nvSpPr>
        <p:spPr>
          <a:xfrm>
            <a:off x="733647" y="2270971"/>
            <a:ext cx="10625469" cy="2286003"/>
          </a:xfrm>
          <a:prstGeom prst="roundRect">
            <a:avLst/>
          </a:prstGeom>
          <a:solidFill>
            <a:srgbClr val="CD3F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7350A-2552-43FA-9526-3E9208D4A3C0}"/>
              </a:ext>
            </a:extLst>
          </p:cNvPr>
          <p:cNvSpPr txBox="1"/>
          <p:nvPr/>
        </p:nvSpPr>
        <p:spPr>
          <a:xfrm>
            <a:off x="3442571" y="2978476"/>
            <a:ext cx="334571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667" b="1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1E67CA7-4A80-49E9-B505-5238DC84BE63}"/>
              </a:ext>
            </a:extLst>
          </p:cNvPr>
          <p:cNvGraphicFramePr>
            <a:graphicFrameLocks noGrp="1"/>
          </p:cNvGraphicFramePr>
          <p:nvPr/>
        </p:nvGraphicFramePr>
        <p:xfrm>
          <a:off x="832884" y="2283206"/>
          <a:ext cx="10526233" cy="2291631"/>
        </p:xfrm>
        <a:graphic>
          <a:graphicData uri="http://schemas.openxmlformats.org/drawingml/2006/table">
            <a:tbl>
              <a:tblPr firstRow="1" firstCol="1" bandRow="1"/>
              <a:tblGrid>
                <a:gridCol w="1352652">
                  <a:extLst>
                    <a:ext uri="{9D8B030D-6E8A-4147-A177-3AD203B41FA5}">
                      <a16:colId xmlns:a16="http://schemas.microsoft.com/office/drawing/2014/main" val="1696366280"/>
                    </a:ext>
                  </a:extLst>
                </a:gridCol>
                <a:gridCol w="635367">
                  <a:extLst>
                    <a:ext uri="{9D8B030D-6E8A-4147-A177-3AD203B41FA5}">
                      <a16:colId xmlns:a16="http://schemas.microsoft.com/office/drawing/2014/main" val="383308569"/>
                    </a:ext>
                  </a:extLst>
                </a:gridCol>
                <a:gridCol w="802955">
                  <a:extLst>
                    <a:ext uri="{9D8B030D-6E8A-4147-A177-3AD203B41FA5}">
                      <a16:colId xmlns:a16="http://schemas.microsoft.com/office/drawing/2014/main" val="2378186726"/>
                    </a:ext>
                  </a:extLst>
                </a:gridCol>
                <a:gridCol w="817824">
                  <a:extLst>
                    <a:ext uri="{9D8B030D-6E8A-4147-A177-3AD203B41FA5}">
                      <a16:colId xmlns:a16="http://schemas.microsoft.com/office/drawing/2014/main" val="2189444164"/>
                    </a:ext>
                  </a:extLst>
                </a:gridCol>
                <a:gridCol w="817824">
                  <a:extLst>
                    <a:ext uri="{9D8B030D-6E8A-4147-A177-3AD203B41FA5}">
                      <a16:colId xmlns:a16="http://schemas.microsoft.com/office/drawing/2014/main" val="2372100309"/>
                    </a:ext>
                  </a:extLst>
                </a:gridCol>
                <a:gridCol w="728607">
                  <a:extLst>
                    <a:ext uri="{9D8B030D-6E8A-4147-A177-3AD203B41FA5}">
                      <a16:colId xmlns:a16="http://schemas.microsoft.com/office/drawing/2014/main" val="3111183009"/>
                    </a:ext>
                  </a:extLst>
                </a:gridCol>
                <a:gridCol w="713737">
                  <a:extLst>
                    <a:ext uri="{9D8B030D-6E8A-4147-A177-3AD203B41FA5}">
                      <a16:colId xmlns:a16="http://schemas.microsoft.com/office/drawing/2014/main" val="356131022"/>
                    </a:ext>
                  </a:extLst>
                </a:gridCol>
                <a:gridCol w="773215">
                  <a:extLst>
                    <a:ext uri="{9D8B030D-6E8A-4147-A177-3AD203B41FA5}">
                      <a16:colId xmlns:a16="http://schemas.microsoft.com/office/drawing/2014/main" val="3800348896"/>
                    </a:ext>
                  </a:extLst>
                </a:gridCol>
                <a:gridCol w="758345">
                  <a:extLst>
                    <a:ext uri="{9D8B030D-6E8A-4147-A177-3AD203B41FA5}">
                      <a16:colId xmlns:a16="http://schemas.microsoft.com/office/drawing/2014/main" val="3925436458"/>
                    </a:ext>
                  </a:extLst>
                </a:gridCol>
                <a:gridCol w="951649">
                  <a:extLst>
                    <a:ext uri="{9D8B030D-6E8A-4147-A177-3AD203B41FA5}">
                      <a16:colId xmlns:a16="http://schemas.microsoft.com/office/drawing/2014/main" val="3133166364"/>
                    </a:ext>
                  </a:extLst>
                </a:gridCol>
                <a:gridCol w="907041">
                  <a:extLst>
                    <a:ext uri="{9D8B030D-6E8A-4147-A177-3AD203B41FA5}">
                      <a16:colId xmlns:a16="http://schemas.microsoft.com/office/drawing/2014/main" val="2862222430"/>
                    </a:ext>
                  </a:extLst>
                </a:gridCol>
                <a:gridCol w="1267017">
                  <a:extLst>
                    <a:ext uri="{9D8B030D-6E8A-4147-A177-3AD203B41FA5}">
                      <a16:colId xmlns:a16="http://schemas.microsoft.com/office/drawing/2014/main" val="1203951204"/>
                    </a:ext>
                  </a:extLst>
                </a:gridCol>
              </a:tblGrid>
              <a:tr h="1143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880135"/>
                  </a:ext>
                </a:extLst>
              </a:tr>
              <a:tr h="1147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bội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108 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vi-VN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7296022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B6868CC8-B605-449B-91E4-F37EE753DF07}"/>
              </a:ext>
            </a:extLst>
          </p:cNvPr>
          <p:cNvSpPr txBox="1"/>
          <p:nvPr/>
        </p:nvSpPr>
        <p:spPr>
          <a:xfrm>
            <a:off x="3289003" y="1581499"/>
            <a:ext cx="740026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DBD440-1A73-4E44-8530-D5467E473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7" y="456702"/>
            <a:ext cx="1729919" cy="17299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F2D9EF-4064-4EB5-A689-4FCF1F2BC87E}"/>
              </a:ext>
            </a:extLst>
          </p:cNvPr>
          <p:cNvSpPr txBox="1"/>
          <p:nvPr/>
        </p:nvSpPr>
        <p:spPr>
          <a:xfrm>
            <a:off x="1070347" y="4641324"/>
            <a:ext cx="9887213" cy="166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lnSpc>
                <a:spcPct val="107000"/>
              </a:lnSpc>
              <a:spcAft>
                <a:spcPts val="1067"/>
              </a:spcAft>
              <a:buAutoNum type="alphaLcPeriod"/>
            </a:pP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tăng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dần</a:t>
            </a:r>
            <a:endParaRPr lang="en-US" sz="2667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AutoNum type="alphaLcPeriod"/>
            </a:pP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BCNN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12</a:t>
            </a: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AutoNum type="alphaLcPeriod"/>
            </a:pP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3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bội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12 </a:t>
            </a:r>
            <a:r>
              <a:rPr lang="en-US" sz="2667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BCNN(8;12)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3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21EDE0D-66EF-4585-B42D-8F8C58C599B7}"/>
              </a:ext>
            </a:extLst>
          </p:cNvPr>
          <p:cNvSpPr/>
          <p:nvPr/>
        </p:nvSpPr>
        <p:spPr>
          <a:xfrm>
            <a:off x="1095101" y="785934"/>
            <a:ext cx="3019700" cy="85693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1E84D6-E726-4636-ACB6-515C85D90A4A}"/>
              </a:ext>
            </a:extLst>
          </p:cNvPr>
          <p:cNvSpPr/>
          <p:nvPr/>
        </p:nvSpPr>
        <p:spPr>
          <a:xfrm>
            <a:off x="988420" y="1965960"/>
            <a:ext cx="10001800" cy="4297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0, 24, 48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BCNN (8;12) = 24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: 24 = 0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: 24 = 1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: 24 = 2 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45BC941-C140-45A4-B6CD-2A8F7A5BC85D}"/>
              </a:ext>
            </a:extLst>
          </p:cNvPr>
          <p:cNvSpPr/>
          <p:nvPr/>
        </p:nvSpPr>
        <p:spPr>
          <a:xfrm>
            <a:off x="1903365" y="1917840"/>
            <a:ext cx="8385271" cy="302232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733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 chung của nhiều số là bội của bội chung nhỏ nhất của chúng.</a:t>
            </a:r>
            <a:endParaRPr lang="en-US" sz="3733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1FB5BC1-6882-4A9F-8E9E-D5B89D3ECD79}"/>
              </a:ext>
            </a:extLst>
          </p:cNvPr>
          <p:cNvSpPr/>
          <p:nvPr/>
        </p:nvSpPr>
        <p:spPr>
          <a:xfrm>
            <a:off x="3489960" y="365760"/>
            <a:ext cx="7955280" cy="284813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3F68EEB2-9267-4293-BA0F-787C65149EB7}"/>
              </a:ext>
            </a:extLst>
          </p:cNvPr>
          <p:cNvSpPr/>
          <p:nvPr/>
        </p:nvSpPr>
        <p:spPr>
          <a:xfrm>
            <a:off x="1805939" y="1249291"/>
            <a:ext cx="8862061" cy="392920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1, 2,…</a:t>
            </a:r>
          </a:p>
        </p:txBody>
      </p:sp>
    </p:spTree>
    <p:extLst>
      <p:ext uri="{BB962C8B-B14F-4D97-AF65-F5344CB8AC3E}">
        <p14:creationId xmlns:p14="http://schemas.microsoft.com/office/powerpoint/2010/main" val="38110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0273386" flipH="1">
            <a:off x="5043055" y="993904"/>
            <a:ext cx="2105888" cy="9552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0;p33">
            <a:extLst>
              <a:ext uri="{FF2B5EF4-FFF2-40B4-BE49-F238E27FC236}">
                <a16:creationId xmlns:a16="http://schemas.microsoft.com/office/drawing/2014/main" id="{CEF88636-AB2B-4BD2-8181-534179530ED7}"/>
              </a:ext>
            </a:extLst>
          </p:cNvPr>
          <p:cNvSpPr txBox="1">
            <a:spLocks/>
          </p:cNvSpPr>
          <p:nvPr/>
        </p:nvSpPr>
        <p:spPr>
          <a:xfrm>
            <a:off x="6233160" y="2552698"/>
            <a:ext cx="5425441" cy="29489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●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icksand"/>
              <a:buChar char="○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Quicksand"/>
              <a:buChar char="■"/>
              <a:defRPr sz="1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)=30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733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30, 60, 90.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C1E5E9-62D7-48B2-B217-D63B4F2724DF}"/>
              </a:ext>
            </a:extLst>
          </p:cNvPr>
          <p:cNvSpPr/>
          <p:nvPr/>
        </p:nvSpPr>
        <p:spPr>
          <a:xfrm>
            <a:off x="670560" y="2552699"/>
            <a:ext cx="5151120" cy="29489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30.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87AEB06-2237-4CAC-BF51-59134C522AC4}"/>
              </a:ext>
            </a:extLst>
          </p:cNvPr>
          <p:cNvSpPr/>
          <p:nvPr/>
        </p:nvSpPr>
        <p:spPr>
          <a:xfrm>
            <a:off x="1023423" y="933961"/>
            <a:ext cx="2226989" cy="8948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CC58EB3-96D4-4148-A300-A566293A718E}"/>
              </a:ext>
            </a:extLst>
          </p:cNvPr>
          <p:cNvSpPr/>
          <p:nvPr/>
        </p:nvSpPr>
        <p:spPr>
          <a:xfrm>
            <a:off x="7378599" y="933961"/>
            <a:ext cx="2226989" cy="89484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7870A7-0769-4963-8428-A16B834B95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4813399" y="484569"/>
            <a:ext cx="1973923" cy="19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9DA7-7277-4AA8-8B2B-A20088F3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386728-0EBE-4415-8E22-E86494B887A2}"/>
              </a:ext>
            </a:extLst>
          </p:cNvPr>
          <p:cNvSpPr/>
          <p:nvPr/>
        </p:nvSpPr>
        <p:spPr>
          <a:xfrm>
            <a:off x="1272540" y="1352067"/>
            <a:ext cx="9646920" cy="17526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300.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6EB200-F92C-49B0-B015-1813BADDD393}"/>
              </a:ext>
            </a:extLst>
          </p:cNvPr>
          <p:cNvSpPr/>
          <p:nvPr/>
        </p:nvSpPr>
        <p:spPr>
          <a:xfrm>
            <a:off x="1249680" y="3429000"/>
            <a:ext cx="9646920" cy="3124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300 </a:t>
            </a:r>
          </a:p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B(300) = {0; 300, 600, 900, …}</a:t>
            </a:r>
          </a:p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300, 600, 900 .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2FDDD3-7945-4363-81E1-6B927EBAD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13009" y="-54706"/>
            <a:ext cx="2049945" cy="20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9"/>
          <a:stretch/>
        </p:blipFill>
        <p:spPr>
          <a:xfrm>
            <a:off x="9915963" y="4304537"/>
            <a:ext cx="2411107" cy="203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9575FB-29F3-4604-9B59-9307783AA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66" b="19126"/>
          <a:stretch/>
        </p:blipFill>
        <p:spPr>
          <a:xfrm rot="5126995" flipV="1">
            <a:off x="1329424" y="3777477"/>
            <a:ext cx="1656699" cy="16026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1E040F-46AB-465D-A875-86C9E504C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66" b="19126"/>
          <a:stretch/>
        </p:blipFill>
        <p:spPr>
          <a:xfrm rot="5126995" flipV="1">
            <a:off x="7741077" y="785305"/>
            <a:ext cx="1656699" cy="16026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895570" y="399929"/>
            <a:ext cx="6234985" cy="142736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Hướng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dẫn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nhà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5329" y="1984564"/>
            <a:ext cx="7769839" cy="2434849"/>
            <a:chOff x="2702879" y="4105650"/>
            <a:chExt cx="6045336" cy="2434850"/>
          </a:xfrm>
        </p:grpSpPr>
        <p:sp>
          <p:nvSpPr>
            <p:cNvPr id="23" name="Flowchart: Display 22"/>
            <p:cNvSpPr/>
            <p:nvPr/>
          </p:nvSpPr>
          <p:spPr>
            <a:xfrm>
              <a:off x="2702879" y="4105650"/>
              <a:ext cx="6045336" cy="2434850"/>
            </a:xfrm>
            <a:prstGeom prst="flowChartDisplay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31731" y="4447489"/>
              <a:ext cx="5082555" cy="15696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BC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BCNN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33805" y="5128425"/>
            <a:ext cx="4419828" cy="1778615"/>
            <a:chOff x="5852556" y="3105189"/>
            <a:chExt cx="3137614" cy="1483999"/>
          </a:xfrm>
        </p:grpSpPr>
        <p:sp>
          <p:nvSpPr>
            <p:cNvPr id="22" name="Flowchart: Display 21"/>
            <p:cNvSpPr/>
            <p:nvPr/>
          </p:nvSpPr>
          <p:spPr>
            <a:xfrm>
              <a:off x="5852556" y="3105189"/>
              <a:ext cx="3137614" cy="1483999"/>
            </a:xfrm>
            <a:prstGeom prst="flowChartDisplay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48851" y="3438187"/>
              <a:ext cx="2704385" cy="796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tập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1,2 SGK/ 57</a:t>
              </a:r>
              <a:endParaRPr lang="en-US" sz="28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F3D7917-E5F7-483A-BA9F-D7B19520AF16}"/>
              </a:ext>
            </a:extLst>
          </p:cNvPr>
          <p:cNvSpPr/>
          <p:nvPr/>
        </p:nvSpPr>
        <p:spPr>
          <a:xfrm>
            <a:off x="3874590" y="3011875"/>
            <a:ext cx="76420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91CA64-98F2-4249-8454-5598AD677EA0}"/>
              </a:ext>
            </a:extLst>
          </p:cNvPr>
          <p:cNvSpPr/>
          <p:nvPr/>
        </p:nvSpPr>
        <p:spPr>
          <a:xfrm>
            <a:off x="581037" y="1984564"/>
            <a:ext cx="10317692" cy="49224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189" indent="-457189">
              <a:buAutoNum type="arabicPeriod"/>
            </a:pP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6,8,32, 24, 48</a:t>
            </a:r>
          </a:p>
          <a:p>
            <a:pPr marL="457189" indent="-457189">
              <a:buAutoNum type="arabicPeriod"/>
            </a:pP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>
              <a:buAutoNum type="arabicPeriod"/>
            </a:pP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189" indent="-457189">
              <a:buAutoNum type="arabicPeriod"/>
            </a:pP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46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467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 2/</a:t>
            </a:r>
            <a:r>
              <a:rPr lang="en-US" sz="3467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3467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8B0C91-1292-40E9-9DB0-A58E6F8C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59" y="399928"/>
            <a:ext cx="1101331" cy="9145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F0E043-6F3F-424F-8E66-CA300C639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439"/>
          <a:stretch/>
        </p:blipFill>
        <p:spPr>
          <a:xfrm>
            <a:off x="9718824" y="4506445"/>
            <a:ext cx="2411107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AC1A5C-A52C-483C-9A1D-CB336CDFE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66" b="19126"/>
          <a:stretch/>
        </p:blipFill>
        <p:spPr>
          <a:xfrm rot="5126995" flipV="1">
            <a:off x="4009691" y="2156570"/>
            <a:ext cx="1656699" cy="1602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D88174A-0DAC-48D2-882E-E2651795D873}"/>
              </a:ext>
            </a:extLst>
          </p:cNvPr>
          <p:cNvSpPr/>
          <p:nvPr/>
        </p:nvSpPr>
        <p:spPr>
          <a:xfrm>
            <a:off x="865978" y="1171137"/>
            <a:ext cx="10782073" cy="451572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EM ĐÃ CHÚ Ý THEO DÕI</a:t>
            </a:r>
          </a:p>
        </p:txBody>
      </p:sp>
    </p:spTree>
    <p:extLst>
      <p:ext uri="{BB962C8B-B14F-4D97-AF65-F5344CB8AC3E}">
        <p14:creationId xmlns:p14="http://schemas.microsoft.com/office/powerpoint/2010/main" val="34689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2167844" y="3260404"/>
            <a:ext cx="2271197" cy="2578347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7" name="Picture 56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4131140" y="2457017"/>
            <a:ext cx="3802867" cy="3802867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8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7632913" y="3112657"/>
            <a:ext cx="2517852" cy="2726095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9" name="Picture 5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65" y="2594496"/>
            <a:ext cx="2578347" cy="257834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7931" y="3280856"/>
            <a:ext cx="2389693" cy="238969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62" y="3512125"/>
            <a:ext cx="1729919" cy="172991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7499" y="1512181"/>
            <a:ext cx="2763284" cy="189001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641" y="749845"/>
            <a:ext cx="2838819" cy="19416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7127" y="1653310"/>
            <a:ext cx="2708932" cy="1724383"/>
          </a:xfrm>
          <a:prstGeom prst="rect">
            <a:avLst/>
          </a:prstGeom>
        </p:spPr>
      </p:pic>
      <p:sp>
        <p:nvSpPr>
          <p:cNvPr id="69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445879" y="56785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642" t="-1935" b="-1"/>
          <a:stretch/>
        </p:blipFill>
        <p:spPr>
          <a:xfrm rot="18669872">
            <a:off x="349030" y="1086735"/>
            <a:ext cx="2737887" cy="870768"/>
          </a:xfrm>
          <a:prstGeom prst="rect">
            <a:avLst/>
          </a:prstGeom>
        </p:spPr>
      </p:pic>
      <p:pic>
        <p:nvPicPr>
          <p:cNvPr id="13" name="Picture 2" descr="Máy Tính Biểu Tượng Nhóm Doanh Nhân Tổ Chức - Kinh doanh png tải về - Miễn  phí trong suốt Màu Tím png Tải về.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5" b="100000" l="0" r="100000">
                        <a14:foregroundMark x1="53444" y1="10250" x2="53778" y2="14000"/>
                        <a14:foregroundMark x1="44111" y1="10625" x2="53111" y2="9875"/>
                        <a14:foregroundMark x1="64778" y1="23375" x2="74778" y2="34625"/>
                        <a14:foregroundMark x1="74778" y1="35375" x2="72444" y2="39500"/>
                        <a14:foregroundMark x1="51778" y1="80750" x2="43444" y2="76625"/>
                        <a14:foregroundMark x1="56778" y1="9125" x2="49111" y2="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19" y="2924614"/>
            <a:ext cx="3024485" cy="26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7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>
            <a:hlinkClick r:id="" action="ppaction://noaction"/>
          </p:cNvPr>
          <p:cNvSpPr/>
          <p:nvPr/>
        </p:nvSpPr>
        <p:spPr>
          <a:xfrm rot="5400000">
            <a:off x="11138839" y="3774464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1051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>
            <a:hlinkClick r:id="" action="ppaction://noaction"/>
          </p:cNvPr>
          <p:cNvSpPr/>
          <p:nvPr/>
        </p:nvSpPr>
        <p:spPr>
          <a:xfrm rot="16200000">
            <a:off x="50791" y="922247"/>
            <a:ext cx="936000" cy="252000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1051" b="1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1051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7" y="3518900"/>
            <a:ext cx="1618363" cy="2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010880" y="2648162"/>
            <a:ext cx="6304424" cy="2077839"/>
            <a:chOff x="3524814" y="2883746"/>
            <a:chExt cx="5441110" cy="2077839"/>
          </a:xfrm>
        </p:grpSpPr>
        <p:pic>
          <p:nvPicPr>
            <p:cNvPr id="36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320112" y="885154"/>
            <a:ext cx="5308296" cy="2470725"/>
            <a:chOff x="2368169" y="743376"/>
            <a:chExt cx="5308296" cy="2470725"/>
          </a:xfrm>
        </p:grpSpPr>
        <p:sp>
          <p:nvSpPr>
            <p:cNvPr id="39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4851356" y="743376"/>
              <a:ext cx="2825109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40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68169" y="1121669"/>
              <a:ext cx="3228481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3538376" y="3388121"/>
            <a:ext cx="6371739" cy="2739379"/>
            <a:chOff x="2930158" y="3772875"/>
            <a:chExt cx="6371738" cy="2739378"/>
          </a:xfrm>
        </p:grpSpPr>
        <p:sp>
          <p:nvSpPr>
            <p:cNvPr id="42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069443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TẬP, VẬN DỤNG</a:t>
              </a:r>
            </a:p>
          </p:txBody>
        </p:sp>
        <p:pic>
          <p:nvPicPr>
            <p:cNvPr id="4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9" y="2334562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6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905710" y="1238625"/>
            <a:ext cx="6271708" cy="44375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2352910" y="1291335"/>
            <a:ext cx="1451045" cy="12539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7813738" y="860119"/>
            <a:ext cx="1451004" cy="125382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/>
          </p:nvPr>
        </p:nvSpPr>
        <p:spPr>
          <a:xfrm>
            <a:off x="5305163" y="2064965"/>
            <a:ext cx="137680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6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768;p26">
            <a:extLst>
              <a:ext uri="{FF2B5EF4-FFF2-40B4-BE49-F238E27FC236}">
                <a16:creationId xmlns:a16="http://schemas.microsoft.com/office/drawing/2014/main" id="{53200892-D77B-4A3E-8942-BC77BA076204}"/>
              </a:ext>
            </a:extLst>
          </p:cNvPr>
          <p:cNvSpPr txBox="1">
            <a:spLocks/>
          </p:cNvSpPr>
          <p:nvPr/>
        </p:nvSpPr>
        <p:spPr>
          <a:xfrm>
            <a:off x="3450600" y="3167707"/>
            <a:ext cx="52908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9" name="Google Shape;211;p32">
            <a:extLst>
              <a:ext uri="{FF2B5EF4-FFF2-40B4-BE49-F238E27FC236}">
                <a16:creationId xmlns:a16="http://schemas.microsoft.com/office/drawing/2014/main" id="{7A65ABC5-2FCD-4EB4-B952-A8EAF2CD9067}"/>
              </a:ext>
            </a:extLst>
          </p:cNvPr>
          <p:cNvPicPr preferRelativeResize="0"/>
          <p:nvPr/>
        </p:nvPicPr>
        <p:blipFill>
          <a:blip r:embed="rId7">
            <a:alphaModFix amt="8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44117">
            <a:off x="4994085" y="1576867"/>
            <a:ext cx="1994865" cy="154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11FEAEE-7048-4D8D-9D45-1463A3C9A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721" y="2435218"/>
            <a:ext cx="10377377" cy="33630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79FB813-795B-4148-AAE8-AE4CED11A690}"/>
              </a:ext>
            </a:extLst>
          </p:cNvPr>
          <p:cNvSpPr/>
          <p:nvPr/>
        </p:nvSpPr>
        <p:spPr>
          <a:xfrm>
            <a:off x="3685954" y="762362"/>
            <a:ext cx="7173433" cy="18996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1C675339-8711-4878-8B82-F3D1A962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61" y="499686"/>
            <a:ext cx="1218393" cy="193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493" y="724963"/>
            <a:ext cx="6319801" cy="4224612"/>
            <a:chOff x="444394" y="161522"/>
            <a:chExt cx="5246551" cy="3665183"/>
          </a:xfrm>
        </p:grpSpPr>
        <p:pic>
          <p:nvPicPr>
            <p:cNvPr id="12" name="Picture 34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65642">
              <a:off x="1952115" y="870299"/>
              <a:ext cx="3738830" cy="295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44394" y="161522"/>
              <a:ext cx="3581995" cy="1426097"/>
              <a:chOff x="6192343" y="2331057"/>
              <a:chExt cx="6790526" cy="66203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192343" y="2344207"/>
                <a:ext cx="6790526" cy="648888"/>
              </a:xfrm>
              <a:prstGeom prst="roundRect">
                <a:avLst/>
              </a:prstGeom>
              <a:solidFill>
                <a:srgbClr val="CD3F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1515" y="2331057"/>
                <a:ext cx="6372177" cy="210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2800" b="1" dirty="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482116" y="1163607"/>
            <a:ext cx="6835179" cy="2542141"/>
            <a:chOff x="5353926" y="762408"/>
            <a:chExt cx="6636767" cy="2110781"/>
          </a:xfrm>
        </p:grpSpPr>
        <p:pic>
          <p:nvPicPr>
            <p:cNvPr id="7" name="Picture 5" descr="Cove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776"/>
            <a:stretch/>
          </p:blipFill>
          <p:spPr bwMode="auto">
            <a:xfrm rot="20149227">
              <a:off x="5353926" y="1463561"/>
              <a:ext cx="4184999" cy="1409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8105705" y="762408"/>
              <a:ext cx="3884988" cy="1880363"/>
              <a:chOff x="4600774" y="1350941"/>
              <a:chExt cx="6597627" cy="1135625"/>
            </a:xfrm>
            <a:solidFill>
              <a:srgbClr val="00B0F0"/>
            </a:solidFill>
          </p:grpSpPr>
          <p:sp>
            <p:nvSpPr>
              <p:cNvPr id="9" name="Rounded Rectangle 8"/>
              <p:cNvSpPr/>
              <p:nvPr/>
            </p:nvSpPr>
            <p:spPr>
              <a:xfrm>
                <a:off x="4600774" y="1350941"/>
                <a:ext cx="6597627" cy="1135625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57633" y="1430271"/>
                <a:ext cx="6386563" cy="78712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Ánh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482117" y="3091631"/>
            <a:ext cx="3012820" cy="2382007"/>
            <a:chOff x="4040079" y="5014882"/>
            <a:chExt cx="3689475" cy="1998076"/>
          </a:xfrm>
        </p:grpSpPr>
        <p:sp>
          <p:nvSpPr>
            <p:cNvPr id="3" name="Oval 2"/>
            <p:cNvSpPr/>
            <p:nvPr/>
          </p:nvSpPr>
          <p:spPr>
            <a:xfrm>
              <a:off x="4040079" y="5070200"/>
              <a:ext cx="3512774" cy="19251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" name="Picture 18" descr="Những câu tục ngữ, ca dao hay về học tập, rèn luyện con người | Ban Dân vận  Trung ươ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079" y="5014882"/>
              <a:ext cx="3689475" cy="1998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C8988B-EEF3-428D-A08F-CCB22E09E12C}"/>
              </a:ext>
            </a:extLst>
          </p:cNvPr>
          <p:cNvSpPr txBox="1"/>
          <p:nvPr/>
        </p:nvSpPr>
        <p:spPr>
          <a:xfrm>
            <a:off x="3527244" y="5690020"/>
            <a:ext cx="4922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18F1AC-2867-4697-A356-E5EA8F416611}"/>
              </a:ext>
            </a:extLst>
          </p:cNvPr>
          <p:cNvSpPr txBox="1"/>
          <p:nvPr/>
        </p:nvSpPr>
        <p:spPr>
          <a:xfrm>
            <a:off x="1155224" y="1122240"/>
            <a:ext cx="334571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Nêu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cách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bội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nhiên</a:t>
            </a:r>
            <a:r>
              <a:rPr lang="en-US" sz="2667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</a:t>
            </a:r>
            <a:endParaRPr lang="en-US" sz="266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6B8A91-BC59-4B35-B065-9ADF518DA011}"/>
              </a:ext>
            </a:extLst>
          </p:cNvPr>
          <p:cNvGrpSpPr/>
          <p:nvPr/>
        </p:nvGrpSpPr>
        <p:grpSpPr>
          <a:xfrm>
            <a:off x="728063" y="758456"/>
            <a:ext cx="4017093" cy="3176008"/>
            <a:chOff x="4040079" y="5014882"/>
            <a:chExt cx="3689475" cy="199807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1870C31-002A-4C2D-AFA1-9D5A7C22607B}"/>
                </a:ext>
              </a:extLst>
            </p:cNvPr>
            <p:cNvSpPr/>
            <p:nvPr/>
          </p:nvSpPr>
          <p:spPr>
            <a:xfrm>
              <a:off x="4040079" y="5070200"/>
              <a:ext cx="3512774" cy="19251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" name="Picture 18" descr="Những câu tục ngữ, ca dao hay về học tập, rèn luyện con người | Ban Dân vận  Trung ương">
              <a:extLst>
                <a:ext uri="{FF2B5EF4-FFF2-40B4-BE49-F238E27FC236}">
                  <a16:creationId xmlns:a16="http://schemas.microsoft.com/office/drawing/2014/main" id="{5D9A1A5B-2173-4C39-A25D-628CAB566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079" y="5014882"/>
              <a:ext cx="3689475" cy="19980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331903-84AC-4F1B-8316-11330B60F217}"/>
              </a:ext>
            </a:extLst>
          </p:cNvPr>
          <p:cNvGrpSpPr/>
          <p:nvPr/>
        </p:nvGrpSpPr>
        <p:grpSpPr>
          <a:xfrm>
            <a:off x="5730339" y="757356"/>
            <a:ext cx="4826597" cy="2671644"/>
            <a:chOff x="4698385" y="1075509"/>
            <a:chExt cx="6597627" cy="1135625"/>
          </a:xfrm>
          <a:solidFill>
            <a:srgbClr val="00B0F0"/>
          </a:solidFill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2EE5A04-C803-4ACE-9132-139F1EB0BA17}"/>
                </a:ext>
              </a:extLst>
            </p:cNvPr>
            <p:cNvSpPr/>
            <p:nvPr/>
          </p:nvSpPr>
          <p:spPr>
            <a:xfrm>
              <a:off x="4698385" y="1075509"/>
              <a:ext cx="6597627" cy="113562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D0A04A-A9C8-4D1D-8099-73100AB80E35}"/>
                </a:ext>
              </a:extLst>
            </p:cNvPr>
            <p:cNvSpPr/>
            <p:nvPr/>
          </p:nvSpPr>
          <p:spPr>
            <a:xfrm>
              <a:off x="5009840" y="1181072"/>
              <a:ext cx="5974714" cy="911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1. </a:t>
              </a:r>
              <a:r>
                <a:rPr lang="vi-VN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Muốn tìm bội của số tự nhiên a ta có thể lần lượt nhân a với 0, 1, 2, 3, … </a:t>
              </a:r>
              <a:r>
                <a:rPr lang="en-US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K</a:t>
              </a:r>
              <a:r>
                <a:rPr lang="vi-VN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hi đó, các kết quả nhận được đều là bội của a. </a:t>
              </a:r>
              <a:endParaRPr lang="en-US" sz="3200" b="1" dirty="0"/>
            </a:p>
          </p:txBody>
        </p:sp>
      </p:grp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C643F478-F07A-4F3C-8779-3C377EC81AC4}"/>
              </a:ext>
            </a:extLst>
          </p:cNvPr>
          <p:cNvSpPr/>
          <p:nvPr/>
        </p:nvSpPr>
        <p:spPr>
          <a:xfrm>
            <a:off x="1134140" y="4167964"/>
            <a:ext cx="3418624" cy="168703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</a:t>
            </a: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1AC92AFD-6070-4CDA-993C-44A6331117B0}"/>
              </a:ext>
            </a:extLst>
          </p:cNvPr>
          <p:cNvSpPr/>
          <p:nvPr/>
        </p:nvSpPr>
        <p:spPr>
          <a:xfrm>
            <a:off x="5613648" y="3725018"/>
            <a:ext cx="4826597" cy="2250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4CE5E-3979-4518-B37B-859BD3A721C0}"/>
              </a:ext>
            </a:extLst>
          </p:cNvPr>
          <p:cNvSpPr txBox="1"/>
          <p:nvPr/>
        </p:nvSpPr>
        <p:spPr>
          <a:xfrm>
            <a:off x="5730339" y="3803827"/>
            <a:ext cx="47099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24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24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cốc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cốc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8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839967" y="1146629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667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3276543" y="3223529"/>
            <a:ext cx="5290800" cy="87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6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6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5" name="Google Shape;1785;p26">
            <a:hlinkClick r:id="rId7" action="ppaction://hlinksldjump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6" name="Google Shape;212;p32">
            <a:extLst>
              <a:ext uri="{FF2B5EF4-FFF2-40B4-BE49-F238E27FC236}">
                <a16:creationId xmlns:a16="http://schemas.microsoft.com/office/drawing/2014/main" id="{0AFCF243-B362-4BB3-B056-250CA1ABFBA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t="16970" r="8892" b="21025"/>
          <a:stretch/>
        </p:blipFill>
        <p:spPr>
          <a:xfrm rot="10800000">
            <a:off x="7538075" y="50355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11;p32">
            <a:extLst>
              <a:ext uri="{FF2B5EF4-FFF2-40B4-BE49-F238E27FC236}">
                <a16:creationId xmlns:a16="http://schemas.microsoft.com/office/drawing/2014/main" id="{FB57AC23-4EE6-485B-BDB8-5E042C55E4F9}"/>
              </a:ext>
            </a:extLst>
          </p:cNvPr>
          <p:cNvPicPr preferRelativeResize="0"/>
          <p:nvPr/>
        </p:nvPicPr>
        <p:blipFill>
          <a:blip r:embed="rId9">
            <a:alphaModFix amt="86000"/>
          </a:blip>
          <a:stretch>
            <a:fillRect/>
          </a:stretch>
        </p:blipFill>
        <p:spPr>
          <a:xfrm rot="1344117">
            <a:off x="4924512" y="1171330"/>
            <a:ext cx="1994865" cy="1547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1512</Words>
  <Application>Microsoft Office PowerPoint</Application>
  <PresentationFormat>Widescreen</PresentationFormat>
  <Paragraphs>309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Jua</vt:lpstr>
      <vt:lpstr>Quicksand</vt:lpstr>
      <vt:lpstr>Symbol</vt:lpstr>
      <vt:lpstr>Times New Roman</vt:lpstr>
      <vt:lpstr>思源黑体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HÌNH THÀNH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1</vt:lpstr>
      <vt:lpstr>PowerPoint Presentation</vt:lpstr>
      <vt:lpstr>PowerPoint Presentation</vt:lpstr>
      <vt:lpstr>Bài 1</vt:lpstr>
      <vt:lpstr>Chú ý</vt:lpstr>
      <vt:lpstr>03</vt:lpstr>
      <vt:lpstr>PowerPoint Presentation</vt:lpstr>
      <vt:lpstr>PowerPoint Presentation</vt:lpstr>
      <vt:lpstr>PowerPoint Presentation</vt:lpstr>
      <vt:lpstr>PowerPoint Presentation</vt:lpstr>
      <vt:lpstr>Bài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2</cp:revision>
  <dcterms:created xsi:type="dcterms:W3CDTF">2023-11-05T19:02:03Z</dcterms:created>
  <dcterms:modified xsi:type="dcterms:W3CDTF">2023-11-06T04:02:56Z</dcterms:modified>
</cp:coreProperties>
</file>