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1358" r:id="rId2"/>
    <p:sldId id="1359" r:id="rId3"/>
    <p:sldId id="1360" r:id="rId4"/>
    <p:sldId id="1361" r:id="rId5"/>
    <p:sldId id="1300" r:id="rId6"/>
    <p:sldId id="1365" r:id="rId7"/>
    <p:sldId id="1379" r:id="rId8"/>
    <p:sldId id="1381" r:id="rId9"/>
    <p:sldId id="258" r:id="rId10"/>
    <p:sldId id="1382" r:id="rId11"/>
    <p:sldId id="1383" r:id="rId12"/>
    <p:sldId id="1384" r:id="rId13"/>
    <p:sldId id="1380" r:id="rId14"/>
    <p:sldId id="1385" r:id="rId15"/>
    <p:sldId id="1386" r:id="rId16"/>
    <p:sldId id="1370" r:id="rId17"/>
    <p:sldId id="1362" r:id="rId18"/>
    <p:sldId id="1367" r:id="rId19"/>
    <p:sldId id="1364" r:id="rId20"/>
    <p:sldId id="1371" r:id="rId21"/>
    <p:sldId id="1372" r:id="rId22"/>
    <p:sldId id="1363" r:id="rId23"/>
    <p:sldId id="1373" r:id="rId24"/>
    <p:sldId id="1375" r:id="rId25"/>
    <p:sldId id="264" r:id="rId26"/>
    <p:sldId id="1319" r:id="rId27"/>
    <p:sldId id="1378" r:id="rId28"/>
    <p:sldId id="1322" r:id="rId29"/>
    <p:sldId id="1376" r:id="rId30"/>
    <p:sldId id="317" r:id="rId31"/>
    <p:sldId id="625" r:id="rId32"/>
    <p:sldId id="344" r:id="rId33"/>
  </p:sldIdLst>
  <p:sldSz cx="12192000" cy="6858000"/>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1962" autoAdjust="0"/>
  </p:normalViewPr>
  <p:slideViewPr>
    <p:cSldViewPr snapToGrid="0">
      <p:cViewPr varScale="1">
        <p:scale>
          <a:sx n="61" d="100"/>
          <a:sy n="61" d="100"/>
        </p:scale>
        <p:origin x="-1050"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8E0E98-4B8B-44C3-8E44-BF393715E9C8}" type="datetimeFigureOut">
              <a:rPr lang="en-US" smtClean="0"/>
              <a:t>10/18/2022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FF97E6-FBD2-4E16-98E2-DE63A8522CF0}" type="slidenum">
              <a:rPr lang="en-US" smtClean="0"/>
              <a:t>‹#›</a:t>
            </a:fld>
            <a:endParaRPr lang="en-US"/>
          </a:p>
        </p:txBody>
      </p:sp>
    </p:spTree>
    <p:extLst>
      <p:ext uri="{BB962C8B-B14F-4D97-AF65-F5344CB8AC3E}">
        <p14:creationId xmlns:p14="http://schemas.microsoft.com/office/powerpoint/2010/main" val="2557298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A4FF97E6-FBD2-4E16-98E2-DE63A8522CF0}" type="slidenum">
              <a:rPr lang="en-US" smtClean="0"/>
              <a:t>1</a:t>
            </a:fld>
            <a:endParaRPr lang="en-US"/>
          </a:p>
        </p:txBody>
      </p:sp>
    </p:spTree>
    <p:extLst>
      <p:ext uri="{BB962C8B-B14F-4D97-AF65-F5344CB8AC3E}">
        <p14:creationId xmlns:p14="http://schemas.microsoft.com/office/powerpoint/2010/main" val="3044791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10</a:t>
            </a:fld>
            <a:endParaRPr lang="en-US"/>
          </a:p>
        </p:txBody>
      </p:sp>
    </p:spTree>
    <p:extLst>
      <p:ext uri="{BB962C8B-B14F-4D97-AF65-F5344CB8AC3E}">
        <p14:creationId xmlns:p14="http://schemas.microsoft.com/office/powerpoint/2010/main" val="4215808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11</a:t>
            </a:fld>
            <a:endParaRPr lang="en-US"/>
          </a:p>
        </p:txBody>
      </p:sp>
    </p:spTree>
    <p:extLst>
      <p:ext uri="{BB962C8B-B14F-4D97-AF65-F5344CB8AC3E}">
        <p14:creationId xmlns:p14="http://schemas.microsoft.com/office/powerpoint/2010/main" val="467071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12</a:t>
            </a:fld>
            <a:endParaRPr lang="en-US"/>
          </a:p>
        </p:txBody>
      </p:sp>
    </p:spTree>
    <p:extLst>
      <p:ext uri="{BB962C8B-B14F-4D97-AF65-F5344CB8AC3E}">
        <p14:creationId xmlns:p14="http://schemas.microsoft.com/office/powerpoint/2010/main" val="2066447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13</a:t>
            </a:fld>
            <a:endParaRPr lang="en-US"/>
          </a:p>
        </p:txBody>
      </p:sp>
    </p:spTree>
    <p:extLst>
      <p:ext uri="{BB962C8B-B14F-4D97-AF65-F5344CB8AC3E}">
        <p14:creationId xmlns:p14="http://schemas.microsoft.com/office/powerpoint/2010/main" val="3607945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A4FF97E6-FBD2-4E16-98E2-DE63A8522CF0}" type="slidenum">
              <a:rPr lang="en-US" smtClean="0"/>
              <a:t>16</a:t>
            </a:fld>
            <a:endParaRPr lang="en-US"/>
          </a:p>
        </p:txBody>
      </p:sp>
    </p:spTree>
    <p:extLst>
      <p:ext uri="{BB962C8B-B14F-4D97-AF65-F5344CB8AC3E}">
        <p14:creationId xmlns:p14="http://schemas.microsoft.com/office/powerpoint/2010/main" val="38842060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17</a:t>
            </a:fld>
            <a:endParaRPr lang="en-US"/>
          </a:p>
        </p:txBody>
      </p:sp>
    </p:spTree>
    <p:extLst>
      <p:ext uri="{BB962C8B-B14F-4D97-AF65-F5344CB8AC3E}">
        <p14:creationId xmlns:p14="http://schemas.microsoft.com/office/powerpoint/2010/main" val="675473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A4FF97E6-FBD2-4E16-98E2-DE63A8522CF0}" type="slidenum">
              <a:rPr lang="en-US" smtClean="0"/>
              <a:t>18</a:t>
            </a:fld>
            <a:endParaRPr lang="en-US"/>
          </a:p>
        </p:txBody>
      </p:sp>
    </p:spTree>
    <p:extLst>
      <p:ext uri="{BB962C8B-B14F-4D97-AF65-F5344CB8AC3E}">
        <p14:creationId xmlns:p14="http://schemas.microsoft.com/office/powerpoint/2010/main" val="25200386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26</a:t>
            </a:fld>
            <a:endParaRPr lang="en-US"/>
          </a:p>
        </p:txBody>
      </p:sp>
    </p:spTree>
    <p:extLst>
      <p:ext uri="{BB962C8B-B14F-4D97-AF65-F5344CB8AC3E}">
        <p14:creationId xmlns:p14="http://schemas.microsoft.com/office/powerpoint/2010/main" val="28264892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https://baotintuc.vn/infographics/quan-he-viet-nam-lien-minh-chau-au-eu-ngay-cang-phat-trien-20210908113227054.htm</a:t>
            </a:r>
          </a:p>
        </p:txBody>
      </p:sp>
      <p:sp>
        <p:nvSpPr>
          <p:cNvPr id="4" name="Slide Number Placeholder 3"/>
          <p:cNvSpPr>
            <a:spLocks noGrp="1"/>
          </p:cNvSpPr>
          <p:nvPr>
            <p:ph type="sldNum" sz="quarter" idx="5"/>
          </p:nvPr>
        </p:nvSpPr>
        <p:spPr/>
        <p:txBody>
          <a:bodyPr/>
          <a:lstStyle/>
          <a:p>
            <a:fld id="{A4FF97E6-FBD2-4E16-98E2-DE63A8522CF0}" type="slidenum">
              <a:rPr lang="en-US" smtClean="0"/>
              <a:t>29</a:t>
            </a:fld>
            <a:endParaRPr lang="en-US"/>
          </a:p>
        </p:txBody>
      </p:sp>
    </p:spTree>
    <p:extLst>
      <p:ext uri="{BB962C8B-B14F-4D97-AF65-F5344CB8AC3E}">
        <p14:creationId xmlns:p14="http://schemas.microsoft.com/office/powerpoint/2010/main" val="2946373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30</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A4FF97E6-FBD2-4E16-98E2-DE63A8522CF0}" type="slidenum">
              <a:rPr lang="en-US" smtClean="0"/>
              <a:t>2</a:t>
            </a:fld>
            <a:endParaRPr lang="en-US"/>
          </a:p>
        </p:txBody>
      </p:sp>
    </p:spTree>
    <p:extLst>
      <p:ext uri="{BB962C8B-B14F-4D97-AF65-F5344CB8AC3E}">
        <p14:creationId xmlns:p14="http://schemas.microsoft.com/office/powerpoint/2010/main" val="835473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i="1" kern="1200">
                <a:solidFill>
                  <a:schemeClr val="tx1"/>
                </a:solidFill>
                <a:effectLst/>
                <a:latin typeface="+mn-lt"/>
                <a:ea typeface="+mn-ea"/>
                <a:cs typeface="+mn-cs"/>
              </a:rPr>
              <a:t>Liên minh châu Âu, viết tắt là EU, là liên minh kinh tế – chính trị bao gồm 28 quốc gia thành viên thuộc châu Âu. Để tìm hiểu rõ hơn về EU thì các em sẽ đi vào bài học hôm nay.</a:t>
            </a:r>
            <a:endParaRPr lang="en-US" sz="1200" kern="1200">
              <a:solidFill>
                <a:schemeClr val="tx1"/>
              </a:solidFill>
              <a:effectLst/>
              <a:latin typeface="+mn-lt"/>
              <a:ea typeface="+mn-ea"/>
              <a:cs typeface="+mn-cs"/>
            </a:endParaRPr>
          </a:p>
          <a:p>
            <a:r>
              <a:rPr lang="vi-VN" sz="1200"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4FA616D3-B114-4CF2-9396-C474E8FB6FD1}" type="slidenum">
              <a:rPr lang="en-US" smtClean="0"/>
              <a:t>3</a:t>
            </a:fld>
            <a:endParaRPr lang="en-US"/>
          </a:p>
        </p:txBody>
      </p:sp>
    </p:spTree>
    <p:extLst>
      <p:ext uri="{BB962C8B-B14F-4D97-AF65-F5344CB8AC3E}">
        <p14:creationId xmlns:p14="http://schemas.microsoft.com/office/powerpoint/2010/main" val="3589135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Liên minh Châu Âu là 1 cộng đồng đa dạng về văn hóa,ngôn ngữ,tôn giáo…điều này góp phần giúp liên minh Châu âu</a:t>
            </a:r>
          </a:p>
          <a:p>
            <a:r>
              <a:rPr lang="en-US"/>
              <a:t>Trở thành 1 khu vực kinh tế thống nhất và quan trọng trên thế giới. Vậy liên minh Châu Âu có vị trí nh</a:t>
            </a:r>
            <a:r>
              <a:rPr lang="vi-VN"/>
              <a:t>ư</a:t>
            </a:r>
            <a:r>
              <a:rPr lang="en-US"/>
              <a:t> thế nào trong nền kinh tế thế giới?</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a:t>
            </a:fld>
            <a:endParaRPr lang="en-US"/>
          </a:p>
        </p:txBody>
      </p:sp>
    </p:spTree>
    <p:extLst>
      <p:ext uri="{BB962C8B-B14F-4D97-AF65-F5344CB8AC3E}">
        <p14:creationId xmlns:p14="http://schemas.microsoft.com/office/powerpoint/2010/main" val="1321358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5</a:t>
            </a:fld>
            <a:endParaRPr lang="en-US"/>
          </a:p>
        </p:txBody>
      </p:sp>
    </p:spTree>
    <p:extLst>
      <p:ext uri="{BB962C8B-B14F-4D97-AF65-F5344CB8AC3E}">
        <p14:creationId xmlns:p14="http://schemas.microsoft.com/office/powerpoint/2010/main" val="3171491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6</a:t>
            </a:fld>
            <a:endParaRPr lang="en-US"/>
          </a:p>
        </p:txBody>
      </p:sp>
    </p:spTree>
    <p:extLst>
      <p:ext uri="{BB962C8B-B14F-4D97-AF65-F5344CB8AC3E}">
        <p14:creationId xmlns:p14="http://schemas.microsoft.com/office/powerpoint/2010/main" val="2496217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7</a:t>
            </a:fld>
            <a:endParaRPr lang="en-US"/>
          </a:p>
        </p:txBody>
      </p:sp>
    </p:spTree>
    <p:extLst>
      <p:ext uri="{BB962C8B-B14F-4D97-AF65-F5344CB8AC3E}">
        <p14:creationId xmlns:p14="http://schemas.microsoft.com/office/powerpoint/2010/main" val="3648561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8</a:t>
            </a:fld>
            <a:endParaRPr lang="en-US"/>
          </a:p>
        </p:txBody>
      </p:sp>
    </p:spTree>
    <p:extLst>
      <p:ext uri="{BB962C8B-B14F-4D97-AF65-F5344CB8AC3E}">
        <p14:creationId xmlns:p14="http://schemas.microsoft.com/office/powerpoint/2010/main" val="4201239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9</a:t>
            </a:fld>
            <a:endParaRPr lang="en-US"/>
          </a:p>
        </p:txBody>
      </p:sp>
    </p:spTree>
    <p:extLst>
      <p:ext uri="{BB962C8B-B14F-4D97-AF65-F5344CB8AC3E}">
        <p14:creationId xmlns:p14="http://schemas.microsoft.com/office/powerpoint/2010/main" val="2225110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D6FDE6-2868-4B73-A2BA-78BFA41748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2973BC6-F298-43C8-AE75-520B5476DF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7940DA5-1BE9-4EC4-A05E-63A16C7F3633}"/>
              </a:ext>
            </a:extLst>
          </p:cNvPr>
          <p:cNvSpPr>
            <a:spLocks noGrp="1"/>
          </p:cNvSpPr>
          <p:nvPr>
            <p:ph type="dt" sz="half" idx="10"/>
          </p:nvPr>
        </p:nvSpPr>
        <p:spPr/>
        <p:txBody>
          <a:bodyPr/>
          <a:lstStyle/>
          <a:p>
            <a:fld id="{FA95F2CF-2725-40C1-A6F1-7222FC071201}" type="datetimeFigureOut">
              <a:rPr lang="en-US" smtClean="0"/>
              <a:t>10/18/2022</a:t>
            </a:fld>
            <a:endParaRPr lang="en-US"/>
          </a:p>
        </p:txBody>
      </p:sp>
      <p:sp>
        <p:nvSpPr>
          <p:cNvPr id="5" name="Footer Placeholder 4">
            <a:extLst>
              <a:ext uri="{FF2B5EF4-FFF2-40B4-BE49-F238E27FC236}">
                <a16:creationId xmlns:a16="http://schemas.microsoft.com/office/drawing/2014/main" xmlns="" id="{009074A5-42CF-49B9-B2B6-5E45DCDE27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78E7E9C-FBA3-43AF-A1AD-22A98F6E16F7}"/>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4243648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0871510-221F-4003-BB0B-F51E9AF43297}"/>
              </a:ext>
            </a:extLst>
          </p:cNvPr>
          <p:cNvSpPr>
            <a:spLocks noGrp="1"/>
          </p:cNvSpPr>
          <p:nvPr>
            <p:ph type="dt" sz="half" idx="10"/>
          </p:nvPr>
        </p:nvSpPr>
        <p:spPr/>
        <p:txBody>
          <a:bodyPr/>
          <a:lstStyle/>
          <a:p>
            <a:fld id="{FA95F2CF-2725-40C1-A6F1-7222FC071201}" type="datetimeFigureOut">
              <a:rPr lang="en-US" smtClean="0"/>
              <a:t>10/18/2022</a:t>
            </a:fld>
            <a:endParaRPr lang="en-US"/>
          </a:p>
        </p:txBody>
      </p:sp>
      <p:sp>
        <p:nvSpPr>
          <p:cNvPr id="3" name="Footer Placeholder 2">
            <a:extLst>
              <a:ext uri="{FF2B5EF4-FFF2-40B4-BE49-F238E27FC236}">
                <a16:creationId xmlns:a16="http://schemas.microsoft.com/office/drawing/2014/main" xmlns="" id="{52B9E2DE-7ABF-4494-8BE3-8E21D21D62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CFB8538-DA75-45DD-9E38-9E91F7627920}"/>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2431197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D34C98-860E-4710-A260-02A7F888FE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8224214-C719-45F9-87E0-633A8CDA28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24EF4A9-F313-4EF7-85D6-F97C612477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AF46E64-A06F-497C-9FD6-AACC8543833B}"/>
              </a:ext>
            </a:extLst>
          </p:cNvPr>
          <p:cNvSpPr>
            <a:spLocks noGrp="1"/>
          </p:cNvSpPr>
          <p:nvPr>
            <p:ph type="dt" sz="half" idx="10"/>
          </p:nvPr>
        </p:nvSpPr>
        <p:spPr/>
        <p:txBody>
          <a:bodyPr/>
          <a:lstStyle/>
          <a:p>
            <a:fld id="{FA95F2CF-2725-40C1-A6F1-7222FC071201}" type="datetimeFigureOut">
              <a:rPr lang="en-US" smtClean="0"/>
              <a:t>10/18/2022</a:t>
            </a:fld>
            <a:endParaRPr lang="en-US"/>
          </a:p>
        </p:txBody>
      </p:sp>
      <p:sp>
        <p:nvSpPr>
          <p:cNvPr id="6" name="Footer Placeholder 5">
            <a:extLst>
              <a:ext uri="{FF2B5EF4-FFF2-40B4-BE49-F238E27FC236}">
                <a16:creationId xmlns:a16="http://schemas.microsoft.com/office/drawing/2014/main" xmlns="" id="{CB53DE8F-0F99-4A38-9286-17EA47958B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ECC7DD5-3988-4681-8620-C6B0AC5D1510}"/>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3021511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6ED538-EAC4-487E-9529-813D435A15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1E16ADD-9133-4C8A-8A4C-82893C0259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1CA57DC-9607-420E-9F18-BF4514E1B7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4EABCFF-EEB4-4B6A-8C4B-459C702C1971}"/>
              </a:ext>
            </a:extLst>
          </p:cNvPr>
          <p:cNvSpPr>
            <a:spLocks noGrp="1"/>
          </p:cNvSpPr>
          <p:nvPr>
            <p:ph type="dt" sz="half" idx="10"/>
          </p:nvPr>
        </p:nvSpPr>
        <p:spPr/>
        <p:txBody>
          <a:bodyPr/>
          <a:lstStyle/>
          <a:p>
            <a:fld id="{FA95F2CF-2725-40C1-A6F1-7222FC071201}" type="datetimeFigureOut">
              <a:rPr lang="en-US" smtClean="0"/>
              <a:t>10/18/2022</a:t>
            </a:fld>
            <a:endParaRPr lang="en-US"/>
          </a:p>
        </p:txBody>
      </p:sp>
      <p:sp>
        <p:nvSpPr>
          <p:cNvPr id="6" name="Footer Placeholder 5">
            <a:extLst>
              <a:ext uri="{FF2B5EF4-FFF2-40B4-BE49-F238E27FC236}">
                <a16:creationId xmlns:a16="http://schemas.microsoft.com/office/drawing/2014/main" xmlns="" id="{49671778-7051-4DD7-80E9-518B9EFC7E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7944644-58C9-47E8-BA80-8829E3820652}"/>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8780563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2282FC-F26B-424A-AA47-95DABE2E83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E37318D-D372-4465-B638-FF9E9C0F76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8B0BC11-C32B-4AE1-8135-E1087B0187BA}"/>
              </a:ext>
            </a:extLst>
          </p:cNvPr>
          <p:cNvSpPr>
            <a:spLocks noGrp="1"/>
          </p:cNvSpPr>
          <p:nvPr>
            <p:ph type="dt" sz="half" idx="10"/>
          </p:nvPr>
        </p:nvSpPr>
        <p:spPr/>
        <p:txBody>
          <a:bodyPr/>
          <a:lstStyle/>
          <a:p>
            <a:fld id="{FA95F2CF-2725-40C1-A6F1-7222FC071201}" type="datetimeFigureOut">
              <a:rPr lang="en-US" smtClean="0"/>
              <a:t>10/18/2022</a:t>
            </a:fld>
            <a:endParaRPr lang="en-US"/>
          </a:p>
        </p:txBody>
      </p:sp>
      <p:sp>
        <p:nvSpPr>
          <p:cNvPr id="5" name="Footer Placeholder 4">
            <a:extLst>
              <a:ext uri="{FF2B5EF4-FFF2-40B4-BE49-F238E27FC236}">
                <a16:creationId xmlns:a16="http://schemas.microsoft.com/office/drawing/2014/main" xmlns="" id="{75A8C3E4-9CDC-4A54-B96A-0E5F335BB1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8DE06AA-4828-46E4-B06A-2CB2D1AFA234}"/>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30724439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381498D-3C66-4D13-B603-03C2EC9F03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A41112E-E9F5-497F-86B3-E5B64D031F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96ED3C2-A28C-4EF3-998B-D2F78CEFA13F}"/>
              </a:ext>
            </a:extLst>
          </p:cNvPr>
          <p:cNvSpPr>
            <a:spLocks noGrp="1"/>
          </p:cNvSpPr>
          <p:nvPr>
            <p:ph type="dt" sz="half" idx="10"/>
          </p:nvPr>
        </p:nvSpPr>
        <p:spPr/>
        <p:txBody>
          <a:bodyPr/>
          <a:lstStyle/>
          <a:p>
            <a:fld id="{FA95F2CF-2725-40C1-A6F1-7222FC071201}" type="datetimeFigureOut">
              <a:rPr lang="en-US" smtClean="0"/>
              <a:t>10/18/2022</a:t>
            </a:fld>
            <a:endParaRPr lang="en-US"/>
          </a:p>
        </p:txBody>
      </p:sp>
      <p:sp>
        <p:nvSpPr>
          <p:cNvPr id="5" name="Footer Placeholder 4">
            <a:extLst>
              <a:ext uri="{FF2B5EF4-FFF2-40B4-BE49-F238E27FC236}">
                <a16:creationId xmlns:a16="http://schemas.microsoft.com/office/drawing/2014/main" xmlns="" id="{AC3AC6DF-2D8C-44B1-AB1C-CC33AB9F83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BE8B310-9FAF-4F81-B7A5-595DB69E5132}"/>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3977608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32E1D7-DD97-41BD-991E-9605E551A1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73FAE39-D379-4A9D-B7DB-3E8CFA1711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1FE9F6F-E849-41A9-B25A-8E6A6A84BE77}"/>
              </a:ext>
            </a:extLst>
          </p:cNvPr>
          <p:cNvSpPr>
            <a:spLocks noGrp="1"/>
          </p:cNvSpPr>
          <p:nvPr>
            <p:ph type="dt" sz="half" idx="10"/>
          </p:nvPr>
        </p:nvSpPr>
        <p:spPr/>
        <p:txBody>
          <a:bodyPr/>
          <a:lstStyle/>
          <a:p>
            <a:fld id="{FA95F2CF-2725-40C1-A6F1-7222FC071201}" type="datetimeFigureOut">
              <a:rPr lang="en-US" smtClean="0"/>
              <a:t>10/18/2022</a:t>
            </a:fld>
            <a:endParaRPr lang="en-US"/>
          </a:p>
        </p:txBody>
      </p:sp>
      <p:sp>
        <p:nvSpPr>
          <p:cNvPr id="5" name="Footer Placeholder 4">
            <a:extLst>
              <a:ext uri="{FF2B5EF4-FFF2-40B4-BE49-F238E27FC236}">
                <a16:creationId xmlns:a16="http://schemas.microsoft.com/office/drawing/2014/main" xmlns="" id="{25B27F1B-115E-43CC-8123-B72C0C1703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186B37C-9323-4D16-B313-34E4F86B4E23}"/>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1517950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F76C7D-B2C0-462B-B6D5-D86011F796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55289A3C-F663-4B6D-A5FD-C1F53230E7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35B638A-7C84-4030-9B00-0ECB79558A30}"/>
              </a:ext>
            </a:extLst>
          </p:cNvPr>
          <p:cNvSpPr>
            <a:spLocks noGrp="1"/>
          </p:cNvSpPr>
          <p:nvPr>
            <p:ph type="dt" sz="half" idx="10"/>
          </p:nvPr>
        </p:nvSpPr>
        <p:spPr/>
        <p:txBody>
          <a:bodyPr/>
          <a:lstStyle/>
          <a:p>
            <a:fld id="{FA95F2CF-2725-40C1-A6F1-7222FC071201}" type="datetimeFigureOut">
              <a:rPr lang="en-US" smtClean="0"/>
              <a:t>10/18/2022</a:t>
            </a:fld>
            <a:endParaRPr lang="en-US"/>
          </a:p>
        </p:txBody>
      </p:sp>
      <p:sp>
        <p:nvSpPr>
          <p:cNvPr id="5" name="Footer Placeholder 4">
            <a:extLst>
              <a:ext uri="{FF2B5EF4-FFF2-40B4-BE49-F238E27FC236}">
                <a16:creationId xmlns:a16="http://schemas.microsoft.com/office/drawing/2014/main" xmlns="" id="{40A995D2-6508-4CE4-8DA0-7730A7C53B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7F1C05E-9C57-4C28-806B-39AB6150C450}"/>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1492675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F0EF83-B340-45C1-A86B-9650126274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734FBCB-59F6-4C79-9602-4B40086A05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B2F0FBD-31BC-4C73-80D6-53C4A00FBD5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437E641-4248-41F5-B3A4-1103A2603FE3}"/>
              </a:ext>
            </a:extLst>
          </p:cNvPr>
          <p:cNvSpPr>
            <a:spLocks noGrp="1"/>
          </p:cNvSpPr>
          <p:nvPr>
            <p:ph type="dt" sz="half" idx="10"/>
          </p:nvPr>
        </p:nvSpPr>
        <p:spPr/>
        <p:txBody>
          <a:bodyPr/>
          <a:lstStyle/>
          <a:p>
            <a:fld id="{FA95F2CF-2725-40C1-A6F1-7222FC071201}" type="datetimeFigureOut">
              <a:rPr lang="en-US" smtClean="0"/>
              <a:t>10/18/2022</a:t>
            </a:fld>
            <a:endParaRPr lang="en-US"/>
          </a:p>
        </p:txBody>
      </p:sp>
      <p:sp>
        <p:nvSpPr>
          <p:cNvPr id="6" name="Footer Placeholder 5">
            <a:extLst>
              <a:ext uri="{FF2B5EF4-FFF2-40B4-BE49-F238E27FC236}">
                <a16:creationId xmlns:a16="http://schemas.microsoft.com/office/drawing/2014/main" xmlns="" id="{34A27E24-4E16-4B2D-81DD-C69C7BB70A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1989ECD-ECD8-4B2E-A4BC-FD1A25CFFDA2}"/>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2383717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A0C419-654E-4946-ADE7-132C1DFE87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3C7B1F6-0917-4F5C-85EB-84467506AC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FB0F8E3-5BE6-4848-A9A6-7BAECB1E0D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86A75C6-E175-4C50-9B38-5F656240DE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AF32C1C-97A3-453B-B03B-E0E1E010CF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98BC352-F0F2-4CE9-9C1E-0373D7840FA4}"/>
              </a:ext>
            </a:extLst>
          </p:cNvPr>
          <p:cNvSpPr>
            <a:spLocks noGrp="1"/>
          </p:cNvSpPr>
          <p:nvPr>
            <p:ph type="dt" sz="half" idx="10"/>
          </p:nvPr>
        </p:nvSpPr>
        <p:spPr/>
        <p:txBody>
          <a:bodyPr/>
          <a:lstStyle/>
          <a:p>
            <a:fld id="{FA95F2CF-2725-40C1-A6F1-7222FC071201}" type="datetimeFigureOut">
              <a:rPr lang="en-US" smtClean="0"/>
              <a:t>10/18/2022</a:t>
            </a:fld>
            <a:endParaRPr lang="en-US"/>
          </a:p>
        </p:txBody>
      </p:sp>
      <p:sp>
        <p:nvSpPr>
          <p:cNvPr id="8" name="Footer Placeholder 7">
            <a:extLst>
              <a:ext uri="{FF2B5EF4-FFF2-40B4-BE49-F238E27FC236}">
                <a16:creationId xmlns:a16="http://schemas.microsoft.com/office/drawing/2014/main" xmlns="" id="{B8E7FCCD-055B-4D64-A630-83F57B08C4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5D8B6DC8-6149-4EDB-A21A-1368C841FDB3}"/>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1200279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5121CC-F644-44A6-A19C-163D4D9122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D25E506-21D0-4050-BE04-46207875AE01}"/>
              </a:ext>
            </a:extLst>
          </p:cNvPr>
          <p:cNvSpPr>
            <a:spLocks noGrp="1"/>
          </p:cNvSpPr>
          <p:nvPr>
            <p:ph type="dt" sz="half" idx="10"/>
          </p:nvPr>
        </p:nvSpPr>
        <p:spPr/>
        <p:txBody>
          <a:bodyPr/>
          <a:lstStyle/>
          <a:p>
            <a:fld id="{FA95F2CF-2725-40C1-A6F1-7222FC071201}" type="datetimeFigureOut">
              <a:rPr lang="en-US" smtClean="0"/>
              <a:t>10/18/2022</a:t>
            </a:fld>
            <a:endParaRPr lang="en-US"/>
          </a:p>
        </p:txBody>
      </p:sp>
      <p:sp>
        <p:nvSpPr>
          <p:cNvPr id="4" name="Footer Placeholder 3">
            <a:extLst>
              <a:ext uri="{FF2B5EF4-FFF2-40B4-BE49-F238E27FC236}">
                <a16:creationId xmlns:a16="http://schemas.microsoft.com/office/drawing/2014/main" xmlns="" id="{BEAF65B8-E056-4DE2-9073-EE7C14A42CE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9347B15D-93EA-43E1-AFA6-1FCE56509303}"/>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77326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0871510-221F-4003-BB0B-F51E9AF43297}"/>
              </a:ext>
            </a:extLst>
          </p:cNvPr>
          <p:cNvSpPr>
            <a:spLocks noGrp="1"/>
          </p:cNvSpPr>
          <p:nvPr>
            <p:ph type="dt" sz="half" idx="10"/>
          </p:nvPr>
        </p:nvSpPr>
        <p:spPr/>
        <p:txBody>
          <a:bodyPr/>
          <a:lstStyle/>
          <a:p>
            <a:fld id="{FA95F2CF-2725-40C1-A6F1-7222FC071201}" type="datetimeFigureOut">
              <a:rPr lang="en-US" smtClean="0"/>
              <a:t>10/18/2022</a:t>
            </a:fld>
            <a:endParaRPr lang="en-US"/>
          </a:p>
        </p:txBody>
      </p:sp>
      <p:sp>
        <p:nvSpPr>
          <p:cNvPr id="3" name="Footer Placeholder 2">
            <a:extLst>
              <a:ext uri="{FF2B5EF4-FFF2-40B4-BE49-F238E27FC236}">
                <a16:creationId xmlns:a16="http://schemas.microsoft.com/office/drawing/2014/main" xmlns="" id="{52B9E2DE-7ABF-4494-8BE3-8E21D21D62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CFB8538-DA75-45DD-9E38-9E91F7627920}"/>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3487935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0871510-221F-4003-BB0B-F51E9AF43297}"/>
              </a:ext>
            </a:extLst>
          </p:cNvPr>
          <p:cNvSpPr>
            <a:spLocks noGrp="1"/>
          </p:cNvSpPr>
          <p:nvPr>
            <p:ph type="dt" sz="half" idx="10"/>
          </p:nvPr>
        </p:nvSpPr>
        <p:spPr/>
        <p:txBody>
          <a:bodyPr/>
          <a:lstStyle/>
          <a:p>
            <a:fld id="{FA95F2CF-2725-40C1-A6F1-7222FC071201}" type="datetimeFigureOut">
              <a:rPr lang="en-US" smtClean="0"/>
              <a:t>10/18/2022</a:t>
            </a:fld>
            <a:endParaRPr lang="en-US"/>
          </a:p>
        </p:txBody>
      </p:sp>
      <p:sp>
        <p:nvSpPr>
          <p:cNvPr id="3" name="Footer Placeholder 2">
            <a:extLst>
              <a:ext uri="{FF2B5EF4-FFF2-40B4-BE49-F238E27FC236}">
                <a16:creationId xmlns:a16="http://schemas.microsoft.com/office/drawing/2014/main" xmlns="" id="{52B9E2DE-7ABF-4494-8BE3-8E21D21D62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CFB8538-DA75-45DD-9E38-9E91F7627920}"/>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2478962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0871510-221F-4003-BB0B-F51E9AF43297}"/>
              </a:ext>
            </a:extLst>
          </p:cNvPr>
          <p:cNvSpPr>
            <a:spLocks noGrp="1"/>
          </p:cNvSpPr>
          <p:nvPr>
            <p:ph type="dt" sz="half" idx="10"/>
          </p:nvPr>
        </p:nvSpPr>
        <p:spPr/>
        <p:txBody>
          <a:bodyPr/>
          <a:lstStyle/>
          <a:p>
            <a:fld id="{FA95F2CF-2725-40C1-A6F1-7222FC071201}" type="datetimeFigureOut">
              <a:rPr lang="en-US" smtClean="0"/>
              <a:t>10/18/2022</a:t>
            </a:fld>
            <a:endParaRPr lang="en-US"/>
          </a:p>
        </p:txBody>
      </p:sp>
      <p:sp>
        <p:nvSpPr>
          <p:cNvPr id="3" name="Footer Placeholder 2">
            <a:extLst>
              <a:ext uri="{FF2B5EF4-FFF2-40B4-BE49-F238E27FC236}">
                <a16:creationId xmlns:a16="http://schemas.microsoft.com/office/drawing/2014/main" xmlns="" id="{52B9E2DE-7ABF-4494-8BE3-8E21D21D62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CFB8538-DA75-45DD-9E38-9E91F7627920}"/>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4009995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14A1162-BC0A-426F-A7E7-6D312B448A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73B710A-CB73-4645-A365-F34403A10E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65A4103-60EF-4327-8C91-03263B3920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95F2CF-2725-40C1-A6F1-7222FC071201}" type="datetimeFigureOut">
              <a:rPr lang="en-US" smtClean="0"/>
              <a:t>10/18/2022</a:t>
            </a:fld>
            <a:endParaRPr lang="en-US"/>
          </a:p>
        </p:txBody>
      </p:sp>
      <p:sp>
        <p:nvSpPr>
          <p:cNvPr id="5" name="Footer Placeholder 4">
            <a:extLst>
              <a:ext uri="{FF2B5EF4-FFF2-40B4-BE49-F238E27FC236}">
                <a16:creationId xmlns:a16="http://schemas.microsoft.com/office/drawing/2014/main" xmlns="" id="{9ABFB5CC-C2DB-48A2-BF74-EC4673818F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700F4F76-AD87-4598-B04D-B2D20AC71C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46BDA-3101-4E5E-81E6-8EB29A525A52}" type="slidenum">
              <a:rPr lang="en-US" smtClean="0"/>
              <a:t>‹#›</a:t>
            </a:fld>
            <a:endParaRPr lang="en-US"/>
          </a:p>
        </p:txBody>
      </p:sp>
    </p:spTree>
    <p:extLst>
      <p:ext uri="{BB962C8B-B14F-4D97-AF65-F5344CB8AC3E}">
        <p14:creationId xmlns:p14="http://schemas.microsoft.com/office/powerpoint/2010/main" val="42768027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2" r:id="rId8"/>
    <p:sldLayoutId id="2147483661" r:id="rId9"/>
    <p:sldLayoutId id="2147483660"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1.xml"/><Relationship Id="rId5" Type="http://schemas.openxmlformats.org/officeDocument/2006/relationships/image" Target="../media/image18.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1.xml"/><Relationship Id="rId5" Type="http://schemas.openxmlformats.org/officeDocument/2006/relationships/image" Target="../media/image18.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1.xml"/><Relationship Id="rId5" Type="http://schemas.openxmlformats.org/officeDocument/2006/relationships/image" Target="../media/image18.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7.xml"/><Relationship Id="rId7" Type="http://schemas.microsoft.com/office/2007/relationships/hdphoto" Target="../media/hdphoto7.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png"/><Relationship Id="rId5" Type="http://schemas.microsoft.com/office/2007/relationships/hdphoto" Target="../media/hdphoto6.wdp"/><Relationship Id="rId10" Type="http://schemas.openxmlformats.org/officeDocument/2006/relationships/image" Target="../media/image17.png"/><Relationship Id="rId4" Type="http://schemas.openxmlformats.org/officeDocument/2006/relationships/image" Target="../media/image23.png"/><Relationship Id="rId9" Type="http://schemas.microsoft.com/office/2007/relationships/hdphoto" Target="../media/hdphoto8.wdp"/></Relationships>
</file>

<file path=ppt/slides/_rels/slide1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0.gif"/></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jp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png"/><Relationship Id="rId5" Type="http://schemas.openxmlformats.org/officeDocument/2006/relationships/image" Target="../media/image17.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1.png"/><Relationship Id="rId7"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3.wdp"/><Relationship Id="rId4" Type="http://schemas.openxmlformats.org/officeDocument/2006/relationships/image" Target="../media/image7.png"/><Relationship Id="rId9" Type="http://schemas.openxmlformats.org/officeDocument/2006/relationships/image" Target="../media/image10.jpg"/></Relationships>
</file>

<file path=ppt/slides/_rels/slide30.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www.facebook.com/groups/1448467355535530" TargetMode="External"/><Relationship Id="rId2" Type="http://schemas.openxmlformats.org/officeDocument/2006/relationships/hyperlink" Target="https://www.facebook.com/ti.gon.566" TargetMode="Externa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3.png"/><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1.xml"/><Relationship Id="rId5" Type="http://schemas.openxmlformats.org/officeDocument/2006/relationships/image" Target="../media/image18.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1.xml"/><Relationship Id="rId5" Type="http://schemas.openxmlformats.org/officeDocument/2006/relationships/image" Target="../media/image18.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060940CF-5AA8-4740-A567-F18F980337CB}"/>
              </a:ext>
            </a:extLst>
          </p:cNvPr>
          <p:cNvSpPr/>
          <p:nvPr/>
        </p:nvSpPr>
        <p:spPr>
          <a:xfrm>
            <a:off x="154237" y="143220"/>
            <a:ext cx="11909234" cy="65440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duoi hinh" descr="Đuổi hình bắt chữ | Đuổi hình bắt chữ Wiki | Fandom">
            <a:extLst>
              <a:ext uri="{FF2B5EF4-FFF2-40B4-BE49-F238E27FC236}">
                <a16:creationId xmlns:a16="http://schemas.microsoft.com/office/drawing/2014/main" xmlns="" id="{19B2703B-F3F4-4644-83AC-B2513AAF78E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2958" y="813987"/>
            <a:ext cx="3854945" cy="2120219"/>
          </a:xfrm>
          <a:prstGeom prst="rect">
            <a:avLst/>
          </a:prstGeom>
          <a:noFill/>
          <a:ln>
            <a:solidFill>
              <a:srgbClr val="6AF117"/>
            </a:solidFill>
          </a:ln>
          <a:extLst>
            <a:ext uri="{909E8E84-426E-40DD-AFC4-6F175D3DCCD1}">
              <a14:hiddenFill xmlns:a14="http://schemas.microsoft.com/office/drawing/2010/main">
                <a:solidFill>
                  <a:srgbClr val="FFFFFF"/>
                </a:solidFill>
              </a14:hiddenFill>
            </a:ext>
          </a:extLst>
        </p:spPr>
      </p:pic>
      <p:pic>
        <p:nvPicPr>
          <p:cNvPr id="6" name="trai dat" descr="A picture containing logo&#10;&#10;Description automatically generated">
            <a:extLst>
              <a:ext uri="{FF2B5EF4-FFF2-40B4-BE49-F238E27FC236}">
                <a16:creationId xmlns:a16="http://schemas.microsoft.com/office/drawing/2014/main" xmlns="" id="{9D9F076B-89DB-458C-BCC9-66092B38AF4A}"/>
              </a:ext>
            </a:extLst>
          </p:cNvPr>
          <p:cNvPicPr>
            <a:picLocks noChangeAspect="1"/>
          </p:cNvPicPr>
          <p:nvPr/>
        </p:nvPicPr>
        <p:blipFill rotWithShape="1">
          <a:blip r:embed="rId4">
            <a:extLst>
              <a:ext uri="{28A0092B-C50C-407E-A947-70E740481C1C}">
                <a14:useLocalDpi xmlns:a14="http://schemas.microsoft.com/office/drawing/2010/main" val="0"/>
              </a:ext>
            </a:extLst>
          </a:blip>
          <a:srcRect l="19716" t="8650" r="18855" b="16599"/>
          <a:stretch/>
        </p:blipFill>
        <p:spPr>
          <a:xfrm>
            <a:off x="6232388" y="650497"/>
            <a:ext cx="4234836" cy="5571066"/>
          </a:xfrm>
          <a:prstGeom prst="rect">
            <a:avLst/>
          </a:prstGeom>
          <a:ln>
            <a:solidFill>
              <a:srgbClr val="6AF117"/>
            </a:solidFill>
          </a:ln>
        </p:spPr>
      </p:pic>
      <p:pic>
        <p:nvPicPr>
          <p:cNvPr id="7" name="start" descr="Figur läuft mit pfeil nach links leinwandbilder • bilder Strichmännchen,  Inbetriebnahme, beginnen | myloview.de">
            <a:extLst>
              <a:ext uri="{FF2B5EF4-FFF2-40B4-BE49-F238E27FC236}">
                <a16:creationId xmlns:a16="http://schemas.microsoft.com/office/drawing/2014/main" xmlns="" id="{6B650188-3225-40F5-9F34-EEE90A06E7E3}"/>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flipH="1">
            <a:off x="1238153" y="3603670"/>
            <a:ext cx="2626687" cy="2475653"/>
          </a:xfrm>
          <a:prstGeom prst="rect">
            <a:avLst/>
          </a:prstGeom>
          <a:noFill/>
          <a:ln>
            <a:solidFill>
              <a:srgbClr val="6AF117"/>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0888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xmlns="" id="{37C7C91A-CDC1-4CE7-AC90-D111C03F75E6}"/>
              </a:ext>
            </a:extLst>
          </p:cNvPr>
          <p:cNvGrpSpPr/>
          <p:nvPr/>
        </p:nvGrpSpPr>
        <p:grpSpPr>
          <a:xfrm>
            <a:off x="3420723" y="155294"/>
            <a:ext cx="5118472" cy="970280"/>
            <a:chOff x="3393440" y="164571"/>
            <a:chExt cx="7019002" cy="970280"/>
          </a:xfrm>
          <a:solidFill>
            <a:srgbClr val="E34939"/>
          </a:solidFill>
        </p:grpSpPr>
        <p:sp>
          <p:nvSpPr>
            <p:cNvPr id="6" name="Rectangle: Rounded Corners 5">
              <a:extLst>
                <a:ext uri="{FF2B5EF4-FFF2-40B4-BE49-F238E27FC236}">
                  <a16:creationId xmlns:a16="http://schemas.microsoft.com/office/drawing/2014/main" xmlns="" id="{DC5703B5-72D0-4BA0-87FD-F4D6A1612603}"/>
                </a:ext>
              </a:extLst>
            </p:cNvPr>
            <p:cNvSpPr/>
            <p:nvPr/>
          </p:nvSpPr>
          <p:spPr>
            <a:xfrm>
              <a:off x="3393440" y="164571"/>
              <a:ext cx="7019002"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4DCE4710-913C-4E68-8207-3FC3D7607EC4}"/>
                </a:ext>
              </a:extLst>
            </p:cNvPr>
            <p:cNvSpPr txBox="1"/>
            <p:nvPr/>
          </p:nvSpPr>
          <p:spPr>
            <a:xfrm>
              <a:off x="3567371" y="374175"/>
              <a:ext cx="6615576" cy="584775"/>
            </a:xfrm>
            <a:prstGeom prst="rect">
              <a:avLst/>
            </a:prstGeom>
            <a:grp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HỎI NHANH - ĐÁP GỌN</a:t>
              </a:r>
            </a:p>
          </p:txBody>
        </p:sp>
      </p:grpSp>
      <p:sp>
        <p:nvSpPr>
          <p:cNvPr id="9" name="Rectangle: Rounded Corners 8">
            <a:extLst>
              <a:ext uri="{FF2B5EF4-FFF2-40B4-BE49-F238E27FC236}">
                <a16:creationId xmlns:a16="http://schemas.microsoft.com/office/drawing/2014/main" xmlns=""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xmlns=""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3</a:t>
            </a:r>
          </a:p>
        </p:txBody>
      </p:sp>
      <p:sp>
        <p:nvSpPr>
          <p:cNvPr id="13" name="Rectangle: Rounded Corners 12">
            <a:extLst>
              <a:ext uri="{FF2B5EF4-FFF2-40B4-BE49-F238E27FC236}">
                <a16:creationId xmlns:a16="http://schemas.microsoft.com/office/drawing/2014/main" xmlns=""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xmlns=""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xmlns="" id="{BD4EF501-F0E3-4B1E-8B00-75F189F6C5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xmlns=""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xmlns=""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xmlns=""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xmlns=""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xmlns=""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xmlns="" id="{0F6F3E22-3C3C-479E-8A33-3FA56D5089F4}"/>
              </a:ext>
            </a:extLst>
          </p:cNvPr>
          <p:cNvSpPr txBox="1"/>
          <p:nvPr/>
        </p:nvSpPr>
        <p:spPr>
          <a:xfrm>
            <a:off x="2787929" y="5098506"/>
            <a:ext cx="7672378" cy="646331"/>
          </a:xfrm>
          <a:prstGeom prst="rect">
            <a:avLst/>
          </a:prstGeom>
          <a:noFill/>
        </p:spPr>
        <p:txBody>
          <a:bodyPr wrap="square" rtlCol="0">
            <a:spAutoFit/>
          </a:bodyPr>
          <a:lstStyle/>
          <a:p>
            <a:r>
              <a:rPr lang="vi-VN" sz="3600" b="1">
                <a:solidFill>
                  <a:srgbClr val="0000CC"/>
                </a:solidFill>
              </a:rPr>
              <a:t>Bruc-xen (Bỉ)</a:t>
            </a:r>
            <a:endParaRPr lang="en-US" sz="3600" b="1">
              <a:solidFill>
                <a:srgbClr val="0000CC"/>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xmlns="" id="{E648F82F-774D-4CA9-90FF-92E82FD2B825}"/>
              </a:ext>
            </a:extLst>
          </p:cNvPr>
          <p:cNvSpPr txBox="1"/>
          <p:nvPr/>
        </p:nvSpPr>
        <p:spPr>
          <a:xfrm>
            <a:off x="1015999" y="2398236"/>
            <a:ext cx="6593840" cy="1446550"/>
          </a:xfrm>
          <a:prstGeom prst="rect">
            <a:avLst/>
          </a:prstGeom>
          <a:noFill/>
        </p:spPr>
        <p:txBody>
          <a:bodyPr wrap="square" rtlCol="0">
            <a:spAutoFit/>
          </a:bodyPr>
          <a:lstStyle/>
          <a:p>
            <a:pPr algn="ctr"/>
            <a:r>
              <a:rPr lang="vi-VN" sz="4400" b="1">
                <a:solidFill>
                  <a:srgbClr val="FFFF00"/>
                </a:solidFill>
                <a:effectLst>
                  <a:outerShdw blurRad="38100" dist="38100" dir="2700000" algn="tl">
                    <a:srgbClr val="000000">
                      <a:alpha val="43137"/>
                    </a:srgbClr>
                  </a:outerShdw>
                </a:effectLst>
              </a:rPr>
              <a:t>Trụ sở chính của </a:t>
            </a:r>
            <a:endParaRPr lang="en-US" sz="4400" b="1">
              <a:solidFill>
                <a:srgbClr val="FFFF00"/>
              </a:solidFill>
              <a:effectLst>
                <a:outerShdw blurRad="38100" dist="38100" dir="2700000" algn="tl">
                  <a:srgbClr val="000000">
                    <a:alpha val="43137"/>
                  </a:srgbClr>
                </a:outerShdw>
              </a:effectLst>
            </a:endParaRPr>
          </a:p>
          <a:p>
            <a:pPr algn="ctr"/>
            <a:r>
              <a:rPr lang="vi-VN" sz="4400" b="1">
                <a:solidFill>
                  <a:srgbClr val="FFFF00"/>
                </a:solidFill>
                <a:effectLst>
                  <a:outerShdw blurRad="38100" dist="38100" dir="2700000" algn="tl">
                    <a:srgbClr val="000000">
                      <a:alpha val="43137"/>
                    </a:srgbClr>
                  </a:outerShdw>
                </a:effectLst>
              </a:rPr>
              <a:t>tổ chức ở đâu?</a:t>
            </a:r>
            <a:endParaRPr lang="en-US" sz="4400" b="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Star: 5 Points 3">
            <a:hlinkClick r:id="rId6" action="ppaction://hlinksldjump"/>
            <a:extLst>
              <a:ext uri="{FF2B5EF4-FFF2-40B4-BE49-F238E27FC236}">
                <a16:creationId xmlns:a16="http://schemas.microsoft.com/office/drawing/2014/main" xmlns="" id="{53FDEF60-04C5-41B0-9937-6D49EE952CEC}"/>
              </a:ext>
            </a:extLst>
          </p:cNvPr>
          <p:cNvSpPr/>
          <p:nvPr/>
        </p:nvSpPr>
        <p:spPr>
          <a:xfrm>
            <a:off x="1164109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xmlns=""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a16="http://schemas.microsoft.com/office/drawing/2014/main" xmlns=""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62342" y="6589442"/>
            <a:ext cx="406400" cy="406400"/>
          </a:xfrm>
          <a:prstGeom prst="rect">
            <a:avLst/>
          </a:prstGeom>
        </p:spPr>
      </p:pic>
    </p:spTree>
    <p:extLst>
      <p:ext uri="{BB962C8B-B14F-4D97-AF65-F5344CB8AC3E}">
        <p14:creationId xmlns:p14="http://schemas.microsoft.com/office/powerpoint/2010/main" val="1614385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xmlns="" id="{37C7C91A-CDC1-4CE7-AC90-D111C03F75E6}"/>
              </a:ext>
            </a:extLst>
          </p:cNvPr>
          <p:cNvGrpSpPr/>
          <p:nvPr/>
        </p:nvGrpSpPr>
        <p:grpSpPr>
          <a:xfrm>
            <a:off x="3420723" y="155294"/>
            <a:ext cx="5118472" cy="970280"/>
            <a:chOff x="3393440" y="164571"/>
            <a:chExt cx="7019002" cy="970280"/>
          </a:xfrm>
          <a:solidFill>
            <a:srgbClr val="E34939"/>
          </a:solidFill>
        </p:grpSpPr>
        <p:sp>
          <p:nvSpPr>
            <p:cNvPr id="6" name="Rectangle: Rounded Corners 5">
              <a:extLst>
                <a:ext uri="{FF2B5EF4-FFF2-40B4-BE49-F238E27FC236}">
                  <a16:creationId xmlns:a16="http://schemas.microsoft.com/office/drawing/2014/main" xmlns="" id="{DC5703B5-72D0-4BA0-87FD-F4D6A1612603}"/>
                </a:ext>
              </a:extLst>
            </p:cNvPr>
            <p:cNvSpPr/>
            <p:nvPr/>
          </p:nvSpPr>
          <p:spPr>
            <a:xfrm>
              <a:off x="3393440" y="164571"/>
              <a:ext cx="7019002"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4DCE4710-913C-4E68-8207-3FC3D7607EC4}"/>
                </a:ext>
              </a:extLst>
            </p:cNvPr>
            <p:cNvSpPr txBox="1"/>
            <p:nvPr/>
          </p:nvSpPr>
          <p:spPr>
            <a:xfrm>
              <a:off x="3567371" y="374175"/>
              <a:ext cx="6615576" cy="584775"/>
            </a:xfrm>
            <a:prstGeom prst="rect">
              <a:avLst/>
            </a:prstGeom>
            <a:grp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HỎI NHANH - ĐÁP GỌN</a:t>
              </a:r>
            </a:p>
          </p:txBody>
        </p:sp>
      </p:grpSp>
      <p:sp>
        <p:nvSpPr>
          <p:cNvPr id="9" name="Rectangle: Rounded Corners 8">
            <a:extLst>
              <a:ext uri="{FF2B5EF4-FFF2-40B4-BE49-F238E27FC236}">
                <a16:creationId xmlns:a16="http://schemas.microsoft.com/office/drawing/2014/main" xmlns=""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xmlns=""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4</a:t>
            </a:r>
          </a:p>
        </p:txBody>
      </p:sp>
      <p:sp>
        <p:nvSpPr>
          <p:cNvPr id="13" name="Rectangle: Rounded Corners 12">
            <a:extLst>
              <a:ext uri="{FF2B5EF4-FFF2-40B4-BE49-F238E27FC236}">
                <a16:creationId xmlns:a16="http://schemas.microsoft.com/office/drawing/2014/main" xmlns=""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xmlns=""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xmlns="" id="{BD4EF501-F0E3-4B1E-8B00-75F189F6C5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xmlns=""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xmlns=""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xmlns=""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xmlns=""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xmlns=""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xmlns="" id="{0F6F3E22-3C3C-479E-8A33-3FA56D5089F4}"/>
              </a:ext>
            </a:extLst>
          </p:cNvPr>
          <p:cNvSpPr txBox="1"/>
          <p:nvPr/>
        </p:nvSpPr>
        <p:spPr>
          <a:xfrm>
            <a:off x="866817" y="4967140"/>
            <a:ext cx="7672378" cy="1200329"/>
          </a:xfrm>
          <a:prstGeom prst="rect">
            <a:avLst/>
          </a:prstGeom>
          <a:noFill/>
        </p:spPr>
        <p:txBody>
          <a:bodyPr wrap="square" rtlCol="0">
            <a:spAutoFit/>
          </a:bodyPr>
          <a:lstStyle/>
          <a:p>
            <a:pPr algn="ctr"/>
            <a:r>
              <a:rPr lang="vi-VN" sz="3600">
                <a:solidFill>
                  <a:srgbClr val="0000CC"/>
                </a:solidFill>
                <a:effectLst>
                  <a:outerShdw blurRad="38100" dist="38100" dir="2700000" algn="tl">
                    <a:srgbClr val="000000">
                      <a:alpha val="43137"/>
                    </a:srgbClr>
                  </a:outerShdw>
                </a:effectLst>
              </a:rPr>
              <a:t>Có chính sách kinh tế chung,</a:t>
            </a:r>
            <a:endParaRPr lang="en-US" sz="3600">
              <a:solidFill>
                <a:srgbClr val="0000CC"/>
              </a:solidFill>
              <a:effectLst>
                <a:outerShdw blurRad="38100" dist="38100" dir="2700000" algn="tl">
                  <a:srgbClr val="000000">
                    <a:alpha val="43137"/>
                  </a:srgbClr>
                </a:outerShdw>
              </a:effectLst>
            </a:endParaRPr>
          </a:p>
          <a:p>
            <a:pPr algn="ctr"/>
            <a:r>
              <a:rPr lang="vi-VN" sz="3600">
                <a:solidFill>
                  <a:srgbClr val="0000CC"/>
                </a:solidFill>
                <a:effectLst>
                  <a:outerShdw blurRad="38100" dist="38100" dir="2700000" algn="tl">
                    <a:srgbClr val="000000">
                      <a:alpha val="43137"/>
                    </a:srgbClr>
                  </a:outerShdw>
                </a:effectLst>
              </a:rPr>
              <a:t> sử dụng đồng tiền chung euro.</a:t>
            </a:r>
            <a:endParaRPr lang="en-US" sz="3600" b="1">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xmlns="" id="{E648F82F-774D-4CA9-90FF-92E82FD2B825}"/>
              </a:ext>
            </a:extLst>
          </p:cNvPr>
          <p:cNvSpPr txBox="1"/>
          <p:nvPr/>
        </p:nvSpPr>
        <p:spPr>
          <a:xfrm>
            <a:off x="1035786" y="2163942"/>
            <a:ext cx="6593840" cy="1938992"/>
          </a:xfrm>
          <a:prstGeom prst="rect">
            <a:avLst/>
          </a:prstGeom>
          <a:noFill/>
        </p:spPr>
        <p:txBody>
          <a:bodyPr wrap="square" rtlCol="0">
            <a:spAutoFit/>
          </a:bodyPr>
          <a:lstStyle/>
          <a:p>
            <a:pPr algn="ctr"/>
            <a:r>
              <a:rPr lang="vi-VN" sz="4000" b="1">
                <a:solidFill>
                  <a:srgbClr val="FFFF00"/>
                </a:solidFill>
                <a:effectLst>
                  <a:outerShdw blurRad="38100" dist="38100" dir="2700000" algn="tl">
                    <a:srgbClr val="000000">
                      <a:alpha val="43137"/>
                    </a:srgbClr>
                  </a:outerShdw>
                </a:effectLst>
              </a:rPr>
              <a:t>Tại sao nói Liên minh châu Âu là mô hình liên minh kinh tế toàn diện?</a:t>
            </a:r>
            <a:endParaRPr lang="en-US" sz="4000" b="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Star: 5 Points 3">
            <a:hlinkClick r:id="rId6" action="ppaction://hlinksldjump"/>
            <a:extLst>
              <a:ext uri="{FF2B5EF4-FFF2-40B4-BE49-F238E27FC236}">
                <a16:creationId xmlns:a16="http://schemas.microsoft.com/office/drawing/2014/main" xmlns="" id="{53FDEF60-04C5-41B0-9937-6D49EE952CEC}"/>
              </a:ext>
            </a:extLst>
          </p:cNvPr>
          <p:cNvSpPr/>
          <p:nvPr/>
        </p:nvSpPr>
        <p:spPr>
          <a:xfrm>
            <a:off x="1164109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xmlns=""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a16="http://schemas.microsoft.com/office/drawing/2014/main" xmlns=""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62342" y="6589442"/>
            <a:ext cx="406400" cy="406400"/>
          </a:xfrm>
          <a:prstGeom prst="rect">
            <a:avLst/>
          </a:prstGeom>
        </p:spPr>
      </p:pic>
    </p:spTree>
    <p:extLst>
      <p:ext uri="{BB962C8B-B14F-4D97-AF65-F5344CB8AC3E}">
        <p14:creationId xmlns:p14="http://schemas.microsoft.com/office/powerpoint/2010/main" val="73232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xmlns="" id="{37C7C91A-CDC1-4CE7-AC90-D111C03F75E6}"/>
              </a:ext>
            </a:extLst>
          </p:cNvPr>
          <p:cNvGrpSpPr/>
          <p:nvPr/>
        </p:nvGrpSpPr>
        <p:grpSpPr>
          <a:xfrm>
            <a:off x="3420723" y="155294"/>
            <a:ext cx="5118472" cy="970280"/>
            <a:chOff x="3393440" y="164571"/>
            <a:chExt cx="7019002" cy="970280"/>
          </a:xfrm>
          <a:solidFill>
            <a:srgbClr val="E34939"/>
          </a:solidFill>
        </p:grpSpPr>
        <p:sp>
          <p:nvSpPr>
            <p:cNvPr id="6" name="Rectangle: Rounded Corners 5">
              <a:extLst>
                <a:ext uri="{FF2B5EF4-FFF2-40B4-BE49-F238E27FC236}">
                  <a16:creationId xmlns:a16="http://schemas.microsoft.com/office/drawing/2014/main" xmlns="" id="{DC5703B5-72D0-4BA0-87FD-F4D6A1612603}"/>
                </a:ext>
              </a:extLst>
            </p:cNvPr>
            <p:cNvSpPr/>
            <p:nvPr/>
          </p:nvSpPr>
          <p:spPr>
            <a:xfrm>
              <a:off x="3393440" y="164571"/>
              <a:ext cx="7019002"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4DCE4710-913C-4E68-8207-3FC3D7607EC4}"/>
                </a:ext>
              </a:extLst>
            </p:cNvPr>
            <p:cNvSpPr txBox="1"/>
            <p:nvPr/>
          </p:nvSpPr>
          <p:spPr>
            <a:xfrm>
              <a:off x="3567371" y="374175"/>
              <a:ext cx="6615576" cy="584775"/>
            </a:xfrm>
            <a:prstGeom prst="rect">
              <a:avLst/>
            </a:prstGeom>
            <a:grp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HỎI NHANH - ĐÁP GỌN</a:t>
              </a:r>
            </a:p>
          </p:txBody>
        </p:sp>
      </p:grpSp>
      <p:sp>
        <p:nvSpPr>
          <p:cNvPr id="9" name="Rectangle: Rounded Corners 8">
            <a:extLst>
              <a:ext uri="{FF2B5EF4-FFF2-40B4-BE49-F238E27FC236}">
                <a16:creationId xmlns:a16="http://schemas.microsoft.com/office/drawing/2014/main" xmlns=""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xmlns=""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5</a:t>
            </a:r>
          </a:p>
        </p:txBody>
      </p:sp>
      <p:sp>
        <p:nvSpPr>
          <p:cNvPr id="13" name="Rectangle: Rounded Corners 12">
            <a:extLst>
              <a:ext uri="{FF2B5EF4-FFF2-40B4-BE49-F238E27FC236}">
                <a16:creationId xmlns:a16="http://schemas.microsoft.com/office/drawing/2014/main" xmlns=""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xmlns=""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xmlns="" id="{BD4EF501-F0E3-4B1E-8B00-75F189F6C5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xmlns=""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xmlns=""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xmlns=""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xmlns=""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xmlns=""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xmlns="" id="{0F6F3E22-3C3C-479E-8A33-3FA56D5089F4}"/>
              </a:ext>
            </a:extLst>
          </p:cNvPr>
          <p:cNvSpPr txBox="1"/>
          <p:nvPr/>
        </p:nvSpPr>
        <p:spPr>
          <a:xfrm>
            <a:off x="682752" y="5129629"/>
            <a:ext cx="7672378" cy="646331"/>
          </a:xfrm>
          <a:prstGeom prst="rect">
            <a:avLst/>
          </a:prstGeom>
          <a:noFill/>
        </p:spPr>
        <p:txBody>
          <a:bodyPr wrap="square" rtlCol="0">
            <a:spAutoFit/>
          </a:bodyPr>
          <a:lstStyle/>
          <a:p>
            <a:pPr algn="ctr"/>
            <a:r>
              <a:rPr lang="vi-VN" sz="3600" b="1">
                <a:solidFill>
                  <a:srgbClr val="0000CC"/>
                </a:solidFill>
                <a:effectLst>
                  <a:outerShdw blurRad="38100" dist="38100" dir="2700000" algn="tl">
                    <a:srgbClr val="000000">
                      <a:alpha val="43137"/>
                    </a:srgbClr>
                  </a:outerShdw>
                </a:effectLst>
              </a:rPr>
              <a:t>27 nước thành viên</a:t>
            </a:r>
            <a:endParaRPr lang="en-US" sz="3600" b="1">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xmlns="" id="{E648F82F-774D-4CA9-90FF-92E82FD2B825}"/>
              </a:ext>
            </a:extLst>
          </p:cNvPr>
          <p:cNvSpPr txBox="1"/>
          <p:nvPr/>
        </p:nvSpPr>
        <p:spPr>
          <a:xfrm>
            <a:off x="1015999" y="2323082"/>
            <a:ext cx="6593840" cy="1446550"/>
          </a:xfrm>
          <a:prstGeom prst="rect">
            <a:avLst/>
          </a:prstGeom>
          <a:noFill/>
        </p:spPr>
        <p:txBody>
          <a:bodyPr wrap="square" rtlCol="0">
            <a:spAutoFit/>
          </a:bodyPr>
          <a:lstStyle/>
          <a:p>
            <a:pPr algn="ctr"/>
            <a:r>
              <a:rPr lang="vi-VN" sz="4400" b="1">
                <a:solidFill>
                  <a:srgbClr val="FFFF00"/>
                </a:solidFill>
                <a:effectLst>
                  <a:outerShdw blurRad="38100" dist="38100" dir="2700000" algn="tl">
                    <a:srgbClr val="000000">
                      <a:alpha val="43137"/>
                    </a:srgbClr>
                  </a:outerShdw>
                </a:effectLst>
              </a:rPr>
              <a:t>Hiện nay có bao nhiêu nước thành viên?</a:t>
            </a:r>
            <a:endParaRPr lang="en-US" sz="4400" b="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Star: 5 Points 3">
            <a:hlinkClick r:id="rId6" action="ppaction://hlinksldjump"/>
            <a:extLst>
              <a:ext uri="{FF2B5EF4-FFF2-40B4-BE49-F238E27FC236}">
                <a16:creationId xmlns:a16="http://schemas.microsoft.com/office/drawing/2014/main" xmlns="" id="{53FDEF60-04C5-41B0-9937-6D49EE952CEC}"/>
              </a:ext>
            </a:extLst>
          </p:cNvPr>
          <p:cNvSpPr/>
          <p:nvPr/>
        </p:nvSpPr>
        <p:spPr>
          <a:xfrm>
            <a:off x="1164109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xmlns=""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a16="http://schemas.microsoft.com/office/drawing/2014/main" xmlns=""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62342" y="6589442"/>
            <a:ext cx="406400" cy="406400"/>
          </a:xfrm>
          <a:prstGeom prst="rect">
            <a:avLst/>
          </a:prstGeom>
        </p:spPr>
      </p:pic>
    </p:spTree>
    <p:extLst>
      <p:ext uri="{BB962C8B-B14F-4D97-AF65-F5344CB8AC3E}">
        <p14:creationId xmlns:p14="http://schemas.microsoft.com/office/powerpoint/2010/main" val="154659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6A26BAD4-EA55-4E55-AE86-727F096B24C9}"/>
              </a:ext>
            </a:extLst>
          </p:cNvPr>
          <p:cNvGrpSpPr/>
          <p:nvPr/>
        </p:nvGrpSpPr>
        <p:grpSpPr>
          <a:xfrm>
            <a:off x="876605" y="103834"/>
            <a:ext cx="6093882"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xmlns="" id="{57C28913-AFFE-45A0-8708-10C1D995933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8F32FD26-8388-46F9-A434-64132663BC7D}"/>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F7DA52B1-940A-4300-8539-878E08EB173B}"/>
              </a:ext>
            </a:extLst>
          </p:cNvPr>
          <p:cNvSpPr txBox="1"/>
          <p:nvPr/>
        </p:nvSpPr>
        <p:spPr>
          <a:xfrm>
            <a:off x="1451188" y="276039"/>
            <a:ext cx="6164421" cy="523220"/>
          </a:xfrm>
          <a:prstGeom prst="rect">
            <a:avLst/>
          </a:prstGeom>
          <a:noFill/>
        </p:spPr>
        <p:txBody>
          <a:bodyPr wrap="square" rtlCol="0">
            <a:spAutoFit/>
          </a:bodyPr>
          <a:lstStyle/>
          <a:p>
            <a:r>
              <a:rPr lang="en-US" sz="2800">
                <a:solidFill>
                  <a:srgbClr val="0070C0"/>
                </a:solidFill>
                <a:latin typeface="Arial" panose="020B0604020202020204" pitchFamily="34" charset="0"/>
                <a:cs typeface="Arial" panose="020B0604020202020204" pitchFamily="34" charset="0"/>
              </a:rPr>
              <a:t>Khái quát về liên minh Châu Âu</a:t>
            </a:r>
          </a:p>
        </p:txBody>
      </p:sp>
      <p:grpSp>
        <p:nvGrpSpPr>
          <p:cNvPr id="6" name="Group 5">
            <a:extLst>
              <a:ext uri="{FF2B5EF4-FFF2-40B4-BE49-F238E27FC236}">
                <a16:creationId xmlns:a16="http://schemas.microsoft.com/office/drawing/2014/main" xmlns="" id="{49A5B4F3-7550-4527-89DD-12CE56E244F8}"/>
              </a:ext>
            </a:extLst>
          </p:cNvPr>
          <p:cNvGrpSpPr/>
          <p:nvPr/>
        </p:nvGrpSpPr>
        <p:grpSpPr>
          <a:xfrm>
            <a:off x="114377" y="103834"/>
            <a:ext cx="1301952" cy="872949"/>
            <a:chOff x="344605" y="154323"/>
            <a:chExt cx="1301952" cy="872949"/>
          </a:xfrm>
        </p:grpSpPr>
        <p:sp>
          <p:nvSpPr>
            <p:cNvPr id="7" name="Arrow: Pentagon 6">
              <a:extLst>
                <a:ext uri="{FF2B5EF4-FFF2-40B4-BE49-F238E27FC236}">
                  <a16:creationId xmlns:a16="http://schemas.microsoft.com/office/drawing/2014/main" xmlns="" id="{85E6DB10-8188-4B94-8C89-51C1CE0CAC1F}"/>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xmlns="" id="{D8286E8C-2739-4D1E-96CA-077D7B14532B}"/>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xmlns="" id="{DEB110BA-F6F5-4A88-85F8-15418E270E37}"/>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18" name="TextBox 17">
            <a:extLst>
              <a:ext uri="{FF2B5EF4-FFF2-40B4-BE49-F238E27FC236}">
                <a16:creationId xmlns:a16="http://schemas.microsoft.com/office/drawing/2014/main" xmlns="" id="{BED21F54-6008-42D4-880D-6D83A27802F5}"/>
              </a:ext>
            </a:extLst>
          </p:cNvPr>
          <p:cNvSpPr txBox="1"/>
          <p:nvPr/>
        </p:nvSpPr>
        <p:spPr>
          <a:xfrm>
            <a:off x="154896" y="1365128"/>
            <a:ext cx="6638308" cy="1846659"/>
          </a:xfrm>
          <a:prstGeom prst="rect">
            <a:avLst/>
          </a:prstGeom>
          <a:solidFill>
            <a:schemeClr val="bg1"/>
          </a:solidFill>
          <a:ln>
            <a:solidFill>
              <a:srgbClr val="0070C0"/>
            </a:solidFill>
            <a:prstDash val="dash"/>
          </a:ln>
        </p:spPr>
        <p:txBody>
          <a:bodyPr wrap="square" rtlCol="0">
            <a:spAutoFit/>
          </a:bodyPr>
          <a:lstStyle/>
          <a:p>
            <a:endParaRPr lang="en-US">
              <a:solidFill>
                <a:srgbClr val="1C11AF"/>
              </a:solidFill>
            </a:endParaRPr>
          </a:p>
          <a:p>
            <a:pPr marL="285750" indent="-285750">
              <a:buFontTx/>
              <a:buChar char="-"/>
            </a:pPr>
            <a:r>
              <a:rPr lang="en-US" sz="3200">
                <a:solidFill>
                  <a:srgbClr val="FF3399"/>
                </a:solidFill>
                <a:latin typeface="Arial" panose="020B0604020202020204" pitchFamily="34" charset="0"/>
                <a:cs typeface="Arial" panose="020B0604020202020204" pitchFamily="34" charset="0"/>
              </a:rPr>
              <a:t>Thành lập: 1/11/1993</a:t>
            </a:r>
          </a:p>
          <a:p>
            <a:pPr marL="285750" indent="-285750">
              <a:buFontTx/>
              <a:buChar char="-"/>
            </a:pPr>
            <a:r>
              <a:rPr lang="en-US" sz="3200">
                <a:solidFill>
                  <a:srgbClr val="FF3399"/>
                </a:solidFill>
                <a:latin typeface="Arial" panose="020B0604020202020204" pitchFamily="34" charset="0"/>
                <a:cs typeface="Arial" panose="020B0604020202020204" pitchFamily="34" charset="0"/>
              </a:rPr>
              <a:t>Số dân: 447,7 triệu dân (2020)</a:t>
            </a:r>
          </a:p>
          <a:p>
            <a:pPr marL="285750" indent="-285750">
              <a:buFontTx/>
              <a:buChar char="-"/>
            </a:pPr>
            <a:r>
              <a:rPr lang="en-US" sz="3200">
                <a:solidFill>
                  <a:srgbClr val="FF3399"/>
                </a:solidFill>
                <a:latin typeface="Arial" panose="020B0604020202020204" pitchFamily="34" charset="0"/>
                <a:cs typeface="Arial" panose="020B0604020202020204" pitchFamily="34" charset="0"/>
              </a:rPr>
              <a:t>Số quốc gia thành viên: 27 (2020)</a:t>
            </a:r>
            <a:endParaRPr lang="en-US">
              <a:solidFill>
                <a:srgbClr val="FF3399"/>
              </a:solidFill>
            </a:endParaRPr>
          </a:p>
        </p:txBody>
      </p:sp>
      <p:grpSp>
        <p:nvGrpSpPr>
          <p:cNvPr id="35" name="Group 34">
            <a:extLst>
              <a:ext uri="{FF2B5EF4-FFF2-40B4-BE49-F238E27FC236}">
                <a16:creationId xmlns:a16="http://schemas.microsoft.com/office/drawing/2014/main" xmlns="" id="{3F070753-A472-4587-BEB7-C6D1DEB61819}"/>
              </a:ext>
            </a:extLst>
          </p:cNvPr>
          <p:cNvGrpSpPr/>
          <p:nvPr/>
        </p:nvGrpSpPr>
        <p:grpSpPr>
          <a:xfrm>
            <a:off x="542529" y="3516644"/>
            <a:ext cx="5555012" cy="3341356"/>
            <a:chOff x="3430614" y="1157505"/>
            <a:chExt cx="5866871" cy="4337546"/>
          </a:xfrm>
        </p:grpSpPr>
        <p:pic>
          <p:nvPicPr>
            <p:cNvPr id="32" name="Picture 31" descr="A picture containing sky, outdoor, sign, tower&#10;&#10;Description automatically generated">
              <a:extLst>
                <a:ext uri="{FF2B5EF4-FFF2-40B4-BE49-F238E27FC236}">
                  <a16:creationId xmlns:a16="http://schemas.microsoft.com/office/drawing/2014/main" xmlns="" id="{79E3EF44-2969-4691-B7D9-2666F74218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0614" y="1157505"/>
              <a:ext cx="5866871" cy="3754798"/>
            </a:xfrm>
            <a:prstGeom prst="rect">
              <a:avLst/>
            </a:prstGeom>
          </p:spPr>
        </p:pic>
        <p:sp>
          <p:nvSpPr>
            <p:cNvPr id="34" name="Rectangle 33">
              <a:extLst>
                <a:ext uri="{FF2B5EF4-FFF2-40B4-BE49-F238E27FC236}">
                  <a16:creationId xmlns:a16="http://schemas.microsoft.com/office/drawing/2014/main" xmlns="" id="{28957DF1-DAC4-4DCE-989C-1EC00E6669B9}"/>
                </a:ext>
              </a:extLst>
            </p:cNvPr>
            <p:cNvSpPr/>
            <p:nvPr/>
          </p:nvSpPr>
          <p:spPr>
            <a:xfrm>
              <a:off x="4175076" y="4975652"/>
              <a:ext cx="3411861" cy="519399"/>
            </a:xfrm>
            <a:prstGeom prst="rect">
              <a:avLst/>
            </a:prstGeom>
            <a:solidFill>
              <a:schemeClr val="bg1"/>
            </a:solidFill>
          </p:spPr>
          <p:txBody>
            <a:bodyPr wrap="none">
              <a:spAutoFit/>
            </a:bodyPr>
            <a:lstStyle/>
            <a:p>
              <a:r>
                <a:rPr lang="en-US" sz="2000">
                  <a:solidFill>
                    <a:srgbClr val="00B050"/>
                  </a:solidFill>
                  <a:latin typeface="Arial" panose="020B0604020202020204" pitchFamily="34" charset="0"/>
                  <a:ea typeface="Cambria" panose="02040503050406030204" pitchFamily="18" charset="0"/>
                  <a:cs typeface="Arial" panose="020B0604020202020204" pitchFamily="34" charset="0"/>
                </a:rPr>
                <a:t>Trụ sở EU ở B rúc-xen (Bỉ)</a:t>
              </a:r>
              <a:endParaRPr lang="en-US" sz="2000">
                <a:solidFill>
                  <a:srgbClr val="00B050"/>
                </a:solidFill>
                <a:latin typeface="Arial" panose="020B0604020202020204" pitchFamily="34" charset="0"/>
                <a:cs typeface="Arial" panose="020B0604020202020204" pitchFamily="34" charset="0"/>
              </a:endParaRPr>
            </a:p>
          </p:txBody>
        </p:sp>
      </p:grpSp>
      <p:grpSp>
        <p:nvGrpSpPr>
          <p:cNvPr id="36" name="Group 35">
            <a:extLst>
              <a:ext uri="{FF2B5EF4-FFF2-40B4-BE49-F238E27FC236}">
                <a16:creationId xmlns:a16="http://schemas.microsoft.com/office/drawing/2014/main" xmlns="" id="{D8A32F4C-599E-450A-832C-AFEBD15D5245}"/>
              </a:ext>
            </a:extLst>
          </p:cNvPr>
          <p:cNvGrpSpPr/>
          <p:nvPr/>
        </p:nvGrpSpPr>
        <p:grpSpPr>
          <a:xfrm>
            <a:off x="6970487" y="689999"/>
            <a:ext cx="4898155" cy="3036192"/>
            <a:chOff x="7419680" y="1085691"/>
            <a:chExt cx="4314511" cy="4199381"/>
          </a:xfrm>
        </p:grpSpPr>
        <p:pic>
          <p:nvPicPr>
            <p:cNvPr id="37" name="image180.png" descr="Káº¿t quáº£ hÃ¬nh áº£nh cho cá» EU">
              <a:extLst>
                <a:ext uri="{FF2B5EF4-FFF2-40B4-BE49-F238E27FC236}">
                  <a16:creationId xmlns:a16="http://schemas.microsoft.com/office/drawing/2014/main" xmlns="" id="{5EBC8935-5A1A-4A34-9C2B-9EE553B123BA}"/>
                </a:ext>
              </a:extLst>
            </p:cNvPr>
            <p:cNvPicPr/>
            <p:nvPr/>
          </p:nvPicPr>
          <p:blipFill rotWithShape="1">
            <a:blip r:embed="rId5"/>
            <a:srcRect l="14861" r="10378" b="1"/>
            <a:stretch/>
          </p:blipFill>
          <p:spPr>
            <a:xfrm>
              <a:off x="7419680" y="1085691"/>
              <a:ext cx="4314511" cy="3647922"/>
            </a:xfrm>
            <a:prstGeom prst="rect">
              <a:avLst/>
            </a:prstGeom>
          </p:spPr>
        </p:pic>
        <p:sp>
          <p:nvSpPr>
            <p:cNvPr id="38" name="Rectangle 37">
              <a:extLst>
                <a:ext uri="{FF2B5EF4-FFF2-40B4-BE49-F238E27FC236}">
                  <a16:creationId xmlns:a16="http://schemas.microsoft.com/office/drawing/2014/main" xmlns="" id="{F69F303E-4B17-45F1-B965-FA348E0FBBC5}"/>
                </a:ext>
              </a:extLst>
            </p:cNvPr>
            <p:cNvSpPr/>
            <p:nvPr/>
          </p:nvSpPr>
          <p:spPr>
            <a:xfrm>
              <a:off x="8189104" y="4774246"/>
              <a:ext cx="2881044" cy="510826"/>
            </a:xfrm>
            <a:prstGeom prst="rect">
              <a:avLst/>
            </a:prstGeom>
          </p:spPr>
          <p:txBody>
            <a:bodyPr wrap="none">
              <a:spAutoFit/>
            </a:bodyPr>
            <a:lstStyle/>
            <a:p>
              <a:pPr algn="ctr"/>
              <a:r>
                <a:rPr lang="vi-VN">
                  <a:solidFill>
                    <a:srgbClr val="00B050"/>
                  </a:solidFill>
                  <a:ea typeface="Cambria" panose="02040503050406030204" pitchFamily="18" charset="0"/>
                  <a:cs typeface="Cambria" panose="02040503050406030204" pitchFamily="18" charset="0"/>
                </a:rPr>
                <a:t>Lá cờ của liên minh châu Âu</a:t>
              </a:r>
              <a:endParaRPr lang="en-US">
                <a:solidFill>
                  <a:srgbClr val="00B050"/>
                </a:solidFill>
              </a:endParaRPr>
            </a:p>
          </p:txBody>
        </p:sp>
      </p:grpSp>
      <p:grpSp>
        <p:nvGrpSpPr>
          <p:cNvPr id="39" name="Group 38">
            <a:extLst>
              <a:ext uri="{FF2B5EF4-FFF2-40B4-BE49-F238E27FC236}">
                <a16:creationId xmlns:a16="http://schemas.microsoft.com/office/drawing/2014/main" xmlns="" id="{3DFC1EF0-47A9-4766-8A5C-9B4557366D7A}"/>
              </a:ext>
            </a:extLst>
          </p:cNvPr>
          <p:cNvGrpSpPr/>
          <p:nvPr/>
        </p:nvGrpSpPr>
        <p:grpSpPr>
          <a:xfrm>
            <a:off x="6970487" y="3755570"/>
            <a:ext cx="4898155" cy="3102430"/>
            <a:chOff x="2704390" y="3120890"/>
            <a:chExt cx="4387326" cy="3718066"/>
          </a:xfrm>
        </p:grpSpPr>
        <p:pic>
          <p:nvPicPr>
            <p:cNvPr id="40" name="image168.jpg" descr="ong-euro-la-tien-cua-nuoc-nao">
              <a:extLst>
                <a:ext uri="{FF2B5EF4-FFF2-40B4-BE49-F238E27FC236}">
                  <a16:creationId xmlns:a16="http://schemas.microsoft.com/office/drawing/2014/main" xmlns="" id="{1BAA148F-7AEC-492E-A5C6-7BDB1C1C687F}"/>
                </a:ext>
              </a:extLst>
            </p:cNvPr>
            <p:cNvPicPr/>
            <p:nvPr/>
          </p:nvPicPr>
          <p:blipFill rotWithShape="1">
            <a:blip r:embed="rId6"/>
            <a:srcRect l="18573" r="16710" b="-1"/>
            <a:stretch/>
          </p:blipFill>
          <p:spPr>
            <a:xfrm>
              <a:off x="2704390" y="3120890"/>
              <a:ext cx="4387326" cy="3289469"/>
            </a:xfrm>
            <a:prstGeom prst="rect">
              <a:avLst/>
            </a:prstGeom>
          </p:spPr>
        </p:pic>
        <p:sp>
          <p:nvSpPr>
            <p:cNvPr id="41" name="Rectangle 40">
              <a:extLst>
                <a:ext uri="{FF2B5EF4-FFF2-40B4-BE49-F238E27FC236}">
                  <a16:creationId xmlns:a16="http://schemas.microsoft.com/office/drawing/2014/main" xmlns="" id="{E148F075-943A-422D-8B98-3F59FC2CD034}"/>
                </a:ext>
              </a:extLst>
            </p:cNvPr>
            <p:cNvSpPr/>
            <p:nvPr/>
          </p:nvSpPr>
          <p:spPr>
            <a:xfrm>
              <a:off x="3392901" y="6396335"/>
              <a:ext cx="3117465" cy="442621"/>
            </a:xfrm>
            <a:prstGeom prst="rect">
              <a:avLst/>
            </a:prstGeom>
          </p:spPr>
          <p:txBody>
            <a:bodyPr wrap="none">
              <a:spAutoFit/>
            </a:bodyPr>
            <a:lstStyle/>
            <a:p>
              <a:pPr algn="ctr"/>
              <a:r>
                <a:rPr lang="vi-VN">
                  <a:solidFill>
                    <a:srgbClr val="00B050"/>
                  </a:solidFill>
                  <a:ea typeface="Cambria" panose="02040503050406030204" pitchFamily="18" charset="0"/>
                  <a:cs typeface="Cambria" panose="02040503050406030204" pitchFamily="18" charset="0"/>
                </a:rPr>
                <a:t>Đồng tiền chung châu Âu (Euro)</a:t>
              </a:r>
              <a:endParaRPr lang="en-US">
                <a:solidFill>
                  <a:srgbClr val="00B050"/>
                </a:solidFill>
              </a:endParaRPr>
            </a:p>
          </p:txBody>
        </p:sp>
      </p:grpSp>
    </p:spTree>
    <p:extLst>
      <p:ext uri="{BB962C8B-B14F-4D97-AF65-F5344CB8AC3E}">
        <p14:creationId xmlns:p14="http://schemas.microsoft.com/office/powerpoint/2010/main" val="717085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inVertic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arn(inVertical)">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barn(inVertical)">
                                      <p:cBhvr>
                                        <p:cTn id="2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40FC792-D404-4105-8265-6451AC058B8B}"/>
              </a:ext>
            </a:extLst>
          </p:cNvPr>
          <p:cNvSpPr/>
          <p:nvPr/>
        </p:nvSpPr>
        <p:spPr>
          <a:xfrm>
            <a:off x="333961" y="1527536"/>
            <a:ext cx="11749545" cy="3379067"/>
          </a:xfrm>
          <a:prstGeom prst="rect">
            <a:avLst/>
          </a:prstGeom>
          <a:ln>
            <a:solidFill>
              <a:schemeClr val="accent1">
                <a:shade val="50000"/>
              </a:schemeClr>
            </a:solidFill>
            <a:prstDash val="dash"/>
          </a:ln>
        </p:spPr>
        <p:txBody>
          <a:bodyPr wrap="square">
            <a:spAutoFit/>
          </a:bodyPr>
          <a:lstStyle/>
          <a:p>
            <a:pPr indent="180340" algn="just">
              <a:lnSpc>
                <a:spcPct val="120000"/>
              </a:lnSpc>
              <a:spcAft>
                <a:spcPts val="0"/>
              </a:spcAft>
            </a:pPr>
            <a:r>
              <a:rPr lang="en-US" sz="3200" b="1">
                <a:solidFill>
                  <a:srgbClr val="FF0000"/>
                </a:solidFill>
                <a:ea typeface="Cambria" panose="02040503050406030204" pitchFamily="18" charset="0"/>
                <a:cs typeface="Cambria" panose="02040503050406030204" pitchFamily="18" charset="0"/>
              </a:rPr>
              <a:t>Quan </a:t>
            </a:r>
            <a:r>
              <a:rPr lang="vi-VN" sz="3200" b="1">
                <a:solidFill>
                  <a:srgbClr val="FF0000"/>
                </a:solidFill>
                <a:ea typeface="Cambria" panose="02040503050406030204" pitchFamily="18" charset="0"/>
                <a:cs typeface="Cambria" panose="02040503050406030204" pitchFamily="18" charset="0"/>
              </a:rPr>
              <a:t>sát hình 60.1 Quá trình mở rộng liên minh châu Âu đến năm 2013:</a:t>
            </a:r>
            <a:endParaRPr lang="en-US" sz="3200" b="1">
              <a:solidFill>
                <a:srgbClr val="FF0000"/>
              </a:solidFill>
              <a:ea typeface="Times New Roman" panose="02020603050405020304" pitchFamily="18" charset="0"/>
            </a:endParaRPr>
          </a:p>
          <a:p>
            <a:pPr indent="180340" algn="just">
              <a:lnSpc>
                <a:spcPct val="120000"/>
              </a:lnSpc>
              <a:spcAft>
                <a:spcPts val="0"/>
              </a:spcAft>
            </a:pPr>
            <a:r>
              <a:rPr lang="vi-VN" sz="3200">
                <a:solidFill>
                  <a:srgbClr val="0000CC"/>
                </a:solidFill>
                <a:ea typeface="Cambria" panose="02040503050406030204" pitchFamily="18" charset="0"/>
                <a:cs typeface="Cambria" panose="02040503050406030204" pitchFamily="18" charset="0"/>
              </a:rPr>
              <a:t>+ </a:t>
            </a:r>
            <a:r>
              <a:rPr lang="vi-VN" sz="2800" b="1">
                <a:solidFill>
                  <a:srgbClr val="0000CC"/>
                </a:solidFill>
                <a:ea typeface="Cambria" panose="02040503050406030204" pitchFamily="18" charset="0"/>
                <a:cs typeface="Cambria" panose="02040503050406030204" pitchFamily="18" charset="0"/>
              </a:rPr>
              <a:t>Nhóm 1: </a:t>
            </a:r>
            <a:r>
              <a:rPr lang="vi-VN" sz="2800">
                <a:solidFill>
                  <a:srgbClr val="0000CC"/>
                </a:solidFill>
                <a:ea typeface="Cambria" panose="02040503050406030204" pitchFamily="18" charset="0"/>
                <a:cs typeface="Cambria" panose="02040503050406030204" pitchFamily="18" charset="0"/>
              </a:rPr>
              <a:t>tô </a:t>
            </a:r>
            <a:r>
              <a:rPr lang="vi-VN" sz="2800" b="1">
                <a:solidFill>
                  <a:srgbClr val="0000CC"/>
                </a:solidFill>
                <a:ea typeface="Cambria" panose="02040503050406030204" pitchFamily="18" charset="0"/>
                <a:cs typeface="Cambria" panose="02040503050406030204" pitchFamily="18" charset="0"/>
              </a:rPr>
              <a:t>màu xanh </a:t>
            </a:r>
            <a:r>
              <a:rPr lang="vi-VN" sz="2800">
                <a:solidFill>
                  <a:srgbClr val="0000CC"/>
                </a:solidFill>
                <a:ea typeface="Cambria" panose="02040503050406030204" pitchFamily="18" charset="0"/>
                <a:cs typeface="Cambria" panose="02040503050406030204" pitchFamily="18" charset="0"/>
              </a:rPr>
              <a:t>các nước gia nhập EU năm 1957</a:t>
            </a:r>
            <a:endParaRPr lang="en-US" sz="2800">
              <a:solidFill>
                <a:srgbClr val="0000CC"/>
              </a:solidFill>
              <a:ea typeface="Times New Roman" panose="02020603050405020304" pitchFamily="18" charset="0"/>
            </a:endParaRPr>
          </a:p>
          <a:p>
            <a:pPr indent="180340" algn="just">
              <a:lnSpc>
                <a:spcPct val="120000"/>
              </a:lnSpc>
              <a:spcAft>
                <a:spcPts val="0"/>
              </a:spcAft>
            </a:pPr>
            <a:r>
              <a:rPr lang="vi-VN" sz="2800">
                <a:solidFill>
                  <a:srgbClr val="0000CC"/>
                </a:solidFill>
                <a:ea typeface="Cambria" panose="02040503050406030204" pitchFamily="18" charset="0"/>
                <a:cs typeface="Cambria" panose="02040503050406030204" pitchFamily="18" charset="0"/>
              </a:rPr>
              <a:t>+ </a:t>
            </a:r>
            <a:r>
              <a:rPr lang="vi-VN" sz="2800" b="1">
                <a:solidFill>
                  <a:srgbClr val="0000CC"/>
                </a:solidFill>
                <a:ea typeface="Cambria" panose="02040503050406030204" pitchFamily="18" charset="0"/>
                <a:cs typeface="Cambria" panose="02040503050406030204" pitchFamily="18" charset="0"/>
              </a:rPr>
              <a:t>Nhóm 2: </a:t>
            </a:r>
            <a:r>
              <a:rPr lang="vi-VN" sz="2800">
                <a:solidFill>
                  <a:srgbClr val="0000CC"/>
                </a:solidFill>
                <a:ea typeface="Cambria" panose="02040503050406030204" pitchFamily="18" charset="0"/>
                <a:cs typeface="Cambria" panose="02040503050406030204" pitchFamily="18" charset="0"/>
              </a:rPr>
              <a:t>tô</a:t>
            </a:r>
            <a:r>
              <a:rPr lang="vi-VN" sz="2800" b="1">
                <a:solidFill>
                  <a:srgbClr val="FF3399"/>
                </a:solidFill>
                <a:ea typeface="Cambria" panose="02040503050406030204" pitchFamily="18" charset="0"/>
                <a:cs typeface="Cambria" panose="02040503050406030204" pitchFamily="18" charset="0"/>
              </a:rPr>
              <a:t> màu hồng</a:t>
            </a:r>
            <a:r>
              <a:rPr lang="vi-VN" sz="2800">
                <a:solidFill>
                  <a:srgbClr val="FF3399"/>
                </a:solidFill>
                <a:ea typeface="Cambria" panose="02040503050406030204" pitchFamily="18" charset="0"/>
                <a:cs typeface="Cambria" panose="02040503050406030204" pitchFamily="18" charset="0"/>
              </a:rPr>
              <a:t> </a:t>
            </a:r>
            <a:r>
              <a:rPr lang="vi-VN" sz="2800">
                <a:solidFill>
                  <a:srgbClr val="0000CC"/>
                </a:solidFill>
                <a:ea typeface="Cambria" panose="02040503050406030204" pitchFamily="18" charset="0"/>
                <a:cs typeface="Cambria" panose="02040503050406030204" pitchFamily="18" charset="0"/>
              </a:rPr>
              <a:t>các nước gia nhập EU từ năm 1973 đến 1981</a:t>
            </a:r>
            <a:endParaRPr lang="en-US" sz="2800">
              <a:solidFill>
                <a:srgbClr val="0000CC"/>
              </a:solidFill>
              <a:ea typeface="Times New Roman" panose="02020603050405020304" pitchFamily="18" charset="0"/>
            </a:endParaRPr>
          </a:p>
          <a:p>
            <a:pPr indent="180340" algn="just">
              <a:lnSpc>
                <a:spcPct val="120000"/>
              </a:lnSpc>
              <a:spcAft>
                <a:spcPts val="0"/>
              </a:spcAft>
            </a:pPr>
            <a:r>
              <a:rPr lang="vi-VN" sz="2800">
                <a:solidFill>
                  <a:srgbClr val="0000CC"/>
                </a:solidFill>
                <a:ea typeface="Cambria" panose="02040503050406030204" pitchFamily="18" charset="0"/>
                <a:cs typeface="Cambria" panose="02040503050406030204" pitchFamily="18" charset="0"/>
              </a:rPr>
              <a:t>+ </a:t>
            </a:r>
            <a:r>
              <a:rPr lang="vi-VN" sz="2800" b="1">
                <a:solidFill>
                  <a:srgbClr val="0000CC"/>
                </a:solidFill>
                <a:ea typeface="Cambria" panose="02040503050406030204" pitchFamily="18" charset="0"/>
                <a:cs typeface="Cambria" panose="02040503050406030204" pitchFamily="18" charset="0"/>
              </a:rPr>
              <a:t>Nhóm 3: </a:t>
            </a:r>
            <a:r>
              <a:rPr lang="vi-VN" sz="2800">
                <a:solidFill>
                  <a:srgbClr val="0000CC"/>
                </a:solidFill>
                <a:ea typeface="Cambria" panose="02040503050406030204" pitchFamily="18" charset="0"/>
                <a:cs typeface="Cambria" panose="02040503050406030204" pitchFamily="18" charset="0"/>
              </a:rPr>
              <a:t>tô </a:t>
            </a:r>
            <a:r>
              <a:rPr lang="vi-VN" sz="2800" b="1">
                <a:solidFill>
                  <a:schemeClr val="accent2">
                    <a:lumMod val="50000"/>
                  </a:schemeClr>
                </a:solidFill>
                <a:ea typeface="Cambria" panose="02040503050406030204" pitchFamily="18" charset="0"/>
                <a:cs typeface="Cambria" panose="02040503050406030204" pitchFamily="18" charset="0"/>
              </a:rPr>
              <a:t>màu nâu </a:t>
            </a:r>
            <a:r>
              <a:rPr lang="vi-VN" sz="2800">
                <a:solidFill>
                  <a:srgbClr val="0000CC"/>
                </a:solidFill>
                <a:ea typeface="Cambria" panose="02040503050406030204" pitchFamily="18" charset="0"/>
                <a:cs typeface="Cambria" panose="02040503050406030204" pitchFamily="18" charset="0"/>
              </a:rPr>
              <a:t>các nước gia nhập EU từ năm 1986 đến 1995 </a:t>
            </a:r>
            <a:endParaRPr lang="en-US" sz="2800">
              <a:solidFill>
                <a:srgbClr val="0000CC"/>
              </a:solidFill>
              <a:ea typeface="Cambria" panose="02040503050406030204" pitchFamily="18" charset="0"/>
              <a:cs typeface="Cambria" panose="02040503050406030204" pitchFamily="18" charset="0"/>
            </a:endParaRPr>
          </a:p>
          <a:p>
            <a:pPr indent="180340" algn="just">
              <a:lnSpc>
                <a:spcPct val="120000"/>
              </a:lnSpc>
              <a:spcAft>
                <a:spcPts val="0"/>
              </a:spcAft>
            </a:pPr>
            <a:r>
              <a:rPr lang="vi-VN" sz="2800">
                <a:solidFill>
                  <a:srgbClr val="0000CC"/>
                </a:solidFill>
                <a:ea typeface="Cambria" panose="02040503050406030204" pitchFamily="18" charset="0"/>
                <a:cs typeface="Cambria" panose="02040503050406030204" pitchFamily="18" charset="0"/>
              </a:rPr>
              <a:t>+ </a:t>
            </a:r>
            <a:r>
              <a:rPr lang="vi-VN" sz="2800" b="1">
                <a:solidFill>
                  <a:srgbClr val="0000CC"/>
                </a:solidFill>
                <a:ea typeface="Cambria" panose="02040503050406030204" pitchFamily="18" charset="0"/>
                <a:cs typeface="Cambria" panose="02040503050406030204" pitchFamily="18" charset="0"/>
              </a:rPr>
              <a:t>Nhóm 4: </a:t>
            </a:r>
            <a:r>
              <a:rPr lang="vi-VN" sz="2800">
                <a:solidFill>
                  <a:srgbClr val="0000CC"/>
                </a:solidFill>
                <a:ea typeface="Cambria" panose="02040503050406030204" pitchFamily="18" charset="0"/>
                <a:cs typeface="Cambria" panose="02040503050406030204" pitchFamily="18" charset="0"/>
              </a:rPr>
              <a:t>tô </a:t>
            </a:r>
            <a:r>
              <a:rPr lang="vi-VN" sz="2800" b="1">
                <a:solidFill>
                  <a:schemeClr val="accent2"/>
                </a:solidFill>
                <a:ea typeface="Cambria" panose="02040503050406030204" pitchFamily="18" charset="0"/>
                <a:cs typeface="Cambria" panose="02040503050406030204" pitchFamily="18" charset="0"/>
              </a:rPr>
              <a:t>màu cam </a:t>
            </a:r>
            <a:r>
              <a:rPr lang="vi-VN" sz="2800">
                <a:solidFill>
                  <a:srgbClr val="0000CC"/>
                </a:solidFill>
                <a:ea typeface="Cambria" panose="02040503050406030204" pitchFamily="18" charset="0"/>
                <a:cs typeface="Cambria" panose="02040503050406030204" pitchFamily="18" charset="0"/>
              </a:rPr>
              <a:t>các nước gia nhập EU năm 2004 đến 2013 </a:t>
            </a:r>
            <a:endParaRPr lang="en-US" sz="2800">
              <a:solidFill>
                <a:srgbClr val="0000CC"/>
              </a:solidFill>
              <a:effectLst/>
              <a:ea typeface="Times New Roman" panose="02020603050405020304" pitchFamily="18" charset="0"/>
            </a:endParaRPr>
          </a:p>
        </p:txBody>
      </p:sp>
      <p:grpSp>
        <p:nvGrpSpPr>
          <p:cNvPr id="3" name="Group 2">
            <a:extLst>
              <a:ext uri="{FF2B5EF4-FFF2-40B4-BE49-F238E27FC236}">
                <a16:creationId xmlns:a16="http://schemas.microsoft.com/office/drawing/2014/main" xmlns="" id="{558FB8F8-CB07-4171-89E0-2915B932E115}"/>
              </a:ext>
            </a:extLst>
          </p:cNvPr>
          <p:cNvGrpSpPr/>
          <p:nvPr/>
        </p:nvGrpSpPr>
        <p:grpSpPr>
          <a:xfrm>
            <a:off x="4087925" y="471576"/>
            <a:ext cx="3810866" cy="827835"/>
            <a:chOff x="3199789" y="1093088"/>
            <a:chExt cx="3514971" cy="682233"/>
          </a:xfrm>
        </p:grpSpPr>
        <p:sp>
          <p:nvSpPr>
            <p:cNvPr id="4" name="Rectangle: Rounded Corners 3">
              <a:extLst>
                <a:ext uri="{FF2B5EF4-FFF2-40B4-BE49-F238E27FC236}">
                  <a16:creationId xmlns:a16="http://schemas.microsoft.com/office/drawing/2014/main" xmlns="" id="{6B4BD185-441E-4A11-906F-26A1C87E3A9E}"/>
                </a:ext>
              </a:extLst>
            </p:cNvPr>
            <p:cNvSpPr/>
            <p:nvPr/>
          </p:nvSpPr>
          <p:spPr>
            <a:xfrm>
              <a:off x="3199789" y="1093088"/>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5" name="TextBox 4">
              <a:extLst>
                <a:ext uri="{FF2B5EF4-FFF2-40B4-BE49-F238E27FC236}">
                  <a16:creationId xmlns:a16="http://schemas.microsoft.com/office/drawing/2014/main" xmlns="" id="{64B80F40-F682-4C90-83AD-A788E707B593}"/>
                </a:ext>
              </a:extLst>
            </p:cNvPr>
            <p:cNvSpPr txBox="1"/>
            <p:nvPr/>
          </p:nvSpPr>
          <p:spPr>
            <a:xfrm>
              <a:off x="3261733" y="1193243"/>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AI NHANH H</a:t>
              </a:r>
              <a:r>
                <a:rPr lang="vi-VN" sz="3200" b="1">
                  <a:solidFill>
                    <a:srgbClr val="FFFF00"/>
                  </a:solidFill>
                  <a:latin typeface="Arial" panose="020B0604020202020204" pitchFamily="34" charset="0"/>
                  <a:cs typeface="Arial" panose="020B0604020202020204" pitchFamily="34" charset="0"/>
                </a:rPr>
                <a:t>Ơ</a:t>
              </a:r>
              <a:r>
                <a:rPr lang="en-US" sz="3200" b="1">
                  <a:solidFill>
                    <a:srgbClr val="FFFF00"/>
                  </a:solidFill>
                  <a:latin typeface="Arial" panose="020B0604020202020204" pitchFamily="34" charset="0"/>
                  <a:cs typeface="Arial" panose="020B0604020202020204" pitchFamily="34" charset="0"/>
                </a:rPr>
                <a:t>N</a:t>
              </a:r>
            </a:p>
          </p:txBody>
        </p:sp>
      </p:grpSp>
      <p:pic>
        <p:nvPicPr>
          <p:cNvPr id="7" name="Hình ảnh 4">
            <a:extLst>
              <a:ext uri="{FF2B5EF4-FFF2-40B4-BE49-F238E27FC236}">
                <a16:creationId xmlns:a16="http://schemas.microsoft.com/office/drawing/2014/main" xmlns="" id="{C20C1716-2006-4772-B30D-160625F588F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2617206" y="181649"/>
            <a:ext cx="819062" cy="1308147"/>
          </a:xfrm>
          <a:prstGeom prst="rect">
            <a:avLst/>
          </a:prstGeom>
        </p:spPr>
      </p:pic>
      <p:sp>
        <p:nvSpPr>
          <p:cNvPr id="8" name="Rectangle 7">
            <a:extLst>
              <a:ext uri="{FF2B5EF4-FFF2-40B4-BE49-F238E27FC236}">
                <a16:creationId xmlns:a16="http://schemas.microsoft.com/office/drawing/2014/main" xmlns="" id="{0F4760E2-3727-445D-9411-904120383740}"/>
              </a:ext>
            </a:extLst>
          </p:cNvPr>
          <p:cNvSpPr/>
          <p:nvPr/>
        </p:nvSpPr>
        <p:spPr>
          <a:xfrm>
            <a:off x="2412929" y="6003284"/>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cặp đôi</a:t>
            </a:r>
            <a:endParaRPr lang="en-US" sz="2800" b="1" dirty="0">
              <a:solidFill>
                <a:srgbClr val="FF0000"/>
              </a:solidFill>
              <a:latin typeface="#9Slide03 SFU Futura_12" panose="00000400000000000000" pitchFamily="2" charset="0"/>
            </a:endParaRPr>
          </a:p>
        </p:txBody>
      </p:sp>
      <p:sp>
        <p:nvSpPr>
          <p:cNvPr id="9" name="Rectangle 8">
            <a:extLst>
              <a:ext uri="{FF2B5EF4-FFF2-40B4-BE49-F238E27FC236}">
                <a16:creationId xmlns:a16="http://schemas.microsoft.com/office/drawing/2014/main" xmlns="" id="{F66F1DF6-084E-4DBF-A6E5-E7976D55E2C6}"/>
              </a:ext>
            </a:extLst>
          </p:cNvPr>
          <p:cNvSpPr/>
          <p:nvPr/>
        </p:nvSpPr>
        <p:spPr>
          <a:xfrm>
            <a:off x="7157277" y="6003284"/>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( 2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grpSp>
        <p:nvGrpSpPr>
          <p:cNvPr id="10" name="Group 9">
            <a:extLst>
              <a:ext uri="{FF2B5EF4-FFF2-40B4-BE49-F238E27FC236}">
                <a16:creationId xmlns:a16="http://schemas.microsoft.com/office/drawing/2014/main" xmlns="" id="{D756B969-4879-409D-A133-4D44250DEF9D}"/>
              </a:ext>
            </a:extLst>
          </p:cNvPr>
          <p:cNvGrpSpPr/>
          <p:nvPr/>
        </p:nvGrpSpPr>
        <p:grpSpPr>
          <a:xfrm>
            <a:off x="801667" y="5124057"/>
            <a:ext cx="1415242" cy="1026222"/>
            <a:chOff x="3634055" y="3302115"/>
            <a:chExt cx="848449" cy="796469"/>
          </a:xfrm>
        </p:grpSpPr>
        <p:pic>
          <p:nvPicPr>
            <p:cNvPr id="11" name="Picture 10">
              <a:extLst>
                <a:ext uri="{FF2B5EF4-FFF2-40B4-BE49-F238E27FC236}">
                  <a16:creationId xmlns:a16="http://schemas.microsoft.com/office/drawing/2014/main" xmlns="" id="{31C957A9-517F-4F8A-9BB1-3299F304360E}"/>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12" name="Picture 11">
              <a:extLst>
                <a:ext uri="{FF2B5EF4-FFF2-40B4-BE49-F238E27FC236}">
                  <a16:creationId xmlns:a16="http://schemas.microsoft.com/office/drawing/2014/main" xmlns="" id="{696C5829-4006-4ED8-82A0-6B521630CAE4}"/>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pic>
        <p:nvPicPr>
          <p:cNvPr id="13" name="2 Minute Timer (To)">
            <a:hlinkClick r:id="" action="ppaction://media"/>
            <a:extLst>
              <a:ext uri="{FF2B5EF4-FFF2-40B4-BE49-F238E27FC236}">
                <a16:creationId xmlns:a16="http://schemas.microsoft.com/office/drawing/2014/main" xmlns="" id="{10F9C337-C853-438F-9904-31BAA4EC5260}"/>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0165472" y="5134728"/>
            <a:ext cx="1918034" cy="1215459"/>
          </a:xfrm>
          <a:prstGeom prst="rect">
            <a:avLst/>
          </a:prstGeom>
        </p:spPr>
      </p:pic>
    </p:spTree>
    <p:extLst>
      <p:ext uri="{BB962C8B-B14F-4D97-AF65-F5344CB8AC3E}">
        <p14:creationId xmlns:p14="http://schemas.microsoft.com/office/powerpoint/2010/main" val="223762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13"/>
                </p:tgtEl>
              </p:cMediaNode>
            </p:video>
          </p:childTnLst>
        </p:cTn>
      </p:par>
    </p:tnLst>
    <p:bldLst>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73.jpg">
            <a:extLst>
              <a:ext uri="{FF2B5EF4-FFF2-40B4-BE49-F238E27FC236}">
                <a16:creationId xmlns:a16="http://schemas.microsoft.com/office/drawing/2014/main" xmlns="" id="{34DC81EA-6D62-422D-B516-23E3E478E6F5}"/>
              </a:ext>
            </a:extLst>
          </p:cNvPr>
          <p:cNvPicPr/>
          <p:nvPr/>
        </p:nvPicPr>
        <p:blipFill rotWithShape="1">
          <a:blip r:embed="rId2"/>
          <a:srcRect l="3149" t="2984" r="3874" b="4616"/>
          <a:stretch/>
        </p:blipFill>
        <p:spPr>
          <a:xfrm>
            <a:off x="1083325" y="0"/>
            <a:ext cx="10025349" cy="6829327"/>
          </a:xfrm>
          <a:prstGeom prst="rect">
            <a:avLst/>
          </a:prstGeom>
          <a:ln/>
        </p:spPr>
      </p:pic>
    </p:spTree>
    <p:extLst>
      <p:ext uri="{BB962C8B-B14F-4D97-AF65-F5344CB8AC3E}">
        <p14:creationId xmlns:p14="http://schemas.microsoft.com/office/powerpoint/2010/main" val="114331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299.jpg" descr="Image result for ThÃ nh tá»±u LiÃªn minh chÃ¢u Ãu EU">
            <a:extLst>
              <a:ext uri="{FF2B5EF4-FFF2-40B4-BE49-F238E27FC236}">
                <a16:creationId xmlns:a16="http://schemas.microsoft.com/office/drawing/2014/main" xmlns="" id="{EBBA1273-46A2-40AB-BC5A-C4B83659B2AC}"/>
              </a:ext>
            </a:extLst>
          </p:cNvPr>
          <p:cNvPicPr/>
          <p:nvPr/>
        </p:nvPicPr>
        <p:blipFill rotWithShape="1">
          <a:blip r:embed="rId3"/>
          <a:srcRect t="1066"/>
          <a:stretch/>
        </p:blipFill>
        <p:spPr>
          <a:xfrm>
            <a:off x="718812" y="360802"/>
            <a:ext cx="10388906" cy="6136395"/>
          </a:xfrm>
          <a:prstGeom prst="rect">
            <a:avLst/>
          </a:prstGeom>
          <a:ln/>
        </p:spPr>
      </p:pic>
    </p:spTree>
    <p:extLst>
      <p:ext uri="{BB962C8B-B14F-4D97-AF65-F5344CB8AC3E}">
        <p14:creationId xmlns:p14="http://schemas.microsoft.com/office/powerpoint/2010/main" val="600662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6A26BAD4-EA55-4E55-AE86-727F096B24C9}"/>
              </a:ext>
            </a:extLst>
          </p:cNvPr>
          <p:cNvGrpSpPr/>
          <p:nvPr/>
        </p:nvGrpSpPr>
        <p:grpSpPr>
          <a:xfrm>
            <a:off x="876604" y="103834"/>
            <a:ext cx="6967943"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xmlns="" id="{57C28913-AFFE-45A0-8708-10C1D995933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8F32FD26-8388-46F9-A434-64132663BC7D}"/>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F7DA52B1-940A-4300-8539-878E08EB173B}"/>
              </a:ext>
            </a:extLst>
          </p:cNvPr>
          <p:cNvSpPr txBox="1"/>
          <p:nvPr/>
        </p:nvSpPr>
        <p:spPr>
          <a:xfrm>
            <a:off x="1630072" y="242895"/>
            <a:ext cx="6164421"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Khái quát về liên minh Châu Âu</a:t>
            </a:r>
          </a:p>
        </p:txBody>
      </p:sp>
      <p:grpSp>
        <p:nvGrpSpPr>
          <p:cNvPr id="6" name="Group 5">
            <a:extLst>
              <a:ext uri="{FF2B5EF4-FFF2-40B4-BE49-F238E27FC236}">
                <a16:creationId xmlns:a16="http://schemas.microsoft.com/office/drawing/2014/main" xmlns="" id="{49A5B4F3-7550-4527-89DD-12CE56E244F8}"/>
              </a:ext>
            </a:extLst>
          </p:cNvPr>
          <p:cNvGrpSpPr/>
          <p:nvPr/>
        </p:nvGrpSpPr>
        <p:grpSpPr>
          <a:xfrm>
            <a:off x="114377" y="103834"/>
            <a:ext cx="1301952" cy="872949"/>
            <a:chOff x="344605" y="154323"/>
            <a:chExt cx="1301952" cy="872949"/>
          </a:xfrm>
        </p:grpSpPr>
        <p:sp>
          <p:nvSpPr>
            <p:cNvPr id="7" name="Arrow: Pentagon 6">
              <a:extLst>
                <a:ext uri="{FF2B5EF4-FFF2-40B4-BE49-F238E27FC236}">
                  <a16:creationId xmlns:a16="http://schemas.microsoft.com/office/drawing/2014/main" xmlns="" id="{85E6DB10-8188-4B94-8C89-51C1CE0CAC1F}"/>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xmlns="" id="{D8286E8C-2739-4D1E-96CA-077D7B14532B}"/>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xmlns="" id="{DEB110BA-F6F5-4A88-85F8-15418E270E37}"/>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pic>
        <p:nvPicPr>
          <p:cNvPr id="13" name="Picture 12">
            <a:extLst>
              <a:ext uri="{FF2B5EF4-FFF2-40B4-BE49-F238E27FC236}">
                <a16:creationId xmlns:a16="http://schemas.microsoft.com/office/drawing/2014/main" xmlns="" id="{C3D849D2-DCA1-43B3-9411-C60A5E9AC31A}"/>
              </a:ext>
            </a:extLst>
          </p:cNvPr>
          <p:cNvPicPr>
            <a:picLocks noChangeAspect="1"/>
          </p:cNvPicPr>
          <p:nvPr/>
        </p:nvPicPr>
        <p:blipFill>
          <a:blip r:embed="rId4"/>
          <a:stretch>
            <a:fillRect/>
          </a:stretch>
        </p:blipFill>
        <p:spPr>
          <a:xfrm>
            <a:off x="5600778" y="1017630"/>
            <a:ext cx="6591222" cy="5854641"/>
          </a:xfrm>
          <a:prstGeom prst="rect">
            <a:avLst/>
          </a:prstGeom>
        </p:spPr>
      </p:pic>
      <p:pic>
        <p:nvPicPr>
          <p:cNvPr id="17" name="Picture 16">
            <a:extLst>
              <a:ext uri="{FF2B5EF4-FFF2-40B4-BE49-F238E27FC236}">
                <a16:creationId xmlns:a16="http://schemas.microsoft.com/office/drawing/2014/main" xmlns="" id="{F6A70B5C-DE2D-4EB6-9A09-6F624445271A}"/>
              </a:ext>
            </a:extLst>
          </p:cNvPr>
          <p:cNvPicPr>
            <a:picLocks noChangeAspect="1"/>
          </p:cNvPicPr>
          <p:nvPr/>
        </p:nvPicPr>
        <p:blipFill rotWithShape="1">
          <a:blip r:embed="rId5"/>
          <a:srcRect l="1527" t="1811" r="889"/>
          <a:stretch/>
        </p:blipFill>
        <p:spPr>
          <a:xfrm>
            <a:off x="5600777" y="1115844"/>
            <a:ext cx="6591223" cy="5481506"/>
          </a:xfrm>
          <a:prstGeom prst="rect">
            <a:avLst/>
          </a:prstGeom>
        </p:spPr>
      </p:pic>
      <p:sp>
        <p:nvSpPr>
          <p:cNvPr id="14" name="Rectangle 13">
            <a:extLst>
              <a:ext uri="{FF2B5EF4-FFF2-40B4-BE49-F238E27FC236}">
                <a16:creationId xmlns:a16="http://schemas.microsoft.com/office/drawing/2014/main" xmlns="" id="{E2CB9E4C-F33D-4C61-ACC4-59B072DD3ADC}"/>
              </a:ext>
            </a:extLst>
          </p:cNvPr>
          <p:cNvSpPr/>
          <p:nvPr/>
        </p:nvSpPr>
        <p:spPr>
          <a:xfrm>
            <a:off x="114377" y="1173355"/>
            <a:ext cx="5199745" cy="5170646"/>
          </a:xfrm>
          <a:prstGeom prst="rect">
            <a:avLst/>
          </a:prstGeom>
          <a:solidFill>
            <a:schemeClr val="bg1"/>
          </a:solidFill>
          <a:ln>
            <a:solidFill>
              <a:schemeClr val="accent1">
                <a:shade val="50000"/>
              </a:schemeClr>
            </a:solidFill>
            <a:prstDash val="dash"/>
          </a:ln>
        </p:spPr>
        <p:txBody>
          <a:bodyPr wrap="square">
            <a:spAutoFit/>
          </a:bodyPr>
          <a:lstStyle/>
          <a:p>
            <a:pPr algn="just"/>
            <a:r>
              <a:rPr lang="vi-VN" sz="3000">
                <a:solidFill>
                  <a:srgbClr val="1C11AF"/>
                </a:solidFill>
                <a:latin typeface="Arial" panose="020B0604020202020204" pitchFamily="34" charset="0"/>
                <a:cs typeface="Arial" panose="020B0604020202020204" pitchFamily="34" charset="0"/>
              </a:rPr>
              <a:t>2</a:t>
            </a:r>
            <a:r>
              <a:rPr lang="en-US" sz="3000">
                <a:solidFill>
                  <a:srgbClr val="1C11AF"/>
                </a:solidFill>
                <a:latin typeface="Arial" panose="020B0604020202020204" pitchFamily="34" charset="0"/>
                <a:cs typeface="Arial" panose="020B0604020202020204" pitchFamily="34" charset="0"/>
              </a:rPr>
              <a:t>7 q</a:t>
            </a:r>
            <a:r>
              <a:rPr lang="vi-VN" sz="3000">
                <a:solidFill>
                  <a:srgbClr val="1C11AF"/>
                </a:solidFill>
                <a:latin typeface="Arial" panose="020B0604020202020204" pitchFamily="34" charset="0"/>
                <a:cs typeface="Arial" panose="020B0604020202020204" pitchFamily="34" charset="0"/>
              </a:rPr>
              <a:t>uốc gia thành viên của EU bao gồm: Áo, Bỉ, Bulgaria, Croatia, Síp, Cộng hòa Séc, Đan Mạch, Estonia, Phần Lan, Pháp, Đức, Hy Lạp, Hungary, Ireland, Ý, Latvia, Litva, Luxembourg, Malta, Hà Lan, Ba Lan, Bồ Đào Nha, Romania, Slovakia, Slovenia, Tây Ban Nha, Thụy Điển</a:t>
            </a:r>
            <a:r>
              <a:rPr lang="en-US" sz="3000">
                <a:solidFill>
                  <a:srgbClr val="1C11AF"/>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791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6A26BAD4-EA55-4E55-AE86-727F096B24C9}"/>
              </a:ext>
            </a:extLst>
          </p:cNvPr>
          <p:cNvGrpSpPr/>
          <p:nvPr/>
        </p:nvGrpSpPr>
        <p:grpSpPr>
          <a:xfrm>
            <a:off x="876604" y="103834"/>
            <a:ext cx="6967943"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xmlns="" id="{57C28913-AFFE-45A0-8708-10C1D995933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8F32FD26-8388-46F9-A434-64132663BC7D}"/>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F7DA52B1-940A-4300-8539-878E08EB173B}"/>
              </a:ext>
            </a:extLst>
          </p:cNvPr>
          <p:cNvSpPr txBox="1"/>
          <p:nvPr/>
        </p:nvSpPr>
        <p:spPr>
          <a:xfrm>
            <a:off x="1630072" y="242895"/>
            <a:ext cx="6164421"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Khái quát về liên minh Châu Âu</a:t>
            </a:r>
          </a:p>
        </p:txBody>
      </p:sp>
      <p:grpSp>
        <p:nvGrpSpPr>
          <p:cNvPr id="6" name="Group 5">
            <a:extLst>
              <a:ext uri="{FF2B5EF4-FFF2-40B4-BE49-F238E27FC236}">
                <a16:creationId xmlns:a16="http://schemas.microsoft.com/office/drawing/2014/main" xmlns="" id="{49A5B4F3-7550-4527-89DD-12CE56E244F8}"/>
              </a:ext>
            </a:extLst>
          </p:cNvPr>
          <p:cNvGrpSpPr/>
          <p:nvPr/>
        </p:nvGrpSpPr>
        <p:grpSpPr>
          <a:xfrm>
            <a:off x="114377" y="103834"/>
            <a:ext cx="1301952" cy="872949"/>
            <a:chOff x="344605" y="154323"/>
            <a:chExt cx="1301952" cy="872949"/>
          </a:xfrm>
        </p:grpSpPr>
        <p:sp>
          <p:nvSpPr>
            <p:cNvPr id="7" name="Arrow: Pentagon 6">
              <a:extLst>
                <a:ext uri="{FF2B5EF4-FFF2-40B4-BE49-F238E27FC236}">
                  <a16:creationId xmlns:a16="http://schemas.microsoft.com/office/drawing/2014/main" xmlns="" id="{85E6DB10-8188-4B94-8C89-51C1CE0CAC1F}"/>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xmlns="" id="{D8286E8C-2739-4D1E-96CA-077D7B14532B}"/>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xmlns="" id="{DEB110BA-F6F5-4A88-85F8-15418E270E37}"/>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10" name="Rectangle 9">
            <a:extLst>
              <a:ext uri="{FF2B5EF4-FFF2-40B4-BE49-F238E27FC236}">
                <a16:creationId xmlns:a16="http://schemas.microsoft.com/office/drawing/2014/main" xmlns="" id="{6F0E3CED-A302-4714-AC96-012C74288B8F}"/>
              </a:ext>
            </a:extLst>
          </p:cNvPr>
          <p:cNvSpPr/>
          <p:nvPr/>
        </p:nvSpPr>
        <p:spPr>
          <a:xfrm>
            <a:off x="616531" y="1490008"/>
            <a:ext cx="11144468" cy="1938992"/>
          </a:xfrm>
          <a:prstGeom prst="rect">
            <a:avLst/>
          </a:prstGeom>
        </p:spPr>
        <p:txBody>
          <a:bodyPr wrap="square">
            <a:spAutoFit/>
          </a:bodyPr>
          <a:lstStyle/>
          <a:p>
            <a:pPr marL="285750" indent="-285750">
              <a:buFontTx/>
              <a:buChar char="-"/>
            </a:pPr>
            <a:r>
              <a:rPr lang="en-US" sz="4000">
                <a:solidFill>
                  <a:srgbClr val="1C11AF"/>
                </a:solidFill>
                <a:latin typeface="Arial" panose="020B0604020202020204" pitchFamily="34" charset="0"/>
                <a:cs typeface="Arial" panose="020B0604020202020204" pitchFamily="34" charset="0"/>
              </a:rPr>
              <a:t>Thành lập: 1/11/1993</a:t>
            </a:r>
          </a:p>
          <a:p>
            <a:pPr marL="285750" indent="-285750">
              <a:buFontTx/>
              <a:buChar char="-"/>
            </a:pPr>
            <a:r>
              <a:rPr lang="en-US" sz="4000">
                <a:solidFill>
                  <a:srgbClr val="1C11AF"/>
                </a:solidFill>
                <a:latin typeface="Arial" panose="020B0604020202020204" pitchFamily="34" charset="0"/>
                <a:cs typeface="Arial" panose="020B0604020202020204" pitchFamily="34" charset="0"/>
              </a:rPr>
              <a:t>Số dân: 447,7 triệu dân (2020)</a:t>
            </a:r>
          </a:p>
          <a:p>
            <a:pPr marL="285750" indent="-285750">
              <a:buFontTx/>
              <a:buChar char="-"/>
            </a:pPr>
            <a:r>
              <a:rPr lang="en-US" sz="4000">
                <a:solidFill>
                  <a:srgbClr val="1C11AF"/>
                </a:solidFill>
                <a:latin typeface="Arial" panose="020B0604020202020204" pitchFamily="34" charset="0"/>
                <a:cs typeface="Arial" panose="020B0604020202020204" pitchFamily="34" charset="0"/>
              </a:rPr>
              <a:t>Số quốc gia thành viên: 27 (2020)</a:t>
            </a:r>
            <a:endParaRPr lang="en-US" sz="4000"/>
          </a:p>
        </p:txBody>
      </p:sp>
      <p:pic>
        <p:nvPicPr>
          <p:cNvPr id="12" name="Picture 11" descr="book9">
            <a:extLst>
              <a:ext uri="{FF2B5EF4-FFF2-40B4-BE49-F238E27FC236}">
                <a16:creationId xmlns:a16="http://schemas.microsoft.com/office/drawing/2014/main" xmlns="" id="{A5C183AB-172F-420D-B2B7-5A2628689BD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076661" y="1115844"/>
            <a:ext cx="1139740" cy="783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516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6A26BAD4-EA55-4E55-AE86-727F096B24C9}"/>
              </a:ext>
            </a:extLst>
          </p:cNvPr>
          <p:cNvGrpSpPr/>
          <p:nvPr/>
        </p:nvGrpSpPr>
        <p:grpSpPr>
          <a:xfrm>
            <a:off x="876604" y="103834"/>
            <a:ext cx="6967943"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xmlns="" id="{57C28913-AFFE-45A0-8708-10C1D995933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8F32FD26-8388-46F9-A434-64132663BC7D}"/>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F7DA52B1-940A-4300-8539-878E08EB173B}"/>
              </a:ext>
            </a:extLst>
          </p:cNvPr>
          <p:cNvSpPr txBox="1"/>
          <p:nvPr/>
        </p:nvSpPr>
        <p:spPr>
          <a:xfrm>
            <a:off x="1630072" y="242895"/>
            <a:ext cx="6164421"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Khái quát về liên minh Châu Âu</a:t>
            </a:r>
          </a:p>
        </p:txBody>
      </p:sp>
      <p:grpSp>
        <p:nvGrpSpPr>
          <p:cNvPr id="6" name="Group 5">
            <a:extLst>
              <a:ext uri="{FF2B5EF4-FFF2-40B4-BE49-F238E27FC236}">
                <a16:creationId xmlns:a16="http://schemas.microsoft.com/office/drawing/2014/main" xmlns="" id="{49A5B4F3-7550-4527-89DD-12CE56E244F8}"/>
              </a:ext>
            </a:extLst>
          </p:cNvPr>
          <p:cNvGrpSpPr/>
          <p:nvPr/>
        </p:nvGrpSpPr>
        <p:grpSpPr>
          <a:xfrm>
            <a:off x="114377" y="103834"/>
            <a:ext cx="1301952" cy="872949"/>
            <a:chOff x="344605" y="154323"/>
            <a:chExt cx="1301952" cy="872949"/>
          </a:xfrm>
        </p:grpSpPr>
        <p:sp>
          <p:nvSpPr>
            <p:cNvPr id="7" name="Arrow: Pentagon 6">
              <a:extLst>
                <a:ext uri="{FF2B5EF4-FFF2-40B4-BE49-F238E27FC236}">
                  <a16:creationId xmlns:a16="http://schemas.microsoft.com/office/drawing/2014/main" xmlns="" id="{85E6DB10-8188-4B94-8C89-51C1CE0CAC1F}"/>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xmlns="" id="{D8286E8C-2739-4D1E-96CA-077D7B14532B}"/>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xmlns="" id="{DEB110BA-F6F5-4A88-85F8-15418E270E37}"/>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graphicFrame>
        <p:nvGraphicFramePr>
          <p:cNvPr id="10" name="Table 10">
            <a:extLst>
              <a:ext uri="{FF2B5EF4-FFF2-40B4-BE49-F238E27FC236}">
                <a16:creationId xmlns:a16="http://schemas.microsoft.com/office/drawing/2014/main" xmlns="" id="{C25E4F13-C01A-4B9A-919B-6949F93ECF82}"/>
              </a:ext>
            </a:extLst>
          </p:cNvPr>
          <p:cNvGraphicFramePr>
            <a:graphicFrameLocks noGrp="1"/>
          </p:cNvGraphicFramePr>
          <p:nvPr>
            <p:extLst>
              <p:ext uri="{D42A27DB-BD31-4B8C-83A1-F6EECF244321}">
                <p14:modId xmlns:p14="http://schemas.microsoft.com/office/powerpoint/2010/main" val="1847654766"/>
              </p:ext>
            </p:extLst>
          </p:nvPr>
        </p:nvGraphicFramePr>
        <p:xfrm>
          <a:off x="361465" y="2261445"/>
          <a:ext cx="11357115" cy="2576224"/>
        </p:xfrm>
        <a:graphic>
          <a:graphicData uri="http://schemas.openxmlformats.org/drawingml/2006/table">
            <a:tbl>
              <a:tblPr firstRow="1" bandRow="1">
                <a:tableStyleId>{5C22544A-7EE6-4342-B048-85BDC9FD1C3A}</a:tableStyleId>
              </a:tblPr>
              <a:tblGrid>
                <a:gridCol w="2464904">
                  <a:extLst>
                    <a:ext uri="{9D8B030D-6E8A-4147-A177-3AD203B41FA5}">
                      <a16:colId xmlns:a16="http://schemas.microsoft.com/office/drawing/2014/main" xmlns="" val="1191416298"/>
                    </a:ext>
                  </a:extLst>
                </a:gridCol>
                <a:gridCol w="1895009">
                  <a:extLst>
                    <a:ext uri="{9D8B030D-6E8A-4147-A177-3AD203B41FA5}">
                      <a16:colId xmlns:a16="http://schemas.microsoft.com/office/drawing/2014/main" xmlns="" val="2378974147"/>
                    </a:ext>
                  </a:extLst>
                </a:gridCol>
                <a:gridCol w="2454356">
                  <a:extLst>
                    <a:ext uri="{9D8B030D-6E8A-4147-A177-3AD203B41FA5}">
                      <a16:colId xmlns:a16="http://schemas.microsoft.com/office/drawing/2014/main" xmlns="" val="765628852"/>
                    </a:ext>
                  </a:extLst>
                </a:gridCol>
                <a:gridCol w="2271423">
                  <a:extLst>
                    <a:ext uri="{9D8B030D-6E8A-4147-A177-3AD203B41FA5}">
                      <a16:colId xmlns:a16="http://schemas.microsoft.com/office/drawing/2014/main" xmlns="" val="2307575038"/>
                    </a:ext>
                  </a:extLst>
                </a:gridCol>
                <a:gridCol w="2271423">
                  <a:extLst>
                    <a:ext uri="{9D8B030D-6E8A-4147-A177-3AD203B41FA5}">
                      <a16:colId xmlns:a16="http://schemas.microsoft.com/office/drawing/2014/main" xmlns="" val="2622517042"/>
                    </a:ext>
                  </a:extLst>
                </a:gridCol>
              </a:tblGrid>
              <a:tr h="904905">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xmlns="" val="3194394671"/>
                  </a:ext>
                </a:extLst>
              </a:tr>
              <a:tr h="811873">
                <a:tc>
                  <a:txBody>
                    <a:bodyPr/>
                    <a:lstStyle/>
                    <a:p>
                      <a:endParaRPr lang="en-US"/>
                    </a:p>
                  </a:txBody>
                  <a:tcPr>
                    <a:solidFill>
                      <a:schemeClr val="accent4">
                        <a:lumMod val="20000"/>
                        <a:lumOff val="80000"/>
                      </a:schemeClr>
                    </a:solidFill>
                  </a:tcPr>
                </a:tc>
                <a:tc>
                  <a:txBody>
                    <a:bodyPr/>
                    <a:lstStyle/>
                    <a:p>
                      <a:endParaRPr lang="en-US"/>
                    </a:p>
                  </a:txBody>
                  <a:tcPr>
                    <a:solidFill>
                      <a:schemeClr val="accent4">
                        <a:lumMod val="20000"/>
                        <a:lumOff val="80000"/>
                      </a:schemeClr>
                    </a:solidFill>
                  </a:tcPr>
                </a:tc>
                <a:tc>
                  <a:txBody>
                    <a:bodyPr/>
                    <a:lstStyle/>
                    <a:p>
                      <a:endParaRPr lang="en-US"/>
                    </a:p>
                  </a:txBody>
                  <a:tcPr>
                    <a:solidFill>
                      <a:schemeClr val="accent4">
                        <a:lumMod val="20000"/>
                        <a:lumOff val="80000"/>
                      </a:schemeClr>
                    </a:solidFill>
                  </a:tcPr>
                </a:tc>
                <a:tc>
                  <a:txBody>
                    <a:bodyPr/>
                    <a:lstStyle/>
                    <a:p>
                      <a:endParaRPr lang="en-US"/>
                    </a:p>
                  </a:txBody>
                  <a:tcPr>
                    <a:solidFill>
                      <a:schemeClr val="accent4">
                        <a:lumMod val="20000"/>
                        <a:lumOff val="80000"/>
                      </a:schemeClr>
                    </a:solidFill>
                  </a:tcPr>
                </a:tc>
                <a:tc>
                  <a:txBody>
                    <a:bodyPr/>
                    <a:lstStyle/>
                    <a:p>
                      <a:endParaRPr lang="en-US"/>
                    </a:p>
                  </a:txBody>
                  <a:tcPr>
                    <a:solidFill>
                      <a:schemeClr val="accent4">
                        <a:lumMod val="20000"/>
                        <a:lumOff val="80000"/>
                      </a:schemeClr>
                    </a:solidFill>
                  </a:tcPr>
                </a:tc>
                <a:extLst>
                  <a:ext uri="{0D108BD9-81ED-4DB2-BD59-A6C34878D82A}">
                    <a16:rowId xmlns:a16="http://schemas.microsoft.com/office/drawing/2014/main" xmlns="" val="2586557885"/>
                  </a:ext>
                </a:extLst>
              </a:tr>
              <a:tr h="859446">
                <a:tc>
                  <a:txBody>
                    <a:bodyPr/>
                    <a:lstStyle/>
                    <a:p>
                      <a:endParaRPr lang="en-US"/>
                    </a:p>
                  </a:txBody>
                  <a:tcPr>
                    <a:solidFill>
                      <a:srgbClr val="FFC000">
                        <a:alpha val="62000"/>
                      </a:srgbClr>
                    </a:solidFill>
                  </a:tcPr>
                </a:tc>
                <a:tc>
                  <a:txBody>
                    <a:bodyPr/>
                    <a:lstStyle/>
                    <a:p>
                      <a:endParaRPr lang="en-US"/>
                    </a:p>
                  </a:txBody>
                  <a:tcPr>
                    <a:solidFill>
                      <a:srgbClr val="FFC000">
                        <a:alpha val="62000"/>
                      </a:srgbClr>
                    </a:solidFill>
                  </a:tcPr>
                </a:tc>
                <a:tc>
                  <a:txBody>
                    <a:bodyPr/>
                    <a:lstStyle/>
                    <a:p>
                      <a:endParaRPr lang="en-US"/>
                    </a:p>
                  </a:txBody>
                  <a:tcPr>
                    <a:solidFill>
                      <a:srgbClr val="FFC000">
                        <a:alpha val="62000"/>
                      </a:srgbClr>
                    </a:solidFill>
                  </a:tcPr>
                </a:tc>
                <a:tc>
                  <a:txBody>
                    <a:bodyPr/>
                    <a:lstStyle/>
                    <a:p>
                      <a:endParaRPr lang="en-US"/>
                    </a:p>
                  </a:txBody>
                  <a:tcPr>
                    <a:solidFill>
                      <a:srgbClr val="FFC000">
                        <a:alpha val="62000"/>
                      </a:srgbClr>
                    </a:solidFill>
                  </a:tcPr>
                </a:tc>
                <a:tc>
                  <a:txBody>
                    <a:bodyPr/>
                    <a:lstStyle/>
                    <a:p>
                      <a:endParaRPr lang="en-US"/>
                    </a:p>
                  </a:txBody>
                  <a:tcPr>
                    <a:solidFill>
                      <a:srgbClr val="FFC000">
                        <a:alpha val="62000"/>
                      </a:srgbClr>
                    </a:solidFill>
                  </a:tcPr>
                </a:tc>
                <a:extLst>
                  <a:ext uri="{0D108BD9-81ED-4DB2-BD59-A6C34878D82A}">
                    <a16:rowId xmlns:a16="http://schemas.microsoft.com/office/drawing/2014/main" xmlns="" val="2567225096"/>
                  </a:ext>
                </a:extLst>
              </a:tr>
            </a:tbl>
          </a:graphicData>
        </a:graphic>
      </p:graphicFrame>
      <p:sp>
        <p:nvSpPr>
          <p:cNvPr id="13" name="TextBox 12">
            <a:extLst>
              <a:ext uri="{FF2B5EF4-FFF2-40B4-BE49-F238E27FC236}">
                <a16:creationId xmlns:a16="http://schemas.microsoft.com/office/drawing/2014/main" xmlns="" id="{4A7FB61B-9EF0-4FA6-A187-22AFC7F0BF68}"/>
              </a:ext>
            </a:extLst>
          </p:cNvPr>
          <p:cNvSpPr txBox="1"/>
          <p:nvPr/>
        </p:nvSpPr>
        <p:spPr>
          <a:xfrm>
            <a:off x="659322" y="2388289"/>
            <a:ext cx="1301952" cy="523220"/>
          </a:xfrm>
          <a:prstGeom prst="rect">
            <a:avLst/>
          </a:prstGeom>
          <a:no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Chỉ số</a:t>
            </a:r>
          </a:p>
        </p:txBody>
      </p:sp>
      <p:sp>
        <p:nvSpPr>
          <p:cNvPr id="14" name="TextBox 13">
            <a:extLst>
              <a:ext uri="{FF2B5EF4-FFF2-40B4-BE49-F238E27FC236}">
                <a16:creationId xmlns:a16="http://schemas.microsoft.com/office/drawing/2014/main" xmlns="" id="{FBD5410F-C8CF-4B0C-98BE-BB8584C42AE5}"/>
              </a:ext>
            </a:extLst>
          </p:cNvPr>
          <p:cNvSpPr txBox="1"/>
          <p:nvPr/>
        </p:nvSpPr>
        <p:spPr>
          <a:xfrm>
            <a:off x="3327546" y="2388289"/>
            <a:ext cx="1301952" cy="523220"/>
          </a:xfrm>
          <a:prstGeom prst="rect">
            <a:avLst/>
          </a:prstGeom>
          <a:no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EU</a:t>
            </a:r>
          </a:p>
        </p:txBody>
      </p:sp>
      <p:sp>
        <p:nvSpPr>
          <p:cNvPr id="15" name="TextBox 14">
            <a:extLst>
              <a:ext uri="{FF2B5EF4-FFF2-40B4-BE49-F238E27FC236}">
                <a16:creationId xmlns:a16="http://schemas.microsoft.com/office/drawing/2014/main" xmlns="" id="{76546CBE-0CDA-4878-A5C0-EDB091F71A57}"/>
              </a:ext>
            </a:extLst>
          </p:cNvPr>
          <p:cNvSpPr txBox="1"/>
          <p:nvPr/>
        </p:nvSpPr>
        <p:spPr>
          <a:xfrm>
            <a:off x="5363942" y="2388289"/>
            <a:ext cx="1792231" cy="523220"/>
          </a:xfrm>
          <a:prstGeom prst="rect">
            <a:avLst/>
          </a:prstGeom>
          <a:no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Hoa Kỳ</a:t>
            </a:r>
          </a:p>
        </p:txBody>
      </p:sp>
      <p:sp>
        <p:nvSpPr>
          <p:cNvPr id="16" name="TextBox 15">
            <a:extLst>
              <a:ext uri="{FF2B5EF4-FFF2-40B4-BE49-F238E27FC236}">
                <a16:creationId xmlns:a16="http://schemas.microsoft.com/office/drawing/2014/main" xmlns="" id="{715E8849-592F-406D-AB3B-B54096FB3F9A}"/>
              </a:ext>
            </a:extLst>
          </p:cNvPr>
          <p:cNvSpPr txBox="1"/>
          <p:nvPr/>
        </p:nvSpPr>
        <p:spPr>
          <a:xfrm>
            <a:off x="7539225" y="2388289"/>
            <a:ext cx="1792231" cy="523220"/>
          </a:xfrm>
          <a:prstGeom prst="rect">
            <a:avLst/>
          </a:prstGeom>
          <a:no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Nhật Bản</a:t>
            </a:r>
          </a:p>
        </p:txBody>
      </p:sp>
      <p:sp>
        <p:nvSpPr>
          <p:cNvPr id="17" name="TextBox 16">
            <a:extLst>
              <a:ext uri="{FF2B5EF4-FFF2-40B4-BE49-F238E27FC236}">
                <a16:creationId xmlns:a16="http://schemas.microsoft.com/office/drawing/2014/main" xmlns="" id="{632D3166-662B-45BD-AB21-0E0A31BE2AF5}"/>
              </a:ext>
            </a:extLst>
          </p:cNvPr>
          <p:cNvSpPr txBox="1"/>
          <p:nvPr/>
        </p:nvSpPr>
        <p:spPr>
          <a:xfrm>
            <a:off x="9498394" y="2388289"/>
            <a:ext cx="2253237" cy="523220"/>
          </a:xfrm>
          <a:prstGeom prst="rect">
            <a:avLst/>
          </a:prstGeom>
          <a:no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Trung Quốc</a:t>
            </a:r>
          </a:p>
        </p:txBody>
      </p:sp>
      <p:sp>
        <p:nvSpPr>
          <p:cNvPr id="18" name="TextBox 17">
            <a:extLst>
              <a:ext uri="{FF2B5EF4-FFF2-40B4-BE49-F238E27FC236}">
                <a16:creationId xmlns:a16="http://schemas.microsoft.com/office/drawing/2014/main" xmlns="" id="{AE02F248-EC41-4546-877B-7910B26ED775}"/>
              </a:ext>
            </a:extLst>
          </p:cNvPr>
          <p:cNvSpPr txBox="1"/>
          <p:nvPr/>
        </p:nvSpPr>
        <p:spPr>
          <a:xfrm>
            <a:off x="652323" y="3293139"/>
            <a:ext cx="2454925"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GDP (tỉ USD)</a:t>
            </a:r>
          </a:p>
        </p:txBody>
      </p:sp>
      <p:sp>
        <p:nvSpPr>
          <p:cNvPr id="19" name="TextBox 18">
            <a:extLst>
              <a:ext uri="{FF2B5EF4-FFF2-40B4-BE49-F238E27FC236}">
                <a16:creationId xmlns:a16="http://schemas.microsoft.com/office/drawing/2014/main" xmlns="" id="{46B9E46A-F7B6-4934-B092-915A15FA3311}"/>
              </a:ext>
            </a:extLst>
          </p:cNvPr>
          <p:cNvSpPr txBox="1"/>
          <p:nvPr/>
        </p:nvSpPr>
        <p:spPr>
          <a:xfrm>
            <a:off x="369558" y="3932319"/>
            <a:ext cx="2454925" cy="830997"/>
          </a:xfrm>
          <a:prstGeom prst="rect">
            <a:avLst/>
          </a:prstGeom>
          <a:noFill/>
        </p:spPr>
        <p:txBody>
          <a:bodyPr wrap="square" rtlCol="0">
            <a:spAutoFit/>
          </a:bodyPr>
          <a:lstStyle/>
          <a:p>
            <a:pPr algn="ctr"/>
            <a:r>
              <a:rPr lang="en-US" sz="2400" b="1">
                <a:solidFill>
                  <a:srgbClr val="7030A0"/>
                </a:solidFill>
                <a:latin typeface="Arial" panose="020B0604020202020204" pitchFamily="34" charset="0"/>
                <a:cs typeface="Arial" panose="020B0604020202020204" pitchFamily="34" charset="0"/>
              </a:rPr>
              <a:t>GDP/ng</a:t>
            </a:r>
            <a:r>
              <a:rPr lang="vi-VN" sz="2400" b="1">
                <a:solidFill>
                  <a:srgbClr val="7030A0"/>
                </a:solidFill>
                <a:latin typeface="Arial" panose="020B0604020202020204" pitchFamily="34" charset="0"/>
                <a:cs typeface="Arial" panose="020B0604020202020204" pitchFamily="34" charset="0"/>
              </a:rPr>
              <a:t>ư</a:t>
            </a:r>
            <a:r>
              <a:rPr lang="en-US" sz="2400" b="1">
                <a:solidFill>
                  <a:srgbClr val="7030A0"/>
                </a:solidFill>
                <a:latin typeface="Arial" panose="020B0604020202020204" pitchFamily="34" charset="0"/>
                <a:cs typeface="Arial" panose="020B0604020202020204" pitchFamily="34" charset="0"/>
              </a:rPr>
              <a:t>ời (USD/năm)</a:t>
            </a:r>
          </a:p>
        </p:txBody>
      </p:sp>
      <p:sp>
        <p:nvSpPr>
          <p:cNvPr id="20" name="TextBox 19">
            <a:extLst>
              <a:ext uri="{FF2B5EF4-FFF2-40B4-BE49-F238E27FC236}">
                <a16:creationId xmlns:a16="http://schemas.microsoft.com/office/drawing/2014/main" xmlns="" id="{46A87942-BCE0-4182-B866-6D8F8D61A895}"/>
              </a:ext>
            </a:extLst>
          </p:cNvPr>
          <p:cNvSpPr txBox="1"/>
          <p:nvPr/>
        </p:nvSpPr>
        <p:spPr>
          <a:xfrm>
            <a:off x="1253497" y="1262000"/>
            <a:ext cx="10119138" cy="954107"/>
          </a:xfrm>
          <a:prstGeom prst="rect">
            <a:avLst/>
          </a:prstGeom>
          <a:noFill/>
        </p:spPr>
        <p:txBody>
          <a:bodyPr wrap="square" rtlCol="0">
            <a:spAutoFit/>
          </a:bodyPr>
          <a:lstStyle/>
          <a:p>
            <a:pPr algn="ctr"/>
            <a:r>
              <a:rPr lang="en-US" sz="2800">
                <a:solidFill>
                  <a:srgbClr val="1C11AF"/>
                </a:solidFill>
                <a:latin typeface="Arial" panose="020B0604020202020204" pitchFamily="34" charset="0"/>
                <a:cs typeface="Arial" panose="020B0604020202020204" pitchFamily="34" charset="0"/>
              </a:rPr>
              <a:t>GDP VÀ GDP/ NG</a:t>
            </a:r>
            <a:r>
              <a:rPr lang="vi-VN" sz="2800">
                <a:solidFill>
                  <a:srgbClr val="1C11AF"/>
                </a:solidFill>
                <a:latin typeface="Arial" panose="020B0604020202020204" pitchFamily="34" charset="0"/>
                <a:cs typeface="Arial" panose="020B0604020202020204" pitchFamily="34" charset="0"/>
              </a:rPr>
              <a:t>Ư</a:t>
            </a:r>
            <a:r>
              <a:rPr lang="en-US" sz="2800">
                <a:solidFill>
                  <a:srgbClr val="1C11AF"/>
                </a:solidFill>
                <a:latin typeface="Arial" panose="020B0604020202020204" pitchFamily="34" charset="0"/>
                <a:cs typeface="Arial" panose="020B0604020202020204" pitchFamily="34" charset="0"/>
              </a:rPr>
              <a:t>ỜI CỦA CÁC TRUNG TÂM KINH TẾ LỚN TRÊN THẾ GIỚI NĂM 2020</a:t>
            </a:r>
          </a:p>
        </p:txBody>
      </p:sp>
      <p:sp>
        <p:nvSpPr>
          <p:cNvPr id="21" name="TextBox 20">
            <a:extLst>
              <a:ext uri="{FF2B5EF4-FFF2-40B4-BE49-F238E27FC236}">
                <a16:creationId xmlns:a16="http://schemas.microsoft.com/office/drawing/2014/main" xmlns="" id="{7DE4C6E3-A787-403B-B1FE-A217058CBBDE}"/>
              </a:ext>
            </a:extLst>
          </p:cNvPr>
          <p:cNvSpPr txBox="1"/>
          <p:nvPr/>
        </p:nvSpPr>
        <p:spPr>
          <a:xfrm>
            <a:off x="3155265" y="3305932"/>
            <a:ext cx="2454925"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15 276</a:t>
            </a:r>
          </a:p>
        </p:txBody>
      </p:sp>
      <p:sp>
        <p:nvSpPr>
          <p:cNvPr id="22" name="TextBox 21">
            <a:extLst>
              <a:ext uri="{FF2B5EF4-FFF2-40B4-BE49-F238E27FC236}">
                <a16:creationId xmlns:a16="http://schemas.microsoft.com/office/drawing/2014/main" xmlns="" id="{3C0EB27E-15E1-4FC2-BE3C-A5A1FD77A1FA}"/>
              </a:ext>
            </a:extLst>
          </p:cNvPr>
          <p:cNvSpPr txBox="1"/>
          <p:nvPr/>
        </p:nvSpPr>
        <p:spPr>
          <a:xfrm>
            <a:off x="5658207" y="3318725"/>
            <a:ext cx="2454925"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20 937</a:t>
            </a:r>
          </a:p>
        </p:txBody>
      </p:sp>
      <p:sp>
        <p:nvSpPr>
          <p:cNvPr id="23" name="TextBox 22">
            <a:extLst>
              <a:ext uri="{FF2B5EF4-FFF2-40B4-BE49-F238E27FC236}">
                <a16:creationId xmlns:a16="http://schemas.microsoft.com/office/drawing/2014/main" xmlns="" id="{8F96E848-501C-4AD9-8339-2B4DB017BAA4}"/>
              </a:ext>
            </a:extLst>
          </p:cNvPr>
          <p:cNvSpPr txBox="1"/>
          <p:nvPr/>
        </p:nvSpPr>
        <p:spPr>
          <a:xfrm>
            <a:off x="7761442" y="3333871"/>
            <a:ext cx="2454925"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4 975</a:t>
            </a:r>
          </a:p>
        </p:txBody>
      </p:sp>
      <p:sp>
        <p:nvSpPr>
          <p:cNvPr id="24" name="TextBox 23">
            <a:extLst>
              <a:ext uri="{FF2B5EF4-FFF2-40B4-BE49-F238E27FC236}">
                <a16:creationId xmlns:a16="http://schemas.microsoft.com/office/drawing/2014/main" xmlns="" id="{BDD46189-2FD6-4E04-9CB7-2AD24E9112EB}"/>
              </a:ext>
            </a:extLst>
          </p:cNvPr>
          <p:cNvSpPr txBox="1"/>
          <p:nvPr/>
        </p:nvSpPr>
        <p:spPr>
          <a:xfrm>
            <a:off x="9864677" y="3318724"/>
            <a:ext cx="2454925"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14 723</a:t>
            </a:r>
          </a:p>
        </p:txBody>
      </p:sp>
      <p:sp>
        <p:nvSpPr>
          <p:cNvPr id="25" name="TextBox 24">
            <a:extLst>
              <a:ext uri="{FF2B5EF4-FFF2-40B4-BE49-F238E27FC236}">
                <a16:creationId xmlns:a16="http://schemas.microsoft.com/office/drawing/2014/main" xmlns="" id="{18490F99-CC05-476B-AFF0-22F93D997824}"/>
              </a:ext>
            </a:extLst>
          </p:cNvPr>
          <p:cNvSpPr txBox="1"/>
          <p:nvPr/>
        </p:nvSpPr>
        <p:spPr>
          <a:xfrm>
            <a:off x="3161093" y="4118845"/>
            <a:ext cx="2454925"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34 115</a:t>
            </a:r>
          </a:p>
        </p:txBody>
      </p:sp>
      <p:sp>
        <p:nvSpPr>
          <p:cNvPr id="26" name="TextBox 25">
            <a:extLst>
              <a:ext uri="{FF2B5EF4-FFF2-40B4-BE49-F238E27FC236}">
                <a16:creationId xmlns:a16="http://schemas.microsoft.com/office/drawing/2014/main" xmlns="" id="{7AD483BC-3F98-49DA-9DE7-EE66473E697D}"/>
              </a:ext>
            </a:extLst>
          </p:cNvPr>
          <p:cNvSpPr txBox="1"/>
          <p:nvPr/>
        </p:nvSpPr>
        <p:spPr>
          <a:xfrm>
            <a:off x="5512556" y="4178456"/>
            <a:ext cx="2454925"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63 544</a:t>
            </a:r>
          </a:p>
        </p:txBody>
      </p:sp>
      <p:sp>
        <p:nvSpPr>
          <p:cNvPr id="27" name="TextBox 26">
            <a:extLst>
              <a:ext uri="{FF2B5EF4-FFF2-40B4-BE49-F238E27FC236}">
                <a16:creationId xmlns:a16="http://schemas.microsoft.com/office/drawing/2014/main" xmlns="" id="{84128235-0122-4BEA-9CFF-B2163BFCB659}"/>
              </a:ext>
            </a:extLst>
          </p:cNvPr>
          <p:cNvSpPr txBox="1"/>
          <p:nvPr/>
        </p:nvSpPr>
        <p:spPr>
          <a:xfrm>
            <a:off x="7723210" y="4198209"/>
            <a:ext cx="2454925"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39 539</a:t>
            </a:r>
          </a:p>
        </p:txBody>
      </p:sp>
      <p:sp>
        <p:nvSpPr>
          <p:cNvPr id="28" name="TextBox 27">
            <a:extLst>
              <a:ext uri="{FF2B5EF4-FFF2-40B4-BE49-F238E27FC236}">
                <a16:creationId xmlns:a16="http://schemas.microsoft.com/office/drawing/2014/main" xmlns="" id="{C1907905-F638-4DA6-9598-E724CE56515B}"/>
              </a:ext>
            </a:extLst>
          </p:cNvPr>
          <p:cNvSpPr txBox="1"/>
          <p:nvPr/>
        </p:nvSpPr>
        <p:spPr>
          <a:xfrm>
            <a:off x="9933864" y="4217962"/>
            <a:ext cx="2454925"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10 500</a:t>
            </a:r>
          </a:p>
        </p:txBody>
      </p:sp>
    </p:spTree>
    <p:extLst>
      <p:ext uri="{BB962C8B-B14F-4D97-AF65-F5344CB8AC3E}">
        <p14:creationId xmlns:p14="http://schemas.microsoft.com/office/powerpoint/2010/main" val="29707945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242.jpg" descr="Káº¿t quáº£ hÃ¬nh áº£nh cho hÃ¬nh váº½ chá»¯ e">
            <a:extLst>
              <a:ext uri="{FF2B5EF4-FFF2-40B4-BE49-F238E27FC236}">
                <a16:creationId xmlns:a16="http://schemas.microsoft.com/office/drawing/2014/main" xmlns="" id="{E8934318-3D94-44CC-9838-933F7C98DF21}"/>
              </a:ext>
            </a:extLst>
          </p:cNvPr>
          <p:cNvPicPr/>
          <p:nvPr/>
        </p:nvPicPr>
        <p:blipFill>
          <a:blip r:embed="rId3"/>
          <a:srcRect/>
          <a:stretch>
            <a:fillRect/>
          </a:stretch>
        </p:blipFill>
        <p:spPr>
          <a:xfrm>
            <a:off x="585902" y="1465615"/>
            <a:ext cx="2252777" cy="2360364"/>
          </a:xfrm>
          <a:prstGeom prst="rect">
            <a:avLst/>
          </a:prstGeom>
          <a:ln/>
        </p:spPr>
      </p:pic>
      <p:sp>
        <p:nvSpPr>
          <p:cNvPr id="5" name="Plus Sign 4">
            <a:extLst>
              <a:ext uri="{FF2B5EF4-FFF2-40B4-BE49-F238E27FC236}">
                <a16:creationId xmlns:a16="http://schemas.microsoft.com/office/drawing/2014/main" xmlns="" id="{CF6025FD-0188-4975-9B21-EF360092AC0E}"/>
              </a:ext>
            </a:extLst>
          </p:cNvPr>
          <p:cNvSpPr/>
          <p:nvPr/>
        </p:nvSpPr>
        <p:spPr>
          <a:xfrm>
            <a:off x="3316938" y="2230221"/>
            <a:ext cx="1533525" cy="1466249"/>
          </a:xfrm>
          <a:prstGeom prst="mathPlus">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DE80576A-7D8D-4413-8946-41167BC23009}"/>
              </a:ext>
            </a:extLst>
          </p:cNvPr>
          <p:cNvSpPr/>
          <p:nvPr/>
        </p:nvSpPr>
        <p:spPr>
          <a:xfrm>
            <a:off x="4431641" y="2125082"/>
            <a:ext cx="4436756" cy="4376806"/>
          </a:xfrm>
          <a:prstGeom prst="rect">
            <a:avLst/>
          </a:prstGeom>
          <a:noFill/>
          <a:ln>
            <a:noFill/>
          </a:ln>
        </p:spPr>
        <p:txBody>
          <a:bodyPr spcFirstLastPara="1" wrap="square" lIns="91425" tIns="45700" rIns="91425" bIns="45700" anchor="t" anchorCtr="0">
            <a:noAutofit/>
          </a:bodyPr>
          <a:lstStyle/>
          <a:p>
            <a:pPr indent="179705" algn="ctr">
              <a:lnSpc>
                <a:spcPct val="107000"/>
              </a:lnSpc>
              <a:spcAft>
                <a:spcPts val="0"/>
              </a:spcAft>
            </a:pPr>
            <a:r>
              <a:rPr lang="vi-VN" sz="9600" b="1">
                <a:solidFill>
                  <a:srgbClr val="4BACC6"/>
                </a:solidFill>
                <a:effectLst/>
                <a:ea typeface="Cambria" panose="02040503050406030204" pitchFamily="18" charset="0"/>
                <a:cs typeface="Cambria" panose="02040503050406030204" pitchFamily="18" charset="0"/>
              </a:rPr>
              <a:t>THU</a:t>
            </a:r>
            <a:endParaRPr lang="en-US" sz="9600">
              <a:effectLst/>
              <a:ea typeface="Times New Roman" panose="02020603050405020304" pitchFamily="18" charset="0"/>
            </a:endParaRPr>
          </a:p>
        </p:txBody>
      </p:sp>
      <p:sp>
        <p:nvSpPr>
          <p:cNvPr id="7" name="Down Arrow 37945">
            <a:extLst>
              <a:ext uri="{FF2B5EF4-FFF2-40B4-BE49-F238E27FC236}">
                <a16:creationId xmlns:a16="http://schemas.microsoft.com/office/drawing/2014/main" xmlns="" id="{28261982-B2F8-40DB-A407-B9C9C742ED6C}"/>
              </a:ext>
            </a:extLst>
          </p:cNvPr>
          <p:cNvSpPr/>
          <p:nvPr/>
        </p:nvSpPr>
        <p:spPr>
          <a:xfrm>
            <a:off x="7364910" y="1079653"/>
            <a:ext cx="667767" cy="1045429"/>
          </a:xfrm>
          <a:prstGeom prst="downArrow">
            <a:avLst>
              <a:gd name="adj1" fmla="val 50000"/>
              <a:gd name="adj2" fmla="val 48438"/>
            </a:avLst>
          </a:prstGeom>
          <a:solidFill>
            <a:srgbClr val="FFC000"/>
          </a:solidFill>
          <a:ln w="12700" cap="flat" cmpd="sng">
            <a:solidFill>
              <a:srgbClr val="395E89"/>
            </a:solidFill>
            <a:prstDash val="solid"/>
            <a:miter lim="800000"/>
            <a:headEnd type="none" w="sm" len="sm"/>
            <a:tailEnd type="none" w="sm" len="sm"/>
          </a:ln>
        </p:spPr>
        <p:txBody>
          <a:bodyPr spcFirstLastPara="1" wrap="square" lIns="91425" tIns="91425" rIns="91425" bIns="91425" anchor="ctr" anchorCtr="0">
            <a:noAutofit/>
          </a:bodyPr>
          <a:lstStyle/>
          <a:p>
            <a:pPr indent="180340" algn="l">
              <a:lnSpc>
                <a:spcPct val="107000"/>
              </a:lnSpc>
              <a:spcAft>
                <a:spcPts val="0"/>
              </a:spcAft>
            </a:pPr>
            <a:r>
              <a:rPr lang="vi-VN" sz="1200">
                <a:effectLst/>
                <a:latin typeface="Times New Roman" panose="02020603050405020304" pitchFamily="18"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p:txBody>
      </p:sp>
      <p:sp>
        <p:nvSpPr>
          <p:cNvPr id="8" name="Equals 7">
            <a:extLst>
              <a:ext uri="{FF2B5EF4-FFF2-40B4-BE49-F238E27FC236}">
                <a16:creationId xmlns:a16="http://schemas.microsoft.com/office/drawing/2014/main" xmlns="" id="{5E89A113-29F0-4A27-8E18-3225136949A2}"/>
              </a:ext>
            </a:extLst>
          </p:cNvPr>
          <p:cNvSpPr/>
          <p:nvPr/>
        </p:nvSpPr>
        <p:spPr>
          <a:xfrm>
            <a:off x="8432259" y="2415041"/>
            <a:ext cx="1579277" cy="1096608"/>
          </a:xfrm>
          <a:prstGeom prst="mathEqual">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duoi hinh" descr="Đuổi hình bắt chữ | Đuổi hình bắt chữ Wiki | Fandom">
            <a:extLst>
              <a:ext uri="{FF2B5EF4-FFF2-40B4-BE49-F238E27FC236}">
                <a16:creationId xmlns:a16="http://schemas.microsoft.com/office/drawing/2014/main" xmlns="" id="{163669A9-9FE8-466B-B9E4-6A9334C747C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479301" y="0"/>
            <a:ext cx="2712700" cy="1491985"/>
          </a:xfrm>
          <a:prstGeom prst="rect">
            <a:avLst/>
          </a:prstGeom>
          <a:noFill/>
          <a:extLst>
            <a:ext uri="{909E8E84-426E-40DD-AFC4-6F175D3DCCD1}">
              <a14:hiddenFill xmlns:a14="http://schemas.microsoft.com/office/drawing/2010/main">
                <a:solidFill>
                  <a:srgbClr val="FFFFFF"/>
                </a:solidFill>
              </a14:hiddenFill>
            </a:ext>
          </a:extLst>
        </p:spPr>
      </p:pic>
      <p:pic>
        <p:nvPicPr>
          <p:cNvPr id="10" name="!!traidat" descr="Logo&#10;&#10;Description automatically generated with low confidence">
            <a:extLst>
              <a:ext uri="{FF2B5EF4-FFF2-40B4-BE49-F238E27FC236}">
                <a16:creationId xmlns:a16="http://schemas.microsoft.com/office/drawing/2014/main" xmlns="" id="{90593E4E-3FA5-4A20-8FC4-5F93E7E7E4D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5000" y1="13056" x2="65000" y2="13056"/>
                        <a14:foregroundMark x1="62900" y1="18796" x2="62900" y2="18796"/>
                        <a14:foregroundMark x1="61400" y1="24167" x2="61400" y2="24167"/>
                        <a14:foregroundMark x1="72900" y1="23611" x2="72900" y2="23611"/>
                        <a14:foregroundMark x1="66200" y1="27130" x2="66200" y2="27130"/>
                      </a14:backgroundRemoval>
                    </a14:imgEffect>
                  </a14:imgLayer>
                </a14:imgProps>
              </a:ext>
              <a:ext uri="{28A0092B-C50C-407E-A947-70E740481C1C}">
                <a14:useLocalDpi xmlns:a14="http://schemas.microsoft.com/office/drawing/2010/main" val="0"/>
              </a:ext>
            </a:extLst>
          </a:blip>
          <a:stretch>
            <a:fillRect/>
          </a:stretch>
        </p:blipFill>
        <p:spPr>
          <a:xfrm>
            <a:off x="9121966" y="1038712"/>
            <a:ext cx="4192589" cy="4527996"/>
          </a:xfrm>
          <a:prstGeom prst="rect">
            <a:avLst/>
          </a:prstGeom>
        </p:spPr>
      </p:pic>
      <p:pic>
        <p:nvPicPr>
          <p:cNvPr id="11" name="!!traidat" descr="Logo&#10;&#10;Description automatically generated with low confidence">
            <a:extLst>
              <a:ext uri="{FF2B5EF4-FFF2-40B4-BE49-F238E27FC236}">
                <a16:creationId xmlns:a16="http://schemas.microsoft.com/office/drawing/2014/main" xmlns="" id="{F79C799B-C8DD-4ED0-B0A6-3B6FB70D88B6}"/>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9400" r="91500">
                        <a14:foregroundMark x1="91500" y1="39074" x2="91500" y2="39074"/>
                        <a14:foregroundMark x1="9400" y1="39722" x2="9400" y2="39722"/>
                      </a14:backgroundRemoval>
                    </a14:imgEffect>
                  </a14:imgLayer>
                </a14:imgProps>
              </a:ext>
              <a:ext uri="{28A0092B-C50C-407E-A947-70E740481C1C}">
                <a14:useLocalDpi xmlns:a14="http://schemas.microsoft.com/office/drawing/2010/main" val="0"/>
              </a:ext>
            </a:extLst>
          </a:blip>
          <a:stretch>
            <a:fillRect/>
          </a:stretch>
        </p:blipFill>
        <p:spPr>
          <a:xfrm>
            <a:off x="3021463" y="3000898"/>
            <a:ext cx="2927343" cy="3161530"/>
          </a:xfrm>
          <a:prstGeom prst="rect">
            <a:avLst/>
          </a:prstGeom>
        </p:spPr>
      </p:pic>
      <p:sp>
        <p:nvSpPr>
          <p:cNvPr id="12" name="!!Rectangle 11">
            <a:extLst>
              <a:ext uri="{FF2B5EF4-FFF2-40B4-BE49-F238E27FC236}">
                <a16:creationId xmlns:a16="http://schemas.microsoft.com/office/drawing/2014/main" xmlns="" id="{F039F837-D2B1-4E13-9BD3-5FAB8B333D51}"/>
              </a:ext>
            </a:extLst>
          </p:cNvPr>
          <p:cNvSpPr/>
          <p:nvPr/>
        </p:nvSpPr>
        <p:spPr>
          <a:xfrm>
            <a:off x="5415291" y="5285532"/>
            <a:ext cx="991519"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3" name="!!Rectangle 11">
            <a:extLst>
              <a:ext uri="{FF2B5EF4-FFF2-40B4-BE49-F238E27FC236}">
                <a16:creationId xmlns:a16="http://schemas.microsoft.com/office/drawing/2014/main" xmlns="" id="{57E9185F-FB32-4821-BEF1-A8EF8FF3E968}"/>
              </a:ext>
            </a:extLst>
          </p:cNvPr>
          <p:cNvSpPr/>
          <p:nvPr/>
        </p:nvSpPr>
        <p:spPr>
          <a:xfrm>
            <a:off x="6406810" y="5285532"/>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1" name="!!Rectangle 11">
            <a:extLst>
              <a:ext uri="{FF2B5EF4-FFF2-40B4-BE49-F238E27FC236}">
                <a16:creationId xmlns:a16="http://schemas.microsoft.com/office/drawing/2014/main" xmlns="" id="{259F4A99-FD84-4380-B95D-9071C03F94F8}"/>
              </a:ext>
            </a:extLst>
          </p:cNvPr>
          <p:cNvSpPr/>
          <p:nvPr/>
        </p:nvSpPr>
        <p:spPr>
          <a:xfrm>
            <a:off x="6401772" y="5285532"/>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U</a:t>
            </a:r>
          </a:p>
        </p:txBody>
      </p:sp>
      <p:sp>
        <p:nvSpPr>
          <p:cNvPr id="29" name="!!Rectangle 11">
            <a:extLst>
              <a:ext uri="{FF2B5EF4-FFF2-40B4-BE49-F238E27FC236}">
                <a16:creationId xmlns:a16="http://schemas.microsoft.com/office/drawing/2014/main" xmlns="" id="{A2446B6B-9D02-4BC0-9CBF-FC9370C0F04C}"/>
              </a:ext>
            </a:extLst>
          </p:cNvPr>
          <p:cNvSpPr/>
          <p:nvPr/>
        </p:nvSpPr>
        <p:spPr>
          <a:xfrm>
            <a:off x="5394054" y="5285532"/>
            <a:ext cx="991519"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E</a:t>
            </a:r>
          </a:p>
        </p:txBody>
      </p:sp>
    </p:spTree>
    <p:extLst>
      <p:ext uri="{BB962C8B-B14F-4D97-AF65-F5344CB8AC3E}">
        <p14:creationId xmlns:p14="http://schemas.microsoft.com/office/powerpoint/2010/main" val="128545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10"/>
                                        </p:tgtEl>
                                        <p:attrNameLst>
                                          <p:attrName>ppt_w</p:attrName>
                                        </p:attrNameLst>
                                      </p:cBhvr>
                                      <p:tavLst>
                                        <p:tav tm="0">
                                          <p:val>
                                            <p:strVal val="ppt_w"/>
                                          </p:val>
                                        </p:tav>
                                        <p:tav tm="100000">
                                          <p:val>
                                            <p:fltVal val="0"/>
                                          </p:val>
                                        </p:tav>
                                      </p:tavLst>
                                    </p:anim>
                                    <p:anim calcmode="lin" valueType="num">
                                      <p:cBhvr>
                                        <p:cTn id="7" dur="1000"/>
                                        <p:tgtEl>
                                          <p:spTgt spid="10"/>
                                        </p:tgtEl>
                                        <p:attrNameLst>
                                          <p:attrName>ppt_h</p:attrName>
                                        </p:attrNameLst>
                                      </p:cBhvr>
                                      <p:tavLst>
                                        <p:tav tm="0">
                                          <p:val>
                                            <p:strVal val="ppt_h"/>
                                          </p:val>
                                        </p:tav>
                                        <p:tav tm="100000">
                                          <p:val>
                                            <p:fltVal val="0"/>
                                          </p:val>
                                        </p:tav>
                                      </p:tavLst>
                                    </p:anim>
                                    <p:anim calcmode="lin" valueType="num">
                                      <p:cBhvr>
                                        <p:cTn id="8" dur="1000"/>
                                        <p:tgtEl>
                                          <p:spTgt spid="10"/>
                                        </p:tgtEl>
                                        <p:attrNameLst>
                                          <p:attrName>style.rotation</p:attrName>
                                        </p:attrNameLst>
                                      </p:cBhvr>
                                      <p:tavLst>
                                        <p:tav tm="0">
                                          <p:val>
                                            <p:fltVal val="0"/>
                                          </p:val>
                                        </p:tav>
                                        <p:tav tm="100000">
                                          <p:val>
                                            <p:fltVal val="90"/>
                                          </p:val>
                                        </p:tav>
                                      </p:tavLst>
                                    </p:anim>
                                    <p:animEffect transition="out" filter="fade">
                                      <p:cBhvr>
                                        <p:cTn id="9" dur="1000"/>
                                        <p:tgtEl>
                                          <p:spTgt spid="10"/>
                                        </p:tgtEl>
                                      </p:cBhvr>
                                    </p:animEffect>
                                    <p:set>
                                      <p:cBhvr>
                                        <p:cTn id="10" dur="1" fill="hold">
                                          <p:stCondLst>
                                            <p:cond delay="999"/>
                                          </p:stCondLst>
                                        </p:cTn>
                                        <p:tgtEl>
                                          <p:spTgt spid="10"/>
                                        </p:tgtEl>
                                        <p:attrNameLst>
                                          <p:attrName>style.visibility</p:attrName>
                                        </p:attrNameLst>
                                      </p:cBhvr>
                                      <p:to>
                                        <p:strVal val="hidden"/>
                                      </p:to>
                                    </p:se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1000"/>
                                        <p:tgtEl>
                                          <p:spTgt spid="1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1000"/>
                                        <p:tgtEl>
                                          <p:spTgt spid="29"/>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1">
                                            <p:bg/>
                                          </p:spTgt>
                                        </p:tgtEl>
                                        <p:attrNameLst>
                                          <p:attrName>style.visibility</p:attrName>
                                        </p:attrNameLst>
                                      </p:cBhvr>
                                      <p:to>
                                        <p:strVal val="visible"/>
                                      </p:to>
                                    </p:set>
                                    <p:animEffect transition="in" filter="wipe(left)">
                                      <p:cBhvr>
                                        <p:cTn id="19" dur="1000"/>
                                        <p:tgtEl>
                                          <p:spTgt spid="21">
                                            <p:bg/>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1">
                                            <p:txEl>
                                              <p:pRg st="0" end="0"/>
                                            </p:txEl>
                                          </p:spTgt>
                                        </p:tgtEl>
                                        <p:attrNameLst>
                                          <p:attrName>style.visibility</p:attrName>
                                        </p:attrNameLst>
                                      </p:cBhvr>
                                      <p:to>
                                        <p:strVal val="visible"/>
                                      </p:to>
                                    </p:set>
                                    <p:animEffect transition="in" filter="wipe(left)">
                                      <p:cBhvr>
                                        <p:cTn id="22" dur="1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animBg="1"/>
      <p:bldP spid="2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DEB110BA-F6F5-4A88-85F8-15418E270E37}"/>
              </a:ext>
            </a:extLst>
          </p:cNvPr>
          <p:cNvPicPr>
            <a:picLocks noChangeAspect="1"/>
          </p:cNvPicPr>
          <p:nvPr/>
        </p:nvPicPr>
        <p:blipFill rotWithShape="1">
          <a:blip r:embed="rId4"/>
          <a:srcRect l="49250" t="16517" r="40417" b="67812"/>
          <a:stretch/>
        </p:blipFill>
        <p:spPr>
          <a:xfrm>
            <a:off x="10700288" y="152653"/>
            <a:ext cx="1259840" cy="1074695"/>
          </a:xfrm>
          <a:prstGeom prst="rect">
            <a:avLst/>
          </a:prstGeom>
        </p:spPr>
      </p:pic>
      <p:sp>
        <p:nvSpPr>
          <p:cNvPr id="29" name="TextBox 28">
            <a:extLst>
              <a:ext uri="{FF2B5EF4-FFF2-40B4-BE49-F238E27FC236}">
                <a16:creationId xmlns:a16="http://schemas.microsoft.com/office/drawing/2014/main" xmlns="" id="{B0E2D8A0-377D-45AE-AA11-2DBFC1305B0B}"/>
              </a:ext>
            </a:extLst>
          </p:cNvPr>
          <p:cNvSpPr txBox="1"/>
          <p:nvPr/>
        </p:nvSpPr>
        <p:spPr>
          <a:xfrm>
            <a:off x="62590" y="2700530"/>
            <a:ext cx="11897538" cy="1077218"/>
          </a:xfrm>
          <a:prstGeom prst="rect">
            <a:avLst/>
          </a:prstGeom>
          <a:noFill/>
          <a:ln>
            <a:solidFill>
              <a:srgbClr val="0070C0"/>
            </a:solidFill>
            <a:prstDash val="dash"/>
          </a:ln>
        </p:spPr>
        <p:txBody>
          <a:bodyPr wrap="square" rtlCol="0">
            <a:spAutoFit/>
          </a:bodyPr>
          <a:lstStyle/>
          <a:p>
            <a:pPr algn="ctr"/>
            <a:r>
              <a:rPr lang="en-US" sz="3200">
                <a:solidFill>
                  <a:srgbClr val="FF0000"/>
                </a:solidFill>
                <a:latin typeface="Arial" panose="020B0604020202020204" pitchFamily="34" charset="0"/>
                <a:cs typeface="Arial" panose="020B0604020202020204" pitchFamily="34" charset="0"/>
              </a:rPr>
              <a:t>       Dựa vào thông tin và bảng số liệu, nêu dẫn chứng để thấy     EU là một trong bốn trung tâm kinh tế lớn trên thế giới</a:t>
            </a:r>
          </a:p>
        </p:txBody>
      </p:sp>
      <p:grpSp>
        <p:nvGrpSpPr>
          <p:cNvPr id="11" name="Group 10">
            <a:extLst>
              <a:ext uri="{FF2B5EF4-FFF2-40B4-BE49-F238E27FC236}">
                <a16:creationId xmlns:a16="http://schemas.microsoft.com/office/drawing/2014/main" xmlns="" id="{887BF0BF-3A2A-482F-8355-19A4985002AC}"/>
              </a:ext>
            </a:extLst>
          </p:cNvPr>
          <p:cNvGrpSpPr/>
          <p:nvPr/>
        </p:nvGrpSpPr>
        <p:grpSpPr>
          <a:xfrm>
            <a:off x="2415167" y="1335772"/>
            <a:ext cx="6963041" cy="1077218"/>
            <a:chOff x="2557670" y="1540041"/>
            <a:chExt cx="6963041" cy="1077218"/>
          </a:xfrm>
        </p:grpSpPr>
        <p:sp>
          <p:nvSpPr>
            <p:cNvPr id="30" name="Rectangle: Rounded Corners 29">
              <a:extLst>
                <a:ext uri="{FF2B5EF4-FFF2-40B4-BE49-F238E27FC236}">
                  <a16:creationId xmlns:a16="http://schemas.microsoft.com/office/drawing/2014/main" xmlns="" id="{1765C726-1013-460A-B5E2-7F4CAAE5EF68}"/>
                </a:ext>
              </a:extLst>
            </p:cNvPr>
            <p:cNvSpPr/>
            <p:nvPr/>
          </p:nvSpPr>
          <p:spPr>
            <a:xfrm>
              <a:off x="3586347" y="1540041"/>
              <a:ext cx="5118265" cy="107721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ộp_Văn_Bản 52">
              <a:extLst>
                <a:ext uri="{FF2B5EF4-FFF2-40B4-BE49-F238E27FC236}">
                  <a16:creationId xmlns:a16="http://schemas.microsoft.com/office/drawing/2014/main" xmlns="" id="{6B016B38-F4EB-4AFD-B4B3-3FACFC62BA47}"/>
                </a:ext>
              </a:extLst>
            </p:cNvPr>
            <p:cNvSpPr txBox="1"/>
            <p:nvPr/>
          </p:nvSpPr>
          <p:spPr>
            <a:xfrm>
              <a:off x="2557670" y="1700666"/>
              <a:ext cx="6963041" cy="830997"/>
            </a:xfrm>
            <a:prstGeom prst="rect">
              <a:avLst/>
            </a:prstGeom>
            <a:noFill/>
            <a:ln>
              <a:noFill/>
              <a:prstDash val="dash"/>
            </a:ln>
          </p:spPr>
          <p:txBody>
            <a:bodyPr wrap="square" rtlCol="0">
              <a:spAutoFit/>
            </a:bodyPr>
            <a:lstStyle/>
            <a:p>
              <a:pPr algn="ctr"/>
              <a:r>
                <a:rPr lang="en-US" sz="3600" b="1">
                  <a:solidFill>
                    <a:srgbClr val="FFFF00"/>
                  </a:solidFill>
                  <a:latin typeface="Arial" pitchFamily="34" charset="0"/>
                  <a:cs typeface="Arial" pitchFamily="34" charset="0"/>
                </a:rPr>
                <a:t> </a:t>
              </a:r>
              <a:r>
                <a:rPr lang="en-US" sz="4800" b="1">
                  <a:solidFill>
                    <a:srgbClr val="FFFF00"/>
                  </a:solidFill>
                  <a:latin typeface="Arial" pitchFamily="34" charset="0"/>
                  <a:cs typeface="Arial" pitchFamily="34" charset="0"/>
                </a:rPr>
                <a:t>AI NHANH H</a:t>
              </a:r>
              <a:r>
                <a:rPr lang="vi-VN" sz="4800" b="1">
                  <a:solidFill>
                    <a:srgbClr val="FFFF00"/>
                  </a:solidFill>
                  <a:latin typeface="Arial" pitchFamily="34" charset="0"/>
                  <a:cs typeface="Arial" pitchFamily="34" charset="0"/>
                </a:rPr>
                <a:t>Ơ</a:t>
              </a:r>
              <a:r>
                <a:rPr lang="en-US" sz="4800" b="1">
                  <a:solidFill>
                    <a:srgbClr val="FFFF00"/>
                  </a:solidFill>
                  <a:latin typeface="Arial" pitchFamily="34" charset="0"/>
                  <a:cs typeface="Arial" pitchFamily="34" charset="0"/>
                </a:rPr>
                <a:t>N</a:t>
              </a:r>
              <a:endParaRPr lang="en-US" sz="4800" b="1" dirty="0">
                <a:solidFill>
                  <a:srgbClr val="FFFF00"/>
                </a:solidFill>
                <a:latin typeface="Arial" pitchFamily="34" charset="0"/>
                <a:cs typeface="Arial" pitchFamily="34" charset="0"/>
              </a:endParaRPr>
            </a:p>
          </p:txBody>
        </p:sp>
      </p:grpSp>
      <p:graphicFrame>
        <p:nvGraphicFramePr>
          <p:cNvPr id="32" name="Table 10">
            <a:extLst>
              <a:ext uri="{FF2B5EF4-FFF2-40B4-BE49-F238E27FC236}">
                <a16:creationId xmlns:a16="http://schemas.microsoft.com/office/drawing/2014/main" xmlns="" id="{D3FD0D04-1FAC-4E4B-A88A-CB80F6F26FA8}"/>
              </a:ext>
            </a:extLst>
          </p:cNvPr>
          <p:cNvGraphicFramePr>
            <a:graphicFrameLocks noGrp="1"/>
          </p:cNvGraphicFramePr>
          <p:nvPr/>
        </p:nvGraphicFramePr>
        <p:xfrm>
          <a:off x="324418" y="4490597"/>
          <a:ext cx="11357115" cy="2101254"/>
        </p:xfrm>
        <a:graphic>
          <a:graphicData uri="http://schemas.openxmlformats.org/drawingml/2006/table">
            <a:tbl>
              <a:tblPr firstRow="1" bandRow="1">
                <a:tableStyleId>{5C22544A-7EE6-4342-B048-85BDC9FD1C3A}</a:tableStyleId>
              </a:tblPr>
              <a:tblGrid>
                <a:gridCol w="2464904">
                  <a:extLst>
                    <a:ext uri="{9D8B030D-6E8A-4147-A177-3AD203B41FA5}">
                      <a16:colId xmlns:a16="http://schemas.microsoft.com/office/drawing/2014/main" xmlns="" val="1191416298"/>
                    </a:ext>
                  </a:extLst>
                </a:gridCol>
                <a:gridCol w="1895009">
                  <a:extLst>
                    <a:ext uri="{9D8B030D-6E8A-4147-A177-3AD203B41FA5}">
                      <a16:colId xmlns:a16="http://schemas.microsoft.com/office/drawing/2014/main" xmlns="" val="2378974147"/>
                    </a:ext>
                  </a:extLst>
                </a:gridCol>
                <a:gridCol w="2454356">
                  <a:extLst>
                    <a:ext uri="{9D8B030D-6E8A-4147-A177-3AD203B41FA5}">
                      <a16:colId xmlns:a16="http://schemas.microsoft.com/office/drawing/2014/main" xmlns="" val="765628852"/>
                    </a:ext>
                  </a:extLst>
                </a:gridCol>
                <a:gridCol w="2271423">
                  <a:extLst>
                    <a:ext uri="{9D8B030D-6E8A-4147-A177-3AD203B41FA5}">
                      <a16:colId xmlns:a16="http://schemas.microsoft.com/office/drawing/2014/main" xmlns="" val="2307575038"/>
                    </a:ext>
                  </a:extLst>
                </a:gridCol>
                <a:gridCol w="2271423">
                  <a:extLst>
                    <a:ext uri="{9D8B030D-6E8A-4147-A177-3AD203B41FA5}">
                      <a16:colId xmlns:a16="http://schemas.microsoft.com/office/drawing/2014/main" xmlns="" val="2622517042"/>
                    </a:ext>
                  </a:extLst>
                </a:gridCol>
              </a:tblGrid>
              <a:tr h="688114">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xmlns="" val="3194394671"/>
                  </a:ext>
                </a:extLst>
              </a:tr>
              <a:tr h="751037">
                <a:tc>
                  <a:txBody>
                    <a:bodyPr/>
                    <a:lstStyle/>
                    <a:p>
                      <a:endParaRPr lang="en-US"/>
                    </a:p>
                  </a:txBody>
                  <a:tcPr>
                    <a:solidFill>
                      <a:schemeClr val="accent4">
                        <a:lumMod val="60000"/>
                        <a:lumOff val="40000"/>
                        <a:alpha val="87000"/>
                      </a:schemeClr>
                    </a:solidFill>
                  </a:tcPr>
                </a:tc>
                <a:tc>
                  <a:txBody>
                    <a:bodyPr/>
                    <a:lstStyle/>
                    <a:p>
                      <a:endParaRPr lang="en-US"/>
                    </a:p>
                  </a:txBody>
                  <a:tcPr>
                    <a:solidFill>
                      <a:schemeClr val="accent4">
                        <a:lumMod val="60000"/>
                        <a:lumOff val="40000"/>
                        <a:alpha val="87000"/>
                      </a:schemeClr>
                    </a:solidFill>
                  </a:tcPr>
                </a:tc>
                <a:tc>
                  <a:txBody>
                    <a:bodyPr/>
                    <a:lstStyle/>
                    <a:p>
                      <a:endParaRPr lang="en-US"/>
                    </a:p>
                  </a:txBody>
                  <a:tcPr>
                    <a:solidFill>
                      <a:schemeClr val="accent4">
                        <a:lumMod val="60000"/>
                        <a:lumOff val="40000"/>
                        <a:alpha val="87000"/>
                      </a:schemeClr>
                    </a:solidFill>
                  </a:tcPr>
                </a:tc>
                <a:tc>
                  <a:txBody>
                    <a:bodyPr/>
                    <a:lstStyle/>
                    <a:p>
                      <a:endParaRPr lang="en-US"/>
                    </a:p>
                  </a:txBody>
                  <a:tcPr>
                    <a:solidFill>
                      <a:schemeClr val="accent4">
                        <a:lumMod val="60000"/>
                        <a:lumOff val="40000"/>
                        <a:alpha val="87000"/>
                      </a:schemeClr>
                    </a:solidFill>
                  </a:tcPr>
                </a:tc>
                <a:tc>
                  <a:txBody>
                    <a:bodyPr/>
                    <a:lstStyle/>
                    <a:p>
                      <a:endParaRPr lang="en-US"/>
                    </a:p>
                  </a:txBody>
                  <a:tcPr>
                    <a:solidFill>
                      <a:schemeClr val="accent4">
                        <a:lumMod val="60000"/>
                        <a:lumOff val="40000"/>
                        <a:alpha val="87000"/>
                      </a:schemeClr>
                    </a:solidFill>
                  </a:tcPr>
                </a:tc>
                <a:extLst>
                  <a:ext uri="{0D108BD9-81ED-4DB2-BD59-A6C34878D82A}">
                    <a16:rowId xmlns:a16="http://schemas.microsoft.com/office/drawing/2014/main" xmlns="" val="2586557885"/>
                  </a:ext>
                </a:extLst>
              </a:tr>
              <a:tr h="662103">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extLst>
                  <a:ext uri="{0D108BD9-81ED-4DB2-BD59-A6C34878D82A}">
                    <a16:rowId xmlns:a16="http://schemas.microsoft.com/office/drawing/2014/main" xmlns="" val="2567225096"/>
                  </a:ext>
                </a:extLst>
              </a:tr>
            </a:tbl>
          </a:graphicData>
        </a:graphic>
      </p:graphicFrame>
      <p:sp>
        <p:nvSpPr>
          <p:cNvPr id="33" name="TextBox 32">
            <a:extLst>
              <a:ext uri="{FF2B5EF4-FFF2-40B4-BE49-F238E27FC236}">
                <a16:creationId xmlns:a16="http://schemas.microsoft.com/office/drawing/2014/main" xmlns="" id="{77AFFC49-97E5-4A15-8012-76BAE0808506}"/>
              </a:ext>
            </a:extLst>
          </p:cNvPr>
          <p:cNvSpPr txBox="1"/>
          <p:nvPr/>
        </p:nvSpPr>
        <p:spPr>
          <a:xfrm>
            <a:off x="939828" y="4641674"/>
            <a:ext cx="1301952"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Chỉ số</a:t>
            </a:r>
          </a:p>
        </p:txBody>
      </p:sp>
      <p:sp>
        <p:nvSpPr>
          <p:cNvPr id="34" name="TextBox 33">
            <a:extLst>
              <a:ext uri="{FF2B5EF4-FFF2-40B4-BE49-F238E27FC236}">
                <a16:creationId xmlns:a16="http://schemas.microsoft.com/office/drawing/2014/main" xmlns="" id="{017DB660-3A0C-4E75-A141-DB05EA841740}"/>
              </a:ext>
            </a:extLst>
          </p:cNvPr>
          <p:cNvSpPr txBox="1"/>
          <p:nvPr/>
        </p:nvSpPr>
        <p:spPr>
          <a:xfrm>
            <a:off x="3410330" y="4594762"/>
            <a:ext cx="1301952"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EU</a:t>
            </a:r>
          </a:p>
        </p:txBody>
      </p:sp>
      <p:sp>
        <p:nvSpPr>
          <p:cNvPr id="35" name="TextBox 34">
            <a:extLst>
              <a:ext uri="{FF2B5EF4-FFF2-40B4-BE49-F238E27FC236}">
                <a16:creationId xmlns:a16="http://schemas.microsoft.com/office/drawing/2014/main" xmlns="" id="{34C49C6B-E042-4D06-8AF0-67D8F6DE6018}"/>
              </a:ext>
            </a:extLst>
          </p:cNvPr>
          <p:cNvSpPr txBox="1"/>
          <p:nvPr/>
        </p:nvSpPr>
        <p:spPr>
          <a:xfrm>
            <a:off x="5212214" y="4579359"/>
            <a:ext cx="1792231"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Hoa Kỳ</a:t>
            </a:r>
          </a:p>
        </p:txBody>
      </p:sp>
      <p:sp>
        <p:nvSpPr>
          <p:cNvPr id="36" name="TextBox 35">
            <a:extLst>
              <a:ext uri="{FF2B5EF4-FFF2-40B4-BE49-F238E27FC236}">
                <a16:creationId xmlns:a16="http://schemas.microsoft.com/office/drawing/2014/main" xmlns="" id="{F2214BAE-66F7-4169-9C6A-687EAF8207A8}"/>
              </a:ext>
            </a:extLst>
          </p:cNvPr>
          <p:cNvSpPr txBox="1"/>
          <p:nvPr/>
        </p:nvSpPr>
        <p:spPr>
          <a:xfrm>
            <a:off x="7504377" y="4577550"/>
            <a:ext cx="1792231"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Nhật Bản</a:t>
            </a:r>
          </a:p>
        </p:txBody>
      </p:sp>
      <p:sp>
        <p:nvSpPr>
          <p:cNvPr id="37" name="TextBox 36">
            <a:extLst>
              <a:ext uri="{FF2B5EF4-FFF2-40B4-BE49-F238E27FC236}">
                <a16:creationId xmlns:a16="http://schemas.microsoft.com/office/drawing/2014/main" xmlns="" id="{3C73DB99-D2B4-4451-8620-C836BA6225C0}"/>
              </a:ext>
            </a:extLst>
          </p:cNvPr>
          <p:cNvSpPr txBox="1"/>
          <p:nvPr/>
        </p:nvSpPr>
        <p:spPr>
          <a:xfrm>
            <a:off x="9614345" y="4606487"/>
            <a:ext cx="2253237"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Trung Quốc</a:t>
            </a:r>
          </a:p>
        </p:txBody>
      </p:sp>
      <p:sp>
        <p:nvSpPr>
          <p:cNvPr id="38" name="TextBox 37">
            <a:extLst>
              <a:ext uri="{FF2B5EF4-FFF2-40B4-BE49-F238E27FC236}">
                <a16:creationId xmlns:a16="http://schemas.microsoft.com/office/drawing/2014/main" xmlns="" id="{427A0DD9-26DF-4BC3-AA36-0422015592B2}"/>
              </a:ext>
            </a:extLst>
          </p:cNvPr>
          <p:cNvSpPr txBox="1"/>
          <p:nvPr/>
        </p:nvSpPr>
        <p:spPr>
          <a:xfrm>
            <a:off x="272272" y="5289464"/>
            <a:ext cx="2454925" cy="430887"/>
          </a:xfrm>
          <a:prstGeom prst="rect">
            <a:avLst/>
          </a:prstGeom>
          <a:noFill/>
        </p:spPr>
        <p:txBody>
          <a:bodyPr wrap="square" rtlCol="0">
            <a:spAutoFit/>
          </a:bodyPr>
          <a:lstStyle/>
          <a:p>
            <a:pPr algn="ctr"/>
            <a:r>
              <a:rPr lang="en-US" sz="2200">
                <a:solidFill>
                  <a:srgbClr val="1C11AF"/>
                </a:solidFill>
                <a:latin typeface="Arial" panose="020B0604020202020204" pitchFamily="34" charset="0"/>
                <a:cs typeface="Arial" panose="020B0604020202020204" pitchFamily="34" charset="0"/>
              </a:rPr>
              <a:t>GDP (tỉ USD)</a:t>
            </a:r>
          </a:p>
        </p:txBody>
      </p:sp>
      <p:sp>
        <p:nvSpPr>
          <p:cNvPr id="39" name="TextBox 38">
            <a:extLst>
              <a:ext uri="{FF2B5EF4-FFF2-40B4-BE49-F238E27FC236}">
                <a16:creationId xmlns:a16="http://schemas.microsoft.com/office/drawing/2014/main" xmlns="" id="{70A14ADA-E2FD-42E6-A4A5-B993B135D861}"/>
              </a:ext>
            </a:extLst>
          </p:cNvPr>
          <p:cNvSpPr txBox="1"/>
          <p:nvPr/>
        </p:nvSpPr>
        <p:spPr>
          <a:xfrm>
            <a:off x="272272" y="5876527"/>
            <a:ext cx="2454925" cy="769441"/>
          </a:xfrm>
          <a:prstGeom prst="rect">
            <a:avLst/>
          </a:prstGeom>
          <a:noFill/>
        </p:spPr>
        <p:txBody>
          <a:bodyPr wrap="square" rtlCol="0">
            <a:spAutoFit/>
          </a:bodyPr>
          <a:lstStyle/>
          <a:p>
            <a:pPr algn="ctr"/>
            <a:r>
              <a:rPr lang="en-US" sz="2200">
                <a:solidFill>
                  <a:srgbClr val="1C11AF"/>
                </a:solidFill>
                <a:latin typeface="Arial" panose="020B0604020202020204" pitchFamily="34" charset="0"/>
                <a:cs typeface="Arial" panose="020B0604020202020204" pitchFamily="34" charset="0"/>
              </a:rPr>
              <a:t>GDP/ng</a:t>
            </a:r>
            <a:r>
              <a:rPr lang="vi-VN" sz="2200">
                <a:solidFill>
                  <a:srgbClr val="1C11AF"/>
                </a:solidFill>
                <a:latin typeface="Arial" panose="020B0604020202020204" pitchFamily="34" charset="0"/>
                <a:cs typeface="Arial" panose="020B0604020202020204" pitchFamily="34" charset="0"/>
              </a:rPr>
              <a:t>ư</a:t>
            </a:r>
            <a:r>
              <a:rPr lang="en-US" sz="2200">
                <a:solidFill>
                  <a:srgbClr val="1C11AF"/>
                </a:solidFill>
                <a:latin typeface="Arial" panose="020B0604020202020204" pitchFamily="34" charset="0"/>
                <a:cs typeface="Arial" panose="020B0604020202020204" pitchFamily="34" charset="0"/>
              </a:rPr>
              <a:t>ời (USD/năm)</a:t>
            </a:r>
          </a:p>
        </p:txBody>
      </p:sp>
      <p:sp>
        <p:nvSpPr>
          <p:cNvPr id="40" name="TextBox 39">
            <a:extLst>
              <a:ext uri="{FF2B5EF4-FFF2-40B4-BE49-F238E27FC236}">
                <a16:creationId xmlns:a16="http://schemas.microsoft.com/office/drawing/2014/main" xmlns="" id="{30819195-E250-44E3-A7E7-EC4E69122E09}"/>
              </a:ext>
            </a:extLst>
          </p:cNvPr>
          <p:cNvSpPr txBox="1"/>
          <p:nvPr/>
        </p:nvSpPr>
        <p:spPr>
          <a:xfrm>
            <a:off x="699007" y="3956575"/>
            <a:ext cx="10793985" cy="400110"/>
          </a:xfrm>
          <a:prstGeom prst="rect">
            <a:avLst/>
          </a:prstGeom>
          <a:noFill/>
        </p:spPr>
        <p:txBody>
          <a:bodyPr wrap="square" rtlCol="0">
            <a:spAutoFit/>
          </a:bodyPr>
          <a:lstStyle/>
          <a:p>
            <a:pPr algn="ctr"/>
            <a:r>
              <a:rPr lang="en-US" sz="2000">
                <a:solidFill>
                  <a:srgbClr val="00B050"/>
                </a:solidFill>
                <a:latin typeface="Arial" panose="020B0604020202020204" pitchFamily="34" charset="0"/>
                <a:cs typeface="Arial" panose="020B0604020202020204" pitchFamily="34" charset="0"/>
              </a:rPr>
              <a:t>GDP VÀ GDP/ NG</a:t>
            </a:r>
            <a:r>
              <a:rPr lang="vi-VN" sz="2000">
                <a:solidFill>
                  <a:srgbClr val="00B050"/>
                </a:solidFill>
                <a:latin typeface="Arial" panose="020B0604020202020204" pitchFamily="34" charset="0"/>
                <a:cs typeface="Arial" panose="020B0604020202020204" pitchFamily="34" charset="0"/>
              </a:rPr>
              <a:t>Ư</a:t>
            </a:r>
            <a:r>
              <a:rPr lang="en-US" sz="2000">
                <a:solidFill>
                  <a:srgbClr val="00B050"/>
                </a:solidFill>
                <a:latin typeface="Arial" panose="020B0604020202020204" pitchFamily="34" charset="0"/>
                <a:cs typeface="Arial" panose="020B0604020202020204" pitchFamily="34" charset="0"/>
              </a:rPr>
              <a:t>ỜI CỦA CÁC TRUNG TÂM KINH TẾ LỚN TRÊN THẾ GIỚI NĂM 2020</a:t>
            </a:r>
          </a:p>
        </p:txBody>
      </p:sp>
      <p:sp>
        <p:nvSpPr>
          <p:cNvPr id="41" name="TextBox 40">
            <a:extLst>
              <a:ext uri="{FF2B5EF4-FFF2-40B4-BE49-F238E27FC236}">
                <a16:creationId xmlns:a16="http://schemas.microsoft.com/office/drawing/2014/main" xmlns="" id="{824E09DC-A143-4899-91E6-3BDCF02F4F9D}"/>
              </a:ext>
            </a:extLst>
          </p:cNvPr>
          <p:cNvSpPr txBox="1"/>
          <p:nvPr/>
        </p:nvSpPr>
        <p:spPr>
          <a:xfrm>
            <a:off x="2458589" y="5358192"/>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15 276</a:t>
            </a:r>
          </a:p>
        </p:txBody>
      </p:sp>
      <p:sp>
        <p:nvSpPr>
          <p:cNvPr id="42" name="TextBox 41">
            <a:extLst>
              <a:ext uri="{FF2B5EF4-FFF2-40B4-BE49-F238E27FC236}">
                <a16:creationId xmlns:a16="http://schemas.microsoft.com/office/drawing/2014/main" xmlns="" id="{50DD3FBD-DB4C-40E3-8174-13906697E083}"/>
              </a:ext>
            </a:extLst>
          </p:cNvPr>
          <p:cNvSpPr txBox="1"/>
          <p:nvPr/>
        </p:nvSpPr>
        <p:spPr>
          <a:xfrm>
            <a:off x="4700852" y="5341866"/>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20 937</a:t>
            </a:r>
          </a:p>
        </p:txBody>
      </p:sp>
      <p:sp>
        <p:nvSpPr>
          <p:cNvPr id="43" name="TextBox 42">
            <a:extLst>
              <a:ext uri="{FF2B5EF4-FFF2-40B4-BE49-F238E27FC236}">
                <a16:creationId xmlns:a16="http://schemas.microsoft.com/office/drawing/2014/main" xmlns="" id="{0B24404D-302F-4FC4-A9F6-0D90DDFC106D}"/>
              </a:ext>
            </a:extLst>
          </p:cNvPr>
          <p:cNvSpPr txBox="1"/>
          <p:nvPr/>
        </p:nvSpPr>
        <p:spPr>
          <a:xfrm>
            <a:off x="6996639" y="5289464"/>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4 975</a:t>
            </a:r>
          </a:p>
        </p:txBody>
      </p:sp>
      <p:sp>
        <p:nvSpPr>
          <p:cNvPr id="44" name="TextBox 43">
            <a:extLst>
              <a:ext uri="{FF2B5EF4-FFF2-40B4-BE49-F238E27FC236}">
                <a16:creationId xmlns:a16="http://schemas.microsoft.com/office/drawing/2014/main" xmlns="" id="{1B9C5484-0B30-47E1-B93A-CF9F3C3D8738}"/>
              </a:ext>
            </a:extLst>
          </p:cNvPr>
          <p:cNvSpPr txBox="1"/>
          <p:nvPr/>
        </p:nvSpPr>
        <p:spPr>
          <a:xfrm>
            <a:off x="9182956" y="5312592"/>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14 723</a:t>
            </a:r>
          </a:p>
        </p:txBody>
      </p:sp>
      <p:sp>
        <p:nvSpPr>
          <p:cNvPr id="45" name="TextBox 44">
            <a:extLst>
              <a:ext uri="{FF2B5EF4-FFF2-40B4-BE49-F238E27FC236}">
                <a16:creationId xmlns:a16="http://schemas.microsoft.com/office/drawing/2014/main" xmlns="" id="{161738E3-5764-4FAB-8DB3-69F823762E5B}"/>
              </a:ext>
            </a:extLst>
          </p:cNvPr>
          <p:cNvSpPr txBox="1"/>
          <p:nvPr/>
        </p:nvSpPr>
        <p:spPr>
          <a:xfrm>
            <a:off x="2458589" y="6083059"/>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34 115</a:t>
            </a:r>
          </a:p>
        </p:txBody>
      </p:sp>
      <p:sp>
        <p:nvSpPr>
          <p:cNvPr id="46" name="TextBox 45">
            <a:extLst>
              <a:ext uri="{FF2B5EF4-FFF2-40B4-BE49-F238E27FC236}">
                <a16:creationId xmlns:a16="http://schemas.microsoft.com/office/drawing/2014/main" xmlns="" id="{CEEB0E98-EDA0-4F42-8AA1-27FCDA6C717B}"/>
              </a:ext>
            </a:extLst>
          </p:cNvPr>
          <p:cNvSpPr txBox="1"/>
          <p:nvPr/>
        </p:nvSpPr>
        <p:spPr>
          <a:xfrm>
            <a:off x="4700852" y="6083059"/>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63 544</a:t>
            </a:r>
          </a:p>
        </p:txBody>
      </p:sp>
      <p:sp>
        <p:nvSpPr>
          <p:cNvPr id="47" name="TextBox 46">
            <a:extLst>
              <a:ext uri="{FF2B5EF4-FFF2-40B4-BE49-F238E27FC236}">
                <a16:creationId xmlns:a16="http://schemas.microsoft.com/office/drawing/2014/main" xmlns="" id="{0212E6D8-15E5-40F7-B20F-0343CD7FD265}"/>
              </a:ext>
            </a:extLst>
          </p:cNvPr>
          <p:cNvSpPr txBox="1"/>
          <p:nvPr/>
        </p:nvSpPr>
        <p:spPr>
          <a:xfrm>
            <a:off x="6996639" y="6124354"/>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39 539</a:t>
            </a:r>
          </a:p>
        </p:txBody>
      </p:sp>
      <p:sp>
        <p:nvSpPr>
          <p:cNvPr id="48" name="TextBox 47">
            <a:extLst>
              <a:ext uri="{FF2B5EF4-FFF2-40B4-BE49-F238E27FC236}">
                <a16:creationId xmlns:a16="http://schemas.microsoft.com/office/drawing/2014/main" xmlns="" id="{F88BA834-D3EE-4DBD-BA8E-3950DB5D6DEA}"/>
              </a:ext>
            </a:extLst>
          </p:cNvPr>
          <p:cNvSpPr txBox="1"/>
          <p:nvPr/>
        </p:nvSpPr>
        <p:spPr>
          <a:xfrm>
            <a:off x="9219736" y="6124354"/>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10 500</a:t>
            </a:r>
          </a:p>
        </p:txBody>
      </p:sp>
      <p:pic>
        <p:nvPicPr>
          <p:cNvPr id="49" name="2 Minute Timer (To)">
            <a:hlinkClick r:id="" action="ppaction://media"/>
            <a:extLst>
              <a:ext uri="{FF2B5EF4-FFF2-40B4-BE49-F238E27FC236}">
                <a16:creationId xmlns:a16="http://schemas.microsoft.com/office/drawing/2014/main" xmlns="" id="{FFC5A336-94FB-4FD4-BC32-2C91B40CE73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999419" y="1377108"/>
            <a:ext cx="1741544" cy="986632"/>
          </a:xfrm>
          <a:prstGeom prst="rect">
            <a:avLst/>
          </a:prstGeom>
        </p:spPr>
      </p:pic>
      <p:pic>
        <p:nvPicPr>
          <p:cNvPr id="50" name="Picture 49">
            <a:extLst>
              <a:ext uri="{FF2B5EF4-FFF2-40B4-BE49-F238E27FC236}">
                <a16:creationId xmlns:a16="http://schemas.microsoft.com/office/drawing/2014/main" xmlns="" id="{CC21BEB3-9597-461F-BDAF-228D4A7D5739}"/>
              </a:ext>
            </a:extLst>
          </p:cNvPr>
          <p:cNvPicPr>
            <a:picLocks noChangeAspect="1"/>
          </p:cNvPicPr>
          <p:nvPr/>
        </p:nvPicPr>
        <p:blipFill rotWithShape="1">
          <a:blip r:embed="rId6"/>
          <a:srcRect l="10000" t="28444" r="83037" b="58827"/>
          <a:stretch/>
        </p:blipFill>
        <p:spPr>
          <a:xfrm>
            <a:off x="164613" y="2809975"/>
            <a:ext cx="830184" cy="853696"/>
          </a:xfrm>
          <a:prstGeom prst="rect">
            <a:avLst/>
          </a:prstGeom>
        </p:spPr>
      </p:pic>
      <p:pic>
        <p:nvPicPr>
          <p:cNvPr id="12" name="Picture 11">
            <a:extLst>
              <a:ext uri="{FF2B5EF4-FFF2-40B4-BE49-F238E27FC236}">
                <a16:creationId xmlns:a16="http://schemas.microsoft.com/office/drawing/2014/main" xmlns="" id="{4ACB110F-9CC3-49D3-B721-637528373B48}"/>
              </a:ext>
            </a:extLst>
          </p:cNvPr>
          <p:cNvPicPr>
            <a:picLocks noChangeAspect="1"/>
          </p:cNvPicPr>
          <p:nvPr/>
        </p:nvPicPr>
        <p:blipFill>
          <a:blip r:embed="rId7"/>
          <a:stretch>
            <a:fillRect/>
          </a:stretch>
        </p:blipFill>
        <p:spPr>
          <a:xfrm>
            <a:off x="1283794" y="1397668"/>
            <a:ext cx="1902440" cy="1083669"/>
          </a:xfrm>
          <a:prstGeom prst="rect">
            <a:avLst/>
          </a:prstGeom>
          <a:ln w="6350">
            <a:solidFill>
              <a:srgbClr val="0070C0"/>
            </a:solidFill>
            <a:prstDash val="sysDot"/>
          </a:ln>
        </p:spPr>
      </p:pic>
      <p:grpSp>
        <p:nvGrpSpPr>
          <p:cNvPr id="51" name="Group 50">
            <a:extLst>
              <a:ext uri="{FF2B5EF4-FFF2-40B4-BE49-F238E27FC236}">
                <a16:creationId xmlns:a16="http://schemas.microsoft.com/office/drawing/2014/main" xmlns="" id="{2036D5AC-E487-48A3-BEFE-7902E5B4C2AB}"/>
              </a:ext>
            </a:extLst>
          </p:cNvPr>
          <p:cNvGrpSpPr/>
          <p:nvPr/>
        </p:nvGrpSpPr>
        <p:grpSpPr>
          <a:xfrm>
            <a:off x="124909" y="43541"/>
            <a:ext cx="11804977" cy="872949"/>
            <a:chOff x="1133366" y="2220084"/>
            <a:chExt cx="5681780" cy="914400"/>
          </a:xfrm>
          <a:solidFill>
            <a:schemeClr val="accent2">
              <a:lumMod val="20000"/>
              <a:lumOff val="80000"/>
            </a:schemeClr>
          </a:solidFill>
        </p:grpSpPr>
        <p:sp>
          <p:nvSpPr>
            <p:cNvPr id="52" name="Arrow: Pentagon 51">
              <a:extLst>
                <a:ext uri="{FF2B5EF4-FFF2-40B4-BE49-F238E27FC236}">
                  <a16:creationId xmlns:a16="http://schemas.microsoft.com/office/drawing/2014/main" xmlns="" id="{E1976616-64C6-465F-B86D-61647E11E796}"/>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3" name="TextBox 52">
              <a:extLst>
                <a:ext uri="{FF2B5EF4-FFF2-40B4-BE49-F238E27FC236}">
                  <a16:creationId xmlns:a16="http://schemas.microsoft.com/office/drawing/2014/main" xmlns="" id="{3A9CD850-0869-4A9D-B8A2-63410BA86219}"/>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4" name="TextBox 53">
            <a:extLst>
              <a:ext uri="{FF2B5EF4-FFF2-40B4-BE49-F238E27FC236}">
                <a16:creationId xmlns:a16="http://schemas.microsoft.com/office/drawing/2014/main" xmlns="" id="{DD1EA4D3-4FD3-442B-8CA4-062547C3718B}"/>
              </a:ext>
            </a:extLst>
          </p:cNvPr>
          <p:cNvSpPr txBox="1"/>
          <p:nvPr/>
        </p:nvSpPr>
        <p:spPr>
          <a:xfrm>
            <a:off x="1155018" y="185513"/>
            <a:ext cx="10898041"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Liên minh Châu Âu-một trung tâm kinh tế lớn trên thế giới</a:t>
            </a:r>
          </a:p>
        </p:txBody>
      </p:sp>
      <p:sp>
        <p:nvSpPr>
          <p:cNvPr id="55" name="Arrow: Pentagon 54">
            <a:extLst>
              <a:ext uri="{FF2B5EF4-FFF2-40B4-BE49-F238E27FC236}">
                <a16:creationId xmlns:a16="http://schemas.microsoft.com/office/drawing/2014/main" xmlns="" id="{A4EF9D03-241D-43FE-82D4-CE1192AC0218}"/>
              </a:ext>
            </a:extLst>
          </p:cNvPr>
          <p:cNvSpPr/>
          <p:nvPr/>
        </p:nvSpPr>
        <p:spPr>
          <a:xfrm>
            <a:off x="62590" y="40617"/>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Tree>
    <p:extLst>
      <p:ext uri="{BB962C8B-B14F-4D97-AF65-F5344CB8AC3E}">
        <p14:creationId xmlns:p14="http://schemas.microsoft.com/office/powerpoint/2010/main" val="3147717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p:cTn id="12" dur="500" fill="hold"/>
                                        <p:tgtEl>
                                          <p:spTgt spid="49"/>
                                        </p:tgtEl>
                                        <p:attrNameLst>
                                          <p:attrName>ppt_w</p:attrName>
                                        </p:attrNameLst>
                                      </p:cBhvr>
                                      <p:tavLst>
                                        <p:tav tm="0">
                                          <p:val>
                                            <p:fltVal val="0"/>
                                          </p:val>
                                        </p:tav>
                                        <p:tav tm="100000">
                                          <p:val>
                                            <p:strVal val="#ppt_w"/>
                                          </p:val>
                                        </p:tav>
                                      </p:tavLst>
                                    </p:anim>
                                    <p:anim calcmode="lin" valueType="num">
                                      <p:cBhvr>
                                        <p:cTn id="13" dur="500" fill="hold"/>
                                        <p:tgtEl>
                                          <p:spTgt spid="49"/>
                                        </p:tgtEl>
                                        <p:attrNameLst>
                                          <p:attrName>ppt_h</p:attrName>
                                        </p:attrNameLst>
                                      </p:cBhvr>
                                      <p:tavLst>
                                        <p:tav tm="0">
                                          <p:val>
                                            <p:fltVal val="0"/>
                                          </p:val>
                                        </p:tav>
                                        <p:tav tm="100000">
                                          <p:val>
                                            <p:strVal val="#ppt_h"/>
                                          </p:val>
                                        </p:tav>
                                      </p:tavLst>
                                    </p:anim>
                                    <p:animEffect transition="in" filter="fade">
                                      <p:cBhvr>
                                        <p:cTn id="14" dur="500"/>
                                        <p:tgtEl>
                                          <p:spTgt spid="49"/>
                                        </p:tgtEl>
                                      </p:cBhvr>
                                    </p:animEffect>
                                  </p:childTnLst>
                                </p:cTn>
                              </p:par>
                              <p:par>
                                <p:cTn id="15" presetID="53" presetClass="entr" presetSubtype="16"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anim calcmode="lin" valueType="num">
                                      <p:cBhvr>
                                        <p:cTn id="17" dur="500" fill="hold"/>
                                        <p:tgtEl>
                                          <p:spTgt spid="50"/>
                                        </p:tgtEl>
                                        <p:attrNameLst>
                                          <p:attrName>ppt_w</p:attrName>
                                        </p:attrNameLst>
                                      </p:cBhvr>
                                      <p:tavLst>
                                        <p:tav tm="0">
                                          <p:val>
                                            <p:fltVal val="0"/>
                                          </p:val>
                                        </p:tav>
                                        <p:tav tm="100000">
                                          <p:val>
                                            <p:strVal val="#ppt_w"/>
                                          </p:val>
                                        </p:tav>
                                      </p:tavLst>
                                    </p:anim>
                                    <p:anim calcmode="lin" valueType="num">
                                      <p:cBhvr>
                                        <p:cTn id="18" dur="500" fill="hold"/>
                                        <p:tgtEl>
                                          <p:spTgt spid="50"/>
                                        </p:tgtEl>
                                        <p:attrNameLst>
                                          <p:attrName>ppt_h</p:attrName>
                                        </p:attrNameLst>
                                      </p:cBhvr>
                                      <p:tavLst>
                                        <p:tav tm="0">
                                          <p:val>
                                            <p:fltVal val="0"/>
                                          </p:val>
                                        </p:tav>
                                        <p:tav tm="100000">
                                          <p:val>
                                            <p:strVal val="#ppt_h"/>
                                          </p:val>
                                        </p:tav>
                                      </p:tavLst>
                                    </p:anim>
                                    <p:animEffect transition="in" filter="fade">
                                      <p:cBhvr>
                                        <p:cTn id="1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49"/>
                </p:tgtEl>
              </p:cMediaNode>
            </p:video>
          </p:childTnLst>
        </p:cTn>
      </p:par>
    </p:tnLst>
    <p:bldLst>
      <p:bldP spid="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DEB110BA-F6F5-4A88-85F8-15418E270E37}"/>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graphicFrame>
        <p:nvGraphicFramePr>
          <p:cNvPr id="10" name="Table 10">
            <a:extLst>
              <a:ext uri="{FF2B5EF4-FFF2-40B4-BE49-F238E27FC236}">
                <a16:creationId xmlns:a16="http://schemas.microsoft.com/office/drawing/2014/main" xmlns="" id="{C25E4F13-C01A-4B9A-919B-6949F93ECF82}"/>
              </a:ext>
            </a:extLst>
          </p:cNvPr>
          <p:cNvGraphicFramePr>
            <a:graphicFrameLocks noGrp="1"/>
          </p:cNvGraphicFramePr>
          <p:nvPr/>
        </p:nvGraphicFramePr>
        <p:xfrm>
          <a:off x="394516" y="2261445"/>
          <a:ext cx="11357115" cy="2576224"/>
        </p:xfrm>
        <a:graphic>
          <a:graphicData uri="http://schemas.openxmlformats.org/drawingml/2006/table">
            <a:tbl>
              <a:tblPr firstRow="1" bandRow="1">
                <a:tableStyleId>{5C22544A-7EE6-4342-B048-85BDC9FD1C3A}</a:tableStyleId>
              </a:tblPr>
              <a:tblGrid>
                <a:gridCol w="2464904">
                  <a:extLst>
                    <a:ext uri="{9D8B030D-6E8A-4147-A177-3AD203B41FA5}">
                      <a16:colId xmlns:a16="http://schemas.microsoft.com/office/drawing/2014/main" xmlns="" val="1191416298"/>
                    </a:ext>
                  </a:extLst>
                </a:gridCol>
                <a:gridCol w="1895009">
                  <a:extLst>
                    <a:ext uri="{9D8B030D-6E8A-4147-A177-3AD203B41FA5}">
                      <a16:colId xmlns:a16="http://schemas.microsoft.com/office/drawing/2014/main" xmlns="" val="2378974147"/>
                    </a:ext>
                  </a:extLst>
                </a:gridCol>
                <a:gridCol w="2454356">
                  <a:extLst>
                    <a:ext uri="{9D8B030D-6E8A-4147-A177-3AD203B41FA5}">
                      <a16:colId xmlns:a16="http://schemas.microsoft.com/office/drawing/2014/main" xmlns="" val="765628852"/>
                    </a:ext>
                  </a:extLst>
                </a:gridCol>
                <a:gridCol w="2271423">
                  <a:extLst>
                    <a:ext uri="{9D8B030D-6E8A-4147-A177-3AD203B41FA5}">
                      <a16:colId xmlns:a16="http://schemas.microsoft.com/office/drawing/2014/main" xmlns="" val="2307575038"/>
                    </a:ext>
                  </a:extLst>
                </a:gridCol>
                <a:gridCol w="2271423">
                  <a:extLst>
                    <a:ext uri="{9D8B030D-6E8A-4147-A177-3AD203B41FA5}">
                      <a16:colId xmlns:a16="http://schemas.microsoft.com/office/drawing/2014/main" xmlns="" val="2622517042"/>
                    </a:ext>
                  </a:extLst>
                </a:gridCol>
              </a:tblGrid>
              <a:tr h="904905">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xmlns="" val="3194394671"/>
                  </a:ext>
                </a:extLst>
              </a:tr>
              <a:tr h="811873">
                <a:tc>
                  <a:txBody>
                    <a:bodyPr/>
                    <a:lstStyle/>
                    <a:p>
                      <a:endParaRPr lang="en-US"/>
                    </a:p>
                  </a:txBody>
                  <a:tcPr>
                    <a:solidFill>
                      <a:schemeClr val="accent4">
                        <a:lumMod val="60000"/>
                        <a:lumOff val="40000"/>
                      </a:schemeClr>
                    </a:solidFill>
                  </a:tcPr>
                </a:tc>
                <a:tc>
                  <a:txBody>
                    <a:bodyPr/>
                    <a:lstStyle/>
                    <a:p>
                      <a:endParaRPr lang="en-US"/>
                    </a:p>
                  </a:txBody>
                  <a:tcPr>
                    <a:solidFill>
                      <a:schemeClr val="accent4">
                        <a:lumMod val="60000"/>
                        <a:lumOff val="40000"/>
                      </a:schemeClr>
                    </a:solidFill>
                  </a:tcPr>
                </a:tc>
                <a:tc>
                  <a:txBody>
                    <a:bodyPr/>
                    <a:lstStyle/>
                    <a:p>
                      <a:endParaRPr lang="en-US"/>
                    </a:p>
                  </a:txBody>
                  <a:tcPr>
                    <a:solidFill>
                      <a:schemeClr val="accent4">
                        <a:lumMod val="60000"/>
                        <a:lumOff val="40000"/>
                      </a:schemeClr>
                    </a:solidFill>
                  </a:tcPr>
                </a:tc>
                <a:tc>
                  <a:txBody>
                    <a:bodyPr/>
                    <a:lstStyle/>
                    <a:p>
                      <a:endParaRPr lang="en-US"/>
                    </a:p>
                  </a:txBody>
                  <a:tcPr>
                    <a:solidFill>
                      <a:schemeClr val="accent4">
                        <a:lumMod val="60000"/>
                        <a:lumOff val="40000"/>
                      </a:schemeClr>
                    </a:solidFill>
                  </a:tcPr>
                </a:tc>
                <a:tc>
                  <a:txBody>
                    <a:bodyPr/>
                    <a:lstStyle/>
                    <a:p>
                      <a:endParaRPr lang="en-US"/>
                    </a:p>
                  </a:txBody>
                  <a:tcPr>
                    <a:solidFill>
                      <a:schemeClr val="accent4">
                        <a:lumMod val="60000"/>
                        <a:lumOff val="40000"/>
                      </a:schemeClr>
                    </a:solidFill>
                  </a:tcPr>
                </a:tc>
                <a:extLst>
                  <a:ext uri="{0D108BD9-81ED-4DB2-BD59-A6C34878D82A}">
                    <a16:rowId xmlns:a16="http://schemas.microsoft.com/office/drawing/2014/main" xmlns="" val="2586557885"/>
                  </a:ext>
                </a:extLst>
              </a:tr>
              <a:tr h="859446">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extLst>
                  <a:ext uri="{0D108BD9-81ED-4DB2-BD59-A6C34878D82A}">
                    <a16:rowId xmlns:a16="http://schemas.microsoft.com/office/drawing/2014/main" xmlns="" val="2567225096"/>
                  </a:ext>
                </a:extLst>
              </a:tr>
            </a:tbl>
          </a:graphicData>
        </a:graphic>
      </p:graphicFrame>
      <p:sp>
        <p:nvSpPr>
          <p:cNvPr id="13" name="TextBox 12">
            <a:extLst>
              <a:ext uri="{FF2B5EF4-FFF2-40B4-BE49-F238E27FC236}">
                <a16:creationId xmlns:a16="http://schemas.microsoft.com/office/drawing/2014/main" xmlns="" id="{4A7FB61B-9EF0-4FA6-A187-22AFC7F0BF68}"/>
              </a:ext>
            </a:extLst>
          </p:cNvPr>
          <p:cNvSpPr txBox="1"/>
          <p:nvPr/>
        </p:nvSpPr>
        <p:spPr>
          <a:xfrm>
            <a:off x="659322" y="2388289"/>
            <a:ext cx="1301952" cy="523220"/>
          </a:xfrm>
          <a:prstGeom prst="rect">
            <a:avLst/>
          </a:prstGeom>
          <a:no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Chỉ số</a:t>
            </a:r>
          </a:p>
        </p:txBody>
      </p:sp>
      <p:sp>
        <p:nvSpPr>
          <p:cNvPr id="14" name="TextBox 13">
            <a:extLst>
              <a:ext uri="{FF2B5EF4-FFF2-40B4-BE49-F238E27FC236}">
                <a16:creationId xmlns:a16="http://schemas.microsoft.com/office/drawing/2014/main" xmlns="" id="{FBD5410F-C8CF-4B0C-98BE-BB8584C42AE5}"/>
              </a:ext>
            </a:extLst>
          </p:cNvPr>
          <p:cNvSpPr txBox="1"/>
          <p:nvPr/>
        </p:nvSpPr>
        <p:spPr>
          <a:xfrm>
            <a:off x="3327546" y="2388289"/>
            <a:ext cx="1301952" cy="523220"/>
          </a:xfrm>
          <a:prstGeom prst="rect">
            <a:avLst/>
          </a:prstGeom>
          <a:no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EU</a:t>
            </a:r>
          </a:p>
        </p:txBody>
      </p:sp>
      <p:sp>
        <p:nvSpPr>
          <p:cNvPr id="15" name="TextBox 14">
            <a:extLst>
              <a:ext uri="{FF2B5EF4-FFF2-40B4-BE49-F238E27FC236}">
                <a16:creationId xmlns:a16="http://schemas.microsoft.com/office/drawing/2014/main" xmlns="" id="{76546CBE-0CDA-4878-A5C0-EDB091F71A57}"/>
              </a:ext>
            </a:extLst>
          </p:cNvPr>
          <p:cNvSpPr txBox="1"/>
          <p:nvPr/>
        </p:nvSpPr>
        <p:spPr>
          <a:xfrm>
            <a:off x="5363942" y="2388289"/>
            <a:ext cx="1792231" cy="523220"/>
          </a:xfrm>
          <a:prstGeom prst="rect">
            <a:avLst/>
          </a:prstGeom>
          <a:no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Hoa Kỳ</a:t>
            </a:r>
          </a:p>
        </p:txBody>
      </p:sp>
      <p:sp>
        <p:nvSpPr>
          <p:cNvPr id="16" name="TextBox 15">
            <a:extLst>
              <a:ext uri="{FF2B5EF4-FFF2-40B4-BE49-F238E27FC236}">
                <a16:creationId xmlns:a16="http://schemas.microsoft.com/office/drawing/2014/main" xmlns="" id="{715E8849-592F-406D-AB3B-B54096FB3F9A}"/>
              </a:ext>
            </a:extLst>
          </p:cNvPr>
          <p:cNvSpPr txBox="1"/>
          <p:nvPr/>
        </p:nvSpPr>
        <p:spPr>
          <a:xfrm>
            <a:off x="7539225" y="2388289"/>
            <a:ext cx="1792231" cy="523220"/>
          </a:xfrm>
          <a:prstGeom prst="rect">
            <a:avLst/>
          </a:prstGeom>
          <a:no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Nhật Bản</a:t>
            </a:r>
          </a:p>
        </p:txBody>
      </p:sp>
      <p:sp>
        <p:nvSpPr>
          <p:cNvPr id="17" name="TextBox 16">
            <a:extLst>
              <a:ext uri="{FF2B5EF4-FFF2-40B4-BE49-F238E27FC236}">
                <a16:creationId xmlns:a16="http://schemas.microsoft.com/office/drawing/2014/main" xmlns="" id="{632D3166-662B-45BD-AB21-0E0A31BE2AF5}"/>
              </a:ext>
            </a:extLst>
          </p:cNvPr>
          <p:cNvSpPr txBox="1"/>
          <p:nvPr/>
        </p:nvSpPr>
        <p:spPr>
          <a:xfrm>
            <a:off x="9498394" y="2388289"/>
            <a:ext cx="2253237" cy="523220"/>
          </a:xfrm>
          <a:prstGeom prst="rect">
            <a:avLst/>
          </a:prstGeom>
          <a:no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Trung Quốc</a:t>
            </a:r>
          </a:p>
        </p:txBody>
      </p:sp>
      <p:sp>
        <p:nvSpPr>
          <p:cNvPr id="18" name="TextBox 17">
            <a:extLst>
              <a:ext uri="{FF2B5EF4-FFF2-40B4-BE49-F238E27FC236}">
                <a16:creationId xmlns:a16="http://schemas.microsoft.com/office/drawing/2014/main" xmlns="" id="{AE02F248-EC41-4546-877B-7910B26ED775}"/>
              </a:ext>
            </a:extLst>
          </p:cNvPr>
          <p:cNvSpPr txBox="1"/>
          <p:nvPr/>
        </p:nvSpPr>
        <p:spPr>
          <a:xfrm>
            <a:off x="685374" y="3293139"/>
            <a:ext cx="2454925"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GDP (tỉ USD)</a:t>
            </a:r>
          </a:p>
        </p:txBody>
      </p:sp>
      <p:sp>
        <p:nvSpPr>
          <p:cNvPr id="19" name="TextBox 18">
            <a:extLst>
              <a:ext uri="{FF2B5EF4-FFF2-40B4-BE49-F238E27FC236}">
                <a16:creationId xmlns:a16="http://schemas.microsoft.com/office/drawing/2014/main" xmlns="" id="{46B9E46A-F7B6-4934-B092-915A15FA3311}"/>
              </a:ext>
            </a:extLst>
          </p:cNvPr>
          <p:cNvSpPr txBox="1"/>
          <p:nvPr/>
        </p:nvSpPr>
        <p:spPr>
          <a:xfrm>
            <a:off x="402609" y="3932319"/>
            <a:ext cx="2454925" cy="830997"/>
          </a:xfrm>
          <a:prstGeom prst="rect">
            <a:avLst/>
          </a:prstGeom>
          <a:noFill/>
        </p:spPr>
        <p:txBody>
          <a:bodyPr wrap="square" rtlCol="0">
            <a:spAutoFit/>
          </a:bodyPr>
          <a:lstStyle/>
          <a:p>
            <a:pPr algn="ctr"/>
            <a:r>
              <a:rPr lang="en-US" sz="2400" b="1">
                <a:solidFill>
                  <a:srgbClr val="7030A0"/>
                </a:solidFill>
                <a:latin typeface="Arial" panose="020B0604020202020204" pitchFamily="34" charset="0"/>
                <a:cs typeface="Arial" panose="020B0604020202020204" pitchFamily="34" charset="0"/>
              </a:rPr>
              <a:t>GDP/ng</a:t>
            </a:r>
            <a:r>
              <a:rPr lang="vi-VN" sz="2400" b="1">
                <a:solidFill>
                  <a:srgbClr val="7030A0"/>
                </a:solidFill>
                <a:latin typeface="Arial" panose="020B0604020202020204" pitchFamily="34" charset="0"/>
                <a:cs typeface="Arial" panose="020B0604020202020204" pitchFamily="34" charset="0"/>
              </a:rPr>
              <a:t>ư</a:t>
            </a:r>
            <a:r>
              <a:rPr lang="en-US" sz="2400" b="1">
                <a:solidFill>
                  <a:srgbClr val="7030A0"/>
                </a:solidFill>
                <a:latin typeface="Arial" panose="020B0604020202020204" pitchFamily="34" charset="0"/>
                <a:cs typeface="Arial" panose="020B0604020202020204" pitchFamily="34" charset="0"/>
              </a:rPr>
              <a:t>ời (USD/năm)</a:t>
            </a:r>
          </a:p>
        </p:txBody>
      </p:sp>
      <p:sp>
        <p:nvSpPr>
          <p:cNvPr id="20" name="TextBox 19">
            <a:extLst>
              <a:ext uri="{FF2B5EF4-FFF2-40B4-BE49-F238E27FC236}">
                <a16:creationId xmlns:a16="http://schemas.microsoft.com/office/drawing/2014/main" xmlns="" id="{46A87942-BCE0-4182-B866-6D8F8D61A895}"/>
              </a:ext>
            </a:extLst>
          </p:cNvPr>
          <p:cNvSpPr txBox="1"/>
          <p:nvPr/>
        </p:nvSpPr>
        <p:spPr>
          <a:xfrm>
            <a:off x="1253497" y="1262000"/>
            <a:ext cx="10119138" cy="954107"/>
          </a:xfrm>
          <a:prstGeom prst="rect">
            <a:avLst/>
          </a:prstGeom>
          <a:noFill/>
        </p:spPr>
        <p:txBody>
          <a:bodyPr wrap="square" rtlCol="0">
            <a:spAutoFit/>
          </a:bodyPr>
          <a:lstStyle/>
          <a:p>
            <a:pPr algn="ctr"/>
            <a:r>
              <a:rPr lang="en-US" sz="2800">
                <a:solidFill>
                  <a:srgbClr val="1C11AF"/>
                </a:solidFill>
                <a:latin typeface="Arial" panose="020B0604020202020204" pitchFamily="34" charset="0"/>
                <a:cs typeface="Arial" panose="020B0604020202020204" pitchFamily="34" charset="0"/>
              </a:rPr>
              <a:t>GDP VÀ GDP/ NG</a:t>
            </a:r>
            <a:r>
              <a:rPr lang="vi-VN" sz="2800">
                <a:solidFill>
                  <a:srgbClr val="1C11AF"/>
                </a:solidFill>
                <a:latin typeface="Arial" panose="020B0604020202020204" pitchFamily="34" charset="0"/>
                <a:cs typeface="Arial" panose="020B0604020202020204" pitchFamily="34" charset="0"/>
              </a:rPr>
              <a:t>Ư</a:t>
            </a:r>
            <a:r>
              <a:rPr lang="en-US" sz="2800">
                <a:solidFill>
                  <a:srgbClr val="1C11AF"/>
                </a:solidFill>
                <a:latin typeface="Arial" panose="020B0604020202020204" pitchFamily="34" charset="0"/>
                <a:cs typeface="Arial" panose="020B0604020202020204" pitchFamily="34" charset="0"/>
              </a:rPr>
              <a:t>ỜI CỦA CÁC TRUNG TÂM KINH TẾ LỚN TRÊN THẾ GIỚI NĂM 2020</a:t>
            </a:r>
          </a:p>
        </p:txBody>
      </p:sp>
      <p:sp>
        <p:nvSpPr>
          <p:cNvPr id="21" name="TextBox 20">
            <a:extLst>
              <a:ext uri="{FF2B5EF4-FFF2-40B4-BE49-F238E27FC236}">
                <a16:creationId xmlns:a16="http://schemas.microsoft.com/office/drawing/2014/main" xmlns="" id="{7DE4C6E3-A787-403B-B1FE-A217058CBBDE}"/>
              </a:ext>
            </a:extLst>
          </p:cNvPr>
          <p:cNvSpPr txBox="1"/>
          <p:nvPr/>
        </p:nvSpPr>
        <p:spPr>
          <a:xfrm>
            <a:off x="3171263" y="3328837"/>
            <a:ext cx="1301952" cy="461665"/>
          </a:xfrm>
          <a:prstGeom prst="rect">
            <a:avLst/>
          </a:prstGeom>
          <a:solidFill>
            <a:schemeClr val="bg1"/>
          </a:solid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15 276</a:t>
            </a:r>
          </a:p>
        </p:txBody>
      </p:sp>
      <p:sp>
        <p:nvSpPr>
          <p:cNvPr id="22" name="TextBox 21">
            <a:extLst>
              <a:ext uri="{FF2B5EF4-FFF2-40B4-BE49-F238E27FC236}">
                <a16:creationId xmlns:a16="http://schemas.microsoft.com/office/drawing/2014/main" xmlns="" id="{3C0EB27E-15E1-4FC2-BE3C-A5A1FD77A1FA}"/>
              </a:ext>
            </a:extLst>
          </p:cNvPr>
          <p:cNvSpPr txBox="1"/>
          <p:nvPr/>
        </p:nvSpPr>
        <p:spPr>
          <a:xfrm>
            <a:off x="5446386" y="3305293"/>
            <a:ext cx="1301952" cy="461665"/>
          </a:xfrm>
          <a:prstGeom prst="rect">
            <a:avLst/>
          </a:prstGeom>
          <a:solidFill>
            <a:schemeClr val="accent6">
              <a:lumMod val="20000"/>
              <a:lumOff val="80000"/>
            </a:schemeClr>
          </a:solid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20 937</a:t>
            </a:r>
          </a:p>
        </p:txBody>
      </p:sp>
      <p:sp>
        <p:nvSpPr>
          <p:cNvPr id="23" name="TextBox 22">
            <a:extLst>
              <a:ext uri="{FF2B5EF4-FFF2-40B4-BE49-F238E27FC236}">
                <a16:creationId xmlns:a16="http://schemas.microsoft.com/office/drawing/2014/main" xmlns="" id="{8F96E848-501C-4AD9-8339-2B4DB017BAA4}"/>
              </a:ext>
            </a:extLst>
          </p:cNvPr>
          <p:cNvSpPr txBox="1"/>
          <p:nvPr/>
        </p:nvSpPr>
        <p:spPr>
          <a:xfrm>
            <a:off x="7794493" y="3333871"/>
            <a:ext cx="2454925"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4 975</a:t>
            </a:r>
          </a:p>
        </p:txBody>
      </p:sp>
      <p:sp>
        <p:nvSpPr>
          <p:cNvPr id="24" name="TextBox 23">
            <a:extLst>
              <a:ext uri="{FF2B5EF4-FFF2-40B4-BE49-F238E27FC236}">
                <a16:creationId xmlns:a16="http://schemas.microsoft.com/office/drawing/2014/main" xmlns="" id="{BDD46189-2FD6-4E04-9CB7-2AD24E9112EB}"/>
              </a:ext>
            </a:extLst>
          </p:cNvPr>
          <p:cNvSpPr txBox="1"/>
          <p:nvPr/>
        </p:nvSpPr>
        <p:spPr>
          <a:xfrm>
            <a:off x="9897728" y="3349017"/>
            <a:ext cx="2454925"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14 723</a:t>
            </a:r>
          </a:p>
        </p:txBody>
      </p:sp>
      <p:sp>
        <p:nvSpPr>
          <p:cNvPr id="25" name="TextBox 24">
            <a:extLst>
              <a:ext uri="{FF2B5EF4-FFF2-40B4-BE49-F238E27FC236}">
                <a16:creationId xmlns:a16="http://schemas.microsoft.com/office/drawing/2014/main" xmlns="" id="{18490F99-CC05-476B-AFF0-22F93D997824}"/>
              </a:ext>
            </a:extLst>
          </p:cNvPr>
          <p:cNvSpPr txBox="1"/>
          <p:nvPr/>
        </p:nvSpPr>
        <p:spPr>
          <a:xfrm>
            <a:off x="3194144" y="4118845"/>
            <a:ext cx="2454925"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34 115</a:t>
            </a:r>
          </a:p>
        </p:txBody>
      </p:sp>
      <p:sp>
        <p:nvSpPr>
          <p:cNvPr id="26" name="TextBox 25">
            <a:extLst>
              <a:ext uri="{FF2B5EF4-FFF2-40B4-BE49-F238E27FC236}">
                <a16:creationId xmlns:a16="http://schemas.microsoft.com/office/drawing/2014/main" xmlns="" id="{7AD483BC-3F98-49DA-9DE7-EE66473E697D}"/>
              </a:ext>
            </a:extLst>
          </p:cNvPr>
          <p:cNvSpPr txBox="1"/>
          <p:nvPr/>
        </p:nvSpPr>
        <p:spPr>
          <a:xfrm>
            <a:off x="5545607" y="4178456"/>
            <a:ext cx="2454925"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63 544</a:t>
            </a:r>
          </a:p>
        </p:txBody>
      </p:sp>
      <p:sp>
        <p:nvSpPr>
          <p:cNvPr id="27" name="TextBox 26">
            <a:extLst>
              <a:ext uri="{FF2B5EF4-FFF2-40B4-BE49-F238E27FC236}">
                <a16:creationId xmlns:a16="http://schemas.microsoft.com/office/drawing/2014/main" xmlns="" id="{84128235-0122-4BEA-9CFF-B2163BFCB659}"/>
              </a:ext>
            </a:extLst>
          </p:cNvPr>
          <p:cNvSpPr txBox="1"/>
          <p:nvPr/>
        </p:nvSpPr>
        <p:spPr>
          <a:xfrm>
            <a:off x="7756261" y="4198209"/>
            <a:ext cx="2454925"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39 539</a:t>
            </a:r>
          </a:p>
        </p:txBody>
      </p:sp>
      <p:sp>
        <p:nvSpPr>
          <p:cNvPr id="28" name="TextBox 27">
            <a:extLst>
              <a:ext uri="{FF2B5EF4-FFF2-40B4-BE49-F238E27FC236}">
                <a16:creationId xmlns:a16="http://schemas.microsoft.com/office/drawing/2014/main" xmlns="" id="{C1907905-F638-4DA6-9598-E724CE56515B}"/>
              </a:ext>
            </a:extLst>
          </p:cNvPr>
          <p:cNvSpPr txBox="1"/>
          <p:nvPr/>
        </p:nvSpPr>
        <p:spPr>
          <a:xfrm>
            <a:off x="9875120" y="4149877"/>
            <a:ext cx="2454925"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10 500</a:t>
            </a:r>
          </a:p>
        </p:txBody>
      </p:sp>
      <p:sp>
        <p:nvSpPr>
          <p:cNvPr id="29" name="TextBox 28">
            <a:extLst>
              <a:ext uri="{FF2B5EF4-FFF2-40B4-BE49-F238E27FC236}">
                <a16:creationId xmlns:a16="http://schemas.microsoft.com/office/drawing/2014/main" xmlns="" id="{0B76BC18-83AC-45D0-B3E9-8FF4AC47B8AE}"/>
              </a:ext>
            </a:extLst>
          </p:cNvPr>
          <p:cNvSpPr txBox="1"/>
          <p:nvPr/>
        </p:nvSpPr>
        <p:spPr>
          <a:xfrm>
            <a:off x="42560" y="5225078"/>
            <a:ext cx="11709071" cy="1323439"/>
          </a:xfrm>
          <a:prstGeom prst="rect">
            <a:avLst/>
          </a:prstGeom>
          <a:noFill/>
        </p:spPr>
        <p:txBody>
          <a:bodyPr wrap="square" rtlCol="0">
            <a:spAutoFit/>
          </a:bodyPr>
          <a:lstStyle/>
          <a:p>
            <a:pPr marL="571500" indent="-571500" algn="ctr">
              <a:buFontTx/>
              <a:buChar char="-"/>
            </a:pPr>
            <a:r>
              <a:rPr lang="en-US" sz="4000">
                <a:solidFill>
                  <a:srgbClr val="0000CC"/>
                </a:solidFill>
                <a:latin typeface="Arial" panose="020B0604020202020204" pitchFamily="34" charset="0"/>
                <a:cs typeface="Arial" panose="020B0604020202020204" pitchFamily="34" charset="0"/>
              </a:rPr>
              <a:t>Tổng sản phẩm trong n</a:t>
            </a:r>
            <a:r>
              <a:rPr lang="vi-VN" sz="4000">
                <a:solidFill>
                  <a:srgbClr val="0000CC"/>
                </a:solidFill>
                <a:latin typeface="Arial" panose="020B0604020202020204" pitchFamily="34" charset="0"/>
                <a:cs typeface="Arial" panose="020B0604020202020204" pitchFamily="34" charset="0"/>
              </a:rPr>
              <a:t>ư</a:t>
            </a:r>
            <a:r>
              <a:rPr lang="en-US" sz="4000">
                <a:solidFill>
                  <a:srgbClr val="0000CC"/>
                </a:solidFill>
                <a:latin typeface="Arial" panose="020B0604020202020204" pitchFamily="34" charset="0"/>
                <a:cs typeface="Arial" panose="020B0604020202020204" pitchFamily="34" charset="0"/>
              </a:rPr>
              <a:t>ớc  (GDP)  đạt h</a:t>
            </a:r>
            <a:r>
              <a:rPr lang="vi-VN" sz="4000">
                <a:solidFill>
                  <a:srgbClr val="0000CC"/>
                </a:solidFill>
                <a:latin typeface="Arial" panose="020B0604020202020204" pitchFamily="34" charset="0"/>
                <a:cs typeface="Arial" panose="020B0604020202020204" pitchFamily="34" charset="0"/>
              </a:rPr>
              <a:t>ơ</a:t>
            </a:r>
            <a:r>
              <a:rPr lang="en-US" sz="4000">
                <a:solidFill>
                  <a:srgbClr val="0000CC"/>
                </a:solidFill>
                <a:latin typeface="Arial" panose="020B0604020202020204" pitchFamily="34" charset="0"/>
                <a:cs typeface="Arial" panose="020B0604020202020204" pitchFamily="34" charset="0"/>
              </a:rPr>
              <a:t>n </a:t>
            </a:r>
          </a:p>
          <a:p>
            <a:pPr algn="ctr"/>
            <a:r>
              <a:rPr lang="en-US" sz="4000">
                <a:solidFill>
                  <a:srgbClr val="0000CC"/>
                </a:solidFill>
                <a:latin typeface="Arial" panose="020B0604020202020204" pitchFamily="34" charset="0"/>
                <a:cs typeface="Arial" panose="020B0604020202020204" pitchFamily="34" charset="0"/>
              </a:rPr>
              <a:t> 15 nghìn tỉ USD - đứng thứ 2 thế giới </a:t>
            </a:r>
          </a:p>
        </p:txBody>
      </p:sp>
      <p:grpSp>
        <p:nvGrpSpPr>
          <p:cNvPr id="30" name="Group 29">
            <a:extLst>
              <a:ext uri="{FF2B5EF4-FFF2-40B4-BE49-F238E27FC236}">
                <a16:creationId xmlns:a16="http://schemas.microsoft.com/office/drawing/2014/main" xmlns="" id="{89D38E7F-C6BD-4826-ABCF-45BE0B0E3D35}"/>
              </a:ext>
            </a:extLst>
          </p:cNvPr>
          <p:cNvGrpSpPr/>
          <p:nvPr/>
        </p:nvGrpSpPr>
        <p:grpSpPr>
          <a:xfrm>
            <a:off x="124909" y="43541"/>
            <a:ext cx="11804977" cy="872949"/>
            <a:chOff x="1133366" y="2220084"/>
            <a:chExt cx="5681780" cy="914400"/>
          </a:xfrm>
          <a:solidFill>
            <a:schemeClr val="accent2">
              <a:lumMod val="20000"/>
              <a:lumOff val="80000"/>
            </a:schemeClr>
          </a:solidFill>
        </p:grpSpPr>
        <p:sp>
          <p:nvSpPr>
            <p:cNvPr id="31" name="Arrow: Pentagon 30">
              <a:extLst>
                <a:ext uri="{FF2B5EF4-FFF2-40B4-BE49-F238E27FC236}">
                  <a16:creationId xmlns:a16="http://schemas.microsoft.com/office/drawing/2014/main" xmlns="" id="{3070973C-1896-4278-98EF-BE677E9F5A43}"/>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2" name="TextBox 31">
              <a:extLst>
                <a:ext uri="{FF2B5EF4-FFF2-40B4-BE49-F238E27FC236}">
                  <a16:creationId xmlns:a16="http://schemas.microsoft.com/office/drawing/2014/main" xmlns="" id="{1C428233-E7CB-41C6-BE9F-303B1EB04EFF}"/>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33" name="TextBox 32">
            <a:extLst>
              <a:ext uri="{FF2B5EF4-FFF2-40B4-BE49-F238E27FC236}">
                <a16:creationId xmlns:a16="http://schemas.microsoft.com/office/drawing/2014/main" xmlns="" id="{0918824F-4B57-469B-9833-A36CBBCD9BB9}"/>
              </a:ext>
            </a:extLst>
          </p:cNvPr>
          <p:cNvSpPr txBox="1"/>
          <p:nvPr/>
        </p:nvSpPr>
        <p:spPr>
          <a:xfrm>
            <a:off x="1155018" y="185513"/>
            <a:ext cx="10898041"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Liên minh Châu Âu-một trung tâm kinh tế lớn trên thế giới</a:t>
            </a:r>
          </a:p>
        </p:txBody>
      </p:sp>
      <p:sp>
        <p:nvSpPr>
          <p:cNvPr id="34" name="Arrow: Pentagon 33">
            <a:extLst>
              <a:ext uri="{FF2B5EF4-FFF2-40B4-BE49-F238E27FC236}">
                <a16:creationId xmlns:a16="http://schemas.microsoft.com/office/drawing/2014/main" xmlns="" id="{69BAB81C-6CDD-4AB4-B0C1-FEB5611589A9}"/>
              </a:ext>
            </a:extLst>
          </p:cNvPr>
          <p:cNvSpPr/>
          <p:nvPr/>
        </p:nvSpPr>
        <p:spPr>
          <a:xfrm>
            <a:off x="62590" y="40617"/>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Tree>
    <p:extLst>
      <p:ext uri="{BB962C8B-B14F-4D97-AF65-F5344CB8AC3E}">
        <p14:creationId xmlns:p14="http://schemas.microsoft.com/office/powerpoint/2010/main" val="224879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DEB110BA-F6F5-4A88-85F8-15418E270E37}"/>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sp>
        <p:nvSpPr>
          <p:cNvPr id="13" name="TextBox 12">
            <a:extLst>
              <a:ext uri="{FF2B5EF4-FFF2-40B4-BE49-F238E27FC236}">
                <a16:creationId xmlns:a16="http://schemas.microsoft.com/office/drawing/2014/main" xmlns="" id="{EE9AC104-BD34-4CEE-8EE3-728F45DEE2CC}"/>
              </a:ext>
            </a:extLst>
          </p:cNvPr>
          <p:cNvSpPr txBox="1"/>
          <p:nvPr/>
        </p:nvSpPr>
        <p:spPr>
          <a:xfrm>
            <a:off x="0" y="1268523"/>
            <a:ext cx="12251665" cy="707886"/>
          </a:xfrm>
          <a:prstGeom prst="rect">
            <a:avLst/>
          </a:prstGeom>
          <a:noFill/>
        </p:spPr>
        <p:txBody>
          <a:bodyPr wrap="square" rtlCol="0">
            <a:spAutoFit/>
          </a:bodyPr>
          <a:lstStyle/>
          <a:p>
            <a:r>
              <a:rPr lang="en-US" sz="4000">
                <a:solidFill>
                  <a:srgbClr val="0000CC"/>
                </a:solidFill>
                <a:latin typeface="Arial" panose="020B0604020202020204" pitchFamily="34" charset="0"/>
                <a:cs typeface="Arial" panose="020B0604020202020204" pitchFamily="34" charset="0"/>
              </a:rPr>
              <a:t>- </a:t>
            </a:r>
            <a:r>
              <a:rPr lang="en-US" sz="4000">
                <a:solidFill>
                  <a:srgbClr val="1C11AF"/>
                </a:solidFill>
                <a:latin typeface="Arial" panose="020B0604020202020204" pitchFamily="34" charset="0"/>
                <a:cs typeface="Arial" panose="020B0604020202020204" pitchFamily="34" charset="0"/>
              </a:rPr>
              <a:t>Tổ chức thương mại hàng đầu thế giới:</a:t>
            </a:r>
          </a:p>
        </p:txBody>
      </p:sp>
      <p:graphicFrame>
        <p:nvGraphicFramePr>
          <p:cNvPr id="15" name="Table 10">
            <a:extLst>
              <a:ext uri="{FF2B5EF4-FFF2-40B4-BE49-F238E27FC236}">
                <a16:creationId xmlns:a16="http://schemas.microsoft.com/office/drawing/2014/main" xmlns="" id="{5C52D8D2-D081-46A8-8451-11B4E37AA72E}"/>
              </a:ext>
            </a:extLst>
          </p:cNvPr>
          <p:cNvGraphicFramePr>
            <a:graphicFrameLocks noGrp="1"/>
          </p:cNvGraphicFramePr>
          <p:nvPr>
            <p:extLst>
              <p:ext uri="{D42A27DB-BD31-4B8C-83A1-F6EECF244321}">
                <p14:modId xmlns:p14="http://schemas.microsoft.com/office/powerpoint/2010/main" val="3127138068"/>
              </p:ext>
            </p:extLst>
          </p:nvPr>
        </p:nvGraphicFramePr>
        <p:xfrm>
          <a:off x="296170" y="4513851"/>
          <a:ext cx="11595309" cy="2101254"/>
        </p:xfrm>
        <a:graphic>
          <a:graphicData uri="http://schemas.openxmlformats.org/drawingml/2006/table">
            <a:tbl>
              <a:tblPr firstRow="1" bandRow="1">
                <a:tableStyleId>{5C22544A-7EE6-4342-B048-85BDC9FD1C3A}</a:tableStyleId>
              </a:tblPr>
              <a:tblGrid>
                <a:gridCol w="2696358">
                  <a:extLst>
                    <a:ext uri="{9D8B030D-6E8A-4147-A177-3AD203B41FA5}">
                      <a16:colId xmlns:a16="http://schemas.microsoft.com/office/drawing/2014/main" xmlns="" val="1191416298"/>
                    </a:ext>
                  </a:extLst>
                </a:gridCol>
                <a:gridCol w="1700279">
                  <a:extLst>
                    <a:ext uri="{9D8B030D-6E8A-4147-A177-3AD203B41FA5}">
                      <a16:colId xmlns:a16="http://schemas.microsoft.com/office/drawing/2014/main" xmlns="" val="2378974147"/>
                    </a:ext>
                  </a:extLst>
                </a:gridCol>
                <a:gridCol w="1586429">
                  <a:extLst>
                    <a:ext uri="{9D8B030D-6E8A-4147-A177-3AD203B41FA5}">
                      <a16:colId xmlns:a16="http://schemas.microsoft.com/office/drawing/2014/main" xmlns="" val="765628852"/>
                    </a:ext>
                  </a:extLst>
                </a:gridCol>
                <a:gridCol w="1961003">
                  <a:extLst>
                    <a:ext uri="{9D8B030D-6E8A-4147-A177-3AD203B41FA5}">
                      <a16:colId xmlns:a16="http://schemas.microsoft.com/office/drawing/2014/main" xmlns="" val="2307575038"/>
                    </a:ext>
                  </a:extLst>
                </a:gridCol>
                <a:gridCol w="2005069">
                  <a:extLst>
                    <a:ext uri="{9D8B030D-6E8A-4147-A177-3AD203B41FA5}">
                      <a16:colId xmlns:a16="http://schemas.microsoft.com/office/drawing/2014/main" xmlns="" val="2622517042"/>
                    </a:ext>
                  </a:extLst>
                </a:gridCol>
                <a:gridCol w="1646171">
                  <a:extLst>
                    <a:ext uri="{9D8B030D-6E8A-4147-A177-3AD203B41FA5}">
                      <a16:colId xmlns:a16="http://schemas.microsoft.com/office/drawing/2014/main" xmlns="" val="401003235"/>
                    </a:ext>
                  </a:extLst>
                </a:gridCol>
              </a:tblGrid>
              <a:tr h="688114">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xmlns="" val="3194394671"/>
                  </a:ext>
                </a:extLst>
              </a:tr>
              <a:tr h="751037">
                <a:tc>
                  <a:txBody>
                    <a:bodyPr/>
                    <a:lstStyle/>
                    <a:p>
                      <a:endParaRPr lang="en-US"/>
                    </a:p>
                  </a:txBody>
                  <a:tcPr>
                    <a:solidFill>
                      <a:schemeClr val="accent4">
                        <a:lumMod val="60000"/>
                        <a:lumOff val="40000"/>
                        <a:alpha val="87000"/>
                      </a:schemeClr>
                    </a:solidFill>
                  </a:tcPr>
                </a:tc>
                <a:tc>
                  <a:txBody>
                    <a:bodyPr/>
                    <a:lstStyle/>
                    <a:p>
                      <a:endParaRPr lang="en-US"/>
                    </a:p>
                  </a:txBody>
                  <a:tcPr>
                    <a:solidFill>
                      <a:schemeClr val="accent4">
                        <a:lumMod val="60000"/>
                        <a:lumOff val="40000"/>
                        <a:alpha val="87000"/>
                      </a:schemeClr>
                    </a:solidFill>
                  </a:tcPr>
                </a:tc>
                <a:tc>
                  <a:txBody>
                    <a:bodyPr/>
                    <a:lstStyle/>
                    <a:p>
                      <a:endParaRPr lang="en-US"/>
                    </a:p>
                  </a:txBody>
                  <a:tcPr>
                    <a:solidFill>
                      <a:schemeClr val="accent4">
                        <a:lumMod val="60000"/>
                        <a:lumOff val="40000"/>
                        <a:alpha val="87000"/>
                      </a:schemeClr>
                    </a:solidFill>
                  </a:tcPr>
                </a:tc>
                <a:tc>
                  <a:txBody>
                    <a:bodyPr/>
                    <a:lstStyle/>
                    <a:p>
                      <a:endParaRPr lang="en-US"/>
                    </a:p>
                  </a:txBody>
                  <a:tcPr>
                    <a:solidFill>
                      <a:schemeClr val="accent4">
                        <a:lumMod val="60000"/>
                        <a:lumOff val="40000"/>
                        <a:alpha val="87000"/>
                      </a:schemeClr>
                    </a:solidFill>
                  </a:tcPr>
                </a:tc>
                <a:tc>
                  <a:txBody>
                    <a:bodyPr/>
                    <a:lstStyle/>
                    <a:p>
                      <a:endParaRPr lang="en-US"/>
                    </a:p>
                  </a:txBody>
                  <a:tcPr>
                    <a:solidFill>
                      <a:schemeClr val="accent4">
                        <a:lumMod val="60000"/>
                        <a:lumOff val="40000"/>
                        <a:alpha val="87000"/>
                      </a:schemeClr>
                    </a:solidFill>
                  </a:tcPr>
                </a:tc>
                <a:tc>
                  <a:txBody>
                    <a:bodyPr/>
                    <a:lstStyle/>
                    <a:p>
                      <a:endParaRPr lang="en-US"/>
                    </a:p>
                  </a:txBody>
                  <a:tcPr>
                    <a:solidFill>
                      <a:schemeClr val="accent4">
                        <a:lumMod val="60000"/>
                        <a:lumOff val="40000"/>
                        <a:alpha val="87000"/>
                      </a:schemeClr>
                    </a:solidFill>
                  </a:tcPr>
                </a:tc>
                <a:extLst>
                  <a:ext uri="{0D108BD9-81ED-4DB2-BD59-A6C34878D82A}">
                    <a16:rowId xmlns:a16="http://schemas.microsoft.com/office/drawing/2014/main" xmlns="" val="2586557885"/>
                  </a:ext>
                </a:extLst>
              </a:tr>
              <a:tr h="662103">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extLst>
                  <a:ext uri="{0D108BD9-81ED-4DB2-BD59-A6C34878D82A}">
                    <a16:rowId xmlns:a16="http://schemas.microsoft.com/office/drawing/2014/main" xmlns="" val="2567225096"/>
                  </a:ext>
                </a:extLst>
              </a:tr>
            </a:tbl>
          </a:graphicData>
        </a:graphic>
      </p:graphicFrame>
      <p:sp>
        <p:nvSpPr>
          <p:cNvPr id="16" name="TextBox 15">
            <a:extLst>
              <a:ext uri="{FF2B5EF4-FFF2-40B4-BE49-F238E27FC236}">
                <a16:creationId xmlns:a16="http://schemas.microsoft.com/office/drawing/2014/main" xmlns="" id="{640A6FE7-281E-469F-87C8-36F913662BFE}"/>
              </a:ext>
            </a:extLst>
          </p:cNvPr>
          <p:cNvSpPr txBox="1"/>
          <p:nvPr/>
        </p:nvSpPr>
        <p:spPr>
          <a:xfrm>
            <a:off x="802589" y="4512764"/>
            <a:ext cx="1908673" cy="707886"/>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Trung tâm kinh tế lớn</a:t>
            </a:r>
          </a:p>
        </p:txBody>
      </p:sp>
      <p:sp>
        <p:nvSpPr>
          <p:cNvPr id="17" name="TextBox 16">
            <a:extLst>
              <a:ext uri="{FF2B5EF4-FFF2-40B4-BE49-F238E27FC236}">
                <a16:creationId xmlns:a16="http://schemas.microsoft.com/office/drawing/2014/main" xmlns="" id="{2402725C-208B-4748-9F06-C3CE2098934F}"/>
              </a:ext>
            </a:extLst>
          </p:cNvPr>
          <p:cNvSpPr txBox="1"/>
          <p:nvPr/>
        </p:nvSpPr>
        <p:spPr>
          <a:xfrm>
            <a:off x="3349487" y="4627683"/>
            <a:ext cx="1301952"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EU</a:t>
            </a:r>
          </a:p>
        </p:txBody>
      </p:sp>
      <p:sp>
        <p:nvSpPr>
          <p:cNvPr id="18" name="TextBox 17">
            <a:extLst>
              <a:ext uri="{FF2B5EF4-FFF2-40B4-BE49-F238E27FC236}">
                <a16:creationId xmlns:a16="http://schemas.microsoft.com/office/drawing/2014/main" xmlns="" id="{A37F9183-C26B-4A52-BA03-174D07CE358D}"/>
              </a:ext>
            </a:extLst>
          </p:cNvPr>
          <p:cNvSpPr txBox="1"/>
          <p:nvPr/>
        </p:nvSpPr>
        <p:spPr>
          <a:xfrm>
            <a:off x="4954570" y="4659604"/>
            <a:ext cx="1792231"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Hoa Kỳ</a:t>
            </a:r>
          </a:p>
        </p:txBody>
      </p:sp>
      <p:sp>
        <p:nvSpPr>
          <p:cNvPr id="19" name="TextBox 18">
            <a:extLst>
              <a:ext uri="{FF2B5EF4-FFF2-40B4-BE49-F238E27FC236}">
                <a16:creationId xmlns:a16="http://schemas.microsoft.com/office/drawing/2014/main" xmlns="" id="{3A39D02D-F024-43EA-8F64-C3C0972BE6A9}"/>
              </a:ext>
            </a:extLst>
          </p:cNvPr>
          <p:cNvSpPr txBox="1"/>
          <p:nvPr/>
        </p:nvSpPr>
        <p:spPr>
          <a:xfrm>
            <a:off x="8439197" y="4601779"/>
            <a:ext cx="1792231"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Nhật Bản</a:t>
            </a:r>
          </a:p>
        </p:txBody>
      </p:sp>
      <p:sp>
        <p:nvSpPr>
          <p:cNvPr id="20" name="TextBox 19">
            <a:extLst>
              <a:ext uri="{FF2B5EF4-FFF2-40B4-BE49-F238E27FC236}">
                <a16:creationId xmlns:a16="http://schemas.microsoft.com/office/drawing/2014/main" xmlns="" id="{5A39FB57-1E1C-41A2-91E8-2C1FF7661690}"/>
              </a:ext>
            </a:extLst>
          </p:cNvPr>
          <p:cNvSpPr txBox="1"/>
          <p:nvPr/>
        </p:nvSpPr>
        <p:spPr>
          <a:xfrm>
            <a:off x="6478017" y="4610770"/>
            <a:ext cx="2253237"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Trung Quốc</a:t>
            </a:r>
          </a:p>
        </p:txBody>
      </p:sp>
      <p:sp>
        <p:nvSpPr>
          <p:cNvPr id="21" name="TextBox 20">
            <a:extLst>
              <a:ext uri="{FF2B5EF4-FFF2-40B4-BE49-F238E27FC236}">
                <a16:creationId xmlns:a16="http://schemas.microsoft.com/office/drawing/2014/main" xmlns="" id="{46D9B04C-D9C9-476D-B61D-66492E118C59}"/>
              </a:ext>
            </a:extLst>
          </p:cNvPr>
          <p:cNvSpPr txBox="1"/>
          <p:nvPr/>
        </p:nvSpPr>
        <p:spPr>
          <a:xfrm>
            <a:off x="406975" y="5407592"/>
            <a:ext cx="2454925" cy="430887"/>
          </a:xfrm>
          <a:prstGeom prst="rect">
            <a:avLst/>
          </a:prstGeom>
          <a:noFill/>
        </p:spPr>
        <p:txBody>
          <a:bodyPr wrap="square" rtlCol="0">
            <a:spAutoFit/>
          </a:bodyPr>
          <a:lstStyle/>
          <a:p>
            <a:pPr algn="ctr"/>
            <a:r>
              <a:rPr lang="en-US" sz="2200">
                <a:solidFill>
                  <a:srgbClr val="1C11AF"/>
                </a:solidFill>
                <a:latin typeface="Arial" panose="020B0604020202020204" pitchFamily="34" charset="0"/>
                <a:cs typeface="Arial" panose="020B0604020202020204" pitchFamily="34" charset="0"/>
              </a:rPr>
              <a:t>Giá trị xuất khẩu</a:t>
            </a:r>
          </a:p>
        </p:txBody>
      </p:sp>
      <p:sp>
        <p:nvSpPr>
          <p:cNvPr id="22" name="TextBox 21">
            <a:extLst>
              <a:ext uri="{FF2B5EF4-FFF2-40B4-BE49-F238E27FC236}">
                <a16:creationId xmlns:a16="http://schemas.microsoft.com/office/drawing/2014/main" xmlns="" id="{E913DD95-8F17-45B8-A7BE-89DB6B310BB3}"/>
              </a:ext>
            </a:extLst>
          </p:cNvPr>
          <p:cNvSpPr txBox="1"/>
          <p:nvPr/>
        </p:nvSpPr>
        <p:spPr>
          <a:xfrm>
            <a:off x="416568" y="6093491"/>
            <a:ext cx="2454925" cy="430887"/>
          </a:xfrm>
          <a:prstGeom prst="rect">
            <a:avLst/>
          </a:prstGeom>
          <a:noFill/>
        </p:spPr>
        <p:txBody>
          <a:bodyPr wrap="square" rtlCol="0">
            <a:spAutoFit/>
          </a:bodyPr>
          <a:lstStyle/>
          <a:p>
            <a:pPr algn="ctr"/>
            <a:r>
              <a:rPr lang="en-US" sz="2200">
                <a:solidFill>
                  <a:srgbClr val="1C11AF"/>
                </a:solidFill>
                <a:latin typeface="Arial" panose="020B0604020202020204" pitchFamily="34" charset="0"/>
                <a:cs typeface="Arial" panose="020B0604020202020204" pitchFamily="34" charset="0"/>
              </a:rPr>
              <a:t>Giá trị nhập khẩu</a:t>
            </a:r>
          </a:p>
        </p:txBody>
      </p:sp>
      <p:sp>
        <p:nvSpPr>
          <p:cNvPr id="23" name="TextBox 22">
            <a:extLst>
              <a:ext uri="{FF2B5EF4-FFF2-40B4-BE49-F238E27FC236}">
                <a16:creationId xmlns:a16="http://schemas.microsoft.com/office/drawing/2014/main" xmlns="" id="{67FFF1E5-7A61-4758-9E48-177A6C261708}"/>
              </a:ext>
            </a:extLst>
          </p:cNvPr>
          <p:cNvSpPr txBox="1"/>
          <p:nvPr/>
        </p:nvSpPr>
        <p:spPr>
          <a:xfrm>
            <a:off x="724614" y="3628308"/>
            <a:ext cx="11073792" cy="830997"/>
          </a:xfrm>
          <a:prstGeom prst="rect">
            <a:avLst/>
          </a:prstGeom>
          <a:noFill/>
        </p:spPr>
        <p:txBody>
          <a:bodyPr wrap="square" rtlCol="0">
            <a:spAutoFit/>
          </a:bodyPr>
          <a:lstStyle/>
          <a:p>
            <a:pPr algn="ctr"/>
            <a:r>
              <a:rPr lang="en-US" sz="2400">
                <a:solidFill>
                  <a:srgbClr val="00B050"/>
                </a:solidFill>
                <a:latin typeface="Arial" panose="020B0604020202020204" pitchFamily="34" charset="0"/>
                <a:cs typeface="Arial" panose="020B0604020202020204" pitchFamily="34" charset="0"/>
              </a:rPr>
              <a:t>Giá trị xuất,nhập khẩu của bốn trung tâm kinh tế lớn nhất và thế giới năm 2019</a:t>
            </a:r>
          </a:p>
          <a:p>
            <a:pPr algn="ctr"/>
            <a:r>
              <a:rPr lang="en-US" sz="2400">
                <a:solidFill>
                  <a:srgbClr val="00B050"/>
                </a:solidFill>
                <a:latin typeface="Arial" panose="020B0604020202020204" pitchFamily="34" charset="0"/>
                <a:cs typeface="Arial" panose="020B0604020202020204" pitchFamily="34" charset="0"/>
              </a:rPr>
              <a:t> 								(Đ</a:t>
            </a:r>
            <a:r>
              <a:rPr lang="vi-VN" sz="2400">
                <a:solidFill>
                  <a:srgbClr val="00B050"/>
                </a:solidFill>
                <a:latin typeface="Arial" panose="020B0604020202020204" pitchFamily="34" charset="0"/>
                <a:cs typeface="Arial" panose="020B0604020202020204" pitchFamily="34" charset="0"/>
              </a:rPr>
              <a:t>ơ</a:t>
            </a:r>
            <a:r>
              <a:rPr lang="en-US" sz="2400">
                <a:solidFill>
                  <a:srgbClr val="00B050"/>
                </a:solidFill>
                <a:latin typeface="Arial" panose="020B0604020202020204" pitchFamily="34" charset="0"/>
                <a:cs typeface="Arial" panose="020B0604020202020204" pitchFamily="34" charset="0"/>
              </a:rPr>
              <a:t>n vị: tỉ USD)</a:t>
            </a:r>
          </a:p>
        </p:txBody>
      </p:sp>
      <p:sp>
        <p:nvSpPr>
          <p:cNvPr id="24" name="TextBox 23">
            <a:extLst>
              <a:ext uri="{FF2B5EF4-FFF2-40B4-BE49-F238E27FC236}">
                <a16:creationId xmlns:a16="http://schemas.microsoft.com/office/drawing/2014/main" xmlns="" id="{8578A431-A1B6-4193-99A5-F35324121FE3}"/>
              </a:ext>
            </a:extLst>
          </p:cNvPr>
          <p:cNvSpPr txBox="1"/>
          <p:nvPr/>
        </p:nvSpPr>
        <p:spPr>
          <a:xfrm>
            <a:off x="2624100" y="5327329"/>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 5813,2</a:t>
            </a:r>
          </a:p>
        </p:txBody>
      </p:sp>
      <p:sp>
        <p:nvSpPr>
          <p:cNvPr id="25" name="TextBox 24">
            <a:extLst>
              <a:ext uri="{FF2B5EF4-FFF2-40B4-BE49-F238E27FC236}">
                <a16:creationId xmlns:a16="http://schemas.microsoft.com/office/drawing/2014/main" xmlns="" id="{0F3C7F6E-C486-4BC5-8BE1-22F538E747DD}"/>
              </a:ext>
            </a:extLst>
          </p:cNvPr>
          <p:cNvSpPr txBox="1"/>
          <p:nvPr/>
        </p:nvSpPr>
        <p:spPr>
          <a:xfrm>
            <a:off x="4139359" y="5344662"/>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1 645,6</a:t>
            </a:r>
          </a:p>
        </p:txBody>
      </p:sp>
      <p:sp>
        <p:nvSpPr>
          <p:cNvPr id="26" name="TextBox 25">
            <a:extLst>
              <a:ext uri="{FF2B5EF4-FFF2-40B4-BE49-F238E27FC236}">
                <a16:creationId xmlns:a16="http://schemas.microsoft.com/office/drawing/2014/main" xmlns="" id="{0F5093EE-328C-4EE0-90E8-CDE392AF94A6}"/>
              </a:ext>
            </a:extLst>
          </p:cNvPr>
          <p:cNvSpPr txBox="1"/>
          <p:nvPr/>
        </p:nvSpPr>
        <p:spPr>
          <a:xfrm>
            <a:off x="5942234" y="5327329"/>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2 499,0</a:t>
            </a:r>
          </a:p>
        </p:txBody>
      </p:sp>
      <p:sp>
        <p:nvSpPr>
          <p:cNvPr id="27" name="TextBox 26">
            <a:extLst>
              <a:ext uri="{FF2B5EF4-FFF2-40B4-BE49-F238E27FC236}">
                <a16:creationId xmlns:a16="http://schemas.microsoft.com/office/drawing/2014/main" xmlns="" id="{47535E47-381E-49FC-B4D7-8AA76E9D5016}"/>
              </a:ext>
            </a:extLst>
          </p:cNvPr>
          <p:cNvSpPr txBox="1"/>
          <p:nvPr/>
        </p:nvSpPr>
        <p:spPr>
          <a:xfrm>
            <a:off x="9700295" y="5294996"/>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18 371,8</a:t>
            </a:r>
          </a:p>
        </p:txBody>
      </p:sp>
      <p:sp>
        <p:nvSpPr>
          <p:cNvPr id="28" name="TextBox 27">
            <a:extLst>
              <a:ext uri="{FF2B5EF4-FFF2-40B4-BE49-F238E27FC236}">
                <a16:creationId xmlns:a16="http://schemas.microsoft.com/office/drawing/2014/main" xmlns="" id="{3B5951FF-3C8B-4A99-A565-2A159AB71362}"/>
              </a:ext>
            </a:extLst>
          </p:cNvPr>
          <p:cNvSpPr txBox="1"/>
          <p:nvPr/>
        </p:nvSpPr>
        <p:spPr>
          <a:xfrm>
            <a:off x="2624100" y="6052196"/>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5 526,7</a:t>
            </a:r>
          </a:p>
        </p:txBody>
      </p:sp>
      <p:sp>
        <p:nvSpPr>
          <p:cNvPr id="29" name="TextBox 28">
            <a:extLst>
              <a:ext uri="{FF2B5EF4-FFF2-40B4-BE49-F238E27FC236}">
                <a16:creationId xmlns:a16="http://schemas.microsoft.com/office/drawing/2014/main" xmlns="" id="{1B02AC69-55B6-4C86-B318-32EBF2F4A1AD}"/>
              </a:ext>
            </a:extLst>
          </p:cNvPr>
          <p:cNvSpPr txBox="1"/>
          <p:nvPr/>
        </p:nvSpPr>
        <p:spPr>
          <a:xfrm>
            <a:off x="4238401" y="6044171"/>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2 568,4</a:t>
            </a:r>
          </a:p>
        </p:txBody>
      </p:sp>
      <p:sp>
        <p:nvSpPr>
          <p:cNvPr id="30" name="TextBox 29">
            <a:extLst>
              <a:ext uri="{FF2B5EF4-FFF2-40B4-BE49-F238E27FC236}">
                <a16:creationId xmlns:a16="http://schemas.microsoft.com/office/drawing/2014/main" xmlns="" id="{27E45490-A418-4455-A9E3-1662910845D5}"/>
              </a:ext>
            </a:extLst>
          </p:cNvPr>
          <p:cNvSpPr txBox="1"/>
          <p:nvPr/>
        </p:nvSpPr>
        <p:spPr>
          <a:xfrm>
            <a:off x="6004673" y="6026838"/>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2 077,1</a:t>
            </a:r>
          </a:p>
        </p:txBody>
      </p:sp>
      <p:sp>
        <p:nvSpPr>
          <p:cNvPr id="31" name="TextBox 30">
            <a:extLst>
              <a:ext uri="{FF2B5EF4-FFF2-40B4-BE49-F238E27FC236}">
                <a16:creationId xmlns:a16="http://schemas.microsoft.com/office/drawing/2014/main" xmlns="" id="{E222A5D2-DD51-4DC3-BC2C-559CD43167BD}"/>
              </a:ext>
            </a:extLst>
          </p:cNvPr>
          <p:cNvSpPr txBox="1"/>
          <p:nvPr/>
        </p:nvSpPr>
        <p:spPr>
          <a:xfrm>
            <a:off x="9737075" y="6106758"/>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18 798,2</a:t>
            </a:r>
          </a:p>
        </p:txBody>
      </p:sp>
      <p:sp>
        <p:nvSpPr>
          <p:cNvPr id="32" name="TextBox 31">
            <a:extLst>
              <a:ext uri="{FF2B5EF4-FFF2-40B4-BE49-F238E27FC236}">
                <a16:creationId xmlns:a16="http://schemas.microsoft.com/office/drawing/2014/main" xmlns="" id="{608D37DC-0F79-4A11-A849-6F60E9EC55E5}"/>
              </a:ext>
            </a:extLst>
          </p:cNvPr>
          <p:cNvSpPr txBox="1"/>
          <p:nvPr/>
        </p:nvSpPr>
        <p:spPr>
          <a:xfrm>
            <a:off x="10323815" y="4634152"/>
            <a:ext cx="1792231"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Thế giới</a:t>
            </a:r>
          </a:p>
        </p:txBody>
      </p:sp>
      <p:sp>
        <p:nvSpPr>
          <p:cNvPr id="33" name="TextBox 32">
            <a:extLst>
              <a:ext uri="{FF2B5EF4-FFF2-40B4-BE49-F238E27FC236}">
                <a16:creationId xmlns:a16="http://schemas.microsoft.com/office/drawing/2014/main" xmlns="" id="{78B83617-CE1A-4D0A-A010-8673006A830F}"/>
              </a:ext>
            </a:extLst>
          </p:cNvPr>
          <p:cNvSpPr txBox="1"/>
          <p:nvPr/>
        </p:nvSpPr>
        <p:spPr>
          <a:xfrm>
            <a:off x="7868890" y="6092397"/>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720,7</a:t>
            </a:r>
          </a:p>
        </p:txBody>
      </p:sp>
      <p:sp>
        <p:nvSpPr>
          <p:cNvPr id="34" name="TextBox 33">
            <a:extLst>
              <a:ext uri="{FF2B5EF4-FFF2-40B4-BE49-F238E27FC236}">
                <a16:creationId xmlns:a16="http://schemas.microsoft.com/office/drawing/2014/main" xmlns="" id="{C480E372-0CBC-4C4E-811C-1136DF3B6312}"/>
              </a:ext>
            </a:extLst>
          </p:cNvPr>
          <p:cNvSpPr txBox="1"/>
          <p:nvPr/>
        </p:nvSpPr>
        <p:spPr>
          <a:xfrm>
            <a:off x="7896437" y="5294996"/>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705,5</a:t>
            </a:r>
          </a:p>
        </p:txBody>
      </p:sp>
      <p:sp>
        <p:nvSpPr>
          <p:cNvPr id="36" name="TextBox 35">
            <a:extLst>
              <a:ext uri="{FF2B5EF4-FFF2-40B4-BE49-F238E27FC236}">
                <a16:creationId xmlns:a16="http://schemas.microsoft.com/office/drawing/2014/main" xmlns="" id="{A7412338-AFFA-4F69-8091-6977F2B8D619}"/>
              </a:ext>
            </a:extLst>
          </p:cNvPr>
          <p:cNvSpPr txBox="1"/>
          <p:nvPr/>
        </p:nvSpPr>
        <p:spPr>
          <a:xfrm>
            <a:off x="0" y="2164566"/>
            <a:ext cx="12251665" cy="1323439"/>
          </a:xfrm>
          <a:prstGeom prst="rect">
            <a:avLst/>
          </a:prstGeom>
          <a:noFill/>
        </p:spPr>
        <p:txBody>
          <a:bodyPr wrap="square" rtlCol="0">
            <a:spAutoFit/>
          </a:bodyPr>
          <a:lstStyle/>
          <a:p>
            <a:pPr algn="ctr"/>
            <a:r>
              <a:rPr lang="en-US" sz="4000">
                <a:solidFill>
                  <a:srgbClr val="0000CC"/>
                </a:solidFill>
                <a:latin typeface="Arial" panose="020B0604020202020204" pitchFamily="34" charset="0"/>
                <a:cs typeface="Arial" panose="020B0604020202020204" pitchFamily="34" charset="0"/>
              </a:rPr>
              <a:t>+ </a:t>
            </a:r>
            <a:r>
              <a:rPr lang="en-US" sz="4000">
                <a:solidFill>
                  <a:srgbClr val="1C11AF"/>
                </a:solidFill>
                <a:latin typeface="Arial" panose="020B0604020202020204" pitchFamily="34" charset="0"/>
                <a:cs typeface="Arial" panose="020B0604020202020204" pitchFamily="34" charset="0"/>
              </a:rPr>
              <a:t>Là nhà trao đổi hàng hóa, dịch vụ lớn nhất thế giới (chiếm 31% giá trị xuất khẩu)</a:t>
            </a:r>
          </a:p>
        </p:txBody>
      </p:sp>
      <p:sp>
        <p:nvSpPr>
          <p:cNvPr id="37" name="TextBox 36">
            <a:extLst>
              <a:ext uri="{FF2B5EF4-FFF2-40B4-BE49-F238E27FC236}">
                <a16:creationId xmlns:a16="http://schemas.microsoft.com/office/drawing/2014/main" xmlns="" id="{244B37B4-7E99-44F0-9762-3DDD6A3E7A79}"/>
              </a:ext>
            </a:extLst>
          </p:cNvPr>
          <p:cNvSpPr txBox="1"/>
          <p:nvPr/>
        </p:nvSpPr>
        <p:spPr>
          <a:xfrm>
            <a:off x="-82636" y="3472248"/>
            <a:ext cx="12044443" cy="707886"/>
          </a:xfrm>
          <a:prstGeom prst="rect">
            <a:avLst/>
          </a:prstGeom>
          <a:noFill/>
        </p:spPr>
        <p:txBody>
          <a:bodyPr wrap="square" rtlCol="0">
            <a:spAutoFit/>
          </a:bodyPr>
          <a:lstStyle/>
          <a:p>
            <a:pPr algn="ctr"/>
            <a:r>
              <a:rPr lang="en-US" sz="4000">
                <a:solidFill>
                  <a:srgbClr val="0000CC"/>
                </a:solidFill>
                <a:latin typeface="Arial" panose="020B0604020202020204" pitchFamily="34" charset="0"/>
                <a:cs typeface="Arial" panose="020B0604020202020204" pitchFamily="34" charset="0"/>
              </a:rPr>
              <a:t>+ </a:t>
            </a:r>
            <a:r>
              <a:rPr lang="en-US" sz="4000">
                <a:solidFill>
                  <a:srgbClr val="1C11AF"/>
                </a:solidFill>
                <a:latin typeface="Arial" panose="020B0604020202020204" pitchFamily="34" charset="0"/>
                <a:cs typeface="Arial" panose="020B0604020202020204" pitchFamily="34" charset="0"/>
              </a:rPr>
              <a:t>Là đối tác thương mại hang đầu của 80 quốc gia</a:t>
            </a:r>
          </a:p>
        </p:txBody>
      </p:sp>
      <p:grpSp>
        <p:nvGrpSpPr>
          <p:cNvPr id="35" name="Group 34">
            <a:extLst>
              <a:ext uri="{FF2B5EF4-FFF2-40B4-BE49-F238E27FC236}">
                <a16:creationId xmlns:a16="http://schemas.microsoft.com/office/drawing/2014/main" xmlns="" id="{D1534B01-1ED5-4D35-843A-F8B754E6C37D}"/>
              </a:ext>
            </a:extLst>
          </p:cNvPr>
          <p:cNvGrpSpPr/>
          <p:nvPr/>
        </p:nvGrpSpPr>
        <p:grpSpPr>
          <a:xfrm>
            <a:off x="124909" y="43541"/>
            <a:ext cx="11804977" cy="872949"/>
            <a:chOff x="1133366" y="2220084"/>
            <a:chExt cx="5681780" cy="914400"/>
          </a:xfrm>
          <a:solidFill>
            <a:schemeClr val="accent2">
              <a:lumMod val="20000"/>
              <a:lumOff val="80000"/>
            </a:schemeClr>
          </a:solidFill>
        </p:grpSpPr>
        <p:sp>
          <p:nvSpPr>
            <p:cNvPr id="38" name="Arrow: Pentagon 37">
              <a:extLst>
                <a:ext uri="{FF2B5EF4-FFF2-40B4-BE49-F238E27FC236}">
                  <a16:creationId xmlns:a16="http://schemas.microsoft.com/office/drawing/2014/main" xmlns="" id="{D3CF6897-D1C6-426A-96D2-F09B9F940EAB}"/>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9" name="TextBox 38">
              <a:extLst>
                <a:ext uri="{FF2B5EF4-FFF2-40B4-BE49-F238E27FC236}">
                  <a16:creationId xmlns:a16="http://schemas.microsoft.com/office/drawing/2014/main" xmlns="" id="{1BCF5C7A-2150-4D50-B184-A64857F5316B}"/>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0" name="TextBox 39">
            <a:extLst>
              <a:ext uri="{FF2B5EF4-FFF2-40B4-BE49-F238E27FC236}">
                <a16:creationId xmlns:a16="http://schemas.microsoft.com/office/drawing/2014/main" xmlns="" id="{AC56A34C-E2DF-4614-9673-3F017BDBE396}"/>
              </a:ext>
            </a:extLst>
          </p:cNvPr>
          <p:cNvSpPr txBox="1"/>
          <p:nvPr/>
        </p:nvSpPr>
        <p:spPr>
          <a:xfrm>
            <a:off x="1155018" y="185513"/>
            <a:ext cx="10898041"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Liên minh Châu Âu-một trung tâm kinh tế lớn trên thế giới</a:t>
            </a:r>
          </a:p>
        </p:txBody>
      </p:sp>
      <p:sp>
        <p:nvSpPr>
          <p:cNvPr id="41" name="Arrow: Pentagon 40">
            <a:extLst>
              <a:ext uri="{FF2B5EF4-FFF2-40B4-BE49-F238E27FC236}">
                <a16:creationId xmlns:a16="http://schemas.microsoft.com/office/drawing/2014/main" xmlns="" id="{D17682A5-1DAF-41EA-A3FD-1C5FE3F9C1F1}"/>
              </a:ext>
            </a:extLst>
          </p:cNvPr>
          <p:cNvSpPr/>
          <p:nvPr/>
        </p:nvSpPr>
        <p:spPr>
          <a:xfrm>
            <a:off x="62590" y="40617"/>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Tree>
    <p:extLst>
      <p:ext uri="{BB962C8B-B14F-4D97-AF65-F5344CB8AC3E}">
        <p14:creationId xmlns:p14="http://schemas.microsoft.com/office/powerpoint/2010/main" val="389163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arn(inVertical)">
                                      <p:cBhvr>
                                        <p:cTn id="40" dur="500"/>
                                        <p:tgtEl>
                                          <p:spTgt spid="26"/>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arn(inVertical)">
                                      <p:cBhvr>
                                        <p:cTn id="43" dur="500"/>
                                        <p:tgtEl>
                                          <p:spTgt spid="27"/>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arn(inVertical)">
                                      <p:cBhvr>
                                        <p:cTn id="46" dur="500"/>
                                        <p:tgtEl>
                                          <p:spTgt spid="28"/>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barn(inVertical)">
                                      <p:cBhvr>
                                        <p:cTn id="49" dur="500"/>
                                        <p:tgtEl>
                                          <p:spTgt spid="29"/>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barn(inVertical)">
                                      <p:cBhvr>
                                        <p:cTn id="52" dur="500"/>
                                        <p:tgtEl>
                                          <p:spTgt spid="30"/>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barn(inVertical)">
                                      <p:cBhvr>
                                        <p:cTn id="55" dur="500"/>
                                        <p:tgtEl>
                                          <p:spTgt spid="31"/>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barn(inVertical)">
                                      <p:cBhvr>
                                        <p:cTn id="58" dur="500"/>
                                        <p:tgtEl>
                                          <p:spTgt spid="32"/>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barn(inVertical)">
                                      <p:cBhvr>
                                        <p:cTn id="61" dur="500"/>
                                        <p:tgtEl>
                                          <p:spTgt spid="33"/>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barn(inVertical)">
                                      <p:cBhvr>
                                        <p:cTn id="64" dur="500"/>
                                        <p:tgtEl>
                                          <p:spTgt spid="34"/>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wipe(left)">
                                      <p:cBhvr>
                                        <p:cTn id="69" dur="500"/>
                                        <p:tgtEl>
                                          <p:spTgt spid="13"/>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wipe(left)">
                                      <p:cBhvr>
                                        <p:cTn id="74" dur="500"/>
                                        <p:tgtEl>
                                          <p:spTgt spid="36"/>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15"/>
                                        </p:tgtEl>
                                      </p:cBhvr>
                                    </p:animEffect>
                                    <p:set>
                                      <p:cBhvr>
                                        <p:cTn id="79" dur="1" fill="hold">
                                          <p:stCondLst>
                                            <p:cond delay="499"/>
                                          </p:stCondLst>
                                        </p:cTn>
                                        <p:tgtEl>
                                          <p:spTgt spid="15"/>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6"/>
                                        </p:tgtEl>
                                      </p:cBhvr>
                                    </p:animEffect>
                                    <p:set>
                                      <p:cBhvr>
                                        <p:cTn id="82" dur="1" fill="hold">
                                          <p:stCondLst>
                                            <p:cond delay="499"/>
                                          </p:stCondLst>
                                        </p:cTn>
                                        <p:tgtEl>
                                          <p:spTgt spid="16"/>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18"/>
                                        </p:tgtEl>
                                      </p:cBhvr>
                                    </p:animEffect>
                                    <p:set>
                                      <p:cBhvr>
                                        <p:cTn id="88" dur="1" fill="hold">
                                          <p:stCondLst>
                                            <p:cond delay="499"/>
                                          </p:stCondLst>
                                        </p:cTn>
                                        <p:tgtEl>
                                          <p:spTgt spid="18"/>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19"/>
                                        </p:tgtEl>
                                      </p:cBhvr>
                                    </p:animEffect>
                                    <p:set>
                                      <p:cBhvr>
                                        <p:cTn id="91" dur="1" fill="hold">
                                          <p:stCondLst>
                                            <p:cond delay="499"/>
                                          </p:stCondLst>
                                        </p:cTn>
                                        <p:tgtEl>
                                          <p:spTgt spid="19"/>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21"/>
                                        </p:tgtEl>
                                      </p:cBhvr>
                                    </p:animEffect>
                                    <p:set>
                                      <p:cBhvr>
                                        <p:cTn id="97" dur="1" fill="hold">
                                          <p:stCondLst>
                                            <p:cond delay="499"/>
                                          </p:stCondLst>
                                        </p:cTn>
                                        <p:tgtEl>
                                          <p:spTgt spid="21"/>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22"/>
                                        </p:tgtEl>
                                      </p:cBhvr>
                                    </p:animEffect>
                                    <p:set>
                                      <p:cBhvr>
                                        <p:cTn id="100" dur="1" fill="hold">
                                          <p:stCondLst>
                                            <p:cond delay="499"/>
                                          </p:stCondLst>
                                        </p:cTn>
                                        <p:tgtEl>
                                          <p:spTgt spid="22"/>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23"/>
                                        </p:tgtEl>
                                      </p:cBhvr>
                                    </p:animEffect>
                                    <p:set>
                                      <p:cBhvr>
                                        <p:cTn id="103" dur="1" fill="hold">
                                          <p:stCondLst>
                                            <p:cond delay="499"/>
                                          </p:stCondLst>
                                        </p:cTn>
                                        <p:tgtEl>
                                          <p:spTgt spid="23"/>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24"/>
                                        </p:tgtEl>
                                      </p:cBhvr>
                                    </p:animEffect>
                                    <p:set>
                                      <p:cBhvr>
                                        <p:cTn id="106" dur="1" fill="hold">
                                          <p:stCondLst>
                                            <p:cond delay="499"/>
                                          </p:stCondLst>
                                        </p:cTn>
                                        <p:tgtEl>
                                          <p:spTgt spid="24"/>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25"/>
                                        </p:tgtEl>
                                      </p:cBhvr>
                                    </p:animEffect>
                                    <p:set>
                                      <p:cBhvr>
                                        <p:cTn id="109" dur="1" fill="hold">
                                          <p:stCondLst>
                                            <p:cond delay="499"/>
                                          </p:stCondLst>
                                        </p:cTn>
                                        <p:tgtEl>
                                          <p:spTgt spid="25"/>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26"/>
                                        </p:tgtEl>
                                      </p:cBhvr>
                                    </p:animEffect>
                                    <p:set>
                                      <p:cBhvr>
                                        <p:cTn id="112" dur="1" fill="hold">
                                          <p:stCondLst>
                                            <p:cond delay="499"/>
                                          </p:stCondLst>
                                        </p:cTn>
                                        <p:tgtEl>
                                          <p:spTgt spid="26"/>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27"/>
                                        </p:tgtEl>
                                      </p:cBhvr>
                                    </p:animEffect>
                                    <p:set>
                                      <p:cBhvr>
                                        <p:cTn id="115" dur="1" fill="hold">
                                          <p:stCondLst>
                                            <p:cond delay="499"/>
                                          </p:stCondLst>
                                        </p:cTn>
                                        <p:tgtEl>
                                          <p:spTgt spid="27"/>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28"/>
                                        </p:tgtEl>
                                      </p:cBhvr>
                                    </p:animEffect>
                                    <p:set>
                                      <p:cBhvr>
                                        <p:cTn id="118" dur="1" fill="hold">
                                          <p:stCondLst>
                                            <p:cond delay="499"/>
                                          </p:stCondLst>
                                        </p:cTn>
                                        <p:tgtEl>
                                          <p:spTgt spid="28"/>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29"/>
                                        </p:tgtEl>
                                      </p:cBhvr>
                                    </p:animEffect>
                                    <p:set>
                                      <p:cBhvr>
                                        <p:cTn id="121" dur="1" fill="hold">
                                          <p:stCondLst>
                                            <p:cond delay="499"/>
                                          </p:stCondLst>
                                        </p:cTn>
                                        <p:tgtEl>
                                          <p:spTgt spid="29"/>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30"/>
                                        </p:tgtEl>
                                      </p:cBhvr>
                                    </p:animEffect>
                                    <p:set>
                                      <p:cBhvr>
                                        <p:cTn id="124" dur="1" fill="hold">
                                          <p:stCondLst>
                                            <p:cond delay="499"/>
                                          </p:stCondLst>
                                        </p:cTn>
                                        <p:tgtEl>
                                          <p:spTgt spid="30"/>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32"/>
                                        </p:tgtEl>
                                      </p:cBhvr>
                                    </p:animEffect>
                                    <p:set>
                                      <p:cBhvr>
                                        <p:cTn id="127" dur="1" fill="hold">
                                          <p:stCondLst>
                                            <p:cond delay="499"/>
                                          </p:stCondLst>
                                        </p:cTn>
                                        <p:tgtEl>
                                          <p:spTgt spid="32"/>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33"/>
                                        </p:tgtEl>
                                      </p:cBhvr>
                                    </p:animEffect>
                                    <p:set>
                                      <p:cBhvr>
                                        <p:cTn id="130" dur="1" fill="hold">
                                          <p:stCondLst>
                                            <p:cond delay="499"/>
                                          </p:stCondLst>
                                        </p:cTn>
                                        <p:tgtEl>
                                          <p:spTgt spid="33"/>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500"/>
                                        <p:tgtEl>
                                          <p:spTgt spid="34"/>
                                        </p:tgtEl>
                                      </p:cBhvr>
                                    </p:animEffect>
                                    <p:set>
                                      <p:cBhvr>
                                        <p:cTn id="133" dur="1" fill="hold">
                                          <p:stCondLst>
                                            <p:cond delay="499"/>
                                          </p:stCondLst>
                                        </p:cTn>
                                        <p:tgtEl>
                                          <p:spTgt spid="34"/>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31"/>
                                        </p:tgtEl>
                                      </p:cBhvr>
                                    </p:animEffect>
                                    <p:set>
                                      <p:cBhvr>
                                        <p:cTn id="136" dur="1" fill="hold">
                                          <p:stCondLst>
                                            <p:cond delay="499"/>
                                          </p:stCondLst>
                                        </p:cTn>
                                        <p:tgtEl>
                                          <p:spTgt spid="31"/>
                                        </p:tgtEl>
                                        <p:attrNameLst>
                                          <p:attrName>style.visibility</p:attrName>
                                        </p:attrNameLst>
                                      </p:cBhvr>
                                      <p:to>
                                        <p:strVal val="hidden"/>
                                      </p:to>
                                    </p:set>
                                  </p:childTnLst>
                                </p:cTn>
                              </p:par>
                              <p:par>
                                <p:cTn id="137" presetID="22" presetClass="entr" presetSubtype="8" fill="hold" grpId="0" nodeType="withEffect">
                                  <p:stCondLst>
                                    <p:cond delay="0"/>
                                  </p:stCondLst>
                                  <p:childTnLst>
                                    <p:set>
                                      <p:cBhvr>
                                        <p:cTn id="138" dur="1" fill="hold">
                                          <p:stCondLst>
                                            <p:cond delay="0"/>
                                          </p:stCondLst>
                                        </p:cTn>
                                        <p:tgtEl>
                                          <p:spTgt spid="37"/>
                                        </p:tgtEl>
                                        <p:attrNameLst>
                                          <p:attrName>style.visibility</p:attrName>
                                        </p:attrNameLst>
                                      </p:cBhvr>
                                      <p:to>
                                        <p:strVal val="visible"/>
                                      </p:to>
                                    </p:set>
                                    <p:animEffect transition="in" filter="wipe(left)">
                                      <p:cBhvr>
                                        <p:cTn id="13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6" grpId="1"/>
      <p:bldP spid="17" grpId="0"/>
      <p:bldP spid="17" grpId="1"/>
      <p:bldP spid="18" grpId="0"/>
      <p:bldP spid="18" grpId="1"/>
      <p:bldP spid="19" grpId="0"/>
      <p:bldP spid="19" grpId="1"/>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P spid="32" grpId="0"/>
      <p:bldP spid="32" grpId="1"/>
      <p:bldP spid="33" grpId="0"/>
      <p:bldP spid="33" grpId="1"/>
      <p:bldP spid="34" grpId="0"/>
      <p:bldP spid="34" grpId="1"/>
      <p:bldP spid="36" grpId="0"/>
      <p:bldP spid="3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DEB110BA-F6F5-4A88-85F8-15418E270E37}"/>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sp>
        <p:nvSpPr>
          <p:cNvPr id="35" name="TextBox 34">
            <a:extLst>
              <a:ext uri="{FF2B5EF4-FFF2-40B4-BE49-F238E27FC236}">
                <a16:creationId xmlns:a16="http://schemas.microsoft.com/office/drawing/2014/main" xmlns="" id="{1DA9EE94-F679-435F-8D38-4A1C18827644}"/>
              </a:ext>
            </a:extLst>
          </p:cNvPr>
          <p:cNvSpPr txBox="1"/>
          <p:nvPr/>
        </p:nvSpPr>
        <p:spPr>
          <a:xfrm>
            <a:off x="0" y="1366409"/>
            <a:ext cx="12840451" cy="646331"/>
          </a:xfrm>
          <a:prstGeom prst="rect">
            <a:avLst/>
          </a:prstGeom>
          <a:noFill/>
        </p:spPr>
        <p:txBody>
          <a:bodyPr wrap="square" rtlCol="0">
            <a:spAutoFit/>
          </a:bodyPr>
          <a:lstStyle/>
          <a:p>
            <a:r>
              <a:rPr lang="en-US" sz="3600">
                <a:solidFill>
                  <a:srgbClr val="0000CC"/>
                </a:solidFill>
                <a:latin typeface="Arial" panose="020B0604020202020204" pitchFamily="34" charset="0"/>
                <a:cs typeface="Arial" panose="020B0604020202020204" pitchFamily="34" charset="0"/>
              </a:rPr>
              <a:t>- </a:t>
            </a:r>
            <a:r>
              <a:rPr lang="en-US" sz="3600">
                <a:solidFill>
                  <a:srgbClr val="1C11AF"/>
                </a:solidFill>
                <a:latin typeface="Arial" panose="020B0604020202020204" pitchFamily="34" charset="0"/>
                <a:cs typeface="Arial" panose="020B0604020202020204" pitchFamily="34" charset="0"/>
              </a:rPr>
              <a:t>Là trung tâm công nghiệp,tài chính hàng đầu thế giới</a:t>
            </a:r>
          </a:p>
        </p:txBody>
      </p:sp>
      <p:pic>
        <p:nvPicPr>
          <p:cNvPr id="37" name="image222.jpg">
            <a:extLst>
              <a:ext uri="{FF2B5EF4-FFF2-40B4-BE49-F238E27FC236}">
                <a16:creationId xmlns:a16="http://schemas.microsoft.com/office/drawing/2014/main" xmlns="" id="{EDB7F9A4-D974-49AE-8A1A-BA23E646C2AA}"/>
              </a:ext>
            </a:extLst>
          </p:cNvPr>
          <p:cNvPicPr/>
          <p:nvPr/>
        </p:nvPicPr>
        <p:blipFill>
          <a:blip r:embed="rId3"/>
          <a:srcRect/>
          <a:stretch>
            <a:fillRect/>
          </a:stretch>
        </p:blipFill>
        <p:spPr>
          <a:xfrm>
            <a:off x="3601222" y="2254968"/>
            <a:ext cx="6508355" cy="4535896"/>
          </a:xfrm>
          <a:prstGeom prst="rect">
            <a:avLst/>
          </a:prstGeom>
          <a:ln/>
        </p:spPr>
      </p:pic>
      <p:pic>
        <p:nvPicPr>
          <p:cNvPr id="40" name="image209.png" descr="Image result for airbus made country">
            <a:extLst>
              <a:ext uri="{FF2B5EF4-FFF2-40B4-BE49-F238E27FC236}">
                <a16:creationId xmlns:a16="http://schemas.microsoft.com/office/drawing/2014/main" xmlns="" id="{5EDAD1D4-A444-456B-9F74-59DA34C7FC18}"/>
              </a:ext>
            </a:extLst>
          </p:cNvPr>
          <p:cNvPicPr/>
          <p:nvPr/>
        </p:nvPicPr>
        <p:blipFill>
          <a:blip r:embed="rId4"/>
          <a:srcRect/>
          <a:stretch>
            <a:fillRect/>
          </a:stretch>
        </p:blipFill>
        <p:spPr>
          <a:xfrm>
            <a:off x="3429154" y="2183043"/>
            <a:ext cx="7689775" cy="4674957"/>
          </a:xfrm>
          <a:prstGeom prst="rect">
            <a:avLst/>
          </a:prstGeom>
          <a:ln/>
        </p:spPr>
      </p:pic>
      <p:sp>
        <p:nvSpPr>
          <p:cNvPr id="41" name="Rectangle 40">
            <a:extLst>
              <a:ext uri="{FF2B5EF4-FFF2-40B4-BE49-F238E27FC236}">
                <a16:creationId xmlns:a16="http://schemas.microsoft.com/office/drawing/2014/main" xmlns="" id="{167EC84D-2B8C-43B8-87E0-8BBF0A2FA880}"/>
              </a:ext>
            </a:extLst>
          </p:cNvPr>
          <p:cNvSpPr/>
          <p:nvPr/>
        </p:nvSpPr>
        <p:spPr>
          <a:xfrm>
            <a:off x="93433" y="3952709"/>
            <a:ext cx="3073277" cy="830997"/>
          </a:xfrm>
          <a:prstGeom prst="rect">
            <a:avLst/>
          </a:prstGeom>
          <a:ln>
            <a:solidFill>
              <a:srgbClr val="0070C0"/>
            </a:solidFill>
            <a:prstDash val="dash"/>
          </a:ln>
        </p:spPr>
        <p:txBody>
          <a:bodyPr wrap="none">
            <a:spAutoFit/>
          </a:bodyPr>
          <a:lstStyle/>
          <a:p>
            <a:pPr algn="ctr"/>
            <a:r>
              <a:rPr lang="vi-VN" sz="2400">
                <a:solidFill>
                  <a:srgbClr val="00B050"/>
                </a:solidFill>
                <a:latin typeface="Arial" panose="020B0604020202020204" pitchFamily="34" charset="0"/>
                <a:ea typeface="Cambria" panose="02040503050406030204" pitchFamily="18" charset="0"/>
                <a:cs typeface="Arial" panose="020B0604020202020204" pitchFamily="34" charset="0"/>
              </a:rPr>
              <a:t>Sản xuất </a:t>
            </a:r>
            <a:r>
              <a:rPr lang="en-US" sz="2400">
                <a:solidFill>
                  <a:srgbClr val="00B050"/>
                </a:solidFill>
                <a:latin typeface="Arial" panose="020B0604020202020204" pitchFamily="34" charset="0"/>
                <a:ea typeface="Cambria" panose="02040503050406030204" pitchFamily="18" charset="0"/>
                <a:cs typeface="Arial" panose="020B0604020202020204" pitchFamily="34" charset="0"/>
              </a:rPr>
              <a:t>1 nửa </a:t>
            </a:r>
          </a:p>
          <a:p>
            <a:pPr algn="ctr"/>
            <a:r>
              <a:rPr lang="en-US" sz="2400">
                <a:solidFill>
                  <a:srgbClr val="00B050"/>
                </a:solidFill>
                <a:latin typeface="Arial" panose="020B0604020202020204" pitchFamily="34" charset="0"/>
                <a:ea typeface="Cambria" panose="02040503050406030204" pitchFamily="18" charset="0"/>
                <a:cs typeface="Arial" panose="020B0604020202020204" pitchFamily="34" charset="0"/>
              </a:rPr>
              <a:t>máy bay trên thế giới</a:t>
            </a:r>
            <a:endParaRPr lang="en-US" sz="2400">
              <a:solidFill>
                <a:srgbClr val="00B050"/>
              </a:solidFill>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xmlns="" id="{6046ED20-ADA9-4F1E-871D-BBF03D2D84DC}"/>
              </a:ext>
            </a:extLst>
          </p:cNvPr>
          <p:cNvSpPr/>
          <p:nvPr/>
        </p:nvSpPr>
        <p:spPr>
          <a:xfrm>
            <a:off x="74998" y="5076092"/>
            <a:ext cx="3110146" cy="830997"/>
          </a:xfrm>
          <a:prstGeom prst="rect">
            <a:avLst/>
          </a:prstGeom>
          <a:ln>
            <a:solidFill>
              <a:srgbClr val="0070C0"/>
            </a:solidFill>
            <a:prstDash val="dash"/>
          </a:ln>
        </p:spPr>
        <p:txBody>
          <a:bodyPr wrap="none">
            <a:spAutoFit/>
          </a:bodyPr>
          <a:lstStyle/>
          <a:p>
            <a:pPr algn="ctr"/>
            <a:r>
              <a:rPr lang="vi-VN" sz="2400">
                <a:solidFill>
                  <a:srgbClr val="00B050"/>
                </a:solidFill>
                <a:latin typeface="Arial" panose="020B0604020202020204" pitchFamily="34" charset="0"/>
                <a:ea typeface="Cambria" panose="02040503050406030204" pitchFamily="18" charset="0"/>
                <a:cs typeface="Arial" panose="020B0604020202020204" pitchFamily="34" charset="0"/>
              </a:rPr>
              <a:t>Sản xuất </a:t>
            </a:r>
            <a:r>
              <a:rPr lang="en-US" sz="2400">
                <a:solidFill>
                  <a:srgbClr val="00B050"/>
                </a:solidFill>
                <a:latin typeface="Arial" panose="020B0604020202020204" pitchFamily="34" charset="0"/>
                <a:ea typeface="Cambria" panose="02040503050406030204" pitchFamily="18" charset="0"/>
                <a:cs typeface="Arial" panose="020B0604020202020204" pitchFamily="34" charset="0"/>
              </a:rPr>
              <a:t>18 triệu ô tô</a:t>
            </a:r>
          </a:p>
          <a:p>
            <a:pPr algn="ctr"/>
            <a:r>
              <a:rPr lang="en-US" sz="2400">
                <a:solidFill>
                  <a:srgbClr val="00B050"/>
                </a:solidFill>
                <a:latin typeface="Arial" panose="020B0604020202020204" pitchFamily="34" charset="0"/>
                <a:ea typeface="Cambria" panose="02040503050406030204" pitchFamily="18" charset="0"/>
                <a:cs typeface="Arial" panose="020B0604020202020204" pitchFamily="34" charset="0"/>
              </a:rPr>
              <a:t>năm 2018 (20% TG)</a:t>
            </a:r>
            <a:endParaRPr lang="en-US" sz="2400">
              <a:solidFill>
                <a:srgbClr val="00B050"/>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xmlns="" id="{1FF362A7-0D15-4112-A17C-5E08E4CBC655}"/>
              </a:ext>
            </a:extLst>
          </p:cNvPr>
          <p:cNvGrpSpPr/>
          <p:nvPr/>
        </p:nvGrpSpPr>
        <p:grpSpPr>
          <a:xfrm>
            <a:off x="124909" y="43541"/>
            <a:ext cx="11804977" cy="872949"/>
            <a:chOff x="1133366" y="2220084"/>
            <a:chExt cx="5681780" cy="914400"/>
          </a:xfrm>
          <a:solidFill>
            <a:schemeClr val="accent2">
              <a:lumMod val="20000"/>
              <a:lumOff val="80000"/>
            </a:schemeClr>
          </a:solidFill>
        </p:grpSpPr>
        <p:sp>
          <p:nvSpPr>
            <p:cNvPr id="16" name="Arrow: Pentagon 15">
              <a:extLst>
                <a:ext uri="{FF2B5EF4-FFF2-40B4-BE49-F238E27FC236}">
                  <a16:creationId xmlns:a16="http://schemas.microsoft.com/office/drawing/2014/main" xmlns="" id="{66AAFBF6-CC19-4734-8CD9-E3FE94F91866}"/>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7" name="TextBox 16">
              <a:extLst>
                <a:ext uri="{FF2B5EF4-FFF2-40B4-BE49-F238E27FC236}">
                  <a16:creationId xmlns:a16="http://schemas.microsoft.com/office/drawing/2014/main" xmlns="" id="{E2785D34-C284-4EC7-A325-06F95DFC616F}"/>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8" name="TextBox 17">
            <a:extLst>
              <a:ext uri="{FF2B5EF4-FFF2-40B4-BE49-F238E27FC236}">
                <a16:creationId xmlns:a16="http://schemas.microsoft.com/office/drawing/2014/main" xmlns="" id="{703D9506-797F-4AF5-A8A8-0C66908C08A4}"/>
              </a:ext>
            </a:extLst>
          </p:cNvPr>
          <p:cNvSpPr txBox="1"/>
          <p:nvPr/>
        </p:nvSpPr>
        <p:spPr>
          <a:xfrm>
            <a:off x="1155018" y="185513"/>
            <a:ext cx="10898041"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Liên minh Châu Âu-một trung tâm kinh tế lớn trên thế giới</a:t>
            </a:r>
          </a:p>
        </p:txBody>
      </p:sp>
      <p:sp>
        <p:nvSpPr>
          <p:cNvPr id="19" name="Arrow: Pentagon 18">
            <a:extLst>
              <a:ext uri="{FF2B5EF4-FFF2-40B4-BE49-F238E27FC236}">
                <a16:creationId xmlns:a16="http://schemas.microsoft.com/office/drawing/2014/main" xmlns="" id="{24523D26-7696-41D3-909C-1EEFB3DCECE1}"/>
              </a:ext>
            </a:extLst>
          </p:cNvPr>
          <p:cNvSpPr/>
          <p:nvPr/>
        </p:nvSpPr>
        <p:spPr>
          <a:xfrm>
            <a:off x="62590" y="40617"/>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grpSp>
        <p:nvGrpSpPr>
          <p:cNvPr id="20" name="Group 19">
            <a:extLst>
              <a:ext uri="{FF2B5EF4-FFF2-40B4-BE49-F238E27FC236}">
                <a16:creationId xmlns:a16="http://schemas.microsoft.com/office/drawing/2014/main" xmlns="" id="{AC73B4D8-15D8-4F1D-881E-5DB630814030}"/>
              </a:ext>
            </a:extLst>
          </p:cNvPr>
          <p:cNvGrpSpPr/>
          <p:nvPr/>
        </p:nvGrpSpPr>
        <p:grpSpPr>
          <a:xfrm>
            <a:off x="3410720" y="2175396"/>
            <a:ext cx="7689774" cy="4640874"/>
            <a:chOff x="538514" y="1388125"/>
            <a:chExt cx="4994576" cy="3211417"/>
          </a:xfrm>
        </p:grpSpPr>
        <p:pic>
          <p:nvPicPr>
            <p:cNvPr id="21" name="Picture 20">
              <a:extLst>
                <a:ext uri="{FF2B5EF4-FFF2-40B4-BE49-F238E27FC236}">
                  <a16:creationId xmlns:a16="http://schemas.microsoft.com/office/drawing/2014/main" xmlns="" id="{D05F43A3-4D10-42FB-9E45-41C4E8EB41F9}"/>
                </a:ext>
              </a:extLst>
            </p:cNvPr>
            <p:cNvPicPr>
              <a:picLocks noChangeAspect="1"/>
            </p:cNvPicPr>
            <p:nvPr/>
          </p:nvPicPr>
          <p:blipFill>
            <a:blip r:embed="rId5"/>
            <a:stretch>
              <a:fillRect/>
            </a:stretch>
          </p:blipFill>
          <p:spPr>
            <a:xfrm>
              <a:off x="538514" y="1388125"/>
              <a:ext cx="4994576" cy="3211417"/>
            </a:xfrm>
            <a:prstGeom prst="rect">
              <a:avLst/>
            </a:prstGeom>
          </p:spPr>
        </p:pic>
        <p:sp>
          <p:nvSpPr>
            <p:cNvPr id="22" name="Rectangle 21">
              <a:extLst>
                <a:ext uri="{FF2B5EF4-FFF2-40B4-BE49-F238E27FC236}">
                  <a16:creationId xmlns:a16="http://schemas.microsoft.com/office/drawing/2014/main" xmlns="" id="{075ED056-4043-4CC9-BFB1-0236D05D8B38}"/>
                </a:ext>
              </a:extLst>
            </p:cNvPr>
            <p:cNvSpPr/>
            <p:nvPr/>
          </p:nvSpPr>
          <p:spPr>
            <a:xfrm>
              <a:off x="550487" y="1422519"/>
              <a:ext cx="1878469" cy="276870"/>
            </a:xfrm>
            <a:prstGeom prst="rect">
              <a:avLst/>
            </a:prstGeom>
          </p:spPr>
          <p:txBody>
            <a:bodyPr wrap="none">
              <a:spAutoFit/>
            </a:bodyPr>
            <a:lstStyle/>
            <a:p>
              <a:r>
                <a:rPr lang="en-US" sz="20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Tài chính – ngân hàng</a:t>
              </a:r>
            </a:p>
          </p:txBody>
        </p:sp>
      </p:grpSp>
    </p:spTree>
    <p:extLst>
      <p:ext uri="{BB962C8B-B14F-4D97-AF65-F5344CB8AC3E}">
        <p14:creationId xmlns:p14="http://schemas.microsoft.com/office/powerpoint/2010/main" val="223144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barn(inVertical)">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barn(inVertical)">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barn(inVertical)">
                                      <p:cBhvr>
                                        <p:cTn id="27" dur="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40"/>
                                        </p:tgtEl>
                                      </p:cBhvr>
                                    </p:animEffect>
                                    <p:set>
                                      <p:cBhvr>
                                        <p:cTn id="32" dur="1" fill="hold">
                                          <p:stCondLst>
                                            <p:cond delay="499"/>
                                          </p:stCondLst>
                                        </p:cTn>
                                        <p:tgtEl>
                                          <p:spTgt spid="40"/>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41"/>
                                        </p:tgtEl>
                                      </p:cBhvr>
                                    </p:animEffect>
                                    <p:set>
                                      <p:cBhvr>
                                        <p:cTn id="35" dur="1" fill="hold">
                                          <p:stCondLst>
                                            <p:cond delay="499"/>
                                          </p:stCondLst>
                                        </p:cTn>
                                        <p:tgtEl>
                                          <p:spTgt spid="41"/>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42"/>
                                        </p:tgtEl>
                                      </p:cBhvr>
                                    </p:animEffect>
                                    <p:set>
                                      <p:cBhvr>
                                        <p:cTn id="38" dur="1" fill="hold">
                                          <p:stCondLst>
                                            <p:cond delay="499"/>
                                          </p:stCondLst>
                                        </p:cTn>
                                        <p:tgtEl>
                                          <p:spTgt spid="4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arn(inVertical)">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1" grpId="0" animBg="1"/>
      <p:bldP spid="41" grpId="1" animBg="1"/>
      <p:bldP spid="42" grpId="0" animBg="1"/>
      <p:bldP spid="42"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DEB110BA-F6F5-4A88-85F8-15418E270E37}"/>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grpSp>
        <p:nvGrpSpPr>
          <p:cNvPr id="11" name="Group 10">
            <a:extLst>
              <a:ext uri="{FF2B5EF4-FFF2-40B4-BE49-F238E27FC236}">
                <a16:creationId xmlns:a16="http://schemas.microsoft.com/office/drawing/2014/main" xmlns="" id="{C958243F-453E-49AD-9D9B-FB9B168AF60A}"/>
              </a:ext>
            </a:extLst>
          </p:cNvPr>
          <p:cNvGrpSpPr/>
          <p:nvPr/>
        </p:nvGrpSpPr>
        <p:grpSpPr>
          <a:xfrm>
            <a:off x="124909" y="43541"/>
            <a:ext cx="11804977" cy="872949"/>
            <a:chOff x="1133366" y="2220084"/>
            <a:chExt cx="5681780" cy="914400"/>
          </a:xfrm>
          <a:solidFill>
            <a:schemeClr val="accent2">
              <a:lumMod val="20000"/>
              <a:lumOff val="80000"/>
            </a:schemeClr>
          </a:solidFill>
        </p:grpSpPr>
        <p:sp>
          <p:nvSpPr>
            <p:cNvPr id="12" name="Arrow: Pentagon 11">
              <a:extLst>
                <a:ext uri="{FF2B5EF4-FFF2-40B4-BE49-F238E27FC236}">
                  <a16:creationId xmlns:a16="http://schemas.microsoft.com/office/drawing/2014/main" xmlns="" id="{DBD415C5-0BF9-48F4-BDC3-292E8A6A2C3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3" name="TextBox 12">
              <a:extLst>
                <a:ext uri="{FF2B5EF4-FFF2-40B4-BE49-F238E27FC236}">
                  <a16:creationId xmlns:a16="http://schemas.microsoft.com/office/drawing/2014/main" xmlns="" id="{53606C1F-FE99-4901-9891-F14BADB226F3}"/>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4" name="TextBox 13">
            <a:extLst>
              <a:ext uri="{FF2B5EF4-FFF2-40B4-BE49-F238E27FC236}">
                <a16:creationId xmlns:a16="http://schemas.microsoft.com/office/drawing/2014/main" xmlns="" id="{0AF54622-0747-4115-9077-DE0C881443F1}"/>
              </a:ext>
            </a:extLst>
          </p:cNvPr>
          <p:cNvSpPr txBox="1"/>
          <p:nvPr/>
        </p:nvSpPr>
        <p:spPr>
          <a:xfrm>
            <a:off x="1155018" y="185513"/>
            <a:ext cx="10898041"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Liên minh Châu Âu-một trung tâm kinh tế lớn trên thế giới</a:t>
            </a:r>
          </a:p>
        </p:txBody>
      </p:sp>
      <p:sp>
        <p:nvSpPr>
          <p:cNvPr id="15" name="Arrow: Pentagon 14">
            <a:extLst>
              <a:ext uri="{FF2B5EF4-FFF2-40B4-BE49-F238E27FC236}">
                <a16:creationId xmlns:a16="http://schemas.microsoft.com/office/drawing/2014/main" xmlns="" id="{CBB68FA4-6F73-49B3-B0BA-3F5569DC9338}"/>
              </a:ext>
            </a:extLst>
          </p:cNvPr>
          <p:cNvSpPr/>
          <p:nvPr/>
        </p:nvSpPr>
        <p:spPr>
          <a:xfrm>
            <a:off x="62590" y="40617"/>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10" name="Rectangle 9">
            <a:extLst>
              <a:ext uri="{FF2B5EF4-FFF2-40B4-BE49-F238E27FC236}">
                <a16:creationId xmlns:a16="http://schemas.microsoft.com/office/drawing/2014/main" xmlns="" id="{5D26BF61-0EC6-456E-9565-159AD71A5FFA}"/>
              </a:ext>
            </a:extLst>
          </p:cNvPr>
          <p:cNvSpPr/>
          <p:nvPr/>
        </p:nvSpPr>
        <p:spPr>
          <a:xfrm>
            <a:off x="444347" y="1500503"/>
            <a:ext cx="11303306" cy="4031873"/>
          </a:xfrm>
          <a:prstGeom prst="rect">
            <a:avLst/>
          </a:prstGeom>
        </p:spPr>
        <p:txBody>
          <a:bodyPr wrap="square">
            <a:spAutoFit/>
          </a:bodyPr>
          <a:lstStyle/>
          <a:p>
            <a:pPr algn="just"/>
            <a:r>
              <a:rPr lang="en-US" sz="3200">
                <a:solidFill>
                  <a:srgbClr val="0000CC"/>
                </a:solidFill>
              </a:rPr>
              <a:t>- </a:t>
            </a:r>
            <a:r>
              <a:rPr lang="vi-VN" sz="3200">
                <a:solidFill>
                  <a:srgbClr val="0000CC"/>
                </a:solidFill>
              </a:rPr>
              <a:t>EU là một trong bốn trung tâm kinh tế lớn nhất thế giới:</a:t>
            </a:r>
          </a:p>
          <a:p>
            <a:pPr algn="just"/>
            <a:r>
              <a:rPr lang="vi-VN" sz="3200">
                <a:solidFill>
                  <a:srgbClr val="0000CC"/>
                </a:solidFill>
              </a:rPr>
              <a:t>- EU có 3/7 nước công nghiệp hàng đầu thế giới (nhóm G7).</a:t>
            </a:r>
          </a:p>
          <a:p>
            <a:pPr algn="just"/>
            <a:r>
              <a:rPr lang="vi-VN" sz="3200">
                <a:solidFill>
                  <a:srgbClr val="0000CC"/>
                </a:solidFill>
              </a:rPr>
              <a:t>- Là nhà trao đổi hàng hóa dịch vụ lớn nhất thế giới, chiếm hơn 31% trị giá xuất khẩu hàng hóa dịch vụ thế giới (2020).</a:t>
            </a:r>
          </a:p>
          <a:p>
            <a:pPr algn="just"/>
            <a:r>
              <a:rPr lang="vi-VN" sz="3200">
                <a:solidFill>
                  <a:srgbClr val="0000CC"/>
                </a:solidFill>
              </a:rPr>
              <a:t>- Là đối tác thương mại hàng đầu của 80 quốc gia.</a:t>
            </a:r>
          </a:p>
          <a:p>
            <a:pPr algn="just"/>
            <a:r>
              <a:rPr lang="vi-VN" sz="3200">
                <a:solidFill>
                  <a:srgbClr val="0000CC"/>
                </a:solidFill>
              </a:rPr>
              <a:t>- Là trung tâm tài chính lớn của thế giới. Các ngân hàng lớn, nổi tiếng tác động lớn đến hệ thống tài chính tiền tệ của thế giới.</a:t>
            </a:r>
            <a:endParaRPr lang="en-US" sz="3200">
              <a:solidFill>
                <a:srgbClr val="0000CC"/>
              </a:solidFill>
            </a:endParaRPr>
          </a:p>
        </p:txBody>
      </p:sp>
    </p:spTree>
    <p:extLst>
      <p:ext uri="{BB962C8B-B14F-4D97-AF65-F5344CB8AC3E}">
        <p14:creationId xmlns:p14="http://schemas.microsoft.com/office/powerpoint/2010/main" val="40414980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BA7242C-4CFC-44D2-B7E7-63D527A0898D}"/>
              </a:ext>
            </a:extLst>
          </p:cNvPr>
          <p:cNvPicPr>
            <a:picLocks noChangeAspect="1"/>
          </p:cNvPicPr>
          <p:nvPr/>
        </p:nvPicPr>
        <p:blipFill rotWithShape="1">
          <a:blip r:embed="rId2"/>
          <a:srcRect l="15417" t="23775" r="29166" b="21182"/>
          <a:stretch/>
        </p:blipFill>
        <p:spPr>
          <a:xfrm>
            <a:off x="0" y="-54703"/>
            <a:ext cx="12192000" cy="7003524"/>
          </a:xfrm>
          <a:prstGeom prst="rect">
            <a:avLst/>
          </a:prstGeom>
        </p:spPr>
      </p:pic>
      <p:sp>
        <p:nvSpPr>
          <p:cNvPr id="4" name="TextBox 3">
            <a:extLst>
              <a:ext uri="{FF2B5EF4-FFF2-40B4-BE49-F238E27FC236}">
                <a16:creationId xmlns:a16="http://schemas.microsoft.com/office/drawing/2014/main" xmlns="" id="{8B855A3E-DA5B-4983-ADF1-97941BD48C2F}"/>
              </a:ext>
            </a:extLst>
          </p:cNvPr>
          <p:cNvSpPr txBox="1"/>
          <p:nvPr/>
        </p:nvSpPr>
        <p:spPr>
          <a:xfrm>
            <a:off x="1527999" y="532670"/>
            <a:ext cx="9132176" cy="1523128"/>
          </a:xfrm>
          <a:prstGeom prst="rect">
            <a:avLst/>
          </a:prstGeom>
          <a:noFill/>
          <a:ln w="57150">
            <a:noFill/>
          </a:ln>
        </p:spPr>
        <p:txBody>
          <a:bodyPr wrap="square" lIns="91078" tIns="45539" rIns="91078" bIns="45539" rtlCol="0">
            <a:spAutoFit/>
          </a:bodyPr>
          <a:lstStyle/>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LUYỆN TẬP</a:t>
            </a:r>
          </a:p>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 VÀ VẬN DỤNG</a:t>
            </a:r>
          </a:p>
        </p:txBody>
      </p:sp>
    </p:spTree>
    <p:extLst>
      <p:ext uri="{BB962C8B-B14F-4D97-AF65-F5344CB8AC3E}">
        <p14:creationId xmlns:p14="http://schemas.microsoft.com/office/powerpoint/2010/main" val="37739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0454FDEF-FD80-40B5-AEE9-0BAB5585FAB2}"/>
              </a:ext>
            </a:extLst>
          </p:cNvPr>
          <p:cNvSpPr txBox="1"/>
          <p:nvPr/>
        </p:nvSpPr>
        <p:spPr>
          <a:xfrm>
            <a:off x="318052" y="1340316"/>
            <a:ext cx="11106632" cy="1200329"/>
          </a:xfrm>
          <a:prstGeom prst="rect">
            <a:avLst/>
          </a:prstGeom>
          <a:noFill/>
          <a:ln>
            <a:solidFill>
              <a:srgbClr val="00B050"/>
            </a:solidFill>
            <a:prstDash val="sysDash"/>
          </a:ln>
        </p:spPr>
        <p:txBody>
          <a:bodyPr wrap="square" rtlCol="0">
            <a:spAutoFit/>
          </a:bodyPr>
          <a:lstStyle/>
          <a:p>
            <a:pPr algn="ctr"/>
            <a:r>
              <a:rPr lang="en-US" sz="3600">
                <a:solidFill>
                  <a:srgbClr val="FF0066"/>
                </a:solidFill>
                <a:latin typeface="Arial" panose="020B0604020202020204" pitchFamily="34" charset="0"/>
                <a:cs typeface="Arial" panose="020B0604020202020204" pitchFamily="34" charset="0"/>
              </a:rPr>
              <a:t>Dựa vào bảng sau, vẽ biểu đồ tròn thể hiện tỉ lệ GDP của EU trong tổng GDP của thế giới.</a:t>
            </a:r>
          </a:p>
        </p:txBody>
      </p:sp>
      <p:sp>
        <p:nvSpPr>
          <p:cNvPr id="7" name="Rectangle: Rounded Corners 6">
            <a:extLst>
              <a:ext uri="{FF2B5EF4-FFF2-40B4-BE49-F238E27FC236}">
                <a16:creationId xmlns:a16="http://schemas.microsoft.com/office/drawing/2014/main" xmlns="" id="{AE32BD2C-FCE8-4CBD-B7C0-DA521EE6D4A3}"/>
              </a:ext>
            </a:extLst>
          </p:cNvPr>
          <p:cNvSpPr/>
          <p:nvPr/>
        </p:nvSpPr>
        <p:spPr>
          <a:xfrm>
            <a:off x="2823833" y="251411"/>
            <a:ext cx="5933423" cy="81921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8" name="Hộp_Văn_Bản 52">
            <a:extLst>
              <a:ext uri="{FF2B5EF4-FFF2-40B4-BE49-F238E27FC236}">
                <a16:creationId xmlns:a16="http://schemas.microsoft.com/office/drawing/2014/main" xmlns="" id="{C2E038BE-D2CC-46E0-ACDC-2C8CE759FB89}"/>
              </a:ext>
            </a:extLst>
          </p:cNvPr>
          <p:cNvSpPr txBox="1"/>
          <p:nvPr/>
        </p:nvSpPr>
        <p:spPr>
          <a:xfrm>
            <a:off x="2823833" y="322465"/>
            <a:ext cx="5933422" cy="707886"/>
          </a:xfrm>
          <a:prstGeom prst="rect">
            <a:avLst/>
          </a:prstGeom>
          <a:noFill/>
          <a:ln>
            <a:noFill/>
            <a:prstDash val="dash"/>
          </a:ln>
        </p:spPr>
        <p:txBody>
          <a:bodyPr wrap="square" rtlCol="0">
            <a:spAutoFit/>
          </a:bodyPr>
          <a:lstStyle/>
          <a:p>
            <a:r>
              <a:rPr lang="en-US" sz="3600" b="1">
                <a:solidFill>
                  <a:schemeClr val="bg1"/>
                </a:solidFill>
                <a:latin typeface="Arial" pitchFamily="34" charset="0"/>
                <a:cs typeface="Arial" pitchFamily="34" charset="0"/>
              </a:rPr>
              <a:t> </a:t>
            </a:r>
            <a:r>
              <a:rPr lang="en-US" sz="4000" b="1">
                <a:solidFill>
                  <a:schemeClr val="accent4">
                    <a:lumMod val="20000"/>
                    <a:lumOff val="80000"/>
                  </a:schemeClr>
                </a:solidFill>
                <a:latin typeface="Arial" pitchFamily="34" charset="0"/>
                <a:cs typeface="Arial" pitchFamily="34" charset="0"/>
              </a:rPr>
              <a:t>CHUYÊN GIA BIỂU ĐỒ</a:t>
            </a:r>
            <a:endParaRPr lang="en-US" sz="4000" b="1" dirty="0">
              <a:solidFill>
                <a:schemeClr val="accent4">
                  <a:lumMod val="20000"/>
                  <a:lumOff val="80000"/>
                </a:schemeClr>
              </a:solidFill>
              <a:latin typeface="Arial" pitchFamily="34" charset="0"/>
              <a:cs typeface="Arial" pitchFamily="34" charset="0"/>
            </a:endParaRPr>
          </a:p>
        </p:txBody>
      </p:sp>
      <p:pic>
        <p:nvPicPr>
          <p:cNvPr id="9" name="Picture 8">
            <a:extLst>
              <a:ext uri="{FF2B5EF4-FFF2-40B4-BE49-F238E27FC236}">
                <a16:creationId xmlns:a16="http://schemas.microsoft.com/office/drawing/2014/main" xmlns="" id="{84AD4C92-8DEF-419F-B028-4F5C8A0D2AEA}"/>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graphicFrame>
        <p:nvGraphicFramePr>
          <p:cNvPr id="26" name="Table 10">
            <a:extLst>
              <a:ext uri="{FF2B5EF4-FFF2-40B4-BE49-F238E27FC236}">
                <a16:creationId xmlns:a16="http://schemas.microsoft.com/office/drawing/2014/main" xmlns="" id="{73322CD9-D10C-41A1-B244-BEE55D560317}"/>
              </a:ext>
            </a:extLst>
          </p:cNvPr>
          <p:cNvGraphicFramePr>
            <a:graphicFrameLocks noGrp="1"/>
          </p:cNvGraphicFramePr>
          <p:nvPr>
            <p:extLst>
              <p:ext uri="{D42A27DB-BD31-4B8C-83A1-F6EECF244321}">
                <p14:modId xmlns:p14="http://schemas.microsoft.com/office/powerpoint/2010/main" val="3703334752"/>
              </p:ext>
            </p:extLst>
          </p:nvPr>
        </p:nvGraphicFramePr>
        <p:xfrm>
          <a:off x="272524" y="4078533"/>
          <a:ext cx="11912171" cy="1439151"/>
        </p:xfrm>
        <a:graphic>
          <a:graphicData uri="http://schemas.openxmlformats.org/drawingml/2006/table">
            <a:tbl>
              <a:tblPr firstRow="1" bandRow="1">
                <a:tableStyleId>{5C22544A-7EE6-4342-B048-85BDC9FD1C3A}</a:tableStyleId>
              </a:tblPr>
              <a:tblGrid>
                <a:gridCol w="2021167">
                  <a:extLst>
                    <a:ext uri="{9D8B030D-6E8A-4147-A177-3AD203B41FA5}">
                      <a16:colId xmlns:a16="http://schemas.microsoft.com/office/drawing/2014/main" xmlns="" val="1191416298"/>
                    </a:ext>
                  </a:extLst>
                </a:gridCol>
                <a:gridCol w="2028956">
                  <a:extLst>
                    <a:ext uri="{9D8B030D-6E8A-4147-A177-3AD203B41FA5}">
                      <a16:colId xmlns:a16="http://schemas.microsoft.com/office/drawing/2014/main" xmlns="" val="2378974147"/>
                    </a:ext>
                  </a:extLst>
                </a:gridCol>
                <a:gridCol w="2107649">
                  <a:extLst>
                    <a:ext uri="{9D8B030D-6E8A-4147-A177-3AD203B41FA5}">
                      <a16:colId xmlns:a16="http://schemas.microsoft.com/office/drawing/2014/main" xmlns="" val="765628852"/>
                    </a:ext>
                  </a:extLst>
                </a:gridCol>
                <a:gridCol w="2045617">
                  <a:extLst>
                    <a:ext uri="{9D8B030D-6E8A-4147-A177-3AD203B41FA5}">
                      <a16:colId xmlns:a16="http://schemas.microsoft.com/office/drawing/2014/main" xmlns="" val="2307575038"/>
                    </a:ext>
                  </a:extLst>
                </a:gridCol>
                <a:gridCol w="2068783">
                  <a:extLst>
                    <a:ext uri="{9D8B030D-6E8A-4147-A177-3AD203B41FA5}">
                      <a16:colId xmlns:a16="http://schemas.microsoft.com/office/drawing/2014/main" xmlns="" val="2622517042"/>
                    </a:ext>
                  </a:extLst>
                </a:gridCol>
                <a:gridCol w="1639999">
                  <a:extLst>
                    <a:ext uri="{9D8B030D-6E8A-4147-A177-3AD203B41FA5}">
                      <a16:colId xmlns:a16="http://schemas.microsoft.com/office/drawing/2014/main" xmlns="" val="3062583905"/>
                    </a:ext>
                  </a:extLst>
                </a:gridCol>
              </a:tblGrid>
              <a:tr h="688114">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xmlns="" val="3194394671"/>
                  </a:ext>
                </a:extLst>
              </a:tr>
              <a:tr h="751037">
                <a:tc>
                  <a:txBody>
                    <a:bodyPr/>
                    <a:lstStyle/>
                    <a:p>
                      <a:endParaRPr lang="en-US"/>
                    </a:p>
                  </a:txBody>
                  <a:tcPr>
                    <a:solidFill>
                      <a:schemeClr val="accent4">
                        <a:lumMod val="60000"/>
                        <a:lumOff val="40000"/>
                        <a:alpha val="87000"/>
                      </a:schemeClr>
                    </a:solidFill>
                  </a:tcPr>
                </a:tc>
                <a:tc>
                  <a:txBody>
                    <a:bodyPr/>
                    <a:lstStyle/>
                    <a:p>
                      <a:endParaRPr lang="en-US"/>
                    </a:p>
                  </a:txBody>
                  <a:tcPr>
                    <a:solidFill>
                      <a:schemeClr val="accent4">
                        <a:lumMod val="60000"/>
                        <a:lumOff val="40000"/>
                        <a:alpha val="87000"/>
                      </a:schemeClr>
                    </a:solidFill>
                  </a:tcPr>
                </a:tc>
                <a:tc>
                  <a:txBody>
                    <a:bodyPr/>
                    <a:lstStyle/>
                    <a:p>
                      <a:endParaRPr lang="en-US"/>
                    </a:p>
                  </a:txBody>
                  <a:tcPr>
                    <a:solidFill>
                      <a:schemeClr val="accent4">
                        <a:lumMod val="60000"/>
                        <a:lumOff val="40000"/>
                        <a:alpha val="87000"/>
                      </a:schemeClr>
                    </a:solidFill>
                  </a:tcPr>
                </a:tc>
                <a:tc>
                  <a:txBody>
                    <a:bodyPr/>
                    <a:lstStyle/>
                    <a:p>
                      <a:endParaRPr lang="en-US"/>
                    </a:p>
                  </a:txBody>
                  <a:tcPr>
                    <a:solidFill>
                      <a:schemeClr val="accent4">
                        <a:lumMod val="60000"/>
                        <a:lumOff val="40000"/>
                        <a:alpha val="87000"/>
                      </a:schemeClr>
                    </a:solidFill>
                  </a:tcPr>
                </a:tc>
                <a:tc>
                  <a:txBody>
                    <a:bodyPr/>
                    <a:lstStyle/>
                    <a:p>
                      <a:endParaRPr lang="en-US"/>
                    </a:p>
                  </a:txBody>
                  <a:tcPr>
                    <a:solidFill>
                      <a:schemeClr val="accent4">
                        <a:lumMod val="60000"/>
                        <a:lumOff val="40000"/>
                        <a:alpha val="87000"/>
                      </a:schemeClr>
                    </a:solidFill>
                  </a:tcPr>
                </a:tc>
                <a:tc>
                  <a:txBody>
                    <a:bodyPr/>
                    <a:lstStyle/>
                    <a:p>
                      <a:endParaRPr lang="en-US"/>
                    </a:p>
                  </a:txBody>
                  <a:tcPr>
                    <a:solidFill>
                      <a:schemeClr val="accent4">
                        <a:lumMod val="60000"/>
                        <a:lumOff val="40000"/>
                        <a:alpha val="87000"/>
                      </a:schemeClr>
                    </a:solidFill>
                  </a:tcPr>
                </a:tc>
                <a:extLst>
                  <a:ext uri="{0D108BD9-81ED-4DB2-BD59-A6C34878D82A}">
                    <a16:rowId xmlns:a16="http://schemas.microsoft.com/office/drawing/2014/main" xmlns="" val="2586557885"/>
                  </a:ext>
                </a:extLst>
              </a:tr>
            </a:tbl>
          </a:graphicData>
        </a:graphic>
      </p:graphicFrame>
      <p:sp>
        <p:nvSpPr>
          <p:cNvPr id="27" name="TextBox 26">
            <a:extLst>
              <a:ext uri="{FF2B5EF4-FFF2-40B4-BE49-F238E27FC236}">
                <a16:creationId xmlns:a16="http://schemas.microsoft.com/office/drawing/2014/main" xmlns="" id="{0F1B6F24-2B85-4128-8932-51E4152E01D2}"/>
              </a:ext>
            </a:extLst>
          </p:cNvPr>
          <p:cNvSpPr txBox="1"/>
          <p:nvPr/>
        </p:nvSpPr>
        <p:spPr>
          <a:xfrm>
            <a:off x="606569" y="4168760"/>
            <a:ext cx="1301952"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Chỉ số</a:t>
            </a:r>
          </a:p>
        </p:txBody>
      </p:sp>
      <p:sp>
        <p:nvSpPr>
          <p:cNvPr id="28" name="TextBox 27">
            <a:extLst>
              <a:ext uri="{FF2B5EF4-FFF2-40B4-BE49-F238E27FC236}">
                <a16:creationId xmlns:a16="http://schemas.microsoft.com/office/drawing/2014/main" xmlns="" id="{1396350F-49C6-483E-B630-3471B87A7287}"/>
              </a:ext>
            </a:extLst>
          </p:cNvPr>
          <p:cNvSpPr txBox="1"/>
          <p:nvPr/>
        </p:nvSpPr>
        <p:spPr>
          <a:xfrm>
            <a:off x="2846677" y="4116640"/>
            <a:ext cx="1301952"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EU</a:t>
            </a:r>
          </a:p>
        </p:txBody>
      </p:sp>
      <p:sp>
        <p:nvSpPr>
          <p:cNvPr id="29" name="TextBox 28">
            <a:extLst>
              <a:ext uri="{FF2B5EF4-FFF2-40B4-BE49-F238E27FC236}">
                <a16:creationId xmlns:a16="http://schemas.microsoft.com/office/drawing/2014/main" xmlns="" id="{64EEADD4-E136-4D60-B72D-A722DBF51F08}"/>
              </a:ext>
            </a:extLst>
          </p:cNvPr>
          <p:cNvSpPr txBox="1"/>
          <p:nvPr/>
        </p:nvSpPr>
        <p:spPr>
          <a:xfrm>
            <a:off x="4817617" y="4132394"/>
            <a:ext cx="1792231"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Hoa Kỳ</a:t>
            </a:r>
          </a:p>
        </p:txBody>
      </p:sp>
      <p:sp>
        <p:nvSpPr>
          <p:cNvPr id="30" name="TextBox 29">
            <a:extLst>
              <a:ext uri="{FF2B5EF4-FFF2-40B4-BE49-F238E27FC236}">
                <a16:creationId xmlns:a16="http://schemas.microsoft.com/office/drawing/2014/main" xmlns="" id="{E91040E3-F1B7-4B0D-8205-6C74D62668BB}"/>
              </a:ext>
            </a:extLst>
          </p:cNvPr>
          <p:cNvSpPr txBox="1"/>
          <p:nvPr/>
        </p:nvSpPr>
        <p:spPr>
          <a:xfrm>
            <a:off x="6645872" y="4132394"/>
            <a:ext cx="1792231"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Nhật Bản</a:t>
            </a:r>
          </a:p>
        </p:txBody>
      </p:sp>
      <p:sp>
        <p:nvSpPr>
          <p:cNvPr id="31" name="TextBox 30">
            <a:extLst>
              <a:ext uri="{FF2B5EF4-FFF2-40B4-BE49-F238E27FC236}">
                <a16:creationId xmlns:a16="http://schemas.microsoft.com/office/drawing/2014/main" xmlns="" id="{33A41582-4E39-419D-AA2C-62604198D9D6}"/>
              </a:ext>
            </a:extLst>
          </p:cNvPr>
          <p:cNvSpPr txBox="1"/>
          <p:nvPr/>
        </p:nvSpPr>
        <p:spPr>
          <a:xfrm>
            <a:off x="8683535" y="4140216"/>
            <a:ext cx="2253237"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Trung Quốc</a:t>
            </a:r>
          </a:p>
        </p:txBody>
      </p:sp>
      <p:sp>
        <p:nvSpPr>
          <p:cNvPr id="32" name="TextBox 31">
            <a:extLst>
              <a:ext uri="{FF2B5EF4-FFF2-40B4-BE49-F238E27FC236}">
                <a16:creationId xmlns:a16="http://schemas.microsoft.com/office/drawing/2014/main" xmlns="" id="{A37F078D-1F50-4E7F-986E-DACD2E778679}"/>
              </a:ext>
            </a:extLst>
          </p:cNvPr>
          <p:cNvSpPr txBox="1"/>
          <p:nvPr/>
        </p:nvSpPr>
        <p:spPr>
          <a:xfrm>
            <a:off x="0" y="4798109"/>
            <a:ext cx="2454925" cy="430887"/>
          </a:xfrm>
          <a:prstGeom prst="rect">
            <a:avLst/>
          </a:prstGeom>
          <a:noFill/>
        </p:spPr>
        <p:txBody>
          <a:bodyPr wrap="square" rtlCol="0">
            <a:spAutoFit/>
          </a:bodyPr>
          <a:lstStyle/>
          <a:p>
            <a:pPr algn="ctr"/>
            <a:r>
              <a:rPr lang="en-US" sz="2200" b="1">
                <a:solidFill>
                  <a:srgbClr val="1C11AF"/>
                </a:solidFill>
                <a:latin typeface="Arial" panose="020B0604020202020204" pitchFamily="34" charset="0"/>
                <a:cs typeface="Arial" panose="020B0604020202020204" pitchFamily="34" charset="0"/>
              </a:rPr>
              <a:t>GDP (tỉ USD)</a:t>
            </a:r>
          </a:p>
        </p:txBody>
      </p:sp>
      <p:sp>
        <p:nvSpPr>
          <p:cNvPr id="33" name="TextBox 32">
            <a:extLst>
              <a:ext uri="{FF2B5EF4-FFF2-40B4-BE49-F238E27FC236}">
                <a16:creationId xmlns:a16="http://schemas.microsoft.com/office/drawing/2014/main" xmlns="" id="{22D7101C-EF49-47B9-8671-AC95DEAD9405}"/>
              </a:ext>
            </a:extLst>
          </p:cNvPr>
          <p:cNvSpPr txBox="1"/>
          <p:nvPr/>
        </p:nvSpPr>
        <p:spPr>
          <a:xfrm>
            <a:off x="499700" y="3014267"/>
            <a:ext cx="11049918" cy="954107"/>
          </a:xfrm>
          <a:prstGeom prst="rect">
            <a:avLst/>
          </a:prstGeom>
          <a:noFill/>
        </p:spPr>
        <p:txBody>
          <a:bodyPr wrap="square" rtlCol="0">
            <a:spAutoFit/>
          </a:bodyPr>
          <a:lstStyle/>
          <a:p>
            <a:pPr algn="ctr"/>
            <a:r>
              <a:rPr lang="en-US" sz="2800" b="1">
                <a:solidFill>
                  <a:srgbClr val="00B050"/>
                </a:solidFill>
                <a:latin typeface="Arial" panose="020B0604020202020204" pitchFamily="34" charset="0"/>
                <a:cs typeface="Arial" panose="020B0604020202020204" pitchFamily="34" charset="0"/>
              </a:rPr>
              <a:t>GDP VÀ GDP/ NG</a:t>
            </a:r>
            <a:r>
              <a:rPr lang="vi-VN" sz="2800" b="1">
                <a:solidFill>
                  <a:srgbClr val="00B050"/>
                </a:solidFill>
                <a:latin typeface="Arial" panose="020B0604020202020204" pitchFamily="34" charset="0"/>
                <a:cs typeface="Arial" panose="020B0604020202020204" pitchFamily="34" charset="0"/>
              </a:rPr>
              <a:t>Ư</a:t>
            </a:r>
            <a:r>
              <a:rPr lang="en-US" sz="2800" b="1">
                <a:solidFill>
                  <a:srgbClr val="00B050"/>
                </a:solidFill>
                <a:latin typeface="Arial" panose="020B0604020202020204" pitchFamily="34" charset="0"/>
                <a:cs typeface="Arial" panose="020B0604020202020204" pitchFamily="34" charset="0"/>
              </a:rPr>
              <a:t>ỜI CỦA CÁC TRUNG TÂM KINH TẾ LỚN TRÊN THẾ GIỚI NĂM 2020</a:t>
            </a:r>
          </a:p>
        </p:txBody>
      </p:sp>
      <p:sp>
        <p:nvSpPr>
          <p:cNvPr id="34" name="TextBox 33">
            <a:extLst>
              <a:ext uri="{FF2B5EF4-FFF2-40B4-BE49-F238E27FC236}">
                <a16:creationId xmlns:a16="http://schemas.microsoft.com/office/drawing/2014/main" xmlns="" id="{5773AEBF-366D-4D3D-B7F1-4BAD19817AFA}"/>
              </a:ext>
            </a:extLst>
          </p:cNvPr>
          <p:cNvSpPr txBox="1"/>
          <p:nvPr/>
        </p:nvSpPr>
        <p:spPr>
          <a:xfrm>
            <a:off x="1937094" y="4909522"/>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15 276</a:t>
            </a:r>
          </a:p>
        </p:txBody>
      </p:sp>
      <p:sp>
        <p:nvSpPr>
          <p:cNvPr id="35" name="TextBox 34">
            <a:extLst>
              <a:ext uri="{FF2B5EF4-FFF2-40B4-BE49-F238E27FC236}">
                <a16:creationId xmlns:a16="http://schemas.microsoft.com/office/drawing/2014/main" xmlns="" id="{F34AB408-2818-4F76-B4A3-79842B5C3890}"/>
              </a:ext>
            </a:extLst>
          </p:cNvPr>
          <p:cNvSpPr txBox="1"/>
          <p:nvPr/>
        </p:nvSpPr>
        <p:spPr>
          <a:xfrm>
            <a:off x="4205252" y="4909522"/>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20 937</a:t>
            </a:r>
          </a:p>
        </p:txBody>
      </p:sp>
      <p:sp>
        <p:nvSpPr>
          <p:cNvPr id="36" name="TextBox 35">
            <a:extLst>
              <a:ext uri="{FF2B5EF4-FFF2-40B4-BE49-F238E27FC236}">
                <a16:creationId xmlns:a16="http://schemas.microsoft.com/office/drawing/2014/main" xmlns="" id="{564716CA-B8E9-428A-9FBD-646DB70C557F}"/>
              </a:ext>
            </a:extLst>
          </p:cNvPr>
          <p:cNvSpPr txBox="1"/>
          <p:nvPr/>
        </p:nvSpPr>
        <p:spPr>
          <a:xfrm>
            <a:off x="6228610" y="4909522"/>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4 975</a:t>
            </a:r>
          </a:p>
        </p:txBody>
      </p:sp>
      <p:sp>
        <p:nvSpPr>
          <p:cNvPr id="37" name="TextBox 36">
            <a:extLst>
              <a:ext uri="{FF2B5EF4-FFF2-40B4-BE49-F238E27FC236}">
                <a16:creationId xmlns:a16="http://schemas.microsoft.com/office/drawing/2014/main" xmlns="" id="{3B12C72A-574B-4F6C-82ED-FEBC502CA3A0}"/>
              </a:ext>
            </a:extLst>
          </p:cNvPr>
          <p:cNvSpPr txBox="1"/>
          <p:nvPr/>
        </p:nvSpPr>
        <p:spPr>
          <a:xfrm>
            <a:off x="8334443" y="4909522"/>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14 723</a:t>
            </a:r>
          </a:p>
        </p:txBody>
      </p:sp>
      <p:sp>
        <p:nvSpPr>
          <p:cNvPr id="38" name="TextBox 37">
            <a:extLst>
              <a:ext uri="{FF2B5EF4-FFF2-40B4-BE49-F238E27FC236}">
                <a16:creationId xmlns:a16="http://schemas.microsoft.com/office/drawing/2014/main" xmlns="" id="{CE0C33AF-B977-49D4-B274-C5C53A73A4E8}"/>
              </a:ext>
            </a:extLst>
          </p:cNvPr>
          <p:cNvSpPr txBox="1"/>
          <p:nvPr/>
        </p:nvSpPr>
        <p:spPr>
          <a:xfrm>
            <a:off x="10511790" y="4176426"/>
            <a:ext cx="2253237"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Thế giới</a:t>
            </a:r>
          </a:p>
        </p:txBody>
      </p:sp>
      <p:sp>
        <p:nvSpPr>
          <p:cNvPr id="39" name="TextBox 38">
            <a:extLst>
              <a:ext uri="{FF2B5EF4-FFF2-40B4-BE49-F238E27FC236}">
                <a16:creationId xmlns:a16="http://schemas.microsoft.com/office/drawing/2014/main" xmlns="" id="{14798396-97F6-4C32-9901-4AE3793D5A21}"/>
              </a:ext>
            </a:extLst>
          </p:cNvPr>
          <p:cNvSpPr txBox="1"/>
          <p:nvPr/>
        </p:nvSpPr>
        <p:spPr>
          <a:xfrm>
            <a:off x="10629121" y="4909522"/>
            <a:ext cx="2253237" cy="400110"/>
          </a:xfrm>
          <a:prstGeom prst="rect">
            <a:avLst/>
          </a:prstGeom>
          <a:noFill/>
        </p:spPr>
        <p:txBody>
          <a:bodyPr wrap="square" rtlCol="0">
            <a:spAutoFit/>
          </a:bodyPr>
          <a:lstStyle/>
          <a:p>
            <a:r>
              <a:rPr lang="en-US" sz="2000" b="1">
                <a:solidFill>
                  <a:srgbClr val="0000CC"/>
                </a:solidFill>
                <a:latin typeface="Arial" panose="020B0604020202020204" pitchFamily="34" charset="0"/>
                <a:cs typeface="Arial" panose="020B0604020202020204" pitchFamily="34" charset="0"/>
              </a:rPr>
              <a:t>84 705,4</a:t>
            </a:r>
          </a:p>
        </p:txBody>
      </p:sp>
    </p:spTree>
    <p:extLst>
      <p:ext uri="{BB962C8B-B14F-4D97-AF65-F5344CB8AC3E}">
        <p14:creationId xmlns:p14="http://schemas.microsoft.com/office/powerpoint/2010/main" val="9530121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28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 picture containing text, clipart&#10;&#10;Description automatically generated">
            <a:extLst>
              <a:ext uri="{FF2B5EF4-FFF2-40B4-BE49-F238E27FC236}">
                <a16:creationId xmlns:a16="http://schemas.microsoft.com/office/drawing/2014/main" xmlns="" id="{FB1D08DD-13BB-4FD6-BF9E-5E9C119E837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467" y="1466089"/>
            <a:ext cx="10905066" cy="3925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9643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17FD781-E026-4842-9A08-6B8F287C2960}"/>
              </a:ext>
            </a:extLst>
          </p:cNvPr>
          <p:cNvSpPr txBox="1"/>
          <p:nvPr/>
        </p:nvSpPr>
        <p:spPr>
          <a:xfrm>
            <a:off x="327642" y="1928062"/>
            <a:ext cx="11490290" cy="1200329"/>
          </a:xfrm>
          <a:prstGeom prst="rect">
            <a:avLst/>
          </a:prstGeom>
          <a:noFill/>
          <a:ln>
            <a:solidFill>
              <a:srgbClr val="00B050"/>
            </a:solidFill>
            <a:prstDash val="sysDash"/>
          </a:ln>
        </p:spPr>
        <p:txBody>
          <a:bodyPr wrap="square" rtlCol="0">
            <a:spAutoFit/>
          </a:bodyPr>
          <a:lstStyle/>
          <a:p>
            <a:pPr algn="ctr"/>
            <a:r>
              <a:rPr lang="en-US" sz="3600" b="1">
                <a:solidFill>
                  <a:srgbClr val="0000CC"/>
                </a:solidFill>
                <a:latin typeface="Arial" panose="020B0604020202020204" pitchFamily="34" charset="0"/>
                <a:cs typeface="Arial" panose="020B0604020202020204" pitchFamily="34" charset="0"/>
              </a:rPr>
              <a:t>Thu nhập thông tin về mối quan hệ th</a:t>
            </a:r>
            <a:r>
              <a:rPr lang="vi-VN" sz="3600" b="1">
                <a:solidFill>
                  <a:srgbClr val="0000CC"/>
                </a:solidFill>
                <a:cs typeface="Arial" panose="020B0604020202020204" pitchFamily="34" charset="0"/>
              </a:rPr>
              <a:t>ư</a:t>
            </a:r>
            <a:r>
              <a:rPr lang="en-US" sz="3600" b="1">
                <a:solidFill>
                  <a:srgbClr val="0000CC"/>
                </a:solidFill>
                <a:latin typeface="Arial" panose="020B0604020202020204" pitchFamily="34" charset="0"/>
                <a:cs typeface="Arial" panose="020B0604020202020204" pitchFamily="34" charset="0"/>
              </a:rPr>
              <a:t>ơng mại giữa Việt Nam và EU</a:t>
            </a:r>
          </a:p>
        </p:txBody>
      </p:sp>
      <p:sp>
        <p:nvSpPr>
          <p:cNvPr id="11" name="Rectangle: Rounded Corners 10">
            <a:extLst>
              <a:ext uri="{FF2B5EF4-FFF2-40B4-BE49-F238E27FC236}">
                <a16:creationId xmlns:a16="http://schemas.microsoft.com/office/drawing/2014/main" xmlns="" id="{3A20B018-4A5B-4A3A-88EF-7848084703EB}"/>
              </a:ext>
            </a:extLst>
          </p:cNvPr>
          <p:cNvSpPr/>
          <p:nvPr/>
        </p:nvSpPr>
        <p:spPr>
          <a:xfrm>
            <a:off x="2994992" y="305491"/>
            <a:ext cx="6467060" cy="115224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_Văn_Bản 52">
            <a:extLst>
              <a:ext uri="{FF2B5EF4-FFF2-40B4-BE49-F238E27FC236}">
                <a16:creationId xmlns:a16="http://schemas.microsoft.com/office/drawing/2014/main" xmlns="" id="{9CCEAA7A-353C-4F73-8AFE-9AF20BE1C5CE}"/>
              </a:ext>
            </a:extLst>
          </p:cNvPr>
          <p:cNvSpPr txBox="1"/>
          <p:nvPr/>
        </p:nvSpPr>
        <p:spPr>
          <a:xfrm>
            <a:off x="2690192" y="466116"/>
            <a:ext cx="6963041" cy="830997"/>
          </a:xfrm>
          <a:prstGeom prst="rect">
            <a:avLst/>
          </a:prstGeom>
          <a:noFill/>
          <a:ln>
            <a:noFill/>
            <a:prstDash val="dash"/>
          </a:ln>
        </p:spPr>
        <p:txBody>
          <a:bodyPr wrap="square" rtlCol="0">
            <a:spAutoFit/>
          </a:bodyPr>
          <a:lstStyle/>
          <a:p>
            <a:pPr algn="ctr"/>
            <a:r>
              <a:rPr lang="en-US" sz="3600" b="1">
                <a:solidFill>
                  <a:srgbClr val="FFFF00"/>
                </a:solidFill>
                <a:latin typeface="Arial" pitchFamily="34" charset="0"/>
                <a:cs typeface="Arial" pitchFamily="34" charset="0"/>
              </a:rPr>
              <a:t> </a:t>
            </a:r>
            <a:r>
              <a:rPr lang="en-US" sz="4800" b="1">
                <a:solidFill>
                  <a:srgbClr val="FFFF00"/>
                </a:solidFill>
                <a:latin typeface="Arial" pitchFamily="34" charset="0"/>
                <a:cs typeface="Arial" pitchFamily="34" charset="0"/>
              </a:rPr>
              <a:t>THỬ THÁCH CHO EM</a:t>
            </a:r>
            <a:endParaRPr lang="en-US" sz="4800" b="1" dirty="0">
              <a:solidFill>
                <a:srgbClr val="FFFF00"/>
              </a:solidFill>
              <a:latin typeface="Arial" pitchFamily="34" charset="0"/>
              <a:cs typeface="Arial" pitchFamily="34" charset="0"/>
            </a:endParaRPr>
          </a:p>
        </p:txBody>
      </p:sp>
      <p:pic>
        <p:nvPicPr>
          <p:cNvPr id="1026" name="Picture 2" descr="Đầu tư của EU vào Việt Nam như thế nào?">
            <a:extLst>
              <a:ext uri="{FF2B5EF4-FFF2-40B4-BE49-F238E27FC236}">
                <a16:creationId xmlns:a16="http://schemas.microsoft.com/office/drawing/2014/main" xmlns="" id="{391AA486-7E57-4AB3-8A83-7468A2651B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763" y="3248201"/>
            <a:ext cx="4706422" cy="32449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U phê chuẩn các hiệp định thương mại, đầu tư với Việt Nam - VietNamNet">
            <a:extLst>
              <a:ext uri="{FF2B5EF4-FFF2-40B4-BE49-F238E27FC236}">
                <a16:creationId xmlns:a16="http://schemas.microsoft.com/office/drawing/2014/main" xmlns="" id="{212B05A1-44CC-4C40-B95C-C9968529A2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8674" y="3248201"/>
            <a:ext cx="4956462" cy="324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9023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Graphical user interface, diagram, application&#10;&#10;Description automatically generated">
            <a:extLst>
              <a:ext uri="{FF2B5EF4-FFF2-40B4-BE49-F238E27FC236}">
                <a16:creationId xmlns:a16="http://schemas.microsoft.com/office/drawing/2014/main" xmlns="" id="{6A5AB59B-8E1F-4742-90DF-4573F503DAC0}"/>
              </a:ext>
            </a:extLst>
          </p:cNvPr>
          <p:cNvPicPr>
            <a:picLocks noChangeAspect="1"/>
          </p:cNvPicPr>
          <p:nvPr/>
        </p:nvPicPr>
        <p:blipFill rotWithShape="1">
          <a:blip r:embed="rId3"/>
          <a:srcRect t="1334"/>
          <a:stretch/>
        </p:blipFill>
        <p:spPr>
          <a:xfrm>
            <a:off x="20" y="1282"/>
            <a:ext cx="12191980" cy="6856718"/>
          </a:xfrm>
          <a:prstGeom prst="rect">
            <a:avLst/>
          </a:prstGeom>
        </p:spPr>
      </p:pic>
    </p:spTree>
    <p:extLst>
      <p:ext uri="{BB962C8B-B14F-4D97-AF65-F5344CB8AC3E}">
        <p14:creationId xmlns:p14="http://schemas.microsoft.com/office/powerpoint/2010/main" val="2456301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us Sign 4">
            <a:extLst>
              <a:ext uri="{FF2B5EF4-FFF2-40B4-BE49-F238E27FC236}">
                <a16:creationId xmlns:a16="http://schemas.microsoft.com/office/drawing/2014/main" xmlns="" id="{CF6025FD-0188-4975-9B21-EF360092AC0E}"/>
              </a:ext>
            </a:extLst>
          </p:cNvPr>
          <p:cNvSpPr/>
          <p:nvPr/>
        </p:nvSpPr>
        <p:spPr>
          <a:xfrm>
            <a:off x="3359778" y="1712428"/>
            <a:ext cx="1533525" cy="1466249"/>
          </a:xfrm>
          <a:prstGeom prst="mathPlus">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quals 7">
            <a:extLst>
              <a:ext uri="{FF2B5EF4-FFF2-40B4-BE49-F238E27FC236}">
                <a16:creationId xmlns:a16="http://schemas.microsoft.com/office/drawing/2014/main" xmlns="" id="{5E89A113-29F0-4A27-8E18-3225136949A2}"/>
              </a:ext>
            </a:extLst>
          </p:cNvPr>
          <p:cNvSpPr/>
          <p:nvPr/>
        </p:nvSpPr>
        <p:spPr>
          <a:xfrm>
            <a:off x="8475099" y="1897248"/>
            <a:ext cx="1579277" cy="1096608"/>
          </a:xfrm>
          <a:prstGeom prst="mathEqual">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duoi hinh" descr="Đuổi hình bắt chữ | Đuổi hình bắt chữ Wiki | Fandom">
            <a:extLst>
              <a:ext uri="{FF2B5EF4-FFF2-40B4-BE49-F238E27FC236}">
                <a16:creationId xmlns:a16="http://schemas.microsoft.com/office/drawing/2014/main" xmlns="" id="{163669A9-9FE8-466B-B9E4-6A9334C747C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479301" y="0"/>
            <a:ext cx="2712700" cy="1491985"/>
          </a:xfrm>
          <a:prstGeom prst="rect">
            <a:avLst/>
          </a:prstGeom>
          <a:noFill/>
          <a:extLst>
            <a:ext uri="{909E8E84-426E-40DD-AFC4-6F175D3DCCD1}">
              <a14:hiddenFill xmlns:a14="http://schemas.microsoft.com/office/drawing/2010/main">
                <a:solidFill>
                  <a:srgbClr val="FFFFFF"/>
                </a:solidFill>
              </a14:hiddenFill>
            </a:ext>
          </a:extLst>
        </p:spPr>
      </p:pic>
      <p:pic>
        <p:nvPicPr>
          <p:cNvPr id="10" name="!!traidat" descr="Logo&#10;&#10;Description automatically generated with low confidence">
            <a:extLst>
              <a:ext uri="{FF2B5EF4-FFF2-40B4-BE49-F238E27FC236}">
                <a16:creationId xmlns:a16="http://schemas.microsoft.com/office/drawing/2014/main" xmlns="" id="{90593E4E-3FA5-4A20-8FC4-5F93E7E7E4D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65000" y1="13056" x2="65000" y2="13056"/>
                        <a14:foregroundMark x1="62900" y1="18796" x2="62900" y2="18796"/>
                        <a14:foregroundMark x1="61400" y1="24167" x2="61400" y2="24167"/>
                        <a14:foregroundMark x1="72900" y1="23611" x2="72900" y2="23611"/>
                        <a14:foregroundMark x1="66200" y1="27130" x2="66200" y2="27130"/>
                      </a14:backgroundRemoval>
                    </a14:imgEffect>
                  </a14:imgLayer>
                </a14:imgProps>
              </a:ext>
              <a:ext uri="{28A0092B-C50C-407E-A947-70E740481C1C}">
                <a14:useLocalDpi xmlns:a14="http://schemas.microsoft.com/office/drawing/2010/main" val="0"/>
              </a:ext>
            </a:extLst>
          </a:blip>
          <a:stretch>
            <a:fillRect/>
          </a:stretch>
        </p:blipFill>
        <p:spPr>
          <a:xfrm>
            <a:off x="9655350" y="1146220"/>
            <a:ext cx="2712700" cy="2929716"/>
          </a:xfrm>
          <a:prstGeom prst="rect">
            <a:avLst/>
          </a:prstGeom>
        </p:spPr>
      </p:pic>
      <p:pic>
        <p:nvPicPr>
          <p:cNvPr id="11" name="!!traidat" descr="Logo&#10;&#10;Description automatically generated with low confidence">
            <a:extLst>
              <a:ext uri="{FF2B5EF4-FFF2-40B4-BE49-F238E27FC236}">
                <a16:creationId xmlns:a16="http://schemas.microsoft.com/office/drawing/2014/main" xmlns="" id="{F79C799B-C8DD-4ED0-B0A6-3B6FB70D88B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9400" r="91500">
                        <a14:foregroundMark x1="91500" y1="39074" x2="91500" y2="39074"/>
                        <a14:foregroundMark x1="9400" y1="39722" x2="9400" y2="39722"/>
                      </a14:backgroundRemoval>
                    </a14:imgEffect>
                  </a14:imgLayer>
                </a14:imgProps>
              </a:ext>
              <a:ext uri="{28A0092B-C50C-407E-A947-70E740481C1C}">
                <a14:useLocalDpi xmlns:a14="http://schemas.microsoft.com/office/drawing/2010/main" val="0"/>
              </a:ext>
            </a:extLst>
          </a:blip>
          <a:stretch>
            <a:fillRect/>
          </a:stretch>
        </p:blipFill>
        <p:spPr>
          <a:xfrm>
            <a:off x="3121176" y="2611078"/>
            <a:ext cx="2346753" cy="2534493"/>
          </a:xfrm>
          <a:prstGeom prst="rect">
            <a:avLst/>
          </a:prstGeom>
        </p:spPr>
      </p:pic>
      <p:pic>
        <p:nvPicPr>
          <p:cNvPr id="14" name="image283.jpg" descr="Káº¿t quáº£ hÃ¬nh áº£nh cho GAME LIÃN MINH">
            <a:extLst>
              <a:ext uri="{FF2B5EF4-FFF2-40B4-BE49-F238E27FC236}">
                <a16:creationId xmlns:a16="http://schemas.microsoft.com/office/drawing/2014/main" xmlns="" id="{A3E371C3-C859-460A-AD8F-1C800322396C}"/>
              </a:ext>
            </a:extLst>
          </p:cNvPr>
          <p:cNvPicPr/>
          <p:nvPr/>
        </p:nvPicPr>
        <p:blipFill>
          <a:blip r:embed="rId8"/>
          <a:srcRect/>
          <a:stretch>
            <a:fillRect/>
          </a:stretch>
        </p:blipFill>
        <p:spPr>
          <a:xfrm>
            <a:off x="103293" y="551987"/>
            <a:ext cx="3257611" cy="2856949"/>
          </a:xfrm>
          <a:prstGeom prst="rect">
            <a:avLst/>
          </a:prstGeom>
          <a:ln/>
        </p:spPr>
      </p:pic>
      <p:pic>
        <p:nvPicPr>
          <p:cNvPr id="15" name="image248.jpg" descr="Káº¿t quáº£ hÃ¬nh áº£nh cho CHÃU ÃU">
            <a:extLst>
              <a:ext uri="{FF2B5EF4-FFF2-40B4-BE49-F238E27FC236}">
                <a16:creationId xmlns:a16="http://schemas.microsoft.com/office/drawing/2014/main" xmlns="" id="{F0AE192F-A36E-4CD3-A719-486E5B2EAD64}"/>
              </a:ext>
            </a:extLst>
          </p:cNvPr>
          <p:cNvPicPr/>
          <p:nvPr/>
        </p:nvPicPr>
        <p:blipFill>
          <a:blip r:embed="rId9"/>
          <a:srcRect/>
          <a:stretch>
            <a:fillRect/>
          </a:stretch>
        </p:blipFill>
        <p:spPr>
          <a:xfrm>
            <a:off x="5141976" y="551987"/>
            <a:ext cx="3257611" cy="2945084"/>
          </a:xfrm>
          <a:prstGeom prst="rect">
            <a:avLst/>
          </a:prstGeom>
          <a:ln/>
        </p:spPr>
      </p:pic>
      <p:sp>
        <p:nvSpPr>
          <p:cNvPr id="16" name="!!Rectangle 11">
            <a:extLst>
              <a:ext uri="{FF2B5EF4-FFF2-40B4-BE49-F238E27FC236}">
                <a16:creationId xmlns:a16="http://schemas.microsoft.com/office/drawing/2014/main" xmlns="" id="{06D33396-20EC-4FA2-B244-6A1E3D868EE1}"/>
              </a:ext>
            </a:extLst>
          </p:cNvPr>
          <p:cNvSpPr/>
          <p:nvPr/>
        </p:nvSpPr>
        <p:spPr>
          <a:xfrm>
            <a:off x="2673833" y="4549724"/>
            <a:ext cx="991519"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7" name="!!Rectangle 11">
            <a:extLst>
              <a:ext uri="{FF2B5EF4-FFF2-40B4-BE49-F238E27FC236}">
                <a16:creationId xmlns:a16="http://schemas.microsoft.com/office/drawing/2014/main" xmlns="" id="{BC4DA283-AC5F-4B11-A4B9-11E1DE87914D}"/>
              </a:ext>
            </a:extLst>
          </p:cNvPr>
          <p:cNvSpPr/>
          <p:nvPr/>
        </p:nvSpPr>
        <p:spPr>
          <a:xfrm>
            <a:off x="3665352"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8" name="!!Rectangle 11">
            <a:extLst>
              <a:ext uri="{FF2B5EF4-FFF2-40B4-BE49-F238E27FC236}">
                <a16:creationId xmlns:a16="http://schemas.microsoft.com/office/drawing/2014/main" xmlns="" id="{30D95C0B-189F-44CB-9D85-4975E3ED5972}"/>
              </a:ext>
            </a:extLst>
          </p:cNvPr>
          <p:cNvSpPr/>
          <p:nvPr/>
        </p:nvSpPr>
        <p:spPr>
          <a:xfrm>
            <a:off x="4666255" y="4549724"/>
            <a:ext cx="991519"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9" name="!!Rectangle 11">
            <a:extLst>
              <a:ext uri="{FF2B5EF4-FFF2-40B4-BE49-F238E27FC236}">
                <a16:creationId xmlns:a16="http://schemas.microsoft.com/office/drawing/2014/main" xmlns="" id="{4342E7C3-DC36-4E64-8779-1A62D9B9EAAD}"/>
              </a:ext>
            </a:extLst>
          </p:cNvPr>
          <p:cNvSpPr/>
          <p:nvPr/>
        </p:nvSpPr>
        <p:spPr>
          <a:xfrm>
            <a:off x="5667158"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0" name="!!Rectangle 11">
            <a:extLst>
              <a:ext uri="{FF2B5EF4-FFF2-40B4-BE49-F238E27FC236}">
                <a16:creationId xmlns:a16="http://schemas.microsoft.com/office/drawing/2014/main" xmlns="" id="{F003EC78-322F-4D44-A5EA-E02017526B4E}"/>
              </a:ext>
            </a:extLst>
          </p:cNvPr>
          <p:cNvSpPr/>
          <p:nvPr/>
        </p:nvSpPr>
        <p:spPr>
          <a:xfrm>
            <a:off x="6668061"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2" name="!!Rectangle 11">
            <a:extLst>
              <a:ext uri="{FF2B5EF4-FFF2-40B4-BE49-F238E27FC236}">
                <a16:creationId xmlns:a16="http://schemas.microsoft.com/office/drawing/2014/main" xmlns="" id="{E7837BCD-E8EC-478B-9798-1E8D49E76179}"/>
              </a:ext>
            </a:extLst>
          </p:cNvPr>
          <p:cNvSpPr/>
          <p:nvPr/>
        </p:nvSpPr>
        <p:spPr>
          <a:xfrm>
            <a:off x="7668964"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3" name="!!Rectangle 11">
            <a:extLst>
              <a:ext uri="{FF2B5EF4-FFF2-40B4-BE49-F238E27FC236}">
                <a16:creationId xmlns:a16="http://schemas.microsoft.com/office/drawing/2014/main" xmlns="" id="{ED744C77-B9E4-4444-AC67-DAAB99A990CD}"/>
              </a:ext>
            </a:extLst>
          </p:cNvPr>
          <p:cNvSpPr/>
          <p:nvPr/>
        </p:nvSpPr>
        <p:spPr>
          <a:xfrm>
            <a:off x="8669867"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4" name="!!Rectangle 11">
            <a:extLst>
              <a:ext uri="{FF2B5EF4-FFF2-40B4-BE49-F238E27FC236}">
                <a16:creationId xmlns:a16="http://schemas.microsoft.com/office/drawing/2014/main" xmlns="" id="{E31CA42A-A590-4BCE-A68D-4FA592DE24F9}"/>
              </a:ext>
            </a:extLst>
          </p:cNvPr>
          <p:cNvSpPr/>
          <p:nvPr/>
        </p:nvSpPr>
        <p:spPr>
          <a:xfrm>
            <a:off x="9670770"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6" name="!!Rectangle 11">
            <a:extLst>
              <a:ext uri="{FF2B5EF4-FFF2-40B4-BE49-F238E27FC236}">
                <a16:creationId xmlns:a16="http://schemas.microsoft.com/office/drawing/2014/main" xmlns="" id="{04296EF8-FBCF-4DB5-AB8F-0B8750D8CDC3}"/>
              </a:ext>
            </a:extLst>
          </p:cNvPr>
          <p:cNvSpPr/>
          <p:nvPr/>
        </p:nvSpPr>
        <p:spPr>
          <a:xfrm>
            <a:off x="3660314"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I</a:t>
            </a:r>
          </a:p>
        </p:txBody>
      </p:sp>
      <p:sp>
        <p:nvSpPr>
          <p:cNvPr id="27" name="!!Rectangle 11">
            <a:extLst>
              <a:ext uri="{FF2B5EF4-FFF2-40B4-BE49-F238E27FC236}">
                <a16:creationId xmlns:a16="http://schemas.microsoft.com/office/drawing/2014/main" xmlns="" id="{BF63914E-287F-47EE-B186-01218FCB9DBC}"/>
              </a:ext>
            </a:extLst>
          </p:cNvPr>
          <p:cNvSpPr/>
          <p:nvPr/>
        </p:nvSpPr>
        <p:spPr>
          <a:xfrm>
            <a:off x="4695021" y="4549724"/>
            <a:ext cx="991519"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Ê</a:t>
            </a:r>
          </a:p>
        </p:txBody>
      </p:sp>
      <p:sp>
        <p:nvSpPr>
          <p:cNvPr id="28" name="!!Rectangle 11">
            <a:extLst>
              <a:ext uri="{FF2B5EF4-FFF2-40B4-BE49-F238E27FC236}">
                <a16:creationId xmlns:a16="http://schemas.microsoft.com/office/drawing/2014/main" xmlns="" id="{2C15F610-6B59-46FD-B8B2-E677CCC6618F}"/>
              </a:ext>
            </a:extLst>
          </p:cNvPr>
          <p:cNvSpPr/>
          <p:nvPr/>
        </p:nvSpPr>
        <p:spPr>
          <a:xfrm>
            <a:off x="5734779"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N</a:t>
            </a:r>
          </a:p>
        </p:txBody>
      </p:sp>
      <p:sp>
        <p:nvSpPr>
          <p:cNvPr id="30" name="!!Rectangle 11">
            <a:extLst>
              <a:ext uri="{FF2B5EF4-FFF2-40B4-BE49-F238E27FC236}">
                <a16:creationId xmlns:a16="http://schemas.microsoft.com/office/drawing/2014/main" xmlns="" id="{41D1373C-4E5C-4CEA-8BC1-E2F1C54079D1}"/>
              </a:ext>
            </a:extLst>
          </p:cNvPr>
          <p:cNvSpPr/>
          <p:nvPr/>
        </p:nvSpPr>
        <p:spPr>
          <a:xfrm>
            <a:off x="6745385"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M</a:t>
            </a:r>
          </a:p>
        </p:txBody>
      </p:sp>
      <p:sp>
        <p:nvSpPr>
          <p:cNvPr id="31" name="!!Rectangle 11">
            <a:extLst>
              <a:ext uri="{FF2B5EF4-FFF2-40B4-BE49-F238E27FC236}">
                <a16:creationId xmlns:a16="http://schemas.microsoft.com/office/drawing/2014/main" xmlns="" id="{159E8A43-35A6-4784-BC48-61C5A66BAA4A}"/>
              </a:ext>
            </a:extLst>
          </p:cNvPr>
          <p:cNvSpPr/>
          <p:nvPr/>
        </p:nvSpPr>
        <p:spPr>
          <a:xfrm>
            <a:off x="7761918"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I</a:t>
            </a:r>
          </a:p>
        </p:txBody>
      </p:sp>
      <p:sp>
        <p:nvSpPr>
          <p:cNvPr id="32" name="!!Rectangle 11">
            <a:extLst>
              <a:ext uri="{FF2B5EF4-FFF2-40B4-BE49-F238E27FC236}">
                <a16:creationId xmlns:a16="http://schemas.microsoft.com/office/drawing/2014/main" xmlns="" id="{6B402D36-1C94-45E3-BA4B-9151EA578B9A}"/>
              </a:ext>
            </a:extLst>
          </p:cNvPr>
          <p:cNvSpPr/>
          <p:nvPr/>
        </p:nvSpPr>
        <p:spPr>
          <a:xfrm>
            <a:off x="8784074"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N</a:t>
            </a:r>
          </a:p>
        </p:txBody>
      </p:sp>
      <p:sp>
        <p:nvSpPr>
          <p:cNvPr id="33" name="!!Rectangle 11">
            <a:extLst>
              <a:ext uri="{FF2B5EF4-FFF2-40B4-BE49-F238E27FC236}">
                <a16:creationId xmlns:a16="http://schemas.microsoft.com/office/drawing/2014/main" xmlns="" id="{245DE1B9-3989-42F4-BC93-DCB86CA2CCC1}"/>
              </a:ext>
            </a:extLst>
          </p:cNvPr>
          <p:cNvSpPr/>
          <p:nvPr/>
        </p:nvSpPr>
        <p:spPr>
          <a:xfrm>
            <a:off x="9827450"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H</a:t>
            </a:r>
          </a:p>
        </p:txBody>
      </p:sp>
      <p:sp>
        <p:nvSpPr>
          <p:cNvPr id="35" name="!!Rectangle 11">
            <a:extLst>
              <a:ext uri="{FF2B5EF4-FFF2-40B4-BE49-F238E27FC236}">
                <a16:creationId xmlns:a16="http://schemas.microsoft.com/office/drawing/2014/main" xmlns="" id="{EAF52554-9D5E-460F-B745-01B14A27C3D8}"/>
              </a:ext>
            </a:extLst>
          </p:cNvPr>
          <p:cNvSpPr/>
          <p:nvPr/>
        </p:nvSpPr>
        <p:spPr>
          <a:xfrm>
            <a:off x="2652596" y="4549724"/>
            <a:ext cx="991519"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L</a:t>
            </a:r>
          </a:p>
        </p:txBody>
      </p:sp>
      <p:sp>
        <p:nvSpPr>
          <p:cNvPr id="36" name="!!Rectangle 11">
            <a:extLst>
              <a:ext uri="{FF2B5EF4-FFF2-40B4-BE49-F238E27FC236}">
                <a16:creationId xmlns:a16="http://schemas.microsoft.com/office/drawing/2014/main" xmlns="" id="{49D007A9-1232-4042-864C-DC7D986B5545}"/>
              </a:ext>
            </a:extLst>
          </p:cNvPr>
          <p:cNvSpPr/>
          <p:nvPr/>
        </p:nvSpPr>
        <p:spPr>
          <a:xfrm>
            <a:off x="3500099" y="5819419"/>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37" name="!!Rectangle 11">
            <a:extLst>
              <a:ext uri="{FF2B5EF4-FFF2-40B4-BE49-F238E27FC236}">
                <a16:creationId xmlns:a16="http://schemas.microsoft.com/office/drawing/2014/main" xmlns="" id="{C9C7543C-E7F9-4648-9E76-0F7D04B4C0D8}"/>
              </a:ext>
            </a:extLst>
          </p:cNvPr>
          <p:cNvSpPr/>
          <p:nvPr/>
        </p:nvSpPr>
        <p:spPr>
          <a:xfrm>
            <a:off x="4501002" y="5819419"/>
            <a:ext cx="991519"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38" name="!!Rectangle 11">
            <a:extLst>
              <a:ext uri="{FF2B5EF4-FFF2-40B4-BE49-F238E27FC236}">
                <a16:creationId xmlns:a16="http://schemas.microsoft.com/office/drawing/2014/main" xmlns="" id="{7F4BDE43-8229-424D-BC3C-EBBE0AECACD1}"/>
              </a:ext>
            </a:extLst>
          </p:cNvPr>
          <p:cNvSpPr/>
          <p:nvPr/>
        </p:nvSpPr>
        <p:spPr>
          <a:xfrm>
            <a:off x="5501905" y="5819419"/>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39" name="!!Rectangle 11">
            <a:extLst>
              <a:ext uri="{FF2B5EF4-FFF2-40B4-BE49-F238E27FC236}">
                <a16:creationId xmlns:a16="http://schemas.microsoft.com/office/drawing/2014/main" xmlns="" id="{B595D65A-E5EC-44B9-A69E-3E13D3056CAB}"/>
              </a:ext>
            </a:extLst>
          </p:cNvPr>
          <p:cNvSpPr/>
          <p:nvPr/>
        </p:nvSpPr>
        <p:spPr>
          <a:xfrm>
            <a:off x="6502808" y="5819419"/>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40" name="!!Rectangle 11">
            <a:extLst>
              <a:ext uri="{FF2B5EF4-FFF2-40B4-BE49-F238E27FC236}">
                <a16:creationId xmlns:a16="http://schemas.microsoft.com/office/drawing/2014/main" xmlns="" id="{F041DCB3-4BCD-46F4-8AD8-2BCB8D7BDF82}"/>
              </a:ext>
            </a:extLst>
          </p:cNvPr>
          <p:cNvSpPr/>
          <p:nvPr/>
        </p:nvSpPr>
        <p:spPr>
          <a:xfrm>
            <a:off x="7503711" y="5819419"/>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41" name="!!Rectangle 11">
            <a:extLst>
              <a:ext uri="{FF2B5EF4-FFF2-40B4-BE49-F238E27FC236}">
                <a16:creationId xmlns:a16="http://schemas.microsoft.com/office/drawing/2014/main" xmlns="" id="{C4572153-3B5B-43C6-B190-2C25DDD3954E}"/>
              </a:ext>
            </a:extLst>
          </p:cNvPr>
          <p:cNvSpPr/>
          <p:nvPr/>
        </p:nvSpPr>
        <p:spPr>
          <a:xfrm>
            <a:off x="8504614" y="5819419"/>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44" name="!!Rectangle 11">
            <a:extLst>
              <a:ext uri="{FF2B5EF4-FFF2-40B4-BE49-F238E27FC236}">
                <a16:creationId xmlns:a16="http://schemas.microsoft.com/office/drawing/2014/main" xmlns="" id="{CB723FB9-76BD-4CD5-86FA-BF03AC7B5ABA}"/>
              </a:ext>
            </a:extLst>
          </p:cNvPr>
          <p:cNvSpPr/>
          <p:nvPr/>
        </p:nvSpPr>
        <p:spPr>
          <a:xfrm>
            <a:off x="3495061" y="5819419"/>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C</a:t>
            </a:r>
          </a:p>
        </p:txBody>
      </p:sp>
      <p:sp>
        <p:nvSpPr>
          <p:cNvPr id="45" name="!!Rectangle 11">
            <a:extLst>
              <a:ext uri="{FF2B5EF4-FFF2-40B4-BE49-F238E27FC236}">
                <a16:creationId xmlns:a16="http://schemas.microsoft.com/office/drawing/2014/main" xmlns="" id="{E895F578-EEF0-4EB4-9843-0B2A5300D37A}"/>
              </a:ext>
            </a:extLst>
          </p:cNvPr>
          <p:cNvSpPr/>
          <p:nvPr/>
        </p:nvSpPr>
        <p:spPr>
          <a:xfrm>
            <a:off x="4529768" y="5819419"/>
            <a:ext cx="991519"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H</a:t>
            </a:r>
          </a:p>
        </p:txBody>
      </p:sp>
      <p:sp>
        <p:nvSpPr>
          <p:cNvPr id="46" name="!!Rectangle 11">
            <a:extLst>
              <a:ext uri="{FF2B5EF4-FFF2-40B4-BE49-F238E27FC236}">
                <a16:creationId xmlns:a16="http://schemas.microsoft.com/office/drawing/2014/main" xmlns="" id="{CFB9428A-212C-4017-94A9-C76EB59AD7F0}"/>
              </a:ext>
            </a:extLst>
          </p:cNvPr>
          <p:cNvSpPr/>
          <p:nvPr/>
        </p:nvSpPr>
        <p:spPr>
          <a:xfrm>
            <a:off x="5569526" y="5819419"/>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Â</a:t>
            </a:r>
          </a:p>
        </p:txBody>
      </p:sp>
      <p:sp>
        <p:nvSpPr>
          <p:cNvPr id="47" name="!!Rectangle 11">
            <a:extLst>
              <a:ext uri="{FF2B5EF4-FFF2-40B4-BE49-F238E27FC236}">
                <a16:creationId xmlns:a16="http://schemas.microsoft.com/office/drawing/2014/main" xmlns="" id="{4ACB94F8-6E41-4F73-8A9E-565B5E9FCB49}"/>
              </a:ext>
            </a:extLst>
          </p:cNvPr>
          <p:cNvSpPr/>
          <p:nvPr/>
        </p:nvSpPr>
        <p:spPr>
          <a:xfrm>
            <a:off x="6580132" y="5819419"/>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U</a:t>
            </a:r>
          </a:p>
        </p:txBody>
      </p:sp>
      <p:sp>
        <p:nvSpPr>
          <p:cNvPr id="48" name="!!Rectangle 11">
            <a:extLst>
              <a:ext uri="{FF2B5EF4-FFF2-40B4-BE49-F238E27FC236}">
                <a16:creationId xmlns:a16="http://schemas.microsoft.com/office/drawing/2014/main" xmlns="" id="{3A7E0621-81A0-4996-A750-676F4E95AF2C}"/>
              </a:ext>
            </a:extLst>
          </p:cNvPr>
          <p:cNvSpPr/>
          <p:nvPr/>
        </p:nvSpPr>
        <p:spPr>
          <a:xfrm>
            <a:off x="7596665" y="5819419"/>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Â</a:t>
            </a:r>
          </a:p>
        </p:txBody>
      </p:sp>
      <p:sp>
        <p:nvSpPr>
          <p:cNvPr id="49" name="!!Rectangle 11">
            <a:extLst>
              <a:ext uri="{FF2B5EF4-FFF2-40B4-BE49-F238E27FC236}">
                <a16:creationId xmlns:a16="http://schemas.microsoft.com/office/drawing/2014/main" xmlns="" id="{F6F8A59D-A60D-4D7D-80EB-5592F20C7E3D}"/>
              </a:ext>
            </a:extLst>
          </p:cNvPr>
          <p:cNvSpPr/>
          <p:nvPr/>
        </p:nvSpPr>
        <p:spPr>
          <a:xfrm>
            <a:off x="8618821" y="5819419"/>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U</a:t>
            </a:r>
          </a:p>
        </p:txBody>
      </p:sp>
    </p:spTree>
    <p:extLst>
      <p:ext uri="{BB962C8B-B14F-4D97-AF65-F5344CB8AC3E}">
        <p14:creationId xmlns:p14="http://schemas.microsoft.com/office/powerpoint/2010/main" val="8415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10"/>
                                        </p:tgtEl>
                                        <p:attrNameLst>
                                          <p:attrName>ppt_w</p:attrName>
                                        </p:attrNameLst>
                                      </p:cBhvr>
                                      <p:tavLst>
                                        <p:tav tm="0">
                                          <p:val>
                                            <p:strVal val="ppt_w"/>
                                          </p:val>
                                        </p:tav>
                                        <p:tav tm="100000">
                                          <p:val>
                                            <p:fltVal val="0"/>
                                          </p:val>
                                        </p:tav>
                                      </p:tavLst>
                                    </p:anim>
                                    <p:anim calcmode="lin" valueType="num">
                                      <p:cBhvr>
                                        <p:cTn id="7" dur="1000"/>
                                        <p:tgtEl>
                                          <p:spTgt spid="10"/>
                                        </p:tgtEl>
                                        <p:attrNameLst>
                                          <p:attrName>ppt_h</p:attrName>
                                        </p:attrNameLst>
                                      </p:cBhvr>
                                      <p:tavLst>
                                        <p:tav tm="0">
                                          <p:val>
                                            <p:strVal val="ppt_h"/>
                                          </p:val>
                                        </p:tav>
                                        <p:tav tm="100000">
                                          <p:val>
                                            <p:fltVal val="0"/>
                                          </p:val>
                                        </p:tav>
                                      </p:tavLst>
                                    </p:anim>
                                    <p:anim calcmode="lin" valueType="num">
                                      <p:cBhvr>
                                        <p:cTn id="8" dur="1000"/>
                                        <p:tgtEl>
                                          <p:spTgt spid="10"/>
                                        </p:tgtEl>
                                        <p:attrNameLst>
                                          <p:attrName>style.rotation</p:attrName>
                                        </p:attrNameLst>
                                      </p:cBhvr>
                                      <p:tavLst>
                                        <p:tav tm="0">
                                          <p:val>
                                            <p:fltVal val="0"/>
                                          </p:val>
                                        </p:tav>
                                        <p:tav tm="100000">
                                          <p:val>
                                            <p:fltVal val="90"/>
                                          </p:val>
                                        </p:tav>
                                      </p:tavLst>
                                    </p:anim>
                                    <p:animEffect transition="out" filter="fade">
                                      <p:cBhvr>
                                        <p:cTn id="9" dur="1000"/>
                                        <p:tgtEl>
                                          <p:spTgt spid="10"/>
                                        </p:tgtEl>
                                      </p:cBhvr>
                                    </p:animEffect>
                                    <p:set>
                                      <p:cBhvr>
                                        <p:cTn id="10" dur="1" fill="hold">
                                          <p:stCondLst>
                                            <p:cond delay="999"/>
                                          </p:stCondLst>
                                        </p:cTn>
                                        <p:tgtEl>
                                          <p:spTgt spid="10"/>
                                        </p:tgtEl>
                                        <p:attrNameLst>
                                          <p:attrName>style.visibility</p:attrName>
                                        </p:attrNameLst>
                                      </p:cBhvr>
                                      <p:to>
                                        <p:strVal val="hidden"/>
                                      </p:to>
                                    </p:se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1000"/>
                                        <p:tgtEl>
                                          <p:spTgt spid="1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left)">
                                      <p:cBhvr>
                                        <p:cTn id="16" dur="1000"/>
                                        <p:tgtEl>
                                          <p:spTgt spid="35"/>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6">
                                            <p:bg/>
                                          </p:spTgt>
                                        </p:tgtEl>
                                        <p:attrNameLst>
                                          <p:attrName>style.visibility</p:attrName>
                                        </p:attrNameLst>
                                      </p:cBhvr>
                                      <p:to>
                                        <p:strVal val="visible"/>
                                      </p:to>
                                    </p:set>
                                    <p:animEffect transition="in" filter="wipe(left)">
                                      <p:cBhvr>
                                        <p:cTn id="19" dur="1000"/>
                                        <p:tgtEl>
                                          <p:spTgt spid="26">
                                            <p:bg/>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1000"/>
                                        <p:tgtEl>
                                          <p:spTgt spid="26">
                                            <p:txEl>
                                              <p:pRg st="0" end="0"/>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7">
                                            <p:bg/>
                                          </p:spTgt>
                                        </p:tgtEl>
                                        <p:attrNameLst>
                                          <p:attrName>style.visibility</p:attrName>
                                        </p:attrNameLst>
                                      </p:cBhvr>
                                      <p:to>
                                        <p:strVal val="visible"/>
                                      </p:to>
                                    </p:set>
                                    <p:animEffect transition="in" filter="wipe(left)">
                                      <p:cBhvr>
                                        <p:cTn id="25" dur="1000"/>
                                        <p:tgtEl>
                                          <p:spTgt spid="27">
                                            <p:bg/>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7">
                                            <p:txEl>
                                              <p:pRg st="0" end="0"/>
                                            </p:txEl>
                                          </p:spTgt>
                                        </p:tgtEl>
                                        <p:attrNameLst>
                                          <p:attrName>style.visibility</p:attrName>
                                        </p:attrNameLst>
                                      </p:cBhvr>
                                      <p:to>
                                        <p:strVal val="visible"/>
                                      </p:to>
                                    </p:set>
                                    <p:animEffect transition="in" filter="wipe(left)">
                                      <p:cBhvr>
                                        <p:cTn id="28" dur="1000"/>
                                        <p:tgtEl>
                                          <p:spTgt spid="27">
                                            <p:txEl>
                                              <p:pRg st="0" end="0"/>
                                            </p:tx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8">
                                            <p:bg/>
                                          </p:spTgt>
                                        </p:tgtEl>
                                        <p:attrNameLst>
                                          <p:attrName>style.visibility</p:attrName>
                                        </p:attrNameLst>
                                      </p:cBhvr>
                                      <p:to>
                                        <p:strVal val="visible"/>
                                      </p:to>
                                    </p:set>
                                    <p:animEffect transition="in" filter="wipe(left)">
                                      <p:cBhvr>
                                        <p:cTn id="31" dur="1000"/>
                                        <p:tgtEl>
                                          <p:spTgt spid="28">
                                            <p:bg/>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8">
                                            <p:txEl>
                                              <p:pRg st="0" end="0"/>
                                            </p:txEl>
                                          </p:spTgt>
                                        </p:tgtEl>
                                        <p:attrNameLst>
                                          <p:attrName>style.visibility</p:attrName>
                                        </p:attrNameLst>
                                      </p:cBhvr>
                                      <p:to>
                                        <p:strVal val="visible"/>
                                      </p:to>
                                    </p:set>
                                    <p:animEffect transition="in" filter="wipe(left)">
                                      <p:cBhvr>
                                        <p:cTn id="34" dur="1000"/>
                                        <p:tgtEl>
                                          <p:spTgt spid="28">
                                            <p:txEl>
                                              <p:pRg st="0" end="0"/>
                                            </p:tx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30">
                                            <p:bg/>
                                          </p:spTgt>
                                        </p:tgtEl>
                                        <p:attrNameLst>
                                          <p:attrName>style.visibility</p:attrName>
                                        </p:attrNameLst>
                                      </p:cBhvr>
                                      <p:to>
                                        <p:strVal val="visible"/>
                                      </p:to>
                                    </p:set>
                                    <p:animEffect transition="in" filter="wipe(left)">
                                      <p:cBhvr>
                                        <p:cTn id="37" dur="1000"/>
                                        <p:tgtEl>
                                          <p:spTgt spid="30">
                                            <p:bg/>
                                          </p:spTgt>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30">
                                            <p:txEl>
                                              <p:pRg st="0" end="0"/>
                                            </p:txEl>
                                          </p:spTgt>
                                        </p:tgtEl>
                                        <p:attrNameLst>
                                          <p:attrName>style.visibility</p:attrName>
                                        </p:attrNameLst>
                                      </p:cBhvr>
                                      <p:to>
                                        <p:strVal val="visible"/>
                                      </p:to>
                                    </p:set>
                                    <p:animEffect transition="in" filter="wipe(left)">
                                      <p:cBhvr>
                                        <p:cTn id="40" dur="1000"/>
                                        <p:tgtEl>
                                          <p:spTgt spid="30">
                                            <p:txEl>
                                              <p:pRg st="0" end="0"/>
                                            </p:txEl>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1">
                                            <p:bg/>
                                          </p:spTgt>
                                        </p:tgtEl>
                                        <p:attrNameLst>
                                          <p:attrName>style.visibility</p:attrName>
                                        </p:attrNameLst>
                                      </p:cBhvr>
                                      <p:to>
                                        <p:strVal val="visible"/>
                                      </p:to>
                                    </p:set>
                                    <p:animEffect transition="in" filter="wipe(left)">
                                      <p:cBhvr>
                                        <p:cTn id="43" dur="1000"/>
                                        <p:tgtEl>
                                          <p:spTgt spid="31">
                                            <p:bg/>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31">
                                            <p:txEl>
                                              <p:pRg st="0" end="0"/>
                                            </p:txEl>
                                          </p:spTgt>
                                        </p:tgtEl>
                                        <p:attrNameLst>
                                          <p:attrName>style.visibility</p:attrName>
                                        </p:attrNameLst>
                                      </p:cBhvr>
                                      <p:to>
                                        <p:strVal val="visible"/>
                                      </p:to>
                                    </p:set>
                                    <p:animEffect transition="in" filter="wipe(left)">
                                      <p:cBhvr>
                                        <p:cTn id="46" dur="1000"/>
                                        <p:tgtEl>
                                          <p:spTgt spid="31">
                                            <p:txEl>
                                              <p:pRg st="0" end="0"/>
                                            </p:txEl>
                                          </p:spTgt>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32">
                                            <p:bg/>
                                          </p:spTgt>
                                        </p:tgtEl>
                                        <p:attrNameLst>
                                          <p:attrName>style.visibility</p:attrName>
                                        </p:attrNameLst>
                                      </p:cBhvr>
                                      <p:to>
                                        <p:strVal val="visible"/>
                                      </p:to>
                                    </p:set>
                                    <p:animEffect transition="in" filter="wipe(left)">
                                      <p:cBhvr>
                                        <p:cTn id="49" dur="1000"/>
                                        <p:tgtEl>
                                          <p:spTgt spid="32">
                                            <p:bg/>
                                          </p:spTgt>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32">
                                            <p:txEl>
                                              <p:pRg st="0" end="0"/>
                                            </p:txEl>
                                          </p:spTgt>
                                        </p:tgtEl>
                                        <p:attrNameLst>
                                          <p:attrName>style.visibility</p:attrName>
                                        </p:attrNameLst>
                                      </p:cBhvr>
                                      <p:to>
                                        <p:strVal val="visible"/>
                                      </p:to>
                                    </p:set>
                                    <p:animEffect transition="in" filter="wipe(left)">
                                      <p:cBhvr>
                                        <p:cTn id="52" dur="1000"/>
                                        <p:tgtEl>
                                          <p:spTgt spid="32">
                                            <p:txEl>
                                              <p:pRg st="0" end="0"/>
                                            </p:txEl>
                                          </p:spTgt>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33">
                                            <p:bg/>
                                          </p:spTgt>
                                        </p:tgtEl>
                                        <p:attrNameLst>
                                          <p:attrName>style.visibility</p:attrName>
                                        </p:attrNameLst>
                                      </p:cBhvr>
                                      <p:to>
                                        <p:strVal val="visible"/>
                                      </p:to>
                                    </p:set>
                                    <p:animEffect transition="in" filter="wipe(left)">
                                      <p:cBhvr>
                                        <p:cTn id="55" dur="1000"/>
                                        <p:tgtEl>
                                          <p:spTgt spid="33">
                                            <p:bg/>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3">
                                            <p:txEl>
                                              <p:pRg st="0" end="0"/>
                                            </p:txEl>
                                          </p:spTgt>
                                        </p:tgtEl>
                                        <p:attrNameLst>
                                          <p:attrName>style.visibility</p:attrName>
                                        </p:attrNameLst>
                                      </p:cBhvr>
                                      <p:to>
                                        <p:strVal val="visible"/>
                                      </p:to>
                                    </p:set>
                                    <p:animEffect transition="in" filter="wipe(left)">
                                      <p:cBhvr>
                                        <p:cTn id="58" dur="1000"/>
                                        <p:tgtEl>
                                          <p:spTgt spid="33">
                                            <p:txEl>
                                              <p:pRg st="0" end="0"/>
                                            </p:txEl>
                                          </p:spTgt>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44">
                                            <p:bg/>
                                          </p:spTgt>
                                        </p:tgtEl>
                                        <p:attrNameLst>
                                          <p:attrName>style.visibility</p:attrName>
                                        </p:attrNameLst>
                                      </p:cBhvr>
                                      <p:to>
                                        <p:strVal val="visible"/>
                                      </p:to>
                                    </p:set>
                                    <p:animEffect transition="in" filter="wipe(left)">
                                      <p:cBhvr>
                                        <p:cTn id="61" dur="1000"/>
                                        <p:tgtEl>
                                          <p:spTgt spid="44">
                                            <p:bg/>
                                          </p:spTgt>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44">
                                            <p:txEl>
                                              <p:pRg st="0" end="0"/>
                                            </p:txEl>
                                          </p:spTgt>
                                        </p:tgtEl>
                                        <p:attrNameLst>
                                          <p:attrName>style.visibility</p:attrName>
                                        </p:attrNameLst>
                                      </p:cBhvr>
                                      <p:to>
                                        <p:strVal val="visible"/>
                                      </p:to>
                                    </p:set>
                                    <p:animEffect transition="in" filter="wipe(left)">
                                      <p:cBhvr>
                                        <p:cTn id="64" dur="1000"/>
                                        <p:tgtEl>
                                          <p:spTgt spid="44">
                                            <p:txEl>
                                              <p:pRg st="0" end="0"/>
                                            </p:txEl>
                                          </p:spTgt>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45">
                                            <p:bg/>
                                          </p:spTgt>
                                        </p:tgtEl>
                                        <p:attrNameLst>
                                          <p:attrName>style.visibility</p:attrName>
                                        </p:attrNameLst>
                                      </p:cBhvr>
                                      <p:to>
                                        <p:strVal val="visible"/>
                                      </p:to>
                                    </p:set>
                                    <p:animEffect transition="in" filter="wipe(left)">
                                      <p:cBhvr>
                                        <p:cTn id="67" dur="1000"/>
                                        <p:tgtEl>
                                          <p:spTgt spid="45">
                                            <p:bg/>
                                          </p:spTgt>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45">
                                            <p:txEl>
                                              <p:pRg st="0" end="0"/>
                                            </p:txEl>
                                          </p:spTgt>
                                        </p:tgtEl>
                                        <p:attrNameLst>
                                          <p:attrName>style.visibility</p:attrName>
                                        </p:attrNameLst>
                                      </p:cBhvr>
                                      <p:to>
                                        <p:strVal val="visible"/>
                                      </p:to>
                                    </p:set>
                                    <p:animEffect transition="in" filter="wipe(left)">
                                      <p:cBhvr>
                                        <p:cTn id="70" dur="1000"/>
                                        <p:tgtEl>
                                          <p:spTgt spid="45">
                                            <p:txEl>
                                              <p:pRg st="0" end="0"/>
                                            </p:txEl>
                                          </p:spTgt>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46">
                                            <p:bg/>
                                          </p:spTgt>
                                        </p:tgtEl>
                                        <p:attrNameLst>
                                          <p:attrName>style.visibility</p:attrName>
                                        </p:attrNameLst>
                                      </p:cBhvr>
                                      <p:to>
                                        <p:strVal val="visible"/>
                                      </p:to>
                                    </p:set>
                                    <p:animEffect transition="in" filter="wipe(left)">
                                      <p:cBhvr>
                                        <p:cTn id="73" dur="1000"/>
                                        <p:tgtEl>
                                          <p:spTgt spid="46">
                                            <p:bg/>
                                          </p:spTgt>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46">
                                            <p:txEl>
                                              <p:pRg st="0" end="0"/>
                                            </p:txEl>
                                          </p:spTgt>
                                        </p:tgtEl>
                                        <p:attrNameLst>
                                          <p:attrName>style.visibility</p:attrName>
                                        </p:attrNameLst>
                                      </p:cBhvr>
                                      <p:to>
                                        <p:strVal val="visible"/>
                                      </p:to>
                                    </p:set>
                                    <p:animEffect transition="in" filter="wipe(left)">
                                      <p:cBhvr>
                                        <p:cTn id="76" dur="1000"/>
                                        <p:tgtEl>
                                          <p:spTgt spid="46">
                                            <p:txEl>
                                              <p:pRg st="0" end="0"/>
                                            </p:txEl>
                                          </p:spTgt>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47">
                                            <p:bg/>
                                          </p:spTgt>
                                        </p:tgtEl>
                                        <p:attrNameLst>
                                          <p:attrName>style.visibility</p:attrName>
                                        </p:attrNameLst>
                                      </p:cBhvr>
                                      <p:to>
                                        <p:strVal val="visible"/>
                                      </p:to>
                                    </p:set>
                                    <p:animEffect transition="in" filter="wipe(left)">
                                      <p:cBhvr>
                                        <p:cTn id="79" dur="1000"/>
                                        <p:tgtEl>
                                          <p:spTgt spid="47">
                                            <p:bg/>
                                          </p:spTgt>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47">
                                            <p:txEl>
                                              <p:pRg st="0" end="0"/>
                                            </p:txEl>
                                          </p:spTgt>
                                        </p:tgtEl>
                                        <p:attrNameLst>
                                          <p:attrName>style.visibility</p:attrName>
                                        </p:attrNameLst>
                                      </p:cBhvr>
                                      <p:to>
                                        <p:strVal val="visible"/>
                                      </p:to>
                                    </p:set>
                                    <p:animEffect transition="in" filter="wipe(left)">
                                      <p:cBhvr>
                                        <p:cTn id="82" dur="1000"/>
                                        <p:tgtEl>
                                          <p:spTgt spid="47">
                                            <p:txEl>
                                              <p:pRg st="0" end="0"/>
                                            </p:txEl>
                                          </p:spTgt>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48">
                                            <p:bg/>
                                          </p:spTgt>
                                        </p:tgtEl>
                                        <p:attrNameLst>
                                          <p:attrName>style.visibility</p:attrName>
                                        </p:attrNameLst>
                                      </p:cBhvr>
                                      <p:to>
                                        <p:strVal val="visible"/>
                                      </p:to>
                                    </p:set>
                                    <p:animEffect transition="in" filter="wipe(left)">
                                      <p:cBhvr>
                                        <p:cTn id="85" dur="1000"/>
                                        <p:tgtEl>
                                          <p:spTgt spid="48">
                                            <p:bg/>
                                          </p:spTgt>
                                        </p:tgtEl>
                                      </p:cBhvr>
                                    </p:animEffect>
                                  </p:childTnLst>
                                </p:cTn>
                              </p:par>
                              <p:par>
                                <p:cTn id="86" presetID="22" presetClass="entr" presetSubtype="8" fill="hold" grpId="0" nodeType="withEffect">
                                  <p:stCondLst>
                                    <p:cond delay="0"/>
                                  </p:stCondLst>
                                  <p:childTnLst>
                                    <p:set>
                                      <p:cBhvr>
                                        <p:cTn id="87" dur="1" fill="hold">
                                          <p:stCondLst>
                                            <p:cond delay="0"/>
                                          </p:stCondLst>
                                        </p:cTn>
                                        <p:tgtEl>
                                          <p:spTgt spid="48">
                                            <p:txEl>
                                              <p:pRg st="0" end="0"/>
                                            </p:txEl>
                                          </p:spTgt>
                                        </p:tgtEl>
                                        <p:attrNameLst>
                                          <p:attrName>style.visibility</p:attrName>
                                        </p:attrNameLst>
                                      </p:cBhvr>
                                      <p:to>
                                        <p:strVal val="visible"/>
                                      </p:to>
                                    </p:set>
                                    <p:animEffect transition="in" filter="wipe(left)">
                                      <p:cBhvr>
                                        <p:cTn id="88" dur="1000"/>
                                        <p:tgtEl>
                                          <p:spTgt spid="48">
                                            <p:txEl>
                                              <p:pRg st="0" end="0"/>
                                            </p:txEl>
                                          </p:spTgt>
                                        </p:tgtEl>
                                      </p:cBhvr>
                                    </p:animEffect>
                                  </p:childTnLst>
                                </p:cTn>
                              </p:par>
                              <p:par>
                                <p:cTn id="89" presetID="22" presetClass="entr" presetSubtype="8" fill="hold" grpId="0" nodeType="withEffect">
                                  <p:stCondLst>
                                    <p:cond delay="0"/>
                                  </p:stCondLst>
                                  <p:childTnLst>
                                    <p:set>
                                      <p:cBhvr>
                                        <p:cTn id="90" dur="1" fill="hold">
                                          <p:stCondLst>
                                            <p:cond delay="0"/>
                                          </p:stCondLst>
                                        </p:cTn>
                                        <p:tgtEl>
                                          <p:spTgt spid="49">
                                            <p:bg/>
                                          </p:spTgt>
                                        </p:tgtEl>
                                        <p:attrNameLst>
                                          <p:attrName>style.visibility</p:attrName>
                                        </p:attrNameLst>
                                      </p:cBhvr>
                                      <p:to>
                                        <p:strVal val="visible"/>
                                      </p:to>
                                    </p:set>
                                    <p:animEffect transition="in" filter="wipe(left)">
                                      <p:cBhvr>
                                        <p:cTn id="91" dur="1000"/>
                                        <p:tgtEl>
                                          <p:spTgt spid="49">
                                            <p:bg/>
                                          </p:spTgt>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49">
                                            <p:txEl>
                                              <p:pRg st="0" end="0"/>
                                            </p:txEl>
                                          </p:spTgt>
                                        </p:tgtEl>
                                        <p:attrNameLst>
                                          <p:attrName>style.visibility</p:attrName>
                                        </p:attrNameLst>
                                      </p:cBhvr>
                                      <p:to>
                                        <p:strVal val="visible"/>
                                      </p:to>
                                    </p:set>
                                    <p:animEffect transition="in" filter="wipe(left)">
                                      <p:cBhvr>
                                        <p:cTn id="94" dur="1000"/>
                                        <p:tgtEl>
                                          <p:spTgt spid="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animBg="1"/>
      <p:bldP spid="27" grpId="0" build="p" animBg="1"/>
      <p:bldP spid="28" grpId="0" build="p" animBg="1"/>
      <p:bldP spid="30" grpId="0" build="p" animBg="1"/>
      <p:bldP spid="31" grpId="0" build="p" animBg="1"/>
      <p:bldP spid="32" grpId="0" build="p" animBg="1"/>
      <p:bldP spid="33" grpId="0" build="p" animBg="1"/>
      <p:bldP spid="35" grpId="0" animBg="1"/>
      <p:bldP spid="44" grpId="0" build="p" animBg="1"/>
      <p:bldP spid="45" grpId="0" build="p" animBg="1"/>
      <p:bldP spid="46" grpId="0" build="p" animBg="1"/>
      <p:bldP spid="47" grpId="0" build="p" animBg="1"/>
      <p:bldP spid="48" grpId="0" build="p" animBg="1"/>
      <p:bldP spid="49" grpId="0" build="p"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a:solidFill>
                  <a:srgbClr val="FF00FF"/>
                </a:solidFill>
              </a:rPr>
              <a:t>Về nhà </a:t>
            </a:r>
            <a:r>
              <a:rPr lang="en-US" sz="3600" b="1">
                <a:solidFill>
                  <a:srgbClr val="FF00FF"/>
                </a:solidFill>
              </a:rPr>
              <a: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600" b="1" dirty="0" err="1">
                <a:solidFill>
                  <a:srgbClr val="3399FF"/>
                </a:solidFill>
                <a:latin typeface="Arial" pitchFamily="34" charset="0"/>
                <a:cs typeface="Arial" pitchFamily="34" charset="0"/>
              </a:rPr>
              <a:t>Chuẩn</a:t>
            </a:r>
            <a:r>
              <a:rPr lang="en-US" sz="3600" b="1" dirty="0">
                <a:solidFill>
                  <a:srgbClr val="3399FF"/>
                </a:solidFill>
                <a:latin typeface="Arial" pitchFamily="34" charset="0"/>
                <a:cs typeface="Arial" pitchFamily="34" charset="0"/>
              </a:rPr>
              <a:t> </a:t>
            </a:r>
            <a:r>
              <a:rPr lang="en-US" sz="3600" b="1" dirty="0" err="1">
                <a:solidFill>
                  <a:srgbClr val="3399FF"/>
                </a:solidFill>
                <a:latin typeface="Arial" pitchFamily="34" charset="0"/>
                <a:cs typeface="Arial" pitchFamily="34" charset="0"/>
              </a:rPr>
              <a:t>bị</a:t>
            </a:r>
            <a:r>
              <a:rPr lang="en-US" sz="3600" b="1" dirty="0">
                <a:solidFill>
                  <a:srgbClr val="3399FF"/>
                </a:solidFill>
                <a:latin typeface="Arial" pitchFamily="34" charset="0"/>
                <a:cs typeface="Arial" pitchFamily="34" charset="0"/>
              </a:rPr>
              <a:t> </a:t>
            </a:r>
            <a:r>
              <a:rPr lang="en-US" sz="3600" b="1" err="1">
                <a:solidFill>
                  <a:srgbClr val="3399FF"/>
                </a:solidFill>
                <a:latin typeface="Arial" pitchFamily="34" charset="0"/>
                <a:cs typeface="Arial" pitchFamily="34" charset="0"/>
              </a:rPr>
              <a:t>bài</a:t>
            </a:r>
            <a:r>
              <a:rPr lang="en-US" sz="3600" b="1">
                <a:solidFill>
                  <a:srgbClr val="3399FF"/>
                </a:solidFill>
                <a:latin typeface="Arial" pitchFamily="34" charset="0"/>
                <a:cs typeface="Arial" pitchFamily="34" charset="0"/>
              </a:rPr>
              <a:t> ……..</a:t>
            </a:r>
            <a:endParaRPr lang="en-US" sz="36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a16="http://schemas.microsoft.com/office/drawing/2014/main" xmlns="" id="{3C98EE2A-9ACE-4614-83A5-D7B71BAF65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47800" y="116840"/>
            <a:ext cx="9296400" cy="2514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rtlCol="0" anchor="ctr"/>
          <a:lstStyle/>
          <a:p>
            <a:pPr algn="ctr"/>
            <a:endParaRPr lang="en-US"/>
          </a:p>
        </p:txBody>
      </p:sp>
      <p:sp>
        <p:nvSpPr>
          <p:cNvPr id="3" name="TextBox 2"/>
          <p:cNvSpPr txBox="1"/>
          <p:nvPr/>
        </p:nvSpPr>
        <p:spPr>
          <a:xfrm>
            <a:off x="1447800" y="3713482"/>
            <a:ext cx="9296400" cy="2862296"/>
          </a:xfrm>
          <a:prstGeom prst="rect">
            <a:avLst/>
          </a:prstGeom>
          <a:solidFill>
            <a:srgbClr val="D8F4E3"/>
          </a:solidFill>
        </p:spPr>
        <p:txBody>
          <a:bodyPr wrap="square" lIns="91414" tIns="45707" rIns="91414" bIns="45707" rtlCol="0">
            <a:spAutoFit/>
          </a:bodyPr>
          <a:lstStyle/>
          <a:p>
            <a:r>
              <a:rPr lang="en-US" sz="2000" b="1">
                <a:latin typeface="Arial" pitchFamily="34" charset="0"/>
                <a:cs typeface="Arial" pitchFamily="34" charset="0"/>
              </a:rPr>
              <a:t>Thân chào Quý Thầy Cô!</a:t>
            </a:r>
          </a:p>
          <a:p>
            <a:r>
              <a:rPr lang="en-US" sz="2000" b="1">
                <a:latin typeface="Arial" pitchFamily="34" charset="0"/>
                <a:cs typeface="Arial" pitchFamily="34" charset="0"/>
              </a:rPr>
              <a:t>Người soạn rất mong nhận được phản hồi và góp ý từ Quý Thầy Cô để bộ giáo án ppt được hoàn thiện hơn.</a:t>
            </a:r>
          </a:p>
          <a:p>
            <a:r>
              <a:rPr lang="en-US" sz="2000" b="1">
                <a:latin typeface="Arial" pitchFamily="34" charset="0"/>
                <a:cs typeface="Arial" pitchFamily="34" charset="0"/>
              </a:rPr>
              <a:t>Mọi thông tin phản hồi mong được QTC gửi về:</a:t>
            </a:r>
          </a:p>
          <a:p>
            <a:r>
              <a:rPr lang="en-US" sz="2000" b="1">
                <a:latin typeface="Arial" pitchFamily="34" charset="0"/>
                <a:cs typeface="Arial" pitchFamily="34" charset="0"/>
              </a:rPr>
              <a:t>+ Zalo: 0982276629</a:t>
            </a:r>
          </a:p>
          <a:p>
            <a:r>
              <a:rPr lang="en-US" sz="2000" b="1">
                <a:latin typeface="Arial" pitchFamily="34" charset="0"/>
                <a:cs typeface="Arial" pitchFamily="34" charset="0"/>
              </a:rPr>
              <a:t>+ Facebook cá nhân: </a:t>
            </a:r>
            <a:r>
              <a:rPr lang="en-US" sz="2000">
                <a:hlinkClick r:id="rId2"/>
              </a:rPr>
              <a:t>https://www.facebook.com/ti.gon.566</a:t>
            </a:r>
            <a:endParaRPr lang="en-US" sz="2000"/>
          </a:p>
          <a:p>
            <a:r>
              <a:rPr lang="en-US" sz="2000" b="1">
                <a:latin typeface="Arial" pitchFamily="34" charset="0"/>
                <a:cs typeface="Arial" pitchFamily="34" charset="0"/>
              </a:rPr>
              <a:t>+ Nhóm chia sẻ tài liệu</a:t>
            </a:r>
          </a:p>
          <a:p>
            <a:r>
              <a:rPr lang="en-US" sz="2000" b="1">
                <a:latin typeface="Arial" pitchFamily="34" charset="0"/>
                <a:cs typeface="Arial" pitchFamily="34" charset="0"/>
                <a:hlinkClick r:id="rId3"/>
              </a:rPr>
              <a:t>https://www.facebook.com/groups/1448467355535530</a:t>
            </a:r>
            <a:endParaRPr lang="en-US" sz="2000" b="1">
              <a:latin typeface="Arial" pitchFamily="34" charset="0"/>
              <a:cs typeface="Arial" pitchFamily="34" charset="0"/>
            </a:endParaRPr>
          </a:p>
          <a:p>
            <a:r>
              <a:rPr lang="en-US" sz="2000" b="1" i="1">
                <a:solidFill>
                  <a:srgbClr val="FF0000"/>
                </a:solidFill>
                <a:latin typeface="Arial" pitchFamily="34" charset="0"/>
                <a:cs typeface="Arial" pitchFamily="34" charset="0"/>
              </a:rPr>
              <a:t>* Thầy cô có thể liên hệ khi cần được hỗ trợ soạn giáo án điện tử.</a:t>
            </a:r>
          </a:p>
        </p:txBody>
      </p:sp>
      <p:sp>
        <p:nvSpPr>
          <p:cNvPr id="4" name="TextBox 3"/>
          <p:cNvSpPr txBox="1"/>
          <p:nvPr/>
        </p:nvSpPr>
        <p:spPr>
          <a:xfrm>
            <a:off x="4242709" y="451115"/>
            <a:ext cx="5948130" cy="1631351"/>
          </a:xfrm>
          <a:prstGeom prst="rect">
            <a:avLst/>
          </a:prstGeom>
          <a:noFill/>
        </p:spPr>
        <p:txBody>
          <a:bodyPr wrap="square" lIns="91414" tIns="45707" rIns="91414" bIns="45707" rtlCol="0">
            <a:spAutoFit/>
          </a:bodyPr>
          <a:lstStyle/>
          <a:p>
            <a:r>
              <a:rPr lang="en-US" sz="2000">
                <a:solidFill>
                  <a:srgbClr val="0070C0"/>
                </a:solidFill>
                <a:latin typeface="Arial" pitchFamily="34" charset="0"/>
                <a:cs typeface="Arial" pitchFamily="34" charset="0"/>
              </a:rPr>
              <a:t>Người soạn	: Lê Thị Chinh</a:t>
            </a:r>
          </a:p>
          <a:p>
            <a:r>
              <a:rPr lang="en-US" sz="2000">
                <a:solidFill>
                  <a:srgbClr val="0070C0"/>
                </a:solidFill>
                <a:latin typeface="Arial" pitchFamily="34" charset="0"/>
                <a:cs typeface="Arial" pitchFamily="34" charset="0"/>
              </a:rPr>
              <a:t>Năm sinh           : 1990</a:t>
            </a:r>
          </a:p>
          <a:p>
            <a:r>
              <a:rPr lang="en-US" sz="2000">
                <a:solidFill>
                  <a:srgbClr val="0070C0"/>
                </a:solidFill>
                <a:latin typeface="Arial" pitchFamily="34" charset="0"/>
                <a:cs typeface="Arial" pitchFamily="34" charset="0"/>
              </a:rPr>
              <a:t>Đơn vị công tác	: Trường THCS LÝ TỰ TRỌNG</a:t>
            </a:r>
          </a:p>
          <a:p>
            <a:r>
              <a:rPr lang="en-US" sz="2000">
                <a:solidFill>
                  <a:srgbClr val="0070C0"/>
                </a:solidFill>
                <a:latin typeface="Arial" pitchFamily="34" charset="0"/>
                <a:cs typeface="Arial" pitchFamily="34" charset="0"/>
              </a:rPr>
              <a:t>SĐT		: 0982276629</a:t>
            </a:r>
          </a:p>
          <a:p>
            <a:r>
              <a:rPr lang="en-US" sz="2000">
                <a:solidFill>
                  <a:srgbClr val="0070C0"/>
                </a:solidFill>
                <a:latin typeface="Arial" pitchFamily="34" charset="0"/>
                <a:cs typeface="Arial" pitchFamily="34" charset="0"/>
              </a:rPr>
              <a:t>Mail		: lethichinh09sdl@gmail.com</a:t>
            </a:r>
          </a:p>
        </p:txBody>
      </p:sp>
      <p:pic>
        <p:nvPicPr>
          <p:cNvPr id="1026" name="Picture 2" descr="Có thể là hình ảnh về Chinh Lê và đang cười">
            <a:extLst>
              <a:ext uri="{FF2B5EF4-FFF2-40B4-BE49-F238E27FC236}">
                <a16:creationId xmlns:a16="http://schemas.microsoft.com/office/drawing/2014/main" xmlns="" id="{B6F0CEC5-1133-43C2-AFAB-A10F331152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6509" y="152246"/>
            <a:ext cx="1832840" cy="244378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68E44E7B-E7C4-453D-A519-71111945DD4E}"/>
              </a:ext>
            </a:extLst>
          </p:cNvPr>
          <p:cNvSpPr txBox="1"/>
          <p:nvPr/>
        </p:nvSpPr>
        <p:spPr>
          <a:xfrm>
            <a:off x="759392" y="2847078"/>
            <a:ext cx="10459490" cy="830997"/>
          </a:xfrm>
          <a:prstGeom prst="rect">
            <a:avLst/>
          </a:prstGeom>
          <a:solidFill>
            <a:schemeClr val="accent2">
              <a:lumMod val="20000"/>
              <a:lumOff val="80000"/>
            </a:schemeClr>
          </a:solidFill>
        </p:spPr>
        <p:txBody>
          <a:bodyPr wrap="square" rtlCol="0">
            <a:spAutoFit/>
          </a:bodyPr>
          <a:lstStyle/>
          <a:p>
            <a:r>
              <a:rPr lang="en-US" sz="2400" b="1">
                <a:solidFill>
                  <a:srgbClr val="0070C0"/>
                </a:solidFill>
                <a:latin typeface="Arial" panose="020B0604020202020204" pitchFamily="34" charset="0"/>
                <a:cs typeface="Arial" panose="020B0604020202020204" pitchFamily="34" charset="0"/>
              </a:rPr>
              <a:t>TÀI LIỆU TỰ MÌNH BIÊN SOẠN CÓ ĐỦ BỘ POWERPOINT 6789</a:t>
            </a:r>
          </a:p>
          <a:p>
            <a:r>
              <a:rPr lang="en-US" sz="2400" b="1">
                <a:solidFill>
                  <a:srgbClr val="0070C0"/>
                </a:solidFill>
                <a:latin typeface="Arial" panose="020B0604020202020204" pitchFamily="34" charset="0"/>
                <a:cs typeface="Arial" panose="020B0604020202020204" pitchFamily="34" charset="0"/>
              </a:rPr>
              <a:t>CÓ PHÍ NHỎ, THẦY CÔ CẦN IB NHẬN BÀI THAM KHẢO NHÉ! CẢM </a:t>
            </a:r>
            <a:r>
              <a:rPr lang="vi-VN" sz="2400" b="1">
                <a:solidFill>
                  <a:srgbClr val="0070C0"/>
                </a:solidFill>
                <a:latin typeface="Arial" panose="020B0604020202020204" pitchFamily="34" charset="0"/>
                <a:cs typeface="Arial" panose="020B0604020202020204" pitchFamily="34" charset="0"/>
              </a:rPr>
              <a:t>Ơ</a:t>
            </a:r>
            <a:r>
              <a:rPr lang="en-US" sz="2400" b="1">
                <a:solidFill>
                  <a:srgbClr val="0070C0"/>
                </a:solidFill>
                <a:latin typeface="Arial" panose="020B0604020202020204" pitchFamily="34" charset="0"/>
                <a:cs typeface="Arial" panose="020B0604020202020204" pitchFamily="34" charset="0"/>
              </a:rPr>
              <a:t>N</a:t>
            </a:r>
          </a:p>
        </p:txBody>
      </p:sp>
    </p:spTree>
    <p:extLst>
      <p:ext uri="{BB962C8B-B14F-4D97-AF65-F5344CB8AC3E}">
        <p14:creationId xmlns:p14="http://schemas.microsoft.com/office/powerpoint/2010/main" val="141393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68B364B-4B6E-43F5-B7B4-E362B955CF90}"/>
              </a:ext>
            </a:extLst>
          </p:cNvPr>
          <p:cNvPicPr>
            <a:picLocks noChangeAspect="1"/>
          </p:cNvPicPr>
          <p:nvPr/>
        </p:nvPicPr>
        <p:blipFill rotWithShape="1">
          <a:blip r:embed="rId3">
            <a:extLst>
              <a:ext uri="{28A0092B-C50C-407E-A947-70E740481C1C}">
                <a14:useLocalDpi xmlns:a14="http://schemas.microsoft.com/office/drawing/2010/main" val="0"/>
              </a:ext>
            </a:extLst>
          </a:blip>
          <a:srcRect t="1491" b="23523"/>
          <a:stretch/>
        </p:blipFill>
        <p:spPr>
          <a:xfrm>
            <a:off x="20" y="1282"/>
            <a:ext cx="12191980" cy="6856718"/>
          </a:xfrm>
          <a:prstGeom prst="rect">
            <a:avLst/>
          </a:prstGeom>
        </p:spPr>
      </p:pic>
      <p:sp>
        <p:nvSpPr>
          <p:cNvPr id="6" name="Rectangle 5">
            <a:extLst>
              <a:ext uri="{FF2B5EF4-FFF2-40B4-BE49-F238E27FC236}">
                <a16:creationId xmlns:a16="http://schemas.microsoft.com/office/drawing/2014/main" xmlns="" id="{2DA18EC3-EAD2-47AD-A109-C2C8158A371D}"/>
              </a:ext>
            </a:extLst>
          </p:cNvPr>
          <p:cNvSpPr/>
          <p:nvPr/>
        </p:nvSpPr>
        <p:spPr>
          <a:xfrm>
            <a:off x="2926816" y="98475"/>
            <a:ext cx="6096000" cy="1166473"/>
          </a:xfrm>
          <a:prstGeom prst="rect">
            <a:avLst/>
          </a:prstGeom>
        </p:spPr>
        <p:txBody>
          <a:bodyPr>
            <a:spAutoFit/>
          </a:bodyPr>
          <a:lstStyle/>
          <a:p>
            <a:pPr algn="ctr">
              <a:lnSpc>
                <a:spcPct val="90000"/>
              </a:lnSpc>
              <a:spcBef>
                <a:spcPct val="0"/>
              </a:spcBef>
              <a:spcAft>
                <a:spcPts val="600"/>
              </a:spcAft>
            </a:pPr>
            <a:r>
              <a:rPr lang="en-US" sz="3600" b="1">
                <a:solidFill>
                  <a:srgbClr val="FFFF00"/>
                </a:solidFill>
                <a:latin typeface="Arial" panose="020B0604020202020204" pitchFamily="34" charset="0"/>
                <a:cs typeface="Arial" panose="020B0604020202020204" pitchFamily="34" charset="0"/>
              </a:rPr>
              <a:t>BÀI 4</a:t>
            </a:r>
          </a:p>
          <a:p>
            <a:pPr algn="ctr">
              <a:lnSpc>
                <a:spcPct val="90000"/>
              </a:lnSpc>
              <a:spcBef>
                <a:spcPct val="0"/>
              </a:spcBef>
              <a:spcAft>
                <a:spcPts val="600"/>
              </a:spcAft>
            </a:pPr>
            <a:r>
              <a:rPr lang="en-US" sz="3600" b="1">
                <a:solidFill>
                  <a:srgbClr val="FFFF00"/>
                </a:solidFill>
                <a:latin typeface="Arial" panose="020B0604020202020204" pitchFamily="34" charset="0"/>
                <a:cs typeface="Arial" panose="020B0604020202020204" pitchFamily="34" charset="0"/>
              </a:rPr>
              <a:t>LIÊN MINH CHÂU ÂU</a:t>
            </a:r>
          </a:p>
        </p:txBody>
      </p:sp>
    </p:spTree>
    <p:extLst>
      <p:ext uri="{BB962C8B-B14F-4D97-AF65-F5344CB8AC3E}">
        <p14:creationId xmlns:p14="http://schemas.microsoft.com/office/powerpoint/2010/main" val="482122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a16="http://schemas.microsoft.com/office/drawing/2014/main" xmlns="" id="{40D5FB2E-42FE-4858-AE07-3235468194F4}"/>
              </a:ext>
            </a:extLst>
          </p:cNvPr>
          <p:cNvGrpSpPr/>
          <p:nvPr/>
        </p:nvGrpSpPr>
        <p:grpSpPr>
          <a:xfrm>
            <a:off x="0" y="0"/>
            <a:ext cx="12206068" cy="6858000"/>
            <a:chOff x="-14068" y="0"/>
            <a:chExt cx="12206068" cy="6858000"/>
          </a:xfrm>
        </p:grpSpPr>
        <p:grpSp>
          <p:nvGrpSpPr>
            <p:cNvPr id="88" name="Nhóm 2">
              <a:extLst>
                <a:ext uri="{FF2B5EF4-FFF2-40B4-BE49-F238E27FC236}">
                  <a16:creationId xmlns:a16="http://schemas.microsoft.com/office/drawing/2014/main" xmlns=""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xmlns=""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xmlns=""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xmlns=""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xmlns=""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xmlns="" id="{CE2EBAAB-1F47-408A-8323-22CE33D42B7E}"/>
              </a:ext>
            </a:extLst>
          </p:cNvPr>
          <p:cNvSpPr txBox="1"/>
          <p:nvPr/>
        </p:nvSpPr>
        <p:spPr>
          <a:xfrm>
            <a:off x="3195536" y="172016"/>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grpSp>
        <p:nvGrpSpPr>
          <p:cNvPr id="46" name="Group 45">
            <a:extLst>
              <a:ext uri="{FF2B5EF4-FFF2-40B4-BE49-F238E27FC236}">
                <a16:creationId xmlns:a16="http://schemas.microsoft.com/office/drawing/2014/main" xmlns="" id="{FDF2D4B7-0080-4A0D-A6E6-9166BC57CCEC}"/>
              </a:ext>
            </a:extLst>
          </p:cNvPr>
          <p:cNvGrpSpPr/>
          <p:nvPr/>
        </p:nvGrpSpPr>
        <p:grpSpPr>
          <a:xfrm>
            <a:off x="2028510" y="1956385"/>
            <a:ext cx="6967943" cy="872949"/>
            <a:chOff x="1133366" y="2220084"/>
            <a:chExt cx="5681780" cy="914400"/>
          </a:xfrm>
          <a:solidFill>
            <a:schemeClr val="accent4">
              <a:lumMod val="40000"/>
              <a:lumOff val="60000"/>
            </a:schemeClr>
          </a:solidFill>
        </p:grpSpPr>
        <p:sp>
          <p:nvSpPr>
            <p:cNvPr id="47" name="Arrow: Pentagon 46">
              <a:extLst>
                <a:ext uri="{FF2B5EF4-FFF2-40B4-BE49-F238E27FC236}">
                  <a16:creationId xmlns:a16="http://schemas.microsoft.com/office/drawing/2014/main" xmlns="" id="{AF75DEE3-4E5C-41C8-8C0C-A2EF910189F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9" name="TextBox 48">
              <a:extLst>
                <a:ext uri="{FF2B5EF4-FFF2-40B4-BE49-F238E27FC236}">
                  <a16:creationId xmlns:a16="http://schemas.microsoft.com/office/drawing/2014/main" xmlns="" id="{4B335821-375C-439C-ABB0-F5DC39680588}"/>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0" name="TextBox 49">
            <a:extLst>
              <a:ext uri="{FF2B5EF4-FFF2-40B4-BE49-F238E27FC236}">
                <a16:creationId xmlns:a16="http://schemas.microsoft.com/office/drawing/2014/main" xmlns="" id="{D4437F6C-9815-4D1A-98B7-96367F046F1D}"/>
              </a:ext>
            </a:extLst>
          </p:cNvPr>
          <p:cNvSpPr txBox="1"/>
          <p:nvPr/>
        </p:nvSpPr>
        <p:spPr>
          <a:xfrm>
            <a:off x="2781978" y="2095446"/>
            <a:ext cx="6164421"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Khái quát về liên minh Châu Âu</a:t>
            </a:r>
          </a:p>
        </p:txBody>
      </p:sp>
      <p:grpSp>
        <p:nvGrpSpPr>
          <p:cNvPr id="51" name="Group 50">
            <a:extLst>
              <a:ext uri="{FF2B5EF4-FFF2-40B4-BE49-F238E27FC236}">
                <a16:creationId xmlns:a16="http://schemas.microsoft.com/office/drawing/2014/main" xmlns="" id="{0C4C580D-E76E-409A-AEEF-669C37B68227}"/>
              </a:ext>
            </a:extLst>
          </p:cNvPr>
          <p:cNvGrpSpPr/>
          <p:nvPr/>
        </p:nvGrpSpPr>
        <p:grpSpPr>
          <a:xfrm>
            <a:off x="1266283" y="1956385"/>
            <a:ext cx="1301952" cy="872949"/>
            <a:chOff x="344605" y="154323"/>
            <a:chExt cx="1301952" cy="872949"/>
          </a:xfrm>
        </p:grpSpPr>
        <p:sp>
          <p:nvSpPr>
            <p:cNvPr id="52" name="Arrow: Pentagon 51">
              <a:extLst>
                <a:ext uri="{FF2B5EF4-FFF2-40B4-BE49-F238E27FC236}">
                  <a16:creationId xmlns:a16="http://schemas.microsoft.com/office/drawing/2014/main" xmlns="" id="{BB5E7B8A-6D85-44AD-8DA5-4A7494E02B41}"/>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53" name="Isosceles Triangle 52">
              <a:extLst>
                <a:ext uri="{FF2B5EF4-FFF2-40B4-BE49-F238E27FC236}">
                  <a16:creationId xmlns:a16="http://schemas.microsoft.com/office/drawing/2014/main" xmlns="" id="{2BBE2B7F-4B29-43C1-859C-DA2FB5BCD775}"/>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xmlns="" id="{CEB211CC-817A-4145-AD01-08FE9A9A598F}"/>
              </a:ext>
            </a:extLst>
          </p:cNvPr>
          <p:cNvGrpSpPr/>
          <p:nvPr/>
        </p:nvGrpSpPr>
        <p:grpSpPr>
          <a:xfrm>
            <a:off x="193511" y="3293452"/>
            <a:ext cx="11804977" cy="872949"/>
            <a:chOff x="1133366" y="2220084"/>
            <a:chExt cx="5681780" cy="914400"/>
          </a:xfrm>
          <a:solidFill>
            <a:schemeClr val="accent2">
              <a:lumMod val="20000"/>
              <a:lumOff val="80000"/>
            </a:schemeClr>
          </a:solidFill>
        </p:grpSpPr>
        <p:sp>
          <p:nvSpPr>
            <p:cNvPr id="55" name="Arrow: Pentagon 54">
              <a:extLst>
                <a:ext uri="{FF2B5EF4-FFF2-40B4-BE49-F238E27FC236}">
                  <a16:creationId xmlns:a16="http://schemas.microsoft.com/office/drawing/2014/main" xmlns="" id="{699F685B-9201-4E95-95A6-AF1D3C8AFA58}"/>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6" name="TextBox 55">
              <a:extLst>
                <a:ext uri="{FF2B5EF4-FFF2-40B4-BE49-F238E27FC236}">
                  <a16:creationId xmlns:a16="http://schemas.microsoft.com/office/drawing/2014/main" xmlns="" id="{9CD1FABF-2D86-4C35-935C-EFEC6C257588}"/>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7" name="TextBox 56">
            <a:extLst>
              <a:ext uri="{FF2B5EF4-FFF2-40B4-BE49-F238E27FC236}">
                <a16:creationId xmlns:a16="http://schemas.microsoft.com/office/drawing/2014/main" xmlns="" id="{026FBB4F-A1B2-4B44-BD2F-59D1774703E5}"/>
              </a:ext>
            </a:extLst>
          </p:cNvPr>
          <p:cNvSpPr txBox="1"/>
          <p:nvPr/>
        </p:nvSpPr>
        <p:spPr>
          <a:xfrm>
            <a:off x="1223620" y="3435424"/>
            <a:ext cx="10898041"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Liên minh Châu Âu-một trung tâm kinh tế lớn trên thế giới</a:t>
            </a:r>
          </a:p>
        </p:txBody>
      </p:sp>
      <p:sp>
        <p:nvSpPr>
          <p:cNvPr id="58" name="Arrow: Pentagon 57">
            <a:extLst>
              <a:ext uri="{FF2B5EF4-FFF2-40B4-BE49-F238E27FC236}">
                <a16:creationId xmlns:a16="http://schemas.microsoft.com/office/drawing/2014/main" xmlns="" id="{B227D5F1-AB8A-4158-8922-B2A51DFBD068}"/>
              </a:ext>
            </a:extLst>
          </p:cNvPr>
          <p:cNvSpPr/>
          <p:nvPr/>
        </p:nvSpPr>
        <p:spPr>
          <a:xfrm>
            <a:off x="131192" y="3290528"/>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59" name="Isosceles Triangle 58">
            <a:extLst>
              <a:ext uri="{FF2B5EF4-FFF2-40B4-BE49-F238E27FC236}">
                <a16:creationId xmlns:a16="http://schemas.microsoft.com/office/drawing/2014/main" xmlns="" id="{781E2B55-08F1-41E7-956E-9EB35344E4A9}"/>
              </a:ext>
            </a:extLst>
          </p:cNvPr>
          <p:cNvSpPr/>
          <p:nvPr/>
        </p:nvSpPr>
        <p:spPr>
          <a:xfrm rot="5400000">
            <a:off x="1074424" y="3597901"/>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Hình ảnh 9">
            <a:extLst>
              <a:ext uri="{FF2B5EF4-FFF2-40B4-BE49-F238E27FC236}">
                <a16:creationId xmlns:a16="http://schemas.microsoft.com/office/drawing/2014/main" xmlns="" id="{AB4B89C3-FAA2-4411-B0AB-9CEF54CF34D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5341" y1="35326" x2="45341" y2="35326"/>
                      </a14:backgroundRemoval>
                    </a14:imgEffect>
                  </a14:imgLayer>
                </a14:imgProps>
              </a:ext>
            </a:extLst>
          </a:blip>
          <a:stretch>
            <a:fillRect/>
          </a:stretch>
        </p:blipFill>
        <p:spPr>
          <a:xfrm>
            <a:off x="1555747" y="-126303"/>
            <a:ext cx="1639789" cy="1714325"/>
          </a:xfrm>
          <a:prstGeom prst="rect">
            <a:avLst/>
          </a:prstGeom>
        </p:spPr>
      </p:pic>
      <p:pic>
        <p:nvPicPr>
          <p:cNvPr id="32" name="Picture 31">
            <a:extLst>
              <a:ext uri="{FF2B5EF4-FFF2-40B4-BE49-F238E27FC236}">
                <a16:creationId xmlns:a16="http://schemas.microsoft.com/office/drawing/2014/main" xmlns="" id="{3A020358-A767-4365-A2C0-03A8E50040CE}"/>
              </a:ext>
            </a:extLst>
          </p:cNvPr>
          <p:cNvPicPr>
            <a:picLocks noChangeAspect="1"/>
          </p:cNvPicPr>
          <p:nvPr/>
        </p:nvPicPr>
        <p:blipFill rotWithShape="1">
          <a:blip r:embed="rId5"/>
          <a:srcRect l="49250" t="16517" r="40417" b="67812"/>
          <a:stretch/>
        </p:blipFill>
        <p:spPr>
          <a:xfrm>
            <a:off x="10700288" y="152653"/>
            <a:ext cx="1259840" cy="1074695"/>
          </a:xfrm>
          <a:prstGeom prst="rect">
            <a:avLst/>
          </a:prstGeom>
        </p:spPr>
      </p:pic>
    </p:spTree>
    <p:extLst>
      <p:ext uri="{BB962C8B-B14F-4D97-AF65-F5344CB8AC3E}">
        <p14:creationId xmlns:p14="http://schemas.microsoft.com/office/powerpoint/2010/main" val="399488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45"/>
                                        </p:tgtEl>
                                        <p:attrNameLst>
                                          <p:attrName>style.color</p:attrName>
                                        </p:attrNameLst>
                                      </p:cBhvr>
                                      <p:by>
                                        <p:hsl h="7200000" s="0" l="0"/>
                                      </p:by>
                                    </p:animClr>
                                    <p:animClr clrSpc="hsl" dir="cw">
                                      <p:cBhvr>
                                        <p:cTn id="7" dur="500" fill="hold"/>
                                        <p:tgtEl>
                                          <p:spTgt spid="45"/>
                                        </p:tgtEl>
                                        <p:attrNameLst>
                                          <p:attrName>fillcolor</p:attrName>
                                        </p:attrNameLst>
                                      </p:cBhvr>
                                      <p:by>
                                        <p:hsl h="7200000" s="0" l="0"/>
                                      </p:by>
                                    </p:animClr>
                                    <p:animClr clrSpc="hsl" dir="cw">
                                      <p:cBhvr>
                                        <p:cTn id="8" dur="500" fill="hold"/>
                                        <p:tgtEl>
                                          <p:spTgt spid="45"/>
                                        </p:tgtEl>
                                        <p:attrNameLst>
                                          <p:attrName>stroke.color</p:attrName>
                                        </p:attrNameLst>
                                      </p:cBhvr>
                                      <p:by>
                                        <p:hsl h="7200000" s="0" l="0"/>
                                      </p:by>
                                    </p:animClr>
                                    <p:set>
                                      <p:cBhvr>
                                        <p:cTn id="9" dur="500" fill="hold"/>
                                        <p:tgtEl>
                                          <p:spTgt spid="45"/>
                                        </p:tgtEl>
                                        <p:attrNameLst>
                                          <p:attrName>fill.type</p:attrName>
                                        </p:attrNameLst>
                                      </p:cBhvr>
                                      <p:to>
                                        <p:strVal val="solid"/>
                                      </p:to>
                                    </p:se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left)">
                                      <p:cBhvr>
                                        <p:cTn id="13" dur="500"/>
                                        <p:tgtEl>
                                          <p:spTgt spid="4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wipe(left)">
                                      <p:cBhvr>
                                        <p:cTn id="16" dur="500"/>
                                        <p:tgtEl>
                                          <p:spTgt spid="50"/>
                                        </p:tgtEl>
                                      </p:cBhvr>
                                    </p:animEffect>
                                  </p:childTnLst>
                                </p:cTn>
                              </p:par>
                              <p:par>
                                <p:cTn id="17" presetID="22" presetClass="entr" presetSubtype="8"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left)">
                                      <p:cBhvr>
                                        <p:cTn id="19" dur="500"/>
                                        <p:tgtEl>
                                          <p:spTgt spid="51"/>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wipe(left)">
                                      <p:cBhvr>
                                        <p:cTn id="23" dur="500"/>
                                        <p:tgtEl>
                                          <p:spTgt spid="5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wipe(left)">
                                      <p:cBhvr>
                                        <p:cTn id="26" dur="500"/>
                                        <p:tgtEl>
                                          <p:spTgt spid="57"/>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wipe(left)">
                                      <p:cBhvr>
                                        <p:cTn id="29" dur="500"/>
                                        <p:tgtEl>
                                          <p:spTgt spid="58"/>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wipe(left)">
                                      <p:cBhvr>
                                        <p:cTn id="32" dur="500"/>
                                        <p:tgtEl>
                                          <p:spTgt spid="59"/>
                                        </p:tgtEl>
                                      </p:cBhvr>
                                    </p:animEffect>
                                  </p:childTnLst>
                                </p:cTn>
                              </p:par>
                              <p:par>
                                <p:cTn id="33" presetID="21" presetClass="emph" presetSubtype="0" fill="hold" nodeType="withEffect">
                                  <p:stCondLst>
                                    <p:cond delay="0"/>
                                  </p:stCondLst>
                                  <p:childTnLst>
                                    <p:animClr clrSpc="hsl" dir="cw">
                                      <p:cBhvr override="childStyle">
                                        <p:cTn id="34" dur="500" fill="hold"/>
                                        <p:tgtEl>
                                          <p:spTgt spid="71"/>
                                        </p:tgtEl>
                                        <p:attrNameLst>
                                          <p:attrName>style.color</p:attrName>
                                        </p:attrNameLst>
                                      </p:cBhvr>
                                      <p:by>
                                        <p:hsl h="7200000" s="0" l="0"/>
                                      </p:by>
                                    </p:animClr>
                                    <p:animClr clrSpc="hsl" dir="cw">
                                      <p:cBhvr>
                                        <p:cTn id="35" dur="500" fill="hold"/>
                                        <p:tgtEl>
                                          <p:spTgt spid="71"/>
                                        </p:tgtEl>
                                        <p:attrNameLst>
                                          <p:attrName>fillcolor</p:attrName>
                                        </p:attrNameLst>
                                      </p:cBhvr>
                                      <p:by>
                                        <p:hsl h="7200000" s="0" l="0"/>
                                      </p:by>
                                    </p:animClr>
                                    <p:animClr clrSpc="hsl" dir="cw">
                                      <p:cBhvr>
                                        <p:cTn id="36" dur="500" fill="hold"/>
                                        <p:tgtEl>
                                          <p:spTgt spid="71"/>
                                        </p:tgtEl>
                                        <p:attrNameLst>
                                          <p:attrName>stroke.color</p:attrName>
                                        </p:attrNameLst>
                                      </p:cBhvr>
                                      <p:by>
                                        <p:hsl h="7200000" s="0" l="0"/>
                                      </p:by>
                                    </p:animClr>
                                    <p:set>
                                      <p:cBhvr>
                                        <p:cTn id="37" dur="500" fill="hold"/>
                                        <p:tgtEl>
                                          <p:spTgt spid="7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50" grpId="0"/>
      <p:bldP spid="57" grpId="0"/>
      <p:bldP spid="58" grpId="0" animBg="1"/>
      <p:bldP spid="5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6A26BAD4-EA55-4E55-AE86-727F096B24C9}"/>
              </a:ext>
            </a:extLst>
          </p:cNvPr>
          <p:cNvGrpSpPr/>
          <p:nvPr/>
        </p:nvGrpSpPr>
        <p:grpSpPr>
          <a:xfrm>
            <a:off x="876604" y="103834"/>
            <a:ext cx="6967943"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xmlns="" id="{57C28913-AFFE-45A0-8708-10C1D995933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8F32FD26-8388-46F9-A434-64132663BC7D}"/>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F7DA52B1-940A-4300-8539-878E08EB173B}"/>
              </a:ext>
            </a:extLst>
          </p:cNvPr>
          <p:cNvSpPr txBox="1"/>
          <p:nvPr/>
        </p:nvSpPr>
        <p:spPr>
          <a:xfrm>
            <a:off x="1630072" y="242895"/>
            <a:ext cx="6164421"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Khái quát về liên minh Châu Âu</a:t>
            </a:r>
          </a:p>
        </p:txBody>
      </p:sp>
      <p:grpSp>
        <p:nvGrpSpPr>
          <p:cNvPr id="6" name="Group 5">
            <a:extLst>
              <a:ext uri="{FF2B5EF4-FFF2-40B4-BE49-F238E27FC236}">
                <a16:creationId xmlns:a16="http://schemas.microsoft.com/office/drawing/2014/main" xmlns="" id="{49A5B4F3-7550-4527-89DD-12CE56E244F8}"/>
              </a:ext>
            </a:extLst>
          </p:cNvPr>
          <p:cNvGrpSpPr/>
          <p:nvPr/>
        </p:nvGrpSpPr>
        <p:grpSpPr>
          <a:xfrm>
            <a:off x="114377" y="103834"/>
            <a:ext cx="1301952" cy="872949"/>
            <a:chOff x="344605" y="154323"/>
            <a:chExt cx="1301952" cy="872949"/>
          </a:xfrm>
        </p:grpSpPr>
        <p:sp>
          <p:nvSpPr>
            <p:cNvPr id="7" name="Arrow: Pentagon 6">
              <a:extLst>
                <a:ext uri="{FF2B5EF4-FFF2-40B4-BE49-F238E27FC236}">
                  <a16:creationId xmlns:a16="http://schemas.microsoft.com/office/drawing/2014/main" xmlns="" id="{85E6DB10-8188-4B94-8C89-51C1CE0CAC1F}"/>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xmlns="" id="{D8286E8C-2739-4D1E-96CA-077D7B14532B}"/>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xmlns="" id="{DEB110BA-F6F5-4A88-85F8-15418E270E37}"/>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pic>
        <p:nvPicPr>
          <p:cNvPr id="11" name="Picture 10">
            <a:extLst>
              <a:ext uri="{FF2B5EF4-FFF2-40B4-BE49-F238E27FC236}">
                <a16:creationId xmlns:a16="http://schemas.microsoft.com/office/drawing/2014/main" xmlns="" id="{DCCB255A-D02D-4426-A201-497559B29F4C}"/>
              </a:ext>
            </a:extLst>
          </p:cNvPr>
          <p:cNvPicPr>
            <a:picLocks noChangeAspect="1"/>
          </p:cNvPicPr>
          <p:nvPr/>
        </p:nvPicPr>
        <p:blipFill rotWithShape="1">
          <a:blip r:embed="rId4"/>
          <a:srcRect l="9000" t="35851" r="71917" b="32445"/>
          <a:stretch/>
        </p:blipFill>
        <p:spPr>
          <a:xfrm>
            <a:off x="651919" y="4579926"/>
            <a:ext cx="2326640" cy="2174240"/>
          </a:xfrm>
          <a:prstGeom prst="rect">
            <a:avLst/>
          </a:prstGeom>
        </p:spPr>
      </p:pic>
      <p:pic>
        <p:nvPicPr>
          <p:cNvPr id="25" name="Picture 24">
            <a:extLst>
              <a:ext uri="{FF2B5EF4-FFF2-40B4-BE49-F238E27FC236}">
                <a16:creationId xmlns:a16="http://schemas.microsoft.com/office/drawing/2014/main" xmlns="" id="{270DE419-1E7A-4F60-9D53-7C0FE199372F}"/>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993176" y="1921686"/>
            <a:ext cx="5912385" cy="3745360"/>
          </a:xfrm>
          <a:prstGeom prst="rect">
            <a:avLst/>
          </a:prstGeom>
          <a:noFill/>
        </p:spPr>
      </p:pic>
      <p:grpSp>
        <p:nvGrpSpPr>
          <p:cNvPr id="27" name="Group 26">
            <a:extLst>
              <a:ext uri="{FF2B5EF4-FFF2-40B4-BE49-F238E27FC236}">
                <a16:creationId xmlns:a16="http://schemas.microsoft.com/office/drawing/2014/main" xmlns="" id="{1E52922C-2491-4901-9783-59197A2CC82F}"/>
              </a:ext>
            </a:extLst>
          </p:cNvPr>
          <p:cNvGrpSpPr/>
          <p:nvPr/>
        </p:nvGrpSpPr>
        <p:grpSpPr>
          <a:xfrm>
            <a:off x="426726" y="2189800"/>
            <a:ext cx="4563911" cy="1983179"/>
            <a:chOff x="403977" y="2172202"/>
            <a:chExt cx="4563911" cy="1983179"/>
          </a:xfrm>
        </p:grpSpPr>
        <p:sp>
          <p:nvSpPr>
            <p:cNvPr id="28" name="Speech Bubble: Rectangle with Corners Rounded 27">
              <a:extLst>
                <a:ext uri="{FF2B5EF4-FFF2-40B4-BE49-F238E27FC236}">
                  <a16:creationId xmlns:a16="http://schemas.microsoft.com/office/drawing/2014/main" xmlns="" id="{F25C75D4-9161-42AB-AE36-B3DB1B2A8E33}"/>
                </a:ext>
              </a:extLst>
            </p:cNvPr>
            <p:cNvSpPr/>
            <p:nvPr/>
          </p:nvSpPr>
          <p:spPr>
            <a:xfrm>
              <a:off x="473011" y="2172202"/>
              <a:ext cx="4494877" cy="1983179"/>
            </a:xfrm>
            <a:prstGeom prst="wedgeRoundRectCallout">
              <a:avLst>
                <a:gd name="adj1" fmla="val 71137"/>
                <a:gd name="adj2" fmla="val 18778"/>
                <a:gd name="adj3" fmla="val 16667"/>
              </a:avLst>
            </a:prstGeom>
            <a:solidFill>
              <a:srgbClr val="FFFF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xmlns="" id="{B7C900D8-E548-4214-B192-897382B154AB}"/>
                </a:ext>
              </a:extLst>
            </p:cNvPr>
            <p:cNvSpPr txBox="1"/>
            <p:nvPr/>
          </p:nvSpPr>
          <p:spPr>
            <a:xfrm>
              <a:off x="403977" y="2378961"/>
              <a:ext cx="4494877" cy="1569660"/>
            </a:xfrm>
            <a:prstGeom prst="rect">
              <a:avLst/>
            </a:prstGeom>
            <a:noFill/>
          </p:spPr>
          <p:txBody>
            <a:bodyPr wrap="square" rtlCol="0">
              <a:spAutoFit/>
            </a:bodyPr>
            <a:lstStyle/>
            <a:p>
              <a:pPr algn="ctr"/>
              <a:r>
                <a:rPr lang="vi-VN" sz="3200">
                  <a:solidFill>
                    <a:srgbClr val="FF0000"/>
                  </a:solidFill>
                </a:rPr>
                <a:t>Quan sát hình bên và cho biết tên gọi của đồng tiền này?</a:t>
              </a:r>
              <a:endParaRPr lang="en-US" sz="3200">
                <a:solidFill>
                  <a:srgbClr val="FF0000"/>
                </a:solidFill>
              </a:endParaRPr>
            </a:p>
          </p:txBody>
        </p:sp>
      </p:grpSp>
      <p:sp>
        <p:nvSpPr>
          <p:cNvPr id="30" name="Rectangle 29">
            <a:extLst>
              <a:ext uri="{FF2B5EF4-FFF2-40B4-BE49-F238E27FC236}">
                <a16:creationId xmlns:a16="http://schemas.microsoft.com/office/drawing/2014/main" xmlns="" id="{2FE71A3D-D274-4865-B2D2-F0D7C69AF3D1}"/>
              </a:ext>
            </a:extLst>
          </p:cNvPr>
          <p:cNvSpPr/>
          <p:nvPr/>
        </p:nvSpPr>
        <p:spPr>
          <a:xfrm>
            <a:off x="6745300" y="5774613"/>
            <a:ext cx="4584908" cy="461665"/>
          </a:xfrm>
          <a:prstGeom prst="rect">
            <a:avLst/>
          </a:prstGeom>
        </p:spPr>
        <p:txBody>
          <a:bodyPr wrap="none">
            <a:spAutoFit/>
          </a:bodyPr>
          <a:lstStyle/>
          <a:p>
            <a:pPr algn="ctr"/>
            <a:r>
              <a:rPr lang="vi-VN" sz="2400">
                <a:solidFill>
                  <a:srgbClr val="00B050"/>
                </a:solidFill>
                <a:ea typeface="Cambria" panose="02040503050406030204" pitchFamily="18" charset="0"/>
                <a:cs typeface="Cambria" panose="02040503050406030204" pitchFamily="18" charset="0"/>
              </a:rPr>
              <a:t>Đồng tiền chung châu Âu (Euro)</a:t>
            </a:r>
            <a:endParaRPr lang="en-US" sz="2400">
              <a:solidFill>
                <a:srgbClr val="00B050"/>
              </a:solidFill>
            </a:endParaRPr>
          </a:p>
        </p:txBody>
      </p:sp>
      <p:sp>
        <p:nvSpPr>
          <p:cNvPr id="10" name="Rectangle 9">
            <a:extLst>
              <a:ext uri="{FF2B5EF4-FFF2-40B4-BE49-F238E27FC236}">
                <a16:creationId xmlns:a16="http://schemas.microsoft.com/office/drawing/2014/main" xmlns="" id="{7D692546-1A28-42C2-8181-816F2080AAC9}"/>
              </a:ext>
            </a:extLst>
          </p:cNvPr>
          <p:cNvSpPr/>
          <p:nvPr/>
        </p:nvSpPr>
        <p:spPr>
          <a:xfrm>
            <a:off x="426726" y="2627391"/>
            <a:ext cx="5376231" cy="2677656"/>
          </a:xfrm>
          <a:prstGeom prst="rect">
            <a:avLst/>
          </a:prstGeom>
          <a:solidFill>
            <a:schemeClr val="bg1"/>
          </a:solidFill>
          <a:ln>
            <a:solidFill>
              <a:schemeClr val="accent1"/>
            </a:solidFill>
          </a:ln>
        </p:spPr>
        <p:txBody>
          <a:bodyPr wrap="square">
            <a:spAutoFit/>
          </a:bodyPr>
          <a:lstStyle/>
          <a:p>
            <a:pPr algn="just"/>
            <a:r>
              <a:rPr lang="vi-VN" sz="2800" b="1">
                <a:solidFill>
                  <a:srgbClr val="000000"/>
                </a:solidFill>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vi-VN" sz="2800" b="1">
                <a:solidFill>
                  <a:srgbClr val="0033CC"/>
                </a:solidFill>
                <a:latin typeface="#9Slide03 Arima Madurai Bold" panose="00000800000000000000" pitchFamily="2" charset="0"/>
                <a:ea typeface="Times New Roman" panose="02020603050405020304" pitchFamily="18" charset="0"/>
                <a:cs typeface="#9Slide03 Arima Madurai Bold" panose="00000800000000000000" pitchFamily="2" charset="0"/>
              </a:rPr>
              <a:t>Euro</a:t>
            </a:r>
            <a:r>
              <a:rPr lang="vi-VN" sz="2800">
                <a:solidFill>
                  <a:srgbClr val="0033CC"/>
                </a:solidFill>
                <a:latin typeface="#9Slide03 Arima Madurai Bold" panose="00000800000000000000" pitchFamily="2" charset="0"/>
                <a:ea typeface="Times New Roman" panose="02020603050405020304" pitchFamily="18" charset="0"/>
                <a:cs typeface="#9Slide03 Arima Madurai Bold" panose="00000800000000000000" pitchFamily="2" charset="0"/>
              </a:rPr>
              <a:t> là </a:t>
            </a:r>
            <a:r>
              <a:rPr lang="vi-VN" sz="2800">
                <a:solidFill>
                  <a:srgbClr val="FF0000"/>
                </a:solidFill>
                <a:latin typeface="#9Slide03 Arima Madurai Bold" panose="00000800000000000000" pitchFamily="2" charset="0"/>
                <a:ea typeface="Times New Roman" panose="02020603050405020304" pitchFamily="18" charset="0"/>
                <a:cs typeface="#9Slide03 Arima Madurai Bold" panose="00000800000000000000" pitchFamily="2" charset="0"/>
              </a:rPr>
              <a:t>đơn vị tiền tệ </a:t>
            </a:r>
            <a:r>
              <a:rPr lang="vi-VN" sz="2800">
                <a:solidFill>
                  <a:srgbClr val="0033CC"/>
                </a:solidFill>
                <a:latin typeface="#9Slide03 Arima Madurai Bold" panose="00000800000000000000" pitchFamily="2" charset="0"/>
                <a:ea typeface="Times New Roman" panose="02020603050405020304" pitchFamily="18" charset="0"/>
                <a:cs typeface="#9Slide03 Arima Madurai Bold" panose="00000800000000000000" pitchFamily="2" charset="0"/>
              </a:rPr>
              <a:t>của Liên minh Tiền tệ châu Âu, là tiền tệ chính thức trong 19 quốc gia thành viên của Liên minh châu Âu và trong 6 nước và lãnh thổ không thuộc Liên minh châu Âu </a:t>
            </a:r>
            <a:endParaRPr lang="en-US" sz="2800">
              <a:latin typeface="#9Slide03 Arima Madurai Bold" panose="00000800000000000000" pitchFamily="2" charset="0"/>
              <a:cs typeface="#9Slide03 Arima Madurai Bold" panose="00000800000000000000" pitchFamily="2" charset="0"/>
            </a:endParaRPr>
          </a:p>
        </p:txBody>
      </p:sp>
    </p:spTree>
    <p:extLst>
      <p:ext uri="{BB962C8B-B14F-4D97-AF65-F5344CB8AC3E}">
        <p14:creationId xmlns:p14="http://schemas.microsoft.com/office/powerpoint/2010/main" val="133162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par>
                                <p:cTn id="19" presetID="22" presetClass="entr" presetSubtype="8"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left)">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barn(inVertical)">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27"/>
                                        </p:tgtEl>
                                      </p:cBhvr>
                                    </p:animEffect>
                                    <p:set>
                                      <p:cBhvr>
                                        <p:cTn id="34" dur="1" fill="hold">
                                          <p:stCondLst>
                                            <p:cond delay="499"/>
                                          </p:stCondLst>
                                        </p:cTn>
                                        <p:tgtEl>
                                          <p:spTgt spid="2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0" grpId="0"/>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6A26BAD4-EA55-4E55-AE86-727F096B24C9}"/>
              </a:ext>
            </a:extLst>
          </p:cNvPr>
          <p:cNvGrpSpPr/>
          <p:nvPr/>
        </p:nvGrpSpPr>
        <p:grpSpPr>
          <a:xfrm>
            <a:off x="876604" y="103834"/>
            <a:ext cx="6967943"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xmlns="" id="{57C28913-AFFE-45A0-8708-10C1D995933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8F32FD26-8388-46F9-A434-64132663BC7D}"/>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F7DA52B1-940A-4300-8539-878E08EB173B}"/>
              </a:ext>
            </a:extLst>
          </p:cNvPr>
          <p:cNvSpPr txBox="1"/>
          <p:nvPr/>
        </p:nvSpPr>
        <p:spPr>
          <a:xfrm>
            <a:off x="1630072" y="242895"/>
            <a:ext cx="6164421"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Khái quát về liên minh Châu Âu</a:t>
            </a:r>
          </a:p>
        </p:txBody>
      </p:sp>
      <p:grpSp>
        <p:nvGrpSpPr>
          <p:cNvPr id="6" name="Group 5">
            <a:extLst>
              <a:ext uri="{FF2B5EF4-FFF2-40B4-BE49-F238E27FC236}">
                <a16:creationId xmlns:a16="http://schemas.microsoft.com/office/drawing/2014/main" xmlns="" id="{49A5B4F3-7550-4527-89DD-12CE56E244F8}"/>
              </a:ext>
            </a:extLst>
          </p:cNvPr>
          <p:cNvGrpSpPr/>
          <p:nvPr/>
        </p:nvGrpSpPr>
        <p:grpSpPr>
          <a:xfrm>
            <a:off x="114377" y="103834"/>
            <a:ext cx="1301952" cy="872949"/>
            <a:chOff x="344605" y="154323"/>
            <a:chExt cx="1301952" cy="872949"/>
          </a:xfrm>
        </p:grpSpPr>
        <p:sp>
          <p:nvSpPr>
            <p:cNvPr id="7" name="Arrow: Pentagon 6">
              <a:extLst>
                <a:ext uri="{FF2B5EF4-FFF2-40B4-BE49-F238E27FC236}">
                  <a16:creationId xmlns:a16="http://schemas.microsoft.com/office/drawing/2014/main" xmlns="" id="{85E6DB10-8188-4B94-8C89-51C1CE0CAC1F}"/>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xmlns="" id="{D8286E8C-2739-4D1E-96CA-077D7B14532B}"/>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xmlns="" id="{DEB110BA-F6F5-4A88-85F8-15418E270E37}"/>
              </a:ext>
            </a:extLst>
          </p:cNvPr>
          <p:cNvPicPr>
            <a:picLocks noChangeAspect="1"/>
          </p:cNvPicPr>
          <p:nvPr/>
        </p:nvPicPr>
        <p:blipFill rotWithShape="1">
          <a:blip r:embed="rId5"/>
          <a:srcRect l="49250" t="16517" r="40417" b="67812"/>
          <a:stretch/>
        </p:blipFill>
        <p:spPr>
          <a:xfrm>
            <a:off x="10700288" y="152653"/>
            <a:ext cx="1259840" cy="1074695"/>
          </a:xfrm>
          <a:prstGeom prst="rect">
            <a:avLst/>
          </a:prstGeom>
        </p:spPr>
      </p:pic>
      <p:sp>
        <p:nvSpPr>
          <p:cNvPr id="11" name="Rectangle 1">
            <a:extLst>
              <a:ext uri="{FF2B5EF4-FFF2-40B4-BE49-F238E27FC236}">
                <a16:creationId xmlns:a16="http://schemas.microsoft.com/office/drawing/2014/main" xmlns="" id="{B0B59A10-8E1B-4F76-973F-BAF872E6E356}"/>
              </a:ext>
            </a:extLst>
          </p:cNvPr>
          <p:cNvSpPr>
            <a:spLocks noChangeArrowheads="1"/>
          </p:cNvSpPr>
          <p:nvPr/>
        </p:nvSpPr>
        <p:spPr bwMode="auto">
          <a:xfrm>
            <a:off x="2426965" y="2386225"/>
            <a:ext cx="8986511" cy="2690417"/>
          </a:xfrm>
          <a:prstGeom prst="rect">
            <a:avLst/>
          </a:prstGeom>
          <a:noFill/>
          <a:ln w="9525">
            <a:solidFill>
              <a:srgbClr val="0070C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57150" indent="114300">
              <a:spcBef>
                <a:spcPct val="20000"/>
              </a:spcBef>
              <a:buChar char="•"/>
              <a:tabLst>
                <a:tab pos="857250" algn="l"/>
              </a:tabLst>
              <a:defRPr sz="3200">
                <a:solidFill>
                  <a:schemeClr val="tx1"/>
                </a:solidFill>
                <a:latin typeface="Arial" panose="020B0604020202020204" pitchFamily="34" charset="0"/>
              </a:defRPr>
            </a:lvl1pPr>
            <a:lvl2pPr marL="742950" indent="-285750">
              <a:spcBef>
                <a:spcPct val="20000"/>
              </a:spcBef>
              <a:buChar char="–"/>
              <a:tabLst>
                <a:tab pos="857250" algn="l"/>
              </a:tabLst>
              <a:defRPr sz="2800">
                <a:solidFill>
                  <a:schemeClr val="tx1"/>
                </a:solidFill>
                <a:latin typeface="Arial" panose="020B0604020202020204" pitchFamily="34" charset="0"/>
              </a:defRPr>
            </a:lvl2pPr>
            <a:lvl3pPr marL="1143000" indent="-228600">
              <a:spcBef>
                <a:spcPct val="20000"/>
              </a:spcBef>
              <a:buChar char="•"/>
              <a:tabLst>
                <a:tab pos="857250" algn="l"/>
              </a:tabLst>
              <a:defRPr sz="2400">
                <a:solidFill>
                  <a:schemeClr val="tx1"/>
                </a:solidFill>
                <a:latin typeface="Arial" panose="020B0604020202020204" pitchFamily="34" charset="0"/>
              </a:defRPr>
            </a:lvl3pPr>
            <a:lvl4pPr marL="1600200" indent="-228600">
              <a:spcBef>
                <a:spcPct val="20000"/>
              </a:spcBef>
              <a:buChar char="–"/>
              <a:tabLst>
                <a:tab pos="857250" algn="l"/>
              </a:tabLst>
              <a:defRPr sz="2000">
                <a:solidFill>
                  <a:schemeClr val="tx1"/>
                </a:solidFill>
                <a:latin typeface="Arial" panose="020B0604020202020204" pitchFamily="34" charset="0"/>
              </a:defRPr>
            </a:lvl4pPr>
            <a:lvl5pPr marL="2057400" indent="-228600">
              <a:spcBef>
                <a:spcPct val="20000"/>
              </a:spcBef>
              <a:buChar char="»"/>
              <a:tabLst>
                <a:tab pos="85725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85725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85725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85725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857250" algn="l"/>
              </a:tabLst>
              <a:defRPr sz="2000">
                <a:solidFill>
                  <a:schemeClr val="tx1"/>
                </a:solidFill>
                <a:latin typeface="Arial" panose="020B0604020202020204" pitchFamily="34" charset="0"/>
              </a:defRPr>
            </a:lvl9pPr>
          </a:lstStyle>
          <a:p>
            <a:pPr algn="just">
              <a:lnSpc>
                <a:spcPct val="120000"/>
              </a:lnSpc>
              <a:spcBef>
                <a:spcPct val="0"/>
              </a:spcBef>
              <a:buFontTx/>
              <a:buNone/>
            </a:pPr>
            <a:r>
              <a:rPr lang="en-US" altLang="en-US" sz="3600">
                <a:solidFill>
                  <a:srgbClr val="0000CC"/>
                </a:solidFill>
                <a:ea typeface="Cambria" panose="02040503050406030204" pitchFamily="18" charset="0"/>
                <a:cs typeface="Arial" panose="020B0604020202020204" pitchFamily="34" charset="0"/>
              </a:rPr>
              <a:t>HS </a:t>
            </a:r>
            <a:r>
              <a:rPr lang="vi-VN" altLang="en-US" sz="3600">
                <a:solidFill>
                  <a:srgbClr val="0000CC"/>
                </a:solidFill>
                <a:ea typeface="Cambria" panose="02040503050406030204" pitchFamily="18" charset="0"/>
                <a:cs typeface="Arial" panose="020B0604020202020204" pitchFamily="34" charset="0"/>
              </a:rPr>
              <a:t>có thời gian </a:t>
            </a:r>
            <a:r>
              <a:rPr lang="en-US" altLang="en-US" sz="3600">
                <a:solidFill>
                  <a:srgbClr val="FF0000"/>
                </a:solidFill>
                <a:ea typeface="Cambria" panose="02040503050406030204" pitchFamily="18" charset="0"/>
                <a:cs typeface="Arial" panose="020B0604020202020204" pitchFamily="34" charset="0"/>
              </a:rPr>
              <a:t>2</a:t>
            </a:r>
            <a:r>
              <a:rPr lang="vi-VN" altLang="en-US" sz="3600">
                <a:solidFill>
                  <a:srgbClr val="FF0000"/>
                </a:solidFill>
                <a:ea typeface="Cambria" panose="02040503050406030204" pitchFamily="18" charset="0"/>
                <a:cs typeface="Arial" panose="020B0604020202020204" pitchFamily="34" charset="0"/>
              </a:rPr>
              <a:t> phút </a:t>
            </a:r>
            <a:r>
              <a:rPr lang="vi-VN" altLang="en-US" sz="3600">
                <a:solidFill>
                  <a:srgbClr val="0000CC"/>
                </a:solidFill>
                <a:ea typeface="Cambria" panose="02040503050406030204" pitchFamily="18" charset="0"/>
                <a:cs typeface="Arial" panose="020B0604020202020204" pitchFamily="34" charset="0"/>
              </a:rPr>
              <a:t>đọc tài liệu SGK,</a:t>
            </a:r>
            <a:r>
              <a:rPr lang="en-US" altLang="en-US" sz="3600">
                <a:solidFill>
                  <a:srgbClr val="0000CC"/>
                </a:solidFill>
                <a:ea typeface="Cambria" panose="02040503050406030204" pitchFamily="18" charset="0"/>
                <a:cs typeface="Arial" panose="020B0604020202020204" pitchFamily="34" charset="0"/>
              </a:rPr>
              <a:t> </a:t>
            </a:r>
            <a:r>
              <a:rPr lang="en-US" altLang="en-US" sz="3600">
                <a:solidFill>
                  <a:srgbClr val="FF0000"/>
                </a:solidFill>
                <a:ea typeface="Cambria" panose="02040503050406030204" pitchFamily="18" charset="0"/>
                <a:cs typeface="Arial" panose="020B0604020202020204" pitchFamily="34" charset="0"/>
              </a:rPr>
              <a:t>gạch chân các từ khóa quan trọng</a:t>
            </a:r>
            <a:r>
              <a:rPr lang="en-US" altLang="en-US" sz="3600">
                <a:solidFill>
                  <a:srgbClr val="0000CC"/>
                </a:solidFill>
                <a:ea typeface="Cambria" panose="02040503050406030204" pitchFamily="18" charset="0"/>
                <a:cs typeface="Arial" panose="020B0604020202020204" pitchFamily="34" charset="0"/>
              </a:rPr>
              <a:t>.</a:t>
            </a:r>
            <a:r>
              <a:rPr lang="vi-VN" altLang="en-US" sz="3600">
                <a:solidFill>
                  <a:srgbClr val="0000CC"/>
                </a:solidFill>
                <a:ea typeface="Cambria" panose="02040503050406030204" pitchFamily="18" charset="0"/>
                <a:cs typeface="Arial" panose="020B0604020202020204" pitchFamily="34" charset="0"/>
              </a:rPr>
              <a:t> </a:t>
            </a:r>
            <a:r>
              <a:rPr lang="en-US" altLang="en-US" sz="3600">
                <a:solidFill>
                  <a:srgbClr val="0000CC"/>
                </a:solidFill>
                <a:ea typeface="Cambria" panose="02040503050406030204" pitchFamily="18" charset="0"/>
                <a:cs typeface="Arial" panose="020B0604020202020204" pitchFamily="34" charset="0"/>
              </a:rPr>
              <a:t>H</a:t>
            </a:r>
            <a:r>
              <a:rPr lang="vi-VN" altLang="en-US" sz="3600">
                <a:solidFill>
                  <a:srgbClr val="0000CC"/>
                </a:solidFill>
                <a:ea typeface="Cambria" panose="02040503050406030204" pitchFamily="18" charset="0"/>
                <a:cs typeface="Arial" panose="020B0604020202020204" pitchFamily="34" charset="0"/>
              </a:rPr>
              <a:t>ết thời gian gấp hết SGK lại và </a:t>
            </a:r>
            <a:r>
              <a:rPr lang="en-US" altLang="en-US" sz="3600">
                <a:solidFill>
                  <a:srgbClr val="0000CC"/>
                </a:solidFill>
                <a:ea typeface="Cambria" panose="02040503050406030204" pitchFamily="18" charset="0"/>
                <a:cs typeface="Arial" panose="020B0604020202020204" pitchFamily="34" charset="0"/>
              </a:rPr>
              <a:t>tham gia trò ch</a:t>
            </a:r>
            <a:r>
              <a:rPr lang="vi-VN" altLang="en-US" sz="3600">
                <a:solidFill>
                  <a:srgbClr val="0000CC"/>
                </a:solidFill>
                <a:ea typeface="Cambria" panose="02040503050406030204" pitchFamily="18" charset="0"/>
                <a:cs typeface="Arial" panose="020B0604020202020204" pitchFamily="34" charset="0"/>
              </a:rPr>
              <a:t>ơ</a:t>
            </a:r>
            <a:r>
              <a:rPr lang="en-US" altLang="en-US" sz="3600">
                <a:solidFill>
                  <a:srgbClr val="0000CC"/>
                </a:solidFill>
                <a:ea typeface="Cambria" panose="02040503050406030204" pitchFamily="18" charset="0"/>
                <a:cs typeface="Arial" panose="020B0604020202020204" pitchFamily="34" charset="0"/>
              </a:rPr>
              <a:t>i “hỏi nhanh-đáp gọn”</a:t>
            </a:r>
            <a:endParaRPr lang="en-US" altLang="en-US" sz="3600">
              <a:solidFill>
                <a:srgbClr val="0000CC"/>
              </a:solidFill>
              <a:cs typeface="Arial" panose="020B0604020202020204" pitchFamily="34" charset="0"/>
            </a:endParaRPr>
          </a:p>
        </p:txBody>
      </p:sp>
      <p:pic>
        <p:nvPicPr>
          <p:cNvPr id="12" name="Picture 11">
            <a:extLst>
              <a:ext uri="{FF2B5EF4-FFF2-40B4-BE49-F238E27FC236}">
                <a16:creationId xmlns:a16="http://schemas.microsoft.com/office/drawing/2014/main" xmlns="" id="{51683364-BC22-4FFB-A685-51A8C7075C92}"/>
              </a:ext>
            </a:extLst>
          </p:cNvPr>
          <p:cNvPicPr>
            <a:picLocks noChangeAspect="1"/>
          </p:cNvPicPr>
          <p:nvPr/>
        </p:nvPicPr>
        <p:blipFill>
          <a:blip r:embed="rId6"/>
          <a:stretch>
            <a:fillRect/>
          </a:stretch>
        </p:blipFill>
        <p:spPr>
          <a:xfrm>
            <a:off x="193173" y="2386225"/>
            <a:ext cx="2086266" cy="1295581"/>
          </a:xfrm>
          <a:prstGeom prst="rect">
            <a:avLst/>
          </a:prstGeom>
        </p:spPr>
      </p:pic>
      <p:pic>
        <p:nvPicPr>
          <p:cNvPr id="13" name="2 Minute Timer (To)">
            <a:hlinkClick r:id="" action="ppaction://media"/>
            <a:extLst>
              <a:ext uri="{FF2B5EF4-FFF2-40B4-BE49-F238E27FC236}">
                <a16:creationId xmlns:a16="http://schemas.microsoft.com/office/drawing/2014/main" xmlns="" id="{7EEE7519-FCA8-4238-9517-1B9C9FB25C6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19575" y="3793070"/>
            <a:ext cx="2059864" cy="1166969"/>
          </a:xfrm>
          <a:prstGeom prst="rect">
            <a:avLst/>
          </a:prstGeom>
        </p:spPr>
      </p:pic>
    </p:spTree>
    <p:extLst>
      <p:ext uri="{BB962C8B-B14F-4D97-AF65-F5344CB8AC3E}">
        <p14:creationId xmlns:p14="http://schemas.microsoft.com/office/powerpoint/2010/main" val="2767948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xmlns="" id="{37C7C91A-CDC1-4CE7-AC90-D111C03F75E6}"/>
              </a:ext>
            </a:extLst>
          </p:cNvPr>
          <p:cNvGrpSpPr/>
          <p:nvPr/>
        </p:nvGrpSpPr>
        <p:grpSpPr>
          <a:xfrm>
            <a:off x="3420723" y="155294"/>
            <a:ext cx="5118472" cy="970280"/>
            <a:chOff x="3393440" y="164571"/>
            <a:chExt cx="7019002" cy="970280"/>
          </a:xfrm>
          <a:solidFill>
            <a:srgbClr val="E34939"/>
          </a:solidFill>
        </p:grpSpPr>
        <p:sp>
          <p:nvSpPr>
            <p:cNvPr id="6" name="Rectangle: Rounded Corners 5">
              <a:extLst>
                <a:ext uri="{FF2B5EF4-FFF2-40B4-BE49-F238E27FC236}">
                  <a16:creationId xmlns:a16="http://schemas.microsoft.com/office/drawing/2014/main" xmlns="" id="{DC5703B5-72D0-4BA0-87FD-F4D6A1612603}"/>
                </a:ext>
              </a:extLst>
            </p:cNvPr>
            <p:cNvSpPr/>
            <p:nvPr/>
          </p:nvSpPr>
          <p:spPr>
            <a:xfrm>
              <a:off x="3393440" y="164571"/>
              <a:ext cx="7019002"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4DCE4710-913C-4E68-8207-3FC3D7607EC4}"/>
                </a:ext>
              </a:extLst>
            </p:cNvPr>
            <p:cNvSpPr txBox="1"/>
            <p:nvPr/>
          </p:nvSpPr>
          <p:spPr>
            <a:xfrm>
              <a:off x="3567371" y="374175"/>
              <a:ext cx="6615576" cy="584775"/>
            </a:xfrm>
            <a:prstGeom prst="rect">
              <a:avLst/>
            </a:prstGeom>
            <a:grp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HỎI NHANH - ĐÁP GỌN</a:t>
              </a:r>
            </a:p>
          </p:txBody>
        </p:sp>
      </p:grpSp>
      <p:sp>
        <p:nvSpPr>
          <p:cNvPr id="9" name="Rectangle: Rounded Corners 8">
            <a:extLst>
              <a:ext uri="{FF2B5EF4-FFF2-40B4-BE49-F238E27FC236}">
                <a16:creationId xmlns:a16="http://schemas.microsoft.com/office/drawing/2014/main" xmlns=""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xmlns=""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1</a:t>
            </a:r>
          </a:p>
        </p:txBody>
      </p:sp>
      <p:sp>
        <p:nvSpPr>
          <p:cNvPr id="13" name="Rectangle: Rounded Corners 12">
            <a:extLst>
              <a:ext uri="{FF2B5EF4-FFF2-40B4-BE49-F238E27FC236}">
                <a16:creationId xmlns:a16="http://schemas.microsoft.com/office/drawing/2014/main" xmlns=""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xmlns=""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xmlns="" id="{BD4EF501-F0E3-4B1E-8B00-75F189F6C5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xmlns=""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xmlns=""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xmlns=""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xmlns=""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xmlns=""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xmlns="" id="{0F6F3E22-3C3C-479E-8A33-3FA56D5089F4}"/>
              </a:ext>
            </a:extLst>
          </p:cNvPr>
          <p:cNvSpPr txBox="1"/>
          <p:nvPr/>
        </p:nvSpPr>
        <p:spPr>
          <a:xfrm>
            <a:off x="866817" y="5194261"/>
            <a:ext cx="7672378" cy="646331"/>
          </a:xfrm>
          <a:prstGeom prst="rect">
            <a:avLst/>
          </a:prstGeom>
          <a:noFill/>
        </p:spPr>
        <p:txBody>
          <a:bodyPr wrap="square" rtlCol="0">
            <a:spAutoFit/>
          </a:bodyPr>
          <a:lstStyle/>
          <a:p>
            <a:r>
              <a:rPr lang="vi-VN" sz="3600">
                <a:solidFill>
                  <a:srgbClr val="0000CC"/>
                </a:solidFill>
                <a:effectLst>
                  <a:outerShdw blurRad="38100" dist="38100" dir="2700000" algn="tl">
                    <a:srgbClr val="000000">
                      <a:alpha val="43137"/>
                    </a:srgbClr>
                  </a:outerShdw>
                </a:effectLst>
              </a:rPr>
              <a:t>Cộng đồng kinh tế châu Âu (1957)</a:t>
            </a:r>
            <a:endParaRPr lang="en-US" sz="3600" b="1">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xmlns="" id="{E648F82F-774D-4CA9-90FF-92E82FD2B825}"/>
              </a:ext>
            </a:extLst>
          </p:cNvPr>
          <p:cNvSpPr txBox="1"/>
          <p:nvPr/>
        </p:nvSpPr>
        <p:spPr>
          <a:xfrm>
            <a:off x="1100365" y="2419541"/>
            <a:ext cx="6425109" cy="1323439"/>
          </a:xfrm>
          <a:prstGeom prst="rect">
            <a:avLst/>
          </a:prstGeom>
          <a:noFill/>
        </p:spPr>
        <p:txBody>
          <a:bodyPr wrap="square" rtlCol="0">
            <a:spAutoFit/>
          </a:bodyPr>
          <a:lstStyle/>
          <a:p>
            <a:pPr algn="ctr"/>
            <a:r>
              <a:rPr lang="vi-VN" sz="4000" b="1">
                <a:solidFill>
                  <a:srgbClr val="FFFF00"/>
                </a:solidFill>
                <a:effectLst>
                  <a:outerShdw blurRad="38100" dist="38100" dir="2700000" algn="tl">
                    <a:srgbClr val="000000">
                      <a:alpha val="43137"/>
                    </a:srgbClr>
                  </a:outerShdw>
                </a:effectLst>
              </a:rPr>
              <a:t>Tổ chức tiền thân của Liên minh châu Âu</a:t>
            </a:r>
            <a:r>
              <a:rPr lang="en-US" sz="4000" b="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4" name="Star: 5 Points 3">
            <a:hlinkClick r:id="rId6" action="ppaction://hlinksldjump"/>
            <a:extLst>
              <a:ext uri="{FF2B5EF4-FFF2-40B4-BE49-F238E27FC236}">
                <a16:creationId xmlns:a16="http://schemas.microsoft.com/office/drawing/2014/main" xmlns="" id="{53FDEF60-04C5-41B0-9937-6D49EE952CEC}"/>
              </a:ext>
            </a:extLst>
          </p:cNvPr>
          <p:cNvSpPr/>
          <p:nvPr/>
        </p:nvSpPr>
        <p:spPr>
          <a:xfrm>
            <a:off x="1164109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xmlns=""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a16="http://schemas.microsoft.com/office/drawing/2014/main" xmlns=""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62342" y="6589442"/>
            <a:ext cx="406400" cy="406400"/>
          </a:xfrm>
          <a:prstGeom prst="rect">
            <a:avLst/>
          </a:prstGeom>
        </p:spPr>
      </p:pic>
    </p:spTree>
    <p:extLst>
      <p:ext uri="{BB962C8B-B14F-4D97-AF65-F5344CB8AC3E}">
        <p14:creationId xmlns:p14="http://schemas.microsoft.com/office/powerpoint/2010/main" val="152578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xmlns="" id="{37C7C91A-CDC1-4CE7-AC90-D111C03F75E6}"/>
              </a:ext>
            </a:extLst>
          </p:cNvPr>
          <p:cNvGrpSpPr/>
          <p:nvPr/>
        </p:nvGrpSpPr>
        <p:grpSpPr>
          <a:xfrm>
            <a:off x="3420723" y="155294"/>
            <a:ext cx="5118472" cy="970280"/>
            <a:chOff x="3393440" y="164571"/>
            <a:chExt cx="7019002" cy="970280"/>
          </a:xfrm>
          <a:solidFill>
            <a:srgbClr val="E34939"/>
          </a:solidFill>
        </p:grpSpPr>
        <p:sp>
          <p:nvSpPr>
            <p:cNvPr id="6" name="Rectangle: Rounded Corners 5">
              <a:extLst>
                <a:ext uri="{FF2B5EF4-FFF2-40B4-BE49-F238E27FC236}">
                  <a16:creationId xmlns:a16="http://schemas.microsoft.com/office/drawing/2014/main" xmlns="" id="{DC5703B5-72D0-4BA0-87FD-F4D6A1612603}"/>
                </a:ext>
              </a:extLst>
            </p:cNvPr>
            <p:cNvSpPr/>
            <p:nvPr/>
          </p:nvSpPr>
          <p:spPr>
            <a:xfrm>
              <a:off x="3393440" y="164571"/>
              <a:ext cx="7019002"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4DCE4710-913C-4E68-8207-3FC3D7607EC4}"/>
                </a:ext>
              </a:extLst>
            </p:cNvPr>
            <p:cNvSpPr txBox="1"/>
            <p:nvPr/>
          </p:nvSpPr>
          <p:spPr>
            <a:xfrm>
              <a:off x="3567371" y="374175"/>
              <a:ext cx="6615576" cy="584775"/>
            </a:xfrm>
            <a:prstGeom prst="rect">
              <a:avLst/>
            </a:prstGeom>
            <a:grp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HỎI NHANH - ĐÁP GỌN</a:t>
              </a:r>
            </a:p>
          </p:txBody>
        </p:sp>
      </p:grpSp>
      <p:sp>
        <p:nvSpPr>
          <p:cNvPr id="9" name="Rectangle: Rounded Corners 8">
            <a:extLst>
              <a:ext uri="{FF2B5EF4-FFF2-40B4-BE49-F238E27FC236}">
                <a16:creationId xmlns:a16="http://schemas.microsoft.com/office/drawing/2014/main" xmlns=""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xmlns=""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2</a:t>
            </a:r>
          </a:p>
        </p:txBody>
      </p:sp>
      <p:sp>
        <p:nvSpPr>
          <p:cNvPr id="13" name="Rectangle: Rounded Corners 12">
            <a:extLst>
              <a:ext uri="{FF2B5EF4-FFF2-40B4-BE49-F238E27FC236}">
                <a16:creationId xmlns:a16="http://schemas.microsoft.com/office/drawing/2014/main" xmlns=""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xmlns=""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xmlns="" id="{BD4EF501-F0E3-4B1E-8B00-75F189F6C5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xmlns=""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xmlns=""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xmlns=""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xmlns=""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xmlns=""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xmlns="" id="{0F6F3E22-3C3C-479E-8A33-3FA56D5089F4}"/>
              </a:ext>
            </a:extLst>
          </p:cNvPr>
          <p:cNvSpPr txBox="1"/>
          <p:nvPr/>
        </p:nvSpPr>
        <p:spPr>
          <a:xfrm>
            <a:off x="2787929" y="5098506"/>
            <a:ext cx="7672378" cy="707886"/>
          </a:xfrm>
          <a:prstGeom prst="rect">
            <a:avLst/>
          </a:prstGeom>
          <a:noFill/>
        </p:spPr>
        <p:txBody>
          <a:bodyPr wrap="square" rtlCol="0">
            <a:spAutoFit/>
          </a:bodyPr>
          <a:lstStyle/>
          <a:p>
            <a:r>
              <a:rPr lang="vi-VN" sz="4000">
                <a:solidFill>
                  <a:srgbClr val="0000CC"/>
                </a:solidFill>
              </a:rPr>
              <a:t>01/11/1993</a:t>
            </a:r>
            <a:endParaRPr lang="en-US" sz="4000" b="1">
              <a:solidFill>
                <a:srgbClr val="0000CC"/>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xmlns="" id="{E648F82F-774D-4CA9-90FF-92E82FD2B825}"/>
              </a:ext>
            </a:extLst>
          </p:cNvPr>
          <p:cNvSpPr txBox="1"/>
          <p:nvPr/>
        </p:nvSpPr>
        <p:spPr>
          <a:xfrm>
            <a:off x="1015999" y="2398236"/>
            <a:ext cx="6593840" cy="1200329"/>
          </a:xfrm>
          <a:prstGeom prst="rect">
            <a:avLst/>
          </a:prstGeom>
          <a:noFill/>
        </p:spPr>
        <p:txBody>
          <a:bodyPr wrap="square" rtlCol="0">
            <a:spAutoFit/>
          </a:bodyPr>
          <a:lstStyle/>
          <a:p>
            <a:pPr algn="ctr"/>
            <a:r>
              <a:rPr lang="vi-VN" sz="3600" b="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Liên minh châu Âu được thành lập vào thời gian nào</a:t>
            </a:r>
            <a:r>
              <a:rPr lang="en-US" sz="3600" b="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4" name="Star: 5 Points 3">
            <a:hlinkClick r:id="rId6" action="ppaction://hlinksldjump"/>
            <a:extLst>
              <a:ext uri="{FF2B5EF4-FFF2-40B4-BE49-F238E27FC236}">
                <a16:creationId xmlns:a16="http://schemas.microsoft.com/office/drawing/2014/main" xmlns="" id="{53FDEF60-04C5-41B0-9937-6D49EE952CEC}"/>
              </a:ext>
            </a:extLst>
          </p:cNvPr>
          <p:cNvSpPr/>
          <p:nvPr/>
        </p:nvSpPr>
        <p:spPr>
          <a:xfrm>
            <a:off x="1164109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xmlns=""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a16="http://schemas.microsoft.com/office/drawing/2014/main" xmlns=""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62342" y="6589442"/>
            <a:ext cx="406400" cy="406400"/>
          </a:xfrm>
          <a:prstGeom prst="rect">
            <a:avLst/>
          </a:prstGeom>
        </p:spPr>
      </p:pic>
    </p:spTree>
    <p:extLst>
      <p:ext uri="{BB962C8B-B14F-4D97-AF65-F5344CB8AC3E}">
        <p14:creationId xmlns:p14="http://schemas.microsoft.com/office/powerpoint/2010/main" val="339100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39428112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280</TotalTime>
  <Words>1720</Words>
  <Application>Microsoft Office PowerPoint</Application>
  <PresentationFormat>Custom</PresentationFormat>
  <Paragraphs>274</Paragraphs>
  <Slides>32</Slides>
  <Notes>19</Notes>
  <HiddenSlides>0</HiddenSlides>
  <MMClips>8</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Nguyen Truong</cp:lastModifiedBy>
  <cp:revision>8</cp:revision>
  <dcterms:created xsi:type="dcterms:W3CDTF">2022-07-05T10:43:22Z</dcterms:created>
  <dcterms:modified xsi:type="dcterms:W3CDTF">2022-10-18T03:30:07Z</dcterms:modified>
</cp:coreProperties>
</file>