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6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0" r:id="rId2"/>
    <p:sldMasterId id="2147483704" r:id="rId3"/>
    <p:sldMasterId id="2147483718" r:id="rId4"/>
    <p:sldMasterId id="2147483732" r:id="rId5"/>
    <p:sldMasterId id="2147483746" r:id="rId6"/>
    <p:sldMasterId id="2147483760" r:id="rId7"/>
  </p:sldMasterIdLst>
  <p:notesMasterIdLst>
    <p:notesMasterId r:id="rId45"/>
  </p:notesMasterIdLst>
  <p:sldIdLst>
    <p:sldId id="260" r:id="rId8"/>
    <p:sldId id="306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5" r:id="rId22"/>
    <p:sldId id="276" r:id="rId23"/>
    <p:sldId id="277" r:id="rId24"/>
    <p:sldId id="278" r:id="rId25"/>
    <p:sldId id="312" r:id="rId26"/>
    <p:sldId id="317" r:id="rId27"/>
    <p:sldId id="318" r:id="rId28"/>
    <p:sldId id="313" r:id="rId29"/>
    <p:sldId id="281" r:id="rId30"/>
    <p:sldId id="282" r:id="rId31"/>
    <p:sldId id="283" r:id="rId32"/>
    <p:sldId id="284" r:id="rId33"/>
    <p:sldId id="314" r:id="rId34"/>
    <p:sldId id="315" r:id="rId35"/>
    <p:sldId id="316" r:id="rId36"/>
    <p:sldId id="294" r:id="rId37"/>
    <p:sldId id="296" r:id="rId38"/>
    <p:sldId id="298" r:id="rId39"/>
    <p:sldId id="299" r:id="rId40"/>
    <p:sldId id="301" r:id="rId41"/>
    <p:sldId id="302" r:id="rId42"/>
    <p:sldId id="304" r:id="rId43"/>
    <p:sldId id="305" r:id="rId44"/>
  </p:sldIdLst>
  <p:sldSz cx="9144000" cy="6858000" type="screen4x3"/>
  <p:notesSz cx="6954838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AE025C"/>
    <a:srgbClr val="47F7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7211" autoAdjust="0"/>
  </p:normalViewPr>
  <p:slideViewPr>
    <p:cSldViewPr>
      <p:cViewPr>
        <p:scale>
          <a:sx n="72" d="100"/>
          <a:sy n="72" d="100"/>
        </p:scale>
        <p:origin x="-1326" y="-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slide" Target="slides/slide3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theme" Target="theme/theme1.xml"/><Relationship Id="rId8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3763" cy="465455"/>
          </a:xfrm>
          <a:prstGeom prst="rect">
            <a:avLst/>
          </a:prstGeom>
        </p:spPr>
        <p:txBody>
          <a:bodyPr vert="horz" lIns="92930" tIns="46465" rIns="92930" bIns="4646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9466" y="0"/>
            <a:ext cx="3013763" cy="465455"/>
          </a:xfrm>
          <a:prstGeom prst="rect">
            <a:avLst/>
          </a:prstGeom>
        </p:spPr>
        <p:txBody>
          <a:bodyPr vert="horz" lIns="92930" tIns="46465" rIns="92930" bIns="46465" rtlCol="0"/>
          <a:lstStyle>
            <a:lvl1pPr algn="r">
              <a:defRPr sz="1200"/>
            </a:lvl1pPr>
          </a:lstStyle>
          <a:p>
            <a:fld id="{1C735E27-02A9-4E41-990F-9249FD75A4C2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50938" y="698500"/>
            <a:ext cx="4652962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30" tIns="46465" rIns="92930" bIns="4646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484" y="4421823"/>
            <a:ext cx="5563870" cy="4189095"/>
          </a:xfrm>
          <a:prstGeom prst="rect">
            <a:avLst/>
          </a:prstGeom>
        </p:spPr>
        <p:txBody>
          <a:bodyPr vert="horz" lIns="92930" tIns="46465" rIns="92930" bIns="46465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29"/>
            <a:ext cx="3013763" cy="465455"/>
          </a:xfrm>
          <a:prstGeom prst="rect">
            <a:avLst/>
          </a:prstGeom>
        </p:spPr>
        <p:txBody>
          <a:bodyPr vert="horz" lIns="92930" tIns="46465" rIns="92930" bIns="4646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9466" y="8842029"/>
            <a:ext cx="3013763" cy="465455"/>
          </a:xfrm>
          <a:prstGeom prst="rect">
            <a:avLst/>
          </a:prstGeom>
        </p:spPr>
        <p:txBody>
          <a:bodyPr vert="horz" lIns="92930" tIns="46465" rIns="92930" bIns="46465" rtlCol="0" anchor="b"/>
          <a:lstStyle>
            <a:lvl1pPr algn="r">
              <a:defRPr sz="1200"/>
            </a:lvl1pPr>
          </a:lstStyle>
          <a:p>
            <a:fld id="{A250126D-BD2A-4AED-BD16-696FA0BBDA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9335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61382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06645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98848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18750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10110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59667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63974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90341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 txBox="1">
            <a:spLocks noGrp="1" noChangeArrowheads="1"/>
          </p:cNvSpPr>
          <p:nvPr/>
        </p:nvSpPr>
        <p:spPr bwMode="auto">
          <a:xfrm>
            <a:off x="3939466" y="8842029"/>
            <a:ext cx="3013763" cy="465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930" tIns="46465" rIns="92930" bIns="46465"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C91D2DCD-9CB4-4D61-94D6-CCA59AB9A059}" type="slidenum">
              <a:rPr lang="vi-VN" altLang="en-US" sz="1200"/>
              <a:pPr algn="r" eaLnBrk="1" hangingPunct="1"/>
              <a:t>35</a:t>
            </a:fld>
            <a:endParaRPr lang="vi-VN" altLang="en-US" sz="120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vi-VN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40910423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B7246-3BF9-48EC-8C41-82F8C4017A95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076B-175A-4782-92BA-F0197AE65E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1420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B7246-3BF9-48EC-8C41-82F8C4017A95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076B-175A-4782-92BA-F0197AE65E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2294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B7246-3BF9-48EC-8C41-82F8C4017A95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076B-175A-4782-92BA-F0197AE65E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8128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90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90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3307514E-D46D-43A0-954A-2C2668BCBD4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9150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302100-A86D-402E-8FC4-7CD07339791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02633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CB6B66-23EE-430E-88FE-9F41ADBD440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0440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495CB1-A050-4848-B369-6E6C711039F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83514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021F29-8D2F-40A6-8EB6-44B889C2E3C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46032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17C774-EAFC-4184-8763-303FD7EAD3C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2539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957157-1183-484D-94D3-F1609E05F09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6969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B32564-E69B-4C3E-AE61-FBD7C461969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5613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B7246-3BF9-48EC-8C41-82F8C4017A95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076B-175A-4782-92BA-F0197AE65E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0706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AB83F5-ED81-4E92-B1D2-D4D6587223A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81653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ADDF66-7FB3-4AEB-B7D7-6D2376435AD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6753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CDA26B-F5AB-4CDB-8B82-5C7B87E820B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6460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4E4209-6EEF-49F9-93A5-0B6CB729AF1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4538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03209209-8037-4344-8313-BA0181DBA70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0545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1FEEAE45-9E08-409B-B856-1E05942C414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24140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302100-A86D-402E-8FC4-7CD07339791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9520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CB6B66-23EE-430E-88FE-9F41ADBD440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59455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495CB1-A050-4848-B369-6E6C711039F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68610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021F29-8D2F-40A6-8EB6-44B889C2E3C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9961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B7246-3BF9-48EC-8C41-82F8C4017A95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076B-175A-4782-92BA-F0197AE65E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57497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17C774-EAFC-4184-8763-303FD7EAD3C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27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957157-1183-484D-94D3-F1609E05F09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0466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B32564-E69B-4C3E-AE61-FBD7C461969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1412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AB83F5-ED81-4E92-B1D2-D4D6587223A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1689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ADDF66-7FB3-4AEB-B7D7-6D2376435AD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17887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CDA26B-F5AB-4CDB-8B82-5C7B87E820B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44191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4E4209-6EEF-49F9-93A5-0B6CB729AF1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30491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03209209-8037-4344-8313-BA0181DBA70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0550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1FEEAE45-9E08-409B-B856-1E05942C414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69949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302100-A86D-402E-8FC4-7CD07339791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3039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B7246-3BF9-48EC-8C41-82F8C4017A95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076B-175A-4782-92BA-F0197AE65E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64600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CB6B66-23EE-430E-88FE-9F41ADBD440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93634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495CB1-A050-4848-B369-6E6C711039F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05762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021F29-8D2F-40A6-8EB6-44B889C2E3C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64020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17C774-EAFC-4184-8763-303FD7EAD3C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25231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957157-1183-484D-94D3-F1609E05F09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65887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B32564-E69B-4C3E-AE61-FBD7C461969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02289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AB83F5-ED81-4E92-B1D2-D4D6587223A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49511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ADDF66-7FB3-4AEB-B7D7-6D2376435AD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902119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CDA26B-F5AB-4CDB-8B82-5C7B87E820B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60993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4E4209-6EEF-49F9-93A5-0B6CB729AF1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7830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B7246-3BF9-48EC-8C41-82F8C4017A95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076B-175A-4782-92BA-F0197AE65E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92909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03209209-8037-4344-8313-BA0181DBA70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81832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1FEEAE45-9E08-409B-B856-1E05942C414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97665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302100-A86D-402E-8FC4-7CD07339791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49765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CB6B66-23EE-430E-88FE-9F41ADBD440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308386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495CB1-A050-4848-B369-6E6C711039F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00687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021F29-8D2F-40A6-8EB6-44B889C2E3C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84766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17C774-EAFC-4184-8763-303FD7EAD3C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84051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957157-1183-484D-94D3-F1609E05F09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76042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B32564-E69B-4C3E-AE61-FBD7C461969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0094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AB83F5-ED81-4E92-B1D2-D4D6587223A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5999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B7246-3BF9-48EC-8C41-82F8C4017A95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076B-175A-4782-92BA-F0197AE65E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93258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ADDF66-7FB3-4AEB-B7D7-6D2376435AD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104932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CDA26B-F5AB-4CDB-8B82-5C7B87E820B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85366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4E4209-6EEF-49F9-93A5-0B6CB729AF1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10529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03209209-8037-4344-8313-BA0181DBA70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71200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1FEEAE45-9E08-409B-B856-1E05942C414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29656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302100-A86D-402E-8FC4-7CD07339791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7970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CB6B66-23EE-430E-88FE-9F41ADBD440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48932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495CB1-A050-4848-B369-6E6C711039F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95391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021F29-8D2F-40A6-8EB6-44B889C2E3C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08396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17C774-EAFC-4184-8763-303FD7EAD3C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8531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B7246-3BF9-48EC-8C41-82F8C4017A95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076B-175A-4782-92BA-F0197AE65E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41772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957157-1183-484D-94D3-F1609E05F09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38674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B32564-E69B-4C3E-AE61-FBD7C461969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01313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AB83F5-ED81-4E92-B1D2-D4D6587223A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66177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ADDF66-7FB3-4AEB-B7D7-6D2376435AD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95214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CDA26B-F5AB-4CDB-8B82-5C7B87E820B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191212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4E4209-6EEF-49F9-93A5-0B6CB729AF1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23442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03209209-8037-4344-8313-BA0181DBA70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895305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1FEEAE45-9E08-409B-B856-1E05942C414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97478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961AE3-4D84-4125-A9B0-308FC8FAF76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38625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A808B9-56B3-483D-B7C9-3D78F6DEAB0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1849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B7246-3BF9-48EC-8C41-82F8C4017A95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076B-175A-4782-92BA-F0197AE65E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00377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8D4A77-6FFB-42B1-84FB-CD4B8E5983F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18375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0E4B0B-A40D-4D6E-AD6C-3D3C3F64CB2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043021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3FAD2A-F383-40F5-A890-12AE352664B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22570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CB075B-45A5-4CE8-BB85-6286FE6C513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565907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9C3029-3469-4136-8AC9-895ABABE197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274077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A687E1-5CAA-4A94-9BD9-39049F375356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39836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85394F-6B84-4BB1-B36A-CAE5F01187D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01333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2987C7-3618-46C4-8241-29A08A0BDAC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37035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511421-F9FD-456F-AB93-9A161998F08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28171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171E62-74A1-4726-B56F-634DC60FE93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8050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B7246-3BF9-48EC-8C41-82F8C4017A95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076B-175A-4782-92BA-F0197AE65E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05816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68D5E9-BF3F-4838-9EA8-8F4C1C9C4ED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2116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slideLayout" Target="../slideLayouts/slideLayout77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1B7246-3BF9-48EC-8C41-82F8C4017A95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A6076B-175A-4782-92BA-F0197AE65E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750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3E5FAB1-498F-4D0C-8DCD-3AF2E364D078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577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3E5FAB1-498F-4D0C-8DCD-3AF2E364D078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273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17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3E5FAB1-498F-4D0C-8DCD-3AF2E364D078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1580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3E5FAB1-498F-4D0C-8DCD-3AF2E364D078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9283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3E5FAB1-498F-4D0C-8DCD-3AF2E364D078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909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59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2B40AE-0DC9-4CCC-B8AD-E06DB62AF949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543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  <p:sldLayoutId id="2147483772" r:id="rId12"/>
    <p:sldLayoutId id="2147483773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emf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" Target="slide17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" Target="slide17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4.xml"/><Relationship Id="rId4" Type="http://schemas.openxmlformats.org/officeDocument/2006/relationships/image" Target="../media/image1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4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6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18" Type="http://schemas.openxmlformats.org/officeDocument/2006/relationships/image" Target="../media/image63.png"/><Relationship Id="rId26" Type="http://schemas.openxmlformats.org/officeDocument/2006/relationships/image" Target="../media/image71.png"/><Relationship Id="rId3" Type="http://schemas.openxmlformats.org/officeDocument/2006/relationships/image" Target="../media/image48.png"/><Relationship Id="rId21" Type="http://schemas.openxmlformats.org/officeDocument/2006/relationships/image" Target="../media/image66.pn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17" Type="http://schemas.openxmlformats.org/officeDocument/2006/relationships/image" Target="../media/image62.png"/><Relationship Id="rId25" Type="http://schemas.openxmlformats.org/officeDocument/2006/relationships/image" Target="../media/image70.png"/><Relationship Id="rId2" Type="http://schemas.openxmlformats.org/officeDocument/2006/relationships/image" Target="../media/image47.png"/><Relationship Id="rId16" Type="http://schemas.openxmlformats.org/officeDocument/2006/relationships/image" Target="../media/image61.png"/><Relationship Id="rId20" Type="http://schemas.openxmlformats.org/officeDocument/2006/relationships/image" Target="../media/image65.png"/><Relationship Id="rId29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24" Type="http://schemas.openxmlformats.org/officeDocument/2006/relationships/image" Target="../media/image69.png"/><Relationship Id="rId5" Type="http://schemas.openxmlformats.org/officeDocument/2006/relationships/image" Target="../media/image50.png"/><Relationship Id="rId15" Type="http://schemas.openxmlformats.org/officeDocument/2006/relationships/image" Target="../media/image60.png"/><Relationship Id="rId23" Type="http://schemas.openxmlformats.org/officeDocument/2006/relationships/image" Target="../media/image68.png"/><Relationship Id="rId28" Type="http://schemas.openxmlformats.org/officeDocument/2006/relationships/image" Target="../media/image73.png"/><Relationship Id="rId10" Type="http://schemas.openxmlformats.org/officeDocument/2006/relationships/image" Target="../media/image55.png"/><Relationship Id="rId19" Type="http://schemas.openxmlformats.org/officeDocument/2006/relationships/image" Target="../media/image64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Relationship Id="rId14" Type="http://schemas.openxmlformats.org/officeDocument/2006/relationships/image" Target="../media/image59.png"/><Relationship Id="rId22" Type="http://schemas.openxmlformats.org/officeDocument/2006/relationships/image" Target="../media/image67.png"/><Relationship Id="rId27" Type="http://schemas.openxmlformats.org/officeDocument/2006/relationships/image" Target="../media/image72.png"/><Relationship Id="rId30" Type="http://schemas.openxmlformats.org/officeDocument/2006/relationships/image" Target="../media/image75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gif"/><Relationship Id="rId3" Type="http://schemas.openxmlformats.org/officeDocument/2006/relationships/audio" Target="../media/audio2.wav"/><Relationship Id="rId7" Type="http://schemas.openxmlformats.org/officeDocument/2006/relationships/image" Target="../media/image79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8.gif"/><Relationship Id="rId5" Type="http://schemas.openxmlformats.org/officeDocument/2006/relationships/image" Target="../media/image77.gif"/><Relationship Id="rId10" Type="http://schemas.openxmlformats.org/officeDocument/2006/relationships/image" Target="../media/image82.png"/><Relationship Id="rId4" Type="http://schemas.openxmlformats.org/officeDocument/2006/relationships/image" Target="../media/image76.jpeg"/><Relationship Id="rId9" Type="http://schemas.openxmlformats.org/officeDocument/2006/relationships/image" Target="../media/image81.g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3" descr="sapa_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69581"/>
            <a:ext cx="4421370" cy="348842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9" name="Picture 9" descr="http://media.tinmoi.vn/2012/09/16/66_7_1347806312_3_1609ruong_6348342695675280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6175" y="0"/>
            <a:ext cx="4737825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10" descr="Kết quả hình ảnh cho vinh ha lo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6175" y="3401037"/>
            <a:ext cx="4737825" cy="345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8" descr="Pictur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7852"/>
            <a:ext cx="4421371" cy="3894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8955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9" name="Text Box 19"/>
          <p:cNvSpPr txBox="1">
            <a:spLocks noChangeArrowheads="1"/>
          </p:cNvSpPr>
          <p:nvPr/>
        </p:nvSpPr>
        <p:spPr bwMode="auto">
          <a:xfrm>
            <a:off x="914400" y="3124201"/>
            <a:ext cx="7385050" cy="3693319"/>
          </a:xfrm>
          <a:prstGeom prst="rect">
            <a:avLst/>
          </a:prstGeom>
          <a:solidFill>
            <a:srgbClr val="00FFFF">
              <a:alpha val="87057"/>
            </a:srgbClr>
          </a:solidFill>
          <a:ln w="38100" algn="ctr">
            <a:solidFill>
              <a:srgbClr val="00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bIns="137160">
            <a:spAutoFit/>
          </a:bodyPr>
          <a:lstStyle>
            <a:lvl1pPr marL="2457450" indent="-24574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tỉnh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altLang="en-US" sz="24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altLang="en-US" sz="24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Giang</a:t>
            </a:r>
            <a:r>
              <a:rPr lang="en-US" altLang="en-US" sz="24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, Cao </a:t>
            </a:r>
            <a:r>
              <a:rPr lang="en-US" altLang="en-US" sz="24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altLang="en-US" sz="24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4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Lạng</a:t>
            </a:r>
            <a:r>
              <a:rPr lang="en-US" altLang="en-US" sz="24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Sơn</a:t>
            </a:r>
            <a:r>
              <a:rPr lang="en-US" altLang="en-US" sz="24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4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Quảng</a:t>
            </a:r>
            <a:r>
              <a:rPr lang="en-US" altLang="en-US" sz="24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Ninh</a:t>
            </a:r>
            <a:r>
              <a:rPr lang="en-US" altLang="en-US" sz="24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4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altLang="en-US" sz="24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Giang</a:t>
            </a:r>
            <a:r>
              <a:rPr lang="en-US" altLang="en-US" sz="24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4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altLang="en-US" sz="24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altLang="en-US" sz="24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4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altLang="en-US" sz="24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Kạn</a:t>
            </a:r>
            <a:r>
              <a:rPr lang="en-US" altLang="en-US" sz="24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4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Tuyên</a:t>
            </a:r>
            <a:r>
              <a:rPr lang="en-US" altLang="en-US" sz="24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Quang</a:t>
            </a:r>
            <a:r>
              <a:rPr lang="en-US" altLang="en-US" sz="24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4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Phú</a:t>
            </a:r>
            <a:r>
              <a:rPr lang="en-US" altLang="en-US" sz="24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Thọ</a:t>
            </a:r>
            <a:r>
              <a:rPr lang="en-US" altLang="en-US" sz="24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4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Yên</a:t>
            </a:r>
            <a:r>
              <a:rPr lang="en-US" altLang="en-US" sz="24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Bái</a:t>
            </a:r>
            <a:r>
              <a:rPr lang="en-US" altLang="en-US" sz="24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4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Lào</a:t>
            </a:r>
            <a:r>
              <a:rPr lang="en-US" altLang="en-US" sz="24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Cai</a:t>
            </a:r>
            <a:r>
              <a:rPr lang="en-US" altLang="en-US" sz="24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tỉnh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altLang="en-US" sz="24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Hoà</a:t>
            </a:r>
            <a:r>
              <a:rPr lang="en-US" altLang="en-US" sz="24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altLang="en-US" sz="24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4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Sơn</a:t>
            </a:r>
            <a:r>
              <a:rPr lang="en-US" altLang="en-US" sz="24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La, </a:t>
            </a:r>
            <a:r>
              <a:rPr lang="en-US" altLang="en-US" sz="24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altLang="en-US" sz="24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Biên</a:t>
            </a:r>
            <a:r>
              <a:rPr lang="en-US" altLang="en-US" sz="24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, Lai </a:t>
            </a:r>
            <a:r>
              <a:rPr lang="en-US" altLang="en-US" sz="24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altLang="en-US" sz="24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24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100.965 km</a:t>
            </a:r>
            <a:r>
              <a:rPr lang="en-US" altLang="en-US" sz="2400" b="1" baseline="300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  <a:p>
            <a:pPr algn="just"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24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12,577 </a:t>
            </a:r>
            <a:r>
              <a:rPr lang="en-US" altLang="en-US" sz="24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triệu</a:t>
            </a:r>
            <a:r>
              <a:rPr lang="en-US" altLang="en-US" sz="24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en-US" sz="24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altLang="en-US" sz="24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altLang="en-US" sz="24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2015)</a:t>
            </a:r>
            <a:endParaRPr lang="en-US" altLang="en-US" sz="2400" b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747" name="Text Box 40"/>
          <p:cNvSpPr txBox="1">
            <a:spLocks noChangeArrowheads="1"/>
          </p:cNvSpPr>
          <p:nvPr/>
        </p:nvSpPr>
        <p:spPr bwMode="auto">
          <a:xfrm>
            <a:off x="1687513" y="0"/>
            <a:ext cx="6189662" cy="73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bIns="13716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600" b="1" dirty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SỰ PHÂN HOÁ LÃNH THỔ</a:t>
            </a:r>
          </a:p>
        </p:txBody>
      </p:sp>
      <p:sp>
        <p:nvSpPr>
          <p:cNvPr id="31748" name="TextBox 2"/>
          <p:cNvSpPr txBox="1">
            <a:spLocks noChangeArrowheads="1"/>
          </p:cNvSpPr>
          <p:nvPr/>
        </p:nvSpPr>
        <p:spPr bwMode="auto">
          <a:xfrm>
            <a:off x="499821" y="2017713"/>
            <a:ext cx="826556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TD&amp;MNBB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2002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31749" name="Text Box 4"/>
          <p:cNvSpPr txBox="1">
            <a:spLocks noChangeArrowheads="1"/>
          </p:cNvSpPr>
          <p:nvPr/>
        </p:nvSpPr>
        <p:spPr bwMode="auto">
          <a:xfrm>
            <a:off x="76200" y="914402"/>
            <a:ext cx="91440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TIẾT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</a:rPr>
              <a:t>20 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- BÀI 17: VÙNG TRUNG DU VÀ MIỀN NÚI BẮC BỘ</a:t>
            </a: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76200" y="1524000"/>
            <a:ext cx="796607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VỊ TRÍ ĐỊA LÍ VÀ GIỚI HẠN LÃNH THỔ</a:t>
            </a:r>
          </a:p>
        </p:txBody>
      </p:sp>
    </p:spTree>
    <p:extLst>
      <p:ext uri="{BB962C8B-B14F-4D97-AF65-F5344CB8AC3E}">
        <p14:creationId xmlns:p14="http://schemas.microsoft.com/office/powerpoint/2010/main" val="4612297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1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xit" presetSubtype="2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3" dur="500"/>
                                        <p:tgtEl>
                                          <p:spTgt spid="819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39" grpId="0" animBg="1"/>
      <p:bldP spid="81939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40"/>
          <p:cNvSpPr txBox="1">
            <a:spLocks noChangeArrowheads="1"/>
          </p:cNvSpPr>
          <p:nvPr/>
        </p:nvSpPr>
        <p:spPr bwMode="auto">
          <a:xfrm>
            <a:off x="2039938" y="152400"/>
            <a:ext cx="6189662" cy="61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bIns="13716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FF33CC"/>
                </a:solidFill>
              </a:rPr>
              <a:t>SỰ PHÂN HOÁ LÃNH THỔ</a:t>
            </a:r>
          </a:p>
        </p:txBody>
      </p:sp>
      <p:sp>
        <p:nvSpPr>
          <p:cNvPr id="33795" name="TextBox 2"/>
          <p:cNvSpPr txBox="1">
            <a:spLocks noChangeArrowheads="1"/>
          </p:cNvSpPr>
          <p:nvPr/>
        </p:nvSpPr>
        <p:spPr bwMode="auto">
          <a:xfrm>
            <a:off x="34925" y="1317348"/>
            <a:ext cx="796607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VỊ TRÍ ĐỊA LÍ VÀ GIỚI HẠN LÃNH 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THỔ</a:t>
            </a:r>
            <a:endParaRPr lang="en-US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796" name="Text Box 4"/>
          <p:cNvSpPr txBox="1">
            <a:spLocks noChangeArrowheads="1"/>
          </p:cNvSpPr>
          <p:nvPr/>
        </p:nvSpPr>
        <p:spPr bwMode="auto">
          <a:xfrm>
            <a:off x="76200" y="685800"/>
            <a:ext cx="91440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TIẾT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</a:rPr>
              <a:t>20 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– BÀI 17: VÙNG TRUNG DU VÀ MIỀN NÚI BẮC BỘ</a:t>
            </a:r>
          </a:p>
        </p:txBody>
      </p:sp>
      <p:sp>
        <p:nvSpPr>
          <p:cNvPr id="33797" name="TextBox 2"/>
          <p:cNvSpPr txBox="1">
            <a:spLocks noChangeArrowheads="1"/>
          </p:cNvSpPr>
          <p:nvPr/>
        </p:nvSpPr>
        <p:spPr bwMode="auto">
          <a:xfrm>
            <a:off x="304800" y="1828801"/>
            <a:ext cx="449580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28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2800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8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800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rí</a:t>
            </a:r>
            <a:endParaRPr lang="en-US" sz="2800" dirty="0" smtClean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lãnh</a:t>
            </a:r>
            <a:r>
              <a:rPr lang="en-US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thổ</a:t>
            </a:r>
            <a:r>
              <a:rPr lang="en-US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chiếm</a:t>
            </a:r>
            <a:r>
              <a:rPr lang="en-US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1/3 </a:t>
            </a:r>
            <a:r>
              <a:rPr lang="en-US" sz="28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2800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5029200" y="1676400"/>
            <a:ext cx="0" cy="5334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799" name="TextBox 1"/>
          <p:cNvSpPr txBox="1">
            <a:spLocks noChangeArrowheads="1"/>
          </p:cNvSpPr>
          <p:nvPr/>
        </p:nvSpPr>
        <p:spPr bwMode="auto">
          <a:xfrm>
            <a:off x="101600" y="3733800"/>
            <a:ext cx="4648200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28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2800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8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hạn</a:t>
            </a:r>
            <a:endParaRPr lang="en-US" sz="2800" dirty="0" smtClean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8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giáp</a:t>
            </a:r>
            <a:r>
              <a:rPr lang="en-US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28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28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– TQ</a:t>
            </a:r>
          </a:p>
          <a:p>
            <a:r>
              <a:rPr lang="en-US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                   </a:t>
            </a:r>
            <a:r>
              <a:rPr lang="en-US" sz="2800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sz="28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 -     </a:t>
            </a:r>
            <a:r>
              <a:rPr lang="en-US" sz="2800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Lào</a:t>
            </a:r>
            <a:endParaRPr lang="en-US" sz="2800" dirty="0" smtClean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      Nam – </a:t>
            </a:r>
            <a:r>
              <a:rPr lang="en-US" sz="2800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28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BTB, ĐBSH</a:t>
            </a:r>
          </a:p>
          <a:p>
            <a:r>
              <a:rPr lang="en-US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2800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28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 - </a:t>
            </a:r>
            <a:r>
              <a:rPr lang="en-US" sz="2800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Vịnh</a:t>
            </a:r>
            <a:r>
              <a:rPr lang="en-US" sz="28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28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8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)             </a:t>
            </a:r>
            <a:endParaRPr lang="vi-VN" sz="2800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3800" name="Group 4"/>
          <p:cNvGrpSpPr>
            <a:grpSpLocks/>
          </p:cNvGrpSpPr>
          <p:nvPr/>
        </p:nvGrpSpPr>
        <p:grpSpPr bwMode="auto">
          <a:xfrm>
            <a:off x="5053012" y="1828801"/>
            <a:ext cx="3908425" cy="3276599"/>
            <a:chOff x="120" y="-716"/>
            <a:chExt cx="5505" cy="4036"/>
          </a:xfrm>
        </p:grpSpPr>
        <p:pic>
          <p:nvPicPr>
            <p:cNvPr id="33803" name="Picture 5" descr="Luoc do TD va mien nui BB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" y="-634"/>
              <a:ext cx="5505" cy="39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804" name="Line 6"/>
            <p:cNvSpPr>
              <a:spLocks noChangeShapeType="1"/>
            </p:cNvSpPr>
            <p:nvPr/>
          </p:nvSpPr>
          <p:spPr bwMode="auto">
            <a:xfrm>
              <a:off x="207" y="-716"/>
              <a:ext cx="5184" cy="0"/>
            </a:xfrm>
            <a:prstGeom prst="line">
              <a:avLst/>
            </a:prstGeom>
            <a:noFill/>
            <a:ln w="12700">
              <a:solidFill>
                <a:srgbClr val="8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3801" name="Text Box 7"/>
          <p:cNvSpPr txBox="1">
            <a:spLocks noChangeArrowheads="1"/>
          </p:cNvSpPr>
          <p:nvPr/>
        </p:nvSpPr>
        <p:spPr bwMode="auto">
          <a:xfrm>
            <a:off x="4953000" y="5086350"/>
            <a:ext cx="40084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Lược</a:t>
            </a:r>
            <a:r>
              <a:rPr lang="en-US" alt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alt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alt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alt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alt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TD&amp;MNBB</a:t>
            </a:r>
          </a:p>
        </p:txBody>
      </p:sp>
      <p:sp>
        <p:nvSpPr>
          <p:cNvPr id="33802" name="TextBox 1"/>
          <p:cNvSpPr txBox="1">
            <a:spLocks noChangeArrowheads="1"/>
          </p:cNvSpPr>
          <p:nvPr/>
        </p:nvSpPr>
        <p:spPr bwMode="auto">
          <a:xfrm>
            <a:off x="5029200" y="5602069"/>
            <a:ext cx="38862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r>
              <a:rPr lang="en-US" b="1" dirty="0">
                <a:solidFill>
                  <a:srgbClr val="7030A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15842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40"/>
          <p:cNvSpPr txBox="1">
            <a:spLocks noChangeArrowheads="1"/>
          </p:cNvSpPr>
          <p:nvPr/>
        </p:nvSpPr>
        <p:spPr bwMode="auto">
          <a:xfrm>
            <a:off x="2039938" y="152400"/>
            <a:ext cx="6189662" cy="61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bIns="13716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FF33CC"/>
                </a:solidFill>
              </a:rPr>
              <a:t>SỰ PHÂN HOÁ LÃNH THỔ</a:t>
            </a:r>
          </a:p>
        </p:txBody>
      </p:sp>
      <p:sp>
        <p:nvSpPr>
          <p:cNvPr id="35843" name="TextBox 2"/>
          <p:cNvSpPr txBox="1">
            <a:spLocks noChangeArrowheads="1"/>
          </p:cNvSpPr>
          <p:nvPr/>
        </p:nvSpPr>
        <p:spPr bwMode="auto">
          <a:xfrm>
            <a:off x="685801" y="990600"/>
            <a:ext cx="7966075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en-US" sz="2400" b="1">
              <a:solidFill>
                <a:srgbClr val="FF9900"/>
              </a:solidFill>
            </a:endParaRPr>
          </a:p>
          <a:p>
            <a:r>
              <a:rPr lang="en-US" b="1">
                <a:solidFill>
                  <a:srgbClr val="0000FF"/>
                </a:solidFill>
              </a:rPr>
              <a:t>I. VỊ TRÍ ĐỊA LÍ VÀ GIỚI HẠN LÃNH THỔ</a:t>
            </a:r>
          </a:p>
        </p:txBody>
      </p:sp>
      <p:sp>
        <p:nvSpPr>
          <p:cNvPr id="35844" name="Text Box 4"/>
          <p:cNvSpPr txBox="1">
            <a:spLocks noChangeArrowheads="1"/>
          </p:cNvSpPr>
          <p:nvPr/>
        </p:nvSpPr>
        <p:spPr bwMode="auto">
          <a:xfrm>
            <a:off x="76200" y="762002"/>
            <a:ext cx="91440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TIẾT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</a:rPr>
              <a:t>20 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– BÀI 17: VÙNG TRUNG DU VÀ MIỀN NÚI BẮC BỘ</a:t>
            </a:r>
          </a:p>
        </p:txBody>
      </p:sp>
      <p:pic>
        <p:nvPicPr>
          <p:cNvPr id="35845" name="Picture 4" descr="C:\Users\ANHTUAN\Pictures\Cửa-khẩu-Hữu-Nghị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67" y="2207275"/>
            <a:ext cx="3948741" cy="3252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6" name="TextBox 1"/>
          <p:cNvSpPr txBox="1">
            <a:spLocks noChangeArrowheads="1"/>
          </p:cNvSpPr>
          <p:nvPr/>
        </p:nvSpPr>
        <p:spPr bwMode="auto">
          <a:xfrm>
            <a:off x="152400" y="5885482"/>
            <a:ext cx="42878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dirty="0" err="1">
                <a:solidFill>
                  <a:srgbClr val="C00000"/>
                </a:solidFill>
              </a:rPr>
              <a:t>Cửa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khẩu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quốc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tế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Hữu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Nghị</a:t>
            </a:r>
            <a:r>
              <a:rPr lang="en-US" dirty="0">
                <a:solidFill>
                  <a:srgbClr val="C00000"/>
                </a:solidFill>
              </a:rPr>
              <a:t> (</a:t>
            </a:r>
            <a:r>
              <a:rPr lang="en-US" dirty="0" err="1">
                <a:solidFill>
                  <a:srgbClr val="C00000"/>
                </a:solidFill>
              </a:rPr>
              <a:t>Lạng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Sơn</a:t>
            </a:r>
            <a:r>
              <a:rPr lang="en-US" dirty="0">
                <a:solidFill>
                  <a:srgbClr val="C00000"/>
                </a:solidFill>
              </a:rPr>
              <a:t>)</a:t>
            </a:r>
          </a:p>
        </p:txBody>
      </p:sp>
      <p:pic>
        <p:nvPicPr>
          <p:cNvPr id="35847" name="Picture 7" descr="C:\Users\ANHTUAN\Pictures\17_bi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708" y="2085261"/>
            <a:ext cx="4501692" cy="3705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8" name="TextBox 8"/>
          <p:cNvSpPr txBox="1">
            <a:spLocks noChangeArrowheads="1"/>
          </p:cNvSpPr>
          <p:nvPr/>
        </p:nvSpPr>
        <p:spPr bwMode="auto">
          <a:xfrm>
            <a:off x="4572000" y="5867400"/>
            <a:ext cx="45164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dirty="0" err="1">
                <a:solidFill>
                  <a:srgbClr val="C00000"/>
                </a:solidFill>
              </a:rPr>
              <a:t>Cửa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khẩu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quốc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tế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Tây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Trang</a:t>
            </a:r>
            <a:r>
              <a:rPr lang="en-US" dirty="0">
                <a:solidFill>
                  <a:srgbClr val="C00000"/>
                </a:solidFill>
              </a:rPr>
              <a:t>  (</a:t>
            </a:r>
            <a:r>
              <a:rPr lang="en-US" dirty="0" err="1">
                <a:solidFill>
                  <a:srgbClr val="C00000"/>
                </a:solidFill>
              </a:rPr>
              <a:t>Điện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Biên</a:t>
            </a:r>
            <a:r>
              <a:rPr lang="en-US" dirty="0">
                <a:solidFill>
                  <a:srgbClr val="C0000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4002225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40"/>
          <p:cNvSpPr txBox="1">
            <a:spLocks noChangeArrowheads="1"/>
          </p:cNvSpPr>
          <p:nvPr/>
        </p:nvSpPr>
        <p:spPr bwMode="auto">
          <a:xfrm>
            <a:off x="2039938" y="152400"/>
            <a:ext cx="6189662" cy="61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bIns="13716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FF33CC"/>
                </a:solidFill>
              </a:rPr>
              <a:t>SỰ PHÂN HOÁ LÃNH THỔ</a:t>
            </a:r>
          </a:p>
        </p:txBody>
      </p:sp>
      <p:sp>
        <p:nvSpPr>
          <p:cNvPr id="35843" name="TextBox 2"/>
          <p:cNvSpPr txBox="1">
            <a:spLocks noChangeArrowheads="1"/>
          </p:cNvSpPr>
          <p:nvPr/>
        </p:nvSpPr>
        <p:spPr bwMode="auto">
          <a:xfrm>
            <a:off x="685801" y="990600"/>
            <a:ext cx="7966075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en-US" sz="2400" b="1">
              <a:solidFill>
                <a:srgbClr val="FF9900"/>
              </a:solidFill>
            </a:endParaRPr>
          </a:p>
          <a:p>
            <a:r>
              <a:rPr lang="en-US" b="1">
                <a:solidFill>
                  <a:srgbClr val="0000FF"/>
                </a:solidFill>
              </a:rPr>
              <a:t>I. VỊ TRÍ ĐỊA LÍ VÀ GIỚI HẠN LÃNH THỔ</a:t>
            </a:r>
          </a:p>
        </p:txBody>
      </p:sp>
      <p:sp>
        <p:nvSpPr>
          <p:cNvPr id="35844" name="Text Box 4"/>
          <p:cNvSpPr txBox="1">
            <a:spLocks noChangeArrowheads="1"/>
          </p:cNvSpPr>
          <p:nvPr/>
        </p:nvSpPr>
        <p:spPr bwMode="auto">
          <a:xfrm>
            <a:off x="76200" y="762002"/>
            <a:ext cx="91440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TIẾT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</a:rPr>
              <a:t>20 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– BÀI 17: VÙNG TRUNG DU VÀ MIỀN NÚI BẮC BỘ</a:t>
            </a:r>
          </a:p>
        </p:txBody>
      </p:sp>
      <p:pic>
        <p:nvPicPr>
          <p:cNvPr id="35849" name="Picture 2" descr="C:\Users\ANHTUAN\Pictures\cac_diem_cuc_cua_viet_nam_nam_o_tinh_nao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828800"/>
            <a:ext cx="4383859" cy="3517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0" name="Picture 3" descr="C:\Users\ANHTUAN\Pictures\diem-cuc-ta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803664"/>
            <a:ext cx="4475161" cy="3596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51" name="TextBox 3"/>
          <p:cNvSpPr txBox="1">
            <a:spLocks noChangeArrowheads="1"/>
          </p:cNvSpPr>
          <p:nvPr/>
        </p:nvSpPr>
        <p:spPr bwMode="auto">
          <a:xfrm>
            <a:off x="76200" y="5562600"/>
            <a:ext cx="41910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400" dirty="0" err="1" smtClean="0">
                <a:solidFill>
                  <a:srgbClr val="C00000"/>
                </a:solidFill>
              </a:rPr>
              <a:t>Điểm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</a:rPr>
              <a:t>cực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</a:rPr>
              <a:t>Bắc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</a:rPr>
              <a:t>của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</a:rPr>
              <a:t>Việt</a:t>
            </a:r>
            <a:r>
              <a:rPr lang="en-US" sz="2400" dirty="0" smtClean="0">
                <a:solidFill>
                  <a:srgbClr val="C00000"/>
                </a:solidFill>
              </a:rPr>
              <a:t> Nam (</a:t>
            </a:r>
            <a:r>
              <a:rPr lang="en-US" sz="2400" dirty="0" err="1" smtClean="0">
                <a:solidFill>
                  <a:srgbClr val="C00000"/>
                </a:solidFill>
              </a:rPr>
              <a:t>Lũng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</a:rPr>
              <a:t>Cú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</a:rPr>
              <a:t>Hà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</a:rPr>
              <a:t>Giang</a:t>
            </a:r>
            <a:r>
              <a:rPr lang="en-US" sz="2400" dirty="0" smtClean="0">
                <a:solidFill>
                  <a:srgbClr val="C00000"/>
                </a:solidFill>
              </a:rPr>
              <a:t>)</a:t>
            </a:r>
          </a:p>
          <a:p>
            <a:r>
              <a:rPr lang="en-US" sz="2400" dirty="0" smtClean="0"/>
              <a:t/>
            </a:r>
            <a:br>
              <a:rPr lang="en-US" sz="2400" dirty="0" smtClean="0"/>
            </a:br>
            <a:endParaRPr lang="en-US" sz="2400" dirty="0"/>
          </a:p>
        </p:txBody>
      </p:sp>
      <p:sp>
        <p:nvSpPr>
          <p:cNvPr id="35852" name="TextBox 1"/>
          <p:cNvSpPr txBox="1">
            <a:spLocks noChangeArrowheads="1"/>
          </p:cNvSpPr>
          <p:nvPr/>
        </p:nvSpPr>
        <p:spPr bwMode="auto">
          <a:xfrm>
            <a:off x="4800600" y="5562600"/>
            <a:ext cx="41910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400" dirty="0" err="1">
                <a:solidFill>
                  <a:srgbClr val="C00000"/>
                </a:solidFill>
              </a:rPr>
              <a:t>Điểm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cực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Tây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của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</a:rPr>
              <a:t>Việt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en-US" sz="2400" dirty="0">
                <a:solidFill>
                  <a:srgbClr val="C00000"/>
                </a:solidFill>
              </a:rPr>
              <a:t>N</a:t>
            </a:r>
            <a:r>
              <a:rPr lang="en-US" sz="2400" dirty="0" smtClean="0">
                <a:solidFill>
                  <a:srgbClr val="C00000"/>
                </a:solidFill>
              </a:rPr>
              <a:t>am </a:t>
            </a:r>
            <a:r>
              <a:rPr lang="en-US" sz="2400" dirty="0">
                <a:solidFill>
                  <a:srgbClr val="C00000"/>
                </a:solidFill>
              </a:rPr>
              <a:t>(</a:t>
            </a:r>
            <a:r>
              <a:rPr lang="en-US" sz="2400" dirty="0" smtClean="0">
                <a:solidFill>
                  <a:srgbClr val="C00000"/>
                </a:solidFill>
              </a:rPr>
              <a:t>A </a:t>
            </a:r>
            <a:r>
              <a:rPr lang="en-US" sz="2400" dirty="0">
                <a:solidFill>
                  <a:srgbClr val="C00000"/>
                </a:solidFill>
              </a:rPr>
              <a:t>Pa </a:t>
            </a:r>
            <a:r>
              <a:rPr lang="en-US" sz="2400" dirty="0" err="1">
                <a:solidFill>
                  <a:srgbClr val="C00000"/>
                </a:solidFill>
              </a:rPr>
              <a:t>Chải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</a:rPr>
              <a:t>Điện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</a:rPr>
              <a:t>Biên</a:t>
            </a:r>
            <a:r>
              <a:rPr lang="en-US" sz="2400" dirty="0" smtClean="0">
                <a:solidFill>
                  <a:srgbClr val="C00000"/>
                </a:solidFill>
              </a:rPr>
              <a:t>)</a:t>
            </a:r>
          </a:p>
          <a:p>
            <a:pPr algn="ctr"/>
            <a:endParaRPr lang="en-US" sz="2400" b="1" dirty="0">
              <a:solidFill>
                <a:srgbClr val="C00000"/>
              </a:solidFill>
            </a:endParaRP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748250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TextBox 2"/>
          <p:cNvSpPr txBox="1">
            <a:spLocks noChangeArrowheads="1"/>
          </p:cNvSpPr>
          <p:nvPr/>
        </p:nvSpPr>
        <p:spPr bwMode="auto">
          <a:xfrm>
            <a:off x="153988" y="685800"/>
            <a:ext cx="796607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VỊ TRÍ ĐỊA LÍ VÀ GIỚI HẠN LÃNH THỔ</a:t>
            </a:r>
          </a:p>
        </p:txBody>
      </p:sp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76200" y="223837"/>
            <a:ext cx="91440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TIẾT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</a:rPr>
              <a:t>20 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– BÀI 17: VÙNG TRUNG DU VÀ MIỀN NÚI BẮC BỘ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4724400" y="1828800"/>
            <a:ext cx="0" cy="4648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776" name="Group 4"/>
          <p:cNvGrpSpPr>
            <a:grpSpLocks/>
          </p:cNvGrpSpPr>
          <p:nvPr/>
        </p:nvGrpSpPr>
        <p:grpSpPr bwMode="auto">
          <a:xfrm>
            <a:off x="4859498" y="1143000"/>
            <a:ext cx="4343400" cy="3725863"/>
            <a:chOff x="120" y="-716"/>
            <a:chExt cx="5505" cy="4036"/>
          </a:xfrm>
        </p:grpSpPr>
        <p:pic>
          <p:nvPicPr>
            <p:cNvPr id="32778" name="Picture 5" descr="Luoc do TD va mien nui BB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" y="-634"/>
              <a:ext cx="5505" cy="39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779" name="Line 6"/>
            <p:cNvSpPr>
              <a:spLocks noChangeShapeType="1"/>
            </p:cNvSpPr>
            <p:nvPr/>
          </p:nvSpPr>
          <p:spPr bwMode="auto">
            <a:xfrm>
              <a:off x="207" y="-716"/>
              <a:ext cx="5184" cy="0"/>
            </a:xfrm>
            <a:prstGeom prst="line">
              <a:avLst/>
            </a:prstGeom>
            <a:noFill/>
            <a:ln w="12700">
              <a:solidFill>
                <a:srgbClr val="8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2777" name="Text Box 7"/>
          <p:cNvSpPr txBox="1">
            <a:spLocks noChangeArrowheads="1"/>
          </p:cNvSpPr>
          <p:nvPr/>
        </p:nvSpPr>
        <p:spPr bwMode="auto">
          <a:xfrm>
            <a:off x="4874738" y="4863405"/>
            <a:ext cx="40084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Lược</a:t>
            </a:r>
            <a:r>
              <a:rPr lang="en-US" alt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alt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alt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alt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alt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TD&amp;MNBB</a:t>
            </a:r>
          </a:p>
        </p:txBody>
      </p:sp>
      <p:sp>
        <p:nvSpPr>
          <p:cNvPr id="12" name="TextBox 2"/>
          <p:cNvSpPr txBox="1">
            <a:spLocks noChangeArrowheads="1"/>
          </p:cNvSpPr>
          <p:nvPr/>
        </p:nvSpPr>
        <p:spPr bwMode="auto">
          <a:xfrm>
            <a:off x="179388" y="1524000"/>
            <a:ext cx="4545012" cy="501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32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*Ý </a:t>
            </a:r>
            <a:r>
              <a:rPr lang="en-US" sz="32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2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en-US" sz="3200" dirty="0" smtClean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2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Thuận</a:t>
            </a:r>
            <a:r>
              <a:rPr lang="en-US" sz="32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tiện</a:t>
            </a:r>
            <a:r>
              <a:rPr lang="en-US" sz="32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32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32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32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32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32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lãnh</a:t>
            </a:r>
            <a:r>
              <a:rPr lang="en-US" sz="32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thổ</a:t>
            </a:r>
            <a:r>
              <a:rPr lang="en-US" sz="32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giàu</a:t>
            </a:r>
            <a:r>
              <a:rPr lang="en-US" sz="32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tiềm</a:t>
            </a:r>
            <a:r>
              <a:rPr lang="en-US" sz="32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32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32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200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đk</a:t>
            </a:r>
            <a:r>
              <a:rPr lang="en-US" sz="32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2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32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KT </a:t>
            </a:r>
            <a:r>
              <a:rPr lang="en-US" sz="3200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32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32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32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(du </a:t>
            </a:r>
            <a:r>
              <a:rPr lang="en-US" sz="3200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32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thủy</a:t>
            </a:r>
            <a:r>
              <a:rPr lang="en-US" sz="32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2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…)</a:t>
            </a:r>
            <a:endParaRPr lang="en-US" sz="3200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2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Ý </a:t>
            </a:r>
            <a:r>
              <a:rPr lang="en-US" sz="32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2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sz="32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ninh</a:t>
            </a:r>
            <a:r>
              <a:rPr lang="en-US" sz="32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32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32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3200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28189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3429000" y="129151"/>
            <a:ext cx="2057400" cy="1143000"/>
          </a:xfrm>
        </p:spPr>
        <p:txBody>
          <a:bodyPr/>
          <a:lstStyle/>
          <a:p>
            <a:pPr algn="l" eaLnBrk="1" hangingPunct="1"/>
            <a:r>
              <a:rPr lang="en-US" sz="48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 1</a:t>
            </a:r>
          </a:p>
        </p:txBody>
      </p:sp>
      <p:sp>
        <p:nvSpPr>
          <p:cNvPr id="3075" name="Rectangle 8"/>
          <p:cNvSpPr txBox="1">
            <a:spLocks noChangeArrowheads="1"/>
          </p:cNvSpPr>
          <p:nvPr/>
        </p:nvSpPr>
        <p:spPr bwMode="auto">
          <a:xfrm>
            <a:off x="841375" y="1981200"/>
            <a:ext cx="77724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1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en-US" sz="2800" dirty="0" smtClean="0">
                <a:solidFill>
                  <a:srgbClr val="00B050"/>
                </a:solidFill>
              </a:rPr>
              <a:t>1. </a:t>
            </a:r>
            <a:r>
              <a:rPr lang="en-US" sz="2800" dirty="0" err="1" smtClean="0">
                <a:solidFill>
                  <a:srgbClr val="00B050"/>
                </a:solidFill>
              </a:rPr>
              <a:t>Tỉnh</a:t>
            </a:r>
            <a:r>
              <a:rPr lang="en-US" sz="2800" dirty="0" smtClean="0">
                <a:solidFill>
                  <a:srgbClr val="00B050"/>
                </a:solidFill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</a:rPr>
              <a:t>nào</a:t>
            </a:r>
            <a:r>
              <a:rPr lang="en-US" sz="2800" dirty="0" smtClean="0">
                <a:solidFill>
                  <a:srgbClr val="00B050"/>
                </a:solidFill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</a:rPr>
              <a:t>sau</a:t>
            </a:r>
            <a:r>
              <a:rPr lang="en-US" sz="2800" dirty="0" smtClean="0">
                <a:solidFill>
                  <a:srgbClr val="00B050"/>
                </a:solidFill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</a:rPr>
              <a:t>đây</a:t>
            </a:r>
            <a:r>
              <a:rPr lang="en-US" sz="2800" dirty="0" smtClean="0">
                <a:solidFill>
                  <a:srgbClr val="00B050"/>
                </a:solidFill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</a:rPr>
              <a:t>không</a:t>
            </a:r>
            <a:r>
              <a:rPr lang="en-US" sz="2800" dirty="0" smtClean="0">
                <a:solidFill>
                  <a:srgbClr val="00B050"/>
                </a:solidFill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</a:rPr>
              <a:t>thuộc</a:t>
            </a:r>
            <a:r>
              <a:rPr lang="en-US" sz="2800" dirty="0" smtClean="0">
                <a:solidFill>
                  <a:srgbClr val="00B050"/>
                </a:solidFill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</a:rPr>
              <a:t>vùng</a:t>
            </a:r>
            <a:r>
              <a:rPr lang="en-US" sz="2800" dirty="0" smtClean="0">
                <a:solidFill>
                  <a:srgbClr val="00B050"/>
                </a:solidFill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</a:rPr>
              <a:t>Đông</a:t>
            </a:r>
            <a:r>
              <a:rPr lang="en-US" sz="2800" dirty="0" smtClean="0">
                <a:solidFill>
                  <a:srgbClr val="00B050"/>
                </a:solidFill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</a:rPr>
              <a:t>Bắc</a:t>
            </a:r>
            <a:r>
              <a:rPr lang="en-US" sz="2800" dirty="0" smtClean="0">
                <a:solidFill>
                  <a:srgbClr val="00B050"/>
                </a:solidFill>
              </a:rPr>
              <a:t>?</a:t>
            </a:r>
          </a:p>
          <a:p>
            <a:pPr>
              <a:defRPr/>
            </a:pPr>
            <a:endParaRPr lang="en-US" sz="3200" dirty="0" smtClean="0"/>
          </a:p>
          <a:p>
            <a:pPr algn="ctr" eaLnBrk="1" hangingPunct="1">
              <a:spcBef>
                <a:spcPct val="20000"/>
              </a:spcBef>
              <a:defRPr/>
            </a:pPr>
            <a:endParaRPr lang="en-US" sz="3200" b="0" dirty="0" smtClean="0">
              <a:solidFill>
                <a:schemeClr val="tx2">
                  <a:lumMod val="50000"/>
                </a:schemeClr>
              </a:solidFill>
              <a:cs typeface="Times New Roman" pitchFamily="18" charset="0"/>
            </a:endParaRPr>
          </a:p>
          <a:p>
            <a:pPr eaLnBrk="1" hangingPunct="1">
              <a:spcBef>
                <a:spcPct val="20000"/>
              </a:spcBef>
              <a:defRPr/>
            </a:pPr>
            <a:r>
              <a:rPr lang="en-US" sz="3200" b="0" dirty="0" smtClean="0">
                <a:solidFill>
                  <a:schemeClr val="tx2">
                    <a:lumMod val="50000"/>
                  </a:schemeClr>
                </a:solidFill>
                <a:cs typeface="Times New Roman" pitchFamily="18" charset="0"/>
              </a:rPr>
              <a:t>     A. </a:t>
            </a:r>
            <a:r>
              <a:rPr lang="en-US" sz="3200" b="0" dirty="0" err="1" smtClean="0">
                <a:solidFill>
                  <a:schemeClr val="tx2">
                    <a:lumMod val="50000"/>
                  </a:schemeClr>
                </a:solidFill>
                <a:cs typeface="Times New Roman" pitchFamily="18" charset="0"/>
              </a:rPr>
              <a:t>Lạng</a:t>
            </a:r>
            <a:r>
              <a:rPr lang="en-US" sz="3200" b="0" dirty="0" smtClean="0">
                <a:solidFill>
                  <a:schemeClr val="tx2">
                    <a:lumMod val="50000"/>
                  </a:schemeClr>
                </a:solidFill>
                <a:cs typeface="Times New Roman" pitchFamily="18" charset="0"/>
              </a:rPr>
              <a:t> </a:t>
            </a:r>
            <a:r>
              <a:rPr lang="en-US" sz="3200" b="0" dirty="0" err="1" smtClean="0">
                <a:solidFill>
                  <a:schemeClr val="tx2">
                    <a:lumMod val="50000"/>
                  </a:schemeClr>
                </a:solidFill>
                <a:cs typeface="Times New Roman" pitchFamily="18" charset="0"/>
              </a:rPr>
              <a:t>Sơn</a:t>
            </a:r>
            <a:r>
              <a:rPr lang="en-US" sz="3200" b="0" dirty="0" smtClean="0">
                <a:solidFill>
                  <a:schemeClr val="tx2">
                    <a:lumMod val="50000"/>
                  </a:schemeClr>
                </a:solidFill>
                <a:cs typeface="Times New Roman" pitchFamily="18" charset="0"/>
              </a:rPr>
              <a:t>                  B. </a:t>
            </a:r>
            <a:r>
              <a:rPr lang="en-US" sz="3200" b="0" dirty="0" err="1" smtClean="0">
                <a:solidFill>
                  <a:schemeClr val="tx2">
                    <a:lumMod val="50000"/>
                  </a:schemeClr>
                </a:solidFill>
                <a:cs typeface="Times New Roman" pitchFamily="18" charset="0"/>
              </a:rPr>
              <a:t>Hà</a:t>
            </a:r>
            <a:r>
              <a:rPr lang="en-US" sz="3200" b="0" dirty="0" smtClean="0">
                <a:solidFill>
                  <a:schemeClr val="tx2">
                    <a:lumMod val="50000"/>
                  </a:schemeClr>
                </a:solidFill>
                <a:cs typeface="Times New Roman" pitchFamily="18" charset="0"/>
              </a:rPr>
              <a:t> </a:t>
            </a:r>
            <a:r>
              <a:rPr lang="en-US" sz="3200" b="0" dirty="0" err="1" smtClean="0">
                <a:solidFill>
                  <a:schemeClr val="tx2">
                    <a:lumMod val="50000"/>
                  </a:schemeClr>
                </a:solidFill>
                <a:cs typeface="Times New Roman" pitchFamily="18" charset="0"/>
              </a:rPr>
              <a:t>Giang</a:t>
            </a:r>
            <a:endParaRPr lang="en-US" sz="3200" b="0" dirty="0" smtClean="0">
              <a:solidFill>
                <a:schemeClr val="tx2">
                  <a:lumMod val="50000"/>
                </a:schemeClr>
              </a:solidFill>
              <a:cs typeface="Times New Roman" pitchFamily="18" charset="0"/>
            </a:endParaRPr>
          </a:p>
          <a:p>
            <a:pPr eaLnBrk="1" hangingPunct="1">
              <a:spcBef>
                <a:spcPct val="20000"/>
              </a:spcBef>
              <a:defRPr/>
            </a:pPr>
            <a:endParaRPr lang="en-US" sz="3200" b="0" dirty="0" smtClean="0">
              <a:solidFill>
                <a:schemeClr val="tx2">
                  <a:lumMod val="50000"/>
                </a:schemeClr>
              </a:solidFill>
              <a:cs typeface="Times New Roman" pitchFamily="18" charset="0"/>
            </a:endParaRPr>
          </a:p>
          <a:p>
            <a:pPr eaLnBrk="1" hangingPunct="1">
              <a:spcBef>
                <a:spcPct val="20000"/>
              </a:spcBef>
              <a:defRPr/>
            </a:pPr>
            <a:r>
              <a:rPr lang="en-US" sz="3200" b="0" dirty="0" smtClean="0">
                <a:solidFill>
                  <a:schemeClr val="tx2">
                    <a:lumMod val="50000"/>
                  </a:schemeClr>
                </a:solidFill>
                <a:cs typeface="Times New Roman" pitchFamily="18" charset="0"/>
              </a:rPr>
              <a:t>     C. </a:t>
            </a:r>
            <a:r>
              <a:rPr lang="en-US" sz="3200" b="0" dirty="0" err="1" smtClean="0">
                <a:solidFill>
                  <a:schemeClr val="tx2">
                    <a:lumMod val="50000"/>
                  </a:schemeClr>
                </a:solidFill>
                <a:cs typeface="Times New Roman" pitchFamily="18" charset="0"/>
              </a:rPr>
              <a:t>Điện</a:t>
            </a:r>
            <a:r>
              <a:rPr lang="en-US" sz="3200" b="0" dirty="0" smtClean="0">
                <a:solidFill>
                  <a:schemeClr val="tx2">
                    <a:lumMod val="50000"/>
                  </a:schemeClr>
                </a:solidFill>
                <a:cs typeface="Times New Roman" pitchFamily="18" charset="0"/>
              </a:rPr>
              <a:t> </a:t>
            </a:r>
            <a:r>
              <a:rPr lang="en-US" sz="3200" b="0" dirty="0" err="1" smtClean="0">
                <a:solidFill>
                  <a:schemeClr val="tx2">
                    <a:lumMod val="50000"/>
                  </a:schemeClr>
                </a:solidFill>
                <a:cs typeface="Times New Roman" pitchFamily="18" charset="0"/>
              </a:rPr>
              <a:t>Biên</a:t>
            </a:r>
            <a:r>
              <a:rPr lang="en-US" sz="3200" b="0" dirty="0" smtClean="0">
                <a:solidFill>
                  <a:schemeClr val="tx2">
                    <a:lumMod val="50000"/>
                  </a:schemeClr>
                </a:solidFill>
                <a:cs typeface="+mn-cs"/>
              </a:rPr>
              <a:t>                 </a:t>
            </a:r>
            <a:r>
              <a:rPr lang="en-US" sz="3200" b="0" dirty="0" smtClean="0">
                <a:solidFill>
                  <a:schemeClr val="tx2">
                    <a:lumMod val="50000"/>
                  </a:schemeClr>
                </a:solidFill>
                <a:cs typeface="Times New Roman" pitchFamily="18" charset="0"/>
              </a:rPr>
              <a:t>D. Cao </a:t>
            </a:r>
            <a:r>
              <a:rPr lang="en-US" sz="3200" b="0" dirty="0" err="1" smtClean="0">
                <a:solidFill>
                  <a:schemeClr val="tx2">
                    <a:lumMod val="50000"/>
                  </a:schemeClr>
                </a:solidFill>
                <a:cs typeface="Times New Roman" pitchFamily="18" charset="0"/>
              </a:rPr>
              <a:t>Bằng</a:t>
            </a:r>
            <a:endParaRPr lang="en-US" sz="3200" b="0" dirty="0" smtClean="0">
              <a:solidFill>
                <a:schemeClr val="tx2">
                  <a:lumMod val="50000"/>
                </a:schemeClr>
              </a:solidFill>
              <a:cs typeface="Times New Roman" pitchFamily="18" charset="0"/>
            </a:endParaRPr>
          </a:p>
        </p:txBody>
      </p:sp>
      <p:sp>
        <p:nvSpPr>
          <p:cNvPr id="32" name="Oval 9"/>
          <p:cNvSpPr>
            <a:spLocks noChangeArrowheads="1"/>
          </p:cNvSpPr>
          <p:nvPr/>
        </p:nvSpPr>
        <p:spPr bwMode="auto">
          <a:xfrm>
            <a:off x="1295400" y="4724399"/>
            <a:ext cx="457200" cy="731003"/>
          </a:xfrm>
          <a:prstGeom prst="ellipse">
            <a:avLst/>
          </a:prstGeom>
          <a:solidFill>
            <a:srgbClr val="FF99FF">
              <a:alpha val="52940"/>
            </a:srgbClr>
          </a:solidFill>
          <a:ln w="34925" algn="ctr">
            <a:solidFill>
              <a:srgbClr val="EE0000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endParaRPr lang="en-US">
              <a:solidFill>
                <a:srgbClr val="000000"/>
              </a:solidFill>
              <a:latin typeface="Calibri" pitchFamily="34" charset="0"/>
              <a:cs typeface="+mn-cs"/>
            </a:endParaRPr>
          </a:p>
        </p:txBody>
      </p:sp>
      <p:sp>
        <p:nvSpPr>
          <p:cNvPr id="33" name="Action Button: Forward or Next 32">
            <a:hlinkClick r:id="rId2" action="ppaction://hlinksldjump" highlightClick="1"/>
          </p:cNvPr>
          <p:cNvSpPr/>
          <p:nvPr/>
        </p:nvSpPr>
        <p:spPr>
          <a:xfrm>
            <a:off x="8458200" y="6172200"/>
            <a:ext cx="304800" cy="304800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2264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3429000" y="-152400"/>
            <a:ext cx="2057400" cy="1143000"/>
          </a:xfrm>
        </p:spPr>
        <p:txBody>
          <a:bodyPr/>
          <a:lstStyle/>
          <a:p>
            <a:pPr algn="l" eaLnBrk="1" hangingPunct="1"/>
            <a:r>
              <a:rPr lang="en-US" sz="4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</a:t>
            </a:r>
          </a:p>
        </p:txBody>
      </p:sp>
      <p:sp>
        <p:nvSpPr>
          <p:cNvPr id="6148" name="Rectangle 8"/>
          <p:cNvSpPr txBox="1">
            <a:spLocks noChangeArrowheads="1"/>
          </p:cNvSpPr>
          <p:nvPr/>
        </p:nvSpPr>
        <p:spPr bwMode="auto">
          <a:xfrm>
            <a:off x="252414" y="914400"/>
            <a:ext cx="8662987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1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defRPr/>
            </a:pPr>
            <a:r>
              <a:rPr lang="en-US" sz="3200" dirty="0" smtClean="0">
                <a:solidFill>
                  <a:srgbClr val="00B050"/>
                </a:solidFill>
              </a:rPr>
              <a:t>2. </a:t>
            </a:r>
            <a:r>
              <a:rPr lang="en-US" sz="3200" dirty="0" err="1" smtClean="0">
                <a:solidFill>
                  <a:srgbClr val="00B050"/>
                </a:solidFill>
              </a:rPr>
              <a:t>Đặc</a:t>
            </a:r>
            <a:r>
              <a:rPr lang="en-US" sz="3200" dirty="0" smtClean="0">
                <a:solidFill>
                  <a:srgbClr val="00B050"/>
                </a:solidFill>
              </a:rPr>
              <a:t> </a:t>
            </a:r>
            <a:r>
              <a:rPr lang="en-US" sz="3200" dirty="0" err="1" smtClean="0">
                <a:solidFill>
                  <a:srgbClr val="00B050"/>
                </a:solidFill>
              </a:rPr>
              <a:t>điểm</a:t>
            </a:r>
            <a:r>
              <a:rPr lang="en-US" sz="3200" dirty="0" smtClean="0">
                <a:solidFill>
                  <a:srgbClr val="00B050"/>
                </a:solidFill>
              </a:rPr>
              <a:t> </a:t>
            </a:r>
            <a:r>
              <a:rPr lang="en-US" sz="3200" dirty="0" err="1" smtClean="0">
                <a:solidFill>
                  <a:srgbClr val="00B050"/>
                </a:solidFill>
              </a:rPr>
              <a:t>nào</a:t>
            </a:r>
            <a:r>
              <a:rPr lang="en-US" sz="3200" dirty="0" smtClean="0">
                <a:solidFill>
                  <a:srgbClr val="00B050"/>
                </a:solidFill>
              </a:rPr>
              <a:t> </a:t>
            </a:r>
            <a:r>
              <a:rPr lang="en-US" sz="3200" dirty="0" err="1" smtClean="0">
                <a:solidFill>
                  <a:srgbClr val="00B050"/>
                </a:solidFill>
              </a:rPr>
              <a:t>sau</a:t>
            </a:r>
            <a:r>
              <a:rPr lang="en-US" sz="3200" dirty="0" smtClean="0">
                <a:solidFill>
                  <a:srgbClr val="00B050"/>
                </a:solidFill>
              </a:rPr>
              <a:t> </a:t>
            </a:r>
            <a:r>
              <a:rPr lang="en-US" sz="3200" dirty="0" err="1" smtClean="0">
                <a:solidFill>
                  <a:srgbClr val="00B050"/>
                </a:solidFill>
              </a:rPr>
              <a:t>đây</a:t>
            </a:r>
            <a:r>
              <a:rPr lang="en-US" sz="3200" dirty="0" smtClean="0">
                <a:solidFill>
                  <a:srgbClr val="00B050"/>
                </a:solidFill>
              </a:rPr>
              <a:t> </a:t>
            </a:r>
            <a:r>
              <a:rPr lang="en-US" sz="3200" dirty="0" err="1" smtClean="0">
                <a:solidFill>
                  <a:srgbClr val="00B050"/>
                </a:solidFill>
              </a:rPr>
              <a:t>đúng</a:t>
            </a:r>
            <a:r>
              <a:rPr lang="en-US" sz="3200" dirty="0" smtClean="0">
                <a:solidFill>
                  <a:srgbClr val="00B050"/>
                </a:solidFill>
              </a:rPr>
              <a:t> </a:t>
            </a:r>
            <a:r>
              <a:rPr lang="en-US" sz="3200" dirty="0" err="1" smtClean="0">
                <a:solidFill>
                  <a:srgbClr val="00B050"/>
                </a:solidFill>
              </a:rPr>
              <a:t>với</a:t>
            </a:r>
            <a:r>
              <a:rPr lang="en-US" sz="3200" dirty="0" smtClean="0">
                <a:solidFill>
                  <a:srgbClr val="00B050"/>
                </a:solidFill>
              </a:rPr>
              <a:t> </a:t>
            </a:r>
            <a:r>
              <a:rPr lang="en-US" sz="3200" dirty="0" err="1" smtClean="0">
                <a:solidFill>
                  <a:srgbClr val="00B050"/>
                </a:solidFill>
              </a:rPr>
              <a:t>vùng</a:t>
            </a:r>
            <a:r>
              <a:rPr lang="en-US" sz="3200" dirty="0" smtClean="0">
                <a:solidFill>
                  <a:srgbClr val="00B050"/>
                </a:solidFill>
              </a:rPr>
              <a:t> </a:t>
            </a:r>
            <a:r>
              <a:rPr lang="en-US" sz="3200" dirty="0" err="1" smtClean="0">
                <a:solidFill>
                  <a:srgbClr val="00B050"/>
                </a:solidFill>
              </a:rPr>
              <a:t>Trung</a:t>
            </a:r>
            <a:r>
              <a:rPr lang="en-US" sz="3200" dirty="0" smtClean="0">
                <a:solidFill>
                  <a:srgbClr val="00B050"/>
                </a:solidFill>
              </a:rPr>
              <a:t> Du </a:t>
            </a:r>
            <a:r>
              <a:rPr lang="en-US" sz="3200" dirty="0" err="1" smtClean="0">
                <a:solidFill>
                  <a:srgbClr val="00B050"/>
                </a:solidFill>
              </a:rPr>
              <a:t>và</a:t>
            </a:r>
            <a:r>
              <a:rPr lang="en-US" sz="3200" dirty="0" smtClean="0">
                <a:solidFill>
                  <a:srgbClr val="00B050"/>
                </a:solidFill>
              </a:rPr>
              <a:t> </a:t>
            </a:r>
            <a:r>
              <a:rPr lang="en-US" sz="3200" dirty="0" err="1" smtClean="0">
                <a:solidFill>
                  <a:srgbClr val="00B050"/>
                </a:solidFill>
              </a:rPr>
              <a:t>miền</a:t>
            </a:r>
            <a:r>
              <a:rPr lang="en-US" sz="3200" dirty="0" smtClean="0">
                <a:solidFill>
                  <a:srgbClr val="00B050"/>
                </a:solidFill>
              </a:rPr>
              <a:t> </a:t>
            </a:r>
            <a:r>
              <a:rPr lang="en-US" sz="3200" dirty="0" err="1" smtClean="0">
                <a:solidFill>
                  <a:srgbClr val="00B050"/>
                </a:solidFill>
              </a:rPr>
              <a:t>núi</a:t>
            </a:r>
            <a:r>
              <a:rPr lang="en-US" sz="3200" dirty="0" smtClean="0">
                <a:solidFill>
                  <a:srgbClr val="00B050"/>
                </a:solidFill>
              </a:rPr>
              <a:t> </a:t>
            </a:r>
            <a:r>
              <a:rPr lang="en-US" sz="3200" dirty="0" err="1" smtClean="0">
                <a:solidFill>
                  <a:srgbClr val="00B050"/>
                </a:solidFill>
              </a:rPr>
              <a:t>Bắc</a:t>
            </a:r>
            <a:r>
              <a:rPr lang="en-US" sz="3200" dirty="0" smtClean="0">
                <a:solidFill>
                  <a:srgbClr val="00B050"/>
                </a:solidFill>
              </a:rPr>
              <a:t> </a:t>
            </a:r>
            <a:r>
              <a:rPr lang="en-US" sz="3200" dirty="0" err="1" smtClean="0">
                <a:solidFill>
                  <a:srgbClr val="00B050"/>
                </a:solidFill>
              </a:rPr>
              <a:t>Bộ</a:t>
            </a:r>
            <a:r>
              <a:rPr lang="en-US" sz="3200" dirty="0" smtClean="0">
                <a:solidFill>
                  <a:srgbClr val="00B050"/>
                </a:solidFill>
              </a:rPr>
              <a:t>?</a:t>
            </a:r>
          </a:p>
          <a:p>
            <a:pPr eaLnBrk="1" hangingPunct="1">
              <a:spcBef>
                <a:spcPct val="20000"/>
              </a:spcBef>
              <a:defRPr/>
            </a:pPr>
            <a:endParaRPr lang="en-US" sz="2800" b="0" dirty="0" smtClean="0">
              <a:solidFill>
                <a:schemeClr val="accent3"/>
              </a:solidFill>
            </a:endParaRPr>
          </a:p>
          <a:p>
            <a:pPr>
              <a:defRPr/>
            </a:pPr>
            <a:r>
              <a:rPr lang="en-US" sz="2800" b="0" dirty="0" smtClean="0">
                <a:solidFill>
                  <a:schemeClr val="accent3"/>
                </a:solidFill>
                <a:cs typeface="Times New Roman" pitchFamily="18" charset="0"/>
              </a:rPr>
              <a:t>    </a:t>
            </a:r>
            <a:r>
              <a:rPr lang="en-US" sz="2800" b="0" dirty="0" smtClean="0">
                <a:cs typeface="Times New Roman" pitchFamily="18" charset="0"/>
              </a:rPr>
              <a:t>A. </a:t>
            </a:r>
            <a:r>
              <a:rPr lang="en-US" sz="2800" b="0" dirty="0" err="1" smtClean="0"/>
              <a:t>Vùng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có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diện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tích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lớn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nhất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cả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nước</a:t>
            </a:r>
            <a:endParaRPr lang="en-US" sz="2800" b="0" dirty="0" smtClean="0"/>
          </a:p>
          <a:p>
            <a:pPr eaLnBrk="1" hangingPunct="1">
              <a:spcBef>
                <a:spcPct val="20000"/>
              </a:spcBef>
              <a:defRPr/>
            </a:pPr>
            <a:endParaRPr lang="en-US" sz="2800" b="0" dirty="0" smtClean="0">
              <a:cs typeface="Times New Roman" pitchFamily="18" charset="0"/>
            </a:endParaRPr>
          </a:p>
          <a:p>
            <a:pPr>
              <a:defRPr/>
            </a:pPr>
            <a:r>
              <a:rPr lang="en-US" sz="2800" b="0" dirty="0" smtClean="0">
                <a:cs typeface="Times New Roman" pitchFamily="18" charset="0"/>
              </a:rPr>
              <a:t>    B.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Vùng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có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dân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số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lớn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nhất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cả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nước</a:t>
            </a:r>
            <a:endParaRPr lang="en-US" sz="2800" b="0" dirty="0" smtClean="0"/>
          </a:p>
          <a:p>
            <a:pPr eaLnBrk="1" hangingPunct="1">
              <a:spcBef>
                <a:spcPct val="20000"/>
              </a:spcBef>
              <a:defRPr/>
            </a:pPr>
            <a:endParaRPr lang="en-US" sz="2800" b="0" dirty="0" smtClean="0">
              <a:cs typeface="Times New Roman" pitchFamily="18" charset="0"/>
            </a:endParaRPr>
          </a:p>
          <a:p>
            <a:pPr eaLnBrk="1" hangingPunct="1">
              <a:spcBef>
                <a:spcPct val="20000"/>
              </a:spcBef>
              <a:defRPr/>
            </a:pPr>
            <a:r>
              <a:rPr lang="en-US" sz="2800" b="0" dirty="0" smtClean="0">
                <a:cs typeface="Times New Roman" pitchFamily="18" charset="0"/>
              </a:rPr>
              <a:t>    C. </a:t>
            </a:r>
            <a:r>
              <a:rPr lang="en-US" sz="2800" b="0" dirty="0" err="1" smtClean="0"/>
              <a:t>Vùng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có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mật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độ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dân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số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lớn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nhất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cả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nước</a:t>
            </a:r>
            <a:endParaRPr lang="en-US" sz="2800" b="0" dirty="0" smtClean="0"/>
          </a:p>
          <a:p>
            <a:pPr eaLnBrk="1" hangingPunct="1">
              <a:spcBef>
                <a:spcPct val="20000"/>
              </a:spcBef>
              <a:defRPr/>
            </a:pPr>
            <a:endParaRPr lang="en-US" sz="3200" b="0" dirty="0" smtClean="0">
              <a:cs typeface="Times New Roman" pitchFamily="18" charset="0"/>
            </a:endParaRPr>
          </a:p>
          <a:p>
            <a:pPr eaLnBrk="1" hangingPunct="1">
              <a:spcBef>
                <a:spcPct val="20000"/>
              </a:spcBef>
              <a:defRPr/>
            </a:pPr>
            <a:r>
              <a:rPr lang="en-US" sz="2800" b="0" dirty="0" smtClean="0">
                <a:cs typeface="Times New Roman" pitchFamily="18" charset="0"/>
              </a:rPr>
              <a:t>    D. </a:t>
            </a:r>
            <a:r>
              <a:rPr lang="en-US" sz="2800" b="0" dirty="0" err="1" smtClean="0"/>
              <a:t>Vùng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có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diện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tích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và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mật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độ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dân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số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lớn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nhất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cả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nước</a:t>
            </a:r>
            <a:endParaRPr lang="en-US" sz="2800" b="0" dirty="0" smtClean="0"/>
          </a:p>
          <a:p>
            <a:pPr eaLnBrk="1" hangingPunct="1">
              <a:spcBef>
                <a:spcPct val="20000"/>
              </a:spcBef>
              <a:defRPr/>
            </a:pPr>
            <a:endParaRPr lang="en-US" sz="3200" b="0" baseline="-25000" dirty="0" smtClean="0">
              <a:cs typeface="Times New Roman" pitchFamily="18" charset="0"/>
            </a:endParaRPr>
          </a:p>
        </p:txBody>
      </p:sp>
      <p:sp>
        <p:nvSpPr>
          <p:cNvPr id="6" name="Oval 9"/>
          <p:cNvSpPr>
            <a:spLocks noChangeArrowheads="1"/>
          </p:cNvSpPr>
          <p:nvPr/>
        </p:nvSpPr>
        <p:spPr bwMode="auto">
          <a:xfrm>
            <a:off x="644683" y="2438400"/>
            <a:ext cx="361631" cy="501650"/>
          </a:xfrm>
          <a:prstGeom prst="ellipse">
            <a:avLst/>
          </a:prstGeom>
          <a:solidFill>
            <a:srgbClr val="FF99FF">
              <a:alpha val="52940"/>
            </a:srgbClr>
          </a:solidFill>
          <a:ln w="34925" algn="ctr">
            <a:solidFill>
              <a:srgbClr val="EE0000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endParaRPr lang="en-US">
              <a:solidFill>
                <a:srgbClr val="000000"/>
              </a:solidFill>
              <a:latin typeface="Calibri" pitchFamily="34" charset="0"/>
              <a:cs typeface="+mn-cs"/>
            </a:endParaRPr>
          </a:p>
        </p:txBody>
      </p:sp>
      <p:sp>
        <p:nvSpPr>
          <p:cNvPr id="21" name="Action Button: Forward or Next 20">
            <a:hlinkClick r:id="rId2" action="ppaction://hlinksldjump" highlightClick="1"/>
          </p:cNvPr>
          <p:cNvSpPr/>
          <p:nvPr/>
        </p:nvSpPr>
        <p:spPr>
          <a:xfrm>
            <a:off x="8610600" y="6324600"/>
            <a:ext cx="304800" cy="304800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5158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40"/>
          <p:cNvSpPr txBox="1">
            <a:spLocks noChangeArrowheads="1"/>
          </p:cNvSpPr>
          <p:nvPr/>
        </p:nvSpPr>
        <p:spPr bwMode="auto">
          <a:xfrm>
            <a:off x="2039938" y="228602"/>
            <a:ext cx="6189662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bIns="13716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FF33CC"/>
                </a:solidFill>
              </a:rPr>
              <a:t>SỰ PHÂN HOÁ LÃNH THỔ</a:t>
            </a:r>
          </a:p>
        </p:txBody>
      </p:sp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76200" y="914402"/>
            <a:ext cx="91440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TIẾT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</a:rPr>
              <a:t>20 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– BÀI 17: VÙNG TRUNG DU VÀ MIỀN NÚI BẮC BỘ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5410200" y="1532901"/>
            <a:ext cx="0" cy="5325099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Box 18"/>
          <p:cNvSpPr txBox="1">
            <a:spLocks noChangeArrowheads="1"/>
          </p:cNvSpPr>
          <p:nvPr/>
        </p:nvSpPr>
        <p:spPr bwMode="auto">
          <a:xfrm>
            <a:off x="152100" y="1870998"/>
            <a:ext cx="6515100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ĐIỀU KIỆN TỰ NHIÊN VÀ TÀI NGUYÊN </a:t>
            </a:r>
            <a:endParaRPr lang="en-US" sz="2000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  <a:buFontTx/>
              <a:buNone/>
            </a:pP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 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200190" y="1428690"/>
            <a:ext cx="796607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VỊ TRÍ ĐỊA LÍ VÀ GIỚI HẠN LÃNH 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THỔ</a:t>
            </a:r>
            <a:endParaRPr lang="en-US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234485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4" descr="Luoc do Tu nhien vung Trung du mien nui Bac B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28599"/>
            <a:ext cx="6324600" cy="6400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reeform 3"/>
          <p:cNvSpPr/>
          <p:nvPr/>
        </p:nvSpPr>
        <p:spPr>
          <a:xfrm>
            <a:off x="1600200" y="1219200"/>
            <a:ext cx="3189877" cy="2667000"/>
          </a:xfrm>
          <a:custGeom>
            <a:avLst/>
            <a:gdLst>
              <a:gd name="connsiteX0" fmla="*/ 0 w 4751882"/>
              <a:gd name="connsiteY0" fmla="*/ 442769 h 2829836"/>
              <a:gd name="connsiteX1" fmla="*/ 44970 w 4751882"/>
              <a:gd name="connsiteY1" fmla="*/ 412789 h 2829836"/>
              <a:gd name="connsiteX2" fmla="*/ 89941 w 4751882"/>
              <a:gd name="connsiteY2" fmla="*/ 397799 h 2829836"/>
              <a:gd name="connsiteX3" fmla="*/ 134911 w 4751882"/>
              <a:gd name="connsiteY3" fmla="*/ 307858 h 2829836"/>
              <a:gd name="connsiteX4" fmla="*/ 179882 w 4751882"/>
              <a:gd name="connsiteY4" fmla="*/ 277877 h 2829836"/>
              <a:gd name="connsiteX5" fmla="*/ 284813 w 4751882"/>
              <a:gd name="connsiteY5" fmla="*/ 232907 h 2829836"/>
              <a:gd name="connsiteX6" fmla="*/ 359763 w 4751882"/>
              <a:gd name="connsiteY6" fmla="*/ 157956 h 2829836"/>
              <a:gd name="connsiteX7" fmla="*/ 434714 w 4751882"/>
              <a:gd name="connsiteY7" fmla="*/ 97995 h 2829836"/>
              <a:gd name="connsiteX8" fmla="*/ 629586 w 4751882"/>
              <a:gd name="connsiteY8" fmla="*/ 68015 h 2829836"/>
              <a:gd name="connsiteX9" fmla="*/ 719527 w 4751882"/>
              <a:gd name="connsiteY9" fmla="*/ 97995 h 2829836"/>
              <a:gd name="connsiteX10" fmla="*/ 764498 w 4751882"/>
              <a:gd name="connsiteY10" fmla="*/ 112985 h 2829836"/>
              <a:gd name="connsiteX11" fmla="*/ 809468 w 4751882"/>
              <a:gd name="connsiteY11" fmla="*/ 142966 h 2829836"/>
              <a:gd name="connsiteX12" fmla="*/ 899409 w 4751882"/>
              <a:gd name="connsiteY12" fmla="*/ 187936 h 2829836"/>
              <a:gd name="connsiteX13" fmla="*/ 974360 w 4751882"/>
              <a:gd name="connsiteY13" fmla="*/ 262887 h 2829836"/>
              <a:gd name="connsiteX14" fmla="*/ 1049311 w 4751882"/>
              <a:gd name="connsiteY14" fmla="*/ 322848 h 2829836"/>
              <a:gd name="connsiteX15" fmla="*/ 1094282 w 4751882"/>
              <a:gd name="connsiteY15" fmla="*/ 337838 h 2829836"/>
              <a:gd name="connsiteX16" fmla="*/ 1334124 w 4751882"/>
              <a:gd name="connsiteY16" fmla="*/ 277877 h 2829836"/>
              <a:gd name="connsiteX17" fmla="*/ 1364104 w 4751882"/>
              <a:gd name="connsiteY17" fmla="*/ 232907 h 2829836"/>
              <a:gd name="connsiteX18" fmla="*/ 1394085 w 4751882"/>
              <a:gd name="connsiteY18" fmla="*/ 127976 h 2829836"/>
              <a:gd name="connsiteX19" fmla="*/ 1424065 w 4751882"/>
              <a:gd name="connsiteY19" fmla="*/ 97995 h 2829836"/>
              <a:gd name="connsiteX20" fmla="*/ 1454045 w 4751882"/>
              <a:gd name="connsiteY20" fmla="*/ 53025 h 2829836"/>
              <a:gd name="connsiteX21" fmla="*/ 1499016 w 4751882"/>
              <a:gd name="connsiteY21" fmla="*/ 38035 h 2829836"/>
              <a:gd name="connsiteX22" fmla="*/ 1618937 w 4751882"/>
              <a:gd name="connsiteY22" fmla="*/ 53025 h 2829836"/>
              <a:gd name="connsiteX23" fmla="*/ 1648918 w 4751882"/>
              <a:gd name="connsiteY23" fmla="*/ 83005 h 2829836"/>
              <a:gd name="connsiteX24" fmla="*/ 1693888 w 4751882"/>
              <a:gd name="connsiteY24" fmla="*/ 112985 h 2829836"/>
              <a:gd name="connsiteX25" fmla="*/ 1828800 w 4751882"/>
              <a:gd name="connsiteY25" fmla="*/ 187936 h 2829836"/>
              <a:gd name="connsiteX26" fmla="*/ 1873770 w 4751882"/>
              <a:gd name="connsiteY26" fmla="*/ 97995 h 2829836"/>
              <a:gd name="connsiteX27" fmla="*/ 1918741 w 4751882"/>
              <a:gd name="connsiteY27" fmla="*/ 83005 h 2829836"/>
              <a:gd name="connsiteX28" fmla="*/ 2023672 w 4751882"/>
              <a:gd name="connsiteY28" fmla="*/ 97995 h 2829836"/>
              <a:gd name="connsiteX29" fmla="*/ 2128603 w 4751882"/>
              <a:gd name="connsiteY29" fmla="*/ 217917 h 2829836"/>
              <a:gd name="connsiteX30" fmla="*/ 2173573 w 4751882"/>
              <a:gd name="connsiteY30" fmla="*/ 247897 h 2829836"/>
              <a:gd name="connsiteX31" fmla="*/ 2203554 w 4751882"/>
              <a:gd name="connsiteY31" fmla="*/ 277877 h 2829836"/>
              <a:gd name="connsiteX32" fmla="*/ 2293495 w 4751882"/>
              <a:gd name="connsiteY32" fmla="*/ 307858 h 2829836"/>
              <a:gd name="connsiteX33" fmla="*/ 2383436 w 4751882"/>
              <a:gd name="connsiteY33" fmla="*/ 367818 h 2829836"/>
              <a:gd name="connsiteX34" fmla="*/ 2533337 w 4751882"/>
              <a:gd name="connsiteY34" fmla="*/ 412789 h 2829836"/>
              <a:gd name="connsiteX35" fmla="*/ 2563318 w 4751882"/>
              <a:gd name="connsiteY35" fmla="*/ 442769 h 2829836"/>
              <a:gd name="connsiteX36" fmla="*/ 2653259 w 4751882"/>
              <a:gd name="connsiteY36" fmla="*/ 502730 h 2829836"/>
              <a:gd name="connsiteX37" fmla="*/ 2728209 w 4751882"/>
              <a:gd name="connsiteY37" fmla="*/ 577681 h 2829836"/>
              <a:gd name="connsiteX38" fmla="*/ 2758190 w 4751882"/>
              <a:gd name="connsiteY38" fmla="*/ 622651 h 2829836"/>
              <a:gd name="connsiteX39" fmla="*/ 2878111 w 4751882"/>
              <a:gd name="connsiteY39" fmla="*/ 727582 h 2829836"/>
              <a:gd name="connsiteX40" fmla="*/ 2938072 w 4751882"/>
              <a:gd name="connsiteY40" fmla="*/ 802533 h 2829836"/>
              <a:gd name="connsiteX41" fmla="*/ 2983042 w 4751882"/>
              <a:gd name="connsiteY41" fmla="*/ 832513 h 2829836"/>
              <a:gd name="connsiteX42" fmla="*/ 3057993 w 4751882"/>
              <a:gd name="connsiteY42" fmla="*/ 877484 h 2829836"/>
              <a:gd name="connsiteX43" fmla="*/ 3102963 w 4751882"/>
              <a:gd name="connsiteY43" fmla="*/ 922454 h 2829836"/>
              <a:gd name="connsiteX44" fmla="*/ 3192904 w 4751882"/>
              <a:gd name="connsiteY44" fmla="*/ 982415 h 2829836"/>
              <a:gd name="connsiteX45" fmla="*/ 3237875 w 4751882"/>
              <a:gd name="connsiteY45" fmla="*/ 1012395 h 2829836"/>
              <a:gd name="connsiteX46" fmla="*/ 3327816 w 4751882"/>
              <a:gd name="connsiteY46" fmla="*/ 1072356 h 2829836"/>
              <a:gd name="connsiteX47" fmla="*/ 3462727 w 4751882"/>
              <a:gd name="connsiteY47" fmla="*/ 1177287 h 2829836"/>
              <a:gd name="connsiteX48" fmla="*/ 3507698 w 4751882"/>
              <a:gd name="connsiteY48" fmla="*/ 1192277 h 2829836"/>
              <a:gd name="connsiteX49" fmla="*/ 3582649 w 4751882"/>
              <a:gd name="connsiteY49" fmla="*/ 1252238 h 2829836"/>
              <a:gd name="connsiteX50" fmla="*/ 3702570 w 4751882"/>
              <a:gd name="connsiteY50" fmla="*/ 1357169 h 2829836"/>
              <a:gd name="connsiteX51" fmla="*/ 3747541 w 4751882"/>
              <a:gd name="connsiteY51" fmla="*/ 1402140 h 2829836"/>
              <a:gd name="connsiteX52" fmla="*/ 3807501 w 4751882"/>
              <a:gd name="connsiteY52" fmla="*/ 1492081 h 2829836"/>
              <a:gd name="connsiteX53" fmla="*/ 3882452 w 4751882"/>
              <a:gd name="connsiteY53" fmla="*/ 1597012 h 2829836"/>
              <a:gd name="connsiteX54" fmla="*/ 3942413 w 4751882"/>
              <a:gd name="connsiteY54" fmla="*/ 1686953 h 2829836"/>
              <a:gd name="connsiteX55" fmla="*/ 3987383 w 4751882"/>
              <a:gd name="connsiteY55" fmla="*/ 1746913 h 2829836"/>
              <a:gd name="connsiteX56" fmla="*/ 4047344 w 4751882"/>
              <a:gd name="connsiteY56" fmla="*/ 1806874 h 2829836"/>
              <a:gd name="connsiteX57" fmla="*/ 4092314 w 4751882"/>
              <a:gd name="connsiteY57" fmla="*/ 1896815 h 2829836"/>
              <a:gd name="connsiteX58" fmla="*/ 4107304 w 4751882"/>
              <a:gd name="connsiteY58" fmla="*/ 1941785 h 2829836"/>
              <a:gd name="connsiteX59" fmla="*/ 4047344 w 4751882"/>
              <a:gd name="connsiteY59" fmla="*/ 1971766 h 2829836"/>
              <a:gd name="connsiteX60" fmla="*/ 4137285 w 4751882"/>
              <a:gd name="connsiteY60" fmla="*/ 2031726 h 2829836"/>
              <a:gd name="connsiteX61" fmla="*/ 4242216 w 4751882"/>
              <a:gd name="connsiteY61" fmla="*/ 2151648 h 2829836"/>
              <a:gd name="connsiteX62" fmla="*/ 4257206 w 4751882"/>
              <a:gd name="connsiteY62" fmla="*/ 2211608 h 2829836"/>
              <a:gd name="connsiteX63" fmla="*/ 4302177 w 4751882"/>
              <a:gd name="connsiteY63" fmla="*/ 2226599 h 2829836"/>
              <a:gd name="connsiteX64" fmla="*/ 4437088 w 4751882"/>
              <a:gd name="connsiteY64" fmla="*/ 2241589 h 2829836"/>
              <a:gd name="connsiteX65" fmla="*/ 4527029 w 4751882"/>
              <a:gd name="connsiteY65" fmla="*/ 2421471 h 2829836"/>
              <a:gd name="connsiteX66" fmla="*/ 4572000 w 4751882"/>
              <a:gd name="connsiteY66" fmla="*/ 2526402 h 2829836"/>
              <a:gd name="connsiteX67" fmla="*/ 4691921 w 4751882"/>
              <a:gd name="connsiteY67" fmla="*/ 2541392 h 2829836"/>
              <a:gd name="connsiteX68" fmla="*/ 4736891 w 4751882"/>
              <a:gd name="connsiteY68" fmla="*/ 2721274 h 2829836"/>
              <a:gd name="connsiteX69" fmla="*/ 4751882 w 4751882"/>
              <a:gd name="connsiteY69" fmla="*/ 2766244 h 2829836"/>
              <a:gd name="connsiteX70" fmla="*/ 4736891 w 4751882"/>
              <a:gd name="connsiteY70" fmla="*/ 2706284 h 2829836"/>
              <a:gd name="connsiteX71" fmla="*/ 4646950 w 4751882"/>
              <a:gd name="connsiteY71" fmla="*/ 2736264 h 2829836"/>
              <a:gd name="connsiteX72" fmla="*/ 4557009 w 4751882"/>
              <a:gd name="connsiteY72" fmla="*/ 2796225 h 2829836"/>
              <a:gd name="connsiteX73" fmla="*/ 4122295 w 4751882"/>
              <a:gd name="connsiteY73" fmla="*/ 2766244 h 2829836"/>
              <a:gd name="connsiteX74" fmla="*/ 4047344 w 4751882"/>
              <a:gd name="connsiteY74" fmla="*/ 2691294 h 2829836"/>
              <a:gd name="connsiteX75" fmla="*/ 4017363 w 4751882"/>
              <a:gd name="connsiteY75" fmla="*/ 2661313 h 2829836"/>
              <a:gd name="connsiteX76" fmla="*/ 3942413 w 4751882"/>
              <a:gd name="connsiteY76" fmla="*/ 2646323 h 2829836"/>
              <a:gd name="connsiteX77" fmla="*/ 3792511 w 4751882"/>
              <a:gd name="connsiteY77" fmla="*/ 2586363 h 2829836"/>
              <a:gd name="connsiteX78" fmla="*/ 3717560 w 4751882"/>
              <a:gd name="connsiteY78" fmla="*/ 2526402 h 2829836"/>
              <a:gd name="connsiteX79" fmla="*/ 3597639 w 4751882"/>
              <a:gd name="connsiteY79" fmla="*/ 2466441 h 2829836"/>
              <a:gd name="connsiteX80" fmla="*/ 3507698 w 4751882"/>
              <a:gd name="connsiteY80" fmla="*/ 2451451 h 2829836"/>
              <a:gd name="connsiteX81" fmla="*/ 3462727 w 4751882"/>
              <a:gd name="connsiteY81" fmla="*/ 2421471 h 2829836"/>
              <a:gd name="connsiteX82" fmla="*/ 3417757 w 4751882"/>
              <a:gd name="connsiteY82" fmla="*/ 2406481 h 2829836"/>
              <a:gd name="connsiteX83" fmla="*/ 2968052 w 4751882"/>
              <a:gd name="connsiteY83" fmla="*/ 2391490 h 2829836"/>
              <a:gd name="connsiteX84" fmla="*/ 2908091 w 4751882"/>
              <a:gd name="connsiteY84" fmla="*/ 2361510 h 2829836"/>
              <a:gd name="connsiteX85" fmla="*/ 2818150 w 4751882"/>
              <a:gd name="connsiteY85" fmla="*/ 2331530 h 2829836"/>
              <a:gd name="connsiteX86" fmla="*/ 2803160 w 4751882"/>
              <a:gd name="connsiteY86" fmla="*/ 2271569 h 2829836"/>
              <a:gd name="connsiteX87" fmla="*/ 2713219 w 4751882"/>
              <a:gd name="connsiteY87" fmla="*/ 2196618 h 2829836"/>
              <a:gd name="connsiteX88" fmla="*/ 2668249 w 4751882"/>
              <a:gd name="connsiteY88" fmla="*/ 2151648 h 2829836"/>
              <a:gd name="connsiteX89" fmla="*/ 2638268 w 4751882"/>
              <a:gd name="connsiteY89" fmla="*/ 2076697 h 2829836"/>
              <a:gd name="connsiteX90" fmla="*/ 2233534 w 4751882"/>
              <a:gd name="connsiteY90" fmla="*/ 2046717 h 2829836"/>
              <a:gd name="connsiteX91" fmla="*/ 2143593 w 4751882"/>
              <a:gd name="connsiteY91" fmla="*/ 2061707 h 2829836"/>
              <a:gd name="connsiteX92" fmla="*/ 2098622 w 4751882"/>
              <a:gd name="connsiteY92" fmla="*/ 2076697 h 2829836"/>
              <a:gd name="connsiteX93" fmla="*/ 2083632 w 4751882"/>
              <a:gd name="connsiteY93" fmla="*/ 2121667 h 2829836"/>
              <a:gd name="connsiteX94" fmla="*/ 2068642 w 4751882"/>
              <a:gd name="connsiteY94" fmla="*/ 2211608 h 2829836"/>
              <a:gd name="connsiteX95" fmla="*/ 1978701 w 4751882"/>
              <a:gd name="connsiteY95" fmla="*/ 2241589 h 2829836"/>
              <a:gd name="connsiteX96" fmla="*/ 1933731 w 4751882"/>
              <a:gd name="connsiteY96" fmla="*/ 2286559 h 2829836"/>
              <a:gd name="connsiteX97" fmla="*/ 1723868 w 4751882"/>
              <a:gd name="connsiteY97" fmla="*/ 2286559 h 2829836"/>
              <a:gd name="connsiteX98" fmla="*/ 1693888 w 4751882"/>
              <a:gd name="connsiteY98" fmla="*/ 2226599 h 2829836"/>
              <a:gd name="connsiteX99" fmla="*/ 1558977 w 4751882"/>
              <a:gd name="connsiteY99" fmla="*/ 2181628 h 2829836"/>
              <a:gd name="connsiteX100" fmla="*/ 1514006 w 4751882"/>
              <a:gd name="connsiteY100" fmla="*/ 2166638 h 2829836"/>
              <a:gd name="connsiteX101" fmla="*/ 1469036 w 4751882"/>
              <a:gd name="connsiteY101" fmla="*/ 2151648 h 2829836"/>
              <a:gd name="connsiteX102" fmla="*/ 1394085 w 4751882"/>
              <a:gd name="connsiteY102" fmla="*/ 2046717 h 2829836"/>
              <a:gd name="connsiteX103" fmla="*/ 1334124 w 4751882"/>
              <a:gd name="connsiteY103" fmla="*/ 2016736 h 2829836"/>
              <a:gd name="connsiteX104" fmla="*/ 1214203 w 4751882"/>
              <a:gd name="connsiteY104" fmla="*/ 1986756 h 2829836"/>
              <a:gd name="connsiteX105" fmla="*/ 1094282 w 4751882"/>
              <a:gd name="connsiteY105" fmla="*/ 1851844 h 2829836"/>
              <a:gd name="connsiteX106" fmla="*/ 1049311 w 4751882"/>
              <a:gd name="connsiteY106" fmla="*/ 1761903 h 2829836"/>
              <a:gd name="connsiteX107" fmla="*/ 1034321 w 4751882"/>
              <a:gd name="connsiteY107" fmla="*/ 1716933 h 2829836"/>
              <a:gd name="connsiteX108" fmla="*/ 989350 w 4751882"/>
              <a:gd name="connsiteY108" fmla="*/ 1701943 h 2829836"/>
              <a:gd name="connsiteX109" fmla="*/ 944380 w 4751882"/>
              <a:gd name="connsiteY109" fmla="*/ 1656972 h 2829836"/>
              <a:gd name="connsiteX110" fmla="*/ 899409 w 4751882"/>
              <a:gd name="connsiteY110" fmla="*/ 1641982 h 2829836"/>
              <a:gd name="connsiteX111" fmla="*/ 869429 w 4751882"/>
              <a:gd name="connsiteY111" fmla="*/ 1582022 h 2829836"/>
              <a:gd name="connsiteX112" fmla="*/ 899409 w 4751882"/>
              <a:gd name="connsiteY112" fmla="*/ 1537051 h 2829836"/>
              <a:gd name="connsiteX113" fmla="*/ 944380 w 4751882"/>
              <a:gd name="connsiteY113" fmla="*/ 1492081 h 2829836"/>
              <a:gd name="connsiteX114" fmla="*/ 1034321 w 4751882"/>
              <a:gd name="connsiteY114" fmla="*/ 1357169 h 2829836"/>
              <a:gd name="connsiteX115" fmla="*/ 1079291 w 4751882"/>
              <a:gd name="connsiteY115" fmla="*/ 1312199 h 2829836"/>
              <a:gd name="connsiteX116" fmla="*/ 1124262 w 4751882"/>
              <a:gd name="connsiteY116" fmla="*/ 1282218 h 2829836"/>
              <a:gd name="connsiteX117" fmla="*/ 1139252 w 4751882"/>
              <a:gd name="connsiteY117" fmla="*/ 1237248 h 2829836"/>
              <a:gd name="connsiteX118" fmla="*/ 1109272 w 4751882"/>
              <a:gd name="connsiteY118" fmla="*/ 1192277 h 2829836"/>
              <a:gd name="connsiteX119" fmla="*/ 1064301 w 4751882"/>
              <a:gd name="connsiteY119" fmla="*/ 1162297 h 2829836"/>
              <a:gd name="connsiteX120" fmla="*/ 929390 w 4751882"/>
              <a:gd name="connsiteY120" fmla="*/ 1132317 h 2829836"/>
              <a:gd name="connsiteX121" fmla="*/ 884419 w 4751882"/>
              <a:gd name="connsiteY121" fmla="*/ 1057366 h 2829836"/>
              <a:gd name="connsiteX122" fmla="*/ 809468 w 4751882"/>
              <a:gd name="connsiteY122" fmla="*/ 1132317 h 2829836"/>
              <a:gd name="connsiteX123" fmla="*/ 689547 w 4751882"/>
              <a:gd name="connsiteY123" fmla="*/ 1162297 h 2829836"/>
              <a:gd name="connsiteX124" fmla="*/ 644577 w 4751882"/>
              <a:gd name="connsiteY124" fmla="*/ 1177287 h 2829836"/>
              <a:gd name="connsiteX125" fmla="*/ 614596 w 4751882"/>
              <a:gd name="connsiteY125" fmla="*/ 1147307 h 2829836"/>
              <a:gd name="connsiteX126" fmla="*/ 599606 w 4751882"/>
              <a:gd name="connsiteY126" fmla="*/ 1087346 h 2829836"/>
              <a:gd name="connsiteX127" fmla="*/ 584616 w 4751882"/>
              <a:gd name="connsiteY127" fmla="*/ 1042376 h 2829836"/>
              <a:gd name="connsiteX128" fmla="*/ 524655 w 4751882"/>
              <a:gd name="connsiteY128" fmla="*/ 907464 h 2829836"/>
              <a:gd name="connsiteX129" fmla="*/ 449704 w 4751882"/>
              <a:gd name="connsiteY129" fmla="*/ 832513 h 2829836"/>
              <a:gd name="connsiteX130" fmla="*/ 434714 w 4751882"/>
              <a:gd name="connsiteY130" fmla="*/ 787543 h 2829836"/>
              <a:gd name="connsiteX131" fmla="*/ 389744 w 4751882"/>
              <a:gd name="connsiteY131" fmla="*/ 742572 h 2829836"/>
              <a:gd name="connsiteX132" fmla="*/ 359763 w 4751882"/>
              <a:gd name="connsiteY132" fmla="*/ 697602 h 2829836"/>
              <a:gd name="connsiteX133" fmla="*/ 299803 w 4751882"/>
              <a:gd name="connsiteY133" fmla="*/ 562690 h 2829836"/>
              <a:gd name="connsiteX134" fmla="*/ 269822 w 4751882"/>
              <a:gd name="connsiteY134" fmla="*/ 532710 h 2829836"/>
              <a:gd name="connsiteX135" fmla="*/ 194872 w 4751882"/>
              <a:gd name="connsiteY135" fmla="*/ 487740 h 2829836"/>
              <a:gd name="connsiteX136" fmla="*/ 164891 w 4751882"/>
              <a:gd name="connsiteY136" fmla="*/ 442769 h 2829836"/>
              <a:gd name="connsiteX137" fmla="*/ 74950 w 4751882"/>
              <a:gd name="connsiteY137" fmla="*/ 397799 h 2829836"/>
              <a:gd name="connsiteX138" fmla="*/ 134911 w 4751882"/>
              <a:gd name="connsiteY138" fmla="*/ 472749 h 2829836"/>
              <a:gd name="connsiteX139" fmla="*/ 179882 w 4751882"/>
              <a:gd name="connsiteY139" fmla="*/ 592671 h 2829836"/>
              <a:gd name="connsiteX140" fmla="*/ 194872 w 4751882"/>
              <a:gd name="connsiteY140" fmla="*/ 652631 h 2829836"/>
              <a:gd name="connsiteX141" fmla="*/ 209862 w 4751882"/>
              <a:gd name="connsiteY141" fmla="*/ 697602 h 2829836"/>
              <a:gd name="connsiteX142" fmla="*/ 194872 w 4751882"/>
              <a:gd name="connsiteY142" fmla="*/ 517720 h 2829836"/>
              <a:gd name="connsiteX143" fmla="*/ 164891 w 4751882"/>
              <a:gd name="connsiteY143" fmla="*/ 487740 h 2829836"/>
              <a:gd name="connsiteX144" fmla="*/ 74950 w 4751882"/>
              <a:gd name="connsiteY144" fmla="*/ 457759 h 2829836"/>
              <a:gd name="connsiteX145" fmla="*/ 29980 w 4751882"/>
              <a:gd name="connsiteY145" fmla="*/ 427779 h 2829836"/>
              <a:gd name="connsiteX146" fmla="*/ 74950 w 4751882"/>
              <a:gd name="connsiteY146" fmla="*/ 412789 h 2829836"/>
              <a:gd name="connsiteX147" fmla="*/ 104931 w 4751882"/>
              <a:gd name="connsiteY147" fmla="*/ 442769 h 2829836"/>
              <a:gd name="connsiteX148" fmla="*/ 164891 w 4751882"/>
              <a:gd name="connsiteY148" fmla="*/ 517720 h 2829836"/>
              <a:gd name="connsiteX149" fmla="*/ 179882 w 4751882"/>
              <a:gd name="connsiteY149" fmla="*/ 562690 h 2829836"/>
              <a:gd name="connsiteX150" fmla="*/ 209862 w 4751882"/>
              <a:gd name="connsiteY150" fmla="*/ 592671 h 2829836"/>
              <a:gd name="connsiteX151" fmla="*/ 314793 w 4751882"/>
              <a:gd name="connsiteY151" fmla="*/ 652631 h 2829836"/>
              <a:gd name="connsiteX152" fmla="*/ 404734 w 4751882"/>
              <a:gd name="connsiteY152" fmla="*/ 712592 h 2829836"/>
              <a:gd name="connsiteX153" fmla="*/ 359763 w 4751882"/>
              <a:gd name="connsiteY153" fmla="*/ 802533 h 2829836"/>
              <a:gd name="connsiteX154" fmla="*/ 494675 w 4751882"/>
              <a:gd name="connsiteY154" fmla="*/ 817523 h 2829836"/>
              <a:gd name="connsiteX155" fmla="*/ 314793 w 4751882"/>
              <a:gd name="connsiteY155" fmla="*/ 712592 h 2829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</a:cxnLst>
            <a:rect l="l" t="t" r="r" b="b"/>
            <a:pathLst>
              <a:path w="4751882" h="2829836">
                <a:moveTo>
                  <a:pt x="0" y="442769"/>
                </a:moveTo>
                <a:cubicBezTo>
                  <a:pt x="14990" y="432776"/>
                  <a:pt x="28856" y="420846"/>
                  <a:pt x="44970" y="412789"/>
                </a:cubicBezTo>
                <a:cubicBezTo>
                  <a:pt x="59103" y="405723"/>
                  <a:pt x="77602" y="407670"/>
                  <a:pt x="89941" y="397799"/>
                </a:cubicBezTo>
                <a:cubicBezTo>
                  <a:pt x="160143" y="341637"/>
                  <a:pt x="86634" y="368204"/>
                  <a:pt x="134911" y="307858"/>
                </a:cubicBezTo>
                <a:cubicBezTo>
                  <a:pt x="146166" y="293790"/>
                  <a:pt x="164240" y="286816"/>
                  <a:pt x="179882" y="277877"/>
                </a:cubicBezTo>
                <a:cubicBezTo>
                  <a:pt x="231747" y="248240"/>
                  <a:pt x="234361" y="249724"/>
                  <a:pt x="284813" y="232907"/>
                </a:cubicBezTo>
                <a:cubicBezTo>
                  <a:pt x="309796" y="207923"/>
                  <a:pt x="330365" y="177554"/>
                  <a:pt x="359763" y="157956"/>
                </a:cubicBezTo>
                <a:cubicBezTo>
                  <a:pt x="416493" y="120137"/>
                  <a:pt x="391995" y="140715"/>
                  <a:pt x="434714" y="97995"/>
                </a:cubicBezTo>
                <a:cubicBezTo>
                  <a:pt x="467379" y="0"/>
                  <a:pt x="439106" y="36269"/>
                  <a:pt x="629586" y="68015"/>
                </a:cubicBezTo>
                <a:cubicBezTo>
                  <a:pt x="660758" y="73210"/>
                  <a:pt x="689547" y="88002"/>
                  <a:pt x="719527" y="97995"/>
                </a:cubicBezTo>
                <a:lnTo>
                  <a:pt x="764498" y="112985"/>
                </a:lnTo>
                <a:cubicBezTo>
                  <a:pt x="779488" y="122979"/>
                  <a:pt x="793354" y="134909"/>
                  <a:pt x="809468" y="142966"/>
                </a:cubicBezTo>
                <a:cubicBezTo>
                  <a:pt x="870797" y="173631"/>
                  <a:pt x="842128" y="137815"/>
                  <a:pt x="899409" y="187936"/>
                </a:cubicBezTo>
                <a:cubicBezTo>
                  <a:pt x="925999" y="211202"/>
                  <a:pt x="949376" y="237903"/>
                  <a:pt x="974360" y="262887"/>
                </a:cubicBezTo>
                <a:cubicBezTo>
                  <a:pt x="1002242" y="290769"/>
                  <a:pt x="1011497" y="303941"/>
                  <a:pt x="1049311" y="322848"/>
                </a:cubicBezTo>
                <a:cubicBezTo>
                  <a:pt x="1063444" y="329915"/>
                  <a:pt x="1079292" y="332841"/>
                  <a:pt x="1094282" y="337838"/>
                </a:cubicBezTo>
                <a:cubicBezTo>
                  <a:pt x="1430170" y="315446"/>
                  <a:pt x="1275340" y="395446"/>
                  <a:pt x="1334124" y="277877"/>
                </a:cubicBezTo>
                <a:cubicBezTo>
                  <a:pt x="1342181" y="261763"/>
                  <a:pt x="1354111" y="247897"/>
                  <a:pt x="1364104" y="232907"/>
                </a:cubicBezTo>
                <a:cubicBezTo>
                  <a:pt x="1366904" y="221709"/>
                  <a:pt x="1384870" y="143335"/>
                  <a:pt x="1394085" y="127976"/>
                </a:cubicBezTo>
                <a:cubicBezTo>
                  <a:pt x="1401356" y="115857"/>
                  <a:pt x="1415236" y="109031"/>
                  <a:pt x="1424065" y="97995"/>
                </a:cubicBezTo>
                <a:cubicBezTo>
                  <a:pt x="1435319" y="83927"/>
                  <a:pt x="1439977" y="64279"/>
                  <a:pt x="1454045" y="53025"/>
                </a:cubicBezTo>
                <a:cubicBezTo>
                  <a:pt x="1466384" y="43154"/>
                  <a:pt x="1484026" y="43032"/>
                  <a:pt x="1499016" y="38035"/>
                </a:cubicBezTo>
                <a:cubicBezTo>
                  <a:pt x="1538990" y="43032"/>
                  <a:pt x="1580351" y="41449"/>
                  <a:pt x="1618937" y="53025"/>
                </a:cubicBezTo>
                <a:cubicBezTo>
                  <a:pt x="1632474" y="57086"/>
                  <a:pt x="1637882" y="74176"/>
                  <a:pt x="1648918" y="83005"/>
                </a:cubicBezTo>
                <a:cubicBezTo>
                  <a:pt x="1662986" y="94259"/>
                  <a:pt x="1678898" y="102992"/>
                  <a:pt x="1693888" y="112985"/>
                </a:cubicBezTo>
                <a:cubicBezTo>
                  <a:pt x="1767982" y="224125"/>
                  <a:pt x="1718517" y="209992"/>
                  <a:pt x="1828800" y="187936"/>
                </a:cubicBezTo>
                <a:cubicBezTo>
                  <a:pt x="1838675" y="158312"/>
                  <a:pt x="1847354" y="119128"/>
                  <a:pt x="1873770" y="97995"/>
                </a:cubicBezTo>
                <a:cubicBezTo>
                  <a:pt x="1886109" y="88124"/>
                  <a:pt x="1903751" y="88002"/>
                  <a:pt x="1918741" y="83005"/>
                </a:cubicBezTo>
                <a:cubicBezTo>
                  <a:pt x="1953718" y="88002"/>
                  <a:pt x="1992070" y="82194"/>
                  <a:pt x="2023672" y="97995"/>
                </a:cubicBezTo>
                <a:cubicBezTo>
                  <a:pt x="2120899" y="146609"/>
                  <a:pt x="2074160" y="163474"/>
                  <a:pt x="2128603" y="217917"/>
                </a:cubicBezTo>
                <a:cubicBezTo>
                  <a:pt x="2141342" y="230656"/>
                  <a:pt x="2159505" y="236643"/>
                  <a:pt x="2173573" y="247897"/>
                </a:cubicBezTo>
                <a:cubicBezTo>
                  <a:pt x="2184609" y="256726"/>
                  <a:pt x="2190913" y="271557"/>
                  <a:pt x="2203554" y="277877"/>
                </a:cubicBezTo>
                <a:cubicBezTo>
                  <a:pt x="2231820" y="292010"/>
                  <a:pt x="2267200" y="290328"/>
                  <a:pt x="2293495" y="307858"/>
                </a:cubicBezTo>
                <a:cubicBezTo>
                  <a:pt x="2323475" y="327845"/>
                  <a:pt x="2349253" y="356424"/>
                  <a:pt x="2383436" y="367818"/>
                </a:cubicBezTo>
                <a:cubicBezTo>
                  <a:pt x="2492922" y="404314"/>
                  <a:pt x="2442718" y="390134"/>
                  <a:pt x="2533337" y="412789"/>
                </a:cubicBezTo>
                <a:cubicBezTo>
                  <a:pt x="2543331" y="422782"/>
                  <a:pt x="2552012" y="434289"/>
                  <a:pt x="2563318" y="442769"/>
                </a:cubicBezTo>
                <a:cubicBezTo>
                  <a:pt x="2592144" y="464388"/>
                  <a:pt x="2653259" y="502730"/>
                  <a:pt x="2653259" y="502730"/>
                </a:cubicBezTo>
                <a:cubicBezTo>
                  <a:pt x="2733203" y="622645"/>
                  <a:pt x="2628279" y="477751"/>
                  <a:pt x="2728209" y="577681"/>
                </a:cubicBezTo>
                <a:cubicBezTo>
                  <a:pt x="2740948" y="590420"/>
                  <a:pt x="2746326" y="609093"/>
                  <a:pt x="2758190" y="622651"/>
                </a:cubicBezTo>
                <a:cubicBezTo>
                  <a:pt x="2866072" y="745944"/>
                  <a:pt x="2793447" y="659850"/>
                  <a:pt x="2878111" y="727582"/>
                </a:cubicBezTo>
                <a:cubicBezTo>
                  <a:pt x="2952279" y="786917"/>
                  <a:pt x="2860162" y="724624"/>
                  <a:pt x="2938072" y="802533"/>
                </a:cubicBezTo>
                <a:cubicBezTo>
                  <a:pt x="2950811" y="815272"/>
                  <a:pt x="2968974" y="821259"/>
                  <a:pt x="2983042" y="832513"/>
                </a:cubicBezTo>
                <a:cubicBezTo>
                  <a:pt x="3041833" y="879546"/>
                  <a:pt x="2979894" y="851452"/>
                  <a:pt x="3057993" y="877484"/>
                </a:cubicBezTo>
                <a:cubicBezTo>
                  <a:pt x="3072983" y="892474"/>
                  <a:pt x="3086229" y="909439"/>
                  <a:pt x="3102963" y="922454"/>
                </a:cubicBezTo>
                <a:cubicBezTo>
                  <a:pt x="3131405" y="944575"/>
                  <a:pt x="3162924" y="962428"/>
                  <a:pt x="3192904" y="982415"/>
                </a:cubicBezTo>
                <a:cubicBezTo>
                  <a:pt x="3207894" y="992408"/>
                  <a:pt x="3225136" y="999656"/>
                  <a:pt x="3237875" y="1012395"/>
                </a:cubicBezTo>
                <a:cubicBezTo>
                  <a:pt x="3294018" y="1068539"/>
                  <a:pt x="3262734" y="1050662"/>
                  <a:pt x="3327816" y="1072356"/>
                </a:cubicBezTo>
                <a:cubicBezTo>
                  <a:pt x="3366617" y="1111157"/>
                  <a:pt x="3408938" y="1159358"/>
                  <a:pt x="3462727" y="1177287"/>
                </a:cubicBezTo>
                <a:lnTo>
                  <a:pt x="3507698" y="1192277"/>
                </a:lnTo>
                <a:cubicBezTo>
                  <a:pt x="3646125" y="1284564"/>
                  <a:pt x="3475839" y="1166792"/>
                  <a:pt x="3582649" y="1252238"/>
                </a:cubicBezTo>
                <a:cubicBezTo>
                  <a:pt x="3706589" y="1351389"/>
                  <a:pt x="3517660" y="1172259"/>
                  <a:pt x="3702570" y="1357169"/>
                </a:cubicBezTo>
                <a:cubicBezTo>
                  <a:pt x="3717560" y="1372159"/>
                  <a:pt x="3738060" y="1383179"/>
                  <a:pt x="3747541" y="1402140"/>
                </a:cubicBezTo>
                <a:cubicBezTo>
                  <a:pt x="3783841" y="1474741"/>
                  <a:pt x="3761720" y="1446299"/>
                  <a:pt x="3807501" y="1492081"/>
                </a:cubicBezTo>
                <a:cubicBezTo>
                  <a:pt x="3844684" y="1603630"/>
                  <a:pt x="3787607" y="1454746"/>
                  <a:pt x="3882452" y="1597012"/>
                </a:cubicBezTo>
                <a:cubicBezTo>
                  <a:pt x="3902439" y="1626992"/>
                  <a:pt x="3920794" y="1658127"/>
                  <a:pt x="3942413" y="1686953"/>
                </a:cubicBezTo>
                <a:cubicBezTo>
                  <a:pt x="3957403" y="1706940"/>
                  <a:pt x="3970931" y="1728111"/>
                  <a:pt x="3987383" y="1746913"/>
                </a:cubicBezTo>
                <a:cubicBezTo>
                  <a:pt x="4005996" y="1768185"/>
                  <a:pt x="4047344" y="1806874"/>
                  <a:pt x="4047344" y="1806874"/>
                </a:cubicBezTo>
                <a:cubicBezTo>
                  <a:pt x="4085022" y="1919907"/>
                  <a:pt x="4034197" y="1780580"/>
                  <a:pt x="4092314" y="1896815"/>
                </a:cubicBezTo>
                <a:cubicBezTo>
                  <a:pt x="4099380" y="1910948"/>
                  <a:pt x="4102307" y="1926795"/>
                  <a:pt x="4107304" y="1941785"/>
                </a:cubicBezTo>
                <a:cubicBezTo>
                  <a:pt x="4087317" y="1951779"/>
                  <a:pt x="4040277" y="1950567"/>
                  <a:pt x="4047344" y="1971766"/>
                </a:cubicBezTo>
                <a:cubicBezTo>
                  <a:pt x="4058738" y="2005949"/>
                  <a:pt x="4111807" y="2006248"/>
                  <a:pt x="4137285" y="2031726"/>
                </a:cubicBezTo>
                <a:cubicBezTo>
                  <a:pt x="4224975" y="2119416"/>
                  <a:pt x="4192638" y="2077279"/>
                  <a:pt x="4242216" y="2151648"/>
                </a:cubicBezTo>
                <a:cubicBezTo>
                  <a:pt x="4247213" y="2171635"/>
                  <a:pt x="4244336" y="2195521"/>
                  <a:pt x="4257206" y="2211608"/>
                </a:cubicBezTo>
                <a:cubicBezTo>
                  <a:pt x="4267077" y="2223947"/>
                  <a:pt x="4286591" y="2224001"/>
                  <a:pt x="4302177" y="2226599"/>
                </a:cubicBezTo>
                <a:cubicBezTo>
                  <a:pt x="4346808" y="2234038"/>
                  <a:pt x="4392118" y="2236592"/>
                  <a:pt x="4437088" y="2241589"/>
                </a:cubicBezTo>
                <a:cubicBezTo>
                  <a:pt x="4487622" y="2317390"/>
                  <a:pt x="4509297" y="2332810"/>
                  <a:pt x="4527029" y="2421471"/>
                </a:cubicBezTo>
                <a:cubicBezTo>
                  <a:pt x="4531904" y="2445848"/>
                  <a:pt x="4531151" y="2514147"/>
                  <a:pt x="4572000" y="2526402"/>
                </a:cubicBezTo>
                <a:cubicBezTo>
                  <a:pt x="4610586" y="2537978"/>
                  <a:pt x="4651947" y="2536395"/>
                  <a:pt x="4691921" y="2541392"/>
                </a:cubicBezTo>
                <a:cubicBezTo>
                  <a:pt x="4746476" y="2677782"/>
                  <a:pt x="4703057" y="2552108"/>
                  <a:pt x="4736891" y="2721274"/>
                </a:cubicBezTo>
                <a:cubicBezTo>
                  <a:pt x="4739990" y="2736768"/>
                  <a:pt x="4751882" y="2782045"/>
                  <a:pt x="4751882" y="2766244"/>
                </a:cubicBezTo>
                <a:cubicBezTo>
                  <a:pt x="4751882" y="2745642"/>
                  <a:pt x="4741888" y="2726271"/>
                  <a:pt x="4736891" y="2706284"/>
                </a:cubicBezTo>
                <a:cubicBezTo>
                  <a:pt x="4706911" y="2716277"/>
                  <a:pt x="4674575" y="2720917"/>
                  <a:pt x="4646950" y="2736264"/>
                </a:cubicBezTo>
                <a:cubicBezTo>
                  <a:pt x="4478522" y="2829836"/>
                  <a:pt x="4705785" y="2746634"/>
                  <a:pt x="4557009" y="2796225"/>
                </a:cubicBezTo>
                <a:cubicBezTo>
                  <a:pt x="4412104" y="2786231"/>
                  <a:pt x="4266422" y="2784260"/>
                  <a:pt x="4122295" y="2766244"/>
                </a:cubicBezTo>
                <a:cubicBezTo>
                  <a:pt x="4082320" y="2761247"/>
                  <a:pt x="4067332" y="2716278"/>
                  <a:pt x="4047344" y="2691294"/>
                </a:cubicBezTo>
                <a:cubicBezTo>
                  <a:pt x="4038515" y="2680258"/>
                  <a:pt x="4030353" y="2666880"/>
                  <a:pt x="4017363" y="2661313"/>
                </a:cubicBezTo>
                <a:cubicBezTo>
                  <a:pt x="3993945" y="2651277"/>
                  <a:pt x="3966993" y="2653027"/>
                  <a:pt x="3942413" y="2646323"/>
                </a:cubicBezTo>
                <a:cubicBezTo>
                  <a:pt x="3860910" y="2624095"/>
                  <a:pt x="3859781" y="2619997"/>
                  <a:pt x="3792511" y="2586363"/>
                </a:cubicBezTo>
                <a:cubicBezTo>
                  <a:pt x="3761657" y="2555508"/>
                  <a:pt x="3759165" y="2549096"/>
                  <a:pt x="3717560" y="2526402"/>
                </a:cubicBezTo>
                <a:cubicBezTo>
                  <a:pt x="3678325" y="2505001"/>
                  <a:pt x="3641723" y="2473788"/>
                  <a:pt x="3597639" y="2466441"/>
                </a:cubicBezTo>
                <a:lnTo>
                  <a:pt x="3507698" y="2451451"/>
                </a:lnTo>
                <a:cubicBezTo>
                  <a:pt x="3492708" y="2441458"/>
                  <a:pt x="3478841" y="2429528"/>
                  <a:pt x="3462727" y="2421471"/>
                </a:cubicBezTo>
                <a:cubicBezTo>
                  <a:pt x="3448594" y="2414405"/>
                  <a:pt x="3433529" y="2407437"/>
                  <a:pt x="3417757" y="2406481"/>
                </a:cubicBezTo>
                <a:cubicBezTo>
                  <a:pt x="3268047" y="2397407"/>
                  <a:pt x="3117954" y="2396487"/>
                  <a:pt x="2968052" y="2391490"/>
                </a:cubicBezTo>
                <a:cubicBezTo>
                  <a:pt x="2948065" y="2381497"/>
                  <a:pt x="2928839" y="2369809"/>
                  <a:pt x="2908091" y="2361510"/>
                </a:cubicBezTo>
                <a:cubicBezTo>
                  <a:pt x="2878749" y="2349773"/>
                  <a:pt x="2818150" y="2331530"/>
                  <a:pt x="2818150" y="2331530"/>
                </a:cubicBezTo>
                <a:cubicBezTo>
                  <a:pt x="2813153" y="2311543"/>
                  <a:pt x="2813381" y="2289457"/>
                  <a:pt x="2803160" y="2271569"/>
                </a:cubicBezTo>
                <a:cubicBezTo>
                  <a:pt x="2779274" y="2229768"/>
                  <a:pt x="2747084" y="2224839"/>
                  <a:pt x="2713219" y="2196618"/>
                </a:cubicBezTo>
                <a:cubicBezTo>
                  <a:pt x="2696933" y="2183047"/>
                  <a:pt x="2683239" y="2166638"/>
                  <a:pt x="2668249" y="2151648"/>
                </a:cubicBezTo>
                <a:cubicBezTo>
                  <a:pt x="2658255" y="2126664"/>
                  <a:pt x="2652529" y="2099515"/>
                  <a:pt x="2638268" y="2076697"/>
                </a:cubicBezTo>
                <a:cubicBezTo>
                  <a:pt x="2555881" y="1944877"/>
                  <a:pt x="2345814" y="2042038"/>
                  <a:pt x="2233534" y="2046717"/>
                </a:cubicBezTo>
                <a:cubicBezTo>
                  <a:pt x="2203554" y="2051714"/>
                  <a:pt x="2173263" y="2055114"/>
                  <a:pt x="2143593" y="2061707"/>
                </a:cubicBezTo>
                <a:cubicBezTo>
                  <a:pt x="2128168" y="2065135"/>
                  <a:pt x="2109795" y="2065524"/>
                  <a:pt x="2098622" y="2076697"/>
                </a:cubicBezTo>
                <a:cubicBezTo>
                  <a:pt x="2087449" y="2087870"/>
                  <a:pt x="2088629" y="2106677"/>
                  <a:pt x="2083632" y="2121667"/>
                </a:cubicBezTo>
                <a:cubicBezTo>
                  <a:pt x="2078635" y="2151647"/>
                  <a:pt x="2088656" y="2188734"/>
                  <a:pt x="2068642" y="2211608"/>
                </a:cubicBezTo>
                <a:cubicBezTo>
                  <a:pt x="2047832" y="2235391"/>
                  <a:pt x="1978701" y="2241589"/>
                  <a:pt x="1978701" y="2241589"/>
                </a:cubicBezTo>
                <a:cubicBezTo>
                  <a:pt x="1963711" y="2256579"/>
                  <a:pt x="1952137" y="2276041"/>
                  <a:pt x="1933731" y="2286559"/>
                </a:cubicBezTo>
                <a:cubicBezTo>
                  <a:pt x="1877080" y="2318931"/>
                  <a:pt x="1767456" y="2290918"/>
                  <a:pt x="1723868" y="2286559"/>
                </a:cubicBezTo>
                <a:cubicBezTo>
                  <a:pt x="1713875" y="2266572"/>
                  <a:pt x="1711765" y="2240006"/>
                  <a:pt x="1693888" y="2226599"/>
                </a:cubicBezTo>
                <a:cubicBezTo>
                  <a:pt x="1693887" y="2226598"/>
                  <a:pt x="1581463" y="2189123"/>
                  <a:pt x="1558977" y="2181628"/>
                </a:cubicBezTo>
                <a:lnTo>
                  <a:pt x="1514006" y="2166638"/>
                </a:lnTo>
                <a:lnTo>
                  <a:pt x="1469036" y="2151648"/>
                </a:lnTo>
                <a:cubicBezTo>
                  <a:pt x="1454993" y="2130584"/>
                  <a:pt x="1408545" y="2059112"/>
                  <a:pt x="1394085" y="2046717"/>
                </a:cubicBezTo>
                <a:cubicBezTo>
                  <a:pt x="1377118" y="2032174"/>
                  <a:pt x="1354663" y="2025539"/>
                  <a:pt x="1334124" y="2016736"/>
                </a:cubicBezTo>
                <a:cubicBezTo>
                  <a:pt x="1293792" y="1999451"/>
                  <a:pt x="1258194" y="1995554"/>
                  <a:pt x="1214203" y="1986756"/>
                </a:cubicBezTo>
                <a:cubicBezTo>
                  <a:pt x="1159538" y="1945757"/>
                  <a:pt x="1118891" y="1925665"/>
                  <a:pt x="1094282" y="1851844"/>
                </a:cubicBezTo>
                <a:cubicBezTo>
                  <a:pt x="1056600" y="1738804"/>
                  <a:pt x="1107432" y="1878146"/>
                  <a:pt x="1049311" y="1761903"/>
                </a:cubicBezTo>
                <a:cubicBezTo>
                  <a:pt x="1042245" y="1747770"/>
                  <a:pt x="1045494" y="1728106"/>
                  <a:pt x="1034321" y="1716933"/>
                </a:cubicBezTo>
                <a:cubicBezTo>
                  <a:pt x="1023148" y="1705760"/>
                  <a:pt x="1004340" y="1706940"/>
                  <a:pt x="989350" y="1701943"/>
                </a:cubicBezTo>
                <a:cubicBezTo>
                  <a:pt x="974360" y="1686953"/>
                  <a:pt x="962019" y="1668731"/>
                  <a:pt x="944380" y="1656972"/>
                </a:cubicBezTo>
                <a:cubicBezTo>
                  <a:pt x="931233" y="1648207"/>
                  <a:pt x="910582" y="1653155"/>
                  <a:pt x="899409" y="1641982"/>
                </a:cubicBezTo>
                <a:cubicBezTo>
                  <a:pt x="883608" y="1626181"/>
                  <a:pt x="879422" y="1602009"/>
                  <a:pt x="869429" y="1582022"/>
                </a:cubicBezTo>
                <a:cubicBezTo>
                  <a:pt x="879422" y="1567032"/>
                  <a:pt x="887875" y="1550891"/>
                  <a:pt x="899409" y="1537051"/>
                </a:cubicBezTo>
                <a:cubicBezTo>
                  <a:pt x="912980" y="1520765"/>
                  <a:pt x="936507" y="1511764"/>
                  <a:pt x="944380" y="1492081"/>
                </a:cubicBezTo>
                <a:cubicBezTo>
                  <a:pt x="1003452" y="1344401"/>
                  <a:pt x="895891" y="1412540"/>
                  <a:pt x="1034321" y="1357169"/>
                </a:cubicBezTo>
                <a:cubicBezTo>
                  <a:pt x="1049311" y="1342179"/>
                  <a:pt x="1063005" y="1325770"/>
                  <a:pt x="1079291" y="1312199"/>
                </a:cubicBezTo>
                <a:cubicBezTo>
                  <a:pt x="1093131" y="1300665"/>
                  <a:pt x="1113007" y="1296286"/>
                  <a:pt x="1124262" y="1282218"/>
                </a:cubicBezTo>
                <a:cubicBezTo>
                  <a:pt x="1134133" y="1269880"/>
                  <a:pt x="1134255" y="1252238"/>
                  <a:pt x="1139252" y="1237248"/>
                </a:cubicBezTo>
                <a:cubicBezTo>
                  <a:pt x="1129259" y="1222258"/>
                  <a:pt x="1122011" y="1205016"/>
                  <a:pt x="1109272" y="1192277"/>
                </a:cubicBezTo>
                <a:cubicBezTo>
                  <a:pt x="1096533" y="1179538"/>
                  <a:pt x="1080415" y="1170354"/>
                  <a:pt x="1064301" y="1162297"/>
                </a:cubicBezTo>
                <a:cubicBezTo>
                  <a:pt x="1027398" y="1143846"/>
                  <a:pt x="963935" y="1138074"/>
                  <a:pt x="929390" y="1132317"/>
                </a:cubicBezTo>
                <a:cubicBezTo>
                  <a:pt x="929102" y="1131452"/>
                  <a:pt x="908426" y="1047077"/>
                  <a:pt x="884419" y="1057366"/>
                </a:cubicBezTo>
                <a:cubicBezTo>
                  <a:pt x="851944" y="1071284"/>
                  <a:pt x="842987" y="1121144"/>
                  <a:pt x="809468" y="1132317"/>
                </a:cubicBezTo>
                <a:cubicBezTo>
                  <a:pt x="706673" y="1166582"/>
                  <a:pt x="834258" y="1126119"/>
                  <a:pt x="689547" y="1162297"/>
                </a:cubicBezTo>
                <a:cubicBezTo>
                  <a:pt x="674218" y="1166129"/>
                  <a:pt x="659567" y="1172290"/>
                  <a:pt x="644577" y="1177287"/>
                </a:cubicBezTo>
                <a:cubicBezTo>
                  <a:pt x="634583" y="1167294"/>
                  <a:pt x="620917" y="1159948"/>
                  <a:pt x="614596" y="1147307"/>
                </a:cubicBezTo>
                <a:cubicBezTo>
                  <a:pt x="605382" y="1128880"/>
                  <a:pt x="605266" y="1107155"/>
                  <a:pt x="599606" y="1087346"/>
                </a:cubicBezTo>
                <a:cubicBezTo>
                  <a:pt x="595265" y="1072153"/>
                  <a:pt x="589613" y="1057366"/>
                  <a:pt x="584616" y="1042376"/>
                </a:cubicBezTo>
                <a:cubicBezTo>
                  <a:pt x="562117" y="884881"/>
                  <a:pt x="601554" y="974750"/>
                  <a:pt x="524655" y="907464"/>
                </a:cubicBezTo>
                <a:cubicBezTo>
                  <a:pt x="498065" y="884198"/>
                  <a:pt x="449704" y="832513"/>
                  <a:pt x="449704" y="832513"/>
                </a:cubicBezTo>
                <a:cubicBezTo>
                  <a:pt x="444707" y="817523"/>
                  <a:pt x="443479" y="800690"/>
                  <a:pt x="434714" y="787543"/>
                </a:cubicBezTo>
                <a:cubicBezTo>
                  <a:pt x="422955" y="769904"/>
                  <a:pt x="403315" y="758858"/>
                  <a:pt x="389744" y="742572"/>
                </a:cubicBezTo>
                <a:cubicBezTo>
                  <a:pt x="378210" y="728732"/>
                  <a:pt x="369757" y="712592"/>
                  <a:pt x="359763" y="697602"/>
                </a:cubicBezTo>
                <a:cubicBezTo>
                  <a:pt x="335993" y="626290"/>
                  <a:pt x="340524" y="613592"/>
                  <a:pt x="299803" y="562690"/>
                </a:cubicBezTo>
                <a:cubicBezTo>
                  <a:pt x="290974" y="551654"/>
                  <a:pt x="281322" y="540925"/>
                  <a:pt x="269822" y="532710"/>
                </a:cubicBezTo>
                <a:cubicBezTo>
                  <a:pt x="246114" y="515776"/>
                  <a:pt x="219855" y="502730"/>
                  <a:pt x="194872" y="487740"/>
                </a:cubicBezTo>
                <a:cubicBezTo>
                  <a:pt x="184878" y="472750"/>
                  <a:pt x="177630" y="455508"/>
                  <a:pt x="164891" y="442769"/>
                </a:cubicBezTo>
                <a:cubicBezTo>
                  <a:pt x="135832" y="413710"/>
                  <a:pt x="111526" y="409991"/>
                  <a:pt x="74950" y="397799"/>
                </a:cubicBezTo>
                <a:cubicBezTo>
                  <a:pt x="96903" y="419751"/>
                  <a:pt x="123565" y="442492"/>
                  <a:pt x="134911" y="472749"/>
                </a:cubicBezTo>
                <a:cubicBezTo>
                  <a:pt x="190480" y="620935"/>
                  <a:pt x="109572" y="487208"/>
                  <a:pt x="179882" y="592671"/>
                </a:cubicBezTo>
                <a:cubicBezTo>
                  <a:pt x="184879" y="612658"/>
                  <a:pt x="189212" y="632822"/>
                  <a:pt x="194872" y="652631"/>
                </a:cubicBezTo>
                <a:cubicBezTo>
                  <a:pt x="199213" y="667824"/>
                  <a:pt x="209862" y="713403"/>
                  <a:pt x="209862" y="697602"/>
                </a:cubicBezTo>
                <a:cubicBezTo>
                  <a:pt x="209862" y="637434"/>
                  <a:pt x="207479" y="576553"/>
                  <a:pt x="194872" y="517720"/>
                </a:cubicBezTo>
                <a:cubicBezTo>
                  <a:pt x="191911" y="503901"/>
                  <a:pt x="177532" y="494060"/>
                  <a:pt x="164891" y="487740"/>
                </a:cubicBezTo>
                <a:cubicBezTo>
                  <a:pt x="136625" y="473607"/>
                  <a:pt x="74950" y="457759"/>
                  <a:pt x="74950" y="457759"/>
                </a:cubicBezTo>
                <a:cubicBezTo>
                  <a:pt x="59960" y="447766"/>
                  <a:pt x="29980" y="445795"/>
                  <a:pt x="29980" y="427779"/>
                </a:cubicBezTo>
                <a:cubicBezTo>
                  <a:pt x="29980" y="411978"/>
                  <a:pt x="59456" y="409690"/>
                  <a:pt x="74950" y="412789"/>
                </a:cubicBezTo>
                <a:cubicBezTo>
                  <a:pt x="88808" y="415561"/>
                  <a:pt x="94937" y="432776"/>
                  <a:pt x="104931" y="442769"/>
                </a:cubicBezTo>
                <a:cubicBezTo>
                  <a:pt x="142608" y="555801"/>
                  <a:pt x="87403" y="420861"/>
                  <a:pt x="164891" y="517720"/>
                </a:cubicBezTo>
                <a:cubicBezTo>
                  <a:pt x="174762" y="530058"/>
                  <a:pt x="171752" y="549141"/>
                  <a:pt x="179882" y="562690"/>
                </a:cubicBezTo>
                <a:cubicBezTo>
                  <a:pt x="187153" y="574809"/>
                  <a:pt x="198826" y="583842"/>
                  <a:pt x="209862" y="592671"/>
                </a:cubicBezTo>
                <a:cubicBezTo>
                  <a:pt x="245174" y="620921"/>
                  <a:pt x="273760" y="632115"/>
                  <a:pt x="314793" y="652631"/>
                </a:cubicBezTo>
                <a:cubicBezTo>
                  <a:pt x="381820" y="719658"/>
                  <a:pt x="346488" y="712592"/>
                  <a:pt x="404734" y="712592"/>
                </a:cubicBezTo>
                <a:lnTo>
                  <a:pt x="359763" y="802533"/>
                </a:lnTo>
                <a:cubicBezTo>
                  <a:pt x="520782" y="786431"/>
                  <a:pt x="532123" y="742628"/>
                  <a:pt x="494675" y="817523"/>
                </a:cubicBezTo>
                <a:lnTo>
                  <a:pt x="314793" y="712592"/>
                </a:lnTo>
              </a:path>
            </a:pathLst>
          </a:cu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5" name="Freeform 4"/>
          <p:cNvSpPr/>
          <p:nvPr/>
        </p:nvSpPr>
        <p:spPr>
          <a:xfrm>
            <a:off x="3208020" y="609600"/>
            <a:ext cx="3429000" cy="2590800"/>
          </a:xfrm>
          <a:custGeom>
            <a:avLst/>
            <a:gdLst>
              <a:gd name="connsiteX0" fmla="*/ 14991 w 5156617"/>
              <a:gd name="connsiteY0" fmla="*/ 884420 h 2683239"/>
              <a:gd name="connsiteX1" fmla="*/ 89941 w 5156617"/>
              <a:gd name="connsiteY1" fmla="*/ 764498 h 2683239"/>
              <a:gd name="connsiteX2" fmla="*/ 149902 w 5156617"/>
              <a:gd name="connsiteY2" fmla="*/ 674557 h 2683239"/>
              <a:gd name="connsiteX3" fmla="*/ 179882 w 5156617"/>
              <a:gd name="connsiteY3" fmla="*/ 629587 h 2683239"/>
              <a:gd name="connsiteX4" fmla="*/ 254833 w 5156617"/>
              <a:gd name="connsiteY4" fmla="*/ 554636 h 2683239"/>
              <a:gd name="connsiteX5" fmla="*/ 344774 w 5156617"/>
              <a:gd name="connsiteY5" fmla="*/ 524656 h 2683239"/>
              <a:gd name="connsiteX6" fmla="*/ 389745 w 5156617"/>
              <a:gd name="connsiteY6" fmla="*/ 509666 h 2683239"/>
              <a:gd name="connsiteX7" fmla="*/ 449705 w 5156617"/>
              <a:gd name="connsiteY7" fmla="*/ 569626 h 2683239"/>
              <a:gd name="connsiteX8" fmla="*/ 509666 w 5156617"/>
              <a:gd name="connsiteY8" fmla="*/ 644577 h 2683239"/>
              <a:gd name="connsiteX9" fmla="*/ 599607 w 5156617"/>
              <a:gd name="connsiteY9" fmla="*/ 689548 h 2683239"/>
              <a:gd name="connsiteX10" fmla="*/ 659568 w 5156617"/>
              <a:gd name="connsiteY10" fmla="*/ 674557 h 2683239"/>
              <a:gd name="connsiteX11" fmla="*/ 749509 w 5156617"/>
              <a:gd name="connsiteY11" fmla="*/ 554636 h 2683239"/>
              <a:gd name="connsiteX12" fmla="*/ 929391 w 5156617"/>
              <a:gd name="connsiteY12" fmla="*/ 539646 h 2683239"/>
              <a:gd name="connsiteX13" fmla="*/ 974361 w 5156617"/>
              <a:gd name="connsiteY13" fmla="*/ 524656 h 2683239"/>
              <a:gd name="connsiteX14" fmla="*/ 1049312 w 5156617"/>
              <a:gd name="connsiteY14" fmla="*/ 449705 h 2683239"/>
              <a:gd name="connsiteX15" fmla="*/ 1094282 w 5156617"/>
              <a:gd name="connsiteY15" fmla="*/ 434715 h 2683239"/>
              <a:gd name="connsiteX16" fmla="*/ 1109273 w 5156617"/>
              <a:gd name="connsiteY16" fmla="*/ 389744 h 2683239"/>
              <a:gd name="connsiteX17" fmla="*/ 1139253 w 5156617"/>
              <a:gd name="connsiteY17" fmla="*/ 269823 h 2683239"/>
              <a:gd name="connsiteX18" fmla="*/ 1169233 w 5156617"/>
              <a:gd name="connsiteY18" fmla="*/ 224853 h 2683239"/>
              <a:gd name="connsiteX19" fmla="*/ 1199214 w 5156617"/>
              <a:gd name="connsiteY19" fmla="*/ 194872 h 2683239"/>
              <a:gd name="connsiteX20" fmla="*/ 1244184 w 5156617"/>
              <a:gd name="connsiteY20" fmla="*/ 179882 h 2683239"/>
              <a:gd name="connsiteX21" fmla="*/ 1364105 w 5156617"/>
              <a:gd name="connsiteY21" fmla="*/ 164892 h 2683239"/>
              <a:gd name="connsiteX22" fmla="*/ 1484027 w 5156617"/>
              <a:gd name="connsiteY22" fmla="*/ 119921 h 2683239"/>
              <a:gd name="connsiteX23" fmla="*/ 1618938 w 5156617"/>
              <a:gd name="connsiteY23" fmla="*/ 74951 h 2683239"/>
              <a:gd name="connsiteX24" fmla="*/ 1678899 w 5156617"/>
              <a:gd name="connsiteY24" fmla="*/ 59961 h 2683239"/>
              <a:gd name="connsiteX25" fmla="*/ 1723869 w 5156617"/>
              <a:gd name="connsiteY25" fmla="*/ 29980 h 2683239"/>
              <a:gd name="connsiteX26" fmla="*/ 1813810 w 5156617"/>
              <a:gd name="connsiteY26" fmla="*/ 0 h 2683239"/>
              <a:gd name="connsiteX27" fmla="*/ 1888761 w 5156617"/>
              <a:gd name="connsiteY27" fmla="*/ 44971 h 2683239"/>
              <a:gd name="connsiteX28" fmla="*/ 1948722 w 5156617"/>
              <a:gd name="connsiteY28" fmla="*/ 134912 h 2683239"/>
              <a:gd name="connsiteX29" fmla="*/ 2053653 w 5156617"/>
              <a:gd name="connsiteY29" fmla="*/ 164892 h 2683239"/>
              <a:gd name="connsiteX30" fmla="*/ 2098623 w 5156617"/>
              <a:gd name="connsiteY30" fmla="*/ 194872 h 2683239"/>
              <a:gd name="connsiteX31" fmla="*/ 2128604 w 5156617"/>
              <a:gd name="connsiteY31" fmla="*/ 224853 h 2683239"/>
              <a:gd name="connsiteX32" fmla="*/ 2173574 w 5156617"/>
              <a:gd name="connsiteY32" fmla="*/ 239843 h 2683239"/>
              <a:gd name="connsiteX33" fmla="*/ 2263515 w 5156617"/>
              <a:gd name="connsiteY33" fmla="*/ 284813 h 2683239"/>
              <a:gd name="connsiteX34" fmla="*/ 2338466 w 5156617"/>
              <a:gd name="connsiteY34" fmla="*/ 344774 h 2683239"/>
              <a:gd name="connsiteX35" fmla="*/ 2458387 w 5156617"/>
              <a:gd name="connsiteY35" fmla="*/ 434715 h 2683239"/>
              <a:gd name="connsiteX36" fmla="*/ 2593299 w 5156617"/>
              <a:gd name="connsiteY36" fmla="*/ 449705 h 2683239"/>
              <a:gd name="connsiteX37" fmla="*/ 2683240 w 5156617"/>
              <a:gd name="connsiteY37" fmla="*/ 389744 h 2683239"/>
              <a:gd name="connsiteX38" fmla="*/ 2893102 w 5156617"/>
              <a:gd name="connsiteY38" fmla="*/ 419725 h 2683239"/>
              <a:gd name="connsiteX39" fmla="*/ 2983043 w 5156617"/>
              <a:gd name="connsiteY39" fmla="*/ 479685 h 2683239"/>
              <a:gd name="connsiteX40" fmla="*/ 3072984 w 5156617"/>
              <a:gd name="connsiteY40" fmla="*/ 509666 h 2683239"/>
              <a:gd name="connsiteX41" fmla="*/ 3117955 w 5156617"/>
              <a:gd name="connsiteY41" fmla="*/ 524656 h 2683239"/>
              <a:gd name="connsiteX42" fmla="*/ 3192905 w 5156617"/>
              <a:gd name="connsiteY42" fmla="*/ 509666 h 2683239"/>
              <a:gd name="connsiteX43" fmla="*/ 3237876 w 5156617"/>
              <a:gd name="connsiteY43" fmla="*/ 494675 h 2683239"/>
              <a:gd name="connsiteX44" fmla="*/ 3507699 w 5156617"/>
              <a:gd name="connsiteY44" fmla="*/ 524656 h 2683239"/>
              <a:gd name="connsiteX45" fmla="*/ 3627620 w 5156617"/>
              <a:gd name="connsiteY45" fmla="*/ 644577 h 2683239"/>
              <a:gd name="connsiteX46" fmla="*/ 3657600 w 5156617"/>
              <a:gd name="connsiteY46" fmla="*/ 689548 h 2683239"/>
              <a:gd name="connsiteX47" fmla="*/ 3612630 w 5156617"/>
              <a:gd name="connsiteY47" fmla="*/ 704538 h 2683239"/>
              <a:gd name="connsiteX48" fmla="*/ 3582650 w 5156617"/>
              <a:gd name="connsiteY48" fmla="*/ 794479 h 2683239"/>
              <a:gd name="connsiteX49" fmla="*/ 3552669 w 5156617"/>
              <a:gd name="connsiteY49" fmla="*/ 824459 h 2683239"/>
              <a:gd name="connsiteX50" fmla="*/ 3492709 w 5156617"/>
              <a:gd name="connsiteY50" fmla="*/ 914400 h 2683239"/>
              <a:gd name="connsiteX51" fmla="*/ 3402768 w 5156617"/>
              <a:gd name="connsiteY51" fmla="*/ 944380 h 2683239"/>
              <a:gd name="connsiteX52" fmla="*/ 3357797 w 5156617"/>
              <a:gd name="connsiteY52" fmla="*/ 974361 h 2683239"/>
              <a:gd name="connsiteX53" fmla="*/ 3312827 w 5156617"/>
              <a:gd name="connsiteY53" fmla="*/ 989351 h 2683239"/>
              <a:gd name="connsiteX54" fmla="*/ 3282846 w 5156617"/>
              <a:gd name="connsiteY54" fmla="*/ 1019331 h 2683239"/>
              <a:gd name="connsiteX55" fmla="*/ 3297837 w 5156617"/>
              <a:gd name="connsiteY55" fmla="*/ 1094282 h 2683239"/>
              <a:gd name="connsiteX56" fmla="*/ 3342807 w 5156617"/>
              <a:gd name="connsiteY56" fmla="*/ 1109272 h 2683239"/>
              <a:gd name="connsiteX57" fmla="*/ 3372787 w 5156617"/>
              <a:gd name="connsiteY57" fmla="*/ 1139253 h 2683239"/>
              <a:gd name="connsiteX58" fmla="*/ 3387778 w 5156617"/>
              <a:gd name="connsiteY58" fmla="*/ 1199213 h 2683239"/>
              <a:gd name="connsiteX59" fmla="*/ 3402768 w 5156617"/>
              <a:gd name="connsiteY59" fmla="*/ 1244184 h 2683239"/>
              <a:gd name="connsiteX60" fmla="*/ 3417758 w 5156617"/>
              <a:gd name="connsiteY60" fmla="*/ 1364105 h 2683239"/>
              <a:gd name="connsiteX61" fmla="*/ 3477718 w 5156617"/>
              <a:gd name="connsiteY61" fmla="*/ 1454046 h 2683239"/>
              <a:gd name="connsiteX62" fmla="*/ 3522689 w 5156617"/>
              <a:gd name="connsiteY62" fmla="*/ 1543987 h 2683239"/>
              <a:gd name="connsiteX63" fmla="*/ 3792512 w 5156617"/>
              <a:gd name="connsiteY63" fmla="*/ 1558977 h 2683239"/>
              <a:gd name="connsiteX64" fmla="*/ 3927423 w 5156617"/>
              <a:gd name="connsiteY64" fmla="*/ 1663908 h 2683239"/>
              <a:gd name="connsiteX65" fmla="*/ 3987384 w 5156617"/>
              <a:gd name="connsiteY65" fmla="*/ 1693889 h 2683239"/>
              <a:gd name="connsiteX66" fmla="*/ 4032355 w 5156617"/>
              <a:gd name="connsiteY66" fmla="*/ 1738859 h 2683239"/>
              <a:gd name="connsiteX67" fmla="*/ 4077325 w 5156617"/>
              <a:gd name="connsiteY67" fmla="*/ 1753849 h 2683239"/>
              <a:gd name="connsiteX68" fmla="*/ 4212237 w 5156617"/>
              <a:gd name="connsiteY68" fmla="*/ 1768839 h 2683239"/>
              <a:gd name="connsiteX69" fmla="*/ 4257207 w 5156617"/>
              <a:gd name="connsiteY69" fmla="*/ 1843790 h 2683239"/>
              <a:gd name="connsiteX70" fmla="*/ 4317168 w 5156617"/>
              <a:gd name="connsiteY70" fmla="*/ 1903751 h 2683239"/>
              <a:gd name="connsiteX71" fmla="*/ 4616971 w 5156617"/>
              <a:gd name="connsiteY71" fmla="*/ 1933731 h 2683239"/>
              <a:gd name="connsiteX72" fmla="*/ 4691922 w 5156617"/>
              <a:gd name="connsiteY72" fmla="*/ 1948721 h 2683239"/>
              <a:gd name="connsiteX73" fmla="*/ 4931764 w 5156617"/>
              <a:gd name="connsiteY73" fmla="*/ 1978702 h 2683239"/>
              <a:gd name="connsiteX74" fmla="*/ 5051686 w 5156617"/>
              <a:gd name="connsiteY74" fmla="*/ 2008682 h 2683239"/>
              <a:gd name="connsiteX75" fmla="*/ 5111646 w 5156617"/>
              <a:gd name="connsiteY75" fmla="*/ 2038662 h 2683239"/>
              <a:gd name="connsiteX76" fmla="*/ 5156617 w 5156617"/>
              <a:gd name="connsiteY76" fmla="*/ 2053653 h 2683239"/>
              <a:gd name="connsiteX77" fmla="*/ 5066676 w 5156617"/>
              <a:gd name="connsiteY77" fmla="*/ 2098623 h 2683239"/>
              <a:gd name="connsiteX78" fmla="*/ 5021705 w 5156617"/>
              <a:gd name="connsiteY78" fmla="*/ 2128603 h 2683239"/>
              <a:gd name="connsiteX79" fmla="*/ 4931764 w 5156617"/>
              <a:gd name="connsiteY79" fmla="*/ 2158584 h 2683239"/>
              <a:gd name="connsiteX80" fmla="*/ 4826833 w 5156617"/>
              <a:gd name="connsiteY80" fmla="*/ 2188564 h 2683239"/>
              <a:gd name="connsiteX81" fmla="*/ 4781863 w 5156617"/>
              <a:gd name="connsiteY81" fmla="*/ 2203554 h 2683239"/>
              <a:gd name="connsiteX82" fmla="*/ 4751882 w 5156617"/>
              <a:gd name="connsiteY82" fmla="*/ 2233535 h 2683239"/>
              <a:gd name="connsiteX83" fmla="*/ 4676932 w 5156617"/>
              <a:gd name="connsiteY83" fmla="*/ 2248525 h 2683239"/>
              <a:gd name="connsiteX84" fmla="*/ 4512040 w 5156617"/>
              <a:gd name="connsiteY84" fmla="*/ 2278505 h 2683239"/>
              <a:gd name="connsiteX85" fmla="*/ 4422099 w 5156617"/>
              <a:gd name="connsiteY85" fmla="*/ 2308485 h 2683239"/>
              <a:gd name="connsiteX86" fmla="*/ 4392118 w 5156617"/>
              <a:gd name="connsiteY86" fmla="*/ 2338466 h 2683239"/>
              <a:gd name="connsiteX87" fmla="*/ 4287187 w 5156617"/>
              <a:gd name="connsiteY87" fmla="*/ 2473377 h 2683239"/>
              <a:gd name="connsiteX88" fmla="*/ 4272197 w 5156617"/>
              <a:gd name="connsiteY88" fmla="*/ 2533338 h 2683239"/>
              <a:gd name="connsiteX89" fmla="*/ 4182256 w 5156617"/>
              <a:gd name="connsiteY89" fmla="*/ 2563318 h 2683239"/>
              <a:gd name="connsiteX90" fmla="*/ 4137286 w 5156617"/>
              <a:gd name="connsiteY90" fmla="*/ 2593298 h 2683239"/>
              <a:gd name="connsiteX91" fmla="*/ 4002374 w 5156617"/>
              <a:gd name="connsiteY91" fmla="*/ 2638269 h 2683239"/>
              <a:gd name="connsiteX92" fmla="*/ 3867463 w 5156617"/>
              <a:gd name="connsiteY92" fmla="*/ 2653259 h 2683239"/>
              <a:gd name="connsiteX93" fmla="*/ 3687581 w 5156617"/>
              <a:gd name="connsiteY93" fmla="*/ 2683239 h 2683239"/>
              <a:gd name="connsiteX94" fmla="*/ 3522689 w 5156617"/>
              <a:gd name="connsiteY94" fmla="*/ 2668249 h 2683239"/>
              <a:gd name="connsiteX95" fmla="*/ 3462728 w 5156617"/>
              <a:gd name="connsiteY95" fmla="*/ 2578308 h 2683239"/>
              <a:gd name="connsiteX96" fmla="*/ 3402768 w 5156617"/>
              <a:gd name="connsiteY96" fmla="*/ 2548328 h 2683239"/>
              <a:gd name="connsiteX97" fmla="*/ 3372787 w 5156617"/>
              <a:gd name="connsiteY97" fmla="*/ 2518348 h 2683239"/>
              <a:gd name="connsiteX98" fmla="*/ 3357797 w 5156617"/>
              <a:gd name="connsiteY98" fmla="*/ 2473377 h 2683239"/>
              <a:gd name="connsiteX99" fmla="*/ 3162925 w 5156617"/>
              <a:gd name="connsiteY99" fmla="*/ 2428407 h 2683239"/>
              <a:gd name="connsiteX100" fmla="*/ 3057994 w 5156617"/>
              <a:gd name="connsiteY100" fmla="*/ 2398426 h 2683239"/>
              <a:gd name="connsiteX101" fmla="*/ 2998033 w 5156617"/>
              <a:gd name="connsiteY101" fmla="*/ 2383436 h 2683239"/>
              <a:gd name="connsiteX102" fmla="*/ 2908092 w 5156617"/>
              <a:gd name="connsiteY102" fmla="*/ 2353456 h 2683239"/>
              <a:gd name="connsiteX103" fmla="*/ 2803161 w 5156617"/>
              <a:gd name="connsiteY103" fmla="*/ 2338466 h 2683239"/>
              <a:gd name="connsiteX104" fmla="*/ 2593299 w 5156617"/>
              <a:gd name="connsiteY104" fmla="*/ 2278505 h 2683239"/>
              <a:gd name="connsiteX105" fmla="*/ 2443397 w 5156617"/>
              <a:gd name="connsiteY105" fmla="*/ 2263515 h 2683239"/>
              <a:gd name="connsiteX106" fmla="*/ 2368446 w 5156617"/>
              <a:gd name="connsiteY106" fmla="*/ 2218544 h 2683239"/>
              <a:gd name="connsiteX107" fmla="*/ 2323476 w 5156617"/>
              <a:gd name="connsiteY107" fmla="*/ 2128603 h 2683239"/>
              <a:gd name="connsiteX108" fmla="*/ 2248525 w 5156617"/>
              <a:gd name="connsiteY108" fmla="*/ 2023672 h 2683239"/>
              <a:gd name="connsiteX109" fmla="*/ 2188564 w 5156617"/>
              <a:gd name="connsiteY109" fmla="*/ 1948721 h 2683239"/>
              <a:gd name="connsiteX110" fmla="*/ 2143594 w 5156617"/>
              <a:gd name="connsiteY110" fmla="*/ 1933731 h 2683239"/>
              <a:gd name="connsiteX111" fmla="*/ 1873771 w 5156617"/>
              <a:gd name="connsiteY111" fmla="*/ 1948721 h 2683239"/>
              <a:gd name="connsiteX112" fmla="*/ 1828800 w 5156617"/>
              <a:gd name="connsiteY112" fmla="*/ 1963712 h 2683239"/>
              <a:gd name="connsiteX113" fmla="*/ 1738859 w 5156617"/>
              <a:gd name="connsiteY113" fmla="*/ 2023672 h 2683239"/>
              <a:gd name="connsiteX114" fmla="*/ 1708879 w 5156617"/>
              <a:gd name="connsiteY114" fmla="*/ 2188564 h 2683239"/>
              <a:gd name="connsiteX115" fmla="*/ 1678899 w 5156617"/>
              <a:gd name="connsiteY115" fmla="*/ 2248525 h 2683239"/>
              <a:gd name="connsiteX116" fmla="*/ 1618938 w 5156617"/>
              <a:gd name="connsiteY116" fmla="*/ 2263515 h 2683239"/>
              <a:gd name="connsiteX117" fmla="*/ 1573968 w 5156617"/>
              <a:gd name="connsiteY117" fmla="*/ 2293495 h 2683239"/>
              <a:gd name="connsiteX118" fmla="*/ 1499017 w 5156617"/>
              <a:gd name="connsiteY118" fmla="*/ 2218544 h 2683239"/>
              <a:gd name="connsiteX119" fmla="*/ 1439056 w 5156617"/>
              <a:gd name="connsiteY119" fmla="*/ 2203554 h 2683239"/>
              <a:gd name="connsiteX120" fmla="*/ 1334125 w 5156617"/>
              <a:gd name="connsiteY120" fmla="*/ 2083633 h 2683239"/>
              <a:gd name="connsiteX121" fmla="*/ 1274164 w 5156617"/>
              <a:gd name="connsiteY121" fmla="*/ 2008682 h 2683239"/>
              <a:gd name="connsiteX122" fmla="*/ 1184223 w 5156617"/>
              <a:gd name="connsiteY122" fmla="*/ 1978702 h 2683239"/>
              <a:gd name="connsiteX123" fmla="*/ 1079292 w 5156617"/>
              <a:gd name="connsiteY123" fmla="*/ 1903751 h 2683239"/>
              <a:gd name="connsiteX124" fmla="*/ 989351 w 5156617"/>
              <a:gd name="connsiteY124" fmla="*/ 1813810 h 2683239"/>
              <a:gd name="connsiteX125" fmla="*/ 944381 w 5156617"/>
              <a:gd name="connsiteY125" fmla="*/ 1708879 h 2683239"/>
              <a:gd name="connsiteX126" fmla="*/ 869430 w 5156617"/>
              <a:gd name="connsiteY126" fmla="*/ 1648918 h 2683239"/>
              <a:gd name="connsiteX127" fmla="*/ 809469 w 5156617"/>
              <a:gd name="connsiteY127" fmla="*/ 1573967 h 2683239"/>
              <a:gd name="connsiteX128" fmla="*/ 719528 w 5156617"/>
              <a:gd name="connsiteY128" fmla="*/ 1469036 h 2683239"/>
              <a:gd name="connsiteX129" fmla="*/ 629587 w 5156617"/>
              <a:gd name="connsiteY129" fmla="*/ 1409075 h 2683239"/>
              <a:gd name="connsiteX130" fmla="*/ 584617 w 5156617"/>
              <a:gd name="connsiteY130" fmla="*/ 1364105 h 2683239"/>
              <a:gd name="connsiteX131" fmla="*/ 494676 w 5156617"/>
              <a:gd name="connsiteY131" fmla="*/ 1304144 h 2683239"/>
              <a:gd name="connsiteX132" fmla="*/ 434715 w 5156617"/>
              <a:gd name="connsiteY132" fmla="*/ 1259174 h 2683239"/>
              <a:gd name="connsiteX133" fmla="*/ 389745 w 5156617"/>
              <a:gd name="connsiteY133" fmla="*/ 1244184 h 2683239"/>
              <a:gd name="connsiteX134" fmla="*/ 269823 w 5156617"/>
              <a:gd name="connsiteY134" fmla="*/ 1154243 h 2683239"/>
              <a:gd name="connsiteX135" fmla="*/ 224853 w 5156617"/>
              <a:gd name="connsiteY135" fmla="*/ 1124262 h 2683239"/>
              <a:gd name="connsiteX136" fmla="*/ 179882 w 5156617"/>
              <a:gd name="connsiteY136" fmla="*/ 1094282 h 2683239"/>
              <a:gd name="connsiteX137" fmla="*/ 89941 w 5156617"/>
              <a:gd name="connsiteY137" fmla="*/ 974361 h 2683239"/>
              <a:gd name="connsiteX138" fmla="*/ 89941 w 5156617"/>
              <a:gd name="connsiteY138" fmla="*/ 884420 h 2683239"/>
              <a:gd name="connsiteX139" fmla="*/ 0 w 5156617"/>
              <a:gd name="connsiteY139" fmla="*/ 824459 h 2683239"/>
              <a:gd name="connsiteX140" fmla="*/ 89941 w 5156617"/>
              <a:gd name="connsiteY140" fmla="*/ 854439 h 2683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5156617" h="2683239">
                <a:moveTo>
                  <a:pt x="14991" y="884420"/>
                </a:moveTo>
                <a:cubicBezTo>
                  <a:pt x="128775" y="855974"/>
                  <a:pt x="38515" y="898205"/>
                  <a:pt x="89941" y="764498"/>
                </a:cubicBezTo>
                <a:cubicBezTo>
                  <a:pt x="102876" y="730868"/>
                  <a:pt x="129915" y="704537"/>
                  <a:pt x="149902" y="674557"/>
                </a:cubicBezTo>
                <a:cubicBezTo>
                  <a:pt x="159895" y="659567"/>
                  <a:pt x="167143" y="642326"/>
                  <a:pt x="179882" y="629587"/>
                </a:cubicBezTo>
                <a:cubicBezTo>
                  <a:pt x="204866" y="604603"/>
                  <a:pt x="221314" y="565809"/>
                  <a:pt x="254833" y="554636"/>
                </a:cubicBezTo>
                <a:lnTo>
                  <a:pt x="344774" y="524656"/>
                </a:lnTo>
                <a:lnTo>
                  <a:pt x="389745" y="509666"/>
                </a:lnTo>
                <a:cubicBezTo>
                  <a:pt x="416394" y="589613"/>
                  <a:pt x="383083" y="529652"/>
                  <a:pt x="449705" y="569626"/>
                </a:cubicBezTo>
                <a:cubicBezTo>
                  <a:pt x="486793" y="591879"/>
                  <a:pt x="479026" y="613937"/>
                  <a:pt x="509666" y="644577"/>
                </a:cubicBezTo>
                <a:cubicBezTo>
                  <a:pt x="538723" y="673634"/>
                  <a:pt x="563033" y="677356"/>
                  <a:pt x="599607" y="689548"/>
                </a:cubicBezTo>
                <a:cubicBezTo>
                  <a:pt x="619594" y="684551"/>
                  <a:pt x="643741" y="687746"/>
                  <a:pt x="659568" y="674557"/>
                </a:cubicBezTo>
                <a:cubicBezTo>
                  <a:pt x="695284" y="644794"/>
                  <a:pt x="682481" y="560222"/>
                  <a:pt x="749509" y="554636"/>
                </a:cubicBezTo>
                <a:lnTo>
                  <a:pt x="929391" y="539646"/>
                </a:lnTo>
                <a:cubicBezTo>
                  <a:pt x="944381" y="534649"/>
                  <a:pt x="961720" y="534137"/>
                  <a:pt x="974361" y="524656"/>
                </a:cubicBezTo>
                <a:cubicBezTo>
                  <a:pt x="1002627" y="503457"/>
                  <a:pt x="1015793" y="460878"/>
                  <a:pt x="1049312" y="449705"/>
                </a:cubicBezTo>
                <a:lnTo>
                  <a:pt x="1094282" y="434715"/>
                </a:lnTo>
                <a:cubicBezTo>
                  <a:pt x="1099279" y="419725"/>
                  <a:pt x="1105441" y="405073"/>
                  <a:pt x="1109273" y="389744"/>
                </a:cubicBezTo>
                <a:cubicBezTo>
                  <a:pt x="1117825" y="355536"/>
                  <a:pt x="1122121" y="304088"/>
                  <a:pt x="1139253" y="269823"/>
                </a:cubicBezTo>
                <a:cubicBezTo>
                  <a:pt x="1147310" y="253709"/>
                  <a:pt x="1157979" y="238921"/>
                  <a:pt x="1169233" y="224853"/>
                </a:cubicBezTo>
                <a:cubicBezTo>
                  <a:pt x="1178062" y="213817"/>
                  <a:pt x="1187095" y="202144"/>
                  <a:pt x="1199214" y="194872"/>
                </a:cubicBezTo>
                <a:cubicBezTo>
                  <a:pt x="1212763" y="186742"/>
                  <a:pt x="1228638" y="182709"/>
                  <a:pt x="1244184" y="179882"/>
                </a:cubicBezTo>
                <a:cubicBezTo>
                  <a:pt x="1283819" y="172676"/>
                  <a:pt x="1324131" y="169889"/>
                  <a:pt x="1364105" y="164892"/>
                </a:cubicBezTo>
                <a:cubicBezTo>
                  <a:pt x="1442365" y="112720"/>
                  <a:pt x="1374312" y="149843"/>
                  <a:pt x="1484027" y="119921"/>
                </a:cubicBezTo>
                <a:lnTo>
                  <a:pt x="1618938" y="74951"/>
                </a:lnTo>
                <a:cubicBezTo>
                  <a:pt x="1638483" y="68436"/>
                  <a:pt x="1658912" y="64958"/>
                  <a:pt x="1678899" y="59961"/>
                </a:cubicBezTo>
                <a:cubicBezTo>
                  <a:pt x="1693889" y="49967"/>
                  <a:pt x="1707406" y="37297"/>
                  <a:pt x="1723869" y="29980"/>
                </a:cubicBezTo>
                <a:cubicBezTo>
                  <a:pt x="1752747" y="17145"/>
                  <a:pt x="1813810" y="0"/>
                  <a:pt x="1813810" y="0"/>
                </a:cubicBezTo>
                <a:cubicBezTo>
                  <a:pt x="1856853" y="14347"/>
                  <a:pt x="1861324" y="8389"/>
                  <a:pt x="1888761" y="44971"/>
                </a:cubicBezTo>
                <a:cubicBezTo>
                  <a:pt x="1910380" y="73797"/>
                  <a:pt x="1913766" y="126173"/>
                  <a:pt x="1948722" y="134912"/>
                </a:cubicBezTo>
                <a:cubicBezTo>
                  <a:pt x="2024011" y="153734"/>
                  <a:pt x="1989137" y="143387"/>
                  <a:pt x="2053653" y="164892"/>
                </a:cubicBezTo>
                <a:cubicBezTo>
                  <a:pt x="2068643" y="174885"/>
                  <a:pt x="2084555" y="183618"/>
                  <a:pt x="2098623" y="194872"/>
                </a:cubicBezTo>
                <a:cubicBezTo>
                  <a:pt x="2109659" y="203701"/>
                  <a:pt x="2116485" y="217581"/>
                  <a:pt x="2128604" y="224853"/>
                </a:cubicBezTo>
                <a:cubicBezTo>
                  <a:pt x="2142153" y="232983"/>
                  <a:pt x="2159441" y="232777"/>
                  <a:pt x="2173574" y="239843"/>
                </a:cubicBezTo>
                <a:cubicBezTo>
                  <a:pt x="2289809" y="297960"/>
                  <a:pt x="2150482" y="247135"/>
                  <a:pt x="2263515" y="284813"/>
                </a:cubicBezTo>
                <a:cubicBezTo>
                  <a:pt x="2380409" y="401707"/>
                  <a:pt x="2187186" y="212404"/>
                  <a:pt x="2338466" y="344774"/>
                </a:cubicBezTo>
                <a:cubicBezTo>
                  <a:pt x="2444464" y="437523"/>
                  <a:pt x="2371010" y="405589"/>
                  <a:pt x="2458387" y="434715"/>
                </a:cubicBezTo>
                <a:cubicBezTo>
                  <a:pt x="2505046" y="481372"/>
                  <a:pt x="2495142" y="487458"/>
                  <a:pt x="2593299" y="449705"/>
                </a:cubicBezTo>
                <a:cubicBezTo>
                  <a:pt x="2626929" y="436770"/>
                  <a:pt x="2683240" y="389744"/>
                  <a:pt x="2683240" y="389744"/>
                </a:cubicBezTo>
                <a:cubicBezTo>
                  <a:pt x="2701279" y="391384"/>
                  <a:pt x="2842322" y="391514"/>
                  <a:pt x="2893102" y="419725"/>
                </a:cubicBezTo>
                <a:cubicBezTo>
                  <a:pt x="2924599" y="437223"/>
                  <a:pt x="2953063" y="459698"/>
                  <a:pt x="2983043" y="479685"/>
                </a:cubicBezTo>
                <a:cubicBezTo>
                  <a:pt x="3009338" y="497215"/>
                  <a:pt x="3043004" y="499672"/>
                  <a:pt x="3072984" y="509666"/>
                </a:cubicBezTo>
                <a:lnTo>
                  <a:pt x="3117955" y="524656"/>
                </a:lnTo>
                <a:cubicBezTo>
                  <a:pt x="3142938" y="519659"/>
                  <a:pt x="3168188" y="515845"/>
                  <a:pt x="3192905" y="509666"/>
                </a:cubicBezTo>
                <a:cubicBezTo>
                  <a:pt x="3208234" y="505834"/>
                  <a:pt x="3222093" y="493923"/>
                  <a:pt x="3237876" y="494675"/>
                </a:cubicBezTo>
                <a:cubicBezTo>
                  <a:pt x="3328268" y="498979"/>
                  <a:pt x="3417758" y="514662"/>
                  <a:pt x="3507699" y="524656"/>
                </a:cubicBezTo>
                <a:lnTo>
                  <a:pt x="3627620" y="644577"/>
                </a:lnTo>
                <a:cubicBezTo>
                  <a:pt x="3640359" y="657316"/>
                  <a:pt x="3647607" y="674558"/>
                  <a:pt x="3657600" y="689548"/>
                </a:cubicBezTo>
                <a:cubicBezTo>
                  <a:pt x="3642610" y="694545"/>
                  <a:pt x="3621814" y="691680"/>
                  <a:pt x="3612630" y="704538"/>
                </a:cubicBezTo>
                <a:cubicBezTo>
                  <a:pt x="3594262" y="730254"/>
                  <a:pt x="3604996" y="772133"/>
                  <a:pt x="3582650" y="794479"/>
                </a:cubicBezTo>
                <a:cubicBezTo>
                  <a:pt x="3572656" y="804472"/>
                  <a:pt x="3561149" y="813153"/>
                  <a:pt x="3552669" y="824459"/>
                </a:cubicBezTo>
                <a:cubicBezTo>
                  <a:pt x="3531050" y="853284"/>
                  <a:pt x="3526892" y="903006"/>
                  <a:pt x="3492709" y="914400"/>
                </a:cubicBezTo>
                <a:lnTo>
                  <a:pt x="3402768" y="944380"/>
                </a:lnTo>
                <a:cubicBezTo>
                  <a:pt x="3387778" y="954374"/>
                  <a:pt x="3373911" y="966304"/>
                  <a:pt x="3357797" y="974361"/>
                </a:cubicBezTo>
                <a:cubicBezTo>
                  <a:pt x="3343664" y="981427"/>
                  <a:pt x="3326376" y="981222"/>
                  <a:pt x="3312827" y="989351"/>
                </a:cubicBezTo>
                <a:cubicBezTo>
                  <a:pt x="3300708" y="996622"/>
                  <a:pt x="3292840" y="1009338"/>
                  <a:pt x="3282846" y="1019331"/>
                </a:cubicBezTo>
                <a:cubicBezTo>
                  <a:pt x="3287843" y="1044315"/>
                  <a:pt x="3283704" y="1073083"/>
                  <a:pt x="3297837" y="1094282"/>
                </a:cubicBezTo>
                <a:cubicBezTo>
                  <a:pt x="3306602" y="1107429"/>
                  <a:pt x="3329258" y="1101142"/>
                  <a:pt x="3342807" y="1109272"/>
                </a:cubicBezTo>
                <a:cubicBezTo>
                  <a:pt x="3354926" y="1116543"/>
                  <a:pt x="3362794" y="1129259"/>
                  <a:pt x="3372787" y="1139253"/>
                </a:cubicBezTo>
                <a:cubicBezTo>
                  <a:pt x="3377784" y="1159240"/>
                  <a:pt x="3382118" y="1179404"/>
                  <a:pt x="3387778" y="1199213"/>
                </a:cubicBezTo>
                <a:cubicBezTo>
                  <a:pt x="3392119" y="1214406"/>
                  <a:pt x="3399941" y="1228638"/>
                  <a:pt x="3402768" y="1244184"/>
                </a:cubicBezTo>
                <a:cubicBezTo>
                  <a:pt x="3409974" y="1283819"/>
                  <a:pt x="3404209" y="1326167"/>
                  <a:pt x="3417758" y="1364105"/>
                </a:cubicBezTo>
                <a:cubicBezTo>
                  <a:pt x="3429877" y="1398038"/>
                  <a:pt x="3466323" y="1419864"/>
                  <a:pt x="3477718" y="1454046"/>
                </a:cubicBezTo>
                <a:cubicBezTo>
                  <a:pt x="3482628" y="1468775"/>
                  <a:pt x="3501935" y="1539836"/>
                  <a:pt x="3522689" y="1543987"/>
                </a:cubicBezTo>
                <a:cubicBezTo>
                  <a:pt x="3611019" y="1561653"/>
                  <a:pt x="3702571" y="1553980"/>
                  <a:pt x="3792512" y="1558977"/>
                </a:cubicBezTo>
                <a:cubicBezTo>
                  <a:pt x="3862960" y="1629427"/>
                  <a:pt x="3819843" y="1592189"/>
                  <a:pt x="3927423" y="1663908"/>
                </a:cubicBezTo>
                <a:cubicBezTo>
                  <a:pt x="3946016" y="1676303"/>
                  <a:pt x="3969200" y="1680901"/>
                  <a:pt x="3987384" y="1693889"/>
                </a:cubicBezTo>
                <a:cubicBezTo>
                  <a:pt x="4004635" y="1706211"/>
                  <a:pt x="4014716" y="1727100"/>
                  <a:pt x="4032355" y="1738859"/>
                </a:cubicBezTo>
                <a:cubicBezTo>
                  <a:pt x="4045502" y="1747624"/>
                  <a:pt x="4061739" y="1751251"/>
                  <a:pt x="4077325" y="1753849"/>
                </a:cubicBezTo>
                <a:cubicBezTo>
                  <a:pt x="4121957" y="1761288"/>
                  <a:pt x="4167266" y="1763842"/>
                  <a:pt x="4212237" y="1768839"/>
                </a:cubicBezTo>
                <a:cubicBezTo>
                  <a:pt x="4323017" y="1879623"/>
                  <a:pt x="4159903" y="1707565"/>
                  <a:pt x="4257207" y="1843790"/>
                </a:cubicBezTo>
                <a:cubicBezTo>
                  <a:pt x="4273636" y="1866791"/>
                  <a:pt x="4290353" y="1894813"/>
                  <a:pt x="4317168" y="1903751"/>
                </a:cubicBezTo>
                <a:cubicBezTo>
                  <a:pt x="4442863" y="1945649"/>
                  <a:pt x="4346364" y="1917813"/>
                  <a:pt x="4616971" y="1933731"/>
                </a:cubicBezTo>
                <a:cubicBezTo>
                  <a:pt x="4641955" y="1938728"/>
                  <a:pt x="4666640" y="1945561"/>
                  <a:pt x="4691922" y="1948721"/>
                </a:cubicBezTo>
                <a:cubicBezTo>
                  <a:pt x="4862179" y="1970004"/>
                  <a:pt x="4811932" y="1951049"/>
                  <a:pt x="4931764" y="1978702"/>
                </a:cubicBezTo>
                <a:cubicBezTo>
                  <a:pt x="4971913" y="1987967"/>
                  <a:pt x="5051686" y="2008682"/>
                  <a:pt x="5051686" y="2008682"/>
                </a:cubicBezTo>
                <a:cubicBezTo>
                  <a:pt x="5071673" y="2018675"/>
                  <a:pt x="5091107" y="2029859"/>
                  <a:pt x="5111646" y="2038662"/>
                </a:cubicBezTo>
                <a:cubicBezTo>
                  <a:pt x="5126170" y="2044886"/>
                  <a:pt x="5156617" y="2037852"/>
                  <a:pt x="5156617" y="2053653"/>
                </a:cubicBezTo>
                <a:cubicBezTo>
                  <a:pt x="5156617" y="2075132"/>
                  <a:pt x="5077765" y="2093078"/>
                  <a:pt x="5066676" y="2098623"/>
                </a:cubicBezTo>
                <a:cubicBezTo>
                  <a:pt x="5050562" y="2106680"/>
                  <a:pt x="5038168" y="2121286"/>
                  <a:pt x="5021705" y="2128603"/>
                </a:cubicBezTo>
                <a:cubicBezTo>
                  <a:pt x="4992827" y="2141438"/>
                  <a:pt x="4961744" y="2148590"/>
                  <a:pt x="4931764" y="2158584"/>
                </a:cubicBezTo>
                <a:cubicBezTo>
                  <a:pt x="4823953" y="2194522"/>
                  <a:pt x="4958575" y="2150924"/>
                  <a:pt x="4826833" y="2188564"/>
                </a:cubicBezTo>
                <a:cubicBezTo>
                  <a:pt x="4811640" y="2192905"/>
                  <a:pt x="4796853" y="2198557"/>
                  <a:pt x="4781863" y="2203554"/>
                </a:cubicBezTo>
                <a:cubicBezTo>
                  <a:pt x="4771869" y="2213548"/>
                  <a:pt x="4764872" y="2227968"/>
                  <a:pt x="4751882" y="2233535"/>
                </a:cubicBezTo>
                <a:cubicBezTo>
                  <a:pt x="4728464" y="2243571"/>
                  <a:pt x="4701649" y="2242346"/>
                  <a:pt x="4676932" y="2248525"/>
                </a:cubicBezTo>
                <a:cubicBezTo>
                  <a:pt x="4538287" y="2283186"/>
                  <a:pt x="4789024" y="2243882"/>
                  <a:pt x="4512040" y="2278505"/>
                </a:cubicBezTo>
                <a:lnTo>
                  <a:pt x="4422099" y="2308485"/>
                </a:lnTo>
                <a:cubicBezTo>
                  <a:pt x="4408691" y="2312954"/>
                  <a:pt x="4400598" y="2327159"/>
                  <a:pt x="4392118" y="2338466"/>
                </a:cubicBezTo>
                <a:cubicBezTo>
                  <a:pt x="4284540" y="2481904"/>
                  <a:pt x="4378734" y="2381832"/>
                  <a:pt x="4287187" y="2473377"/>
                </a:cubicBezTo>
                <a:cubicBezTo>
                  <a:pt x="4282190" y="2493364"/>
                  <a:pt x="4287839" y="2519930"/>
                  <a:pt x="4272197" y="2533338"/>
                </a:cubicBezTo>
                <a:cubicBezTo>
                  <a:pt x="4248203" y="2553904"/>
                  <a:pt x="4182256" y="2563318"/>
                  <a:pt x="4182256" y="2563318"/>
                </a:cubicBezTo>
                <a:cubicBezTo>
                  <a:pt x="4167266" y="2573311"/>
                  <a:pt x="4153749" y="2585981"/>
                  <a:pt x="4137286" y="2593298"/>
                </a:cubicBezTo>
                <a:cubicBezTo>
                  <a:pt x="4137272" y="2593304"/>
                  <a:pt x="4024866" y="2630772"/>
                  <a:pt x="4002374" y="2638269"/>
                </a:cubicBezTo>
                <a:cubicBezTo>
                  <a:pt x="3959449" y="2652577"/>
                  <a:pt x="3912433" y="2648262"/>
                  <a:pt x="3867463" y="2653259"/>
                </a:cubicBezTo>
                <a:cubicBezTo>
                  <a:pt x="3797100" y="2676713"/>
                  <a:pt x="3787991" y="2683239"/>
                  <a:pt x="3687581" y="2683239"/>
                </a:cubicBezTo>
                <a:cubicBezTo>
                  <a:pt x="3632390" y="2683239"/>
                  <a:pt x="3577653" y="2673246"/>
                  <a:pt x="3522689" y="2668249"/>
                </a:cubicBezTo>
                <a:lnTo>
                  <a:pt x="3462728" y="2578308"/>
                </a:lnTo>
                <a:cubicBezTo>
                  <a:pt x="3450333" y="2559715"/>
                  <a:pt x="3421361" y="2560723"/>
                  <a:pt x="3402768" y="2548328"/>
                </a:cubicBezTo>
                <a:cubicBezTo>
                  <a:pt x="3391009" y="2540489"/>
                  <a:pt x="3382781" y="2528341"/>
                  <a:pt x="3372787" y="2518348"/>
                </a:cubicBezTo>
                <a:cubicBezTo>
                  <a:pt x="3367790" y="2503358"/>
                  <a:pt x="3367668" y="2485716"/>
                  <a:pt x="3357797" y="2473377"/>
                </a:cubicBezTo>
                <a:cubicBezTo>
                  <a:pt x="3315050" y="2419942"/>
                  <a:pt x="3208094" y="2432924"/>
                  <a:pt x="3162925" y="2428407"/>
                </a:cubicBezTo>
                <a:cubicBezTo>
                  <a:pt x="2975422" y="2381529"/>
                  <a:pt x="3208571" y="2441447"/>
                  <a:pt x="3057994" y="2398426"/>
                </a:cubicBezTo>
                <a:cubicBezTo>
                  <a:pt x="3038185" y="2392766"/>
                  <a:pt x="3017766" y="2389356"/>
                  <a:pt x="2998033" y="2383436"/>
                </a:cubicBezTo>
                <a:cubicBezTo>
                  <a:pt x="2967764" y="2374355"/>
                  <a:pt x="2939376" y="2357925"/>
                  <a:pt x="2908092" y="2353456"/>
                </a:cubicBezTo>
                <a:cubicBezTo>
                  <a:pt x="2873115" y="2348459"/>
                  <a:pt x="2837807" y="2345395"/>
                  <a:pt x="2803161" y="2338466"/>
                </a:cubicBezTo>
                <a:cubicBezTo>
                  <a:pt x="2709056" y="2319645"/>
                  <a:pt x="2679016" y="2307077"/>
                  <a:pt x="2593299" y="2278505"/>
                </a:cubicBezTo>
                <a:cubicBezTo>
                  <a:pt x="2545659" y="2262625"/>
                  <a:pt x="2493364" y="2268512"/>
                  <a:pt x="2443397" y="2263515"/>
                </a:cubicBezTo>
                <a:cubicBezTo>
                  <a:pt x="2412625" y="2253258"/>
                  <a:pt x="2384908" y="2251467"/>
                  <a:pt x="2368446" y="2218544"/>
                </a:cubicBezTo>
                <a:cubicBezTo>
                  <a:pt x="2313190" y="2108034"/>
                  <a:pt x="2393294" y="2198424"/>
                  <a:pt x="2323476" y="2128603"/>
                </a:cubicBezTo>
                <a:cubicBezTo>
                  <a:pt x="2299548" y="2056818"/>
                  <a:pt x="2319659" y="2094806"/>
                  <a:pt x="2248525" y="2023672"/>
                </a:cubicBezTo>
                <a:cubicBezTo>
                  <a:pt x="2217886" y="1993033"/>
                  <a:pt x="2225651" y="1970973"/>
                  <a:pt x="2188564" y="1948721"/>
                </a:cubicBezTo>
                <a:cubicBezTo>
                  <a:pt x="2175015" y="1940591"/>
                  <a:pt x="2158584" y="1938728"/>
                  <a:pt x="2143594" y="1933731"/>
                </a:cubicBezTo>
                <a:cubicBezTo>
                  <a:pt x="2053653" y="1938728"/>
                  <a:pt x="1963445" y="1940180"/>
                  <a:pt x="1873771" y="1948721"/>
                </a:cubicBezTo>
                <a:cubicBezTo>
                  <a:pt x="1858041" y="1950219"/>
                  <a:pt x="1842613" y="1956038"/>
                  <a:pt x="1828800" y="1963712"/>
                </a:cubicBezTo>
                <a:cubicBezTo>
                  <a:pt x="1797303" y="1981211"/>
                  <a:pt x="1738859" y="2023672"/>
                  <a:pt x="1738859" y="2023672"/>
                </a:cubicBezTo>
                <a:cubicBezTo>
                  <a:pt x="1730226" y="2092737"/>
                  <a:pt x="1733346" y="2131473"/>
                  <a:pt x="1708879" y="2188564"/>
                </a:cubicBezTo>
                <a:cubicBezTo>
                  <a:pt x="1700077" y="2209103"/>
                  <a:pt x="1696066" y="2234219"/>
                  <a:pt x="1678899" y="2248525"/>
                </a:cubicBezTo>
                <a:cubicBezTo>
                  <a:pt x="1663072" y="2261714"/>
                  <a:pt x="1638925" y="2258518"/>
                  <a:pt x="1618938" y="2263515"/>
                </a:cubicBezTo>
                <a:cubicBezTo>
                  <a:pt x="1603948" y="2273508"/>
                  <a:pt x="1591984" y="2293495"/>
                  <a:pt x="1573968" y="2293495"/>
                </a:cubicBezTo>
                <a:cubicBezTo>
                  <a:pt x="1523998" y="2293495"/>
                  <a:pt x="1528999" y="2238532"/>
                  <a:pt x="1499017" y="2218544"/>
                </a:cubicBezTo>
                <a:cubicBezTo>
                  <a:pt x="1481875" y="2207116"/>
                  <a:pt x="1459043" y="2208551"/>
                  <a:pt x="1439056" y="2203554"/>
                </a:cubicBezTo>
                <a:cubicBezTo>
                  <a:pt x="1351366" y="2115864"/>
                  <a:pt x="1383704" y="2158001"/>
                  <a:pt x="1334125" y="2083633"/>
                </a:cubicBezTo>
                <a:cubicBezTo>
                  <a:pt x="1317870" y="2034867"/>
                  <a:pt x="1327229" y="2032266"/>
                  <a:pt x="1274164" y="2008682"/>
                </a:cubicBezTo>
                <a:cubicBezTo>
                  <a:pt x="1245286" y="1995847"/>
                  <a:pt x="1184223" y="1978702"/>
                  <a:pt x="1184223" y="1978702"/>
                </a:cubicBezTo>
                <a:cubicBezTo>
                  <a:pt x="1152949" y="1957852"/>
                  <a:pt x="1105846" y="1927650"/>
                  <a:pt x="1079292" y="1903751"/>
                </a:cubicBezTo>
                <a:cubicBezTo>
                  <a:pt x="1047777" y="1875388"/>
                  <a:pt x="989351" y="1813810"/>
                  <a:pt x="989351" y="1813810"/>
                </a:cubicBezTo>
                <a:cubicBezTo>
                  <a:pt x="976027" y="1773836"/>
                  <a:pt x="969079" y="1745926"/>
                  <a:pt x="944381" y="1708879"/>
                </a:cubicBezTo>
                <a:cubicBezTo>
                  <a:pt x="927293" y="1683247"/>
                  <a:pt x="893486" y="1664956"/>
                  <a:pt x="869430" y="1648918"/>
                </a:cubicBezTo>
                <a:cubicBezTo>
                  <a:pt x="777156" y="1510508"/>
                  <a:pt x="894908" y="1680765"/>
                  <a:pt x="809469" y="1573967"/>
                </a:cubicBezTo>
                <a:cubicBezTo>
                  <a:pt x="770719" y="1525530"/>
                  <a:pt x="781388" y="1510276"/>
                  <a:pt x="719528" y="1469036"/>
                </a:cubicBezTo>
                <a:lnTo>
                  <a:pt x="629587" y="1409075"/>
                </a:lnTo>
                <a:cubicBezTo>
                  <a:pt x="611948" y="1397316"/>
                  <a:pt x="601351" y="1377120"/>
                  <a:pt x="584617" y="1364105"/>
                </a:cubicBezTo>
                <a:cubicBezTo>
                  <a:pt x="556175" y="1341984"/>
                  <a:pt x="524656" y="1324131"/>
                  <a:pt x="494676" y="1304144"/>
                </a:cubicBezTo>
                <a:cubicBezTo>
                  <a:pt x="473888" y="1290286"/>
                  <a:pt x="456407" y="1271569"/>
                  <a:pt x="434715" y="1259174"/>
                </a:cubicBezTo>
                <a:cubicBezTo>
                  <a:pt x="420996" y="1251335"/>
                  <a:pt x="404735" y="1249181"/>
                  <a:pt x="389745" y="1244184"/>
                </a:cubicBezTo>
                <a:cubicBezTo>
                  <a:pt x="334285" y="1188724"/>
                  <a:pt x="371527" y="1222046"/>
                  <a:pt x="269823" y="1154243"/>
                </a:cubicBezTo>
                <a:lnTo>
                  <a:pt x="224853" y="1124262"/>
                </a:lnTo>
                <a:lnTo>
                  <a:pt x="179882" y="1094282"/>
                </a:lnTo>
                <a:cubicBezTo>
                  <a:pt x="112083" y="992582"/>
                  <a:pt x="145401" y="1029819"/>
                  <a:pt x="89941" y="974361"/>
                </a:cubicBezTo>
                <a:cubicBezTo>
                  <a:pt x="99935" y="944380"/>
                  <a:pt x="119923" y="914401"/>
                  <a:pt x="89941" y="884420"/>
                </a:cubicBezTo>
                <a:cubicBezTo>
                  <a:pt x="64462" y="858942"/>
                  <a:pt x="0" y="824459"/>
                  <a:pt x="0" y="824459"/>
                </a:cubicBezTo>
                <a:lnTo>
                  <a:pt x="89941" y="854439"/>
                </a:lnTo>
              </a:path>
            </a:pathLst>
          </a:cu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6" name="Rectangle 25"/>
          <p:cNvSpPr>
            <a:spLocks noChangeArrowheads="1"/>
          </p:cNvSpPr>
          <p:nvPr/>
        </p:nvSpPr>
        <p:spPr bwMode="auto">
          <a:xfrm>
            <a:off x="4310743" y="1082485"/>
            <a:ext cx="699170" cy="5847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1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1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</a:p>
        </p:txBody>
      </p:sp>
      <p:sp>
        <p:nvSpPr>
          <p:cNvPr id="7" name="Rectangle 24"/>
          <p:cNvSpPr>
            <a:spLocks noChangeArrowheads="1"/>
          </p:cNvSpPr>
          <p:nvPr/>
        </p:nvSpPr>
        <p:spPr bwMode="auto">
          <a:xfrm>
            <a:off x="2354273" y="1750145"/>
            <a:ext cx="628412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1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1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Bắc</a:t>
            </a:r>
          </a:p>
        </p:txBody>
      </p:sp>
    </p:spTree>
    <p:extLst>
      <p:ext uri="{BB962C8B-B14F-4D97-AF65-F5344CB8AC3E}">
        <p14:creationId xmlns:p14="http://schemas.microsoft.com/office/powerpoint/2010/main" val="2242755721"/>
      </p:ext>
    </p:extLst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335" name="Group 47"/>
          <p:cNvGraphicFramePr>
            <a:graphicFrameLocks noGrp="1"/>
          </p:cNvGraphicFramePr>
          <p:nvPr>
            <p:ph/>
          </p:nvPr>
        </p:nvGraphicFramePr>
        <p:xfrm>
          <a:off x="395288" y="1341438"/>
          <a:ext cx="8229600" cy="5268915"/>
        </p:xfrm>
        <a:graphic>
          <a:graphicData uri="http://schemas.openxmlformats.org/drawingml/2006/table">
            <a:tbl>
              <a:tblPr/>
              <a:tblGrid>
                <a:gridCol w="1836737"/>
                <a:gridCol w="2311400"/>
                <a:gridCol w="1905000"/>
                <a:gridCol w="2176463"/>
              </a:tblGrid>
              <a:tr h="368300"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           </a:t>
                      </a:r>
                      <a:r>
                        <a:rPr kumimoji="0" lang="en-US" alt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Khu</a:t>
                      </a:r>
                      <a:r>
                        <a:rPr kumimoji="0" lang="en-US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alt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vực</a:t>
                      </a:r>
                      <a:endParaRPr kumimoji="0" lang="en-US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Đặc</a:t>
                      </a:r>
                      <a:r>
                        <a:rPr kumimoji="0" lang="en-US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alt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điểm</a:t>
                      </a:r>
                      <a:endParaRPr kumimoji="0" lang="en-US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Tiểu</a:t>
                      </a:r>
                      <a:r>
                        <a:rPr kumimoji="0" lang="en-US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alt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vùng</a:t>
                      </a:r>
                      <a:r>
                        <a:rPr kumimoji="0" lang="en-US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alt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Tây</a:t>
                      </a:r>
                      <a:r>
                        <a:rPr kumimoji="0" lang="en-US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alt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Bắc</a:t>
                      </a:r>
                      <a:endParaRPr kumimoji="0" lang="en-US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Tiểu</a:t>
                      </a:r>
                      <a:r>
                        <a:rPr kumimoji="0" lang="en-US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alt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vùng</a:t>
                      </a:r>
                      <a:r>
                        <a:rPr kumimoji="0" lang="en-US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alt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Đông</a:t>
                      </a:r>
                      <a:r>
                        <a:rPr kumimoji="0" lang="en-US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alt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Bắc</a:t>
                      </a:r>
                      <a:endParaRPr kumimoji="0" lang="en-US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6831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Khu</a:t>
                      </a:r>
                      <a:r>
                        <a:rPr kumimoji="0" lang="en-US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alt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Vực</a:t>
                      </a:r>
                      <a:r>
                        <a:rPr kumimoji="0" lang="en-US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alt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núi</a:t>
                      </a:r>
                      <a:endParaRPr kumimoji="0" lang="en-US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Khu</a:t>
                      </a:r>
                      <a:r>
                        <a:rPr kumimoji="0" lang="en-US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alt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vực</a:t>
                      </a:r>
                      <a:r>
                        <a:rPr kumimoji="0" lang="en-US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alt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trung</a:t>
                      </a:r>
                      <a:r>
                        <a:rPr kumimoji="0" lang="en-US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du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636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588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905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508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3128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</a:rPr>
                        <a:t>  Giá trị kinh tế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76200" y="66453"/>
            <a:ext cx="9067800" cy="173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 err="1" smtClean="0">
                <a:solidFill>
                  <a:srgbClr val="006600"/>
                </a:solidFill>
                <a:latin typeface="Times New Roman" pitchFamily="18" charset="0"/>
              </a:rPr>
              <a:t>Thảo</a:t>
            </a:r>
            <a:r>
              <a:rPr lang="en-US" altLang="en-US" sz="2800" b="1" dirty="0" smtClean="0">
                <a:solidFill>
                  <a:srgbClr val="006600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6600"/>
                </a:solidFill>
                <a:latin typeface="Times New Roman" pitchFamily="18" charset="0"/>
              </a:rPr>
              <a:t>luận</a:t>
            </a:r>
            <a:r>
              <a:rPr lang="en-US" altLang="en-US" sz="2800" b="1" dirty="0" smtClean="0">
                <a:solidFill>
                  <a:srgbClr val="006600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6600"/>
                </a:solidFill>
                <a:latin typeface="Times New Roman" pitchFamily="18" charset="0"/>
              </a:rPr>
              <a:t>nhóm</a:t>
            </a:r>
            <a:r>
              <a:rPr lang="en-US" altLang="en-US" sz="2800" b="1" dirty="0" smtClean="0">
                <a:solidFill>
                  <a:srgbClr val="006600"/>
                </a:solidFill>
                <a:latin typeface="Times New Roman" pitchFamily="18" charset="0"/>
              </a:rPr>
              <a:t> ( </a:t>
            </a:r>
            <a:r>
              <a:rPr lang="en-US" altLang="en-US" sz="2800" b="1" dirty="0" err="1" smtClean="0">
                <a:solidFill>
                  <a:srgbClr val="006600"/>
                </a:solidFill>
                <a:latin typeface="Times New Roman" pitchFamily="18" charset="0"/>
              </a:rPr>
              <a:t>theo</a:t>
            </a:r>
            <a:r>
              <a:rPr lang="en-US" altLang="en-US" sz="2800" b="1" dirty="0" smtClean="0">
                <a:solidFill>
                  <a:srgbClr val="006600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6600"/>
                </a:solidFill>
                <a:latin typeface="Times New Roman" pitchFamily="18" charset="0"/>
              </a:rPr>
              <a:t>bàn</a:t>
            </a:r>
            <a:r>
              <a:rPr lang="en-US" altLang="en-US" sz="2800" b="1" dirty="0" smtClean="0">
                <a:solidFill>
                  <a:srgbClr val="006600"/>
                </a:solidFill>
                <a:latin typeface="Times New Roman" pitchFamily="18" charset="0"/>
              </a:rPr>
              <a:t>)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000" dirty="0" smtClean="0">
                <a:solidFill>
                  <a:srgbClr val="990000"/>
                </a:solidFill>
                <a:latin typeface="Times New Roman" pitchFamily="18" charset="0"/>
              </a:rPr>
              <a:t>? </a:t>
            </a:r>
            <a:r>
              <a:rPr lang="en-US" altLang="en-US" sz="2000" dirty="0" err="1" smtClean="0">
                <a:solidFill>
                  <a:srgbClr val="990000"/>
                </a:solidFill>
                <a:latin typeface="Times New Roman" pitchFamily="18" charset="0"/>
              </a:rPr>
              <a:t>Nêu</a:t>
            </a:r>
            <a:r>
              <a:rPr lang="en-US" altLang="en-US" sz="2000" dirty="0" smtClean="0">
                <a:solidFill>
                  <a:srgbClr val="990000"/>
                </a:solidFill>
                <a:latin typeface="Times New Roman" pitchFamily="18" charset="0"/>
              </a:rPr>
              <a:t> </a:t>
            </a:r>
            <a:r>
              <a:rPr lang="en-US" altLang="en-US" sz="2000" dirty="0" err="1" smtClean="0">
                <a:solidFill>
                  <a:srgbClr val="990000"/>
                </a:solidFill>
                <a:latin typeface="Times New Roman" pitchFamily="18" charset="0"/>
              </a:rPr>
              <a:t>sự</a:t>
            </a:r>
            <a:r>
              <a:rPr lang="en-US" altLang="en-US" sz="2000" dirty="0" smtClean="0">
                <a:solidFill>
                  <a:srgbClr val="990000"/>
                </a:solidFill>
                <a:latin typeface="Times New Roman" pitchFamily="18" charset="0"/>
              </a:rPr>
              <a:t> </a:t>
            </a:r>
            <a:r>
              <a:rPr lang="en-US" altLang="en-US" sz="2000" dirty="0" err="1" smtClean="0">
                <a:solidFill>
                  <a:srgbClr val="990000"/>
                </a:solidFill>
                <a:latin typeface="Times New Roman" pitchFamily="18" charset="0"/>
              </a:rPr>
              <a:t>khác</a:t>
            </a:r>
            <a:r>
              <a:rPr lang="en-US" altLang="en-US" sz="2000" dirty="0" smtClean="0">
                <a:solidFill>
                  <a:srgbClr val="990000"/>
                </a:solidFill>
                <a:latin typeface="Times New Roman" pitchFamily="18" charset="0"/>
              </a:rPr>
              <a:t> </a:t>
            </a:r>
            <a:r>
              <a:rPr lang="en-US" altLang="en-US" sz="2000" dirty="0" err="1" smtClean="0">
                <a:solidFill>
                  <a:srgbClr val="990000"/>
                </a:solidFill>
                <a:latin typeface="Times New Roman" pitchFamily="18" charset="0"/>
              </a:rPr>
              <a:t>biệt</a:t>
            </a:r>
            <a:r>
              <a:rPr lang="en-US" altLang="en-US" sz="2000" dirty="0" smtClean="0">
                <a:solidFill>
                  <a:srgbClr val="990000"/>
                </a:solidFill>
                <a:latin typeface="Times New Roman" pitchFamily="18" charset="0"/>
              </a:rPr>
              <a:t> </a:t>
            </a:r>
            <a:r>
              <a:rPr lang="en-US" altLang="en-US" sz="2000" dirty="0" err="1" smtClean="0">
                <a:solidFill>
                  <a:srgbClr val="990000"/>
                </a:solidFill>
                <a:latin typeface="Times New Roman" pitchFamily="18" charset="0"/>
              </a:rPr>
              <a:t>về</a:t>
            </a:r>
            <a:r>
              <a:rPr lang="en-US" altLang="en-US" sz="2000" dirty="0" smtClean="0">
                <a:solidFill>
                  <a:srgbClr val="990000"/>
                </a:solidFill>
                <a:latin typeface="Times New Roman" pitchFamily="18" charset="0"/>
              </a:rPr>
              <a:t> </a:t>
            </a:r>
            <a:r>
              <a:rPr lang="en-US" altLang="en-US" sz="2000" dirty="0" err="1" smtClean="0">
                <a:solidFill>
                  <a:srgbClr val="990000"/>
                </a:solidFill>
                <a:latin typeface="Times New Roman" pitchFamily="18" charset="0"/>
              </a:rPr>
              <a:t>tự</a:t>
            </a:r>
            <a:r>
              <a:rPr lang="en-US" altLang="en-US" sz="2000" dirty="0" smtClean="0">
                <a:solidFill>
                  <a:srgbClr val="990000"/>
                </a:solidFill>
                <a:latin typeface="Times New Roman" pitchFamily="18" charset="0"/>
              </a:rPr>
              <a:t> </a:t>
            </a:r>
            <a:r>
              <a:rPr lang="en-US" altLang="en-US" sz="2000" dirty="0" err="1" smtClean="0">
                <a:solidFill>
                  <a:srgbClr val="990000"/>
                </a:solidFill>
                <a:latin typeface="Times New Roman" pitchFamily="18" charset="0"/>
              </a:rPr>
              <a:t>nhiên</a:t>
            </a:r>
            <a:r>
              <a:rPr lang="en-US" altLang="en-US" sz="2000" dirty="0" smtClean="0">
                <a:solidFill>
                  <a:srgbClr val="990000"/>
                </a:solidFill>
                <a:latin typeface="Times New Roman" pitchFamily="18" charset="0"/>
              </a:rPr>
              <a:t>  </a:t>
            </a:r>
            <a:r>
              <a:rPr lang="en-US" altLang="en-US" sz="2000" dirty="0" err="1" smtClean="0">
                <a:solidFill>
                  <a:srgbClr val="990000"/>
                </a:solidFill>
                <a:latin typeface="Times New Roman" pitchFamily="18" charset="0"/>
              </a:rPr>
              <a:t>và</a:t>
            </a:r>
            <a:r>
              <a:rPr lang="en-US" altLang="en-US" sz="2000" dirty="0" smtClean="0">
                <a:solidFill>
                  <a:srgbClr val="990000"/>
                </a:solidFill>
                <a:latin typeface="Times New Roman" pitchFamily="18" charset="0"/>
              </a:rPr>
              <a:t> </a:t>
            </a:r>
            <a:r>
              <a:rPr lang="en-US" altLang="en-US" sz="2000" dirty="0" err="1" smtClean="0">
                <a:solidFill>
                  <a:srgbClr val="990000"/>
                </a:solidFill>
                <a:latin typeface="Times New Roman" pitchFamily="18" charset="0"/>
              </a:rPr>
              <a:t>thế</a:t>
            </a:r>
            <a:r>
              <a:rPr lang="en-US" altLang="en-US" sz="2000" dirty="0" smtClean="0">
                <a:solidFill>
                  <a:srgbClr val="990000"/>
                </a:solidFill>
                <a:latin typeface="Times New Roman" pitchFamily="18" charset="0"/>
              </a:rPr>
              <a:t> </a:t>
            </a:r>
            <a:r>
              <a:rPr lang="en-US" altLang="en-US" sz="2000" dirty="0" err="1" smtClean="0">
                <a:solidFill>
                  <a:srgbClr val="990000"/>
                </a:solidFill>
                <a:latin typeface="Times New Roman" pitchFamily="18" charset="0"/>
              </a:rPr>
              <a:t>mạnh</a:t>
            </a:r>
            <a:r>
              <a:rPr lang="en-US" altLang="en-US" sz="2000" dirty="0" smtClean="0">
                <a:solidFill>
                  <a:srgbClr val="990000"/>
                </a:solidFill>
                <a:latin typeface="Times New Roman" pitchFamily="18" charset="0"/>
              </a:rPr>
              <a:t> </a:t>
            </a:r>
            <a:r>
              <a:rPr lang="en-US" altLang="en-US" sz="2000" dirty="0" err="1" smtClean="0">
                <a:solidFill>
                  <a:srgbClr val="990000"/>
                </a:solidFill>
                <a:latin typeface="Times New Roman" pitchFamily="18" charset="0"/>
              </a:rPr>
              <a:t>kinh</a:t>
            </a:r>
            <a:r>
              <a:rPr lang="en-US" altLang="en-US" sz="2000" dirty="0" smtClean="0">
                <a:solidFill>
                  <a:srgbClr val="990000"/>
                </a:solidFill>
                <a:latin typeface="Times New Roman" pitchFamily="18" charset="0"/>
              </a:rPr>
              <a:t> </a:t>
            </a:r>
            <a:r>
              <a:rPr lang="en-US" altLang="en-US" sz="2000" dirty="0" err="1" smtClean="0">
                <a:solidFill>
                  <a:srgbClr val="990000"/>
                </a:solidFill>
                <a:latin typeface="Times New Roman" pitchFamily="18" charset="0"/>
              </a:rPr>
              <a:t>tế</a:t>
            </a:r>
            <a:r>
              <a:rPr lang="en-US" altLang="en-US" sz="2000" dirty="0" smtClean="0">
                <a:solidFill>
                  <a:srgbClr val="990000"/>
                </a:solidFill>
                <a:latin typeface="Times New Roman" pitchFamily="18" charset="0"/>
              </a:rPr>
              <a:t> </a:t>
            </a:r>
            <a:r>
              <a:rPr lang="en-US" altLang="en-US" sz="2000" dirty="0" err="1" smtClean="0">
                <a:solidFill>
                  <a:srgbClr val="990000"/>
                </a:solidFill>
                <a:latin typeface="Times New Roman" pitchFamily="18" charset="0"/>
              </a:rPr>
              <a:t>của</a:t>
            </a:r>
            <a:r>
              <a:rPr lang="en-US" altLang="en-US" sz="2000" dirty="0" smtClean="0">
                <a:solidFill>
                  <a:srgbClr val="990000"/>
                </a:solidFill>
                <a:latin typeface="Times New Roman" pitchFamily="18" charset="0"/>
              </a:rPr>
              <a:t> </a:t>
            </a:r>
            <a:r>
              <a:rPr lang="en-US" altLang="en-US" sz="2000" dirty="0" err="1" smtClean="0">
                <a:solidFill>
                  <a:srgbClr val="990000"/>
                </a:solidFill>
                <a:latin typeface="Times New Roman" pitchFamily="18" charset="0"/>
              </a:rPr>
              <a:t>hai</a:t>
            </a:r>
            <a:r>
              <a:rPr lang="en-US" altLang="en-US" sz="2000" dirty="0" smtClean="0">
                <a:solidFill>
                  <a:srgbClr val="990000"/>
                </a:solidFill>
                <a:latin typeface="Times New Roman" pitchFamily="18" charset="0"/>
              </a:rPr>
              <a:t> </a:t>
            </a:r>
            <a:r>
              <a:rPr lang="en-US" altLang="en-US" sz="2000" dirty="0" err="1" smtClean="0">
                <a:solidFill>
                  <a:srgbClr val="990000"/>
                </a:solidFill>
                <a:latin typeface="Times New Roman" pitchFamily="18" charset="0"/>
              </a:rPr>
              <a:t>tiểu</a:t>
            </a:r>
            <a:r>
              <a:rPr lang="en-US" altLang="en-US" sz="2000" dirty="0" smtClean="0">
                <a:solidFill>
                  <a:srgbClr val="990000"/>
                </a:solidFill>
                <a:latin typeface="Times New Roman" pitchFamily="18" charset="0"/>
              </a:rPr>
              <a:t> </a:t>
            </a:r>
            <a:r>
              <a:rPr lang="en-US" altLang="en-US" sz="2000" dirty="0" err="1" smtClean="0">
                <a:solidFill>
                  <a:srgbClr val="990000"/>
                </a:solidFill>
                <a:latin typeface="Times New Roman" pitchFamily="18" charset="0"/>
              </a:rPr>
              <a:t>vùng</a:t>
            </a:r>
            <a:r>
              <a:rPr lang="en-US" altLang="en-US" sz="2000" dirty="0" smtClean="0">
                <a:solidFill>
                  <a:srgbClr val="990000"/>
                </a:solidFill>
                <a:latin typeface="Times New Roman" pitchFamily="18" charset="0"/>
              </a:rPr>
              <a:t> </a:t>
            </a:r>
            <a:r>
              <a:rPr lang="en-US" altLang="en-US" sz="2000" dirty="0" err="1" smtClean="0">
                <a:solidFill>
                  <a:srgbClr val="990000"/>
                </a:solidFill>
                <a:latin typeface="Times New Roman" pitchFamily="18" charset="0"/>
              </a:rPr>
              <a:t>Tây</a:t>
            </a:r>
            <a:r>
              <a:rPr lang="en-US" altLang="en-US" sz="2000" dirty="0" smtClean="0">
                <a:solidFill>
                  <a:srgbClr val="990000"/>
                </a:solidFill>
                <a:latin typeface="Times New Roman" pitchFamily="18" charset="0"/>
              </a:rPr>
              <a:t> </a:t>
            </a:r>
            <a:r>
              <a:rPr lang="en-US" altLang="en-US" sz="2000" dirty="0" err="1" smtClean="0">
                <a:solidFill>
                  <a:srgbClr val="990000"/>
                </a:solidFill>
                <a:latin typeface="Times New Roman" pitchFamily="18" charset="0"/>
              </a:rPr>
              <a:t>Bắc</a:t>
            </a:r>
            <a:r>
              <a:rPr lang="en-US" altLang="en-US" sz="2000" dirty="0" smtClean="0">
                <a:solidFill>
                  <a:srgbClr val="990000"/>
                </a:solidFill>
                <a:latin typeface="Times New Roman" pitchFamily="18" charset="0"/>
              </a:rPr>
              <a:t> </a:t>
            </a:r>
            <a:r>
              <a:rPr lang="en-US" altLang="en-US" sz="2000" dirty="0" err="1" smtClean="0">
                <a:solidFill>
                  <a:srgbClr val="990000"/>
                </a:solidFill>
                <a:latin typeface="Times New Roman" pitchFamily="18" charset="0"/>
              </a:rPr>
              <a:t>và</a:t>
            </a:r>
            <a:r>
              <a:rPr lang="en-US" altLang="en-US" sz="2000" dirty="0" smtClean="0">
                <a:solidFill>
                  <a:srgbClr val="990000"/>
                </a:solidFill>
                <a:latin typeface="Times New Roman" pitchFamily="18" charset="0"/>
              </a:rPr>
              <a:t> </a:t>
            </a:r>
            <a:r>
              <a:rPr lang="en-US" altLang="en-US" sz="2000" dirty="0" err="1" smtClean="0">
                <a:solidFill>
                  <a:srgbClr val="990000"/>
                </a:solidFill>
                <a:latin typeface="Times New Roman" pitchFamily="18" charset="0"/>
              </a:rPr>
              <a:t>Đông</a:t>
            </a:r>
            <a:r>
              <a:rPr lang="en-US" altLang="en-US" sz="2000" dirty="0" smtClean="0">
                <a:solidFill>
                  <a:srgbClr val="990000"/>
                </a:solidFill>
                <a:latin typeface="Times New Roman" pitchFamily="18" charset="0"/>
              </a:rPr>
              <a:t> </a:t>
            </a:r>
            <a:r>
              <a:rPr lang="en-US" altLang="en-US" sz="2000" dirty="0" err="1" smtClean="0">
                <a:solidFill>
                  <a:srgbClr val="990000"/>
                </a:solidFill>
                <a:latin typeface="Times New Roman" pitchFamily="18" charset="0"/>
              </a:rPr>
              <a:t>Bắc</a:t>
            </a:r>
            <a:r>
              <a:rPr lang="en-US" altLang="en-US" sz="2000" dirty="0" smtClean="0">
                <a:solidFill>
                  <a:srgbClr val="990000"/>
                </a:solidFill>
                <a:latin typeface="Times New Roman" pitchFamily="18" charset="0"/>
              </a:rPr>
              <a:t> ?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altLang="en-US" sz="2000" dirty="0" smtClean="0">
              <a:solidFill>
                <a:srgbClr val="990000"/>
              </a:solidFill>
              <a:latin typeface="Times New Roman" pitchFamily="18" charset="0"/>
            </a:endParaRPr>
          </a:p>
        </p:txBody>
      </p:sp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395288" y="2565400"/>
            <a:ext cx="18002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000" smtClean="0">
                <a:solidFill>
                  <a:srgbClr val="800000"/>
                </a:solidFill>
                <a:latin typeface="Times New Roman" pitchFamily="18" charset="0"/>
              </a:rPr>
              <a:t>  Địa hình:</a:t>
            </a:r>
          </a:p>
        </p:txBody>
      </p:sp>
      <p:sp>
        <p:nvSpPr>
          <p:cNvPr id="12294" name="Text Box 6"/>
          <p:cNvSpPr txBox="1">
            <a:spLocks noChangeArrowheads="1"/>
          </p:cNvSpPr>
          <p:nvPr/>
        </p:nvSpPr>
        <p:spPr bwMode="auto">
          <a:xfrm>
            <a:off x="323850" y="3429000"/>
            <a:ext cx="18716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000" smtClean="0">
                <a:solidFill>
                  <a:srgbClr val="800000"/>
                </a:solidFill>
                <a:latin typeface="Times New Roman" pitchFamily="18" charset="0"/>
              </a:rPr>
              <a:t>  Khí hậu:</a:t>
            </a:r>
          </a:p>
        </p:txBody>
      </p:sp>
      <p:sp>
        <p:nvSpPr>
          <p:cNvPr id="12295" name="Text Box 7"/>
          <p:cNvSpPr txBox="1">
            <a:spLocks noChangeArrowheads="1"/>
          </p:cNvSpPr>
          <p:nvPr/>
        </p:nvSpPr>
        <p:spPr bwMode="auto">
          <a:xfrm>
            <a:off x="395288" y="4221163"/>
            <a:ext cx="18716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000" smtClean="0">
                <a:solidFill>
                  <a:srgbClr val="800000"/>
                </a:solidFill>
                <a:latin typeface="Times New Roman" pitchFamily="18" charset="0"/>
              </a:rPr>
              <a:t> Sông ngòi:</a:t>
            </a:r>
          </a:p>
        </p:txBody>
      </p:sp>
      <p:sp>
        <p:nvSpPr>
          <p:cNvPr id="12296" name="Text Box 8"/>
          <p:cNvSpPr txBox="1">
            <a:spLocks noChangeArrowheads="1"/>
          </p:cNvSpPr>
          <p:nvPr/>
        </p:nvSpPr>
        <p:spPr bwMode="auto">
          <a:xfrm>
            <a:off x="395288" y="4868863"/>
            <a:ext cx="18716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000" smtClean="0">
                <a:solidFill>
                  <a:srgbClr val="800000"/>
                </a:solidFill>
                <a:latin typeface="Times New Roman" pitchFamily="18" charset="0"/>
              </a:rPr>
              <a:t>  Khoáng sản:</a:t>
            </a:r>
          </a:p>
        </p:txBody>
      </p:sp>
    </p:spTree>
    <p:extLst>
      <p:ext uri="{BB962C8B-B14F-4D97-AF65-F5344CB8AC3E}">
        <p14:creationId xmlns:p14="http://schemas.microsoft.com/office/powerpoint/2010/main" val="18578361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25603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25604" name="Content Placeholder 3" descr="hinh-nen-powerpoint-4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Scan0014"/>
          <p:cNvPicPr>
            <a:picLocks noChangeAspect="1" noChangeArrowheads="1"/>
          </p:cNvPicPr>
          <p:nvPr/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7" b="4445"/>
          <a:stretch>
            <a:fillRect/>
          </a:stretch>
        </p:blipFill>
        <p:spPr bwMode="auto">
          <a:xfrm>
            <a:off x="0" y="0"/>
            <a:ext cx="6019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Freeform 7" descr="Divot"/>
          <p:cNvSpPr>
            <a:spLocks/>
          </p:cNvSpPr>
          <p:nvPr/>
        </p:nvSpPr>
        <p:spPr bwMode="auto">
          <a:xfrm>
            <a:off x="304800" y="152402"/>
            <a:ext cx="3124200" cy="1401763"/>
          </a:xfrm>
          <a:custGeom>
            <a:avLst/>
            <a:gdLst>
              <a:gd name="T0" fmla="*/ 2147483646 w 1497"/>
              <a:gd name="T1" fmla="*/ 2147483646 h 835"/>
              <a:gd name="T2" fmla="*/ 2147483646 w 1497"/>
              <a:gd name="T3" fmla="*/ 2147483646 h 835"/>
              <a:gd name="T4" fmla="*/ 2147483646 w 1497"/>
              <a:gd name="T5" fmla="*/ 2147483646 h 835"/>
              <a:gd name="T6" fmla="*/ 2147483646 w 1497"/>
              <a:gd name="T7" fmla="*/ 2147483646 h 835"/>
              <a:gd name="T8" fmla="*/ 2147483646 w 1497"/>
              <a:gd name="T9" fmla="*/ 2147483646 h 835"/>
              <a:gd name="T10" fmla="*/ 2147483646 w 1497"/>
              <a:gd name="T11" fmla="*/ 2147483646 h 835"/>
              <a:gd name="T12" fmla="*/ 2147483646 w 1497"/>
              <a:gd name="T13" fmla="*/ 2147483646 h 835"/>
              <a:gd name="T14" fmla="*/ 2147483646 w 1497"/>
              <a:gd name="T15" fmla="*/ 2147483646 h 835"/>
              <a:gd name="T16" fmla="*/ 2147483646 w 1497"/>
              <a:gd name="T17" fmla="*/ 2147483646 h 835"/>
              <a:gd name="T18" fmla="*/ 2147483646 w 1497"/>
              <a:gd name="T19" fmla="*/ 2147483646 h 835"/>
              <a:gd name="T20" fmla="*/ 2147483646 w 1497"/>
              <a:gd name="T21" fmla="*/ 2147483646 h 835"/>
              <a:gd name="T22" fmla="*/ 2147483646 w 1497"/>
              <a:gd name="T23" fmla="*/ 2147483646 h 835"/>
              <a:gd name="T24" fmla="*/ 2147483646 w 1497"/>
              <a:gd name="T25" fmla="*/ 2147483646 h 835"/>
              <a:gd name="T26" fmla="*/ 2147483646 w 1497"/>
              <a:gd name="T27" fmla="*/ 2147483646 h 835"/>
              <a:gd name="T28" fmla="*/ 2147483646 w 1497"/>
              <a:gd name="T29" fmla="*/ 2147483646 h 835"/>
              <a:gd name="T30" fmla="*/ 2147483646 w 1497"/>
              <a:gd name="T31" fmla="*/ 2147483646 h 835"/>
              <a:gd name="T32" fmla="*/ 2147483646 w 1497"/>
              <a:gd name="T33" fmla="*/ 2147483646 h 835"/>
              <a:gd name="T34" fmla="*/ 2147483646 w 1497"/>
              <a:gd name="T35" fmla="*/ 2147483646 h 835"/>
              <a:gd name="T36" fmla="*/ 2147483646 w 1497"/>
              <a:gd name="T37" fmla="*/ 2147483646 h 835"/>
              <a:gd name="T38" fmla="*/ 2147483646 w 1497"/>
              <a:gd name="T39" fmla="*/ 2147483646 h 835"/>
              <a:gd name="T40" fmla="*/ 2147483646 w 1497"/>
              <a:gd name="T41" fmla="*/ 2147483646 h 835"/>
              <a:gd name="T42" fmla="*/ 2147483646 w 1497"/>
              <a:gd name="T43" fmla="*/ 2147483646 h 835"/>
              <a:gd name="T44" fmla="*/ 2147483646 w 1497"/>
              <a:gd name="T45" fmla="*/ 2147483646 h 835"/>
              <a:gd name="T46" fmla="*/ 2147483646 w 1497"/>
              <a:gd name="T47" fmla="*/ 2147483646 h 835"/>
              <a:gd name="T48" fmla="*/ 2147483646 w 1497"/>
              <a:gd name="T49" fmla="*/ 2147483646 h 835"/>
              <a:gd name="T50" fmla="*/ 2147483646 w 1497"/>
              <a:gd name="T51" fmla="*/ 2147483646 h 835"/>
              <a:gd name="T52" fmla="*/ 2147483646 w 1497"/>
              <a:gd name="T53" fmla="*/ 2147483646 h 835"/>
              <a:gd name="T54" fmla="*/ 2147483646 w 1497"/>
              <a:gd name="T55" fmla="*/ 2147483646 h 835"/>
              <a:gd name="T56" fmla="*/ 2147483646 w 1497"/>
              <a:gd name="T57" fmla="*/ 2147483646 h 835"/>
              <a:gd name="T58" fmla="*/ 2147483646 w 1497"/>
              <a:gd name="T59" fmla="*/ 2147483646 h 835"/>
              <a:gd name="T60" fmla="*/ 2147483646 w 1497"/>
              <a:gd name="T61" fmla="*/ 2147483646 h 835"/>
              <a:gd name="T62" fmla="*/ 2147483646 w 1497"/>
              <a:gd name="T63" fmla="*/ 2147483646 h 835"/>
              <a:gd name="T64" fmla="*/ 2147483646 w 1497"/>
              <a:gd name="T65" fmla="*/ 2147483646 h 835"/>
              <a:gd name="T66" fmla="*/ 2147483646 w 1497"/>
              <a:gd name="T67" fmla="*/ 2147483646 h 835"/>
              <a:gd name="T68" fmla="*/ 2147483646 w 1497"/>
              <a:gd name="T69" fmla="*/ 2147483646 h 835"/>
              <a:gd name="T70" fmla="*/ 2147483646 w 1497"/>
              <a:gd name="T71" fmla="*/ 2147483646 h 835"/>
              <a:gd name="T72" fmla="*/ 2147483646 w 1497"/>
              <a:gd name="T73" fmla="*/ 2147483646 h 835"/>
              <a:gd name="T74" fmla="*/ 2147483646 w 1497"/>
              <a:gd name="T75" fmla="*/ 2147483646 h 835"/>
              <a:gd name="T76" fmla="*/ 2147483646 w 1497"/>
              <a:gd name="T77" fmla="*/ 2147483646 h 835"/>
              <a:gd name="T78" fmla="*/ 2147483646 w 1497"/>
              <a:gd name="T79" fmla="*/ 2147483646 h 835"/>
              <a:gd name="T80" fmla="*/ 2147483646 w 1497"/>
              <a:gd name="T81" fmla="*/ 2147483646 h 835"/>
              <a:gd name="T82" fmla="*/ 2147483646 w 1497"/>
              <a:gd name="T83" fmla="*/ 2147483646 h 835"/>
              <a:gd name="T84" fmla="*/ 2147483646 w 1497"/>
              <a:gd name="T85" fmla="*/ 2147483646 h 835"/>
              <a:gd name="T86" fmla="*/ 2147483646 w 1497"/>
              <a:gd name="T87" fmla="*/ 2147483646 h 835"/>
              <a:gd name="T88" fmla="*/ 2147483646 w 1497"/>
              <a:gd name="T89" fmla="*/ 2147483646 h 835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1497" h="835">
                <a:moveTo>
                  <a:pt x="668" y="750"/>
                </a:moveTo>
                <a:cubicBezTo>
                  <a:pt x="659" y="722"/>
                  <a:pt x="643" y="726"/>
                  <a:pt x="614" y="720"/>
                </a:cubicBezTo>
                <a:cubicBezTo>
                  <a:pt x="592" y="706"/>
                  <a:pt x="594" y="692"/>
                  <a:pt x="572" y="678"/>
                </a:cubicBezTo>
                <a:cubicBezTo>
                  <a:pt x="560" y="643"/>
                  <a:pt x="545" y="658"/>
                  <a:pt x="518" y="666"/>
                </a:cubicBezTo>
                <a:cubicBezTo>
                  <a:pt x="506" y="669"/>
                  <a:pt x="494" y="670"/>
                  <a:pt x="482" y="672"/>
                </a:cubicBezTo>
                <a:cubicBezTo>
                  <a:pt x="463" y="691"/>
                  <a:pt x="447" y="702"/>
                  <a:pt x="422" y="714"/>
                </a:cubicBezTo>
                <a:cubicBezTo>
                  <a:pt x="406" y="763"/>
                  <a:pt x="418" y="711"/>
                  <a:pt x="363" y="703"/>
                </a:cubicBezTo>
                <a:cubicBezTo>
                  <a:pt x="345" y="691"/>
                  <a:pt x="333" y="695"/>
                  <a:pt x="314" y="690"/>
                </a:cubicBezTo>
                <a:cubicBezTo>
                  <a:pt x="291" y="684"/>
                  <a:pt x="291" y="675"/>
                  <a:pt x="267" y="673"/>
                </a:cubicBezTo>
                <a:cubicBezTo>
                  <a:pt x="262" y="641"/>
                  <a:pt x="226" y="631"/>
                  <a:pt x="218" y="600"/>
                </a:cubicBezTo>
                <a:cubicBezTo>
                  <a:pt x="215" y="588"/>
                  <a:pt x="206" y="564"/>
                  <a:pt x="206" y="564"/>
                </a:cubicBezTo>
                <a:cubicBezTo>
                  <a:pt x="214" y="540"/>
                  <a:pt x="224" y="536"/>
                  <a:pt x="248" y="528"/>
                </a:cubicBezTo>
                <a:cubicBezTo>
                  <a:pt x="232" y="480"/>
                  <a:pt x="255" y="463"/>
                  <a:pt x="234" y="442"/>
                </a:cubicBezTo>
                <a:cubicBezTo>
                  <a:pt x="218" y="444"/>
                  <a:pt x="198" y="458"/>
                  <a:pt x="182" y="462"/>
                </a:cubicBezTo>
                <a:cubicBezTo>
                  <a:pt x="175" y="464"/>
                  <a:pt x="171" y="476"/>
                  <a:pt x="164" y="474"/>
                </a:cubicBezTo>
                <a:cubicBezTo>
                  <a:pt x="158" y="472"/>
                  <a:pt x="160" y="462"/>
                  <a:pt x="158" y="456"/>
                </a:cubicBezTo>
                <a:cubicBezTo>
                  <a:pt x="152" y="412"/>
                  <a:pt x="146" y="402"/>
                  <a:pt x="116" y="372"/>
                </a:cubicBezTo>
                <a:cubicBezTo>
                  <a:pt x="114" y="364"/>
                  <a:pt x="116" y="353"/>
                  <a:pt x="110" y="348"/>
                </a:cubicBezTo>
                <a:cubicBezTo>
                  <a:pt x="100" y="340"/>
                  <a:pt x="74" y="336"/>
                  <a:pt x="74" y="336"/>
                </a:cubicBezTo>
                <a:cubicBezTo>
                  <a:pt x="67" y="256"/>
                  <a:pt x="77" y="268"/>
                  <a:pt x="8" y="258"/>
                </a:cubicBezTo>
                <a:cubicBezTo>
                  <a:pt x="0" y="254"/>
                  <a:pt x="14" y="267"/>
                  <a:pt x="14" y="258"/>
                </a:cubicBezTo>
                <a:cubicBezTo>
                  <a:pt x="14" y="250"/>
                  <a:pt x="0" y="242"/>
                  <a:pt x="8" y="240"/>
                </a:cubicBezTo>
                <a:cubicBezTo>
                  <a:pt x="82" y="225"/>
                  <a:pt x="12" y="242"/>
                  <a:pt x="68" y="228"/>
                </a:cubicBezTo>
                <a:cubicBezTo>
                  <a:pt x="102" y="205"/>
                  <a:pt x="83" y="184"/>
                  <a:pt x="116" y="162"/>
                </a:cubicBezTo>
                <a:cubicBezTo>
                  <a:pt x="142" y="164"/>
                  <a:pt x="153" y="169"/>
                  <a:pt x="173" y="186"/>
                </a:cubicBezTo>
                <a:cubicBezTo>
                  <a:pt x="284" y="281"/>
                  <a:pt x="121" y="234"/>
                  <a:pt x="266" y="252"/>
                </a:cubicBezTo>
                <a:cubicBezTo>
                  <a:pt x="280" y="248"/>
                  <a:pt x="280" y="235"/>
                  <a:pt x="290" y="222"/>
                </a:cubicBezTo>
                <a:cubicBezTo>
                  <a:pt x="294" y="217"/>
                  <a:pt x="292" y="209"/>
                  <a:pt x="296" y="204"/>
                </a:cubicBezTo>
                <a:cubicBezTo>
                  <a:pt x="306" y="192"/>
                  <a:pt x="321" y="185"/>
                  <a:pt x="332" y="174"/>
                </a:cubicBezTo>
                <a:cubicBezTo>
                  <a:pt x="334" y="166"/>
                  <a:pt x="330" y="150"/>
                  <a:pt x="338" y="150"/>
                </a:cubicBezTo>
                <a:cubicBezTo>
                  <a:pt x="352" y="150"/>
                  <a:pt x="362" y="166"/>
                  <a:pt x="374" y="174"/>
                </a:cubicBezTo>
                <a:cubicBezTo>
                  <a:pt x="380" y="178"/>
                  <a:pt x="392" y="213"/>
                  <a:pt x="392" y="213"/>
                </a:cubicBezTo>
                <a:cubicBezTo>
                  <a:pt x="398" y="207"/>
                  <a:pt x="405" y="175"/>
                  <a:pt x="410" y="168"/>
                </a:cubicBezTo>
                <a:cubicBezTo>
                  <a:pt x="414" y="163"/>
                  <a:pt x="410" y="149"/>
                  <a:pt x="416" y="150"/>
                </a:cubicBezTo>
                <a:cubicBezTo>
                  <a:pt x="430" y="152"/>
                  <a:pt x="452" y="174"/>
                  <a:pt x="452" y="174"/>
                </a:cubicBezTo>
                <a:cubicBezTo>
                  <a:pt x="463" y="206"/>
                  <a:pt x="458" y="224"/>
                  <a:pt x="488" y="234"/>
                </a:cubicBezTo>
                <a:cubicBezTo>
                  <a:pt x="524" y="225"/>
                  <a:pt x="509" y="236"/>
                  <a:pt x="524" y="192"/>
                </a:cubicBezTo>
                <a:cubicBezTo>
                  <a:pt x="525" y="190"/>
                  <a:pt x="532" y="168"/>
                  <a:pt x="542" y="165"/>
                </a:cubicBezTo>
                <a:cubicBezTo>
                  <a:pt x="572" y="171"/>
                  <a:pt x="599" y="101"/>
                  <a:pt x="608" y="216"/>
                </a:cubicBezTo>
                <a:cubicBezTo>
                  <a:pt x="628" y="212"/>
                  <a:pt x="616" y="196"/>
                  <a:pt x="626" y="174"/>
                </a:cubicBezTo>
                <a:cubicBezTo>
                  <a:pt x="633" y="159"/>
                  <a:pt x="668" y="144"/>
                  <a:pt x="668" y="144"/>
                </a:cubicBezTo>
                <a:cubicBezTo>
                  <a:pt x="731" y="207"/>
                  <a:pt x="707" y="114"/>
                  <a:pt x="716" y="84"/>
                </a:cubicBezTo>
                <a:cubicBezTo>
                  <a:pt x="719" y="74"/>
                  <a:pt x="788" y="45"/>
                  <a:pt x="800" y="42"/>
                </a:cubicBezTo>
                <a:cubicBezTo>
                  <a:pt x="820" y="30"/>
                  <a:pt x="830" y="8"/>
                  <a:pt x="840" y="4"/>
                </a:cubicBezTo>
                <a:cubicBezTo>
                  <a:pt x="850" y="0"/>
                  <a:pt x="848" y="11"/>
                  <a:pt x="860" y="18"/>
                </a:cubicBezTo>
                <a:cubicBezTo>
                  <a:pt x="876" y="42"/>
                  <a:pt x="886" y="41"/>
                  <a:pt x="914" y="48"/>
                </a:cubicBezTo>
                <a:cubicBezTo>
                  <a:pt x="916" y="64"/>
                  <a:pt x="913" y="81"/>
                  <a:pt x="920" y="96"/>
                </a:cubicBezTo>
                <a:cubicBezTo>
                  <a:pt x="923" y="102"/>
                  <a:pt x="934" y="98"/>
                  <a:pt x="938" y="102"/>
                </a:cubicBezTo>
                <a:cubicBezTo>
                  <a:pt x="942" y="106"/>
                  <a:pt x="940" y="115"/>
                  <a:pt x="944" y="120"/>
                </a:cubicBezTo>
                <a:cubicBezTo>
                  <a:pt x="949" y="126"/>
                  <a:pt x="956" y="128"/>
                  <a:pt x="962" y="132"/>
                </a:cubicBezTo>
                <a:cubicBezTo>
                  <a:pt x="970" y="130"/>
                  <a:pt x="978" y="129"/>
                  <a:pt x="986" y="126"/>
                </a:cubicBezTo>
                <a:cubicBezTo>
                  <a:pt x="993" y="123"/>
                  <a:pt x="997" y="116"/>
                  <a:pt x="1004" y="114"/>
                </a:cubicBezTo>
                <a:cubicBezTo>
                  <a:pt x="1021" y="108"/>
                  <a:pt x="1041" y="108"/>
                  <a:pt x="1058" y="102"/>
                </a:cubicBezTo>
                <a:cubicBezTo>
                  <a:pt x="1064" y="106"/>
                  <a:pt x="1071" y="109"/>
                  <a:pt x="1076" y="114"/>
                </a:cubicBezTo>
                <a:cubicBezTo>
                  <a:pt x="1081" y="119"/>
                  <a:pt x="1082" y="127"/>
                  <a:pt x="1088" y="132"/>
                </a:cubicBezTo>
                <a:cubicBezTo>
                  <a:pt x="1109" y="148"/>
                  <a:pt x="1140" y="141"/>
                  <a:pt x="1166" y="144"/>
                </a:cubicBezTo>
                <a:cubicBezTo>
                  <a:pt x="1180" y="186"/>
                  <a:pt x="1166" y="176"/>
                  <a:pt x="1196" y="186"/>
                </a:cubicBezTo>
                <a:cubicBezTo>
                  <a:pt x="1194" y="194"/>
                  <a:pt x="1195" y="203"/>
                  <a:pt x="1190" y="210"/>
                </a:cubicBezTo>
                <a:cubicBezTo>
                  <a:pt x="1186" y="216"/>
                  <a:pt x="1173" y="215"/>
                  <a:pt x="1172" y="222"/>
                </a:cubicBezTo>
                <a:cubicBezTo>
                  <a:pt x="1169" y="229"/>
                  <a:pt x="1155" y="250"/>
                  <a:pt x="1160" y="276"/>
                </a:cubicBezTo>
                <a:cubicBezTo>
                  <a:pt x="1165" y="302"/>
                  <a:pt x="1179" y="350"/>
                  <a:pt x="1202" y="378"/>
                </a:cubicBezTo>
                <a:cubicBezTo>
                  <a:pt x="1211" y="404"/>
                  <a:pt x="1286" y="443"/>
                  <a:pt x="1298" y="444"/>
                </a:cubicBezTo>
                <a:cubicBezTo>
                  <a:pt x="1306" y="449"/>
                  <a:pt x="1324" y="436"/>
                  <a:pt x="1329" y="442"/>
                </a:cubicBezTo>
                <a:cubicBezTo>
                  <a:pt x="1333" y="447"/>
                  <a:pt x="1357" y="468"/>
                  <a:pt x="1362" y="472"/>
                </a:cubicBezTo>
                <a:cubicBezTo>
                  <a:pt x="1374" y="482"/>
                  <a:pt x="1389" y="466"/>
                  <a:pt x="1404" y="469"/>
                </a:cubicBezTo>
                <a:cubicBezTo>
                  <a:pt x="1414" y="465"/>
                  <a:pt x="1448" y="467"/>
                  <a:pt x="1458" y="463"/>
                </a:cubicBezTo>
                <a:cubicBezTo>
                  <a:pt x="1470" y="459"/>
                  <a:pt x="1472" y="486"/>
                  <a:pt x="1472" y="486"/>
                </a:cubicBezTo>
                <a:cubicBezTo>
                  <a:pt x="1478" y="488"/>
                  <a:pt x="1487" y="486"/>
                  <a:pt x="1490" y="492"/>
                </a:cubicBezTo>
                <a:cubicBezTo>
                  <a:pt x="1497" y="507"/>
                  <a:pt x="1440" y="548"/>
                  <a:pt x="1430" y="558"/>
                </a:cubicBezTo>
                <a:cubicBezTo>
                  <a:pt x="1420" y="606"/>
                  <a:pt x="1408" y="600"/>
                  <a:pt x="1358" y="606"/>
                </a:cubicBezTo>
                <a:cubicBezTo>
                  <a:pt x="1341" y="657"/>
                  <a:pt x="1289" y="642"/>
                  <a:pt x="1238" y="648"/>
                </a:cubicBezTo>
                <a:cubicBezTo>
                  <a:pt x="1223" y="671"/>
                  <a:pt x="1209" y="670"/>
                  <a:pt x="1184" y="678"/>
                </a:cubicBezTo>
                <a:cubicBezTo>
                  <a:pt x="1150" y="626"/>
                  <a:pt x="1195" y="687"/>
                  <a:pt x="1154" y="654"/>
                </a:cubicBezTo>
                <a:cubicBezTo>
                  <a:pt x="1148" y="649"/>
                  <a:pt x="1148" y="640"/>
                  <a:pt x="1142" y="636"/>
                </a:cubicBezTo>
                <a:cubicBezTo>
                  <a:pt x="1129" y="629"/>
                  <a:pt x="1142" y="593"/>
                  <a:pt x="1128" y="589"/>
                </a:cubicBezTo>
                <a:cubicBezTo>
                  <a:pt x="1119" y="575"/>
                  <a:pt x="1092" y="590"/>
                  <a:pt x="1082" y="576"/>
                </a:cubicBezTo>
                <a:cubicBezTo>
                  <a:pt x="1075" y="566"/>
                  <a:pt x="1044" y="561"/>
                  <a:pt x="1034" y="558"/>
                </a:cubicBezTo>
                <a:cubicBezTo>
                  <a:pt x="1001" y="549"/>
                  <a:pt x="972" y="532"/>
                  <a:pt x="938" y="522"/>
                </a:cubicBezTo>
                <a:cubicBezTo>
                  <a:pt x="885" y="487"/>
                  <a:pt x="916" y="497"/>
                  <a:pt x="842" y="504"/>
                </a:cubicBezTo>
                <a:cubicBezTo>
                  <a:pt x="822" y="533"/>
                  <a:pt x="832" y="565"/>
                  <a:pt x="812" y="594"/>
                </a:cubicBezTo>
                <a:cubicBezTo>
                  <a:pt x="820" y="619"/>
                  <a:pt x="833" y="614"/>
                  <a:pt x="848" y="636"/>
                </a:cubicBezTo>
                <a:cubicBezTo>
                  <a:pt x="861" y="714"/>
                  <a:pt x="838" y="646"/>
                  <a:pt x="878" y="678"/>
                </a:cubicBezTo>
                <a:cubicBezTo>
                  <a:pt x="883" y="682"/>
                  <a:pt x="881" y="690"/>
                  <a:pt x="884" y="696"/>
                </a:cubicBezTo>
                <a:cubicBezTo>
                  <a:pt x="895" y="718"/>
                  <a:pt x="910" y="725"/>
                  <a:pt x="932" y="732"/>
                </a:cubicBezTo>
                <a:cubicBezTo>
                  <a:pt x="939" y="754"/>
                  <a:pt x="971" y="800"/>
                  <a:pt x="944" y="822"/>
                </a:cubicBezTo>
                <a:cubicBezTo>
                  <a:pt x="928" y="835"/>
                  <a:pt x="904" y="826"/>
                  <a:pt x="884" y="828"/>
                </a:cubicBezTo>
                <a:cubicBezTo>
                  <a:pt x="849" y="805"/>
                  <a:pt x="859" y="784"/>
                  <a:pt x="818" y="774"/>
                </a:cubicBezTo>
                <a:cubicBezTo>
                  <a:pt x="795" y="740"/>
                  <a:pt x="790" y="738"/>
                  <a:pt x="746" y="732"/>
                </a:cubicBezTo>
                <a:cubicBezTo>
                  <a:pt x="736" y="734"/>
                  <a:pt x="726" y="735"/>
                  <a:pt x="716" y="738"/>
                </a:cubicBezTo>
                <a:cubicBezTo>
                  <a:pt x="704" y="741"/>
                  <a:pt x="680" y="750"/>
                  <a:pt x="680" y="750"/>
                </a:cubicBezTo>
                <a:cubicBezTo>
                  <a:pt x="658" y="772"/>
                  <a:pt x="659" y="776"/>
                  <a:pt x="668" y="750"/>
                </a:cubicBezTo>
                <a:close/>
              </a:path>
            </a:pathLst>
          </a:custGeom>
          <a:pattFill prst="divot">
            <a:fgClr>
              <a:schemeClr val="accent1">
                <a:alpha val="47842"/>
              </a:schemeClr>
            </a:fgClr>
            <a:bgClr>
              <a:schemeClr val="bg1">
                <a:alpha val="47842"/>
              </a:schemeClr>
            </a:bgClr>
          </a:pattFill>
          <a:ln w="28575" cmpd="sng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" name="Freeform 8" descr="Dark upward diagonal"/>
          <p:cNvSpPr>
            <a:spLocks/>
          </p:cNvSpPr>
          <p:nvPr/>
        </p:nvSpPr>
        <p:spPr bwMode="auto">
          <a:xfrm>
            <a:off x="2012950" y="984250"/>
            <a:ext cx="800100" cy="700088"/>
          </a:xfrm>
          <a:custGeom>
            <a:avLst/>
            <a:gdLst>
              <a:gd name="T0" fmla="*/ 2147483646 w 401"/>
              <a:gd name="T1" fmla="*/ 2147483646 h 441"/>
              <a:gd name="T2" fmla="*/ 2147483646 w 401"/>
              <a:gd name="T3" fmla="*/ 2147483646 h 441"/>
              <a:gd name="T4" fmla="*/ 2147483646 w 401"/>
              <a:gd name="T5" fmla="*/ 2147483646 h 441"/>
              <a:gd name="T6" fmla="*/ 2147483646 w 401"/>
              <a:gd name="T7" fmla="*/ 2147483646 h 441"/>
              <a:gd name="T8" fmla="*/ 2147483646 w 401"/>
              <a:gd name="T9" fmla="*/ 2147483646 h 441"/>
              <a:gd name="T10" fmla="*/ 2147483646 w 401"/>
              <a:gd name="T11" fmla="*/ 2147483646 h 441"/>
              <a:gd name="T12" fmla="*/ 2147483646 w 401"/>
              <a:gd name="T13" fmla="*/ 2147483646 h 441"/>
              <a:gd name="T14" fmla="*/ 2147483646 w 401"/>
              <a:gd name="T15" fmla="*/ 2147483646 h 441"/>
              <a:gd name="T16" fmla="*/ 2147483646 w 401"/>
              <a:gd name="T17" fmla="*/ 2147483646 h 441"/>
              <a:gd name="T18" fmla="*/ 2147483646 w 401"/>
              <a:gd name="T19" fmla="*/ 2147483646 h 441"/>
              <a:gd name="T20" fmla="*/ 2147483646 w 401"/>
              <a:gd name="T21" fmla="*/ 2147483646 h 441"/>
              <a:gd name="T22" fmla="*/ 2147483646 w 401"/>
              <a:gd name="T23" fmla="*/ 2147483646 h 441"/>
              <a:gd name="T24" fmla="*/ 2147483646 w 401"/>
              <a:gd name="T25" fmla="*/ 2147483646 h 441"/>
              <a:gd name="T26" fmla="*/ 2147483646 w 401"/>
              <a:gd name="T27" fmla="*/ 2147483646 h 441"/>
              <a:gd name="T28" fmla="*/ 2147483646 w 401"/>
              <a:gd name="T29" fmla="*/ 2147483646 h 441"/>
              <a:gd name="T30" fmla="*/ 2147483646 w 401"/>
              <a:gd name="T31" fmla="*/ 2147483646 h 441"/>
              <a:gd name="T32" fmla="*/ 2147483646 w 401"/>
              <a:gd name="T33" fmla="*/ 2147483646 h 441"/>
              <a:gd name="T34" fmla="*/ 2147483646 w 401"/>
              <a:gd name="T35" fmla="*/ 2147483646 h 441"/>
              <a:gd name="T36" fmla="*/ 2147483646 w 401"/>
              <a:gd name="T37" fmla="*/ 2147483646 h 441"/>
              <a:gd name="T38" fmla="*/ 2147483646 w 401"/>
              <a:gd name="T39" fmla="*/ 2147483646 h 441"/>
              <a:gd name="T40" fmla="*/ 2147483646 w 401"/>
              <a:gd name="T41" fmla="*/ 2147483646 h 441"/>
              <a:gd name="T42" fmla="*/ 2147483646 w 401"/>
              <a:gd name="T43" fmla="*/ 2147483646 h 441"/>
              <a:gd name="T44" fmla="*/ 2147483646 w 401"/>
              <a:gd name="T45" fmla="*/ 2147483646 h 441"/>
              <a:gd name="T46" fmla="*/ 2147483646 w 401"/>
              <a:gd name="T47" fmla="*/ 2147483646 h 441"/>
              <a:gd name="T48" fmla="*/ 2147483646 w 401"/>
              <a:gd name="T49" fmla="*/ 2147483646 h 441"/>
              <a:gd name="T50" fmla="*/ 2147483646 w 401"/>
              <a:gd name="T51" fmla="*/ 2147483646 h 441"/>
              <a:gd name="T52" fmla="*/ 2147483646 w 401"/>
              <a:gd name="T53" fmla="*/ 2147483646 h 441"/>
              <a:gd name="T54" fmla="*/ 2147483646 w 401"/>
              <a:gd name="T55" fmla="*/ 0 h 441"/>
              <a:gd name="T56" fmla="*/ 2147483646 w 401"/>
              <a:gd name="T57" fmla="*/ 2147483646 h 441"/>
              <a:gd name="T58" fmla="*/ 2147483646 w 401"/>
              <a:gd name="T59" fmla="*/ 2147483646 h 441"/>
              <a:gd name="T60" fmla="*/ 2147483646 w 401"/>
              <a:gd name="T61" fmla="*/ 2147483646 h 441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401" h="441">
                <a:moveTo>
                  <a:pt x="17" y="57"/>
                </a:moveTo>
                <a:cubicBezTo>
                  <a:pt x="0" y="83"/>
                  <a:pt x="9" y="66"/>
                  <a:pt x="14" y="129"/>
                </a:cubicBezTo>
                <a:cubicBezTo>
                  <a:pt x="15" y="140"/>
                  <a:pt x="35" y="156"/>
                  <a:pt x="35" y="156"/>
                </a:cubicBezTo>
                <a:cubicBezTo>
                  <a:pt x="37" y="163"/>
                  <a:pt x="35" y="173"/>
                  <a:pt x="41" y="177"/>
                </a:cubicBezTo>
                <a:cubicBezTo>
                  <a:pt x="46" y="181"/>
                  <a:pt x="59" y="183"/>
                  <a:pt x="59" y="183"/>
                </a:cubicBezTo>
                <a:cubicBezTo>
                  <a:pt x="81" y="205"/>
                  <a:pt x="91" y="233"/>
                  <a:pt x="122" y="243"/>
                </a:cubicBezTo>
                <a:cubicBezTo>
                  <a:pt x="133" y="254"/>
                  <a:pt x="137" y="268"/>
                  <a:pt x="149" y="276"/>
                </a:cubicBezTo>
                <a:cubicBezTo>
                  <a:pt x="166" y="310"/>
                  <a:pt x="144" y="354"/>
                  <a:pt x="107" y="363"/>
                </a:cubicBezTo>
                <a:cubicBezTo>
                  <a:pt x="110" y="366"/>
                  <a:pt x="114" y="368"/>
                  <a:pt x="116" y="372"/>
                </a:cubicBezTo>
                <a:cubicBezTo>
                  <a:pt x="118" y="376"/>
                  <a:pt x="116" y="381"/>
                  <a:pt x="119" y="384"/>
                </a:cubicBezTo>
                <a:cubicBezTo>
                  <a:pt x="127" y="394"/>
                  <a:pt x="161" y="410"/>
                  <a:pt x="173" y="414"/>
                </a:cubicBezTo>
                <a:cubicBezTo>
                  <a:pt x="187" y="428"/>
                  <a:pt x="207" y="430"/>
                  <a:pt x="224" y="441"/>
                </a:cubicBezTo>
                <a:cubicBezTo>
                  <a:pt x="232" y="440"/>
                  <a:pt x="240" y="441"/>
                  <a:pt x="248" y="438"/>
                </a:cubicBezTo>
                <a:cubicBezTo>
                  <a:pt x="260" y="434"/>
                  <a:pt x="266" y="411"/>
                  <a:pt x="275" y="402"/>
                </a:cubicBezTo>
                <a:cubicBezTo>
                  <a:pt x="280" y="388"/>
                  <a:pt x="285" y="387"/>
                  <a:pt x="299" y="384"/>
                </a:cubicBezTo>
                <a:cubicBezTo>
                  <a:pt x="309" y="377"/>
                  <a:pt x="319" y="376"/>
                  <a:pt x="329" y="369"/>
                </a:cubicBezTo>
                <a:cubicBezTo>
                  <a:pt x="330" y="365"/>
                  <a:pt x="329" y="360"/>
                  <a:pt x="332" y="357"/>
                </a:cubicBezTo>
                <a:cubicBezTo>
                  <a:pt x="334" y="355"/>
                  <a:pt x="339" y="357"/>
                  <a:pt x="341" y="354"/>
                </a:cubicBezTo>
                <a:cubicBezTo>
                  <a:pt x="345" y="349"/>
                  <a:pt x="347" y="336"/>
                  <a:pt x="347" y="336"/>
                </a:cubicBezTo>
                <a:cubicBezTo>
                  <a:pt x="350" y="301"/>
                  <a:pt x="346" y="244"/>
                  <a:pt x="386" y="231"/>
                </a:cubicBezTo>
                <a:cubicBezTo>
                  <a:pt x="395" y="217"/>
                  <a:pt x="401" y="204"/>
                  <a:pt x="392" y="186"/>
                </a:cubicBezTo>
                <a:cubicBezTo>
                  <a:pt x="391" y="184"/>
                  <a:pt x="365" y="181"/>
                  <a:pt x="359" y="180"/>
                </a:cubicBezTo>
                <a:cubicBezTo>
                  <a:pt x="354" y="166"/>
                  <a:pt x="350" y="149"/>
                  <a:pt x="338" y="141"/>
                </a:cubicBezTo>
                <a:cubicBezTo>
                  <a:pt x="334" y="135"/>
                  <a:pt x="327" y="130"/>
                  <a:pt x="323" y="123"/>
                </a:cubicBezTo>
                <a:cubicBezTo>
                  <a:pt x="306" y="93"/>
                  <a:pt x="325" y="90"/>
                  <a:pt x="278" y="84"/>
                </a:cubicBezTo>
                <a:cubicBezTo>
                  <a:pt x="253" y="76"/>
                  <a:pt x="265" y="72"/>
                  <a:pt x="245" y="63"/>
                </a:cubicBezTo>
                <a:cubicBezTo>
                  <a:pt x="219" y="52"/>
                  <a:pt x="189" y="44"/>
                  <a:pt x="161" y="39"/>
                </a:cubicBezTo>
                <a:cubicBezTo>
                  <a:pt x="137" y="15"/>
                  <a:pt x="98" y="7"/>
                  <a:pt x="65" y="0"/>
                </a:cubicBezTo>
                <a:cubicBezTo>
                  <a:pt x="37" y="4"/>
                  <a:pt x="37" y="7"/>
                  <a:pt x="17" y="27"/>
                </a:cubicBezTo>
                <a:cubicBezTo>
                  <a:pt x="14" y="30"/>
                  <a:pt x="6" y="32"/>
                  <a:pt x="8" y="36"/>
                </a:cubicBezTo>
                <a:cubicBezTo>
                  <a:pt x="11" y="43"/>
                  <a:pt x="14" y="50"/>
                  <a:pt x="17" y="57"/>
                </a:cubicBezTo>
                <a:close/>
              </a:path>
            </a:pathLst>
          </a:custGeom>
          <a:pattFill prst="dkUpDiag">
            <a:fgClr>
              <a:srgbClr val="FF0000">
                <a:alpha val="45097"/>
              </a:srgbClr>
            </a:fgClr>
            <a:bgClr>
              <a:schemeClr val="bg1">
                <a:alpha val="45097"/>
              </a:schemeClr>
            </a:bgClr>
          </a:pattFill>
          <a:ln w="28575" cmpd="sng">
            <a:solidFill>
              <a:srgbClr val="0066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" name="Freeform 9" descr="Small grid"/>
          <p:cNvSpPr>
            <a:spLocks/>
          </p:cNvSpPr>
          <p:nvPr/>
        </p:nvSpPr>
        <p:spPr bwMode="auto">
          <a:xfrm>
            <a:off x="1295400" y="1371600"/>
            <a:ext cx="2209800" cy="1981200"/>
          </a:xfrm>
          <a:custGeom>
            <a:avLst/>
            <a:gdLst>
              <a:gd name="T0" fmla="*/ 2147483646 w 1122"/>
              <a:gd name="T1" fmla="*/ 2147483646 h 1282"/>
              <a:gd name="T2" fmla="*/ 2147483646 w 1122"/>
              <a:gd name="T3" fmla="*/ 2147483646 h 1282"/>
              <a:gd name="T4" fmla="*/ 2147483646 w 1122"/>
              <a:gd name="T5" fmla="*/ 2147483646 h 1282"/>
              <a:gd name="T6" fmla="*/ 2147483646 w 1122"/>
              <a:gd name="T7" fmla="*/ 2147483646 h 1282"/>
              <a:gd name="T8" fmla="*/ 2147483646 w 1122"/>
              <a:gd name="T9" fmla="*/ 2147483646 h 1282"/>
              <a:gd name="T10" fmla="*/ 2147483646 w 1122"/>
              <a:gd name="T11" fmla="*/ 2147483646 h 1282"/>
              <a:gd name="T12" fmla="*/ 2147483646 w 1122"/>
              <a:gd name="T13" fmla="*/ 2147483646 h 1282"/>
              <a:gd name="T14" fmla="*/ 2147483646 w 1122"/>
              <a:gd name="T15" fmla="*/ 2147483646 h 1282"/>
              <a:gd name="T16" fmla="*/ 2147483646 w 1122"/>
              <a:gd name="T17" fmla="*/ 2147483646 h 1282"/>
              <a:gd name="T18" fmla="*/ 2147483646 w 1122"/>
              <a:gd name="T19" fmla="*/ 2147483646 h 1282"/>
              <a:gd name="T20" fmla="*/ 2147483646 w 1122"/>
              <a:gd name="T21" fmla="*/ 2147483646 h 1282"/>
              <a:gd name="T22" fmla="*/ 2147483646 w 1122"/>
              <a:gd name="T23" fmla="*/ 2147483646 h 1282"/>
              <a:gd name="T24" fmla="*/ 2147483646 w 1122"/>
              <a:gd name="T25" fmla="*/ 2147483646 h 1282"/>
              <a:gd name="T26" fmla="*/ 2147483646 w 1122"/>
              <a:gd name="T27" fmla="*/ 2147483646 h 1282"/>
              <a:gd name="T28" fmla="*/ 2147483646 w 1122"/>
              <a:gd name="T29" fmla="*/ 2147483646 h 1282"/>
              <a:gd name="T30" fmla="*/ 2147483646 w 1122"/>
              <a:gd name="T31" fmla="*/ 2147483646 h 1282"/>
              <a:gd name="T32" fmla="*/ 2147483646 w 1122"/>
              <a:gd name="T33" fmla="*/ 2147483646 h 1282"/>
              <a:gd name="T34" fmla="*/ 2147483646 w 1122"/>
              <a:gd name="T35" fmla="*/ 2147483646 h 1282"/>
              <a:gd name="T36" fmla="*/ 2147483646 w 1122"/>
              <a:gd name="T37" fmla="*/ 2147483646 h 1282"/>
              <a:gd name="T38" fmla="*/ 2147483646 w 1122"/>
              <a:gd name="T39" fmla="*/ 2147483646 h 1282"/>
              <a:gd name="T40" fmla="*/ 2147483646 w 1122"/>
              <a:gd name="T41" fmla="*/ 2147483646 h 1282"/>
              <a:gd name="T42" fmla="*/ 2147483646 w 1122"/>
              <a:gd name="T43" fmla="*/ 2147483646 h 1282"/>
              <a:gd name="T44" fmla="*/ 2147483646 w 1122"/>
              <a:gd name="T45" fmla="*/ 2147483646 h 1282"/>
              <a:gd name="T46" fmla="*/ 2147483646 w 1122"/>
              <a:gd name="T47" fmla="*/ 2147483646 h 1282"/>
              <a:gd name="T48" fmla="*/ 2147483646 w 1122"/>
              <a:gd name="T49" fmla="*/ 2147483646 h 1282"/>
              <a:gd name="T50" fmla="*/ 2147483646 w 1122"/>
              <a:gd name="T51" fmla="*/ 2147483646 h 1282"/>
              <a:gd name="T52" fmla="*/ 2147483646 w 1122"/>
              <a:gd name="T53" fmla="*/ 2147483646 h 1282"/>
              <a:gd name="T54" fmla="*/ 2147483646 w 1122"/>
              <a:gd name="T55" fmla="*/ 2147483646 h 1282"/>
              <a:gd name="T56" fmla="*/ 2147483646 w 1122"/>
              <a:gd name="T57" fmla="*/ 2147483646 h 1282"/>
              <a:gd name="T58" fmla="*/ 2147483646 w 1122"/>
              <a:gd name="T59" fmla="*/ 2147483646 h 1282"/>
              <a:gd name="T60" fmla="*/ 2147483646 w 1122"/>
              <a:gd name="T61" fmla="*/ 2147483646 h 1282"/>
              <a:gd name="T62" fmla="*/ 2147483646 w 1122"/>
              <a:gd name="T63" fmla="*/ 2147483646 h 1282"/>
              <a:gd name="T64" fmla="*/ 2147483646 w 1122"/>
              <a:gd name="T65" fmla="*/ 2147483646 h 1282"/>
              <a:gd name="T66" fmla="*/ 2147483646 w 1122"/>
              <a:gd name="T67" fmla="*/ 2147483646 h 1282"/>
              <a:gd name="T68" fmla="*/ 2147483646 w 1122"/>
              <a:gd name="T69" fmla="*/ 2147483646 h 1282"/>
              <a:gd name="T70" fmla="*/ 2147483646 w 1122"/>
              <a:gd name="T71" fmla="*/ 2147483646 h 1282"/>
              <a:gd name="T72" fmla="*/ 2147483646 w 1122"/>
              <a:gd name="T73" fmla="*/ 2147483646 h 1282"/>
              <a:gd name="T74" fmla="*/ 2147483646 w 1122"/>
              <a:gd name="T75" fmla="*/ 2147483646 h 1282"/>
              <a:gd name="T76" fmla="*/ 2147483646 w 1122"/>
              <a:gd name="T77" fmla="*/ 2147483646 h 1282"/>
              <a:gd name="T78" fmla="*/ 2147483646 w 1122"/>
              <a:gd name="T79" fmla="*/ 2147483646 h 1282"/>
              <a:gd name="T80" fmla="*/ 2147483646 w 1122"/>
              <a:gd name="T81" fmla="*/ 2147483646 h 1282"/>
              <a:gd name="T82" fmla="*/ 2147483646 w 1122"/>
              <a:gd name="T83" fmla="*/ 2147483646 h 1282"/>
              <a:gd name="T84" fmla="*/ 2147483646 w 1122"/>
              <a:gd name="T85" fmla="*/ 2147483646 h 1282"/>
              <a:gd name="T86" fmla="*/ 2147483646 w 1122"/>
              <a:gd name="T87" fmla="*/ 2147483646 h 1282"/>
              <a:gd name="T88" fmla="*/ 2147483646 w 1122"/>
              <a:gd name="T89" fmla="*/ 2147483646 h 1282"/>
              <a:gd name="T90" fmla="*/ 2147483646 w 1122"/>
              <a:gd name="T91" fmla="*/ 2147483646 h 1282"/>
              <a:gd name="T92" fmla="*/ 2147483646 w 1122"/>
              <a:gd name="T93" fmla="*/ 0 h 1282"/>
              <a:gd name="T94" fmla="*/ 2147483646 w 1122"/>
              <a:gd name="T95" fmla="*/ 2147483646 h 1282"/>
              <a:gd name="T96" fmla="*/ 2147483646 w 1122"/>
              <a:gd name="T97" fmla="*/ 2147483646 h 1282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1122" h="1282">
                <a:moveTo>
                  <a:pt x="192" y="18"/>
                </a:moveTo>
                <a:cubicBezTo>
                  <a:pt x="171" y="39"/>
                  <a:pt x="141" y="47"/>
                  <a:pt x="117" y="63"/>
                </a:cubicBezTo>
                <a:cubicBezTo>
                  <a:pt x="112" y="79"/>
                  <a:pt x="111" y="70"/>
                  <a:pt x="132" y="84"/>
                </a:cubicBezTo>
                <a:cubicBezTo>
                  <a:pt x="135" y="86"/>
                  <a:pt x="141" y="90"/>
                  <a:pt x="141" y="90"/>
                </a:cubicBezTo>
                <a:cubicBezTo>
                  <a:pt x="158" y="84"/>
                  <a:pt x="172" y="76"/>
                  <a:pt x="189" y="72"/>
                </a:cubicBezTo>
                <a:cubicBezTo>
                  <a:pt x="212" y="49"/>
                  <a:pt x="207" y="85"/>
                  <a:pt x="198" y="99"/>
                </a:cubicBezTo>
                <a:cubicBezTo>
                  <a:pt x="190" y="130"/>
                  <a:pt x="196" y="129"/>
                  <a:pt x="228" y="132"/>
                </a:cubicBezTo>
                <a:cubicBezTo>
                  <a:pt x="234" y="150"/>
                  <a:pt x="253" y="149"/>
                  <a:pt x="267" y="159"/>
                </a:cubicBezTo>
                <a:cubicBezTo>
                  <a:pt x="281" y="187"/>
                  <a:pt x="271" y="206"/>
                  <a:pt x="246" y="219"/>
                </a:cubicBezTo>
                <a:cubicBezTo>
                  <a:pt x="242" y="238"/>
                  <a:pt x="230" y="242"/>
                  <a:pt x="219" y="258"/>
                </a:cubicBezTo>
                <a:cubicBezTo>
                  <a:pt x="214" y="278"/>
                  <a:pt x="208" y="278"/>
                  <a:pt x="192" y="288"/>
                </a:cubicBezTo>
                <a:cubicBezTo>
                  <a:pt x="185" y="286"/>
                  <a:pt x="177" y="287"/>
                  <a:pt x="171" y="282"/>
                </a:cubicBezTo>
                <a:cubicBezTo>
                  <a:pt x="169" y="280"/>
                  <a:pt x="170" y="275"/>
                  <a:pt x="168" y="273"/>
                </a:cubicBezTo>
                <a:cubicBezTo>
                  <a:pt x="166" y="271"/>
                  <a:pt x="162" y="271"/>
                  <a:pt x="159" y="270"/>
                </a:cubicBezTo>
                <a:cubicBezTo>
                  <a:pt x="61" y="273"/>
                  <a:pt x="30" y="244"/>
                  <a:pt x="54" y="315"/>
                </a:cubicBezTo>
                <a:cubicBezTo>
                  <a:pt x="47" y="333"/>
                  <a:pt x="45" y="335"/>
                  <a:pt x="27" y="339"/>
                </a:cubicBezTo>
                <a:cubicBezTo>
                  <a:pt x="13" y="348"/>
                  <a:pt x="6" y="349"/>
                  <a:pt x="0" y="366"/>
                </a:cubicBezTo>
                <a:cubicBezTo>
                  <a:pt x="8" y="390"/>
                  <a:pt x="21" y="386"/>
                  <a:pt x="48" y="390"/>
                </a:cubicBezTo>
                <a:cubicBezTo>
                  <a:pt x="63" y="421"/>
                  <a:pt x="70" y="422"/>
                  <a:pt x="105" y="426"/>
                </a:cubicBezTo>
                <a:cubicBezTo>
                  <a:pt x="107" y="433"/>
                  <a:pt x="107" y="441"/>
                  <a:pt x="111" y="447"/>
                </a:cubicBezTo>
                <a:cubicBezTo>
                  <a:pt x="119" y="462"/>
                  <a:pt x="164" y="474"/>
                  <a:pt x="183" y="480"/>
                </a:cubicBezTo>
                <a:cubicBezTo>
                  <a:pt x="197" y="501"/>
                  <a:pt x="231" y="503"/>
                  <a:pt x="246" y="525"/>
                </a:cubicBezTo>
                <a:cubicBezTo>
                  <a:pt x="249" y="530"/>
                  <a:pt x="254" y="539"/>
                  <a:pt x="261" y="540"/>
                </a:cubicBezTo>
                <a:cubicBezTo>
                  <a:pt x="277" y="543"/>
                  <a:pt x="293" y="542"/>
                  <a:pt x="309" y="543"/>
                </a:cubicBezTo>
                <a:cubicBezTo>
                  <a:pt x="347" y="549"/>
                  <a:pt x="332" y="567"/>
                  <a:pt x="321" y="600"/>
                </a:cubicBezTo>
                <a:cubicBezTo>
                  <a:pt x="323" y="608"/>
                  <a:pt x="323" y="615"/>
                  <a:pt x="330" y="621"/>
                </a:cubicBezTo>
                <a:cubicBezTo>
                  <a:pt x="335" y="626"/>
                  <a:pt x="348" y="633"/>
                  <a:pt x="348" y="633"/>
                </a:cubicBezTo>
                <a:cubicBezTo>
                  <a:pt x="350" y="640"/>
                  <a:pt x="363" y="677"/>
                  <a:pt x="366" y="681"/>
                </a:cubicBezTo>
                <a:cubicBezTo>
                  <a:pt x="369" y="685"/>
                  <a:pt x="396" y="697"/>
                  <a:pt x="405" y="699"/>
                </a:cubicBezTo>
                <a:cubicBezTo>
                  <a:pt x="415" y="714"/>
                  <a:pt x="413" y="735"/>
                  <a:pt x="432" y="741"/>
                </a:cubicBezTo>
                <a:cubicBezTo>
                  <a:pt x="452" y="761"/>
                  <a:pt x="434" y="777"/>
                  <a:pt x="465" y="783"/>
                </a:cubicBezTo>
                <a:cubicBezTo>
                  <a:pt x="479" y="797"/>
                  <a:pt x="471" y="819"/>
                  <a:pt x="489" y="825"/>
                </a:cubicBezTo>
                <a:cubicBezTo>
                  <a:pt x="501" y="841"/>
                  <a:pt x="496" y="845"/>
                  <a:pt x="516" y="849"/>
                </a:cubicBezTo>
                <a:cubicBezTo>
                  <a:pt x="521" y="863"/>
                  <a:pt x="530" y="876"/>
                  <a:pt x="543" y="882"/>
                </a:cubicBezTo>
                <a:cubicBezTo>
                  <a:pt x="548" y="898"/>
                  <a:pt x="546" y="908"/>
                  <a:pt x="567" y="915"/>
                </a:cubicBezTo>
                <a:cubicBezTo>
                  <a:pt x="576" y="918"/>
                  <a:pt x="594" y="924"/>
                  <a:pt x="594" y="924"/>
                </a:cubicBezTo>
                <a:cubicBezTo>
                  <a:pt x="597" y="927"/>
                  <a:pt x="601" y="929"/>
                  <a:pt x="603" y="933"/>
                </a:cubicBezTo>
                <a:cubicBezTo>
                  <a:pt x="605" y="937"/>
                  <a:pt x="603" y="942"/>
                  <a:pt x="606" y="945"/>
                </a:cubicBezTo>
                <a:cubicBezTo>
                  <a:pt x="611" y="951"/>
                  <a:pt x="620" y="951"/>
                  <a:pt x="627" y="954"/>
                </a:cubicBezTo>
                <a:cubicBezTo>
                  <a:pt x="631" y="967"/>
                  <a:pt x="641" y="992"/>
                  <a:pt x="651" y="1002"/>
                </a:cubicBezTo>
                <a:cubicBezTo>
                  <a:pt x="656" y="1007"/>
                  <a:pt x="669" y="1014"/>
                  <a:pt x="669" y="1014"/>
                </a:cubicBezTo>
                <a:cubicBezTo>
                  <a:pt x="675" y="1037"/>
                  <a:pt x="685" y="1053"/>
                  <a:pt x="693" y="1074"/>
                </a:cubicBezTo>
                <a:cubicBezTo>
                  <a:pt x="702" y="1096"/>
                  <a:pt x="703" y="1111"/>
                  <a:pt x="720" y="1128"/>
                </a:cubicBezTo>
                <a:cubicBezTo>
                  <a:pt x="723" y="1141"/>
                  <a:pt x="728" y="1157"/>
                  <a:pt x="741" y="1161"/>
                </a:cubicBezTo>
                <a:cubicBezTo>
                  <a:pt x="767" y="1152"/>
                  <a:pt x="734" y="1147"/>
                  <a:pt x="777" y="1152"/>
                </a:cubicBezTo>
                <a:cubicBezTo>
                  <a:pt x="781" y="1158"/>
                  <a:pt x="789" y="1161"/>
                  <a:pt x="792" y="1167"/>
                </a:cubicBezTo>
                <a:cubicBezTo>
                  <a:pt x="810" y="1202"/>
                  <a:pt x="785" y="1192"/>
                  <a:pt x="837" y="1197"/>
                </a:cubicBezTo>
                <a:cubicBezTo>
                  <a:pt x="848" y="1204"/>
                  <a:pt x="846" y="1211"/>
                  <a:pt x="858" y="1215"/>
                </a:cubicBezTo>
                <a:cubicBezTo>
                  <a:pt x="863" y="1230"/>
                  <a:pt x="867" y="1244"/>
                  <a:pt x="882" y="1248"/>
                </a:cubicBezTo>
                <a:cubicBezTo>
                  <a:pt x="906" y="1242"/>
                  <a:pt x="885" y="1257"/>
                  <a:pt x="909" y="1251"/>
                </a:cubicBezTo>
                <a:cubicBezTo>
                  <a:pt x="944" y="1222"/>
                  <a:pt x="918" y="1244"/>
                  <a:pt x="912" y="1260"/>
                </a:cubicBezTo>
                <a:cubicBezTo>
                  <a:pt x="917" y="1275"/>
                  <a:pt x="947" y="1268"/>
                  <a:pt x="963" y="1269"/>
                </a:cubicBezTo>
                <a:cubicBezTo>
                  <a:pt x="977" y="1274"/>
                  <a:pt x="988" y="1269"/>
                  <a:pt x="1002" y="1266"/>
                </a:cubicBezTo>
                <a:cubicBezTo>
                  <a:pt x="1007" y="1282"/>
                  <a:pt x="1013" y="1273"/>
                  <a:pt x="1020" y="1263"/>
                </a:cubicBezTo>
                <a:cubicBezTo>
                  <a:pt x="1024" y="1245"/>
                  <a:pt x="1027" y="1228"/>
                  <a:pt x="1035" y="1212"/>
                </a:cubicBezTo>
                <a:cubicBezTo>
                  <a:pt x="1047" y="1215"/>
                  <a:pt x="1056" y="1221"/>
                  <a:pt x="1068" y="1224"/>
                </a:cubicBezTo>
                <a:cubicBezTo>
                  <a:pt x="1082" y="1233"/>
                  <a:pt x="1088" y="1235"/>
                  <a:pt x="1101" y="1248"/>
                </a:cubicBezTo>
                <a:cubicBezTo>
                  <a:pt x="1122" y="1234"/>
                  <a:pt x="1121" y="1243"/>
                  <a:pt x="1116" y="1227"/>
                </a:cubicBezTo>
                <a:cubicBezTo>
                  <a:pt x="1112" y="1193"/>
                  <a:pt x="1114" y="1197"/>
                  <a:pt x="1086" y="1206"/>
                </a:cubicBezTo>
                <a:cubicBezTo>
                  <a:pt x="1058" y="1200"/>
                  <a:pt x="1076" y="1209"/>
                  <a:pt x="1065" y="1170"/>
                </a:cubicBezTo>
                <a:cubicBezTo>
                  <a:pt x="1061" y="1156"/>
                  <a:pt x="1034" y="1146"/>
                  <a:pt x="1020" y="1143"/>
                </a:cubicBezTo>
                <a:cubicBezTo>
                  <a:pt x="1014" y="1124"/>
                  <a:pt x="996" y="1115"/>
                  <a:pt x="978" y="1110"/>
                </a:cubicBezTo>
                <a:cubicBezTo>
                  <a:pt x="970" y="1098"/>
                  <a:pt x="964" y="1099"/>
                  <a:pt x="951" y="1095"/>
                </a:cubicBezTo>
                <a:cubicBezTo>
                  <a:pt x="941" y="1087"/>
                  <a:pt x="936" y="1078"/>
                  <a:pt x="924" y="1074"/>
                </a:cubicBezTo>
                <a:cubicBezTo>
                  <a:pt x="908" y="1050"/>
                  <a:pt x="929" y="1079"/>
                  <a:pt x="909" y="1059"/>
                </a:cubicBezTo>
                <a:cubicBezTo>
                  <a:pt x="896" y="1046"/>
                  <a:pt x="901" y="1034"/>
                  <a:pt x="879" y="1029"/>
                </a:cubicBezTo>
                <a:cubicBezTo>
                  <a:pt x="869" y="1022"/>
                  <a:pt x="864" y="1014"/>
                  <a:pt x="855" y="1005"/>
                </a:cubicBezTo>
                <a:cubicBezTo>
                  <a:pt x="848" y="983"/>
                  <a:pt x="855" y="989"/>
                  <a:pt x="837" y="984"/>
                </a:cubicBezTo>
                <a:cubicBezTo>
                  <a:pt x="812" y="959"/>
                  <a:pt x="824" y="969"/>
                  <a:pt x="804" y="954"/>
                </a:cubicBezTo>
                <a:cubicBezTo>
                  <a:pt x="802" y="948"/>
                  <a:pt x="799" y="932"/>
                  <a:pt x="795" y="927"/>
                </a:cubicBezTo>
                <a:cubicBezTo>
                  <a:pt x="786" y="916"/>
                  <a:pt x="754" y="901"/>
                  <a:pt x="738" y="897"/>
                </a:cubicBezTo>
                <a:cubicBezTo>
                  <a:pt x="716" y="882"/>
                  <a:pt x="709" y="847"/>
                  <a:pt x="690" y="828"/>
                </a:cubicBezTo>
                <a:cubicBezTo>
                  <a:pt x="686" y="816"/>
                  <a:pt x="681" y="810"/>
                  <a:pt x="672" y="801"/>
                </a:cubicBezTo>
                <a:cubicBezTo>
                  <a:pt x="656" y="752"/>
                  <a:pt x="675" y="813"/>
                  <a:pt x="663" y="765"/>
                </a:cubicBezTo>
                <a:cubicBezTo>
                  <a:pt x="661" y="759"/>
                  <a:pt x="657" y="747"/>
                  <a:pt x="657" y="747"/>
                </a:cubicBezTo>
                <a:cubicBezTo>
                  <a:pt x="661" y="732"/>
                  <a:pt x="667" y="732"/>
                  <a:pt x="675" y="720"/>
                </a:cubicBezTo>
                <a:cubicBezTo>
                  <a:pt x="670" y="693"/>
                  <a:pt x="664" y="699"/>
                  <a:pt x="642" y="693"/>
                </a:cubicBezTo>
                <a:cubicBezTo>
                  <a:pt x="621" y="672"/>
                  <a:pt x="591" y="656"/>
                  <a:pt x="567" y="639"/>
                </a:cubicBezTo>
                <a:cubicBezTo>
                  <a:pt x="556" y="631"/>
                  <a:pt x="551" y="617"/>
                  <a:pt x="543" y="606"/>
                </a:cubicBezTo>
                <a:cubicBezTo>
                  <a:pt x="537" y="588"/>
                  <a:pt x="530" y="586"/>
                  <a:pt x="522" y="570"/>
                </a:cubicBezTo>
                <a:cubicBezTo>
                  <a:pt x="514" y="555"/>
                  <a:pt x="508" y="532"/>
                  <a:pt x="498" y="519"/>
                </a:cubicBezTo>
                <a:cubicBezTo>
                  <a:pt x="487" y="505"/>
                  <a:pt x="475" y="495"/>
                  <a:pt x="465" y="480"/>
                </a:cubicBezTo>
                <a:cubicBezTo>
                  <a:pt x="466" y="460"/>
                  <a:pt x="460" y="438"/>
                  <a:pt x="468" y="420"/>
                </a:cubicBezTo>
                <a:cubicBezTo>
                  <a:pt x="472" y="411"/>
                  <a:pt x="490" y="419"/>
                  <a:pt x="495" y="411"/>
                </a:cubicBezTo>
                <a:cubicBezTo>
                  <a:pt x="504" y="395"/>
                  <a:pt x="497" y="375"/>
                  <a:pt x="501" y="357"/>
                </a:cubicBezTo>
                <a:cubicBezTo>
                  <a:pt x="500" y="343"/>
                  <a:pt x="489" y="289"/>
                  <a:pt x="507" y="276"/>
                </a:cubicBezTo>
                <a:cubicBezTo>
                  <a:pt x="514" y="271"/>
                  <a:pt x="524" y="269"/>
                  <a:pt x="531" y="264"/>
                </a:cubicBezTo>
                <a:cubicBezTo>
                  <a:pt x="537" y="241"/>
                  <a:pt x="551" y="208"/>
                  <a:pt x="528" y="192"/>
                </a:cubicBezTo>
                <a:cubicBezTo>
                  <a:pt x="519" y="179"/>
                  <a:pt x="513" y="180"/>
                  <a:pt x="498" y="177"/>
                </a:cubicBezTo>
                <a:cubicBezTo>
                  <a:pt x="487" y="166"/>
                  <a:pt x="484" y="153"/>
                  <a:pt x="471" y="144"/>
                </a:cubicBezTo>
                <a:cubicBezTo>
                  <a:pt x="463" y="111"/>
                  <a:pt x="441" y="95"/>
                  <a:pt x="408" y="87"/>
                </a:cubicBezTo>
                <a:cubicBezTo>
                  <a:pt x="398" y="80"/>
                  <a:pt x="389" y="79"/>
                  <a:pt x="381" y="69"/>
                </a:cubicBezTo>
                <a:cubicBezTo>
                  <a:pt x="371" y="57"/>
                  <a:pt x="368" y="40"/>
                  <a:pt x="354" y="30"/>
                </a:cubicBezTo>
                <a:cubicBezTo>
                  <a:pt x="334" y="16"/>
                  <a:pt x="306" y="14"/>
                  <a:pt x="285" y="0"/>
                </a:cubicBezTo>
                <a:cubicBezTo>
                  <a:pt x="272" y="1"/>
                  <a:pt x="259" y="0"/>
                  <a:pt x="246" y="3"/>
                </a:cubicBezTo>
                <a:cubicBezTo>
                  <a:pt x="243" y="4"/>
                  <a:pt x="243" y="10"/>
                  <a:pt x="240" y="12"/>
                </a:cubicBezTo>
                <a:cubicBezTo>
                  <a:pt x="228" y="22"/>
                  <a:pt x="219" y="26"/>
                  <a:pt x="204" y="30"/>
                </a:cubicBezTo>
                <a:cubicBezTo>
                  <a:pt x="198" y="32"/>
                  <a:pt x="177" y="33"/>
                  <a:pt x="177" y="39"/>
                </a:cubicBezTo>
              </a:path>
            </a:pathLst>
          </a:custGeom>
          <a:pattFill prst="smGrid">
            <a:fgClr>
              <a:srgbClr val="0000FF">
                <a:alpha val="52156"/>
              </a:srgbClr>
            </a:fgClr>
            <a:bgClr>
              <a:schemeClr val="bg1">
                <a:alpha val="52156"/>
              </a:schemeClr>
            </a:bgClr>
          </a:pattFill>
          <a:ln w="28575" cmpd="sng">
            <a:solidFill>
              <a:srgbClr val="660066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" name="Freeform 10" descr="Narrow vertical"/>
          <p:cNvSpPr>
            <a:spLocks/>
          </p:cNvSpPr>
          <p:nvPr/>
        </p:nvSpPr>
        <p:spPr bwMode="auto">
          <a:xfrm>
            <a:off x="3048000" y="3200400"/>
            <a:ext cx="1295400" cy="2514600"/>
          </a:xfrm>
          <a:custGeom>
            <a:avLst/>
            <a:gdLst>
              <a:gd name="T0" fmla="*/ 2147483646 w 640"/>
              <a:gd name="T1" fmla="*/ 2147483646 h 1566"/>
              <a:gd name="T2" fmla="*/ 2147483646 w 640"/>
              <a:gd name="T3" fmla="*/ 2147483646 h 1566"/>
              <a:gd name="T4" fmla="*/ 2147483646 w 640"/>
              <a:gd name="T5" fmla="*/ 2147483646 h 1566"/>
              <a:gd name="T6" fmla="*/ 2147483646 w 640"/>
              <a:gd name="T7" fmla="*/ 2147483646 h 1566"/>
              <a:gd name="T8" fmla="*/ 2147483646 w 640"/>
              <a:gd name="T9" fmla="*/ 2147483646 h 1566"/>
              <a:gd name="T10" fmla="*/ 2147483646 w 640"/>
              <a:gd name="T11" fmla="*/ 2147483646 h 1566"/>
              <a:gd name="T12" fmla="*/ 2147483646 w 640"/>
              <a:gd name="T13" fmla="*/ 2147483646 h 1566"/>
              <a:gd name="T14" fmla="*/ 2147483646 w 640"/>
              <a:gd name="T15" fmla="*/ 2147483646 h 1566"/>
              <a:gd name="T16" fmla="*/ 2147483646 w 640"/>
              <a:gd name="T17" fmla="*/ 2147483646 h 1566"/>
              <a:gd name="T18" fmla="*/ 2147483646 w 640"/>
              <a:gd name="T19" fmla="*/ 2147483646 h 1566"/>
              <a:gd name="T20" fmla="*/ 2147483646 w 640"/>
              <a:gd name="T21" fmla="*/ 2147483646 h 1566"/>
              <a:gd name="T22" fmla="*/ 2147483646 w 640"/>
              <a:gd name="T23" fmla="*/ 2147483646 h 1566"/>
              <a:gd name="T24" fmla="*/ 2147483646 w 640"/>
              <a:gd name="T25" fmla="*/ 2147483646 h 1566"/>
              <a:gd name="T26" fmla="*/ 2147483646 w 640"/>
              <a:gd name="T27" fmla="*/ 2147483646 h 1566"/>
              <a:gd name="T28" fmla="*/ 2147483646 w 640"/>
              <a:gd name="T29" fmla="*/ 2147483646 h 1566"/>
              <a:gd name="T30" fmla="*/ 2147483646 w 640"/>
              <a:gd name="T31" fmla="*/ 2147483646 h 1566"/>
              <a:gd name="T32" fmla="*/ 2147483646 w 640"/>
              <a:gd name="T33" fmla="*/ 2147483646 h 1566"/>
              <a:gd name="T34" fmla="*/ 2147483646 w 640"/>
              <a:gd name="T35" fmla="*/ 2147483646 h 1566"/>
              <a:gd name="T36" fmla="*/ 2147483646 w 640"/>
              <a:gd name="T37" fmla="*/ 2147483646 h 1566"/>
              <a:gd name="T38" fmla="*/ 2147483646 w 640"/>
              <a:gd name="T39" fmla="*/ 2147483646 h 1566"/>
              <a:gd name="T40" fmla="*/ 2147483646 w 640"/>
              <a:gd name="T41" fmla="*/ 2147483646 h 1566"/>
              <a:gd name="T42" fmla="*/ 2147483646 w 640"/>
              <a:gd name="T43" fmla="*/ 2147483646 h 1566"/>
              <a:gd name="T44" fmla="*/ 2147483646 w 640"/>
              <a:gd name="T45" fmla="*/ 2147483646 h 1566"/>
              <a:gd name="T46" fmla="*/ 2147483646 w 640"/>
              <a:gd name="T47" fmla="*/ 2147483646 h 1566"/>
              <a:gd name="T48" fmla="*/ 2147483646 w 640"/>
              <a:gd name="T49" fmla="*/ 2147483646 h 1566"/>
              <a:gd name="T50" fmla="*/ 2147483646 w 640"/>
              <a:gd name="T51" fmla="*/ 2147483646 h 1566"/>
              <a:gd name="T52" fmla="*/ 2147483646 w 640"/>
              <a:gd name="T53" fmla="*/ 2147483646 h 1566"/>
              <a:gd name="T54" fmla="*/ 2147483646 w 640"/>
              <a:gd name="T55" fmla="*/ 2147483646 h 1566"/>
              <a:gd name="T56" fmla="*/ 2147483646 w 640"/>
              <a:gd name="T57" fmla="*/ 2147483646 h 1566"/>
              <a:gd name="T58" fmla="*/ 2147483646 w 640"/>
              <a:gd name="T59" fmla="*/ 2147483646 h 1566"/>
              <a:gd name="T60" fmla="*/ 2147483646 w 640"/>
              <a:gd name="T61" fmla="*/ 2147483646 h 1566"/>
              <a:gd name="T62" fmla="*/ 2147483646 w 640"/>
              <a:gd name="T63" fmla="*/ 2147483646 h 1566"/>
              <a:gd name="T64" fmla="*/ 2147483646 w 640"/>
              <a:gd name="T65" fmla="*/ 2147483646 h 1566"/>
              <a:gd name="T66" fmla="*/ 2147483646 w 640"/>
              <a:gd name="T67" fmla="*/ 2147483646 h 1566"/>
              <a:gd name="T68" fmla="*/ 2147483646 w 640"/>
              <a:gd name="T69" fmla="*/ 2147483646 h 1566"/>
              <a:gd name="T70" fmla="*/ 2147483646 w 640"/>
              <a:gd name="T71" fmla="*/ 2147483646 h 1566"/>
              <a:gd name="T72" fmla="*/ 2147483646 w 640"/>
              <a:gd name="T73" fmla="*/ 2147483646 h 1566"/>
              <a:gd name="T74" fmla="*/ 2147483646 w 640"/>
              <a:gd name="T75" fmla="*/ 2147483646 h 1566"/>
              <a:gd name="T76" fmla="*/ 2147483646 w 640"/>
              <a:gd name="T77" fmla="*/ 2147483646 h 1566"/>
              <a:gd name="T78" fmla="*/ 2147483646 w 640"/>
              <a:gd name="T79" fmla="*/ 2147483646 h 156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640" h="1566">
                <a:moveTo>
                  <a:pt x="279" y="57"/>
                </a:moveTo>
                <a:cubicBezTo>
                  <a:pt x="283" y="70"/>
                  <a:pt x="292" y="80"/>
                  <a:pt x="295" y="93"/>
                </a:cubicBezTo>
                <a:cubicBezTo>
                  <a:pt x="297" y="101"/>
                  <a:pt x="295" y="110"/>
                  <a:pt x="299" y="117"/>
                </a:cubicBezTo>
                <a:cubicBezTo>
                  <a:pt x="301" y="121"/>
                  <a:pt x="325" y="132"/>
                  <a:pt x="327" y="133"/>
                </a:cubicBezTo>
                <a:cubicBezTo>
                  <a:pt x="330" y="153"/>
                  <a:pt x="341" y="195"/>
                  <a:pt x="363" y="205"/>
                </a:cubicBezTo>
                <a:cubicBezTo>
                  <a:pt x="373" y="210"/>
                  <a:pt x="395" y="213"/>
                  <a:pt x="395" y="213"/>
                </a:cubicBezTo>
                <a:cubicBezTo>
                  <a:pt x="404" y="227"/>
                  <a:pt x="411" y="232"/>
                  <a:pt x="427" y="237"/>
                </a:cubicBezTo>
                <a:cubicBezTo>
                  <a:pt x="445" y="255"/>
                  <a:pt x="445" y="278"/>
                  <a:pt x="467" y="289"/>
                </a:cubicBezTo>
                <a:cubicBezTo>
                  <a:pt x="491" y="325"/>
                  <a:pt x="459" y="373"/>
                  <a:pt x="491" y="405"/>
                </a:cubicBezTo>
                <a:cubicBezTo>
                  <a:pt x="498" y="425"/>
                  <a:pt x="504" y="445"/>
                  <a:pt x="511" y="465"/>
                </a:cubicBezTo>
                <a:cubicBezTo>
                  <a:pt x="514" y="473"/>
                  <a:pt x="519" y="489"/>
                  <a:pt x="519" y="489"/>
                </a:cubicBezTo>
                <a:cubicBezTo>
                  <a:pt x="523" y="539"/>
                  <a:pt x="515" y="541"/>
                  <a:pt x="543" y="569"/>
                </a:cubicBezTo>
                <a:cubicBezTo>
                  <a:pt x="551" y="593"/>
                  <a:pt x="548" y="623"/>
                  <a:pt x="559" y="645"/>
                </a:cubicBezTo>
                <a:cubicBezTo>
                  <a:pt x="563" y="654"/>
                  <a:pt x="575" y="669"/>
                  <a:pt x="575" y="669"/>
                </a:cubicBezTo>
                <a:cubicBezTo>
                  <a:pt x="580" y="693"/>
                  <a:pt x="580" y="700"/>
                  <a:pt x="563" y="717"/>
                </a:cubicBezTo>
                <a:cubicBezTo>
                  <a:pt x="564" y="736"/>
                  <a:pt x="562" y="755"/>
                  <a:pt x="567" y="773"/>
                </a:cubicBezTo>
                <a:cubicBezTo>
                  <a:pt x="568" y="777"/>
                  <a:pt x="578" y="773"/>
                  <a:pt x="579" y="777"/>
                </a:cubicBezTo>
                <a:cubicBezTo>
                  <a:pt x="587" y="833"/>
                  <a:pt x="553" y="887"/>
                  <a:pt x="607" y="905"/>
                </a:cubicBezTo>
                <a:cubicBezTo>
                  <a:pt x="640" y="954"/>
                  <a:pt x="607" y="954"/>
                  <a:pt x="579" y="973"/>
                </a:cubicBezTo>
                <a:cubicBezTo>
                  <a:pt x="580" y="998"/>
                  <a:pt x="591" y="1087"/>
                  <a:pt x="583" y="1125"/>
                </a:cubicBezTo>
                <a:cubicBezTo>
                  <a:pt x="580" y="1139"/>
                  <a:pt x="568" y="1151"/>
                  <a:pt x="563" y="1165"/>
                </a:cubicBezTo>
                <a:cubicBezTo>
                  <a:pt x="562" y="1204"/>
                  <a:pt x="564" y="1243"/>
                  <a:pt x="559" y="1281"/>
                </a:cubicBezTo>
                <a:cubicBezTo>
                  <a:pt x="558" y="1286"/>
                  <a:pt x="551" y="1286"/>
                  <a:pt x="547" y="1289"/>
                </a:cubicBezTo>
                <a:cubicBezTo>
                  <a:pt x="539" y="1297"/>
                  <a:pt x="523" y="1313"/>
                  <a:pt x="523" y="1313"/>
                </a:cubicBezTo>
                <a:cubicBezTo>
                  <a:pt x="519" y="1330"/>
                  <a:pt x="511" y="1357"/>
                  <a:pt x="495" y="1365"/>
                </a:cubicBezTo>
                <a:cubicBezTo>
                  <a:pt x="488" y="1375"/>
                  <a:pt x="457" y="1346"/>
                  <a:pt x="451" y="1349"/>
                </a:cubicBezTo>
                <a:cubicBezTo>
                  <a:pt x="445" y="1352"/>
                  <a:pt x="473" y="1376"/>
                  <a:pt x="459" y="1385"/>
                </a:cubicBezTo>
                <a:cubicBezTo>
                  <a:pt x="445" y="1405"/>
                  <a:pt x="391" y="1393"/>
                  <a:pt x="367" y="1405"/>
                </a:cubicBezTo>
                <a:cubicBezTo>
                  <a:pt x="351" y="1429"/>
                  <a:pt x="308" y="1446"/>
                  <a:pt x="279" y="1453"/>
                </a:cubicBezTo>
                <a:cubicBezTo>
                  <a:pt x="263" y="1464"/>
                  <a:pt x="258" y="1498"/>
                  <a:pt x="239" y="1505"/>
                </a:cubicBezTo>
                <a:cubicBezTo>
                  <a:pt x="231" y="1508"/>
                  <a:pt x="247" y="1525"/>
                  <a:pt x="247" y="1525"/>
                </a:cubicBezTo>
                <a:cubicBezTo>
                  <a:pt x="241" y="1532"/>
                  <a:pt x="217" y="1523"/>
                  <a:pt x="199" y="1529"/>
                </a:cubicBezTo>
                <a:cubicBezTo>
                  <a:pt x="181" y="1535"/>
                  <a:pt x="154" y="1566"/>
                  <a:pt x="139" y="1561"/>
                </a:cubicBezTo>
                <a:cubicBezTo>
                  <a:pt x="113" y="1552"/>
                  <a:pt x="117" y="1522"/>
                  <a:pt x="107" y="1501"/>
                </a:cubicBezTo>
                <a:cubicBezTo>
                  <a:pt x="103" y="1492"/>
                  <a:pt x="91" y="1477"/>
                  <a:pt x="91" y="1477"/>
                </a:cubicBezTo>
                <a:cubicBezTo>
                  <a:pt x="97" y="1441"/>
                  <a:pt x="99" y="1438"/>
                  <a:pt x="95" y="1397"/>
                </a:cubicBezTo>
                <a:cubicBezTo>
                  <a:pt x="98" y="1381"/>
                  <a:pt x="96" y="1364"/>
                  <a:pt x="103" y="1349"/>
                </a:cubicBezTo>
                <a:cubicBezTo>
                  <a:pt x="105" y="1344"/>
                  <a:pt x="114" y="1347"/>
                  <a:pt x="119" y="1345"/>
                </a:cubicBezTo>
                <a:cubicBezTo>
                  <a:pt x="144" y="1334"/>
                  <a:pt x="164" y="1324"/>
                  <a:pt x="191" y="1317"/>
                </a:cubicBezTo>
                <a:cubicBezTo>
                  <a:pt x="241" y="1334"/>
                  <a:pt x="203" y="1327"/>
                  <a:pt x="223" y="1353"/>
                </a:cubicBezTo>
                <a:cubicBezTo>
                  <a:pt x="229" y="1361"/>
                  <a:pt x="242" y="1360"/>
                  <a:pt x="251" y="1365"/>
                </a:cubicBezTo>
                <a:cubicBezTo>
                  <a:pt x="281" y="1362"/>
                  <a:pt x="291" y="1361"/>
                  <a:pt x="315" y="1349"/>
                </a:cubicBezTo>
                <a:cubicBezTo>
                  <a:pt x="319" y="1332"/>
                  <a:pt x="310" y="1313"/>
                  <a:pt x="319" y="1297"/>
                </a:cubicBezTo>
                <a:cubicBezTo>
                  <a:pt x="331" y="1276"/>
                  <a:pt x="373" y="1275"/>
                  <a:pt x="391" y="1273"/>
                </a:cubicBezTo>
                <a:cubicBezTo>
                  <a:pt x="409" y="1257"/>
                  <a:pt x="394" y="1240"/>
                  <a:pt x="399" y="1201"/>
                </a:cubicBezTo>
                <a:cubicBezTo>
                  <a:pt x="404" y="1162"/>
                  <a:pt x="413" y="1070"/>
                  <a:pt x="423" y="1041"/>
                </a:cubicBezTo>
                <a:cubicBezTo>
                  <a:pt x="423" y="1037"/>
                  <a:pt x="453" y="1033"/>
                  <a:pt x="459" y="1029"/>
                </a:cubicBezTo>
                <a:cubicBezTo>
                  <a:pt x="472" y="1020"/>
                  <a:pt x="482" y="1010"/>
                  <a:pt x="495" y="1001"/>
                </a:cubicBezTo>
                <a:cubicBezTo>
                  <a:pt x="520" y="963"/>
                  <a:pt x="488" y="955"/>
                  <a:pt x="459" y="949"/>
                </a:cubicBezTo>
                <a:cubicBezTo>
                  <a:pt x="442" y="915"/>
                  <a:pt x="462" y="948"/>
                  <a:pt x="439" y="925"/>
                </a:cubicBezTo>
                <a:cubicBezTo>
                  <a:pt x="433" y="919"/>
                  <a:pt x="433" y="907"/>
                  <a:pt x="427" y="901"/>
                </a:cubicBezTo>
                <a:cubicBezTo>
                  <a:pt x="424" y="898"/>
                  <a:pt x="419" y="898"/>
                  <a:pt x="415" y="897"/>
                </a:cubicBezTo>
                <a:cubicBezTo>
                  <a:pt x="393" y="875"/>
                  <a:pt x="389" y="860"/>
                  <a:pt x="423" y="853"/>
                </a:cubicBezTo>
                <a:cubicBezTo>
                  <a:pt x="447" y="835"/>
                  <a:pt x="465" y="828"/>
                  <a:pt x="451" y="793"/>
                </a:cubicBezTo>
                <a:cubicBezTo>
                  <a:pt x="447" y="782"/>
                  <a:pt x="434" y="778"/>
                  <a:pt x="427" y="769"/>
                </a:cubicBezTo>
                <a:cubicBezTo>
                  <a:pt x="421" y="750"/>
                  <a:pt x="436" y="744"/>
                  <a:pt x="447" y="729"/>
                </a:cubicBezTo>
                <a:cubicBezTo>
                  <a:pt x="443" y="704"/>
                  <a:pt x="440" y="693"/>
                  <a:pt x="427" y="673"/>
                </a:cubicBezTo>
                <a:cubicBezTo>
                  <a:pt x="424" y="645"/>
                  <a:pt x="425" y="596"/>
                  <a:pt x="407" y="569"/>
                </a:cubicBezTo>
                <a:cubicBezTo>
                  <a:pt x="405" y="545"/>
                  <a:pt x="409" y="519"/>
                  <a:pt x="399" y="497"/>
                </a:cubicBezTo>
                <a:cubicBezTo>
                  <a:pt x="392" y="482"/>
                  <a:pt x="380" y="474"/>
                  <a:pt x="375" y="457"/>
                </a:cubicBezTo>
                <a:cubicBezTo>
                  <a:pt x="360" y="402"/>
                  <a:pt x="375" y="421"/>
                  <a:pt x="351" y="397"/>
                </a:cubicBezTo>
                <a:cubicBezTo>
                  <a:pt x="340" y="365"/>
                  <a:pt x="356" y="402"/>
                  <a:pt x="335" y="381"/>
                </a:cubicBezTo>
                <a:cubicBezTo>
                  <a:pt x="332" y="378"/>
                  <a:pt x="334" y="372"/>
                  <a:pt x="331" y="369"/>
                </a:cubicBezTo>
                <a:cubicBezTo>
                  <a:pt x="315" y="349"/>
                  <a:pt x="290" y="341"/>
                  <a:pt x="267" y="333"/>
                </a:cubicBezTo>
                <a:cubicBezTo>
                  <a:pt x="260" y="354"/>
                  <a:pt x="267" y="343"/>
                  <a:pt x="239" y="361"/>
                </a:cubicBezTo>
                <a:cubicBezTo>
                  <a:pt x="235" y="364"/>
                  <a:pt x="227" y="369"/>
                  <a:pt x="227" y="369"/>
                </a:cubicBezTo>
                <a:cubicBezTo>
                  <a:pt x="173" y="360"/>
                  <a:pt x="206" y="334"/>
                  <a:pt x="191" y="281"/>
                </a:cubicBezTo>
                <a:cubicBezTo>
                  <a:pt x="190" y="276"/>
                  <a:pt x="180" y="278"/>
                  <a:pt x="175" y="277"/>
                </a:cubicBezTo>
                <a:cubicBezTo>
                  <a:pt x="160" y="275"/>
                  <a:pt x="146" y="274"/>
                  <a:pt x="131" y="273"/>
                </a:cubicBezTo>
                <a:cubicBezTo>
                  <a:pt x="104" y="255"/>
                  <a:pt x="87" y="230"/>
                  <a:pt x="59" y="213"/>
                </a:cubicBezTo>
                <a:cubicBezTo>
                  <a:pt x="46" y="194"/>
                  <a:pt x="41" y="174"/>
                  <a:pt x="19" y="169"/>
                </a:cubicBezTo>
                <a:cubicBezTo>
                  <a:pt x="11" y="152"/>
                  <a:pt x="0" y="139"/>
                  <a:pt x="15" y="121"/>
                </a:cubicBezTo>
                <a:cubicBezTo>
                  <a:pt x="22" y="112"/>
                  <a:pt x="37" y="114"/>
                  <a:pt x="47" y="109"/>
                </a:cubicBezTo>
                <a:cubicBezTo>
                  <a:pt x="58" y="104"/>
                  <a:pt x="79" y="93"/>
                  <a:pt x="79" y="93"/>
                </a:cubicBezTo>
                <a:cubicBezTo>
                  <a:pt x="85" y="56"/>
                  <a:pt x="84" y="71"/>
                  <a:pt x="123" y="77"/>
                </a:cubicBezTo>
                <a:cubicBezTo>
                  <a:pt x="147" y="85"/>
                  <a:pt x="172" y="87"/>
                  <a:pt x="187" y="65"/>
                </a:cubicBezTo>
                <a:cubicBezTo>
                  <a:pt x="193" y="36"/>
                  <a:pt x="210" y="18"/>
                  <a:pt x="235" y="1"/>
                </a:cubicBezTo>
                <a:cubicBezTo>
                  <a:pt x="262" y="19"/>
                  <a:pt x="240" y="0"/>
                  <a:pt x="251" y="53"/>
                </a:cubicBezTo>
                <a:cubicBezTo>
                  <a:pt x="253" y="62"/>
                  <a:pt x="264" y="70"/>
                  <a:pt x="271" y="73"/>
                </a:cubicBezTo>
                <a:cubicBezTo>
                  <a:pt x="279" y="76"/>
                  <a:pt x="295" y="81"/>
                  <a:pt x="295" y="81"/>
                </a:cubicBezTo>
              </a:path>
            </a:pathLst>
          </a:custGeom>
          <a:pattFill prst="narVert">
            <a:fgClr>
              <a:schemeClr val="folHlink">
                <a:alpha val="50980"/>
              </a:schemeClr>
            </a:fgClr>
            <a:bgClr>
              <a:schemeClr val="bg1">
                <a:alpha val="50980"/>
              </a:schemeClr>
            </a:bgClr>
          </a:pattFill>
          <a:ln w="28575" cmpd="sng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" name="Freeform 11" descr="30%"/>
          <p:cNvSpPr>
            <a:spLocks/>
          </p:cNvSpPr>
          <p:nvPr/>
        </p:nvSpPr>
        <p:spPr bwMode="auto">
          <a:xfrm>
            <a:off x="3048000" y="3657600"/>
            <a:ext cx="990600" cy="1714500"/>
          </a:xfrm>
          <a:custGeom>
            <a:avLst/>
            <a:gdLst>
              <a:gd name="T0" fmla="*/ 2147483646 w 503"/>
              <a:gd name="T1" fmla="*/ 2147483646 h 1080"/>
              <a:gd name="T2" fmla="*/ 2147483646 w 503"/>
              <a:gd name="T3" fmla="*/ 2147483646 h 1080"/>
              <a:gd name="T4" fmla="*/ 2147483646 w 503"/>
              <a:gd name="T5" fmla="*/ 2147483646 h 1080"/>
              <a:gd name="T6" fmla="*/ 2147483646 w 503"/>
              <a:gd name="T7" fmla="*/ 2147483646 h 1080"/>
              <a:gd name="T8" fmla="*/ 2147483646 w 503"/>
              <a:gd name="T9" fmla="*/ 2147483646 h 1080"/>
              <a:gd name="T10" fmla="*/ 2147483646 w 503"/>
              <a:gd name="T11" fmla="*/ 2147483646 h 1080"/>
              <a:gd name="T12" fmla="*/ 2147483646 w 503"/>
              <a:gd name="T13" fmla="*/ 2147483646 h 1080"/>
              <a:gd name="T14" fmla="*/ 2147483646 w 503"/>
              <a:gd name="T15" fmla="*/ 2147483646 h 1080"/>
              <a:gd name="T16" fmla="*/ 2147483646 w 503"/>
              <a:gd name="T17" fmla="*/ 2147483646 h 1080"/>
              <a:gd name="T18" fmla="*/ 2147483646 w 503"/>
              <a:gd name="T19" fmla="*/ 2147483646 h 1080"/>
              <a:gd name="T20" fmla="*/ 2147483646 w 503"/>
              <a:gd name="T21" fmla="*/ 2147483646 h 1080"/>
              <a:gd name="T22" fmla="*/ 2147483646 w 503"/>
              <a:gd name="T23" fmla="*/ 2147483646 h 1080"/>
              <a:gd name="T24" fmla="*/ 2147483646 w 503"/>
              <a:gd name="T25" fmla="*/ 2147483646 h 1080"/>
              <a:gd name="T26" fmla="*/ 2147483646 w 503"/>
              <a:gd name="T27" fmla="*/ 2147483646 h 1080"/>
              <a:gd name="T28" fmla="*/ 2147483646 w 503"/>
              <a:gd name="T29" fmla="*/ 2147483646 h 1080"/>
              <a:gd name="T30" fmla="*/ 2147483646 w 503"/>
              <a:gd name="T31" fmla="*/ 2147483646 h 1080"/>
              <a:gd name="T32" fmla="*/ 2147483646 w 503"/>
              <a:gd name="T33" fmla="*/ 2147483646 h 1080"/>
              <a:gd name="T34" fmla="*/ 2147483646 w 503"/>
              <a:gd name="T35" fmla="*/ 2147483646 h 1080"/>
              <a:gd name="T36" fmla="*/ 2147483646 w 503"/>
              <a:gd name="T37" fmla="*/ 2147483646 h 1080"/>
              <a:gd name="T38" fmla="*/ 2147483646 w 503"/>
              <a:gd name="T39" fmla="*/ 2147483646 h 1080"/>
              <a:gd name="T40" fmla="*/ 2147483646 w 503"/>
              <a:gd name="T41" fmla="*/ 2147483646 h 1080"/>
              <a:gd name="T42" fmla="*/ 2147483646 w 503"/>
              <a:gd name="T43" fmla="*/ 2147483646 h 1080"/>
              <a:gd name="T44" fmla="*/ 2147483646 w 503"/>
              <a:gd name="T45" fmla="*/ 2147483646 h 1080"/>
              <a:gd name="T46" fmla="*/ 2147483646 w 503"/>
              <a:gd name="T47" fmla="*/ 2147483646 h 1080"/>
              <a:gd name="T48" fmla="*/ 2147483646 w 503"/>
              <a:gd name="T49" fmla="*/ 2147483646 h 1080"/>
              <a:gd name="T50" fmla="*/ 2147483646 w 503"/>
              <a:gd name="T51" fmla="*/ 2147483646 h 1080"/>
              <a:gd name="T52" fmla="*/ 2147483646 w 503"/>
              <a:gd name="T53" fmla="*/ 2147483646 h 1080"/>
              <a:gd name="T54" fmla="*/ 2147483646 w 503"/>
              <a:gd name="T55" fmla="*/ 2147483646 h 1080"/>
              <a:gd name="T56" fmla="*/ 2147483646 w 503"/>
              <a:gd name="T57" fmla="*/ 2147483646 h 1080"/>
              <a:gd name="T58" fmla="*/ 2147483646 w 503"/>
              <a:gd name="T59" fmla="*/ 2147483646 h 1080"/>
              <a:gd name="T60" fmla="*/ 2147483646 w 503"/>
              <a:gd name="T61" fmla="*/ 2147483646 h 1080"/>
              <a:gd name="T62" fmla="*/ 2147483646 w 503"/>
              <a:gd name="T63" fmla="*/ 2147483646 h 1080"/>
              <a:gd name="T64" fmla="*/ 2147483646 w 503"/>
              <a:gd name="T65" fmla="*/ 2147483646 h 1080"/>
              <a:gd name="T66" fmla="*/ 2147483646 w 503"/>
              <a:gd name="T67" fmla="*/ 2147483646 h 1080"/>
              <a:gd name="T68" fmla="*/ 2147483646 w 503"/>
              <a:gd name="T69" fmla="*/ 2147483646 h 1080"/>
              <a:gd name="T70" fmla="*/ 2147483646 w 503"/>
              <a:gd name="T71" fmla="*/ 2147483646 h 1080"/>
              <a:gd name="T72" fmla="*/ 2147483646 w 503"/>
              <a:gd name="T73" fmla="*/ 2147483646 h 1080"/>
              <a:gd name="T74" fmla="*/ 2147483646 w 503"/>
              <a:gd name="T75" fmla="*/ 2147483646 h 1080"/>
              <a:gd name="T76" fmla="*/ 2147483646 w 503"/>
              <a:gd name="T77" fmla="*/ 2147483646 h 1080"/>
              <a:gd name="T78" fmla="*/ 2147483646 w 503"/>
              <a:gd name="T79" fmla="*/ 2147483646 h 1080"/>
              <a:gd name="T80" fmla="*/ 2147483646 w 503"/>
              <a:gd name="T81" fmla="*/ 2147483646 h 1080"/>
              <a:gd name="T82" fmla="*/ 2147483646 w 503"/>
              <a:gd name="T83" fmla="*/ 2147483646 h 1080"/>
              <a:gd name="T84" fmla="*/ 2147483646 w 503"/>
              <a:gd name="T85" fmla="*/ 2147483646 h 1080"/>
              <a:gd name="T86" fmla="*/ 2147483646 w 503"/>
              <a:gd name="T87" fmla="*/ 2147483646 h 1080"/>
              <a:gd name="T88" fmla="*/ 2147483646 w 503"/>
              <a:gd name="T89" fmla="*/ 2147483646 h 1080"/>
              <a:gd name="T90" fmla="*/ 2147483646 w 503"/>
              <a:gd name="T91" fmla="*/ 2147483646 h 1080"/>
              <a:gd name="T92" fmla="*/ 2147483646 w 503"/>
              <a:gd name="T93" fmla="*/ 2147483646 h 1080"/>
              <a:gd name="T94" fmla="*/ 2147483646 w 503"/>
              <a:gd name="T95" fmla="*/ 2147483646 h 1080"/>
              <a:gd name="T96" fmla="*/ 2147483646 w 503"/>
              <a:gd name="T97" fmla="*/ 2147483646 h 1080"/>
              <a:gd name="T98" fmla="*/ 2147483646 w 503"/>
              <a:gd name="T99" fmla="*/ 2147483646 h 1080"/>
              <a:gd name="T100" fmla="*/ 2147483646 w 503"/>
              <a:gd name="T101" fmla="*/ 2147483646 h 1080"/>
              <a:gd name="T102" fmla="*/ 2147483646 w 503"/>
              <a:gd name="T103" fmla="*/ 0 h 1080"/>
              <a:gd name="T104" fmla="*/ 2147483646 w 503"/>
              <a:gd name="T105" fmla="*/ 2147483646 h 1080"/>
              <a:gd name="T106" fmla="*/ 2147483646 w 503"/>
              <a:gd name="T107" fmla="*/ 2147483646 h 1080"/>
              <a:gd name="T108" fmla="*/ 2147483646 w 503"/>
              <a:gd name="T109" fmla="*/ 2147483646 h 1080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503" h="1080">
                <a:moveTo>
                  <a:pt x="126" y="16"/>
                </a:moveTo>
                <a:cubicBezTo>
                  <a:pt x="120" y="33"/>
                  <a:pt x="124" y="52"/>
                  <a:pt x="118" y="68"/>
                </a:cubicBezTo>
                <a:cubicBezTo>
                  <a:pt x="117" y="72"/>
                  <a:pt x="110" y="70"/>
                  <a:pt x="106" y="72"/>
                </a:cubicBezTo>
                <a:cubicBezTo>
                  <a:pt x="98" y="77"/>
                  <a:pt x="82" y="88"/>
                  <a:pt x="82" y="88"/>
                </a:cubicBezTo>
                <a:cubicBezTo>
                  <a:pt x="86" y="103"/>
                  <a:pt x="93" y="113"/>
                  <a:pt x="98" y="128"/>
                </a:cubicBezTo>
                <a:cubicBezTo>
                  <a:pt x="93" y="143"/>
                  <a:pt x="127" y="159"/>
                  <a:pt x="118" y="172"/>
                </a:cubicBezTo>
                <a:cubicBezTo>
                  <a:pt x="112" y="214"/>
                  <a:pt x="65" y="243"/>
                  <a:pt x="46" y="280"/>
                </a:cubicBezTo>
                <a:cubicBezTo>
                  <a:pt x="41" y="314"/>
                  <a:pt x="48" y="323"/>
                  <a:pt x="58" y="352"/>
                </a:cubicBezTo>
                <a:cubicBezTo>
                  <a:pt x="62" y="380"/>
                  <a:pt x="74" y="396"/>
                  <a:pt x="86" y="420"/>
                </a:cubicBezTo>
                <a:cubicBezTo>
                  <a:pt x="90" y="439"/>
                  <a:pt x="114" y="431"/>
                  <a:pt x="122" y="448"/>
                </a:cubicBezTo>
                <a:cubicBezTo>
                  <a:pt x="125" y="456"/>
                  <a:pt x="134" y="492"/>
                  <a:pt x="134" y="492"/>
                </a:cubicBezTo>
                <a:cubicBezTo>
                  <a:pt x="137" y="524"/>
                  <a:pt x="126" y="571"/>
                  <a:pt x="94" y="592"/>
                </a:cubicBezTo>
                <a:cubicBezTo>
                  <a:pt x="102" y="623"/>
                  <a:pt x="110" y="653"/>
                  <a:pt x="118" y="684"/>
                </a:cubicBezTo>
                <a:cubicBezTo>
                  <a:pt x="117" y="715"/>
                  <a:pt x="119" y="746"/>
                  <a:pt x="114" y="776"/>
                </a:cubicBezTo>
                <a:cubicBezTo>
                  <a:pt x="113" y="782"/>
                  <a:pt x="105" y="783"/>
                  <a:pt x="102" y="788"/>
                </a:cubicBezTo>
                <a:cubicBezTo>
                  <a:pt x="98" y="795"/>
                  <a:pt x="94" y="812"/>
                  <a:pt x="94" y="812"/>
                </a:cubicBezTo>
                <a:cubicBezTo>
                  <a:pt x="85" y="807"/>
                  <a:pt x="74" y="806"/>
                  <a:pt x="66" y="800"/>
                </a:cubicBezTo>
                <a:cubicBezTo>
                  <a:pt x="36" y="780"/>
                  <a:pt x="71" y="794"/>
                  <a:pt x="42" y="784"/>
                </a:cubicBezTo>
                <a:cubicBezTo>
                  <a:pt x="0" y="794"/>
                  <a:pt x="23" y="858"/>
                  <a:pt x="50" y="872"/>
                </a:cubicBezTo>
                <a:cubicBezTo>
                  <a:pt x="55" y="887"/>
                  <a:pt x="77" y="901"/>
                  <a:pt x="82" y="916"/>
                </a:cubicBezTo>
                <a:cubicBezTo>
                  <a:pt x="85" y="925"/>
                  <a:pt x="74" y="944"/>
                  <a:pt x="74" y="944"/>
                </a:cubicBezTo>
                <a:cubicBezTo>
                  <a:pt x="60" y="951"/>
                  <a:pt x="49" y="959"/>
                  <a:pt x="34" y="964"/>
                </a:cubicBezTo>
                <a:cubicBezTo>
                  <a:pt x="43" y="1034"/>
                  <a:pt x="24" y="968"/>
                  <a:pt x="66" y="1004"/>
                </a:cubicBezTo>
                <a:cubicBezTo>
                  <a:pt x="71" y="1008"/>
                  <a:pt x="67" y="1018"/>
                  <a:pt x="70" y="1024"/>
                </a:cubicBezTo>
                <a:cubicBezTo>
                  <a:pt x="73" y="1029"/>
                  <a:pt x="78" y="1032"/>
                  <a:pt x="82" y="1036"/>
                </a:cubicBezTo>
                <a:cubicBezTo>
                  <a:pt x="92" y="1067"/>
                  <a:pt x="87" y="1052"/>
                  <a:pt x="98" y="1080"/>
                </a:cubicBezTo>
                <a:cubicBezTo>
                  <a:pt x="117" y="1051"/>
                  <a:pt x="154" y="1047"/>
                  <a:pt x="186" y="1040"/>
                </a:cubicBezTo>
                <a:cubicBezTo>
                  <a:pt x="207" y="1045"/>
                  <a:pt x="208" y="1053"/>
                  <a:pt x="214" y="1072"/>
                </a:cubicBezTo>
                <a:cubicBezTo>
                  <a:pt x="236" y="1068"/>
                  <a:pt x="243" y="1063"/>
                  <a:pt x="266" y="1068"/>
                </a:cubicBezTo>
                <a:cubicBezTo>
                  <a:pt x="298" y="1062"/>
                  <a:pt x="316" y="1067"/>
                  <a:pt x="306" y="1036"/>
                </a:cubicBezTo>
                <a:cubicBezTo>
                  <a:pt x="313" y="999"/>
                  <a:pt x="344" y="996"/>
                  <a:pt x="378" y="992"/>
                </a:cubicBezTo>
                <a:cubicBezTo>
                  <a:pt x="422" y="977"/>
                  <a:pt x="399" y="858"/>
                  <a:pt x="418" y="800"/>
                </a:cubicBezTo>
                <a:cubicBezTo>
                  <a:pt x="419" y="787"/>
                  <a:pt x="413" y="769"/>
                  <a:pt x="422" y="760"/>
                </a:cubicBezTo>
                <a:cubicBezTo>
                  <a:pt x="431" y="751"/>
                  <a:pt x="449" y="760"/>
                  <a:pt x="462" y="756"/>
                </a:cubicBezTo>
                <a:cubicBezTo>
                  <a:pt x="467" y="754"/>
                  <a:pt x="484" y="731"/>
                  <a:pt x="486" y="728"/>
                </a:cubicBezTo>
                <a:cubicBezTo>
                  <a:pt x="489" y="718"/>
                  <a:pt x="503" y="688"/>
                  <a:pt x="490" y="680"/>
                </a:cubicBezTo>
                <a:cubicBezTo>
                  <a:pt x="481" y="674"/>
                  <a:pt x="469" y="677"/>
                  <a:pt x="458" y="676"/>
                </a:cubicBezTo>
                <a:cubicBezTo>
                  <a:pt x="455" y="672"/>
                  <a:pt x="454" y="667"/>
                  <a:pt x="450" y="664"/>
                </a:cubicBezTo>
                <a:cubicBezTo>
                  <a:pt x="445" y="660"/>
                  <a:pt x="438" y="661"/>
                  <a:pt x="434" y="656"/>
                </a:cubicBezTo>
                <a:cubicBezTo>
                  <a:pt x="416" y="635"/>
                  <a:pt x="434" y="620"/>
                  <a:pt x="402" y="604"/>
                </a:cubicBezTo>
                <a:cubicBezTo>
                  <a:pt x="386" y="580"/>
                  <a:pt x="414" y="583"/>
                  <a:pt x="434" y="580"/>
                </a:cubicBezTo>
                <a:cubicBezTo>
                  <a:pt x="450" y="568"/>
                  <a:pt x="456" y="562"/>
                  <a:pt x="462" y="544"/>
                </a:cubicBezTo>
                <a:cubicBezTo>
                  <a:pt x="458" y="512"/>
                  <a:pt x="464" y="500"/>
                  <a:pt x="434" y="492"/>
                </a:cubicBezTo>
                <a:cubicBezTo>
                  <a:pt x="406" y="436"/>
                  <a:pt x="445" y="368"/>
                  <a:pt x="410" y="316"/>
                </a:cubicBezTo>
                <a:cubicBezTo>
                  <a:pt x="403" y="282"/>
                  <a:pt x="394" y="243"/>
                  <a:pt x="378" y="212"/>
                </a:cubicBezTo>
                <a:cubicBezTo>
                  <a:pt x="375" y="179"/>
                  <a:pt x="375" y="155"/>
                  <a:pt x="346" y="136"/>
                </a:cubicBezTo>
                <a:cubicBezTo>
                  <a:pt x="345" y="132"/>
                  <a:pt x="344" y="128"/>
                  <a:pt x="342" y="124"/>
                </a:cubicBezTo>
                <a:cubicBezTo>
                  <a:pt x="340" y="120"/>
                  <a:pt x="336" y="117"/>
                  <a:pt x="334" y="112"/>
                </a:cubicBezTo>
                <a:cubicBezTo>
                  <a:pt x="320" y="74"/>
                  <a:pt x="338" y="84"/>
                  <a:pt x="314" y="76"/>
                </a:cubicBezTo>
                <a:cubicBezTo>
                  <a:pt x="307" y="55"/>
                  <a:pt x="299" y="51"/>
                  <a:pt x="278" y="56"/>
                </a:cubicBezTo>
                <a:cubicBezTo>
                  <a:pt x="257" y="88"/>
                  <a:pt x="257" y="80"/>
                  <a:pt x="210" y="76"/>
                </a:cubicBezTo>
                <a:cubicBezTo>
                  <a:pt x="181" y="56"/>
                  <a:pt x="180" y="23"/>
                  <a:pt x="146" y="0"/>
                </a:cubicBezTo>
                <a:cubicBezTo>
                  <a:pt x="139" y="4"/>
                  <a:pt x="132" y="7"/>
                  <a:pt x="126" y="12"/>
                </a:cubicBezTo>
                <a:cubicBezTo>
                  <a:pt x="122" y="15"/>
                  <a:pt x="118" y="19"/>
                  <a:pt x="118" y="24"/>
                </a:cubicBezTo>
                <a:cubicBezTo>
                  <a:pt x="118" y="28"/>
                  <a:pt x="123" y="19"/>
                  <a:pt x="126" y="16"/>
                </a:cubicBezTo>
                <a:close/>
              </a:path>
            </a:pathLst>
          </a:custGeom>
          <a:pattFill prst="pct30">
            <a:fgClr>
              <a:srgbClr val="FC36B5">
                <a:alpha val="47842"/>
              </a:srgbClr>
            </a:fgClr>
            <a:bgClr>
              <a:schemeClr val="bg1">
                <a:alpha val="47842"/>
              </a:schemeClr>
            </a:bgClr>
          </a:pattFill>
          <a:ln w="28575" cmpd="sng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" name="Freeform 12" descr="Light downward diagonal"/>
          <p:cNvSpPr>
            <a:spLocks/>
          </p:cNvSpPr>
          <p:nvPr/>
        </p:nvSpPr>
        <p:spPr bwMode="auto">
          <a:xfrm>
            <a:off x="2362201" y="5029200"/>
            <a:ext cx="890588" cy="762000"/>
          </a:xfrm>
          <a:custGeom>
            <a:avLst/>
            <a:gdLst>
              <a:gd name="T0" fmla="*/ 2147483646 w 465"/>
              <a:gd name="T1" fmla="*/ 0 h 528"/>
              <a:gd name="T2" fmla="*/ 2147483646 w 465"/>
              <a:gd name="T3" fmla="*/ 2147483646 h 528"/>
              <a:gd name="T4" fmla="*/ 2147483646 w 465"/>
              <a:gd name="T5" fmla="*/ 2147483646 h 528"/>
              <a:gd name="T6" fmla="*/ 2147483646 w 465"/>
              <a:gd name="T7" fmla="*/ 2147483646 h 528"/>
              <a:gd name="T8" fmla="*/ 2147483646 w 465"/>
              <a:gd name="T9" fmla="*/ 2147483646 h 528"/>
              <a:gd name="T10" fmla="*/ 2147483646 w 465"/>
              <a:gd name="T11" fmla="*/ 2147483646 h 528"/>
              <a:gd name="T12" fmla="*/ 2147483646 w 465"/>
              <a:gd name="T13" fmla="*/ 2147483646 h 528"/>
              <a:gd name="T14" fmla="*/ 2147483646 w 465"/>
              <a:gd name="T15" fmla="*/ 2147483646 h 528"/>
              <a:gd name="T16" fmla="*/ 2147483646 w 465"/>
              <a:gd name="T17" fmla="*/ 2147483646 h 528"/>
              <a:gd name="T18" fmla="*/ 2147483646 w 465"/>
              <a:gd name="T19" fmla="*/ 2147483646 h 528"/>
              <a:gd name="T20" fmla="*/ 2147483646 w 465"/>
              <a:gd name="T21" fmla="*/ 2147483646 h 528"/>
              <a:gd name="T22" fmla="*/ 2147483646 w 465"/>
              <a:gd name="T23" fmla="*/ 2147483646 h 528"/>
              <a:gd name="T24" fmla="*/ 2147483646 w 465"/>
              <a:gd name="T25" fmla="*/ 2147483646 h 528"/>
              <a:gd name="T26" fmla="*/ 2147483646 w 465"/>
              <a:gd name="T27" fmla="*/ 2147483646 h 528"/>
              <a:gd name="T28" fmla="*/ 2147483646 w 465"/>
              <a:gd name="T29" fmla="*/ 2147483646 h 528"/>
              <a:gd name="T30" fmla="*/ 2147483646 w 465"/>
              <a:gd name="T31" fmla="*/ 2147483646 h 528"/>
              <a:gd name="T32" fmla="*/ 2147483646 w 465"/>
              <a:gd name="T33" fmla="*/ 2147483646 h 528"/>
              <a:gd name="T34" fmla="*/ 2147483646 w 465"/>
              <a:gd name="T35" fmla="*/ 2147483646 h 528"/>
              <a:gd name="T36" fmla="*/ 2147483646 w 465"/>
              <a:gd name="T37" fmla="*/ 2147483646 h 528"/>
              <a:gd name="T38" fmla="*/ 2147483646 w 465"/>
              <a:gd name="T39" fmla="*/ 2147483646 h 528"/>
              <a:gd name="T40" fmla="*/ 2147483646 w 465"/>
              <a:gd name="T41" fmla="*/ 2147483646 h 528"/>
              <a:gd name="T42" fmla="*/ 2147483646 w 465"/>
              <a:gd name="T43" fmla="*/ 2147483646 h 528"/>
              <a:gd name="T44" fmla="*/ 2147483646 w 465"/>
              <a:gd name="T45" fmla="*/ 2147483646 h 528"/>
              <a:gd name="T46" fmla="*/ 2147483646 w 465"/>
              <a:gd name="T47" fmla="*/ 2147483646 h 528"/>
              <a:gd name="T48" fmla="*/ 2147483646 w 465"/>
              <a:gd name="T49" fmla="*/ 2147483646 h 528"/>
              <a:gd name="T50" fmla="*/ 2147483646 w 465"/>
              <a:gd name="T51" fmla="*/ 2147483646 h 528"/>
              <a:gd name="T52" fmla="*/ 2147483646 w 465"/>
              <a:gd name="T53" fmla="*/ 2147483646 h 528"/>
              <a:gd name="T54" fmla="*/ 2147483646 w 465"/>
              <a:gd name="T55" fmla="*/ 2147483646 h 528"/>
              <a:gd name="T56" fmla="*/ 2147483646 w 465"/>
              <a:gd name="T57" fmla="*/ 2147483646 h 528"/>
              <a:gd name="T58" fmla="*/ 2147483646 w 465"/>
              <a:gd name="T59" fmla="*/ 2147483646 h 528"/>
              <a:gd name="T60" fmla="*/ 2147483646 w 465"/>
              <a:gd name="T61" fmla="*/ 2147483646 h 528"/>
              <a:gd name="T62" fmla="*/ 2147483646 w 465"/>
              <a:gd name="T63" fmla="*/ 2147483646 h 528"/>
              <a:gd name="T64" fmla="*/ 2147483646 w 465"/>
              <a:gd name="T65" fmla="*/ 2147483646 h 528"/>
              <a:gd name="T66" fmla="*/ 2147483646 w 465"/>
              <a:gd name="T67" fmla="*/ 2147483646 h 528"/>
              <a:gd name="T68" fmla="*/ 2147483646 w 465"/>
              <a:gd name="T69" fmla="*/ 2147483646 h 528"/>
              <a:gd name="T70" fmla="*/ 2147483646 w 465"/>
              <a:gd name="T71" fmla="*/ 2147483646 h 528"/>
              <a:gd name="T72" fmla="*/ 2147483646 w 465"/>
              <a:gd name="T73" fmla="*/ 2147483646 h 528"/>
              <a:gd name="T74" fmla="*/ 2147483646 w 465"/>
              <a:gd name="T75" fmla="*/ 2147483646 h 528"/>
              <a:gd name="T76" fmla="*/ 2147483646 w 465"/>
              <a:gd name="T77" fmla="*/ 2147483646 h 528"/>
              <a:gd name="T78" fmla="*/ 2147483646 w 465"/>
              <a:gd name="T79" fmla="*/ 2147483646 h 528"/>
              <a:gd name="T80" fmla="*/ 2147483646 w 465"/>
              <a:gd name="T81" fmla="*/ 2147483646 h 528"/>
              <a:gd name="T82" fmla="*/ 2147483646 w 465"/>
              <a:gd name="T83" fmla="*/ 2147483646 h 528"/>
              <a:gd name="T84" fmla="*/ 2147483646 w 465"/>
              <a:gd name="T85" fmla="*/ 2147483646 h 528"/>
              <a:gd name="T86" fmla="*/ 2147483646 w 465"/>
              <a:gd name="T87" fmla="*/ 2147483646 h 528"/>
              <a:gd name="T88" fmla="*/ 2147483646 w 465"/>
              <a:gd name="T89" fmla="*/ 2147483646 h 528"/>
              <a:gd name="T90" fmla="*/ 2147483646 w 465"/>
              <a:gd name="T91" fmla="*/ 2147483646 h 528"/>
              <a:gd name="T92" fmla="*/ 2147483646 w 465"/>
              <a:gd name="T93" fmla="*/ 2147483646 h 528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465" h="528">
                <a:moveTo>
                  <a:pt x="352" y="0"/>
                </a:moveTo>
                <a:cubicBezTo>
                  <a:pt x="347" y="14"/>
                  <a:pt x="333" y="21"/>
                  <a:pt x="319" y="24"/>
                </a:cubicBezTo>
                <a:cubicBezTo>
                  <a:pt x="304" y="46"/>
                  <a:pt x="270" y="41"/>
                  <a:pt x="247" y="42"/>
                </a:cubicBezTo>
                <a:cubicBezTo>
                  <a:pt x="243" y="56"/>
                  <a:pt x="240" y="61"/>
                  <a:pt x="226" y="66"/>
                </a:cubicBezTo>
                <a:cubicBezTo>
                  <a:pt x="219" y="65"/>
                  <a:pt x="179" y="70"/>
                  <a:pt x="172" y="81"/>
                </a:cubicBezTo>
                <a:cubicBezTo>
                  <a:pt x="160" y="101"/>
                  <a:pt x="161" y="124"/>
                  <a:pt x="160" y="147"/>
                </a:cubicBezTo>
                <a:cubicBezTo>
                  <a:pt x="103" y="143"/>
                  <a:pt x="103" y="133"/>
                  <a:pt x="64" y="120"/>
                </a:cubicBezTo>
                <a:cubicBezTo>
                  <a:pt x="46" y="129"/>
                  <a:pt x="53" y="122"/>
                  <a:pt x="46" y="144"/>
                </a:cubicBezTo>
                <a:cubicBezTo>
                  <a:pt x="43" y="154"/>
                  <a:pt x="16" y="154"/>
                  <a:pt x="7" y="156"/>
                </a:cubicBezTo>
                <a:cubicBezTo>
                  <a:pt x="0" y="178"/>
                  <a:pt x="10" y="191"/>
                  <a:pt x="16" y="210"/>
                </a:cubicBezTo>
                <a:cubicBezTo>
                  <a:pt x="13" y="225"/>
                  <a:pt x="9" y="234"/>
                  <a:pt x="1" y="246"/>
                </a:cubicBezTo>
                <a:cubicBezTo>
                  <a:pt x="14" y="259"/>
                  <a:pt x="6" y="254"/>
                  <a:pt x="28" y="261"/>
                </a:cubicBezTo>
                <a:cubicBezTo>
                  <a:pt x="31" y="262"/>
                  <a:pt x="37" y="264"/>
                  <a:pt x="37" y="264"/>
                </a:cubicBezTo>
                <a:cubicBezTo>
                  <a:pt x="40" y="273"/>
                  <a:pt x="48" y="315"/>
                  <a:pt x="58" y="321"/>
                </a:cubicBezTo>
                <a:cubicBezTo>
                  <a:pt x="68" y="327"/>
                  <a:pt x="80" y="329"/>
                  <a:pt x="91" y="333"/>
                </a:cubicBezTo>
                <a:cubicBezTo>
                  <a:pt x="98" y="344"/>
                  <a:pt x="106" y="345"/>
                  <a:pt x="115" y="354"/>
                </a:cubicBezTo>
                <a:cubicBezTo>
                  <a:pt x="123" y="352"/>
                  <a:pt x="132" y="352"/>
                  <a:pt x="139" y="348"/>
                </a:cubicBezTo>
                <a:cubicBezTo>
                  <a:pt x="156" y="339"/>
                  <a:pt x="133" y="335"/>
                  <a:pt x="154" y="342"/>
                </a:cubicBezTo>
                <a:cubicBezTo>
                  <a:pt x="161" y="362"/>
                  <a:pt x="169" y="360"/>
                  <a:pt x="187" y="366"/>
                </a:cubicBezTo>
                <a:cubicBezTo>
                  <a:pt x="186" y="373"/>
                  <a:pt x="187" y="380"/>
                  <a:pt x="184" y="387"/>
                </a:cubicBezTo>
                <a:cubicBezTo>
                  <a:pt x="181" y="394"/>
                  <a:pt x="172" y="405"/>
                  <a:pt x="172" y="405"/>
                </a:cubicBezTo>
                <a:cubicBezTo>
                  <a:pt x="180" y="426"/>
                  <a:pt x="204" y="429"/>
                  <a:pt x="226" y="432"/>
                </a:cubicBezTo>
                <a:cubicBezTo>
                  <a:pt x="232" y="445"/>
                  <a:pt x="238" y="457"/>
                  <a:pt x="241" y="471"/>
                </a:cubicBezTo>
                <a:cubicBezTo>
                  <a:pt x="247" y="526"/>
                  <a:pt x="249" y="479"/>
                  <a:pt x="280" y="510"/>
                </a:cubicBezTo>
                <a:cubicBezTo>
                  <a:pt x="281" y="513"/>
                  <a:pt x="280" y="518"/>
                  <a:pt x="283" y="519"/>
                </a:cubicBezTo>
                <a:cubicBezTo>
                  <a:pt x="307" y="526"/>
                  <a:pt x="308" y="497"/>
                  <a:pt x="313" y="483"/>
                </a:cubicBezTo>
                <a:cubicBezTo>
                  <a:pt x="319" y="500"/>
                  <a:pt x="318" y="517"/>
                  <a:pt x="334" y="528"/>
                </a:cubicBezTo>
                <a:cubicBezTo>
                  <a:pt x="339" y="527"/>
                  <a:pt x="345" y="528"/>
                  <a:pt x="349" y="525"/>
                </a:cubicBezTo>
                <a:cubicBezTo>
                  <a:pt x="353" y="522"/>
                  <a:pt x="351" y="515"/>
                  <a:pt x="355" y="513"/>
                </a:cubicBezTo>
                <a:cubicBezTo>
                  <a:pt x="364" y="509"/>
                  <a:pt x="375" y="511"/>
                  <a:pt x="385" y="510"/>
                </a:cubicBezTo>
                <a:cubicBezTo>
                  <a:pt x="389" y="508"/>
                  <a:pt x="393" y="505"/>
                  <a:pt x="397" y="504"/>
                </a:cubicBezTo>
                <a:cubicBezTo>
                  <a:pt x="402" y="502"/>
                  <a:pt x="407" y="503"/>
                  <a:pt x="412" y="501"/>
                </a:cubicBezTo>
                <a:cubicBezTo>
                  <a:pt x="456" y="481"/>
                  <a:pt x="410" y="494"/>
                  <a:pt x="442" y="486"/>
                </a:cubicBezTo>
                <a:cubicBezTo>
                  <a:pt x="453" y="479"/>
                  <a:pt x="452" y="472"/>
                  <a:pt x="463" y="465"/>
                </a:cubicBezTo>
                <a:cubicBezTo>
                  <a:pt x="462" y="461"/>
                  <a:pt x="457" y="447"/>
                  <a:pt x="457" y="444"/>
                </a:cubicBezTo>
                <a:cubicBezTo>
                  <a:pt x="458" y="438"/>
                  <a:pt x="463" y="426"/>
                  <a:pt x="463" y="426"/>
                </a:cubicBezTo>
                <a:cubicBezTo>
                  <a:pt x="459" y="401"/>
                  <a:pt x="438" y="379"/>
                  <a:pt x="424" y="357"/>
                </a:cubicBezTo>
                <a:cubicBezTo>
                  <a:pt x="426" y="330"/>
                  <a:pt x="465" y="255"/>
                  <a:pt x="430" y="231"/>
                </a:cubicBezTo>
                <a:cubicBezTo>
                  <a:pt x="426" y="218"/>
                  <a:pt x="400" y="178"/>
                  <a:pt x="388" y="174"/>
                </a:cubicBezTo>
                <a:cubicBezTo>
                  <a:pt x="364" y="156"/>
                  <a:pt x="388" y="148"/>
                  <a:pt x="406" y="144"/>
                </a:cubicBezTo>
                <a:cubicBezTo>
                  <a:pt x="416" y="137"/>
                  <a:pt x="400" y="126"/>
                  <a:pt x="400" y="126"/>
                </a:cubicBezTo>
                <a:cubicBezTo>
                  <a:pt x="381" y="120"/>
                  <a:pt x="431" y="107"/>
                  <a:pt x="421" y="93"/>
                </a:cubicBezTo>
                <a:cubicBezTo>
                  <a:pt x="415" y="85"/>
                  <a:pt x="405" y="83"/>
                  <a:pt x="397" y="78"/>
                </a:cubicBezTo>
                <a:cubicBezTo>
                  <a:pt x="393" y="72"/>
                  <a:pt x="389" y="66"/>
                  <a:pt x="385" y="60"/>
                </a:cubicBezTo>
                <a:cubicBezTo>
                  <a:pt x="383" y="57"/>
                  <a:pt x="385" y="51"/>
                  <a:pt x="382" y="48"/>
                </a:cubicBezTo>
                <a:cubicBezTo>
                  <a:pt x="378" y="43"/>
                  <a:pt x="370" y="43"/>
                  <a:pt x="364" y="39"/>
                </a:cubicBezTo>
                <a:cubicBezTo>
                  <a:pt x="360" y="33"/>
                  <a:pt x="355" y="21"/>
                  <a:pt x="355" y="21"/>
                </a:cubicBezTo>
              </a:path>
            </a:pathLst>
          </a:custGeom>
          <a:pattFill prst="ltDnDiag">
            <a:fgClr>
              <a:schemeClr val="accent2">
                <a:alpha val="47842"/>
              </a:schemeClr>
            </a:fgClr>
            <a:bgClr>
              <a:schemeClr val="bg1">
                <a:alpha val="47842"/>
              </a:schemeClr>
            </a:bgClr>
          </a:pattFill>
          <a:ln w="28575" cmpd="sng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" name="Freeform 13" descr="Large grid"/>
          <p:cNvSpPr>
            <a:spLocks/>
          </p:cNvSpPr>
          <p:nvPr/>
        </p:nvSpPr>
        <p:spPr bwMode="auto">
          <a:xfrm>
            <a:off x="1600200" y="5486400"/>
            <a:ext cx="1219200" cy="1149350"/>
          </a:xfrm>
          <a:custGeom>
            <a:avLst/>
            <a:gdLst>
              <a:gd name="T0" fmla="*/ 2147483646 w 645"/>
              <a:gd name="T1" fmla="*/ 2147483646 h 676"/>
              <a:gd name="T2" fmla="*/ 2147483646 w 645"/>
              <a:gd name="T3" fmla="*/ 2147483646 h 676"/>
              <a:gd name="T4" fmla="*/ 2147483646 w 645"/>
              <a:gd name="T5" fmla="*/ 2147483646 h 676"/>
              <a:gd name="T6" fmla="*/ 2147483646 w 645"/>
              <a:gd name="T7" fmla="*/ 2147483646 h 676"/>
              <a:gd name="T8" fmla="*/ 2147483646 w 645"/>
              <a:gd name="T9" fmla="*/ 2147483646 h 676"/>
              <a:gd name="T10" fmla="*/ 2147483646 w 645"/>
              <a:gd name="T11" fmla="*/ 2147483646 h 676"/>
              <a:gd name="T12" fmla="*/ 2147483646 w 645"/>
              <a:gd name="T13" fmla="*/ 0 h 676"/>
              <a:gd name="T14" fmla="*/ 2147483646 w 645"/>
              <a:gd name="T15" fmla="*/ 2147483646 h 676"/>
              <a:gd name="T16" fmla="*/ 2147483646 w 645"/>
              <a:gd name="T17" fmla="*/ 2147483646 h 676"/>
              <a:gd name="T18" fmla="*/ 2147483646 w 645"/>
              <a:gd name="T19" fmla="*/ 2147483646 h 676"/>
              <a:gd name="T20" fmla="*/ 2147483646 w 645"/>
              <a:gd name="T21" fmla="*/ 2147483646 h 676"/>
              <a:gd name="T22" fmla="*/ 2147483646 w 645"/>
              <a:gd name="T23" fmla="*/ 2147483646 h 676"/>
              <a:gd name="T24" fmla="*/ 2147483646 w 645"/>
              <a:gd name="T25" fmla="*/ 2147483646 h 676"/>
              <a:gd name="T26" fmla="*/ 2147483646 w 645"/>
              <a:gd name="T27" fmla="*/ 2147483646 h 676"/>
              <a:gd name="T28" fmla="*/ 2147483646 w 645"/>
              <a:gd name="T29" fmla="*/ 2147483646 h 676"/>
              <a:gd name="T30" fmla="*/ 2147483646 w 645"/>
              <a:gd name="T31" fmla="*/ 2147483646 h 676"/>
              <a:gd name="T32" fmla="*/ 2147483646 w 645"/>
              <a:gd name="T33" fmla="*/ 2147483646 h 676"/>
              <a:gd name="T34" fmla="*/ 2147483646 w 645"/>
              <a:gd name="T35" fmla="*/ 2147483646 h 676"/>
              <a:gd name="T36" fmla="*/ 2147483646 w 645"/>
              <a:gd name="T37" fmla="*/ 2147483646 h 676"/>
              <a:gd name="T38" fmla="*/ 2147483646 w 645"/>
              <a:gd name="T39" fmla="*/ 2147483646 h 676"/>
              <a:gd name="T40" fmla="*/ 2147483646 w 645"/>
              <a:gd name="T41" fmla="*/ 2147483646 h 676"/>
              <a:gd name="T42" fmla="*/ 2147483646 w 645"/>
              <a:gd name="T43" fmla="*/ 2147483646 h 676"/>
              <a:gd name="T44" fmla="*/ 2147483646 w 645"/>
              <a:gd name="T45" fmla="*/ 2147483646 h 676"/>
              <a:gd name="T46" fmla="*/ 2147483646 w 645"/>
              <a:gd name="T47" fmla="*/ 2147483646 h 676"/>
              <a:gd name="T48" fmla="*/ 2147483646 w 645"/>
              <a:gd name="T49" fmla="*/ 2147483646 h 676"/>
              <a:gd name="T50" fmla="*/ 2147483646 w 645"/>
              <a:gd name="T51" fmla="*/ 2147483646 h 676"/>
              <a:gd name="T52" fmla="*/ 2147483646 w 645"/>
              <a:gd name="T53" fmla="*/ 2147483646 h 676"/>
              <a:gd name="T54" fmla="*/ 2147483646 w 645"/>
              <a:gd name="T55" fmla="*/ 2147483646 h 676"/>
              <a:gd name="T56" fmla="*/ 2147483646 w 645"/>
              <a:gd name="T57" fmla="*/ 2147483646 h 676"/>
              <a:gd name="T58" fmla="*/ 2147483646 w 645"/>
              <a:gd name="T59" fmla="*/ 2147483646 h 676"/>
              <a:gd name="T60" fmla="*/ 2147483646 w 645"/>
              <a:gd name="T61" fmla="*/ 2147483646 h 676"/>
              <a:gd name="T62" fmla="*/ 2147483646 w 645"/>
              <a:gd name="T63" fmla="*/ 2147483646 h 676"/>
              <a:gd name="T64" fmla="*/ 2147483646 w 645"/>
              <a:gd name="T65" fmla="*/ 2147483646 h 676"/>
              <a:gd name="T66" fmla="*/ 2147483646 w 645"/>
              <a:gd name="T67" fmla="*/ 2147483646 h 676"/>
              <a:gd name="T68" fmla="*/ 2147483646 w 645"/>
              <a:gd name="T69" fmla="*/ 2147483646 h 676"/>
              <a:gd name="T70" fmla="*/ 2147483646 w 645"/>
              <a:gd name="T71" fmla="*/ 2147483646 h 676"/>
              <a:gd name="T72" fmla="*/ 2147483646 w 645"/>
              <a:gd name="T73" fmla="*/ 2147483646 h 676"/>
              <a:gd name="T74" fmla="*/ 2147483646 w 645"/>
              <a:gd name="T75" fmla="*/ 2147483646 h 676"/>
              <a:gd name="T76" fmla="*/ 2147483646 w 645"/>
              <a:gd name="T77" fmla="*/ 2147483646 h 676"/>
              <a:gd name="T78" fmla="*/ 2147483646 w 645"/>
              <a:gd name="T79" fmla="*/ 2147483646 h 676"/>
              <a:gd name="T80" fmla="*/ 2147483646 w 645"/>
              <a:gd name="T81" fmla="*/ 2147483646 h 676"/>
              <a:gd name="T82" fmla="*/ 2147483646 w 645"/>
              <a:gd name="T83" fmla="*/ 2147483646 h 676"/>
              <a:gd name="T84" fmla="*/ 2147483646 w 645"/>
              <a:gd name="T85" fmla="*/ 2147483646 h 676"/>
              <a:gd name="T86" fmla="*/ 2147483646 w 645"/>
              <a:gd name="T87" fmla="*/ 2147483646 h 676"/>
              <a:gd name="T88" fmla="*/ 2147483646 w 645"/>
              <a:gd name="T89" fmla="*/ 2147483646 h 676"/>
              <a:gd name="T90" fmla="*/ 2147483646 w 645"/>
              <a:gd name="T91" fmla="*/ 2147483646 h 676"/>
              <a:gd name="T92" fmla="*/ 2147483646 w 645"/>
              <a:gd name="T93" fmla="*/ 2147483646 h 676"/>
              <a:gd name="T94" fmla="*/ 2147483646 w 645"/>
              <a:gd name="T95" fmla="*/ 2147483646 h 676"/>
              <a:gd name="T96" fmla="*/ 2147483646 w 645"/>
              <a:gd name="T97" fmla="*/ 2147483646 h 676"/>
              <a:gd name="T98" fmla="*/ 2147483646 w 645"/>
              <a:gd name="T99" fmla="*/ 2147483646 h 676"/>
              <a:gd name="T100" fmla="*/ 2147483646 w 645"/>
              <a:gd name="T101" fmla="*/ 2147483646 h 676"/>
              <a:gd name="T102" fmla="*/ 2147483646 w 645"/>
              <a:gd name="T103" fmla="*/ 2147483646 h 676"/>
              <a:gd name="T104" fmla="*/ 2147483646 w 645"/>
              <a:gd name="T105" fmla="*/ 2147483646 h 676"/>
              <a:gd name="T106" fmla="*/ 2147483646 w 645"/>
              <a:gd name="T107" fmla="*/ 2147483646 h 676"/>
              <a:gd name="T108" fmla="*/ 2147483646 w 645"/>
              <a:gd name="T109" fmla="*/ 2147483646 h 67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645" h="676">
                <a:moveTo>
                  <a:pt x="457" y="18"/>
                </a:moveTo>
                <a:cubicBezTo>
                  <a:pt x="464" y="38"/>
                  <a:pt x="463" y="41"/>
                  <a:pt x="457" y="63"/>
                </a:cubicBezTo>
                <a:cubicBezTo>
                  <a:pt x="453" y="43"/>
                  <a:pt x="450" y="46"/>
                  <a:pt x="430" y="42"/>
                </a:cubicBezTo>
                <a:cubicBezTo>
                  <a:pt x="420" y="35"/>
                  <a:pt x="416" y="28"/>
                  <a:pt x="406" y="21"/>
                </a:cubicBezTo>
                <a:cubicBezTo>
                  <a:pt x="403" y="23"/>
                  <a:pt x="400" y="30"/>
                  <a:pt x="397" y="27"/>
                </a:cubicBezTo>
                <a:cubicBezTo>
                  <a:pt x="393" y="23"/>
                  <a:pt x="399" y="13"/>
                  <a:pt x="394" y="9"/>
                </a:cubicBezTo>
                <a:cubicBezTo>
                  <a:pt x="384" y="1"/>
                  <a:pt x="370" y="4"/>
                  <a:pt x="358" y="0"/>
                </a:cubicBezTo>
                <a:cubicBezTo>
                  <a:pt x="305" y="11"/>
                  <a:pt x="381" y="10"/>
                  <a:pt x="280" y="15"/>
                </a:cubicBezTo>
                <a:cubicBezTo>
                  <a:pt x="264" y="20"/>
                  <a:pt x="259" y="35"/>
                  <a:pt x="244" y="42"/>
                </a:cubicBezTo>
                <a:cubicBezTo>
                  <a:pt x="166" y="37"/>
                  <a:pt x="222" y="42"/>
                  <a:pt x="181" y="15"/>
                </a:cubicBezTo>
                <a:cubicBezTo>
                  <a:pt x="160" y="36"/>
                  <a:pt x="185" y="74"/>
                  <a:pt x="154" y="84"/>
                </a:cubicBezTo>
                <a:cubicBezTo>
                  <a:pt x="141" y="104"/>
                  <a:pt x="135" y="119"/>
                  <a:pt x="115" y="132"/>
                </a:cubicBezTo>
                <a:cubicBezTo>
                  <a:pt x="100" y="131"/>
                  <a:pt x="48" y="125"/>
                  <a:pt x="31" y="132"/>
                </a:cubicBezTo>
                <a:cubicBezTo>
                  <a:pt x="26" y="134"/>
                  <a:pt x="29" y="143"/>
                  <a:pt x="25" y="147"/>
                </a:cubicBezTo>
                <a:cubicBezTo>
                  <a:pt x="20" y="152"/>
                  <a:pt x="7" y="159"/>
                  <a:pt x="7" y="159"/>
                </a:cubicBezTo>
                <a:cubicBezTo>
                  <a:pt x="1" y="176"/>
                  <a:pt x="0" y="193"/>
                  <a:pt x="16" y="204"/>
                </a:cubicBezTo>
                <a:cubicBezTo>
                  <a:pt x="35" y="232"/>
                  <a:pt x="6" y="194"/>
                  <a:pt x="34" y="216"/>
                </a:cubicBezTo>
                <a:cubicBezTo>
                  <a:pt x="45" y="225"/>
                  <a:pt x="31" y="241"/>
                  <a:pt x="55" y="249"/>
                </a:cubicBezTo>
                <a:cubicBezTo>
                  <a:pt x="76" y="270"/>
                  <a:pt x="73" y="237"/>
                  <a:pt x="97" y="231"/>
                </a:cubicBezTo>
                <a:cubicBezTo>
                  <a:pt x="135" y="236"/>
                  <a:pt x="121" y="236"/>
                  <a:pt x="130" y="270"/>
                </a:cubicBezTo>
                <a:cubicBezTo>
                  <a:pt x="131" y="274"/>
                  <a:pt x="138" y="272"/>
                  <a:pt x="142" y="273"/>
                </a:cubicBezTo>
                <a:cubicBezTo>
                  <a:pt x="151" y="275"/>
                  <a:pt x="160" y="277"/>
                  <a:pt x="169" y="279"/>
                </a:cubicBezTo>
                <a:cubicBezTo>
                  <a:pt x="176" y="299"/>
                  <a:pt x="173" y="307"/>
                  <a:pt x="154" y="315"/>
                </a:cubicBezTo>
                <a:cubicBezTo>
                  <a:pt x="100" y="297"/>
                  <a:pt x="125" y="362"/>
                  <a:pt x="106" y="390"/>
                </a:cubicBezTo>
                <a:cubicBezTo>
                  <a:pt x="101" y="417"/>
                  <a:pt x="108" y="445"/>
                  <a:pt x="91" y="468"/>
                </a:cubicBezTo>
                <a:cubicBezTo>
                  <a:pt x="94" y="505"/>
                  <a:pt x="78" y="570"/>
                  <a:pt x="109" y="591"/>
                </a:cubicBezTo>
                <a:cubicBezTo>
                  <a:pt x="107" y="604"/>
                  <a:pt x="91" y="645"/>
                  <a:pt x="82" y="654"/>
                </a:cubicBezTo>
                <a:cubicBezTo>
                  <a:pt x="115" y="676"/>
                  <a:pt x="93" y="666"/>
                  <a:pt x="154" y="663"/>
                </a:cubicBezTo>
                <a:cubicBezTo>
                  <a:pt x="184" y="659"/>
                  <a:pt x="196" y="640"/>
                  <a:pt x="220" y="624"/>
                </a:cubicBezTo>
                <a:cubicBezTo>
                  <a:pt x="234" y="604"/>
                  <a:pt x="251" y="591"/>
                  <a:pt x="265" y="570"/>
                </a:cubicBezTo>
                <a:cubicBezTo>
                  <a:pt x="266" y="564"/>
                  <a:pt x="266" y="558"/>
                  <a:pt x="268" y="552"/>
                </a:cubicBezTo>
                <a:cubicBezTo>
                  <a:pt x="274" y="538"/>
                  <a:pt x="301" y="528"/>
                  <a:pt x="313" y="516"/>
                </a:cubicBezTo>
                <a:cubicBezTo>
                  <a:pt x="317" y="512"/>
                  <a:pt x="318" y="507"/>
                  <a:pt x="322" y="504"/>
                </a:cubicBezTo>
                <a:cubicBezTo>
                  <a:pt x="331" y="497"/>
                  <a:pt x="363" y="496"/>
                  <a:pt x="370" y="495"/>
                </a:cubicBezTo>
                <a:cubicBezTo>
                  <a:pt x="397" y="488"/>
                  <a:pt x="403" y="478"/>
                  <a:pt x="433" y="474"/>
                </a:cubicBezTo>
                <a:cubicBezTo>
                  <a:pt x="462" y="455"/>
                  <a:pt x="416" y="484"/>
                  <a:pt x="457" y="465"/>
                </a:cubicBezTo>
                <a:cubicBezTo>
                  <a:pt x="464" y="462"/>
                  <a:pt x="475" y="453"/>
                  <a:pt x="475" y="453"/>
                </a:cubicBezTo>
                <a:cubicBezTo>
                  <a:pt x="480" y="445"/>
                  <a:pt x="489" y="441"/>
                  <a:pt x="493" y="432"/>
                </a:cubicBezTo>
                <a:cubicBezTo>
                  <a:pt x="510" y="390"/>
                  <a:pt x="481" y="403"/>
                  <a:pt x="559" y="399"/>
                </a:cubicBezTo>
                <a:cubicBezTo>
                  <a:pt x="560" y="396"/>
                  <a:pt x="561" y="393"/>
                  <a:pt x="562" y="390"/>
                </a:cubicBezTo>
                <a:cubicBezTo>
                  <a:pt x="563" y="386"/>
                  <a:pt x="564" y="382"/>
                  <a:pt x="565" y="378"/>
                </a:cubicBezTo>
                <a:cubicBezTo>
                  <a:pt x="567" y="372"/>
                  <a:pt x="571" y="360"/>
                  <a:pt x="571" y="360"/>
                </a:cubicBezTo>
                <a:cubicBezTo>
                  <a:pt x="567" y="345"/>
                  <a:pt x="566" y="336"/>
                  <a:pt x="580" y="327"/>
                </a:cubicBezTo>
                <a:cubicBezTo>
                  <a:pt x="591" y="310"/>
                  <a:pt x="580" y="324"/>
                  <a:pt x="595" y="315"/>
                </a:cubicBezTo>
                <a:cubicBezTo>
                  <a:pt x="601" y="311"/>
                  <a:pt x="613" y="303"/>
                  <a:pt x="613" y="303"/>
                </a:cubicBezTo>
                <a:cubicBezTo>
                  <a:pt x="608" y="287"/>
                  <a:pt x="600" y="280"/>
                  <a:pt x="613" y="264"/>
                </a:cubicBezTo>
                <a:cubicBezTo>
                  <a:pt x="618" y="257"/>
                  <a:pt x="631" y="246"/>
                  <a:pt x="631" y="246"/>
                </a:cubicBezTo>
                <a:cubicBezTo>
                  <a:pt x="628" y="232"/>
                  <a:pt x="621" y="225"/>
                  <a:pt x="613" y="213"/>
                </a:cubicBezTo>
                <a:cubicBezTo>
                  <a:pt x="625" y="210"/>
                  <a:pt x="645" y="197"/>
                  <a:pt x="628" y="180"/>
                </a:cubicBezTo>
                <a:cubicBezTo>
                  <a:pt x="623" y="175"/>
                  <a:pt x="614" y="178"/>
                  <a:pt x="607" y="177"/>
                </a:cubicBezTo>
                <a:cubicBezTo>
                  <a:pt x="601" y="151"/>
                  <a:pt x="603" y="110"/>
                  <a:pt x="571" y="102"/>
                </a:cubicBezTo>
                <a:cubicBezTo>
                  <a:pt x="538" y="69"/>
                  <a:pt x="562" y="101"/>
                  <a:pt x="547" y="33"/>
                </a:cubicBezTo>
                <a:cubicBezTo>
                  <a:pt x="546" y="30"/>
                  <a:pt x="541" y="31"/>
                  <a:pt x="538" y="30"/>
                </a:cubicBezTo>
                <a:cubicBezTo>
                  <a:pt x="528" y="25"/>
                  <a:pt x="517" y="18"/>
                  <a:pt x="508" y="12"/>
                </a:cubicBezTo>
                <a:cubicBezTo>
                  <a:pt x="501" y="34"/>
                  <a:pt x="475" y="18"/>
                  <a:pt x="457" y="18"/>
                </a:cubicBezTo>
                <a:close/>
              </a:path>
            </a:pathLst>
          </a:custGeom>
          <a:pattFill prst="lgGrid">
            <a:fgClr>
              <a:srgbClr val="660066">
                <a:alpha val="47842"/>
              </a:srgbClr>
            </a:fgClr>
            <a:bgClr>
              <a:schemeClr val="bg1">
                <a:alpha val="47842"/>
              </a:schemeClr>
            </a:bgClr>
          </a:pattFill>
          <a:ln w="28575" cmpd="sng">
            <a:solidFill>
              <a:srgbClr val="660033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" name="AutoShape 14"/>
          <p:cNvSpPr>
            <a:spLocks noChangeArrowheads="1"/>
          </p:cNvSpPr>
          <p:nvPr/>
        </p:nvSpPr>
        <p:spPr bwMode="auto">
          <a:xfrm>
            <a:off x="4343400" y="609600"/>
            <a:ext cx="4648200" cy="609600"/>
          </a:xfrm>
          <a:prstGeom prst="wedgeRectCallout">
            <a:avLst>
              <a:gd name="adj1" fmla="val -98540"/>
              <a:gd name="adj2" fmla="val -2651"/>
            </a:avLst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du &amp;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AutoShape 15"/>
          <p:cNvSpPr>
            <a:spLocks noChangeArrowheads="1"/>
          </p:cNvSpPr>
          <p:nvPr/>
        </p:nvSpPr>
        <p:spPr bwMode="auto">
          <a:xfrm>
            <a:off x="4572000" y="1447800"/>
            <a:ext cx="4419600" cy="609600"/>
          </a:xfrm>
          <a:prstGeom prst="wedgeRectCallout">
            <a:avLst>
              <a:gd name="adj1" fmla="val -97737"/>
              <a:gd name="adj2" fmla="val -60062"/>
            </a:avLst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Hồng</a:t>
            </a:r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AutoShape 16"/>
          <p:cNvSpPr>
            <a:spLocks noChangeArrowheads="1"/>
          </p:cNvSpPr>
          <p:nvPr/>
        </p:nvSpPr>
        <p:spPr bwMode="auto">
          <a:xfrm>
            <a:off x="4572000" y="2286000"/>
            <a:ext cx="4419600" cy="609600"/>
          </a:xfrm>
          <a:prstGeom prst="wedgeRectCallout">
            <a:avLst>
              <a:gd name="adj1" fmla="val -96448"/>
              <a:gd name="adj2" fmla="val 8965"/>
            </a:avLst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AutoShape 17"/>
          <p:cNvSpPr>
            <a:spLocks noChangeArrowheads="1"/>
          </p:cNvSpPr>
          <p:nvPr/>
        </p:nvSpPr>
        <p:spPr bwMode="auto">
          <a:xfrm>
            <a:off x="4572000" y="3200400"/>
            <a:ext cx="4419600" cy="609600"/>
          </a:xfrm>
          <a:prstGeom prst="wedgeRectCallout">
            <a:avLst>
              <a:gd name="adj1" fmla="val -73712"/>
              <a:gd name="adj2" fmla="val 11174"/>
            </a:avLst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Duyên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hải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AutoShape 18"/>
          <p:cNvSpPr>
            <a:spLocks noChangeArrowheads="1"/>
          </p:cNvSpPr>
          <p:nvPr/>
        </p:nvSpPr>
        <p:spPr bwMode="auto">
          <a:xfrm>
            <a:off x="4572000" y="4114800"/>
            <a:ext cx="4419600" cy="609600"/>
          </a:xfrm>
          <a:prstGeom prst="wedgeRectCallout">
            <a:avLst>
              <a:gd name="adj1" fmla="val -76055"/>
              <a:gd name="adj2" fmla="val 28380"/>
            </a:avLst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AutoShape 19"/>
          <p:cNvSpPr>
            <a:spLocks noChangeArrowheads="1"/>
          </p:cNvSpPr>
          <p:nvPr/>
        </p:nvSpPr>
        <p:spPr bwMode="auto">
          <a:xfrm>
            <a:off x="4572000" y="5029200"/>
            <a:ext cx="4419600" cy="609600"/>
          </a:xfrm>
          <a:prstGeom prst="wedgeRectCallout">
            <a:avLst>
              <a:gd name="adj1" fmla="val -87957"/>
              <a:gd name="adj2" fmla="val 25676"/>
            </a:avLst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AutoShape 20"/>
          <p:cNvSpPr>
            <a:spLocks noChangeArrowheads="1"/>
          </p:cNvSpPr>
          <p:nvPr/>
        </p:nvSpPr>
        <p:spPr bwMode="auto">
          <a:xfrm>
            <a:off x="4572000" y="5867400"/>
            <a:ext cx="4343400" cy="609600"/>
          </a:xfrm>
          <a:prstGeom prst="wedgeRectCallout">
            <a:avLst>
              <a:gd name="adj1" fmla="val -102505"/>
              <a:gd name="adj2" fmla="val -51865"/>
            </a:avLst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Cửu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Long</a:t>
            </a:r>
          </a:p>
        </p:txBody>
      </p:sp>
    </p:spTree>
    <p:extLst>
      <p:ext uri="{BB962C8B-B14F-4D97-AF65-F5344CB8AC3E}">
        <p14:creationId xmlns:p14="http://schemas.microsoft.com/office/powerpoint/2010/main" val="2549892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3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3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7" grpId="2" animBg="1"/>
      <p:bldP spid="18" grpId="0" animBg="1"/>
      <p:bldP spid="18" grpId="1" animBg="1"/>
      <p:bldP spid="19" grpId="0" animBg="1"/>
      <p:bldP spid="19" grpId="1" animBg="1"/>
      <p:bldP spid="20" grpId="0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4" grpId="2" animBg="1"/>
      <p:bldP spid="25" grpId="0" animBg="1"/>
      <p:bldP spid="25" grpId="1" animBg="1"/>
      <p:bldP spid="26" grpId="0" animBg="1"/>
      <p:bldP spid="26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487" name="Group 175"/>
          <p:cNvGraphicFramePr>
            <a:graphicFrameLocks noGrp="1"/>
          </p:cNvGraphicFramePr>
          <p:nvPr/>
        </p:nvGraphicFramePr>
        <p:xfrm>
          <a:off x="250825" y="260350"/>
          <a:ext cx="8713788" cy="6462793"/>
        </p:xfrm>
        <a:graphic>
          <a:graphicData uri="http://schemas.openxmlformats.org/drawingml/2006/table">
            <a:tbl>
              <a:tblPr/>
              <a:tblGrid>
                <a:gridCol w="1728887"/>
                <a:gridCol w="2663726"/>
                <a:gridCol w="2016125"/>
                <a:gridCol w="2305050"/>
              </a:tblGrid>
              <a:tr h="417507"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           Khu vực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Đặc điểm</a:t>
                      </a:r>
                    </a:p>
                  </a:txBody>
                  <a:tcPr marT="45719" marB="4571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Tiểu vùng Tây Bắc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Tiểu vùng Đông Bắc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4923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Khu Vực núi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Khu vực trung du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6566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9" marB="4571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7471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9" marB="4571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89851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9" marB="4571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86358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9" marB="4571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49349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</a:rPr>
                        <a:t>  Giá trị kinh tế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9" marB="4571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2325" name="Line 72"/>
          <p:cNvSpPr>
            <a:spLocks noChangeShapeType="1"/>
          </p:cNvSpPr>
          <p:nvPr/>
        </p:nvSpPr>
        <p:spPr bwMode="auto">
          <a:xfrm>
            <a:off x="250825" y="260350"/>
            <a:ext cx="1728788" cy="9731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326" name="Text Box 75"/>
          <p:cNvSpPr txBox="1">
            <a:spLocks noChangeArrowheads="1"/>
          </p:cNvSpPr>
          <p:nvPr/>
        </p:nvSpPr>
        <p:spPr bwMode="auto">
          <a:xfrm>
            <a:off x="323850" y="1700213"/>
            <a:ext cx="18002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000" smtClean="0">
                <a:solidFill>
                  <a:srgbClr val="800000"/>
                </a:solidFill>
                <a:latin typeface="Times New Roman" panose="02020603050405020304" pitchFamily="18" charset="0"/>
              </a:rPr>
              <a:t>  Địa hình:</a:t>
            </a:r>
          </a:p>
        </p:txBody>
      </p:sp>
      <p:sp>
        <p:nvSpPr>
          <p:cNvPr id="12327" name="Text Box 76"/>
          <p:cNvSpPr txBox="1">
            <a:spLocks noChangeArrowheads="1"/>
          </p:cNvSpPr>
          <p:nvPr/>
        </p:nvSpPr>
        <p:spPr bwMode="auto">
          <a:xfrm>
            <a:off x="323850" y="2852738"/>
            <a:ext cx="18716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000" smtClean="0">
                <a:solidFill>
                  <a:srgbClr val="800000"/>
                </a:solidFill>
                <a:latin typeface="Times New Roman" panose="02020603050405020304" pitchFamily="18" charset="0"/>
              </a:rPr>
              <a:t>  Khí hậu:</a:t>
            </a:r>
          </a:p>
        </p:txBody>
      </p:sp>
      <p:sp>
        <p:nvSpPr>
          <p:cNvPr id="12328" name="Text Box 77"/>
          <p:cNvSpPr txBox="1">
            <a:spLocks noChangeArrowheads="1"/>
          </p:cNvSpPr>
          <p:nvPr/>
        </p:nvSpPr>
        <p:spPr bwMode="auto">
          <a:xfrm>
            <a:off x="250825" y="3644900"/>
            <a:ext cx="18716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000" smtClean="0">
                <a:solidFill>
                  <a:srgbClr val="800000"/>
                </a:solidFill>
                <a:latin typeface="Times New Roman" panose="02020603050405020304" pitchFamily="18" charset="0"/>
              </a:rPr>
              <a:t>  Sông ngòi:</a:t>
            </a:r>
          </a:p>
        </p:txBody>
      </p:sp>
      <p:sp>
        <p:nvSpPr>
          <p:cNvPr id="12329" name="Text Box 78"/>
          <p:cNvSpPr txBox="1">
            <a:spLocks noChangeArrowheads="1"/>
          </p:cNvSpPr>
          <p:nvPr/>
        </p:nvSpPr>
        <p:spPr bwMode="auto">
          <a:xfrm>
            <a:off x="250825" y="4508500"/>
            <a:ext cx="18716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000" smtClean="0">
                <a:solidFill>
                  <a:srgbClr val="800000"/>
                </a:solidFill>
                <a:latin typeface="Times New Roman" panose="02020603050405020304" pitchFamily="18" charset="0"/>
              </a:rPr>
              <a:t>  Khoáng sản:</a:t>
            </a:r>
          </a:p>
        </p:txBody>
      </p:sp>
      <p:sp>
        <p:nvSpPr>
          <p:cNvPr id="13425" name="Text Box 113"/>
          <p:cNvSpPr txBox="1">
            <a:spLocks noChangeArrowheads="1"/>
          </p:cNvSpPr>
          <p:nvPr/>
        </p:nvSpPr>
        <p:spPr bwMode="auto">
          <a:xfrm>
            <a:off x="1979613" y="1443038"/>
            <a:ext cx="2303462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Char char="-"/>
            </a:pPr>
            <a:r>
              <a:rPr lang="en-US" altLang="en-US" sz="2000" b="1" smtClean="0">
                <a:solidFill>
                  <a:srgbClr val="0000FF"/>
                </a:solidFill>
                <a:latin typeface="Times New Roman" panose="02020603050405020304" pitchFamily="18" charset="0"/>
              </a:rPr>
              <a:t>Núi cao hiểm trở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Char char="-"/>
            </a:pPr>
            <a:r>
              <a:rPr lang="en-US" altLang="en-US" sz="2000" b="1" smtClean="0">
                <a:solidFill>
                  <a:srgbClr val="0000FF"/>
                </a:solidFill>
                <a:latin typeface="Times New Roman" panose="02020603050405020304" pitchFamily="18" charset="0"/>
              </a:rPr>
              <a:t>Hướng núi TB-ĐN</a:t>
            </a:r>
          </a:p>
        </p:txBody>
      </p:sp>
      <p:sp>
        <p:nvSpPr>
          <p:cNvPr id="13442" name="Text Box 130"/>
          <p:cNvSpPr txBox="1">
            <a:spLocks noChangeArrowheads="1"/>
          </p:cNvSpPr>
          <p:nvPr/>
        </p:nvSpPr>
        <p:spPr bwMode="auto">
          <a:xfrm>
            <a:off x="1984375" y="2492375"/>
            <a:ext cx="2303463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000" b="1" smtClean="0">
                <a:solidFill>
                  <a:srgbClr val="0000FF"/>
                </a:solidFill>
                <a:latin typeface="Times New Roman" panose="02020603050405020304" pitchFamily="18" charset="0"/>
              </a:rPr>
              <a:t>- Khí hậu nhiệt đới ẩm, mùa đông ít lạnh hơn.</a:t>
            </a:r>
          </a:p>
        </p:txBody>
      </p:sp>
      <p:sp>
        <p:nvSpPr>
          <p:cNvPr id="13449" name="Text Box 137"/>
          <p:cNvSpPr txBox="1">
            <a:spLocks noChangeArrowheads="1"/>
          </p:cNvSpPr>
          <p:nvPr/>
        </p:nvSpPr>
        <p:spPr bwMode="auto">
          <a:xfrm>
            <a:off x="2124075" y="3644900"/>
            <a:ext cx="230346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000" b="1" smtClean="0">
                <a:solidFill>
                  <a:srgbClr val="0000FF"/>
                </a:solidFill>
                <a:latin typeface="Times New Roman" panose="02020603050405020304" pitchFamily="18" charset="0"/>
              </a:rPr>
              <a:t>-Sông lớn (S.Đà, S.Hồng)</a:t>
            </a:r>
          </a:p>
        </p:txBody>
      </p:sp>
      <p:sp>
        <p:nvSpPr>
          <p:cNvPr id="13463" name="Text Box 151"/>
          <p:cNvSpPr txBox="1">
            <a:spLocks noChangeArrowheads="1"/>
          </p:cNvSpPr>
          <p:nvPr/>
        </p:nvSpPr>
        <p:spPr bwMode="auto">
          <a:xfrm>
            <a:off x="2195513" y="4437063"/>
            <a:ext cx="22320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000" b="1" smtClean="0">
                <a:solidFill>
                  <a:srgbClr val="0000FF"/>
                </a:solidFill>
                <a:latin typeface="Times New Roman" panose="02020603050405020304" pitchFamily="18" charset="0"/>
              </a:rPr>
              <a:t>-Khoáng sản ít</a:t>
            </a:r>
          </a:p>
        </p:txBody>
      </p:sp>
      <p:sp>
        <p:nvSpPr>
          <p:cNvPr id="13465" name="Text Box 153"/>
          <p:cNvSpPr txBox="1">
            <a:spLocks noChangeArrowheads="1"/>
          </p:cNvSpPr>
          <p:nvPr/>
        </p:nvSpPr>
        <p:spPr bwMode="auto">
          <a:xfrm>
            <a:off x="2052638" y="5272088"/>
            <a:ext cx="2447925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000" b="1" smtClean="0">
                <a:solidFill>
                  <a:srgbClr val="0000FF"/>
                </a:solidFill>
                <a:latin typeface="Times New Roman" panose="02020603050405020304" pitchFamily="18" charset="0"/>
              </a:rPr>
              <a:t>- Phát triển thủy điện, trồng cây công nghiệp lâu năm, chăn nuôi gia súc</a:t>
            </a:r>
          </a:p>
        </p:txBody>
      </p:sp>
      <p:sp>
        <p:nvSpPr>
          <p:cNvPr id="12335" name="Text Box 164"/>
          <p:cNvSpPr txBox="1">
            <a:spLocks noChangeArrowheads="1"/>
          </p:cNvSpPr>
          <p:nvPr/>
        </p:nvSpPr>
        <p:spPr bwMode="auto">
          <a:xfrm>
            <a:off x="395288" y="404813"/>
            <a:ext cx="13684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endParaRPr lang="en-US" altLang="en-US" sz="200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3488" name="Picture 176" descr="DSC_1602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60350"/>
            <a:ext cx="4356100" cy="626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489" name="Picture 177" descr="images1348245_bosua1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3357563"/>
            <a:ext cx="4321175" cy="32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490" name="Picture 178" descr="2190243178_699f1fb984[1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333375"/>
            <a:ext cx="4321175" cy="288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286485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3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3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134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134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134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80"/>
                                        <p:tgtEl>
                                          <p:spTgt spid="134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80"/>
                                        <p:tgtEl>
                                          <p:spTgt spid="134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80"/>
                                        <p:tgtEl>
                                          <p:spTgt spid="134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9" dur="80"/>
                                        <p:tgtEl>
                                          <p:spTgt spid="134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0" dur="80"/>
                                        <p:tgtEl>
                                          <p:spTgt spid="134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80"/>
                                        <p:tgtEl>
                                          <p:spTgt spid="134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13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13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13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25" grpId="0"/>
      <p:bldP spid="13449" grpId="0"/>
      <p:bldP spid="13463" grpId="0"/>
      <p:bldP spid="1346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6322" name="Group 2"/>
          <p:cNvGraphicFramePr>
            <a:graphicFrameLocks noGrp="1"/>
          </p:cNvGraphicFramePr>
          <p:nvPr/>
        </p:nvGraphicFramePr>
        <p:xfrm>
          <a:off x="250825" y="260350"/>
          <a:ext cx="8713788" cy="6535737"/>
        </p:xfrm>
        <a:graphic>
          <a:graphicData uri="http://schemas.openxmlformats.org/drawingml/2006/table">
            <a:tbl>
              <a:tblPr/>
              <a:tblGrid>
                <a:gridCol w="1944688"/>
                <a:gridCol w="2447925"/>
                <a:gridCol w="2016125"/>
                <a:gridCol w="2305050"/>
              </a:tblGrid>
              <a:tr h="417533"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           </a:t>
                      </a:r>
                      <a:r>
                        <a:rPr kumimoji="0" lang="en-US" alt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Khu</a:t>
                      </a:r>
                      <a:r>
                        <a:rPr kumimoji="0" lang="en-US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alt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vực</a:t>
                      </a:r>
                      <a:endParaRPr kumimoji="0" lang="en-US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Đặc</a:t>
                      </a:r>
                      <a:r>
                        <a:rPr kumimoji="0" lang="en-US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alt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điểm</a:t>
                      </a:r>
                      <a:endParaRPr kumimoji="0" lang="en-US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Tiểu vùng Tây Bắc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Tiểu</a:t>
                      </a:r>
                      <a:r>
                        <a:rPr kumimoji="0" lang="en-US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alt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vùng</a:t>
                      </a:r>
                      <a:r>
                        <a:rPr kumimoji="0" lang="en-US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alt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Đông</a:t>
                      </a:r>
                      <a:r>
                        <a:rPr kumimoji="0" lang="en-US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alt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Bắc</a:t>
                      </a:r>
                      <a:endParaRPr kumimoji="0" lang="en-US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191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Khu</a:t>
                      </a:r>
                      <a:r>
                        <a:rPr kumimoji="0" lang="en-US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vi-VN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v</a:t>
                      </a:r>
                      <a:r>
                        <a:rPr kumimoji="0" lang="en-US" alt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ực</a:t>
                      </a:r>
                      <a:r>
                        <a:rPr kumimoji="0" lang="en-US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alt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núi</a:t>
                      </a:r>
                      <a:endParaRPr kumimoji="0" lang="en-US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Khu vực trung du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6850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7477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89856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86364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49359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</a:rPr>
                        <a:t>  Giá trị kinh tế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3349" name="Line 37"/>
          <p:cNvSpPr>
            <a:spLocks noChangeShapeType="1"/>
          </p:cNvSpPr>
          <p:nvPr/>
        </p:nvSpPr>
        <p:spPr bwMode="auto">
          <a:xfrm>
            <a:off x="250825" y="260350"/>
            <a:ext cx="1873250" cy="7921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350" name="Text Box 38"/>
          <p:cNvSpPr txBox="1">
            <a:spLocks noChangeArrowheads="1"/>
          </p:cNvSpPr>
          <p:nvPr/>
        </p:nvSpPr>
        <p:spPr bwMode="auto">
          <a:xfrm>
            <a:off x="323850" y="1700213"/>
            <a:ext cx="18002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000" smtClean="0">
                <a:solidFill>
                  <a:srgbClr val="800000"/>
                </a:solidFill>
                <a:latin typeface="Times New Roman" panose="02020603050405020304" pitchFamily="18" charset="0"/>
              </a:rPr>
              <a:t>  Địa hình:</a:t>
            </a:r>
          </a:p>
        </p:txBody>
      </p:sp>
      <p:sp>
        <p:nvSpPr>
          <p:cNvPr id="13351" name="Text Box 39"/>
          <p:cNvSpPr txBox="1">
            <a:spLocks noChangeArrowheads="1"/>
          </p:cNvSpPr>
          <p:nvPr/>
        </p:nvSpPr>
        <p:spPr bwMode="auto">
          <a:xfrm>
            <a:off x="323850" y="2852738"/>
            <a:ext cx="18716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000" smtClean="0">
                <a:solidFill>
                  <a:srgbClr val="800000"/>
                </a:solidFill>
                <a:latin typeface="Times New Roman" panose="02020603050405020304" pitchFamily="18" charset="0"/>
              </a:rPr>
              <a:t>  Khí hậu:</a:t>
            </a:r>
          </a:p>
        </p:txBody>
      </p:sp>
      <p:sp>
        <p:nvSpPr>
          <p:cNvPr id="13352" name="Text Box 40"/>
          <p:cNvSpPr txBox="1">
            <a:spLocks noChangeArrowheads="1"/>
          </p:cNvSpPr>
          <p:nvPr/>
        </p:nvSpPr>
        <p:spPr bwMode="auto">
          <a:xfrm>
            <a:off x="250825" y="3644900"/>
            <a:ext cx="18716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000" smtClean="0">
                <a:solidFill>
                  <a:srgbClr val="800000"/>
                </a:solidFill>
                <a:latin typeface="Times New Roman" panose="02020603050405020304" pitchFamily="18" charset="0"/>
              </a:rPr>
              <a:t>  Sông ngòi:</a:t>
            </a:r>
          </a:p>
        </p:txBody>
      </p:sp>
      <p:sp>
        <p:nvSpPr>
          <p:cNvPr id="13353" name="Text Box 41"/>
          <p:cNvSpPr txBox="1">
            <a:spLocks noChangeArrowheads="1"/>
          </p:cNvSpPr>
          <p:nvPr/>
        </p:nvSpPr>
        <p:spPr bwMode="auto">
          <a:xfrm>
            <a:off x="250825" y="4508500"/>
            <a:ext cx="18716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000" smtClean="0">
                <a:solidFill>
                  <a:srgbClr val="800000"/>
                </a:solidFill>
                <a:latin typeface="Times New Roman" panose="02020603050405020304" pitchFamily="18" charset="0"/>
              </a:rPr>
              <a:t>  Khoáng sản:</a:t>
            </a:r>
          </a:p>
        </p:txBody>
      </p:sp>
      <p:sp>
        <p:nvSpPr>
          <p:cNvPr id="13354" name="Text Box 42"/>
          <p:cNvSpPr txBox="1">
            <a:spLocks noChangeArrowheads="1"/>
          </p:cNvSpPr>
          <p:nvPr/>
        </p:nvSpPr>
        <p:spPr bwMode="auto">
          <a:xfrm>
            <a:off x="2411413" y="1341438"/>
            <a:ext cx="2303462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Char char="-"/>
            </a:pPr>
            <a:r>
              <a:rPr lang="en-US" altLang="en-US" sz="2000" smtClean="0">
                <a:solidFill>
                  <a:srgbClr val="800000"/>
                </a:solidFill>
                <a:latin typeface="Times New Roman" panose="02020603050405020304" pitchFamily="18" charset="0"/>
              </a:rPr>
              <a:t>Núi cao hiểm trở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Char char="-"/>
            </a:pPr>
            <a:r>
              <a:rPr lang="en-US" altLang="en-US" sz="2000" smtClean="0">
                <a:solidFill>
                  <a:srgbClr val="800000"/>
                </a:solidFill>
                <a:latin typeface="Times New Roman" panose="02020603050405020304" pitchFamily="18" charset="0"/>
              </a:rPr>
              <a:t>Hướng núi TB-ĐN</a:t>
            </a:r>
          </a:p>
        </p:txBody>
      </p:sp>
      <p:sp>
        <p:nvSpPr>
          <p:cNvPr id="56363" name="Text Box 43"/>
          <p:cNvSpPr txBox="1">
            <a:spLocks noChangeArrowheads="1"/>
          </p:cNvSpPr>
          <p:nvPr/>
        </p:nvSpPr>
        <p:spPr bwMode="auto">
          <a:xfrm>
            <a:off x="4643438" y="1143000"/>
            <a:ext cx="2087562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2000" b="1" smtClean="0">
                <a:solidFill>
                  <a:srgbClr val="0000FF"/>
                </a:solidFill>
                <a:latin typeface="Times New Roman" panose="02020603050405020304" pitchFamily="18" charset="0"/>
              </a:rPr>
              <a:t>- Núi trung bình và núi thấp</a:t>
            </a:r>
          </a:p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2000" b="1" smtClean="0">
                <a:solidFill>
                  <a:srgbClr val="0000FF"/>
                </a:solidFill>
                <a:latin typeface="Times New Roman" panose="02020603050405020304" pitchFamily="18" charset="0"/>
              </a:rPr>
              <a:t>- Các dãy núi hình cánh cung</a:t>
            </a:r>
          </a:p>
        </p:txBody>
      </p:sp>
      <p:sp>
        <p:nvSpPr>
          <p:cNvPr id="56364" name="Text Box 44"/>
          <p:cNvSpPr txBox="1">
            <a:spLocks noChangeArrowheads="1"/>
          </p:cNvSpPr>
          <p:nvPr/>
        </p:nvSpPr>
        <p:spPr bwMode="auto">
          <a:xfrm>
            <a:off x="6732588" y="1341438"/>
            <a:ext cx="2087562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2000" b="1" smtClean="0">
                <a:solidFill>
                  <a:srgbClr val="0000FF"/>
                </a:solidFill>
                <a:latin typeface="Times New Roman" panose="02020603050405020304" pitchFamily="18" charset="0"/>
              </a:rPr>
              <a:t>Địa hình đồi bát úp, xen các cánh đồng</a:t>
            </a:r>
          </a:p>
        </p:txBody>
      </p:sp>
      <p:sp>
        <p:nvSpPr>
          <p:cNvPr id="13357" name="Text Box 45"/>
          <p:cNvSpPr txBox="1">
            <a:spLocks noChangeArrowheads="1"/>
          </p:cNvSpPr>
          <p:nvPr/>
        </p:nvSpPr>
        <p:spPr bwMode="auto">
          <a:xfrm>
            <a:off x="2268538" y="2636838"/>
            <a:ext cx="2303462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000" smtClean="0">
                <a:solidFill>
                  <a:srgbClr val="800000"/>
                </a:solidFill>
                <a:latin typeface="Times New Roman" panose="02020603050405020304" pitchFamily="18" charset="0"/>
              </a:rPr>
              <a:t>- Khí hậu nhiệt đới ẩm, mùa đông ít lạnh hơn.</a:t>
            </a:r>
          </a:p>
        </p:txBody>
      </p:sp>
      <p:sp>
        <p:nvSpPr>
          <p:cNvPr id="56366" name="Text Box 46"/>
          <p:cNvSpPr txBox="1">
            <a:spLocks noChangeArrowheads="1"/>
          </p:cNvSpPr>
          <p:nvPr/>
        </p:nvSpPr>
        <p:spPr bwMode="auto">
          <a:xfrm>
            <a:off x="4572000" y="2708275"/>
            <a:ext cx="4248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000" b="1" smtClean="0">
                <a:solidFill>
                  <a:srgbClr val="0000FF"/>
                </a:solidFill>
                <a:latin typeface="Times New Roman" panose="02020603050405020304" pitchFamily="18" charset="0"/>
              </a:rPr>
              <a:t>- Khí hậu nhiệt đới ẩm, có mùa đông  lạnh.</a:t>
            </a:r>
          </a:p>
        </p:txBody>
      </p:sp>
      <p:sp>
        <p:nvSpPr>
          <p:cNvPr id="13359" name="Text Box 47"/>
          <p:cNvSpPr txBox="1">
            <a:spLocks noChangeArrowheads="1"/>
          </p:cNvSpPr>
          <p:nvPr/>
        </p:nvSpPr>
        <p:spPr bwMode="auto">
          <a:xfrm>
            <a:off x="2124075" y="3644900"/>
            <a:ext cx="230346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000" smtClean="0">
                <a:solidFill>
                  <a:srgbClr val="800000"/>
                </a:solidFill>
                <a:latin typeface="Times New Roman" panose="02020603050405020304" pitchFamily="18" charset="0"/>
              </a:rPr>
              <a:t>-Sông lớn (S.Đà, S.Hồng)</a:t>
            </a:r>
          </a:p>
        </p:txBody>
      </p:sp>
      <p:sp>
        <p:nvSpPr>
          <p:cNvPr id="56368" name="Text Box 48"/>
          <p:cNvSpPr txBox="1">
            <a:spLocks noChangeArrowheads="1"/>
          </p:cNvSpPr>
          <p:nvPr/>
        </p:nvSpPr>
        <p:spPr bwMode="auto">
          <a:xfrm>
            <a:off x="4787900" y="3644900"/>
            <a:ext cx="38893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000" b="1" smtClean="0">
                <a:solidFill>
                  <a:srgbClr val="0000FF"/>
                </a:solidFill>
                <a:latin typeface="Times New Roman" panose="02020603050405020304" pitchFamily="18" charset="0"/>
              </a:rPr>
              <a:t>-Sông nhỏ (Sông lô, Sông Cầu …)</a:t>
            </a:r>
          </a:p>
        </p:txBody>
      </p:sp>
      <p:sp>
        <p:nvSpPr>
          <p:cNvPr id="56369" name="Text Box 49"/>
          <p:cNvSpPr txBox="1">
            <a:spLocks noChangeArrowheads="1"/>
          </p:cNvSpPr>
          <p:nvPr/>
        </p:nvSpPr>
        <p:spPr bwMode="auto">
          <a:xfrm>
            <a:off x="4787900" y="4625975"/>
            <a:ext cx="38893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000" b="1" smtClean="0">
                <a:solidFill>
                  <a:srgbClr val="0000FF"/>
                </a:solidFill>
                <a:latin typeface="Times New Roman" panose="02020603050405020304" pitchFamily="18" charset="0"/>
              </a:rPr>
              <a:t>- Khoáng sản phong phú</a:t>
            </a:r>
          </a:p>
        </p:txBody>
      </p:sp>
      <p:sp>
        <p:nvSpPr>
          <p:cNvPr id="13362" name="Text Box 50"/>
          <p:cNvSpPr txBox="1">
            <a:spLocks noChangeArrowheads="1"/>
          </p:cNvSpPr>
          <p:nvPr/>
        </p:nvSpPr>
        <p:spPr bwMode="auto">
          <a:xfrm>
            <a:off x="2195513" y="4437063"/>
            <a:ext cx="22320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000" smtClean="0">
                <a:solidFill>
                  <a:srgbClr val="800000"/>
                </a:solidFill>
                <a:latin typeface="Times New Roman" panose="02020603050405020304" pitchFamily="18" charset="0"/>
              </a:rPr>
              <a:t>-Khoáng sản ít</a:t>
            </a:r>
          </a:p>
        </p:txBody>
      </p:sp>
      <p:sp>
        <p:nvSpPr>
          <p:cNvPr id="13363" name="Text Box 51"/>
          <p:cNvSpPr txBox="1">
            <a:spLocks noChangeArrowheads="1"/>
          </p:cNvSpPr>
          <p:nvPr/>
        </p:nvSpPr>
        <p:spPr bwMode="auto">
          <a:xfrm>
            <a:off x="2195513" y="5300663"/>
            <a:ext cx="2447925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000" smtClean="0">
                <a:solidFill>
                  <a:srgbClr val="800000"/>
                </a:solidFill>
                <a:latin typeface="Times New Roman" panose="02020603050405020304" pitchFamily="18" charset="0"/>
              </a:rPr>
              <a:t>- Phát triển thủy điện, trồng cây công nghiệp lâu năm, chăn nuôi gia súc</a:t>
            </a:r>
          </a:p>
        </p:txBody>
      </p:sp>
      <p:sp>
        <p:nvSpPr>
          <p:cNvPr id="56372" name="Text Box 52"/>
          <p:cNvSpPr txBox="1">
            <a:spLocks noChangeArrowheads="1"/>
          </p:cNvSpPr>
          <p:nvPr/>
        </p:nvSpPr>
        <p:spPr bwMode="auto">
          <a:xfrm>
            <a:off x="4859338" y="5416550"/>
            <a:ext cx="3960812" cy="1014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000" b="1" smtClean="0">
                <a:solidFill>
                  <a:srgbClr val="0000FF"/>
                </a:solidFill>
                <a:latin typeface="Times New Roman" panose="02020603050405020304" pitchFamily="18" charset="0"/>
              </a:rPr>
              <a:t>- Khai thác khoáng sản, trồng cây dược liệu, rau quả ôn đới, nuôi trồng đánh bắt thủy hải sản</a:t>
            </a:r>
          </a:p>
        </p:txBody>
      </p:sp>
      <p:sp>
        <p:nvSpPr>
          <p:cNvPr id="13365" name="Text Box 53"/>
          <p:cNvSpPr txBox="1">
            <a:spLocks noChangeArrowheads="1"/>
          </p:cNvSpPr>
          <p:nvPr/>
        </p:nvSpPr>
        <p:spPr bwMode="auto">
          <a:xfrm>
            <a:off x="395288" y="404813"/>
            <a:ext cx="13684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endParaRPr lang="en-US" altLang="en-US" sz="200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56375" name="Picture 55" descr="Doi bat u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125538"/>
            <a:ext cx="4321175" cy="5399087"/>
          </a:xfrm>
          <a:prstGeom prst="rect">
            <a:avLst/>
          </a:prstGeom>
          <a:noFill/>
          <a:ln w="57150" cmpd="thinThick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79" name="Picture 59" descr="attachm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465388"/>
            <a:ext cx="4392612" cy="230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80" name="Picture 60" descr="HoanDia9000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4321175" cy="2205037"/>
          </a:xfrm>
          <a:prstGeom prst="rect">
            <a:avLst/>
          </a:prstGeom>
          <a:noFill/>
          <a:ln w="57150" cmpd="thinThick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81" name="Picture 61" descr="HoanDia9000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625975"/>
            <a:ext cx="4392612" cy="2232025"/>
          </a:xfrm>
          <a:prstGeom prst="rect">
            <a:avLst/>
          </a:prstGeom>
          <a:noFill/>
          <a:ln w="57150" cmpd="thinThick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11810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63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63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63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56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56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80"/>
                                        <p:tgtEl>
                                          <p:spTgt spid="563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80"/>
                                        <p:tgtEl>
                                          <p:spTgt spid="563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80"/>
                                        <p:tgtEl>
                                          <p:spTgt spid="563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9" dur="80"/>
                                        <p:tgtEl>
                                          <p:spTgt spid="563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0" dur="80"/>
                                        <p:tgtEl>
                                          <p:spTgt spid="563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80"/>
                                        <p:tgtEl>
                                          <p:spTgt spid="563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6" dur="80"/>
                                        <p:tgtEl>
                                          <p:spTgt spid="563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7" dur="80"/>
                                        <p:tgtEl>
                                          <p:spTgt spid="563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80"/>
                                        <p:tgtEl>
                                          <p:spTgt spid="563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56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56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56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56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63" grpId="0"/>
      <p:bldP spid="56364" grpId="0"/>
      <p:bldP spid="56366" grpId="0"/>
      <p:bldP spid="56368" grpId="0"/>
      <p:bldP spid="56369" grpId="0"/>
      <p:bldP spid="5637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9394" name="Group 2"/>
          <p:cNvGraphicFramePr>
            <a:graphicFrameLocks noGrp="1"/>
          </p:cNvGraphicFramePr>
          <p:nvPr/>
        </p:nvGraphicFramePr>
        <p:xfrm>
          <a:off x="250825" y="260350"/>
          <a:ext cx="8713788" cy="6535421"/>
        </p:xfrm>
        <a:graphic>
          <a:graphicData uri="http://schemas.openxmlformats.org/drawingml/2006/table">
            <a:tbl>
              <a:tblPr/>
              <a:tblGrid>
                <a:gridCol w="1944688"/>
                <a:gridCol w="2447925"/>
                <a:gridCol w="2016125"/>
                <a:gridCol w="2305050"/>
              </a:tblGrid>
              <a:tr h="417513"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           Khu vực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Đặc điểm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Tiểu vùng Tây Bắc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Tiểu vùng Đông Bắc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191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Khu Vực núi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Khu vực trung du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684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747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8985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8636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064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</a:rPr>
                        <a:t>  Giá trị kinh tế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9429" name="Line 37"/>
          <p:cNvSpPr>
            <a:spLocks noChangeShapeType="1"/>
          </p:cNvSpPr>
          <p:nvPr/>
        </p:nvSpPr>
        <p:spPr bwMode="auto">
          <a:xfrm>
            <a:off x="250825" y="260350"/>
            <a:ext cx="1873250" cy="7921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9430" name="Text Box 38"/>
          <p:cNvSpPr txBox="1">
            <a:spLocks noChangeArrowheads="1"/>
          </p:cNvSpPr>
          <p:nvPr/>
        </p:nvSpPr>
        <p:spPr bwMode="auto">
          <a:xfrm>
            <a:off x="323850" y="1700213"/>
            <a:ext cx="18002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000" smtClean="0">
                <a:solidFill>
                  <a:srgbClr val="800000"/>
                </a:solidFill>
                <a:latin typeface="Times New Roman" pitchFamily="18" charset="0"/>
              </a:rPr>
              <a:t>  Địa hình:</a:t>
            </a:r>
          </a:p>
        </p:txBody>
      </p:sp>
      <p:sp>
        <p:nvSpPr>
          <p:cNvPr id="59431" name="Text Box 39"/>
          <p:cNvSpPr txBox="1">
            <a:spLocks noChangeArrowheads="1"/>
          </p:cNvSpPr>
          <p:nvPr/>
        </p:nvSpPr>
        <p:spPr bwMode="auto">
          <a:xfrm>
            <a:off x="323850" y="2852738"/>
            <a:ext cx="18716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000" smtClean="0">
                <a:solidFill>
                  <a:srgbClr val="800000"/>
                </a:solidFill>
                <a:latin typeface="Times New Roman" pitchFamily="18" charset="0"/>
              </a:rPr>
              <a:t>  Khí hậu:</a:t>
            </a:r>
          </a:p>
        </p:txBody>
      </p:sp>
      <p:sp>
        <p:nvSpPr>
          <p:cNvPr id="59432" name="Text Box 40"/>
          <p:cNvSpPr txBox="1">
            <a:spLocks noChangeArrowheads="1"/>
          </p:cNvSpPr>
          <p:nvPr/>
        </p:nvSpPr>
        <p:spPr bwMode="auto">
          <a:xfrm>
            <a:off x="250825" y="3644900"/>
            <a:ext cx="18716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000" smtClean="0">
                <a:solidFill>
                  <a:srgbClr val="800000"/>
                </a:solidFill>
                <a:latin typeface="Times New Roman" pitchFamily="18" charset="0"/>
              </a:rPr>
              <a:t>  Sông ngòi:</a:t>
            </a:r>
          </a:p>
        </p:txBody>
      </p:sp>
      <p:sp>
        <p:nvSpPr>
          <p:cNvPr id="59433" name="Text Box 41"/>
          <p:cNvSpPr txBox="1">
            <a:spLocks noChangeArrowheads="1"/>
          </p:cNvSpPr>
          <p:nvPr/>
        </p:nvSpPr>
        <p:spPr bwMode="auto">
          <a:xfrm>
            <a:off x="250825" y="4508500"/>
            <a:ext cx="18716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000" smtClean="0">
                <a:solidFill>
                  <a:srgbClr val="800000"/>
                </a:solidFill>
                <a:latin typeface="Times New Roman" pitchFamily="18" charset="0"/>
              </a:rPr>
              <a:t>  Khoáng sản:</a:t>
            </a:r>
          </a:p>
        </p:txBody>
      </p:sp>
      <p:sp>
        <p:nvSpPr>
          <p:cNvPr id="59434" name="Text Box 42"/>
          <p:cNvSpPr txBox="1">
            <a:spLocks noChangeArrowheads="1"/>
          </p:cNvSpPr>
          <p:nvPr/>
        </p:nvSpPr>
        <p:spPr bwMode="auto">
          <a:xfrm>
            <a:off x="2411413" y="1341438"/>
            <a:ext cx="2303462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buFontTx/>
              <a:buChar char="-"/>
            </a:pPr>
            <a:r>
              <a:rPr lang="en-US" altLang="en-US" sz="2000" smtClean="0">
                <a:solidFill>
                  <a:srgbClr val="800000"/>
                </a:solidFill>
                <a:latin typeface="Times New Roman" pitchFamily="18" charset="0"/>
              </a:rPr>
              <a:t>Núi cao hiểm trở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Char char="-"/>
            </a:pPr>
            <a:r>
              <a:rPr lang="en-US" altLang="en-US" sz="2000" smtClean="0">
                <a:solidFill>
                  <a:srgbClr val="800000"/>
                </a:solidFill>
                <a:latin typeface="Times New Roman" pitchFamily="18" charset="0"/>
              </a:rPr>
              <a:t>Hướng núi TB-ĐN</a:t>
            </a:r>
          </a:p>
        </p:txBody>
      </p:sp>
      <p:sp>
        <p:nvSpPr>
          <p:cNvPr id="59435" name="Text Box 43"/>
          <p:cNvSpPr txBox="1">
            <a:spLocks noChangeArrowheads="1"/>
          </p:cNvSpPr>
          <p:nvPr/>
        </p:nvSpPr>
        <p:spPr bwMode="auto">
          <a:xfrm>
            <a:off x="4643438" y="1268413"/>
            <a:ext cx="2087562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 altLang="en-US" sz="2000" smtClean="0">
                <a:solidFill>
                  <a:srgbClr val="800000"/>
                </a:solidFill>
                <a:latin typeface="Times New Roman" pitchFamily="18" charset="0"/>
              </a:rPr>
              <a:t>- Núi trung bình và núi thấp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 altLang="en-US" sz="2000" smtClean="0">
                <a:solidFill>
                  <a:srgbClr val="800000"/>
                </a:solidFill>
                <a:latin typeface="Times New Roman" pitchFamily="18" charset="0"/>
              </a:rPr>
              <a:t>- Các dãy núi hình cánh cung</a:t>
            </a:r>
          </a:p>
        </p:txBody>
      </p:sp>
      <p:sp>
        <p:nvSpPr>
          <p:cNvPr id="59436" name="Text Box 44"/>
          <p:cNvSpPr txBox="1">
            <a:spLocks noChangeArrowheads="1"/>
          </p:cNvSpPr>
          <p:nvPr/>
        </p:nvSpPr>
        <p:spPr bwMode="auto">
          <a:xfrm>
            <a:off x="6732588" y="1341438"/>
            <a:ext cx="2087562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 altLang="en-US" sz="2000" smtClean="0">
                <a:solidFill>
                  <a:srgbClr val="800000"/>
                </a:solidFill>
                <a:latin typeface="Times New Roman" pitchFamily="18" charset="0"/>
              </a:rPr>
              <a:t>Địa hình đồi bát úp, xen các cánh đồng</a:t>
            </a:r>
          </a:p>
        </p:txBody>
      </p:sp>
      <p:sp>
        <p:nvSpPr>
          <p:cNvPr id="59437" name="Text Box 45"/>
          <p:cNvSpPr txBox="1">
            <a:spLocks noChangeArrowheads="1"/>
          </p:cNvSpPr>
          <p:nvPr/>
        </p:nvSpPr>
        <p:spPr bwMode="auto">
          <a:xfrm>
            <a:off x="2268538" y="2636838"/>
            <a:ext cx="2303462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000" smtClean="0">
                <a:solidFill>
                  <a:srgbClr val="800000"/>
                </a:solidFill>
                <a:latin typeface="Times New Roman" pitchFamily="18" charset="0"/>
              </a:rPr>
              <a:t>- Khí hậu nhiệt đới ẩm, mùa đông ít lạnh hơn.</a:t>
            </a:r>
          </a:p>
        </p:txBody>
      </p:sp>
      <p:sp>
        <p:nvSpPr>
          <p:cNvPr id="59438" name="Text Box 46"/>
          <p:cNvSpPr txBox="1">
            <a:spLocks noChangeArrowheads="1"/>
          </p:cNvSpPr>
          <p:nvPr/>
        </p:nvSpPr>
        <p:spPr bwMode="auto">
          <a:xfrm>
            <a:off x="4572000" y="2708275"/>
            <a:ext cx="410368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000" smtClean="0">
                <a:solidFill>
                  <a:srgbClr val="800000"/>
                </a:solidFill>
                <a:latin typeface="Times New Roman" pitchFamily="18" charset="0"/>
              </a:rPr>
              <a:t>- Khí hậu nhiệt đới ẩm, có mùa đông  lạnh.</a:t>
            </a:r>
          </a:p>
        </p:txBody>
      </p:sp>
      <p:sp>
        <p:nvSpPr>
          <p:cNvPr id="59439" name="Text Box 47"/>
          <p:cNvSpPr txBox="1">
            <a:spLocks noChangeArrowheads="1"/>
          </p:cNvSpPr>
          <p:nvPr/>
        </p:nvSpPr>
        <p:spPr bwMode="auto">
          <a:xfrm>
            <a:off x="2124075" y="3644900"/>
            <a:ext cx="230346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000" smtClean="0">
                <a:solidFill>
                  <a:srgbClr val="800000"/>
                </a:solidFill>
                <a:latin typeface="Times New Roman" pitchFamily="18" charset="0"/>
              </a:rPr>
              <a:t>-Sông lớn (S.Đà, S.Hồng)</a:t>
            </a:r>
          </a:p>
        </p:txBody>
      </p:sp>
      <p:sp>
        <p:nvSpPr>
          <p:cNvPr id="59440" name="Text Box 48"/>
          <p:cNvSpPr txBox="1">
            <a:spLocks noChangeArrowheads="1"/>
          </p:cNvSpPr>
          <p:nvPr/>
        </p:nvSpPr>
        <p:spPr bwMode="auto">
          <a:xfrm>
            <a:off x="4787900" y="3644900"/>
            <a:ext cx="38893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000" smtClean="0">
                <a:solidFill>
                  <a:srgbClr val="800000"/>
                </a:solidFill>
                <a:latin typeface="Times New Roman" pitchFamily="18" charset="0"/>
              </a:rPr>
              <a:t>-Sông nhỏ (Sông lô, Sông Cầu …)</a:t>
            </a:r>
          </a:p>
        </p:txBody>
      </p:sp>
      <p:sp>
        <p:nvSpPr>
          <p:cNvPr id="59441" name="Text Box 49"/>
          <p:cNvSpPr txBox="1">
            <a:spLocks noChangeArrowheads="1"/>
          </p:cNvSpPr>
          <p:nvPr/>
        </p:nvSpPr>
        <p:spPr bwMode="auto">
          <a:xfrm>
            <a:off x="4716463" y="4437063"/>
            <a:ext cx="38893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000" smtClean="0">
                <a:solidFill>
                  <a:srgbClr val="800000"/>
                </a:solidFill>
                <a:latin typeface="Times New Roman" pitchFamily="18" charset="0"/>
              </a:rPr>
              <a:t>- Khoáng sản phong phú</a:t>
            </a:r>
          </a:p>
        </p:txBody>
      </p:sp>
      <p:sp>
        <p:nvSpPr>
          <p:cNvPr id="59442" name="Text Box 50"/>
          <p:cNvSpPr txBox="1">
            <a:spLocks noChangeArrowheads="1"/>
          </p:cNvSpPr>
          <p:nvPr/>
        </p:nvSpPr>
        <p:spPr bwMode="auto">
          <a:xfrm>
            <a:off x="2195513" y="4437063"/>
            <a:ext cx="22320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000" smtClean="0">
                <a:solidFill>
                  <a:srgbClr val="800000"/>
                </a:solidFill>
                <a:latin typeface="Times New Roman" pitchFamily="18" charset="0"/>
              </a:rPr>
              <a:t>-Khoáng sản ít</a:t>
            </a:r>
          </a:p>
        </p:txBody>
      </p:sp>
      <p:sp>
        <p:nvSpPr>
          <p:cNvPr id="59443" name="Text Box 51"/>
          <p:cNvSpPr txBox="1">
            <a:spLocks noChangeArrowheads="1"/>
          </p:cNvSpPr>
          <p:nvPr/>
        </p:nvSpPr>
        <p:spPr bwMode="auto">
          <a:xfrm>
            <a:off x="2195513" y="5300663"/>
            <a:ext cx="2447925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000" smtClean="0">
                <a:solidFill>
                  <a:srgbClr val="800000"/>
                </a:solidFill>
                <a:latin typeface="Times New Roman" pitchFamily="18" charset="0"/>
              </a:rPr>
              <a:t>- Phát triển thủy điện, trồng cây công nghiệp lâu năm, chăn nuôi gia súc</a:t>
            </a:r>
          </a:p>
        </p:txBody>
      </p:sp>
      <p:sp>
        <p:nvSpPr>
          <p:cNvPr id="59444" name="Text Box 52"/>
          <p:cNvSpPr txBox="1">
            <a:spLocks noChangeArrowheads="1"/>
          </p:cNvSpPr>
          <p:nvPr/>
        </p:nvSpPr>
        <p:spPr bwMode="auto">
          <a:xfrm>
            <a:off x="4859338" y="5300663"/>
            <a:ext cx="3671887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000" smtClean="0">
                <a:solidFill>
                  <a:srgbClr val="800000"/>
                </a:solidFill>
                <a:latin typeface="Times New Roman" pitchFamily="18" charset="0"/>
              </a:rPr>
              <a:t>- Khai thác khoáng sản, trồng cây dược liệu, rau quả ôn đới, nuôi trồng đánh bắt thủy hải sản</a:t>
            </a:r>
          </a:p>
        </p:txBody>
      </p:sp>
      <p:sp>
        <p:nvSpPr>
          <p:cNvPr id="59445" name="Text Box 53"/>
          <p:cNvSpPr txBox="1">
            <a:spLocks noChangeArrowheads="1"/>
          </p:cNvSpPr>
          <p:nvPr/>
        </p:nvSpPr>
        <p:spPr bwMode="auto">
          <a:xfrm>
            <a:off x="395288" y="404813"/>
            <a:ext cx="13684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altLang="en-US" sz="20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0757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ext Box 2"/>
          <p:cNvSpPr txBox="1">
            <a:spLocks noChangeArrowheads="1"/>
          </p:cNvSpPr>
          <p:nvPr/>
        </p:nvSpPr>
        <p:spPr bwMode="auto">
          <a:xfrm flipV="1">
            <a:off x="1657350" y="533402"/>
            <a:ext cx="5943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vi-VN" sz="1800">
              <a:latin typeface="Times New Roman" panose="02020603050405020304" pitchFamily="18" charset="0"/>
            </a:endParaRPr>
          </a:p>
        </p:txBody>
      </p:sp>
      <p:sp>
        <p:nvSpPr>
          <p:cNvPr id="63496" name="Text Box 9"/>
          <p:cNvSpPr txBox="1">
            <a:spLocks noChangeArrowheads="1"/>
          </p:cNvSpPr>
          <p:nvPr/>
        </p:nvSpPr>
        <p:spPr bwMode="auto">
          <a:xfrm>
            <a:off x="30480" y="507700"/>
            <a:ext cx="5524500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1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VỊ TRÍ ĐỊA LÍ VÀ GIỚI HẠN LÃNH THỔ</a:t>
            </a:r>
            <a:endParaRPr lang="en-US" sz="1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  <a:hlinkClick r:id="rId2" action="ppaction://hlinksldjump"/>
            </a:endParaRPr>
          </a:p>
          <a:p>
            <a:pPr>
              <a:spcBef>
                <a:spcPct val="50000"/>
              </a:spcBef>
              <a:buFontTx/>
              <a:buNone/>
            </a:pPr>
            <a:endParaRPr lang="en-US" sz="1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498" name="Text Box 18"/>
          <p:cNvSpPr txBox="1">
            <a:spLocks noChangeArrowheads="1"/>
          </p:cNvSpPr>
          <p:nvPr/>
        </p:nvSpPr>
        <p:spPr bwMode="auto">
          <a:xfrm>
            <a:off x="25400" y="953678"/>
            <a:ext cx="741673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1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ĐIỀU KIỆN TỰ NHIÊN VÀ TÀI NGUYÊN THIÊN </a:t>
            </a:r>
            <a:r>
              <a:rPr lang="en-US" sz="1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1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500" name="Text Box 4"/>
          <p:cNvSpPr txBox="1">
            <a:spLocks noChangeArrowheads="1"/>
          </p:cNvSpPr>
          <p:nvPr/>
        </p:nvSpPr>
        <p:spPr bwMode="auto">
          <a:xfrm>
            <a:off x="304800" y="31690"/>
            <a:ext cx="808471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TIẾT 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20 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- BÀI 17: VÙNG TRUNG DU VÀ MIỀN NÚI BẮC BỘ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47800"/>
            <a:ext cx="8275638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990601" y="6096000"/>
            <a:ext cx="739891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Lược</a:t>
            </a:r>
            <a:r>
              <a:rPr lang="en-US" alt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alt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alt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alt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alt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TD&amp;MNBB</a:t>
            </a:r>
          </a:p>
        </p:txBody>
      </p:sp>
    </p:spTree>
    <p:extLst>
      <p:ext uri="{BB962C8B-B14F-4D97-AF65-F5344CB8AC3E}">
        <p14:creationId xmlns:p14="http://schemas.microsoft.com/office/powerpoint/2010/main" val="6262248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3" name="Text Box 6"/>
          <p:cNvSpPr txBox="1">
            <a:spLocks noChangeArrowheads="1"/>
          </p:cNvSpPr>
          <p:nvPr/>
        </p:nvSpPr>
        <p:spPr bwMode="auto">
          <a:xfrm>
            <a:off x="323850" y="1990904"/>
            <a:ext cx="4114531" cy="4585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2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Đặc điểm: </a:t>
            </a:r>
          </a:p>
          <a:p>
            <a:pPr algn="just">
              <a:spcBef>
                <a:spcPts val="1238"/>
              </a:spcBef>
              <a:buNone/>
            </a:pP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Địa hình cao cắt xẻ mạnh</a:t>
            </a:r>
          </a:p>
          <a:p>
            <a:pPr algn="just">
              <a:spcBef>
                <a:spcPts val="1238"/>
              </a:spcBef>
              <a:buNone/>
            </a:pP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Khí hậu có mùa đông lạnh</a:t>
            </a:r>
          </a:p>
          <a:p>
            <a:pPr algn="just">
              <a:spcBef>
                <a:spcPts val="1238"/>
              </a:spcBef>
              <a:buNone/>
            </a:pP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Có nhiều loại khoáng sản</a:t>
            </a:r>
          </a:p>
          <a:p>
            <a:pPr algn="just">
              <a:spcBef>
                <a:spcPts val="1238"/>
              </a:spcBef>
              <a:buNone/>
            </a:pP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Trữ năng thủy điện dồi dào</a:t>
            </a:r>
            <a:endParaRPr lang="vi-VN" sz="28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501" name="TextBox 13"/>
          <p:cNvSpPr txBox="1">
            <a:spLocks noChangeArrowheads="1"/>
          </p:cNvSpPr>
          <p:nvPr/>
        </p:nvSpPr>
        <p:spPr bwMode="auto">
          <a:xfrm>
            <a:off x="4724400" y="2378455"/>
            <a:ext cx="4419599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TD&amp;MNBB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4572000" y="1828800"/>
            <a:ext cx="0" cy="5029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168971" y="914400"/>
            <a:ext cx="5524500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1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VỊ TRÍ ĐỊA LÍ VÀ GIỚI HẠN LÃNH THỔ</a:t>
            </a:r>
            <a:endParaRPr lang="en-US" sz="1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  <a:hlinkClick r:id="rId2" action="ppaction://hlinksldjump"/>
            </a:endParaRPr>
          </a:p>
          <a:p>
            <a:pPr>
              <a:spcBef>
                <a:spcPct val="50000"/>
              </a:spcBef>
              <a:buFontTx/>
              <a:buNone/>
            </a:pPr>
            <a:endParaRPr lang="en-US" sz="1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396025" y="438090"/>
            <a:ext cx="808471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TIẾT 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20 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- BÀI 17: VÙNG TRUNG DU VÀ MIỀN NÚI BẮC BỘ</a:t>
            </a:r>
          </a:p>
        </p:txBody>
      </p:sp>
      <p:sp>
        <p:nvSpPr>
          <p:cNvPr id="13" name="Text Box 40"/>
          <p:cNvSpPr txBox="1">
            <a:spLocks noChangeArrowheads="1"/>
          </p:cNvSpPr>
          <p:nvPr/>
        </p:nvSpPr>
        <p:spPr bwMode="auto">
          <a:xfrm>
            <a:off x="2116138" y="0"/>
            <a:ext cx="6189662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bIns="13716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FF33CC"/>
                </a:solidFill>
              </a:rPr>
              <a:t>SỰ PHÂN HOÁ LÃNH THỔ</a:t>
            </a:r>
          </a:p>
        </p:txBody>
      </p:sp>
      <p:sp>
        <p:nvSpPr>
          <p:cNvPr id="14" name="Text Box 18"/>
          <p:cNvSpPr txBox="1">
            <a:spLocks noChangeArrowheads="1"/>
          </p:cNvSpPr>
          <p:nvPr/>
        </p:nvSpPr>
        <p:spPr bwMode="auto">
          <a:xfrm>
            <a:off x="152400" y="1371600"/>
            <a:ext cx="741673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1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ĐIỀU KIỆN TỰ NHIÊN VÀ TÀI NGUYÊN THIÊN </a:t>
            </a:r>
            <a:r>
              <a:rPr lang="en-US" sz="1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1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23908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63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ext Box 2"/>
          <p:cNvSpPr txBox="1">
            <a:spLocks noChangeArrowheads="1"/>
          </p:cNvSpPr>
          <p:nvPr/>
        </p:nvSpPr>
        <p:spPr bwMode="auto">
          <a:xfrm flipV="1">
            <a:off x="1657350" y="533402"/>
            <a:ext cx="5943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vi-VN" sz="1800">
              <a:latin typeface="Times New Roman" panose="02020603050405020304" pitchFamily="18" charset="0"/>
            </a:endParaRPr>
          </a:p>
        </p:txBody>
      </p:sp>
      <p:sp>
        <p:nvSpPr>
          <p:cNvPr id="63491" name="Text Box 4"/>
          <p:cNvSpPr txBox="1">
            <a:spLocks noChangeArrowheads="1"/>
          </p:cNvSpPr>
          <p:nvPr/>
        </p:nvSpPr>
        <p:spPr bwMode="auto">
          <a:xfrm>
            <a:off x="1485900" y="1752602"/>
            <a:ext cx="4343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vi-VN" sz="2000" b="1">
              <a:solidFill>
                <a:srgbClr val="FF99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3492" name="Text Box 5"/>
          <p:cNvSpPr txBox="1">
            <a:spLocks noChangeArrowheads="1"/>
          </p:cNvSpPr>
          <p:nvPr/>
        </p:nvSpPr>
        <p:spPr bwMode="auto">
          <a:xfrm>
            <a:off x="335046" y="4482405"/>
            <a:ext cx="4294104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sz="2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Thuận lợi: </a:t>
            </a:r>
            <a:r>
              <a:rPr lang="en-US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 nguyên phong phú, tạo điều kiện phát triển kinh tế đa </a:t>
            </a:r>
            <a:r>
              <a:rPr lang="en-US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ngành.</a:t>
            </a:r>
            <a:endParaRPr lang="vi-VN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493" name="Text Box 6"/>
          <p:cNvSpPr txBox="1">
            <a:spLocks noChangeArrowheads="1"/>
          </p:cNvSpPr>
          <p:nvPr/>
        </p:nvSpPr>
        <p:spPr bwMode="auto">
          <a:xfrm>
            <a:off x="381000" y="1941255"/>
            <a:ext cx="4038599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24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Đặc điểm: </a:t>
            </a:r>
          </a:p>
          <a:p>
            <a:pPr algn="just">
              <a:spcBef>
                <a:spcPts val="1238"/>
              </a:spcBef>
              <a:buNone/>
            </a:pPr>
            <a:r>
              <a:rPr lang="en-US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Địa hình cao cắt xẻ mạnh</a:t>
            </a:r>
          </a:p>
          <a:p>
            <a:pPr algn="just">
              <a:spcBef>
                <a:spcPts val="1238"/>
              </a:spcBef>
              <a:buNone/>
            </a:pPr>
            <a:r>
              <a:rPr lang="en-US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Khí hậu có mùa đông lạnh</a:t>
            </a:r>
          </a:p>
          <a:p>
            <a:pPr algn="just">
              <a:spcBef>
                <a:spcPts val="1238"/>
              </a:spcBef>
              <a:buNone/>
            </a:pPr>
            <a:r>
              <a:rPr lang="en-US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Có nhiều loại khoáng sản</a:t>
            </a:r>
          </a:p>
          <a:p>
            <a:pPr algn="just">
              <a:spcBef>
                <a:spcPts val="1238"/>
              </a:spcBef>
              <a:buNone/>
            </a:pPr>
            <a:r>
              <a:rPr lang="en-US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Trữ năng thủy điện dồi dào</a:t>
            </a:r>
            <a:endParaRPr lang="vi-VN" sz="24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4719234" y="1941255"/>
            <a:ext cx="0" cy="466102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3"/>
          <p:cNvSpPr txBox="1">
            <a:spLocks noChangeArrowheads="1"/>
          </p:cNvSpPr>
          <p:nvPr/>
        </p:nvSpPr>
        <p:spPr bwMode="auto">
          <a:xfrm>
            <a:off x="4848225" y="2378455"/>
            <a:ext cx="399097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400" dirty="0" err="1">
                <a:solidFill>
                  <a:srgbClr val="7030A0"/>
                </a:solidFill>
                <a:latin typeface="Arial" panose="020B0604020202020204" pitchFamily="34" charset="0"/>
              </a:rPr>
              <a:t>V</a:t>
            </a:r>
            <a:r>
              <a:rPr lang="en-US" sz="2400" dirty="0" err="1" smtClean="0">
                <a:solidFill>
                  <a:srgbClr val="7030A0"/>
                </a:solidFill>
                <a:latin typeface="Arial" panose="020B0604020202020204" pitchFamily="34" charset="0"/>
              </a:rPr>
              <a:t>ùng</a:t>
            </a:r>
            <a:r>
              <a:rPr lang="en-US" sz="2400" dirty="0" smtClean="0">
                <a:solidFill>
                  <a:srgbClr val="7030A0"/>
                </a:solidFill>
                <a:latin typeface="Arial" panose="020B0604020202020204" pitchFamily="34" charset="0"/>
              </a:rPr>
              <a:t> TD&amp;MNBB </a:t>
            </a:r>
            <a:r>
              <a:rPr lang="en-US" sz="2400" dirty="0" err="1" smtClean="0">
                <a:solidFill>
                  <a:srgbClr val="7030A0"/>
                </a:solidFill>
                <a:latin typeface="Arial" panose="020B0604020202020204" pitchFamily="34" charset="0"/>
              </a:rPr>
              <a:t>có</a:t>
            </a:r>
            <a:r>
              <a:rPr lang="en-US" sz="2400" dirty="0" smtClean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Arial" panose="020B0604020202020204" pitchFamily="34" charset="0"/>
              </a:rPr>
              <a:t>thuận</a:t>
            </a:r>
            <a:r>
              <a:rPr lang="en-US" sz="2400" dirty="0" smtClean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Arial" panose="020B0604020202020204" pitchFamily="34" charset="0"/>
              </a:rPr>
              <a:t>lợi</a:t>
            </a:r>
            <a:r>
              <a:rPr lang="en-US" sz="2400" dirty="0" smtClean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Arial" panose="020B0604020202020204" pitchFamily="34" charset="0"/>
              </a:rPr>
              <a:t>gì</a:t>
            </a:r>
            <a:r>
              <a:rPr lang="en-US" sz="2400" dirty="0" smtClean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Arial" panose="020B0604020202020204" pitchFamily="34" charset="0"/>
              </a:rPr>
              <a:t>về</a:t>
            </a:r>
            <a:r>
              <a:rPr lang="en-US" sz="2400" dirty="0" smtClean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Arial" panose="020B0604020202020204" pitchFamily="34" charset="0"/>
              </a:rPr>
              <a:t>điều</a:t>
            </a:r>
            <a:r>
              <a:rPr lang="en-US" sz="2400" dirty="0" smtClean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Arial" panose="020B0604020202020204" pitchFamily="34" charset="0"/>
              </a:rPr>
              <a:t>kiện</a:t>
            </a:r>
            <a:r>
              <a:rPr lang="en-US" sz="2400" dirty="0" smtClean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Arial" panose="020B0604020202020204" pitchFamily="34" charset="0"/>
              </a:rPr>
              <a:t>tự</a:t>
            </a:r>
            <a:r>
              <a:rPr lang="en-US" sz="2400" dirty="0" smtClean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Arial" panose="020B0604020202020204" pitchFamily="34" charset="0"/>
              </a:rPr>
              <a:t>nhiên</a:t>
            </a:r>
            <a:r>
              <a:rPr lang="en-US" sz="2400" dirty="0" smtClean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Arial" panose="020B0604020202020204" pitchFamily="34" charset="0"/>
              </a:rPr>
              <a:t>và</a:t>
            </a:r>
            <a:r>
              <a:rPr lang="en-US" sz="2400" dirty="0" smtClean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Arial" panose="020B0604020202020204" pitchFamily="34" charset="0"/>
              </a:rPr>
              <a:t>tài</a:t>
            </a:r>
            <a:r>
              <a:rPr lang="en-US" sz="2400" dirty="0" smtClean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Arial" panose="020B0604020202020204" pitchFamily="34" charset="0"/>
              </a:rPr>
              <a:t>nguyên</a:t>
            </a:r>
            <a:r>
              <a:rPr lang="en-US" sz="2400" dirty="0" smtClean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Arial" panose="020B0604020202020204" pitchFamily="34" charset="0"/>
              </a:rPr>
              <a:t>thiên</a:t>
            </a:r>
            <a:r>
              <a:rPr lang="en-US" sz="2400" dirty="0" smtClean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Arial" panose="020B0604020202020204" pitchFamily="34" charset="0"/>
              </a:rPr>
              <a:t>nhiên</a:t>
            </a:r>
            <a:r>
              <a:rPr lang="en-US" sz="2400" dirty="0" smtClean="0">
                <a:solidFill>
                  <a:srgbClr val="7030A0"/>
                </a:solidFill>
                <a:latin typeface="Arial" panose="020B0604020202020204" pitchFamily="34" charset="0"/>
              </a:rPr>
              <a:t>?</a:t>
            </a:r>
            <a:endParaRPr lang="en-US" sz="2400" dirty="0">
              <a:solidFill>
                <a:srgbClr val="7030A0"/>
              </a:solidFill>
              <a:latin typeface="Arial" panose="020B0604020202020204" pitchFamily="34" charset="0"/>
            </a:endParaRPr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168971" y="914400"/>
            <a:ext cx="5524500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1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VỊ TRÍ ĐỊA LÍ VÀ GIỚI HẠN LÃNH THỔ</a:t>
            </a:r>
            <a:endParaRPr lang="en-US" sz="1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  <a:hlinkClick r:id="rId2" action="ppaction://hlinksldjump"/>
            </a:endParaRPr>
          </a:p>
          <a:p>
            <a:pPr>
              <a:spcBef>
                <a:spcPct val="50000"/>
              </a:spcBef>
              <a:buFontTx/>
              <a:buNone/>
            </a:pPr>
            <a:endParaRPr lang="en-US" sz="1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396025" y="438090"/>
            <a:ext cx="808471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TIẾT 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20 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- BÀI 17: VÙNG TRUNG DU VÀ MIỀN NÚI BẮC BỘ</a:t>
            </a:r>
          </a:p>
        </p:txBody>
      </p:sp>
      <p:sp>
        <p:nvSpPr>
          <p:cNvPr id="14" name="Text Box 40"/>
          <p:cNvSpPr txBox="1">
            <a:spLocks noChangeArrowheads="1"/>
          </p:cNvSpPr>
          <p:nvPr/>
        </p:nvSpPr>
        <p:spPr bwMode="auto">
          <a:xfrm>
            <a:off x="2116138" y="0"/>
            <a:ext cx="6189662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bIns="13716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FF33CC"/>
                </a:solidFill>
              </a:rPr>
              <a:t>SỰ PHÂN HOÁ LÃNH THỔ</a:t>
            </a:r>
          </a:p>
        </p:txBody>
      </p:sp>
      <p:sp>
        <p:nvSpPr>
          <p:cNvPr id="15" name="Text Box 18"/>
          <p:cNvSpPr txBox="1">
            <a:spLocks noChangeArrowheads="1"/>
          </p:cNvSpPr>
          <p:nvPr/>
        </p:nvSpPr>
        <p:spPr bwMode="auto">
          <a:xfrm>
            <a:off x="152400" y="1371600"/>
            <a:ext cx="741673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1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ĐIỀU KIỆN TỰ NHIÊN VÀ TÀI NGUYÊN THIÊN </a:t>
            </a:r>
            <a:r>
              <a:rPr lang="en-US" sz="1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1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57645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3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ext Box 2"/>
          <p:cNvSpPr txBox="1">
            <a:spLocks noChangeArrowheads="1"/>
          </p:cNvSpPr>
          <p:nvPr/>
        </p:nvSpPr>
        <p:spPr bwMode="auto">
          <a:xfrm flipV="1">
            <a:off x="1657350" y="533402"/>
            <a:ext cx="5943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vi-VN" sz="1800">
              <a:latin typeface="Times New Roman" panose="02020603050405020304" pitchFamily="18" charset="0"/>
            </a:endParaRPr>
          </a:p>
        </p:txBody>
      </p:sp>
      <p:sp>
        <p:nvSpPr>
          <p:cNvPr id="63491" name="Text Box 4"/>
          <p:cNvSpPr txBox="1">
            <a:spLocks noChangeArrowheads="1"/>
          </p:cNvSpPr>
          <p:nvPr/>
        </p:nvSpPr>
        <p:spPr bwMode="auto">
          <a:xfrm>
            <a:off x="1485900" y="1752602"/>
            <a:ext cx="4343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vi-VN" sz="2000" b="1">
              <a:solidFill>
                <a:srgbClr val="FF99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3492" name="Text Box 5"/>
          <p:cNvSpPr txBox="1">
            <a:spLocks noChangeArrowheads="1"/>
          </p:cNvSpPr>
          <p:nvPr/>
        </p:nvSpPr>
        <p:spPr bwMode="auto">
          <a:xfrm>
            <a:off x="203200" y="3352800"/>
            <a:ext cx="43434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sz="20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Thuận lợi: 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 nguyên phong phú, tạo điều kiện phát triển kinh tế đa </a:t>
            </a:r>
            <a:r>
              <a:rPr lang="en-US" sz="20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ngành.</a:t>
            </a:r>
            <a:endParaRPr lang="vi-VN" sz="20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493" name="Text Box 6"/>
          <p:cNvSpPr txBox="1">
            <a:spLocks noChangeArrowheads="1"/>
          </p:cNvSpPr>
          <p:nvPr/>
        </p:nvSpPr>
        <p:spPr bwMode="auto">
          <a:xfrm>
            <a:off x="228600" y="1239372"/>
            <a:ext cx="4233125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20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Đặc điểm: </a:t>
            </a:r>
            <a:r>
              <a:rPr lang="en-US" sz="20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0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1238"/>
              </a:spcBef>
              <a:buNone/>
            </a:pP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Địa hình cao cắt xẻ mạnh</a:t>
            </a:r>
          </a:p>
          <a:p>
            <a:pPr algn="just">
              <a:spcBef>
                <a:spcPts val="1238"/>
              </a:spcBef>
              <a:buNone/>
            </a:pP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Khí hậu có mùa đông lạnh</a:t>
            </a:r>
          </a:p>
          <a:p>
            <a:pPr algn="just">
              <a:spcBef>
                <a:spcPts val="1238"/>
              </a:spcBef>
              <a:buNone/>
            </a:pP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Có nhiều loại khoáng sản</a:t>
            </a:r>
          </a:p>
          <a:p>
            <a:pPr algn="just">
              <a:spcBef>
                <a:spcPts val="1238"/>
              </a:spcBef>
              <a:buNone/>
            </a:pP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Trữ năng thủy điện dồi dào</a:t>
            </a:r>
            <a:endParaRPr lang="vi-VN" sz="20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28600" y="4060686"/>
            <a:ext cx="4648200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sz="24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Khó khăn: 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 hình bị chia cắt, thời tiết diễn biến thất thường, khoáng sản có trữ lượng nhỏ, khai thác phức tạp</a:t>
            </a:r>
            <a:endParaRPr lang="vi-VN" sz="28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4940085" y="1752602"/>
            <a:ext cx="0" cy="480318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3"/>
          <p:cNvSpPr txBox="1">
            <a:spLocks noChangeArrowheads="1"/>
          </p:cNvSpPr>
          <p:nvPr/>
        </p:nvSpPr>
        <p:spPr bwMode="auto">
          <a:xfrm>
            <a:off x="4974955" y="2378455"/>
            <a:ext cx="4166456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400" dirty="0" err="1" smtClean="0">
                <a:solidFill>
                  <a:srgbClr val="7030A0"/>
                </a:solidFill>
                <a:latin typeface="Arial" panose="020B0604020202020204" pitchFamily="34" charset="0"/>
              </a:rPr>
              <a:t>Nhắc</a:t>
            </a:r>
            <a:r>
              <a:rPr lang="en-US" sz="2400" dirty="0" smtClean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Arial" panose="020B0604020202020204" pitchFamily="34" charset="0"/>
              </a:rPr>
              <a:t>lại</a:t>
            </a:r>
            <a:r>
              <a:rPr lang="en-US" sz="2400" dirty="0" smtClean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Arial" panose="020B0604020202020204" pitchFamily="34" charset="0"/>
              </a:rPr>
              <a:t>những</a:t>
            </a:r>
            <a:r>
              <a:rPr lang="en-US" sz="2400" dirty="0" smtClean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Arial" panose="020B0604020202020204" pitchFamily="34" charset="0"/>
              </a:rPr>
              <a:t>khó</a:t>
            </a:r>
            <a:r>
              <a:rPr lang="en-US" sz="2400" dirty="0" smtClean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Arial" panose="020B0604020202020204" pitchFamily="34" charset="0"/>
              </a:rPr>
              <a:t>khăn</a:t>
            </a:r>
            <a:r>
              <a:rPr lang="en-US" sz="2400" dirty="0" smtClean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Arial" panose="020B0604020202020204" pitchFamily="34" charset="0"/>
              </a:rPr>
              <a:t>gì</a:t>
            </a:r>
            <a:r>
              <a:rPr lang="en-US" sz="2400" dirty="0" smtClean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Arial" panose="020B0604020202020204" pitchFamily="34" charset="0"/>
              </a:rPr>
              <a:t>về</a:t>
            </a:r>
            <a:r>
              <a:rPr lang="en-US" sz="2400" dirty="0" smtClean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Arial" panose="020B0604020202020204" pitchFamily="34" charset="0"/>
              </a:rPr>
              <a:t>điều</a:t>
            </a:r>
            <a:r>
              <a:rPr lang="en-US" sz="2400" dirty="0" smtClean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Arial" panose="020B0604020202020204" pitchFamily="34" charset="0"/>
              </a:rPr>
              <a:t>kiện</a:t>
            </a:r>
            <a:r>
              <a:rPr lang="en-US" sz="2400" dirty="0" smtClean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Arial" panose="020B0604020202020204" pitchFamily="34" charset="0"/>
              </a:rPr>
              <a:t>tự</a:t>
            </a:r>
            <a:r>
              <a:rPr lang="en-US" sz="2400" dirty="0" smtClean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Arial" panose="020B0604020202020204" pitchFamily="34" charset="0"/>
              </a:rPr>
              <a:t>nhiên</a:t>
            </a:r>
            <a:r>
              <a:rPr lang="en-US" sz="2400" dirty="0" smtClean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Arial" panose="020B0604020202020204" pitchFamily="34" charset="0"/>
              </a:rPr>
              <a:t>và</a:t>
            </a:r>
            <a:r>
              <a:rPr lang="en-US" sz="2400" dirty="0" smtClean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Arial" panose="020B0604020202020204" pitchFamily="34" charset="0"/>
              </a:rPr>
              <a:t>tài</a:t>
            </a:r>
            <a:r>
              <a:rPr lang="en-US" sz="2400" dirty="0" smtClean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Arial" panose="020B0604020202020204" pitchFamily="34" charset="0"/>
              </a:rPr>
              <a:t>nguyên</a:t>
            </a:r>
            <a:r>
              <a:rPr lang="en-US" sz="2400" dirty="0" smtClean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Arial" panose="020B0604020202020204" pitchFamily="34" charset="0"/>
              </a:rPr>
              <a:t>thiên</a:t>
            </a:r>
            <a:r>
              <a:rPr lang="en-US" sz="2400" dirty="0" smtClean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Arial" panose="020B0604020202020204" pitchFamily="34" charset="0"/>
              </a:rPr>
              <a:t>nhiên</a:t>
            </a:r>
            <a:r>
              <a:rPr lang="en-US" sz="2400" dirty="0" smtClean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Arial" panose="020B0604020202020204" pitchFamily="34" charset="0"/>
              </a:rPr>
              <a:t>của</a:t>
            </a:r>
            <a:r>
              <a:rPr lang="en-US" sz="2400" dirty="0" smtClean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Arial" panose="020B0604020202020204" pitchFamily="34" charset="0"/>
              </a:rPr>
              <a:t>vùng</a:t>
            </a:r>
            <a:r>
              <a:rPr lang="en-US" sz="2400" dirty="0" smtClean="0">
                <a:solidFill>
                  <a:srgbClr val="7030A0"/>
                </a:solidFill>
                <a:latin typeface="Arial" panose="020B0604020202020204" pitchFamily="34" charset="0"/>
              </a:rPr>
              <a:t> TD&amp;MNBB?</a:t>
            </a:r>
            <a:endParaRPr lang="en-US" sz="2400" dirty="0">
              <a:solidFill>
                <a:srgbClr val="7030A0"/>
              </a:solidFill>
              <a:latin typeface="Arial" panose="020B0604020202020204" pitchFamily="34" charset="0"/>
            </a:endParaRPr>
          </a:p>
        </p:txBody>
      </p: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168971" y="469780"/>
            <a:ext cx="5524500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1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VỊ TRÍ ĐỊA LÍ VÀ GIỚI HẠN LÃNH THỔ</a:t>
            </a:r>
            <a:endParaRPr lang="en-US" sz="1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  <a:hlinkClick r:id="rId2" action="ppaction://hlinksldjump"/>
            </a:endParaRPr>
          </a:p>
          <a:p>
            <a:pPr>
              <a:spcBef>
                <a:spcPct val="50000"/>
              </a:spcBef>
              <a:buFontTx/>
              <a:buNone/>
            </a:pPr>
            <a:endParaRPr lang="en-US" sz="1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381000" y="69670"/>
            <a:ext cx="808471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TIẾT 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20 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- BÀI 17: VÙNG TRUNG DU VÀ MIỀN NÚI BẮC BỘ</a:t>
            </a:r>
          </a:p>
        </p:txBody>
      </p:sp>
      <p:sp>
        <p:nvSpPr>
          <p:cNvPr id="18" name="Text Box 18"/>
          <p:cNvSpPr txBox="1">
            <a:spLocks noChangeArrowheads="1"/>
          </p:cNvSpPr>
          <p:nvPr/>
        </p:nvSpPr>
        <p:spPr bwMode="auto">
          <a:xfrm>
            <a:off x="132080" y="900115"/>
            <a:ext cx="741673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1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ĐIỀU KIỆN TỰ NHIÊN VÀ TÀI NGUYÊN THIÊN </a:t>
            </a:r>
            <a:r>
              <a:rPr lang="en-US" sz="1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1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5328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7756525" y="178752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2400" smtClean="0">
              <a:solidFill>
                <a:srgbClr val="000000"/>
              </a:solidFill>
              <a:latin typeface="VNI-Times" pitchFamily="2" charset="0"/>
            </a:endParaRPr>
          </a:p>
        </p:txBody>
      </p:sp>
      <p:pic>
        <p:nvPicPr>
          <p:cNvPr id="21507" name="Picture 3" descr="1343383680-sat-lo-dat1"/>
          <p:cNvPicPr>
            <a:picLocks noChangeAspect="1" noChangeArrowheads="1"/>
          </p:cNvPicPr>
          <p:nvPr/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0"/>
            <a:ext cx="44196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532759942012083122201651"/>
          <p:cNvPicPr>
            <a:picLocks noChangeAspect="1" noChangeArrowheads="1"/>
          </p:cNvPicPr>
          <p:nvPr/>
        </p:nvPicPr>
        <p:blipFill>
          <a:blip r:embed="rId3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482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5" descr="ImageView"/>
          <p:cNvPicPr>
            <a:picLocks noChangeAspect="1" noChangeArrowheads="1"/>
          </p:cNvPicPr>
          <p:nvPr/>
        </p:nvPicPr>
        <p:blipFill>
          <a:blip r:embed="rId4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505200"/>
            <a:ext cx="441960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10" name="Text Box 6"/>
          <p:cNvSpPr txBox="1">
            <a:spLocks noChangeArrowheads="1"/>
          </p:cNvSpPr>
          <p:nvPr/>
        </p:nvSpPr>
        <p:spPr bwMode="auto">
          <a:xfrm>
            <a:off x="2667000" y="609600"/>
            <a:ext cx="4114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smtClean="0">
                <a:solidFill>
                  <a:srgbClr val="FF0000"/>
                </a:solidFill>
                <a:latin typeface="Times New Roman" pitchFamily="18" charset="0"/>
              </a:rPr>
              <a:t>LŨ QUÉT, LỞ ĐẤT</a:t>
            </a:r>
            <a:r>
              <a:rPr lang="en-US" altLang="en-US" sz="2800" smtClean="0">
                <a:solidFill>
                  <a:srgbClr val="FF0000"/>
                </a:solidFill>
                <a:latin typeface="VNI-Times" pitchFamily="2" charset="0"/>
              </a:rPr>
              <a:t> </a:t>
            </a:r>
          </a:p>
        </p:txBody>
      </p:sp>
      <p:pic>
        <p:nvPicPr>
          <p:cNvPr id="21511" name="Picture 7" descr="2"/>
          <p:cNvPicPr>
            <a:picLocks noChangeAspect="1" noChangeArrowheads="1"/>
          </p:cNvPicPr>
          <p:nvPr/>
        </p:nvPicPr>
        <p:blipFill>
          <a:blip r:embed="rId5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5200"/>
            <a:ext cx="464820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12" name="Text Box 8"/>
          <p:cNvSpPr txBox="1">
            <a:spLocks noChangeArrowheads="1"/>
          </p:cNvSpPr>
          <p:nvPr/>
        </p:nvSpPr>
        <p:spPr bwMode="auto">
          <a:xfrm>
            <a:off x="3733800" y="4343400"/>
            <a:ext cx="1981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smtClean="0">
                <a:solidFill>
                  <a:srgbClr val="FF0000"/>
                </a:solidFill>
                <a:latin typeface="Times New Roman" pitchFamily="18" charset="0"/>
              </a:rPr>
              <a:t>RÉT HẠI</a:t>
            </a:r>
          </a:p>
        </p:txBody>
      </p:sp>
      <p:sp>
        <p:nvSpPr>
          <p:cNvPr id="21513" name="Text Box 9"/>
          <p:cNvSpPr txBox="1">
            <a:spLocks noChangeArrowheads="1"/>
          </p:cNvSpPr>
          <p:nvPr/>
        </p:nvSpPr>
        <p:spPr bwMode="auto">
          <a:xfrm>
            <a:off x="2743200" y="1143000"/>
            <a:ext cx="3581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altLang="en-US" sz="2400" smtClean="0">
              <a:solidFill>
                <a:srgbClr val="000000"/>
              </a:solidFill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8015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5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5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5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5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2" presetClass="emph" presetSubtype="0" repeatCount="300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47" presetID="22" presetClass="emph" presetSubtype="0" repeatCount="3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15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215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0" grpId="0"/>
      <p:bldP spid="21510" grpId="1"/>
      <p:bldP spid="215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Picture 4" descr="Chat Pha Ru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549275"/>
            <a:ext cx="5976937" cy="431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304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4" name="Picture 4" descr="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5" name="Picture 5" descr="images748165Untitled1jpg132850038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0"/>
            <a:ext cx="44958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6" name="Picture 6" descr="avata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5200"/>
            <a:ext cx="457200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7" name="Picture 7" descr="245240"/>
          <p:cNvPicPr>
            <a:picLocks noChangeAspect="1" noChangeArrowheads="1"/>
          </p:cNvPicPr>
          <p:nvPr/>
        </p:nvPicPr>
        <p:blipFill>
          <a:blip r:embed="rId5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505200"/>
            <a:ext cx="480060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3574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0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30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40"/>
          <p:cNvSpPr txBox="1">
            <a:spLocks noChangeArrowheads="1"/>
          </p:cNvSpPr>
          <p:nvPr/>
        </p:nvSpPr>
        <p:spPr bwMode="auto">
          <a:xfrm>
            <a:off x="1654554" y="47786"/>
            <a:ext cx="6189662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bIns="13716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FF33CC"/>
                </a:solidFill>
              </a:rPr>
              <a:t>SỰ PHÂN HOÁ LÃNH THỔ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76200" y="779625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TIẾT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</a:rPr>
              <a:t>20 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– BÀI 17: VÙNG TRUNG DU VÀ MIỀN NÚI BẮC BỘ</a:t>
            </a:r>
          </a:p>
        </p:txBody>
      </p:sp>
    </p:spTree>
    <p:extLst>
      <p:ext uri="{BB962C8B-B14F-4D97-AF65-F5344CB8AC3E}">
        <p14:creationId xmlns:p14="http://schemas.microsoft.com/office/powerpoint/2010/main" val="42898719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83857_buoc-tien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8956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3" name="Picture 4" descr="img996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-162482"/>
            <a:ext cx="3120946" cy="3667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5" name="Picture 19" descr="0-aa-vanhoaxula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38600"/>
            <a:ext cx="26670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6" name="Picture 2" descr="201301-28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599" y="4076700"/>
            <a:ext cx="30480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7" name="Picture 5" descr="images657261_DSC_071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114800"/>
            <a:ext cx="3048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Flowchart: Process 10"/>
          <p:cNvSpPr/>
          <p:nvPr/>
        </p:nvSpPr>
        <p:spPr>
          <a:xfrm>
            <a:off x="0" y="6400800"/>
            <a:ext cx="1219200" cy="457200"/>
          </a:xfrm>
          <a:prstGeom prst="flowChartProcess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Tày</a:t>
            </a:r>
            <a:endParaRPr lang="en-US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Flowchart: Process 11"/>
          <p:cNvSpPr/>
          <p:nvPr/>
        </p:nvSpPr>
        <p:spPr>
          <a:xfrm>
            <a:off x="2895600" y="6400800"/>
            <a:ext cx="1295400" cy="457200"/>
          </a:xfrm>
          <a:prstGeom prst="flowChartProcess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endParaRPr lang="en-US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Flowchart: Process 12"/>
          <p:cNvSpPr/>
          <p:nvPr/>
        </p:nvSpPr>
        <p:spPr>
          <a:xfrm>
            <a:off x="7848600" y="6400800"/>
            <a:ext cx="1295400" cy="457200"/>
          </a:xfrm>
          <a:prstGeom prst="flowChartProcess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Dao</a:t>
            </a:r>
          </a:p>
        </p:txBody>
      </p:sp>
      <p:pic>
        <p:nvPicPr>
          <p:cNvPr id="14" name="Picture 4" descr="15792279sapavietnamaug29unidentifiedwomenfromthereddaoethnicminoritypeopleworkinginfieldo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9960"/>
            <a:ext cx="3064760" cy="3485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54428" y="3022604"/>
            <a:ext cx="9144000" cy="1200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>
            <a:spAutoFit/>
          </a:bodyPr>
          <a:lstStyle/>
          <a:p>
            <a:pPr eaLnBrk="1" hangingPunct="1">
              <a:buFontTx/>
              <a:buChar char="-"/>
            </a:pPr>
            <a:r>
              <a:rPr lang="en-US" sz="24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24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sz="24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24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4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4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4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canh</a:t>
            </a:r>
            <a:r>
              <a:rPr lang="en-US" sz="24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4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dốc,trồng</a:t>
            </a:r>
            <a:r>
              <a:rPr lang="en-US" sz="24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4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24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dược</a:t>
            </a:r>
            <a:r>
              <a:rPr lang="en-US" sz="24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liệu,rau</a:t>
            </a:r>
            <a:r>
              <a:rPr lang="en-US" sz="24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4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cận</a:t>
            </a:r>
            <a:r>
              <a:rPr lang="en-US" sz="24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24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đới</a:t>
            </a:r>
            <a:r>
              <a:rPr lang="en-US" sz="24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…)</a:t>
            </a:r>
          </a:p>
          <a:p>
            <a:pPr eaLnBrk="1" hangingPunct="1">
              <a:buFontTx/>
              <a:buChar char="-"/>
            </a:pPr>
            <a:r>
              <a:rPr lang="en-US" sz="24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24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4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endParaRPr lang="en-US" sz="2400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039912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ext Box 2"/>
          <p:cNvSpPr txBox="1">
            <a:spLocks noChangeArrowheads="1"/>
          </p:cNvSpPr>
          <p:nvPr/>
        </p:nvSpPr>
        <p:spPr bwMode="auto">
          <a:xfrm>
            <a:off x="4160044" y="2016125"/>
            <a:ext cx="1847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sz="2400">
              <a:latin typeface="VNI-Times" pitchFamily="2" charset="0"/>
            </a:endParaRPr>
          </a:p>
        </p:txBody>
      </p:sp>
      <p:sp>
        <p:nvSpPr>
          <p:cNvPr id="77827" name="Text Box 3"/>
          <p:cNvSpPr txBox="1">
            <a:spLocks noChangeArrowheads="1"/>
          </p:cNvSpPr>
          <p:nvPr/>
        </p:nvSpPr>
        <p:spPr bwMode="auto">
          <a:xfrm>
            <a:off x="3486150" y="4114800"/>
            <a:ext cx="29146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vi-VN" sz="2400">
              <a:latin typeface="VNI-Times" pitchFamily="2" charset="0"/>
            </a:endParaRPr>
          </a:p>
        </p:txBody>
      </p:sp>
      <p:pic>
        <p:nvPicPr>
          <p:cNvPr id="77828" name="Picture 4" descr="ACN10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50" y="3241040"/>
            <a:ext cx="405765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9" name="Picture 5" descr="101_15_phongsu_pha-rung-o-muong-lat-thanh-hoa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0"/>
            <a:ext cx="405765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0" name="Picture 2" descr="110111160807-856-220"/>
          <p:cNvPicPr>
            <a:picLocks noChangeAspect="1" noChangeArrowheads="1"/>
          </p:cNvPicPr>
          <p:nvPr/>
        </p:nvPicPr>
        <p:blipFill>
          <a:blip r:embed="rId4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150" y="0"/>
            <a:ext cx="421005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1" name="Picture 7" descr="1_63501786838306135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150" y="3276600"/>
            <a:ext cx="421005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8" name="Rectangle 11"/>
          <p:cNvSpPr>
            <a:spLocks noChangeArrowheads="1"/>
          </p:cNvSpPr>
          <p:nvPr/>
        </p:nvSpPr>
        <p:spPr bwMode="auto">
          <a:xfrm>
            <a:off x="152400" y="2967038"/>
            <a:ext cx="8991600" cy="95410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8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8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28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endParaRPr lang="en-US" sz="28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sz="28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8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8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28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09802254"/>
      </p:ext>
    </p:extLst>
  </p:cSld>
  <p:clrMapOvr>
    <a:masterClrMapping/>
  </p:clrMapOvr>
  <p:transition spd="med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09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ext Box 2"/>
          <p:cNvSpPr txBox="1">
            <a:spLocks noChangeArrowheads="1"/>
          </p:cNvSpPr>
          <p:nvPr/>
        </p:nvSpPr>
        <p:spPr bwMode="auto">
          <a:xfrm>
            <a:off x="4286250" y="0"/>
            <a:ext cx="3257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vi-VN" sz="2400">
              <a:latin typeface="VNI-Times" pitchFamily="2" charset="0"/>
            </a:endParaRPr>
          </a:p>
        </p:txBody>
      </p:sp>
      <p:pic>
        <p:nvPicPr>
          <p:cNvPr id="54275" name="Picture 3" descr="DSC_1602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6" name="Text Box 4"/>
          <p:cNvSpPr txBox="1">
            <a:spLocks noChangeArrowheads="1"/>
          </p:cNvSpPr>
          <p:nvPr/>
        </p:nvSpPr>
        <p:spPr bwMode="auto">
          <a:xfrm>
            <a:off x="533400" y="152400"/>
            <a:ext cx="67818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sz="2400" b="1" i="1" dirty="0">
                <a:solidFill>
                  <a:srgbClr val="AE025C"/>
                </a:solidFill>
                <a:latin typeface="VNI-Times" pitchFamily="2" charset="0"/>
              </a:rPr>
              <a:t> </a:t>
            </a:r>
            <a:r>
              <a:rPr lang="en-US" sz="2800" b="1" i="1" dirty="0" err="1">
                <a:solidFill>
                  <a:srgbClr val="AE025C"/>
                </a:solidFill>
                <a:latin typeface="Times New Roman" panose="02020603050405020304" pitchFamily="18" charset="0"/>
              </a:rPr>
              <a:t>Giải</a:t>
            </a:r>
            <a:r>
              <a:rPr lang="en-US" sz="2800" b="1" i="1" dirty="0">
                <a:solidFill>
                  <a:srgbClr val="AE025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AE025C"/>
                </a:solidFill>
                <a:latin typeface="Times New Roman" panose="02020603050405020304" pitchFamily="18" charset="0"/>
              </a:rPr>
              <a:t>pháp</a:t>
            </a:r>
            <a:r>
              <a:rPr lang="en-US" sz="2800" b="1" i="1" dirty="0">
                <a:solidFill>
                  <a:srgbClr val="AE025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AE025C"/>
                </a:solidFill>
                <a:latin typeface="Times New Roman" panose="02020603050405020304" pitchFamily="18" charset="0"/>
              </a:rPr>
              <a:t>để</a:t>
            </a:r>
            <a:r>
              <a:rPr lang="en-US" sz="2800" b="1" i="1" dirty="0">
                <a:solidFill>
                  <a:srgbClr val="AE025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AE025C"/>
                </a:solidFill>
                <a:latin typeface="Times New Roman" panose="02020603050405020304" pitchFamily="18" charset="0"/>
              </a:rPr>
              <a:t>góp</a:t>
            </a:r>
            <a:r>
              <a:rPr lang="en-US" sz="2800" b="1" i="1" dirty="0">
                <a:solidFill>
                  <a:srgbClr val="AE025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AE025C"/>
                </a:solidFill>
                <a:latin typeface="Times New Roman" panose="02020603050405020304" pitchFamily="18" charset="0"/>
              </a:rPr>
              <a:t>phần</a:t>
            </a:r>
            <a:r>
              <a:rPr lang="en-US" sz="2800" b="1" i="1" dirty="0">
                <a:solidFill>
                  <a:srgbClr val="AE025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AE025C"/>
                </a:solidFill>
                <a:latin typeface="Times New Roman" panose="02020603050405020304" pitchFamily="18" charset="0"/>
              </a:rPr>
              <a:t>nâng</a:t>
            </a:r>
            <a:r>
              <a:rPr lang="en-US" sz="2800" b="1" i="1" dirty="0">
                <a:solidFill>
                  <a:srgbClr val="AE025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AE025C"/>
                </a:solidFill>
                <a:latin typeface="Times New Roman" panose="02020603050405020304" pitchFamily="18" charset="0"/>
              </a:rPr>
              <a:t>cao</a:t>
            </a:r>
            <a:r>
              <a:rPr lang="en-US" sz="2800" b="1" i="1" dirty="0">
                <a:solidFill>
                  <a:srgbClr val="AE025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AE025C"/>
                </a:solidFill>
                <a:latin typeface="Times New Roman" panose="02020603050405020304" pitchFamily="18" charset="0"/>
              </a:rPr>
              <a:t>đời</a:t>
            </a:r>
            <a:r>
              <a:rPr lang="en-US" sz="2800" b="1" i="1" dirty="0">
                <a:solidFill>
                  <a:srgbClr val="AE025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AE025C"/>
                </a:solidFill>
                <a:latin typeface="Times New Roman" panose="02020603050405020304" pitchFamily="18" charset="0"/>
              </a:rPr>
              <a:t>sống</a:t>
            </a:r>
            <a:r>
              <a:rPr lang="en-US" sz="2800" b="1" i="1" dirty="0">
                <a:solidFill>
                  <a:srgbClr val="AE025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AE025C"/>
                </a:solidFill>
                <a:latin typeface="Times New Roman" panose="02020603050405020304" pitchFamily="18" charset="0"/>
              </a:rPr>
              <a:t>các</a:t>
            </a:r>
            <a:r>
              <a:rPr lang="en-US" sz="2800" b="1" i="1" dirty="0">
                <a:solidFill>
                  <a:srgbClr val="AE025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AE025C"/>
                </a:solidFill>
                <a:latin typeface="Times New Roman" panose="02020603050405020304" pitchFamily="18" charset="0"/>
              </a:rPr>
              <a:t>dân</a:t>
            </a:r>
            <a:r>
              <a:rPr lang="en-US" sz="2800" b="1" i="1" dirty="0">
                <a:solidFill>
                  <a:srgbClr val="AE025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AE025C"/>
                </a:solidFill>
                <a:latin typeface="Times New Roman" panose="02020603050405020304" pitchFamily="18" charset="0"/>
              </a:rPr>
              <a:t>tộc</a:t>
            </a:r>
            <a:r>
              <a:rPr lang="en-US" sz="2800" b="1" i="1" dirty="0">
                <a:solidFill>
                  <a:srgbClr val="AE025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AE025C"/>
                </a:solidFill>
                <a:latin typeface="Times New Roman" panose="02020603050405020304" pitchFamily="18" charset="0"/>
              </a:rPr>
              <a:t>trong</a:t>
            </a:r>
            <a:r>
              <a:rPr lang="en-US" sz="2800" b="1" i="1" dirty="0">
                <a:solidFill>
                  <a:srgbClr val="AE025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AE025C"/>
                </a:solidFill>
                <a:latin typeface="Times New Roman" panose="02020603050405020304" pitchFamily="18" charset="0"/>
              </a:rPr>
              <a:t>vùng</a:t>
            </a:r>
            <a:r>
              <a:rPr lang="en-US" sz="2800" b="1" i="1" dirty="0">
                <a:solidFill>
                  <a:srgbClr val="AE025C"/>
                </a:solidFill>
                <a:latin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30850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42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42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42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4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4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ext Box 2"/>
          <p:cNvSpPr txBox="1">
            <a:spLocks noChangeArrowheads="1"/>
          </p:cNvSpPr>
          <p:nvPr/>
        </p:nvSpPr>
        <p:spPr bwMode="auto">
          <a:xfrm>
            <a:off x="4286250" y="0"/>
            <a:ext cx="3257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vi-VN" sz="2400">
              <a:latin typeface="VNI-Times" pitchFamily="2" charset="0"/>
            </a:endParaRPr>
          </a:p>
        </p:txBody>
      </p:sp>
      <p:pic>
        <p:nvPicPr>
          <p:cNvPr id="55299" name="Picture 3" descr="012(2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0"/>
            <a:ext cx="4438650" cy="3352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0" name="Picture 4" descr="img523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-76200"/>
            <a:ext cx="45593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1" name="Picture 5" descr="GDM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3429000"/>
            <a:ext cx="4441825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2" name="Picture 6" descr="Lễ động thổ dự án ''siêu bệnh viện'' tại Vĩnh Phúc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429000"/>
            <a:ext cx="436245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3" name="Text Box 7"/>
          <p:cNvSpPr txBox="1">
            <a:spLocks noChangeArrowheads="1"/>
          </p:cNvSpPr>
          <p:nvPr/>
        </p:nvSpPr>
        <p:spPr bwMode="auto">
          <a:xfrm>
            <a:off x="1524000" y="3200400"/>
            <a:ext cx="6616700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XÂY DỰNG CƠ SỞ HẠ TẦNG HOÀN THIỆN</a:t>
            </a:r>
          </a:p>
        </p:txBody>
      </p:sp>
      <p:sp>
        <p:nvSpPr>
          <p:cNvPr id="55304" name="Text Box 8"/>
          <p:cNvSpPr txBox="1">
            <a:spLocks noChangeArrowheads="1"/>
          </p:cNvSpPr>
          <p:nvPr/>
        </p:nvSpPr>
        <p:spPr bwMode="auto">
          <a:xfrm>
            <a:off x="152400" y="0"/>
            <a:ext cx="1133475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ĐIỆN</a:t>
            </a:r>
          </a:p>
        </p:txBody>
      </p:sp>
      <p:sp>
        <p:nvSpPr>
          <p:cNvPr id="55305" name="Text Box 9"/>
          <p:cNvSpPr txBox="1">
            <a:spLocks noChangeArrowheads="1"/>
          </p:cNvSpPr>
          <p:nvPr/>
        </p:nvSpPr>
        <p:spPr bwMode="auto">
          <a:xfrm>
            <a:off x="7556500" y="-4465"/>
            <a:ext cx="1457325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ĐƯỜNG</a:t>
            </a:r>
          </a:p>
        </p:txBody>
      </p:sp>
      <p:sp>
        <p:nvSpPr>
          <p:cNvPr id="55306" name="Text Box 10"/>
          <p:cNvSpPr txBox="1">
            <a:spLocks noChangeArrowheads="1"/>
          </p:cNvSpPr>
          <p:nvPr/>
        </p:nvSpPr>
        <p:spPr bwMode="auto">
          <a:xfrm>
            <a:off x="-4763" y="6243935"/>
            <a:ext cx="1447800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TRẠM</a:t>
            </a:r>
          </a:p>
        </p:txBody>
      </p:sp>
      <p:sp>
        <p:nvSpPr>
          <p:cNvPr id="55307" name="Text Box 11"/>
          <p:cNvSpPr txBox="1">
            <a:spLocks noChangeArrowheads="1"/>
          </p:cNvSpPr>
          <p:nvPr/>
        </p:nvSpPr>
        <p:spPr bwMode="auto">
          <a:xfrm>
            <a:off x="7254875" y="6243935"/>
            <a:ext cx="1771650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TRƯỜNG</a:t>
            </a:r>
          </a:p>
        </p:txBody>
      </p:sp>
    </p:spTree>
    <p:extLst>
      <p:ext uri="{BB962C8B-B14F-4D97-AF65-F5344CB8AC3E}">
        <p14:creationId xmlns:p14="http://schemas.microsoft.com/office/powerpoint/2010/main" val="1130664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52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52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53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53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53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53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53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53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53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53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53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53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53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53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53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53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53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53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9" dur="1000"/>
                                        <p:tgtEl>
                                          <p:spTgt spid="55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03" grpId="0" animBg="1"/>
      <p:bldP spid="55304" grpId="0" animBg="1"/>
      <p:bldP spid="55305" grpId="0" animBg="1"/>
      <p:bldP spid="55306" grpId="0" animBg="1"/>
      <p:bldP spid="5530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946" name="Picture 2" descr="Cove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526" y="5961065"/>
            <a:ext cx="2503885" cy="61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0947" name="Picture 3" descr="Cov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241" y="5370515"/>
            <a:ext cx="2581275" cy="68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0948" name="Picture 4" descr="Cove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451" y="5105400"/>
            <a:ext cx="394097" cy="115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0949" name="Picture 5" descr="Cove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051" y="4549777"/>
            <a:ext cx="2440781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0950" name="Picture 6" descr="Cove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886202"/>
            <a:ext cx="2549129" cy="72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0951" name="Picture 7" descr="Cover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0685" y="4349750"/>
            <a:ext cx="546497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0952" name="Picture 8" descr="Cover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1" y="2900363"/>
            <a:ext cx="2516981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0953" name="Picture 9" descr="Cover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575" y="2114550"/>
            <a:ext cx="2576513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0954" name="Picture 10" descr="Cover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8075" y="2743202"/>
            <a:ext cx="466725" cy="243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0955" name="Picture 11" descr="Cover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3262312"/>
            <a:ext cx="628650" cy="199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0956" name="Picture 12" descr="Cover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0041" y="6019802"/>
            <a:ext cx="1960959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0957" name="Picture 13" descr="Cover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7851" y="5334002"/>
            <a:ext cx="422672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0958" name="Picture 14" descr="Cover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3866" y="4953000"/>
            <a:ext cx="1837134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0959" name="Picture 15" descr="Cover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1" y="4935540"/>
            <a:ext cx="621506" cy="49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0960" name="Picture 16" descr="Cover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4805" y="3014663"/>
            <a:ext cx="1910953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0961" name="Picture 17" descr="Cover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4803" y="2936877"/>
            <a:ext cx="1908572" cy="42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0962" name="Picture 18" descr="Cover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5507" y="2249488"/>
            <a:ext cx="1997869" cy="81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0963" name="Picture 19" descr="Cover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524000"/>
            <a:ext cx="1990725" cy="156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0964" name="Picture 20" descr="Cover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700" y="2819400"/>
            <a:ext cx="490538" cy="260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0965" name="Picture 21" descr="Cover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700" y="3200400"/>
            <a:ext cx="1248966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0966" name="Picture 22" descr="Cover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5170" y="1200150"/>
            <a:ext cx="1037035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0967" name="Picture 23" descr="Cover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5169" y="1155702"/>
            <a:ext cx="1038225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0968" name="Picture 24" descr="Cover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5170" y="738190"/>
            <a:ext cx="1131094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0969" name="Picture 25" descr="Cover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5294" y="1165227"/>
            <a:ext cx="1690688" cy="92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0970" name="Picture 26" descr="Cover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7904" y="701675"/>
            <a:ext cx="1273969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0971" name="Picture 27" descr="Cover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9457" y="222250"/>
            <a:ext cx="1112044" cy="103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0972" name="Picture 28" descr="Cover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7" y="236538"/>
            <a:ext cx="1281113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0973" name="Picture 29" descr="Cover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5053" y="1176340"/>
            <a:ext cx="1151334" cy="213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0974" name="Picture 30" descr="Cover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2912" y="2936875"/>
            <a:ext cx="596504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7731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10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10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0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10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109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2109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210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10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109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10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10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109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109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10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210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2109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2109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2109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2109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 nodeType="clickPar">
                      <p:stCondLst>
                        <p:cond delay="indefinite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8" dur="500"/>
                                        <p:tgtEl>
                                          <p:spTgt spid="2109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3" dur="500"/>
                                        <p:tgtEl>
                                          <p:spTgt spid="2109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6" dur="500"/>
                                        <p:tgtEl>
                                          <p:spTgt spid="2109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9" dur="500"/>
                                        <p:tgtEl>
                                          <p:spTgt spid="210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 nodeType="clickPar">
                      <p:stCondLst>
                        <p:cond delay="indefinite"/>
                      </p:stCondLst>
                      <p:childTnLst>
                        <p:par>
                          <p:cTn id="1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4" dur="500"/>
                                        <p:tgtEl>
                                          <p:spTgt spid="2109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 nodeType="clickPar">
                      <p:stCondLst>
                        <p:cond delay="indefinite"/>
                      </p:stCondLst>
                      <p:childTnLst>
                        <p:par>
                          <p:cTn id="1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9" dur="500"/>
                                        <p:tgtEl>
                                          <p:spTgt spid="2109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 nodeType="clickPar">
                      <p:stCondLst>
                        <p:cond delay="indefinite"/>
                      </p:stCondLst>
                      <p:childTnLst>
                        <p:par>
                          <p:cTn id="1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4" dur="500"/>
                                        <p:tgtEl>
                                          <p:spTgt spid="2109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 nodeType="clickPar">
                      <p:stCondLst>
                        <p:cond delay="indefinite"/>
                      </p:stCondLst>
                      <p:childTnLst>
                        <p:par>
                          <p:cTn id="1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9" dur="500"/>
                                        <p:tgtEl>
                                          <p:spTgt spid="210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 nodeType="clickPar">
                      <p:stCondLst>
                        <p:cond delay="indefinite"/>
                      </p:stCondLst>
                      <p:childTnLst>
                        <p:par>
                          <p:cTn id="1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4" dur="500"/>
                                        <p:tgtEl>
                                          <p:spTgt spid="210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 nodeType="clickPar">
                      <p:stCondLst>
                        <p:cond delay="indefinite"/>
                      </p:stCondLst>
                      <p:childTnLst>
                        <p:par>
                          <p:cTn id="1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9" dur="500"/>
                                        <p:tgtEl>
                                          <p:spTgt spid="210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Oval 2"/>
          <p:cNvSpPr>
            <a:spLocks noChangeArrowheads="1"/>
          </p:cNvSpPr>
          <p:nvPr/>
        </p:nvSpPr>
        <p:spPr bwMode="auto">
          <a:xfrm>
            <a:off x="1838325" y="715962"/>
            <a:ext cx="285750" cy="427038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6600">
                  <a:alpha val="98000"/>
                </a:srgbClr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43011" name="AutoShape 3"/>
          <p:cNvSpPr>
            <a:spLocks noChangeArrowheads="1"/>
          </p:cNvSpPr>
          <p:nvPr/>
        </p:nvSpPr>
        <p:spPr bwMode="auto">
          <a:xfrm>
            <a:off x="3257550" y="7620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28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3012" name="AutoShape 4"/>
          <p:cNvSpPr>
            <a:spLocks noChangeArrowheads="1"/>
          </p:cNvSpPr>
          <p:nvPr/>
        </p:nvSpPr>
        <p:spPr bwMode="auto">
          <a:xfrm>
            <a:off x="3543300" y="7620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3300"/>
              </a:solidFill>
            </a:endParaRPr>
          </a:p>
        </p:txBody>
      </p:sp>
      <p:sp>
        <p:nvSpPr>
          <p:cNvPr id="43013" name="AutoShape 5"/>
          <p:cNvSpPr>
            <a:spLocks noChangeArrowheads="1"/>
          </p:cNvSpPr>
          <p:nvPr/>
        </p:nvSpPr>
        <p:spPr bwMode="auto">
          <a:xfrm>
            <a:off x="3829050" y="7620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3300"/>
              </a:solidFill>
            </a:endParaRPr>
          </a:p>
        </p:txBody>
      </p:sp>
      <p:sp>
        <p:nvSpPr>
          <p:cNvPr id="43014" name="AutoShape 6"/>
          <p:cNvSpPr>
            <a:spLocks noChangeArrowheads="1"/>
          </p:cNvSpPr>
          <p:nvPr/>
        </p:nvSpPr>
        <p:spPr bwMode="auto">
          <a:xfrm>
            <a:off x="4114800" y="7620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3300"/>
              </a:solidFill>
            </a:endParaRPr>
          </a:p>
        </p:txBody>
      </p:sp>
      <p:sp>
        <p:nvSpPr>
          <p:cNvPr id="43015" name="AutoShape 8"/>
          <p:cNvSpPr>
            <a:spLocks noChangeArrowheads="1"/>
          </p:cNvSpPr>
          <p:nvPr/>
        </p:nvSpPr>
        <p:spPr bwMode="auto">
          <a:xfrm>
            <a:off x="4114800" y="12192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3300"/>
              </a:solidFill>
            </a:endParaRPr>
          </a:p>
        </p:txBody>
      </p:sp>
      <p:sp>
        <p:nvSpPr>
          <p:cNvPr id="43016" name="AutoShape 10"/>
          <p:cNvSpPr>
            <a:spLocks noChangeArrowheads="1"/>
          </p:cNvSpPr>
          <p:nvPr/>
        </p:nvSpPr>
        <p:spPr bwMode="auto">
          <a:xfrm>
            <a:off x="4686300" y="12192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3300"/>
              </a:solidFill>
            </a:endParaRPr>
          </a:p>
        </p:txBody>
      </p:sp>
      <p:sp>
        <p:nvSpPr>
          <p:cNvPr id="43017" name="AutoShape 11"/>
          <p:cNvSpPr>
            <a:spLocks noChangeArrowheads="1"/>
          </p:cNvSpPr>
          <p:nvPr/>
        </p:nvSpPr>
        <p:spPr bwMode="auto">
          <a:xfrm>
            <a:off x="3543300" y="16764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3300"/>
              </a:solidFill>
            </a:endParaRPr>
          </a:p>
        </p:txBody>
      </p:sp>
      <p:sp>
        <p:nvSpPr>
          <p:cNvPr id="43018" name="AutoShape 12"/>
          <p:cNvSpPr>
            <a:spLocks noChangeArrowheads="1"/>
          </p:cNvSpPr>
          <p:nvPr/>
        </p:nvSpPr>
        <p:spPr bwMode="auto">
          <a:xfrm>
            <a:off x="3829050" y="16764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3300"/>
              </a:solidFill>
            </a:endParaRPr>
          </a:p>
        </p:txBody>
      </p:sp>
      <p:sp>
        <p:nvSpPr>
          <p:cNvPr id="43019" name="AutoShape 13"/>
          <p:cNvSpPr>
            <a:spLocks noChangeArrowheads="1"/>
          </p:cNvSpPr>
          <p:nvPr/>
        </p:nvSpPr>
        <p:spPr bwMode="auto">
          <a:xfrm>
            <a:off x="4114800" y="16764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3300"/>
              </a:solidFill>
            </a:endParaRPr>
          </a:p>
        </p:txBody>
      </p:sp>
      <p:sp>
        <p:nvSpPr>
          <p:cNvPr id="43020" name="AutoShape 15"/>
          <p:cNvSpPr>
            <a:spLocks noChangeArrowheads="1"/>
          </p:cNvSpPr>
          <p:nvPr/>
        </p:nvSpPr>
        <p:spPr bwMode="auto">
          <a:xfrm>
            <a:off x="4400550" y="21336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3300"/>
              </a:solidFill>
            </a:endParaRPr>
          </a:p>
        </p:txBody>
      </p:sp>
      <p:sp>
        <p:nvSpPr>
          <p:cNvPr id="43021" name="AutoShape 16"/>
          <p:cNvSpPr>
            <a:spLocks noChangeArrowheads="1"/>
          </p:cNvSpPr>
          <p:nvPr/>
        </p:nvSpPr>
        <p:spPr bwMode="auto">
          <a:xfrm>
            <a:off x="4686300" y="21336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3300"/>
              </a:solidFill>
            </a:endParaRPr>
          </a:p>
        </p:txBody>
      </p:sp>
      <p:sp>
        <p:nvSpPr>
          <p:cNvPr id="43022" name="AutoShape 17"/>
          <p:cNvSpPr>
            <a:spLocks noChangeArrowheads="1"/>
          </p:cNvSpPr>
          <p:nvPr/>
        </p:nvSpPr>
        <p:spPr bwMode="auto">
          <a:xfrm>
            <a:off x="4972050" y="21336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3300"/>
              </a:solidFill>
            </a:endParaRPr>
          </a:p>
        </p:txBody>
      </p:sp>
      <p:sp>
        <p:nvSpPr>
          <p:cNvPr id="43023" name="AutoShape 18"/>
          <p:cNvSpPr>
            <a:spLocks noChangeArrowheads="1"/>
          </p:cNvSpPr>
          <p:nvPr/>
        </p:nvSpPr>
        <p:spPr bwMode="auto">
          <a:xfrm>
            <a:off x="2686050" y="21336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3300"/>
              </a:solidFill>
            </a:endParaRPr>
          </a:p>
        </p:txBody>
      </p:sp>
      <p:sp>
        <p:nvSpPr>
          <p:cNvPr id="43024" name="AutoShape 19"/>
          <p:cNvSpPr>
            <a:spLocks noChangeArrowheads="1"/>
          </p:cNvSpPr>
          <p:nvPr/>
        </p:nvSpPr>
        <p:spPr bwMode="auto">
          <a:xfrm>
            <a:off x="2971800" y="21336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3300"/>
              </a:solidFill>
            </a:endParaRPr>
          </a:p>
        </p:txBody>
      </p:sp>
      <p:sp>
        <p:nvSpPr>
          <p:cNvPr id="43025" name="AutoShape 20"/>
          <p:cNvSpPr>
            <a:spLocks noChangeArrowheads="1"/>
          </p:cNvSpPr>
          <p:nvPr/>
        </p:nvSpPr>
        <p:spPr bwMode="auto">
          <a:xfrm>
            <a:off x="3257550" y="21336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3300"/>
              </a:solidFill>
            </a:endParaRPr>
          </a:p>
        </p:txBody>
      </p:sp>
      <p:sp>
        <p:nvSpPr>
          <p:cNvPr id="43026" name="AutoShape 21"/>
          <p:cNvSpPr>
            <a:spLocks noChangeArrowheads="1"/>
          </p:cNvSpPr>
          <p:nvPr/>
        </p:nvSpPr>
        <p:spPr bwMode="auto">
          <a:xfrm>
            <a:off x="3543300" y="21336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3300"/>
              </a:solidFill>
            </a:endParaRPr>
          </a:p>
        </p:txBody>
      </p:sp>
      <p:sp>
        <p:nvSpPr>
          <p:cNvPr id="43027" name="AutoShape 22"/>
          <p:cNvSpPr>
            <a:spLocks noChangeArrowheads="1"/>
          </p:cNvSpPr>
          <p:nvPr/>
        </p:nvSpPr>
        <p:spPr bwMode="auto">
          <a:xfrm>
            <a:off x="3829050" y="21336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3300"/>
              </a:solidFill>
            </a:endParaRPr>
          </a:p>
        </p:txBody>
      </p:sp>
      <p:sp>
        <p:nvSpPr>
          <p:cNvPr id="43028" name="AutoShape 23"/>
          <p:cNvSpPr>
            <a:spLocks noChangeArrowheads="1"/>
          </p:cNvSpPr>
          <p:nvPr/>
        </p:nvSpPr>
        <p:spPr bwMode="auto">
          <a:xfrm>
            <a:off x="4114800" y="21336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3300"/>
              </a:solidFill>
            </a:endParaRPr>
          </a:p>
        </p:txBody>
      </p:sp>
      <p:sp>
        <p:nvSpPr>
          <p:cNvPr id="43029" name="AutoShape 25"/>
          <p:cNvSpPr>
            <a:spLocks noChangeArrowheads="1"/>
          </p:cNvSpPr>
          <p:nvPr/>
        </p:nvSpPr>
        <p:spPr bwMode="auto">
          <a:xfrm>
            <a:off x="4400550" y="25908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3300"/>
              </a:solidFill>
            </a:endParaRPr>
          </a:p>
        </p:txBody>
      </p:sp>
      <p:sp>
        <p:nvSpPr>
          <p:cNvPr id="43030" name="AutoShape 26"/>
          <p:cNvSpPr>
            <a:spLocks noChangeArrowheads="1"/>
          </p:cNvSpPr>
          <p:nvPr/>
        </p:nvSpPr>
        <p:spPr bwMode="auto">
          <a:xfrm>
            <a:off x="2686050" y="25908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3300"/>
              </a:solidFill>
            </a:endParaRPr>
          </a:p>
        </p:txBody>
      </p:sp>
      <p:sp>
        <p:nvSpPr>
          <p:cNvPr id="43031" name="AutoShape 27"/>
          <p:cNvSpPr>
            <a:spLocks noChangeArrowheads="1"/>
          </p:cNvSpPr>
          <p:nvPr/>
        </p:nvSpPr>
        <p:spPr bwMode="auto">
          <a:xfrm>
            <a:off x="2971800" y="25908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3300"/>
              </a:solidFill>
            </a:endParaRPr>
          </a:p>
        </p:txBody>
      </p:sp>
      <p:sp>
        <p:nvSpPr>
          <p:cNvPr id="43032" name="AutoShape 28"/>
          <p:cNvSpPr>
            <a:spLocks noChangeArrowheads="1"/>
          </p:cNvSpPr>
          <p:nvPr/>
        </p:nvSpPr>
        <p:spPr bwMode="auto">
          <a:xfrm>
            <a:off x="3257550" y="25908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3300"/>
              </a:solidFill>
            </a:endParaRPr>
          </a:p>
        </p:txBody>
      </p:sp>
      <p:sp>
        <p:nvSpPr>
          <p:cNvPr id="43033" name="AutoShape 29"/>
          <p:cNvSpPr>
            <a:spLocks noChangeArrowheads="1"/>
          </p:cNvSpPr>
          <p:nvPr/>
        </p:nvSpPr>
        <p:spPr bwMode="auto">
          <a:xfrm>
            <a:off x="3543300" y="25908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3300"/>
              </a:solidFill>
            </a:endParaRPr>
          </a:p>
        </p:txBody>
      </p:sp>
      <p:sp>
        <p:nvSpPr>
          <p:cNvPr id="43034" name="AutoShape 30"/>
          <p:cNvSpPr>
            <a:spLocks noChangeArrowheads="1"/>
          </p:cNvSpPr>
          <p:nvPr/>
        </p:nvSpPr>
        <p:spPr bwMode="auto">
          <a:xfrm>
            <a:off x="3829050" y="25908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3300"/>
              </a:solidFill>
            </a:endParaRPr>
          </a:p>
        </p:txBody>
      </p:sp>
      <p:sp>
        <p:nvSpPr>
          <p:cNvPr id="43035" name="AutoShape 31"/>
          <p:cNvSpPr>
            <a:spLocks noChangeArrowheads="1"/>
          </p:cNvSpPr>
          <p:nvPr/>
        </p:nvSpPr>
        <p:spPr bwMode="auto">
          <a:xfrm>
            <a:off x="4114800" y="25908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3300"/>
              </a:solidFill>
            </a:endParaRPr>
          </a:p>
        </p:txBody>
      </p:sp>
      <p:sp>
        <p:nvSpPr>
          <p:cNvPr id="43036" name="AutoShape 33"/>
          <p:cNvSpPr>
            <a:spLocks noChangeArrowheads="1"/>
          </p:cNvSpPr>
          <p:nvPr/>
        </p:nvSpPr>
        <p:spPr bwMode="auto">
          <a:xfrm>
            <a:off x="3829050" y="30480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3300"/>
              </a:solidFill>
            </a:endParaRPr>
          </a:p>
        </p:txBody>
      </p:sp>
      <p:sp>
        <p:nvSpPr>
          <p:cNvPr id="43037" name="AutoShape 34"/>
          <p:cNvSpPr>
            <a:spLocks noChangeArrowheads="1"/>
          </p:cNvSpPr>
          <p:nvPr/>
        </p:nvSpPr>
        <p:spPr bwMode="auto">
          <a:xfrm>
            <a:off x="4114800" y="30480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3300"/>
              </a:solidFill>
            </a:endParaRPr>
          </a:p>
        </p:txBody>
      </p:sp>
      <p:sp>
        <p:nvSpPr>
          <p:cNvPr id="43038" name="AutoShape 36"/>
          <p:cNvSpPr>
            <a:spLocks noChangeArrowheads="1"/>
          </p:cNvSpPr>
          <p:nvPr/>
        </p:nvSpPr>
        <p:spPr bwMode="auto">
          <a:xfrm>
            <a:off x="4686300" y="30480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3300"/>
              </a:solidFill>
            </a:endParaRPr>
          </a:p>
        </p:txBody>
      </p:sp>
      <p:sp>
        <p:nvSpPr>
          <p:cNvPr id="43039" name="AutoShape 37"/>
          <p:cNvSpPr>
            <a:spLocks noChangeArrowheads="1"/>
          </p:cNvSpPr>
          <p:nvPr/>
        </p:nvSpPr>
        <p:spPr bwMode="auto">
          <a:xfrm>
            <a:off x="4972050" y="30480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3300"/>
              </a:solidFill>
            </a:endParaRPr>
          </a:p>
        </p:txBody>
      </p:sp>
      <p:sp>
        <p:nvSpPr>
          <p:cNvPr id="43040" name="AutoShape 38"/>
          <p:cNvSpPr>
            <a:spLocks noChangeArrowheads="1"/>
          </p:cNvSpPr>
          <p:nvPr/>
        </p:nvSpPr>
        <p:spPr bwMode="auto">
          <a:xfrm>
            <a:off x="5257800" y="30480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3300"/>
              </a:solidFill>
            </a:endParaRPr>
          </a:p>
        </p:txBody>
      </p:sp>
      <p:sp>
        <p:nvSpPr>
          <p:cNvPr id="43041" name="AutoShape 39"/>
          <p:cNvSpPr>
            <a:spLocks noChangeArrowheads="1"/>
          </p:cNvSpPr>
          <p:nvPr/>
        </p:nvSpPr>
        <p:spPr bwMode="auto">
          <a:xfrm>
            <a:off x="4400550" y="30480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3300"/>
              </a:solidFill>
            </a:endParaRPr>
          </a:p>
        </p:txBody>
      </p:sp>
      <p:sp>
        <p:nvSpPr>
          <p:cNvPr id="43042" name="AutoShape 40"/>
          <p:cNvSpPr>
            <a:spLocks noChangeArrowheads="1"/>
          </p:cNvSpPr>
          <p:nvPr/>
        </p:nvSpPr>
        <p:spPr bwMode="auto">
          <a:xfrm>
            <a:off x="5829300" y="35052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3300"/>
              </a:solidFill>
            </a:endParaRPr>
          </a:p>
        </p:txBody>
      </p:sp>
      <p:sp>
        <p:nvSpPr>
          <p:cNvPr id="43043" name="AutoShape 42"/>
          <p:cNvSpPr>
            <a:spLocks noChangeArrowheads="1"/>
          </p:cNvSpPr>
          <p:nvPr/>
        </p:nvSpPr>
        <p:spPr bwMode="auto">
          <a:xfrm>
            <a:off x="4686300" y="35052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3300"/>
              </a:solidFill>
            </a:endParaRPr>
          </a:p>
        </p:txBody>
      </p:sp>
      <p:sp>
        <p:nvSpPr>
          <p:cNvPr id="43047" name="Oval 49"/>
          <p:cNvSpPr>
            <a:spLocks noChangeArrowheads="1"/>
          </p:cNvSpPr>
          <p:nvPr/>
        </p:nvSpPr>
        <p:spPr bwMode="auto">
          <a:xfrm>
            <a:off x="1838325" y="1173162"/>
            <a:ext cx="285750" cy="427038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6600">
                  <a:alpha val="98000"/>
                </a:srgbClr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43048" name="Oval 50"/>
          <p:cNvSpPr>
            <a:spLocks noChangeArrowheads="1"/>
          </p:cNvSpPr>
          <p:nvPr/>
        </p:nvSpPr>
        <p:spPr bwMode="auto">
          <a:xfrm>
            <a:off x="1838230" y="1676400"/>
            <a:ext cx="285750" cy="427038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6600">
                  <a:alpha val="98000"/>
                </a:srgbClr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43049" name="Oval 51"/>
          <p:cNvSpPr>
            <a:spLocks noChangeArrowheads="1"/>
          </p:cNvSpPr>
          <p:nvPr/>
        </p:nvSpPr>
        <p:spPr bwMode="auto">
          <a:xfrm>
            <a:off x="1797453" y="2159000"/>
            <a:ext cx="323850" cy="427038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6600">
                  <a:alpha val="98000"/>
                </a:srgbClr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43050" name="Oval 52"/>
          <p:cNvSpPr>
            <a:spLocks noChangeArrowheads="1"/>
          </p:cNvSpPr>
          <p:nvPr/>
        </p:nvSpPr>
        <p:spPr bwMode="auto">
          <a:xfrm>
            <a:off x="1816503" y="2643981"/>
            <a:ext cx="285750" cy="427038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6600">
                  <a:alpha val="98000"/>
                </a:srgbClr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</a:rPr>
              <a:t>5</a:t>
            </a:r>
          </a:p>
        </p:txBody>
      </p:sp>
      <p:sp>
        <p:nvSpPr>
          <p:cNvPr id="43051" name="Oval 53"/>
          <p:cNvSpPr>
            <a:spLocks noChangeArrowheads="1"/>
          </p:cNvSpPr>
          <p:nvPr/>
        </p:nvSpPr>
        <p:spPr bwMode="auto">
          <a:xfrm>
            <a:off x="1797453" y="3154362"/>
            <a:ext cx="285750" cy="427038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6600">
                  <a:alpha val="98000"/>
                </a:srgbClr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</a:rPr>
              <a:t>6</a:t>
            </a:r>
          </a:p>
        </p:txBody>
      </p:sp>
      <p:sp>
        <p:nvSpPr>
          <p:cNvPr id="43052" name="Oval 54"/>
          <p:cNvSpPr>
            <a:spLocks noChangeArrowheads="1"/>
          </p:cNvSpPr>
          <p:nvPr/>
        </p:nvSpPr>
        <p:spPr bwMode="auto">
          <a:xfrm>
            <a:off x="1804968" y="3657600"/>
            <a:ext cx="285750" cy="427038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6600">
                  <a:alpha val="98000"/>
                </a:srgbClr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</a:rPr>
              <a:t>7</a:t>
            </a:r>
          </a:p>
        </p:txBody>
      </p:sp>
      <p:sp>
        <p:nvSpPr>
          <p:cNvPr id="43053" name="AutoShape 85"/>
          <p:cNvSpPr>
            <a:spLocks noChangeArrowheads="1"/>
          </p:cNvSpPr>
          <p:nvPr/>
        </p:nvSpPr>
        <p:spPr bwMode="auto">
          <a:xfrm>
            <a:off x="3257550" y="30480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3300"/>
              </a:solidFill>
            </a:endParaRPr>
          </a:p>
        </p:txBody>
      </p:sp>
      <p:sp>
        <p:nvSpPr>
          <p:cNvPr id="43054" name="AutoShape 86"/>
          <p:cNvSpPr>
            <a:spLocks noChangeArrowheads="1"/>
          </p:cNvSpPr>
          <p:nvPr/>
        </p:nvSpPr>
        <p:spPr bwMode="auto">
          <a:xfrm>
            <a:off x="3543300" y="30480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3300"/>
              </a:solidFill>
            </a:endParaRPr>
          </a:p>
        </p:txBody>
      </p:sp>
      <p:sp>
        <p:nvSpPr>
          <p:cNvPr id="43055" name="WordArt 90"/>
          <p:cNvSpPr>
            <a:spLocks noChangeArrowheads="1" noChangeShapeType="1" noTextEdit="1"/>
          </p:cNvSpPr>
          <p:nvPr/>
        </p:nvSpPr>
        <p:spPr bwMode="auto">
          <a:xfrm>
            <a:off x="2857500" y="76201"/>
            <a:ext cx="3114675" cy="7223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vi-VN" sz="3600" kern="10">
              <a:ln w="15875">
                <a:solidFill>
                  <a:srgbClr val="FF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50000">
                    <a:srgbClr val="FF9933"/>
                  </a:gs>
                  <a:gs pos="100000">
                    <a:srgbClr val="FFFF00"/>
                  </a:gs>
                </a:gsLst>
                <a:lin ang="5400000" scaled="1"/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.TMC-Ong Do"/>
            </a:endParaRPr>
          </a:p>
        </p:txBody>
      </p:sp>
      <p:sp>
        <p:nvSpPr>
          <p:cNvPr id="43056" name="AutoShape 91"/>
          <p:cNvSpPr>
            <a:spLocks noChangeArrowheads="1"/>
          </p:cNvSpPr>
          <p:nvPr/>
        </p:nvSpPr>
        <p:spPr bwMode="auto">
          <a:xfrm>
            <a:off x="4408563" y="7620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3300"/>
              </a:solidFill>
            </a:endParaRPr>
          </a:p>
        </p:txBody>
      </p:sp>
      <p:sp>
        <p:nvSpPr>
          <p:cNvPr id="43057" name="AutoShape 92"/>
          <p:cNvSpPr>
            <a:spLocks noChangeArrowheads="1"/>
          </p:cNvSpPr>
          <p:nvPr/>
        </p:nvSpPr>
        <p:spPr bwMode="auto">
          <a:xfrm>
            <a:off x="4686300" y="7620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3300"/>
              </a:solidFill>
            </a:endParaRPr>
          </a:p>
        </p:txBody>
      </p:sp>
      <p:sp>
        <p:nvSpPr>
          <p:cNvPr id="43058" name="AutoShape 93"/>
          <p:cNvSpPr>
            <a:spLocks noChangeArrowheads="1"/>
          </p:cNvSpPr>
          <p:nvPr/>
        </p:nvSpPr>
        <p:spPr bwMode="auto">
          <a:xfrm>
            <a:off x="4400550" y="12192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3300"/>
              </a:solidFill>
            </a:endParaRPr>
          </a:p>
        </p:txBody>
      </p:sp>
      <p:sp>
        <p:nvSpPr>
          <p:cNvPr id="43059" name="AutoShape 94"/>
          <p:cNvSpPr>
            <a:spLocks noChangeArrowheads="1"/>
          </p:cNvSpPr>
          <p:nvPr/>
        </p:nvSpPr>
        <p:spPr bwMode="auto">
          <a:xfrm>
            <a:off x="3543300" y="12192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3300"/>
              </a:solidFill>
            </a:endParaRPr>
          </a:p>
        </p:txBody>
      </p:sp>
      <p:sp>
        <p:nvSpPr>
          <p:cNvPr id="43060" name="AutoShape 95"/>
          <p:cNvSpPr>
            <a:spLocks noChangeArrowheads="1"/>
          </p:cNvSpPr>
          <p:nvPr/>
        </p:nvSpPr>
        <p:spPr bwMode="auto">
          <a:xfrm>
            <a:off x="3829050" y="12192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3300"/>
              </a:solidFill>
            </a:endParaRPr>
          </a:p>
        </p:txBody>
      </p:sp>
      <p:sp>
        <p:nvSpPr>
          <p:cNvPr id="43061" name="AutoShape 96"/>
          <p:cNvSpPr>
            <a:spLocks noChangeArrowheads="1"/>
          </p:cNvSpPr>
          <p:nvPr/>
        </p:nvSpPr>
        <p:spPr bwMode="auto">
          <a:xfrm>
            <a:off x="2971800" y="12192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3300"/>
              </a:solidFill>
            </a:endParaRPr>
          </a:p>
        </p:txBody>
      </p:sp>
      <p:sp>
        <p:nvSpPr>
          <p:cNvPr id="43062" name="AutoShape 97"/>
          <p:cNvSpPr>
            <a:spLocks noChangeArrowheads="1"/>
          </p:cNvSpPr>
          <p:nvPr/>
        </p:nvSpPr>
        <p:spPr bwMode="auto">
          <a:xfrm>
            <a:off x="3257550" y="12192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3300"/>
              </a:solidFill>
            </a:endParaRPr>
          </a:p>
        </p:txBody>
      </p:sp>
      <p:sp>
        <p:nvSpPr>
          <p:cNvPr id="43063" name="AutoShape 98"/>
          <p:cNvSpPr>
            <a:spLocks noChangeArrowheads="1"/>
          </p:cNvSpPr>
          <p:nvPr/>
        </p:nvSpPr>
        <p:spPr bwMode="auto">
          <a:xfrm>
            <a:off x="4972050" y="12192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3300"/>
              </a:solidFill>
            </a:endParaRPr>
          </a:p>
        </p:txBody>
      </p:sp>
      <p:sp>
        <p:nvSpPr>
          <p:cNvPr id="43064" name="AutoShape 99"/>
          <p:cNvSpPr>
            <a:spLocks noChangeArrowheads="1"/>
          </p:cNvSpPr>
          <p:nvPr/>
        </p:nvSpPr>
        <p:spPr bwMode="auto">
          <a:xfrm>
            <a:off x="5257800" y="12192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3300"/>
              </a:solidFill>
            </a:endParaRPr>
          </a:p>
        </p:txBody>
      </p:sp>
      <p:sp>
        <p:nvSpPr>
          <p:cNvPr id="43065" name="AutoShape 100"/>
          <p:cNvSpPr>
            <a:spLocks noChangeArrowheads="1"/>
          </p:cNvSpPr>
          <p:nvPr/>
        </p:nvSpPr>
        <p:spPr bwMode="auto">
          <a:xfrm>
            <a:off x="5543550" y="12192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3300"/>
              </a:solidFill>
            </a:endParaRPr>
          </a:p>
        </p:txBody>
      </p:sp>
      <p:sp>
        <p:nvSpPr>
          <p:cNvPr id="43066" name="AutoShape 101"/>
          <p:cNvSpPr>
            <a:spLocks noChangeArrowheads="1"/>
          </p:cNvSpPr>
          <p:nvPr/>
        </p:nvSpPr>
        <p:spPr bwMode="auto">
          <a:xfrm>
            <a:off x="3543300" y="16764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3300"/>
              </a:solidFill>
            </a:endParaRPr>
          </a:p>
        </p:txBody>
      </p:sp>
      <p:sp>
        <p:nvSpPr>
          <p:cNvPr id="43067" name="AutoShape 102"/>
          <p:cNvSpPr>
            <a:spLocks noChangeArrowheads="1"/>
          </p:cNvSpPr>
          <p:nvPr/>
        </p:nvSpPr>
        <p:spPr bwMode="auto">
          <a:xfrm>
            <a:off x="3829050" y="16764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3300"/>
              </a:solidFill>
            </a:endParaRPr>
          </a:p>
        </p:txBody>
      </p:sp>
      <p:sp>
        <p:nvSpPr>
          <p:cNvPr id="43068" name="AutoShape 103"/>
          <p:cNvSpPr>
            <a:spLocks noChangeArrowheads="1"/>
          </p:cNvSpPr>
          <p:nvPr/>
        </p:nvSpPr>
        <p:spPr bwMode="auto">
          <a:xfrm>
            <a:off x="4114800" y="16764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3300"/>
              </a:solidFill>
            </a:endParaRPr>
          </a:p>
        </p:txBody>
      </p:sp>
      <p:sp>
        <p:nvSpPr>
          <p:cNvPr id="43069" name="AutoShape 104"/>
          <p:cNvSpPr>
            <a:spLocks noChangeArrowheads="1"/>
          </p:cNvSpPr>
          <p:nvPr/>
        </p:nvSpPr>
        <p:spPr bwMode="auto">
          <a:xfrm>
            <a:off x="3543300" y="16764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3300"/>
              </a:solidFill>
            </a:endParaRPr>
          </a:p>
        </p:txBody>
      </p:sp>
      <p:sp>
        <p:nvSpPr>
          <p:cNvPr id="43070" name="AutoShape 105"/>
          <p:cNvSpPr>
            <a:spLocks noChangeArrowheads="1"/>
          </p:cNvSpPr>
          <p:nvPr/>
        </p:nvSpPr>
        <p:spPr bwMode="auto">
          <a:xfrm>
            <a:off x="4686300" y="16764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3300"/>
              </a:solidFill>
            </a:endParaRPr>
          </a:p>
        </p:txBody>
      </p:sp>
      <p:sp>
        <p:nvSpPr>
          <p:cNvPr id="43071" name="AutoShape 106"/>
          <p:cNvSpPr>
            <a:spLocks noChangeArrowheads="1"/>
          </p:cNvSpPr>
          <p:nvPr/>
        </p:nvSpPr>
        <p:spPr bwMode="auto">
          <a:xfrm>
            <a:off x="4972050" y="16764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3300"/>
              </a:solidFill>
            </a:endParaRPr>
          </a:p>
        </p:txBody>
      </p:sp>
      <p:sp>
        <p:nvSpPr>
          <p:cNvPr id="43072" name="AutoShape 107"/>
          <p:cNvSpPr>
            <a:spLocks noChangeArrowheads="1"/>
          </p:cNvSpPr>
          <p:nvPr/>
        </p:nvSpPr>
        <p:spPr bwMode="auto">
          <a:xfrm>
            <a:off x="4400550" y="16764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3300"/>
              </a:solidFill>
            </a:endParaRPr>
          </a:p>
        </p:txBody>
      </p:sp>
      <p:sp>
        <p:nvSpPr>
          <p:cNvPr id="43073" name="AutoShape 108"/>
          <p:cNvSpPr>
            <a:spLocks noChangeArrowheads="1"/>
          </p:cNvSpPr>
          <p:nvPr/>
        </p:nvSpPr>
        <p:spPr bwMode="auto">
          <a:xfrm>
            <a:off x="5543550" y="16764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3300"/>
              </a:solidFill>
            </a:endParaRPr>
          </a:p>
        </p:txBody>
      </p:sp>
      <p:sp>
        <p:nvSpPr>
          <p:cNvPr id="43074" name="AutoShape 109"/>
          <p:cNvSpPr>
            <a:spLocks noChangeArrowheads="1"/>
          </p:cNvSpPr>
          <p:nvPr/>
        </p:nvSpPr>
        <p:spPr bwMode="auto">
          <a:xfrm>
            <a:off x="5829300" y="16764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3300"/>
              </a:solidFill>
            </a:endParaRPr>
          </a:p>
        </p:txBody>
      </p:sp>
      <p:sp>
        <p:nvSpPr>
          <p:cNvPr id="43075" name="AutoShape 110"/>
          <p:cNvSpPr>
            <a:spLocks noChangeArrowheads="1"/>
          </p:cNvSpPr>
          <p:nvPr/>
        </p:nvSpPr>
        <p:spPr bwMode="auto">
          <a:xfrm>
            <a:off x="5257800" y="16764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3300"/>
              </a:solidFill>
            </a:endParaRPr>
          </a:p>
        </p:txBody>
      </p:sp>
      <p:sp>
        <p:nvSpPr>
          <p:cNvPr id="43076" name="AutoShape 111"/>
          <p:cNvSpPr>
            <a:spLocks noChangeArrowheads="1"/>
          </p:cNvSpPr>
          <p:nvPr/>
        </p:nvSpPr>
        <p:spPr bwMode="auto">
          <a:xfrm>
            <a:off x="5543550" y="16764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3300"/>
              </a:solidFill>
            </a:endParaRPr>
          </a:p>
        </p:txBody>
      </p:sp>
      <p:sp>
        <p:nvSpPr>
          <p:cNvPr id="43077" name="AutoShape 112"/>
          <p:cNvSpPr>
            <a:spLocks noChangeArrowheads="1"/>
          </p:cNvSpPr>
          <p:nvPr/>
        </p:nvSpPr>
        <p:spPr bwMode="auto">
          <a:xfrm>
            <a:off x="6400800" y="16764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3300"/>
              </a:solidFill>
            </a:endParaRPr>
          </a:p>
        </p:txBody>
      </p:sp>
      <p:sp>
        <p:nvSpPr>
          <p:cNvPr id="43078" name="AutoShape 113"/>
          <p:cNvSpPr>
            <a:spLocks noChangeArrowheads="1"/>
          </p:cNvSpPr>
          <p:nvPr/>
        </p:nvSpPr>
        <p:spPr bwMode="auto">
          <a:xfrm>
            <a:off x="6115050" y="16764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3300"/>
              </a:solidFill>
            </a:endParaRPr>
          </a:p>
        </p:txBody>
      </p:sp>
      <p:sp>
        <p:nvSpPr>
          <p:cNvPr id="43079" name="AutoShape 114"/>
          <p:cNvSpPr>
            <a:spLocks noChangeArrowheads="1"/>
          </p:cNvSpPr>
          <p:nvPr/>
        </p:nvSpPr>
        <p:spPr bwMode="auto">
          <a:xfrm>
            <a:off x="3829050" y="16764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3300"/>
              </a:solidFill>
            </a:endParaRPr>
          </a:p>
        </p:txBody>
      </p:sp>
      <p:sp>
        <p:nvSpPr>
          <p:cNvPr id="43080" name="AutoShape 115"/>
          <p:cNvSpPr>
            <a:spLocks noChangeArrowheads="1"/>
          </p:cNvSpPr>
          <p:nvPr/>
        </p:nvSpPr>
        <p:spPr bwMode="auto">
          <a:xfrm>
            <a:off x="4114800" y="16764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3300"/>
              </a:solidFill>
            </a:endParaRPr>
          </a:p>
        </p:txBody>
      </p:sp>
      <p:sp>
        <p:nvSpPr>
          <p:cNvPr id="43081" name="AutoShape 116"/>
          <p:cNvSpPr>
            <a:spLocks noChangeArrowheads="1"/>
          </p:cNvSpPr>
          <p:nvPr/>
        </p:nvSpPr>
        <p:spPr bwMode="auto">
          <a:xfrm>
            <a:off x="3543300" y="16764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3300"/>
              </a:solidFill>
            </a:endParaRPr>
          </a:p>
        </p:txBody>
      </p:sp>
      <p:sp>
        <p:nvSpPr>
          <p:cNvPr id="43082" name="AutoShape 117"/>
          <p:cNvSpPr>
            <a:spLocks noChangeArrowheads="1"/>
          </p:cNvSpPr>
          <p:nvPr/>
        </p:nvSpPr>
        <p:spPr bwMode="auto">
          <a:xfrm>
            <a:off x="2971800" y="16764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3300"/>
              </a:solidFill>
            </a:endParaRPr>
          </a:p>
        </p:txBody>
      </p:sp>
      <p:sp>
        <p:nvSpPr>
          <p:cNvPr id="43083" name="AutoShape 118"/>
          <p:cNvSpPr>
            <a:spLocks noChangeArrowheads="1"/>
          </p:cNvSpPr>
          <p:nvPr/>
        </p:nvSpPr>
        <p:spPr bwMode="auto">
          <a:xfrm>
            <a:off x="3257550" y="16764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3300"/>
              </a:solidFill>
            </a:endParaRPr>
          </a:p>
        </p:txBody>
      </p:sp>
      <p:sp>
        <p:nvSpPr>
          <p:cNvPr id="43084" name="AutoShape 119"/>
          <p:cNvSpPr>
            <a:spLocks noChangeArrowheads="1"/>
          </p:cNvSpPr>
          <p:nvPr/>
        </p:nvSpPr>
        <p:spPr bwMode="auto">
          <a:xfrm>
            <a:off x="2686050" y="16764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3300"/>
              </a:solidFill>
            </a:endParaRPr>
          </a:p>
        </p:txBody>
      </p:sp>
      <p:sp>
        <p:nvSpPr>
          <p:cNvPr id="43085" name="AutoShape 120"/>
          <p:cNvSpPr>
            <a:spLocks noChangeArrowheads="1"/>
          </p:cNvSpPr>
          <p:nvPr/>
        </p:nvSpPr>
        <p:spPr bwMode="auto">
          <a:xfrm>
            <a:off x="4400550" y="21336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3300"/>
              </a:solidFill>
            </a:endParaRPr>
          </a:p>
        </p:txBody>
      </p:sp>
      <p:sp>
        <p:nvSpPr>
          <p:cNvPr id="43086" name="AutoShape 121"/>
          <p:cNvSpPr>
            <a:spLocks noChangeArrowheads="1"/>
          </p:cNvSpPr>
          <p:nvPr/>
        </p:nvSpPr>
        <p:spPr bwMode="auto">
          <a:xfrm>
            <a:off x="4686300" y="21336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3300"/>
              </a:solidFill>
            </a:endParaRPr>
          </a:p>
        </p:txBody>
      </p:sp>
      <p:sp>
        <p:nvSpPr>
          <p:cNvPr id="43087" name="AutoShape 122"/>
          <p:cNvSpPr>
            <a:spLocks noChangeArrowheads="1"/>
          </p:cNvSpPr>
          <p:nvPr/>
        </p:nvSpPr>
        <p:spPr bwMode="auto">
          <a:xfrm>
            <a:off x="4972050" y="21336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3300"/>
              </a:solidFill>
            </a:endParaRPr>
          </a:p>
        </p:txBody>
      </p:sp>
      <p:sp>
        <p:nvSpPr>
          <p:cNvPr id="43088" name="AutoShape 123"/>
          <p:cNvSpPr>
            <a:spLocks noChangeArrowheads="1"/>
          </p:cNvSpPr>
          <p:nvPr/>
        </p:nvSpPr>
        <p:spPr bwMode="auto">
          <a:xfrm>
            <a:off x="5257800" y="21336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3300"/>
              </a:solidFill>
            </a:endParaRPr>
          </a:p>
        </p:txBody>
      </p:sp>
      <p:sp>
        <p:nvSpPr>
          <p:cNvPr id="43089" name="AutoShape 124"/>
          <p:cNvSpPr>
            <a:spLocks noChangeArrowheads="1"/>
          </p:cNvSpPr>
          <p:nvPr/>
        </p:nvSpPr>
        <p:spPr bwMode="auto">
          <a:xfrm>
            <a:off x="5543550" y="21336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3300"/>
              </a:solidFill>
            </a:endParaRPr>
          </a:p>
        </p:txBody>
      </p:sp>
      <p:sp>
        <p:nvSpPr>
          <p:cNvPr id="43090" name="AutoShape 126"/>
          <p:cNvSpPr>
            <a:spLocks noChangeArrowheads="1"/>
          </p:cNvSpPr>
          <p:nvPr/>
        </p:nvSpPr>
        <p:spPr bwMode="auto">
          <a:xfrm>
            <a:off x="4400550" y="25908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3300"/>
              </a:solidFill>
            </a:endParaRPr>
          </a:p>
        </p:txBody>
      </p:sp>
      <p:sp>
        <p:nvSpPr>
          <p:cNvPr id="43091" name="AutoShape 127"/>
          <p:cNvSpPr>
            <a:spLocks noChangeArrowheads="1"/>
          </p:cNvSpPr>
          <p:nvPr/>
        </p:nvSpPr>
        <p:spPr bwMode="auto">
          <a:xfrm>
            <a:off x="3829050" y="25908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3300"/>
              </a:solidFill>
            </a:endParaRPr>
          </a:p>
        </p:txBody>
      </p:sp>
      <p:sp>
        <p:nvSpPr>
          <p:cNvPr id="43092" name="AutoShape 128"/>
          <p:cNvSpPr>
            <a:spLocks noChangeArrowheads="1"/>
          </p:cNvSpPr>
          <p:nvPr/>
        </p:nvSpPr>
        <p:spPr bwMode="auto">
          <a:xfrm>
            <a:off x="4114800" y="25908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3300"/>
              </a:solidFill>
            </a:endParaRPr>
          </a:p>
        </p:txBody>
      </p:sp>
      <p:sp>
        <p:nvSpPr>
          <p:cNvPr id="43093" name="AutoShape 129"/>
          <p:cNvSpPr>
            <a:spLocks noChangeArrowheads="1"/>
          </p:cNvSpPr>
          <p:nvPr/>
        </p:nvSpPr>
        <p:spPr bwMode="auto">
          <a:xfrm>
            <a:off x="5257800" y="25908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3300"/>
              </a:solidFill>
            </a:endParaRPr>
          </a:p>
        </p:txBody>
      </p:sp>
      <p:sp>
        <p:nvSpPr>
          <p:cNvPr id="43094" name="AutoShape 130"/>
          <p:cNvSpPr>
            <a:spLocks noChangeArrowheads="1"/>
          </p:cNvSpPr>
          <p:nvPr/>
        </p:nvSpPr>
        <p:spPr bwMode="auto">
          <a:xfrm>
            <a:off x="4686300" y="25908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3300"/>
              </a:solidFill>
            </a:endParaRPr>
          </a:p>
        </p:txBody>
      </p:sp>
      <p:sp>
        <p:nvSpPr>
          <p:cNvPr id="43095" name="AutoShape 131"/>
          <p:cNvSpPr>
            <a:spLocks noChangeArrowheads="1"/>
          </p:cNvSpPr>
          <p:nvPr/>
        </p:nvSpPr>
        <p:spPr bwMode="auto">
          <a:xfrm>
            <a:off x="4972050" y="25908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3300"/>
              </a:solidFill>
            </a:endParaRPr>
          </a:p>
        </p:txBody>
      </p:sp>
      <p:sp>
        <p:nvSpPr>
          <p:cNvPr id="43096" name="AutoShape 132"/>
          <p:cNvSpPr>
            <a:spLocks noChangeArrowheads="1"/>
          </p:cNvSpPr>
          <p:nvPr/>
        </p:nvSpPr>
        <p:spPr bwMode="auto">
          <a:xfrm>
            <a:off x="6115050" y="25908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3300"/>
              </a:solidFill>
            </a:endParaRPr>
          </a:p>
        </p:txBody>
      </p:sp>
      <p:sp>
        <p:nvSpPr>
          <p:cNvPr id="43097" name="AutoShape 133"/>
          <p:cNvSpPr>
            <a:spLocks noChangeArrowheads="1"/>
          </p:cNvSpPr>
          <p:nvPr/>
        </p:nvSpPr>
        <p:spPr bwMode="auto">
          <a:xfrm>
            <a:off x="5543550" y="25908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3300"/>
              </a:solidFill>
            </a:endParaRPr>
          </a:p>
        </p:txBody>
      </p:sp>
      <p:sp>
        <p:nvSpPr>
          <p:cNvPr id="43098" name="AutoShape 134"/>
          <p:cNvSpPr>
            <a:spLocks noChangeArrowheads="1"/>
          </p:cNvSpPr>
          <p:nvPr/>
        </p:nvSpPr>
        <p:spPr bwMode="auto">
          <a:xfrm>
            <a:off x="5829300" y="25908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3300"/>
              </a:solidFill>
            </a:endParaRPr>
          </a:p>
        </p:txBody>
      </p:sp>
      <p:sp>
        <p:nvSpPr>
          <p:cNvPr id="43099" name="AutoShape 135"/>
          <p:cNvSpPr>
            <a:spLocks noChangeArrowheads="1"/>
          </p:cNvSpPr>
          <p:nvPr/>
        </p:nvSpPr>
        <p:spPr bwMode="auto">
          <a:xfrm>
            <a:off x="4686300" y="35052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3300"/>
              </a:solidFill>
            </a:endParaRPr>
          </a:p>
        </p:txBody>
      </p:sp>
      <p:sp>
        <p:nvSpPr>
          <p:cNvPr id="43102" name="AutoShape 138"/>
          <p:cNvSpPr>
            <a:spLocks noChangeArrowheads="1"/>
          </p:cNvSpPr>
          <p:nvPr/>
        </p:nvSpPr>
        <p:spPr bwMode="auto">
          <a:xfrm>
            <a:off x="4686300" y="35052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3300"/>
              </a:solidFill>
            </a:endParaRPr>
          </a:p>
        </p:txBody>
      </p:sp>
      <p:sp>
        <p:nvSpPr>
          <p:cNvPr id="43104" name="AutoShape 140"/>
          <p:cNvSpPr>
            <a:spLocks noChangeArrowheads="1"/>
          </p:cNvSpPr>
          <p:nvPr/>
        </p:nvSpPr>
        <p:spPr bwMode="auto">
          <a:xfrm>
            <a:off x="4972050" y="35052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3300"/>
              </a:solidFill>
            </a:endParaRPr>
          </a:p>
        </p:txBody>
      </p:sp>
      <p:sp>
        <p:nvSpPr>
          <p:cNvPr id="43106" name="AutoShape 142"/>
          <p:cNvSpPr>
            <a:spLocks noChangeArrowheads="1"/>
          </p:cNvSpPr>
          <p:nvPr/>
        </p:nvSpPr>
        <p:spPr bwMode="auto">
          <a:xfrm>
            <a:off x="4686300" y="35052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3300"/>
              </a:solidFill>
            </a:endParaRPr>
          </a:p>
        </p:txBody>
      </p:sp>
      <p:sp>
        <p:nvSpPr>
          <p:cNvPr id="43107" name="AutoShape 148"/>
          <p:cNvSpPr>
            <a:spLocks noChangeArrowheads="1"/>
          </p:cNvSpPr>
          <p:nvPr/>
        </p:nvSpPr>
        <p:spPr bwMode="auto">
          <a:xfrm>
            <a:off x="4400550" y="35052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3300"/>
              </a:solidFill>
            </a:endParaRPr>
          </a:p>
        </p:txBody>
      </p:sp>
      <p:sp>
        <p:nvSpPr>
          <p:cNvPr id="43108" name="AutoShape 149"/>
          <p:cNvSpPr>
            <a:spLocks noChangeArrowheads="1"/>
          </p:cNvSpPr>
          <p:nvPr/>
        </p:nvSpPr>
        <p:spPr bwMode="auto">
          <a:xfrm>
            <a:off x="4114800" y="35052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3300"/>
              </a:solidFill>
            </a:endParaRPr>
          </a:p>
        </p:txBody>
      </p:sp>
      <p:sp>
        <p:nvSpPr>
          <p:cNvPr id="43109" name="AutoShape 150"/>
          <p:cNvSpPr>
            <a:spLocks noChangeArrowheads="1"/>
          </p:cNvSpPr>
          <p:nvPr/>
        </p:nvSpPr>
        <p:spPr bwMode="auto">
          <a:xfrm>
            <a:off x="3543300" y="35052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3300"/>
              </a:solidFill>
            </a:endParaRPr>
          </a:p>
        </p:txBody>
      </p:sp>
      <p:sp>
        <p:nvSpPr>
          <p:cNvPr id="43110" name="AutoShape 151"/>
          <p:cNvSpPr>
            <a:spLocks noChangeArrowheads="1"/>
          </p:cNvSpPr>
          <p:nvPr/>
        </p:nvSpPr>
        <p:spPr bwMode="auto">
          <a:xfrm>
            <a:off x="3829050" y="35052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3300"/>
              </a:solidFill>
            </a:endParaRPr>
          </a:p>
        </p:txBody>
      </p:sp>
      <p:sp>
        <p:nvSpPr>
          <p:cNvPr id="43111" name="AutoShape 152"/>
          <p:cNvSpPr>
            <a:spLocks noChangeArrowheads="1"/>
          </p:cNvSpPr>
          <p:nvPr/>
        </p:nvSpPr>
        <p:spPr bwMode="auto">
          <a:xfrm>
            <a:off x="3257550" y="35052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3300"/>
              </a:solidFill>
            </a:endParaRPr>
          </a:p>
        </p:txBody>
      </p:sp>
      <p:sp>
        <p:nvSpPr>
          <p:cNvPr id="43112" name="AutoShape 153"/>
          <p:cNvSpPr>
            <a:spLocks noChangeArrowheads="1"/>
          </p:cNvSpPr>
          <p:nvPr/>
        </p:nvSpPr>
        <p:spPr bwMode="auto">
          <a:xfrm>
            <a:off x="6115050" y="35052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3300"/>
              </a:solidFill>
            </a:endParaRPr>
          </a:p>
        </p:txBody>
      </p:sp>
      <p:sp>
        <p:nvSpPr>
          <p:cNvPr id="139467" name="Oval 203"/>
          <p:cNvSpPr>
            <a:spLocks noChangeArrowheads="1"/>
          </p:cNvSpPr>
          <p:nvPr/>
        </p:nvSpPr>
        <p:spPr bwMode="auto">
          <a:xfrm>
            <a:off x="1813423" y="715962"/>
            <a:ext cx="335554" cy="427038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6600">
                  <a:alpha val="98000"/>
                </a:srgbClr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139468" name="AutoShape 204"/>
          <p:cNvSpPr>
            <a:spLocks noChangeArrowheads="1"/>
          </p:cNvSpPr>
          <p:nvPr/>
        </p:nvSpPr>
        <p:spPr bwMode="auto">
          <a:xfrm>
            <a:off x="3257550" y="7620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dirty="0">
                <a:solidFill>
                  <a:srgbClr val="FF3300"/>
                </a:solidFill>
                <a:latin typeface="+mj-lt"/>
                <a:cs typeface="Arial" charset="0"/>
              </a:rPr>
              <a:t>T</a:t>
            </a:r>
          </a:p>
        </p:txBody>
      </p:sp>
      <p:sp>
        <p:nvSpPr>
          <p:cNvPr id="139469" name="AutoShape 205"/>
          <p:cNvSpPr>
            <a:spLocks noChangeArrowheads="1"/>
          </p:cNvSpPr>
          <p:nvPr/>
        </p:nvSpPr>
        <p:spPr bwMode="auto">
          <a:xfrm>
            <a:off x="3543300" y="7620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FF3300"/>
                </a:solidFill>
              </a:rPr>
              <a:t>H</a:t>
            </a:r>
          </a:p>
        </p:txBody>
      </p:sp>
      <p:sp>
        <p:nvSpPr>
          <p:cNvPr id="139470" name="AutoShape 206"/>
          <p:cNvSpPr>
            <a:spLocks noChangeArrowheads="1"/>
          </p:cNvSpPr>
          <p:nvPr/>
        </p:nvSpPr>
        <p:spPr bwMode="auto">
          <a:xfrm>
            <a:off x="3829050" y="769144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FF3300"/>
                </a:solidFill>
              </a:rPr>
              <a:t>A</a:t>
            </a:r>
          </a:p>
        </p:txBody>
      </p:sp>
      <p:sp>
        <p:nvSpPr>
          <p:cNvPr id="139471" name="AutoShape 207"/>
          <p:cNvSpPr>
            <a:spLocks noChangeArrowheads="1"/>
          </p:cNvSpPr>
          <p:nvPr/>
        </p:nvSpPr>
        <p:spPr bwMode="auto">
          <a:xfrm>
            <a:off x="4093974" y="769144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FF3300"/>
                </a:solidFill>
              </a:rPr>
              <a:t>N</a:t>
            </a:r>
          </a:p>
        </p:txBody>
      </p:sp>
      <p:sp>
        <p:nvSpPr>
          <p:cNvPr id="139472" name="AutoShape 208"/>
          <p:cNvSpPr>
            <a:spLocks noChangeArrowheads="1"/>
          </p:cNvSpPr>
          <p:nvPr/>
        </p:nvSpPr>
        <p:spPr bwMode="auto">
          <a:xfrm>
            <a:off x="4114800" y="12192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FF3300"/>
                </a:solidFill>
              </a:rPr>
              <a:t>X</a:t>
            </a:r>
          </a:p>
        </p:txBody>
      </p:sp>
      <p:sp>
        <p:nvSpPr>
          <p:cNvPr id="139473" name="AutoShape 209"/>
          <p:cNvSpPr>
            <a:spLocks noChangeArrowheads="1"/>
          </p:cNvSpPr>
          <p:nvPr/>
        </p:nvSpPr>
        <p:spPr bwMode="auto">
          <a:xfrm>
            <a:off x="4686300" y="12192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FF3300"/>
                </a:solidFill>
              </a:rPr>
              <a:t>P</a:t>
            </a:r>
          </a:p>
        </p:txBody>
      </p:sp>
      <p:sp>
        <p:nvSpPr>
          <p:cNvPr id="43120" name="AutoShape 210"/>
          <p:cNvSpPr>
            <a:spLocks noChangeArrowheads="1"/>
          </p:cNvSpPr>
          <p:nvPr/>
        </p:nvSpPr>
        <p:spPr bwMode="auto">
          <a:xfrm>
            <a:off x="3543300" y="16764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3300"/>
              </a:solidFill>
            </a:endParaRPr>
          </a:p>
        </p:txBody>
      </p:sp>
      <p:sp>
        <p:nvSpPr>
          <p:cNvPr id="43121" name="AutoShape 211"/>
          <p:cNvSpPr>
            <a:spLocks noChangeArrowheads="1"/>
          </p:cNvSpPr>
          <p:nvPr/>
        </p:nvSpPr>
        <p:spPr bwMode="auto">
          <a:xfrm>
            <a:off x="3829050" y="16764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3300"/>
              </a:solidFill>
            </a:endParaRPr>
          </a:p>
        </p:txBody>
      </p:sp>
      <p:sp>
        <p:nvSpPr>
          <p:cNvPr id="43122" name="AutoShape 212"/>
          <p:cNvSpPr>
            <a:spLocks noChangeArrowheads="1"/>
          </p:cNvSpPr>
          <p:nvPr/>
        </p:nvSpPr>
        <p:spPr bwMode="auto">
          <a:xfrm>
            <a:off x="4114800" y="16764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3300"/>
              </a:solidFill>
            </a:endParaRPr>
          </a:p>
        </p:txBody>
      </p:sp>
      <p:sp>
        <p:nvSpPr>
          <p:cNvPr id="43123" name="AutoShape 213"/>
          <p:cNvSpPr>
            <a:spLocks noChangeArrowheads="1"/>
          </p:cNvSpPr>
          <p:nvPr/>
        </p:nvSpPr>
        <p:spPr bwMode="auto">
          <a:xfrm>
            <a:off x="4400550" y="21336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3300"/>
              </a:solidFill>
            </a:endParaRPr>
          </a:p>
        </p:txBody>
      </p:sp>
      <p:sp>
        <p:nvSpPr>
          <p:cNvPr id="43124" name="AutoShape 214"/>
          <p:cNvSpPr>
            <a:spLocks noChangeArrowheads="1"/>
          </p:cNvSpPr>
          <p:nvPr/>
        </p:nvSpPr>
        <p:spPr bwMode="auto">
          <a:xfrm>
            <a:off x="4686300" y="21336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3300"/>
              </a:solidFill>
            </a:endParaRPr>
          </a:p>
        </p:txBody>
      </p:sp>
      <p:sp>
        <p:nvSpPr>
          <p:cNvPr id="43125" name="AutoShape 215"/>
          <p:cNvSpPr>
            <a:spLocks noChangeArrowheads="1"/>
          </p:cNvSpPr>
          <p:nvPr/>
        </p:nvSpPr>
        <p:spPr bwMode="auto">
          <a:xfrm>
            <a:off x="4972050" y="21336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3300"/>
              </a:solidFill>
            </a:endParaRPr>
          </a:p>
        </p:txBody>
      </p:sp>
      <p:sp>
        <p:nvSpPr>
          <p:cNvPr id="139480" name="AutoShape 216"/>
          <p:cNvSpPr>
            <a:spLocks noChangeArrowheads="1"/>
          </p:cNvSpPr>
          <p:nvPr/>
        </p:nvSpPr>
        <p:spPr bwMode="auto">
          <a:xfrm>
            <a:off x="2686050" y="2153444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FF3300"/>
                </a:solidFill>
              </a:rPr>
              <a:t>R</a:t>
            </a:r>
          </a:p>
        </p:txBody>
      </p:sp>
      <p:sp>
        <p:nvSpPr>
          <p:cNvPr id="139481" name="AutoShape 217"/>
          <p:cNvSpPr>
            <a:spLocks noChangeArrowheads="1"/>
          </p:cNvSpPr>
          <p:nvPr/>
        </p:nvSpPr>
        <p:spPr bwMode="auto">
          <a:xfrm>
            <a:off x="2971800" y="21336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FF3300"/>
                </a:solidFill>
              </a:rPr>
              <a:t>A</a:t>
            </a:r>
          </a:p>
        </p:txBody>
      </p:sp>
      <p:sp>
        <p:nvSpPr>
          <p:cNvPr id="139482" name="AutoShape 218"/>
          <p:cNvSpPr>
            <a:spLocks noChangeArrowheads="1"/>
          </p:cNvSpPr>
          <p:nvPr/>
        </p:nvSpPr>
        <p:spPr bwMode="auto">
          <a:xfrm>
            <a:off x="3257550" y="21336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FF3300"/>
                </a:solidFill>
              </a:rPr>
              <a:t>U</a:t>
            </a:r>
          </a:p>
        </p:txBody>
      </p:sp>
      <p:sp>
        <p:nvSpPr>
          <p:cNvPr id="139483" name="AutoShape 219"/>
          <p:cNvSpPr>
            <a:spLocks noChangeArrowheads="1"/>
          </p:cNvSpPr>
          <p:nvPr/>
        </p:nvSpPr>
        <p:spPr bwMode="auto">
          <a:xfrm>
            <a:off x="3543300" y="21336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FF3300"/>
                </a:solidFill>
              </a:rPr>
              <a:t>Q</a:t>
            </a:r>
          </a:p>
        </p:txBody>
      </p:sp>
      <p:sp>
        <p:nvSpPr>
          <p:cNvPr id="139484" name="AutoShape 220"/>
          <p:cNvSpPr>
            <a:spLocks noChangeArrowheads="1"/>
          </p:cNvSpPr>
          <p:nvPr/>
        </p:nvSpPr>
        <p:spPr bwMode="auto">
          <a:xfrm>
            <a:off x="3829050" y="21336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FF3300"/>
                </a:solidFill>
              </a:rPr>
              <a:t>U</a:t>
            </a:r>
          </a:p>
        </p:txBody>
      </p:sp>
      <p:sp>
        <p:nvSpPr>
          <p:cNvPr id="139485" name="AutoShape 221"/>
          <p:cNvSpPr>
            <a:spLocks noChangeArrowheads="1"/>
          </p:cNvSpPr>
          <p:nvPr/>
        </p:nvSpPr>
        <p:spPr bwMode="auto">
          <a:xfrm>
            <a:off x="4122813" y="21336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FF3300"/>
                </a:solidFill>
              </a:rPr>
              <a:t>Ả</a:t>
            </a:r>
          </a:p>
        </p:txBody>
      </p:sp>
      <p:sp>
        <p:nvSpPr>
          <p:cNvPr id="43132" name="AutoShape 222"/>
          <p:cNvSpPr>
            <a:spLocks noChangeArrowheads="1"/>
          </p:cNvSpPr>
          <p:nvPr/>
        </p:nvSpPr>
        <p:spPr bwMode="auto">
          <a:xfrm>
            <a:off x="4400550" y="25908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3300"/>
              </a:solidFill>
            </a:endParaRPr>
          </a:p>
        </p:txBody>
      </p:sp>
      <p:sp>
        <p:nvSpPr>
          <p:cNvPr id="139487" name="AutoShape 223"/>
          <p:cNvSpPr>
            <a:spLocks noChangeArrowheads="1"/>
          </p:cNvSpPr>
          <p:nvPr/>
        </p:nvSpPr>
        <p:spPr bwMode="auto">
          <a:xfrm>
            <a:off x="2686050" y="25908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FF3300"/>
                </a:solidFill>
              </a:rPr>
              <a:t>D</a:t>
            </a:r>
          </a:p>
        </p:txBody>
      </p:sp>
      <p:sp>
        <p:nvSpPr>
          <p:cNvPr id="139488" name="AutoShape 224"/>
          <p:cNvSpPr>
            <a:spLocks noChangeArrowheads="1"/>
          </p:cNvSpPr>
          <p:nvPr/>
        </p:nvSpPr>
        <p:spPr bwMode="auto">
          <a:xfrm>
            <a:off x="2971800" y="25908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FF3300"/>
                </a:solidFill>
              </a:rPr>
              <a:t>Â</a:t>
            </a:r>
          </a:p>
        </p:txBody>
      </p:sp>
      <p:sp>
        <p:nvSpPr>
          <p:cNvPr id="139489" name="AutoShape 225"/>
          <p:cNvSpPr>
            <a:spLocks noChangeArrowheads="1"/>
          </p:cNvSpPr>
          <p:nvPr/>
        </p:nvSpPr>
        <p:spPr bwMode="auto">
          <a:xfrm>
            <a:off x="3257550" y="25908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FF3300"/>
                </a:solidFill>
              </a:rPr>
              <a:t>N</a:t>
            </a:r>
          </a:p>
        </p:txBody>
      </p:sp>
      <p:sp>
        <p:nvSpPr>
          <p:cNvPr id="139490" name="AutoShape 226"/>
          <p:cNvSpPr>
            <a:spLocks noChangeArrowheads="1"/>
          </p:cNvSpPr>
          <p:nvPr/>
        </p:nvSpPr>
        <p:spPr bwMode="auto">
          <a:xfrm>
            <a:off x="3543300" y="25908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FF3300"/>
                </a:solidFill>
              </a:rPr>
              <a:t>T</a:t>
            </a:r>
          </a:p>
        </p:txBody>
      </p:sp>
      <p:sp>
        <p:nvSpPr>
          <p:cNvPr id="43137" name="AutoShape 227"/>
          <p:cNvSpPr>
            <a:spLocks noChangeArrowheads="1"/>
          </p:cNvSpPr>
          <p:nvPr/>
        </p:nvSpPr>
        <p:spPr bwMode="auto">
          <a:xfrm>
            <a:off x="3829050" y="25908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3300"/>
              </a:solidFill>
            </a:endParaRPr>
          </a:p>
        </p:txBody>
      </p:sp>
      <p:sp>
        <p:nvSpPr>
          <p:cNvPr id="43138" name="AutoShape 228"/>
          <p:cNvSpPr>
            <a:spLocks noChangeArrowheads="1"/>
          </p:cNvSpPr>
          <p:nvPr/>
        </p:nvSpPr>
        <p:spPr bwMode="auto">
          <a:xfrm>
            <a:off x="4114800" y="25908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3300"/>
              </a:solidFill>
            </a:endParaRPr>
          </a:p>
        </p:txBody>
      </p:sp>
      <p:sp>
        <p:nvSpPr>
          <p:cNvPr id="139493" name="AutoShape 229"/>
          <p:cNvSpPr>
            <a:spLocks noChangeArrowheads="1"/>
          </p:cNvSpPr>
          <p:nvPr/>
        </p:nvSpPr>
        <p:spPr bwMode="auto">
          <a:xfrm>
            <a:off x="3829050" y="30480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FF3300"/>
                </a:solidFill>
              </a:rPr>
              <a:t>Ủ</a:t>
            </a:r>
          </a:p>
        </p:txBody>
      </p:sp>
      <p:sp>
        <p:nvSpPr>
          <p:cNvPr id="139494" name="AutoShape 230"/>
          <p:cNvSpPr>
            <a:spLocks noChangeArrowheads="1"/>
          </p:cNvSpPr>
          <p:nvPr/>
        </p:nvSpPr>
        <p:spPr bwMode="auto">
          <a:xfrm>
            <a:off x="4114800" y="30480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FF3300"/>
                </a:solidFill>
              </a:rPr>
              <a:t>Y</a:t>
            </a:r>
          </a:p>
        </p:txBody>
      </p:sp>
      <p:sp>
        <p:nvSpPr>
          <p:cNvPr id="139495" name="AutoShape 231"/>
          <p:cNvSpPr>
            <a:spLocks noChangeArrowheads="1"/>
          </p:cNvSpPr>
          <p:nvPr/>
        </p:nvSpPr>
        <p:spPr bwMode="auto">
          <a:xfrm>
            <a:off x="4686300" y="30480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FF3300"/>
                </a:solidFill>
              </a:rPr>
              <a:t>I</a:t>
            </a:r>
          </a:p>
        </p:txBody>
      </p:sp>
      <p:sp>
        <p:nvSpPr>
          <p:cNvPr id="139496" name="AutoShape 232"/>
          <p:cNvSpPr>
            <a:spLocks noChangeArrowheads="1"/>
          </p:cNvSpPr>
          <p:nvPr/>
        </p:nvSpPr>
        <p:spPr bwMode="auto">
          <a:xfrm>
            <a:off x="4972050" y="30480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FF3300"/>
                </a:solidFill>
              </a:rPr>
              <a:t>Ệ</a:t>
            </a:r>
          </a:p>
        </p:txBody>
      </p:sp>
      <p:sp>
        <p:nvSpPr>
          <p:cNvPr id="139497" name="AutoShape 233"/>
          <p:cNvSpPr>
            <a:spLocks noChangeArrowheads="1"/>
          </p:cNvSpPr>
          <p:nvPr/>
        </p:nvSpPr>
        <p:spPr bwMode="auto">
          <a:xfrm>
            <a:off x="5257800" y="30480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FF3300"/>
                </a:solidFill>
              </a:rPr>
              <a:t>N</a:t>
            </a:r>
          </a:p>
        </p:txBody>
      </p:sp>
      <p:sp>
        <p:nvSpPr>
          <p:cNvPr id="139498" name="AutoShape 234"/>
          <p:cNvSpPr>
            <a:spLocks noChangeArrowheads="1"/>
          </p:cNvSpPr>
          <p:nvPr/>
        </p:nvSpPr>
        <p:spPr bwMode="auto">
          <a:xfrm>
            <a:off x="4400550" y="30480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FF3300"/>
                </a:solidFill>
              </a:rPr>
              <a:t>Đ</a:t>
            </a:r>
          </a:p>
        </p:txBody>
      </p:sp>
      <p:sp>
        <p:nvSpPr>
          <p:cNvPr id="139499" name="AutoShape 235"/>
          <p:cNvSpPr>
            <a:spLocks noChangeArrowheads="1"/>
          </p:cNvSpPr>
          <p:nvPr/>
        </p:nvSpPr>
        <p:spPr bwMode="auto">
          <a:xfrm>
            <a:off x="5829300" y="35052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FF3300"/>
                </a:solidFill>
              </a:rPr>
              <a:t>Ệ</a:t>
            </a:r>
          </a:p>
        </p:txBody>
      </p:sp>
      <p:sp>
        <p:nvSpPr>
          <p:cNvPr id="43146" name="AutoShape 236"/>
          <p:cNvSpPr>
            <a:spLocks noChangeArrowheads="1"/>
          </p:cNvSpPr>
          <p:nvPr/>
        </p:nvSpPr>
        <p:spPr bwMode="auto">
          <a:xfrm>
            <a:off x="4686300" y="35052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3300"/>
              </a:solidFill>
            </a:endParaRPr>
          </a:p>
        </p:txBody>
      </p:sp>
      <p:sp>
        <p:nvSpPr>
          <p:cNvPr id="43147" name="AutoShape 237"/>
          <p:cNvSpPr>
            <a:spLocks noChangeArrowheads="1"/>
          </p:cNvSpPr>
          <p:nvPr/>
        </p:nvSpPr>
        <p:spPr bwMode="auto">
          <a:xfrm>
            <a:off x="4972050" y="35052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3300"/>
              </a:solidFill>
            </a:endParaRPr>
          </a:p>
        </p:txBody>
      </p:sp>
      <p:sp>
        <p:nvSpPr>
          <p:cNvPr id="43148" name="AutoShape 238"/>
          <p:cNvSpPr>
            <a:spLocks noChangeArrowheads="1"/>
          </p:cNvSpPr>
          <p:nvPr/>
        </p:nvSpPr>
        <p:spPr bwMode="auto">
          <a:xfrm>
            <a:off x="5257800" y="35052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3300"/>
              </a:solidFill>
            </a:endParaRPr>
          </a:p>
        </p:txBody>
      </p:sp>
      <p:sp>
        <p:nvSpPr>
          <p:cNvPr id="43149" name="AutoShape 239"/>
          <p:cNvSpPr>
            <a:spLocks noChangeArrowheads="1"/>
          </p:cNvSpPr>
          <p:nvPr/>
        </p:nvSpPr>
        <p:spPr bwMode="auto">
          <a:xfrm>
            <a:off x="5543550" y="35052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3300"/>
              </a:solidFill>
            </a:endParaRPr>
          </a:p>
        </p:txBody>
      </p:sp>
      <p:sp>
        <p:nvSpPr>
          <p:cNvPr id="139504" name="Oval 240"/>
          <p:cNvSpPr>
            <a:spLocks noChangeArrowheads="1"/>
          </p:cNvSpPr>
          <p:nvPr/>
        </p:nvSpPr>
        <p:spPr bwMode="auto">
          <a:xfrm>
            <a:off x="1813423" y="1189831"/>
            <a:ext cx="316907" cy="415925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6600">
                  <a:alpha val="98000"/>
                </a:srgbClr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139505" name="Oval 241"/>
          <p:cNvSpPr>
            <a:spLocks noChangeArrowheads="1"/>
          </p:cNvSpPr>
          <p:nvPr/>
        </p:nvSpPr>
        <p:spPr bwMode="auto">
          <a:xfrm>
            <a:off x="1800130" y="1676400"/>
            <a:ext cx="323850" cy="427038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6600">
                  <a:alpha val="98000"/>
                </a:srgbClr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139506" name="Oval 242"/>
          <p:cNvSpPr>
            <a:spLocks noChangeArrowheads="1"/>
          </p:cNvSpPr>
          <p:nvPr/>
        </p:nvSpPr>
        <p:spPr bwMode="auto">
          <a:xfrm>
            <a:off x="1804968" y="2159000"/>
            <a:ext cx="285750" cy="427038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6600">
                  <a:alpha val="98000"/>
                </a:srgbClr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139507" name="Oval 243"/>
          <p:cNvSpPr>
            <a:spLocks noChangeArrowheads="1"/>
          </p:cNvSpPr>
          <p:nvPr/>
        </p:nvSpPr>
        <p:spPr bwMode="auto">
          <a:xfrm>
            <a:off x="1797453" y="2667000"/>
            <a:ext cx="323850" cy="427038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6600">
                  <a:alpha val="98000"/>
                </a:srgbClr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5</a:t>
            </a:r>
          </a:p>
        </p:txBody>
      </p:sp>
      <p:sp>
        <p:nvSpPr>
          <p:cNvPr id="139508" name="Oval 244"/>
          <p:cNvSpPr>
            <a:spLocks noChangeArrowheads="1"/>
          </p:cNvSpPr>
          <p:nvPr/>
        </p:nvSpPr>
        <p:spPr bwMode="auto">
          <a:xfrm>
            <a:off x="1809750" y="3163093"/>
            <a:ext cx="323850" cy="427038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6600">
                  <a:alpha val="98000"/>
                </a:srgbClr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6</a:t>
            </a:r>
          </a:p>
        </p:txBody>
      </p:sp>
      <p:sp>
        <p:nvSpPr>
          <p:cNvPr id="139509" name="Oval 245"/>
          <p:cNvSpPr>
            <a:spLocks noChangeArrowheads="1"/>
          </p:cNvSpPr>
          <p:nvPr/>
        </p:nvSpPr>
        <p:spPr bwMode="auto">
          <a:xfrm>
            <a:off x="1809750" y="3657600"/>
            <a:ext cx="323850" cy="427038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6600">
                  <a:alpha val="98000"/>
                </a:srgbClr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7</a:t>
            </a:r>
          </a:p>
        </p:txBody>
      </p:sp>
      <p:sp>
        <p:nvSpPr>
          <p:cNvPr id="139517" name="AutoShape 253"/>
          <p:cNvSpPr>
            <a:spLocks noChangeArrowheads="1"/>
          </p:cNvSpPr>
          <p:nvPr/>
        </p:nvSpPr>
        <p:spPr bwMode="auto">
          <a:xfrm>
            <a:off x="3257550" y="30480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FF3300"/>
                </a:solidFill>
              </a:rPr>
              <a:t>T</a:t>
            </a:r>
          </a:p>
        </p:txBody>
      </p:sp>
      <p:sp>
        <p:nvSpPr>
          <p:cNvPr id="139518" name="AutoShape 254"/>
          <p:cNvSpPr>
            <a:spLocks noChangeArrowheads="1"/>
          </p:cNvSpPr>
          <p:nvPr/>
        </p:nvSpPr>
        <p:spPr bwMode="auto">
          <a:xfrm>
            <a:off x="3543300" y="30480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FF3300"/>
                </a:solidFill>
              </a:rPr>
              <a:t>H</a:t>
            </a:r>
          </a:p>
        </p:txBody>
      </p:sp>
      <p:sp>
        <p:nvSpPr>
          <p:cNvPr id="139522" name="AutoShape 258"/>
          <p:cNvSpPr>
            <a:spLocks noChangeArrowheads="1"/>
          </p:cNvSpPr>
          <p:nvPr/>
        </p:nvSpPr>
        <p:spPr bwMode="auto">
          <a:xfrm>
            <a:off x="4414837" y="7620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FF3300"/>
                </a:solidFill>
              </a:rPr>
              <a:t>Đ</a:t>
            </a:r>
          </a:p>
        </p:txBody>
      </p:sp>
      <p:sp>
        <p:nvSpPr>
          <p:cNvPr id="139523" name="AutoShape 259"/>
          <p:cNvSpPr>
            <a:spLocks noChangeArrowheads="1"/>
          </p:cNvSpPr>
          <p:nvPr/>
        </p:nvSpPr>
        <p:spPr bwMode="auto">
          <a:xfrm>
            <a:off x="4400550" y="12192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FF3300"/>
                </a:solidFill>
              </a:rPr>
              <a:t>I</a:t>
            </a:r>
          </a:p>
        </p:txBody>
      </p:sp>
      <p:sp>
        <p:nvSpPr>
          <p:cNvPr id="139524" name="AutoShape 260"/>
          <p:cNvSpPr>
            <a:spLocks noChangeArrowheads="1"/>
          </p:cNvSpPr>
          <p:nvPr/>
        </p:nvSpPr>
        <p:spPr bwMode="auto">
          <a:xfrm>
            <a:off x="3543300" y="12192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FF3300"/>
                </a:solidFill>
              </a:rPr>
              <a:t>A</a:t>
            </a:r>
          </a:p>
        </p:txBody>
      </p:sp>
      <p:sp>
        <p:nvSpPr>
          <p:cNvPr id="139525" name="AutoShape 261"/>
          <p:cNvSpPr>
            <a:spLocks noChangeArrowheads="1"/>
          </p:cNvSpPr>
          <p:nvPr/>
        </p:nvSpPr>
        <p:spPr bwMode="auto">
          <a:xfrm>
            <a:off x="3829050" y="12192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FF3300"/>
                </a:solidFill>
              </a:rPr>
              <a:t>N</a:t>
            </a:r>
          </a:p>
        </p:txBody>
      </p:sp>
      <p:sp>
        <p:nvSpPr>
          <p:cNvPr id="139526" name="AutoShape 262"/>
          <p:cNvSpPr>
            <a:spLocks noChangeArrowheads="1"/>
          </p:cNvSpPr>
          <p:nvPr/>
        </p:nvSpPr>
        <p:spPr bwMode="auto">
          <a:xfrm>
            <a:off x="2971800" y="12192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FF3300"/>
                </a:solidFill>
              </a:rPr>
              <a:t>P</a:t>
            </a:r>
          </a:p>
        </p:txBody>
      </p:sp>
      <p:sp>
        <p:nvSpPr>
          <p:cNvPr id="139527" name="AutoShape 263"/>
          <p:cNvSpPr>
            <a:spLocks noChangeArrowheads="1"/>
          </p:cNvSpPr>
          <p:nvPr/>
        </p:nvSpPr>
        <p:spPr bwMode="auto">
          <a:xfrm>
            <a:off x="3257550" y="12192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FF3300"/>
                </a:solidFill>
              </a:rPr>
              <a:t>H</a:t>
            </a:r>
          </a:p>
        </p:txBody>
      </p:sp>
      <p:sp>
        <p:nvSpPr>
          <p:cNvPr id="139528" name="AutoShape 264"/>
          <p:cNvSpPr>
            <a:spLocks noChangeArrowheads="1"/>
          </p:cNvSpPr>
          <p:nvPr/>
        </p:nvSpPr>
        <p:spPr bwMode="auto">
          <a:xfrm>
            <a:off x="4972050" y="12192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FF3300"/>
                </a:solidFill>
              </a:rPr>
              <a:t>Ă</a:t>
            </a:r>
          </a:p>
        </p:txBody>
      </p:sp>
      <p:sp>
        <p:nvSpPr>
          <p:cNvPr id="139529" name="AutoShape 265"/>
          <p:cNvSpPr>
            <a:spLocks noChangeArrowheads="1"/>
          </p:cNvSpPr>
          <p:nvPr/>
        </p:nvSpPr>
        <p:spPr bwMode="auto">
          <a:xfrm>
            <a:off x="5257800" y="12192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FF3300"/>
                </a:solidFill>
              </a:rPr>
              <a:t>N</a:t>
            </a:r>
          </a:p>
        </p:txBody>
      </p:sp>
      <p:sp>
        <p:nvSpPr>
          <p:cNvPr id="139530" name="AutoShape 266"/>
          <p:cNvSpPr>
            <a:spLocks noChangeArrowheads="1"/>
          </p:cNvSpPr>
          <p:nvPr/>
        </p:nvSpPr>
        <p:spPr bwMode="auto">
          <a:xfrm>
            <a:off x="5543550" y="12192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FF3300"/>
                </a:solidFill>
              </a:rPr>
              <a:t>G</a:t>
            </a:r>
          </a:p>
        </p:txBody>
      </p:sp>
      <p:sp>
        <p:nvSpPr>
          <p:cNvPr id="43167" name="AutoShape 267"/>
          <p:cNvSpPr>
            <a:spLocks noChangeArrowheads="1"/>
          </p:cNvSpPr>
          <p:nvPr/>
        </p:nvSpPr>
        <p:spPr bwMode="auto">
          <a:xfrm>
            <a:off x="3543300" y="16764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3300"/>
              </a:solidFill>
            </a:endParaRPr>
          </a:p>
        </p:txBody>
      </p:sp>
      <p:sp>
        <p:nvSpPr>
          <p:cNvPr id="43168" name="AutoShape 268"/>
          <p:cNvSpPr>
            <a:spLocks noChangeArrowheads="1"/>
          </p:cNvSpPr>
          <p:nvPr/>
        </p:nvSpPr>
        <p:spPr bwMode="auto">
          <a:xfrm>
            <a:off x="3829050" y="16764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3300"/>
              </a:solidFill>
            </a:endParaRPr>
          </a:p>
        </p:txBody>
      </p:sp>
      <p:sp>
        <p:nvSpPr>
          <p:cNvPr id="43169" name="AutoShape 269"/>
          <p:cNvSpPr>
            <a:spLocks noChangeArrowheads="1"/>
          </p:cNvSpPr>
          <p:nvPr/>
        </p:nvSpPr>
        <p:spPr bwMode="auto">
          <a:xfrm>
            <a:off x="4114800" y="16764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3300"/>
              </a:solidFill>
            </a:endParaRPr>
          </a:p>
        </p:txBody>
      </p:sp>
      <p:sp>
        <p:nvSpPr>
          <p:cNvPr id="43170" name="AutoShape 270"/>
          <p:cNvSpPr>
            <a:spLocks noChangeArrowheads="1"/>
          </p:cNvSpPr>
          <p:nvPr/>
        </p:nvSpPr>
        <p:spPr bwMode="auto">
          <a:xfrm>
            <a:off x="3543300" y="16764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3300"/>
              </a:solidFill>
            </a:endParaRPr>
          </a:p>
        </p:txBody>
      </p:sp>
      <p:sp>
        <p:nvSpPr>
          <p:cNvPr id="139535" name="AutoShape 271"/>
          <p:cNvSpPr>
            <a:spLocks noChangeArrowheads="1"/>
          </p:cNvSpPr>
          <p:nvPr/>
        </p:nvSpPr>
        <p:spPr bwMode="auto">
          <a:xfrm>
            <a:off x="4686300" y="16764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FF3300"/>
                </a:solidFill>
              </a:rPr>
              <a:t>I</a:t>
            </a:r>
          </a:p>
        </p:txBody>
      </p:sp>
      <p:sp>
        <p:nvSpPr>
          <p:cNvPr id="139536" name="AutoShape 272"/>
          <p:cNvSpPr>
            <a:spLocks noChangeArrowheads="1"/>
          </p:cNvSpPr>
          <p:nvPr/>
        </p:nvSpPr>
        <p:spPr bwMode="auto">
          <a:xfrm>
            <a:off x="4972050" y="16764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FF3300"/>
                </a:solidFill>
              </a:rPr>
              <a:t>T</a:t>
            </a:r>
          </a:p>
        </p:txBody>
      </p:sp>
      <p:sp>
        <p:nvSpPr>
          <p:cNvPr id="139537" name="AutoShape 273"/>
          <p:cNvSpPr>
            <a:spLocks noChangeArrowheads="1"/>
          </p:cNvSpPr>
          <p:nvPr/>
        </p:nvSpPr>
        <p:spPr bwMode="auto">
          <a:xfrm>
            <a:off x="4400550" y="16764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FF3300"/>
                </a:solidFill>
              </a:rPr>
              <a:t>Ô</a:t>
            </a:r>
          </a:p>
        </p:txBody>
      </p:sp>
      <p:sp>
        <p:nvSpPr>
          <p:cNvPr id="43174" name="AutoShape 274"/>
          <p:cNvSpPr>
            <a:spLocks noChangeArrowheads="1"/>
          </p:cNvSpPr>
          <p:nvPr/>
        </p:nvSpPr>
        <p:spPr bwMode="auto">
          <a:xfrm>
            <a:off x="5543550" y="16764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3300"/>
              </a:solidFill>
            </a:endParaRPr>
          </a:p>
        </p:txBody>
      </p:sp>
      <p:sp>
        <p:nvSpPr>
          <p:cNvPr id="139539" name="AutoShape 275"/>
          <p:cNvSpPr>
            <a:spLocks noChangeArrowheads="1"/>
          </p:cNvSpPr>
          <p:nvPr/>
        </p:nvSpPr>
        <p:spPr bwMode="auto">
          <a:xfrm>
            <a:off x="5829300" y="16764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FF3300"/>
                </a:solidFill>
              </a:rPr>
              <a:t>Ờ</a:t>
            </a:r>
          </a:p>
        </p:txBody>
      </p:sp>
      <p:sp>
        <p:nvSpPr>
          <p:cNvPr id="139540" name="AutoShape 276"/>
          <p:cNvSpPr>
            <a:spLocks noChangeArrowheads="1"/>
          </p:cNvSpPr>
          <p:nvPr/>
        </p:nvSpPr>
        <p:spPr bwMode="auto">
          <a:xfrm>
            <a:off x="5257800" y="16764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FF3300"/>
                </a:solidFill>
              </a:rPr>
              <a:t>R</a:t>
            </a:r>
          </a:p>
        </p:txBody>
      </p:sp>
      <p:sp>
        <p:nvSpPr>
          <p:cNvPr id="139541" name="AutoShape 277"/>
          <p:cNvSpPr>
            <a:spLocks noChangeArrowheads="1"/>
          </p:cNvSpPr>
          <p:nvPr/>
        </p:nvSpPr>
        <p:spPr bwMode="auto">
          <a:xfrm>
            <a:off x="5543550" y="16764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FF3300"/>
                </a:solidFill>
              </a:rPr>
              <a:t>Ư</a:t>
            </a:r>
          </a:p>
        </p:txBody>
      </p:sp>
      <p:sp>
        <p:nvSpPr>
          <p:cNvPr id="139542" name="AutoShape 278"/>
          <p:cNvSpPr>
            <a:spLocks noChangeArrowheads="1"/>
          </p:cNvSpPr>
          <p:nvPr/>
        </p:nvSpPr>
        <p:spPr bwMode="auto">
          <a:xfrm>
            <a:off x="6400800" y="16764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FF3300"/>
                </a:solidFill>
              </a:rPr>
              <a:t>G</a:t>
            </a:r>
          </a:p>
        </p:txBody>
      </p:sp>
      <p:sp>
        <p:nvSpPr>
          <p:cNvPr id="139543" name="AutoShape 279"/>
          <p:cNvSpPr>
            <a:spLocks noChangeArrowheads="1"/>
          </p:cNvSpPr>
          <p:nvPr/>
        </p:nvSpPr>
        <p:spPr bwMode="auto">
          <a:xfrm>
            <a:off x="6115050" y="16764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FF3300"/>
                </a:solidFill>
              </a:rPr>
              <a:t>N</a:t>
            </a:r>
          </a:p>
        </p:txBody>
      </p:sp>
      <p:sp>
        <p:nvSpPr>
          <p:cNvPr id="139544" name="AutoShape 280"/>
          <p:cNvSpPr>
            <a:spLocks noChangeArrowheads="1"/>
          </p:cNvSpPr>
          <p:nvPr/>
        </p:nvSpPr>
        <p:spPr bwMode="auto">
          <a:xfrm>
            <a:off x="3829050" y="16764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FF3300"/>
                </a:solidFill>
              </a:rPr>
              <a:t>Ệ</a:t>
            </a:r>
          </a:p>
        </p:txBody>
      </p:sp>
      <p:sp>
        <p:nvSpPr>
          <p:cNvPr id="139545" name="AutoShape 281"/>
          <p:cNvSpPr>
            <a:spLocks noChangeArrowheads="1"/>
          </p:cNvSpPr>
          <p:nvPr/>
        </p:nvSpPr>
        <p:spPr bwMode="auto">
          <a:xfrm>
            <a:off x="4114800" y="16764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FF3300"/>
                </a:solidFill>
              </a:rPr>
              <a:t>M</a:t>
            </a:r>
          </a:p>
        </p:txBody>
      </p:sp>
      <p:sp>
        <p:nvSpPr>
          <p:cNvPr id="139546" name="AutoShape 282"/>
          <p:cNvSpPr>
            <a:spLocks noChangeArrowheads="1"/>
          </p:cNvSpPr>
          <p:nvPr/>
        </p:nvSpPr>
        <p:spPr bwMode="auto">
          <a:xfrm>
            <a:off x="3543300" y="16764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FF3300"/>
                </a:solidFill>
              </a:rPr>
              <a:t>V</a:t>
            </a:r>
          </a:p>
        </p:txBody>
      </p:sp>
      <p:sp>
        <p:nvSpPr>
          <p:cNvPr id="139547" name="AutoShape 283"/>
          <p:cNvSpPr>
            <a:spLocks noChangeArrowheads="1"/>
          </p:cNvSpPr>
          <p:nvPr/>
        </p:nvSpPr>
        <p:spPr bwMode="auto">
          <a:xfrm>
            <a:off x="2971800" y="16764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FF3300"/>
                </a:solidFill>
              </a:rPr>
              <a:t>Ả</a:t>
            </a:r>
          </a:p>
        </p:txBody>
      </p:sp>
      <p:sp>
        <p:nvSpPr>
          <p:cNvPr id="139548" name="AutoShape 284"/>
          <p:cNvSpPr>
            <a:spLocks noChangeArrowheads="1"/>
          </p:cNvSpPr>
          <p:nvPr/>
        </p:nvSpPr>
        <p:spPr bwMode="auto">
          <a:xfrm>
            <a:off x="3257550" y="16764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FF3300"/>
                </a:solidFill>
              </a:rPr>
              <a:t>O</a:t>
            </a:r>
          </a:p>
        </p:txBody>
      </p:sp>
      <p:sp>
        <p:nvSpPr>
          <p:cNvPr id="139549" name="AutoShape 285"/>
          <p:cNvSpPr>
            <a:spLocks noChangeArrowheads="1"/>
          </p:cNvSpPr>
          <p:nvPr/>
        </p:nvSpPr>
        <p:spPr bwMode="auto">
          <a:xfrm>
            <a:off x="2686050" y="16764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FF3300"/>
                </a:solidFill>
              </a:rPr>
              <a:t>B</a:t>
            </a:r>
          </a:p>
        </p:txBody>
      </p:sp>
      <p:sp>
        <p:nvSpPr>
          <p:cNvPr id="139550" name="AutoShape 286"/>
          <p:cNvSpPr>
            <a:spLocks noChangeArrowheads="1"/>
          </p:cNvSpPr>
          <p:nvPr/>
        </p:nvSpPr>
        <p:spPr bwMode="auto">
          <a:xfrm>
            <a:off x="4400550" y="21336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FF3300"/>
                </a:solidFill>
              </a:rPr>
              <a:t>Ô</a:t>
            </a:r>
          </a:p>
        </p:txBody>
      </p:sp>
      <p:sp>
        <p:nvSpPr>
          <p:cNvPr id="139551" name="AutoShape 287"/>
          <p:cNvSpPr>
            <a:spLocks noChangeArrowheads="1"/>
          </p:cNvSpPr>
          <p:nvPr/>
        </p:nvSpPr>
        <p:spPr bwMode="auto">
          <a:xfrm>
            <a:off x="4686300" y="21336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FF3300"/>
                </a:solidFill>
              </a:rPr>
              <a:t>N</a:t>
            </a:r>
          </a:p>
        </p:txBody>
      </p:sp>
      <p:sp>
        <p:nvSpPr>
          <p:cNvPr id="139552" name="AutoShape 288"/>
          <p:cNvSpPr>
            <a:spLocks noChangeArrowheads="1"/>
          </p:cNvSpPr>
          <p:nvPr/>
        </p:nvSpPr>
        <p:spPr bwMode="auto">
          <a:xfrm>
            <a:off x="4972050" y="21336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FF3300"/>
                </a:solidFill>
              </a:rPr>
              <a:t>Đ</a:t>
            </a:r>
          </a:p>
        </p:txBody>
      </p:sp>
      <p:sp>
        <p:nvSpPr>
          <p:cNvPr id="139553" name="AutoShape 289"/>
          <p:cNvSpPr>
            <a:spLocks noChangeArrowheads="1"/>
          </p:cNvSpPr>
          <p:nvPr/>
        </p:nvSpPr>
        <p:spPr bwMode="auto">
          <a:xfrm>
            <a:off x="5257800" y="21336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FF3300"/>
                </a:solidFill>
              </a:rPr>
              <a:t>Ớ</a:t>
            </a:r>
          </a:p>
        </p:txBody>
      </p:sp>
      <p:sp>
        <p:nvSpPr>
          <p:cNvPr id="139554" name="AutoShape 290"/>
          <p:cNvSpPr>
            <a:spLocks noChangeArrowheads="1"/>
          </p:cNvSpPr>
          <p:nvPr/>
        </p:nvSpPr>
        <p:spPr bwMode="auto">
          <a:xfrm>
            <a:off x="5543550" y="21336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FF3300"/>
                </a:solidFill>
              </a:rPr>
              <a:t>I</a:t>
            </a:r>
          </a:p>
        </p:txBody>
      </p:sp>
      <p:sp>
        <p:nvSpPr>
          <p:cNvPr id="139555" name="AutoShape 291"/>
          <p:cNvSpPr>
            <a:spLocks noChangeArrowheads="1"/>
          </p:cNvSpPr>
          <p:nvPr/>
        </p:nvSpPr>
        <p:spPr bwMode="auto">
          <a:xfrm>
            <a:off x="4400550" y="25908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FF3300"/>
                </a:solidFill>
              </a:rPr>
              <a:t>Í</a:t>
            </a:r>
          </a:p>
        </p:txBody>
      </p:sp>
      <p:sp>
        <p:nvSpPr>
          <p:cNvPr id="139556" name="AutoShape 292"/>
          <p:cNvSpPr>
            <a:spLocks noChangeArrowheads="1"/>
          </p:cNvSpPr>
          <p:nvPr/>
        </p:nvSpPr>
        <p:spPr bwMode="auto">
          <a:xfrm>
            <a:off x="3829050" y="25908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FF3300"/>
                </a:solidFill>
              </a:rPr>
              <a:t>Ộ</a:t>
            </a:r>
          </a:p>
        </p:txBody>
      </p:sp>
      <p:sp>
        <p:nvSpPr>
          <p:cNvPr id="139557" name="AutoShape 293"/>
          <p:cNvSpPr>
            <a:spLocks noChangeArrowheads="1"/>
          </p:cNvSpPr>
          <p:nvPr/>
        </p:nvSpPr>
        <p:spPr bwMode="auto">
          <a:xfrm>
            <a:off x="4114800" y="25908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FF3300"/>
                </a:solidFill>
              </a:rPr>
              <a:t>C</a:t>
            </a:r>
          </a:p>
        </p:txBody>
      </p:sp>
      <p:sp>
        <p:nvSpPr>
          <p:cNvPr id="139558" name="AutoShape 294"/>
          <p:cNvSpPr>
            <a:spLocks noChangeArrowheads="1"/>
          </p:cNvSpPr>
          <p:nvPr/>
        </p:nvSpPr>
        <p:spPr bwMode="auto">
          <a:xfrm>
            <a:off x="5257800" y="25908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FF3300"/>
                </a:solidFill>
              </a:rPr>
              <a:t>G</a:t>
            </a:r>
          </a:p>
        </p:txBody>
      </p:sp>
      <p:sp>
        <p:nvSpPr>
          <p:cNvPr id="139559" name="AutoShape 295"/>
          <p:cNvSpPr>
            <a:spLocks noChangeArrowheads="1"/>
          </p:cNvSpPr>
          <p:nvPr/>
        </p:nvSpPr>
        <p:spPr bwMode="auto">
          <a:xfrm>
            <a:off x="4686300" y="25908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FF3300"/>
                </a:solidFill>
              </a:rPr>
              <a:t>T</a:t>
            </a:r>
          </a:p>
        </p:txBody>
      </p:sp>
      <p:sp>
        <p:nvSpPr>
          <p:cNvPr id="139560" name="AutoShape 296"/>
          <p:cNvSpPr>
            <a:spLocks noChangeArrowheads="1"/>
          </p:cNvSpPr>
          <p:nvPr/>
        </p:nvSpPr>
        <p:spPr bwMode="auto">
          <a:xfrm>
            <a:off x="4972050" y="25908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FF3300"/>
                </a:solidFill>
              </a:rPr>
              <a:t>N</a:t>
            </a:r>
          </a:p>
        </p:txBody>
      </p:sp>
      <p:sp>
        <p:nvSpPr>
          <p:cNvPr id="139561" name="AutoShape 297"/>
          <p:cNvSpPr>
            <a:spLocks noChangeArrowheads="1"/>
          </p:cNvSpPr>
          <p:nvPr/>
        </p:nvSpPr>
        <p:spPr bwMode="auto">
          <a:xfrm>
            <a:off x="6115050" y="25908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FF3300"/>
                </a:solidFill>
              </a:rPr>
              <a:t>I</a:t>
            </a:r>
          </a:p>
        </p:txBody>
      </p:sp>
      <p:sp>
        <p:nvSpPr>
          <p:cNvPr id="139562" name="AutoShape 298"/>
          <p:cNvSpPr>
            <a:spLocks noChangeArrowheads="1"/>
          </p:cNvSpPr>
          <p:nvPr/>
        </p:nvSpPr>
        <p:spPr bwMode="auto">
          <a:xfrm>
            <a:off x="5543550" y="25908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FF3300"/>
                </a:solidFill>
              </a:rPr>
              <a:t>Ư</a:t>
            </a:r>
          </a:p>
        </p:txBody>
      </p:sp>
      <p:sp>
        <p:nvSpPr>
          <p:cNvPr id="139563" name="AutoShape 299"/>
          <p:cNvSpPr>
            <a:spLocks noChangeArrowheads="1"/>
          </p:cNvSpPr>
          <p:nvPr/>
        </p:nvSpPr>
        <p:spPr bwMode="auto">
          <a:xfrm>
            <a:off x="5829300" y="25908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FF3300"/>
                </a:solidFill>
              </a:rPr>
              <a:t>Ờ</a:t>
            </a:r>
          </a:p>
        </p:txBody>
      </p:sp>
      <p:sp>
        <p:nvSpPr>
          <p:cNvPr id="43200" name="AutoShape 300"/>
          <p:cNvSpPr>
            <a:spLocks noChangeArrowheads="1"/>
          </p:cNvSpPr>
          <p:nvPr/>
        </p:nvSpPr>
        <p:spPr bwMode="auto">
          <a:xfrm>
            <a:off x="4686300" y="35052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3300"/>
              </a:solidFill>
            </a:endParaRPr>
          </a:p>
        </p:txBody>
      </p:sp>
      <p:sp>
        <p:nvSpPr>
          <p:cNvPr id="43201" name="AutoShape 301"/>
          <p:cNvSpPr>
            <a:spLocks noChangeArrowheads="1"/>
          </p:cNvSpPr>
          <p:nvPr/>
        </p:nvSpPr>
        <p:spPr bwMode="auto">
          <a:xfrm>
            <a:off x="4972050" y="35052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3300"/>
              </a:solidFill>
            </a:endParaRPr>
          </a:p>
        </p:txBody>
      </p:sp>
      <p:sp>
        <p:nvSpPr>
          <p:cNvPr id="43202" name="AutoShape 302"/>
          <p:cNvSpPr>
            <a:spLocks noChangeArrowheads="1"/>
          </p:cNvSpPr>
          <p:nvPr/>
        </p:nvSpPr>
        <p:spPr bwMode="auto">
          <a:xfrm>
            <a:off x="5257800" y="35052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3300"/>
              </a:solidFill>
            </a:endParaRPr>
          </a:p>
        </p:txBody>
      </p:sp>
      <p:sp>
        <p:nvSpPr>
          <p:cNvPr id="43203" name="AutoShape 303"/>
          <p:cNvSpPr>
            <a:spLocks noChangeArrowheads="1"/>
          </p:cNvSpPr>
          <p:nvPr/>
        </p:nvSpPr>
        <p:spPr bwMode="auto">
          <a:xfrm>
            <a:off x="4686300" y="35052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3300"/>
              </a:solidFill>
            </a:endParaRPr>
          </a:p>
        </p:txBody>
      </p:sp>
      <p:sp>
        <p:nvSpPr>
          <p:cNvPr id="139568" name="AutoShape 304"/>
          <p:cNvSpPr>
            <a:spLocks noChangeArrowheads="1"/>
          </p:cNvSpPr>
          <p:nvPr/>
        </p:nvSpPr>
        <p:spPr bwMode="auto">
          <a:xfrm>
            <a:off x="5543550" y="35052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FF3300"/>
                </a:solidFill>
              </a:rPr>
              <a:t>I</a:t>
            </a:r>
          </a:p>
        </p:txBody>
      </p:sp>
      <p:sp>
        <p:nvSpPr>
          <p:cNvPr id="139569" name="AutoShape 305"/>
          <p:cNvSpPr>
            <a:spLocks noChangeArrowheads="1"/>
          </p:cNvSpPr>
          <p:nvPr/>
        </p:nvSpPr>
        <p:spPr bwMode="auto">
          <a:xfrm>
            <a:off x="4972050" y="35052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FF3300"/>
                </a:solidFill>
              </a:rPr>
              <a:t>C</a:t>
            </a:r>
          </a:p>
        </p:txBody>
      </p:sp>
      <p:sp>
        <p:nvSpPr>
          <p:cNvPr id="139570" name="AutoShape 306"/>
          <p:cNvSpPr>
            <a:spLocks noChangeArrowheads="1"/>
          </p:cNvSpPr>
          <p:nvPr/>
        </p:nvSpPr>
        <p:spPr bwMode="auto">
          <a:xfrm>
            <a:off x="5257800" y="35052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FF3300"/>
                </a:solidFill>
              </a:rPr>
              <a:t>L</a:t>
            </a:r>
          </a:p>
        </p:txBody>
      </p:sp>
      <p:sp>
        <p:nvSpPr>
          <p:cNvPr id="139571" name="AutoShape 307"/>
          <p:cNvSpPr>
            <a:spLocks noChangeArrowheads="1"/>
          </p:cNvSpPr>
          <p:nvPr/>
        </p:nvSpPr>
        <p:spPr bwMode="auto">
          <a:xfrm>
            <a:off x="4686300" y="35052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FF3300"/>
                </a:solidFill>
              </a:rPr>
              <a:t>Ợ</a:t>
            </a:r>
          </a:p>
        </p:txBody>
      </p:sp>
      <p:sp>
        <p:nvSpPr>
          <p:cNvPr id="139572" name="AutoShape 308"/>
          <p:cNvSpPr>
            <a:spLocks noChangeArrowheads="1"/>
          </p:cNvSpPr>
          <p:nvPr/>
        </p:nvSpPr>
        <p:spPr bwMode="auto">
          <a:xfrm>
            <a:off x="4400550" y="35052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FF3300"/>
                </a:solidFill>
              </a:rPr>
              <a:t>Ư</a:t>
            </a:r>
          </a:p>
        </p:txBody>
      </p:sp>
      <p:sp>
        <p:nvSpPr>
          <p:cNvPr id="139573" name="AutoShape 309"/>
          <p:cNvSpPr>
            <a:spLocks noChangeArrowheads="1"/>
          </p:cNvSpPr>
          <p:nvPr/>
        </p:nvSpPr>
        <p:spPr bwMode="auto">
          <a:xfrm>
            <a:off x="4114800" y="35052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FF3300"/>
                </a:solidFill>
              </a:rPr>
              <a:t>D</a:t>
            </a:r>
          </a:p>
        </p:txBody>
      </p:sp>
      <p:sp>
        <p:nvSpPr>
          <p:cNvPr id="139574" name="AutoShape 310"/>
          <p:cNvSpPr>
            <a:spLocks noChangeArrowheads="1"/>
          </p:cNvSpPr>
          <p:nvPr/>
        </p:nvSpPr>
        <p:spPr bwMode="auto">
          <a:xfrm>
            <a:off x="3543300" y="35052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FF3300"/>
                </a:solidFill>
              </a:rPr>
              <a:t>Â</a:t>
            </a:r>
          </a:p>
        </p:txBody>
      </p:sp>
      <p:sp>
        <p:nvSpPr>
          <p:cNvPr id="139575" name="AutoShape 311"/>
          <p:cNvSpPr>
            <a:spLocks noChangeArrowheads="1"/>
          </p:cNvSpPr>
          <p:nvPr/>
        </p:nvSpPr>
        <p:spPr bwMode="auto">
          <a:xfrm>
            <a:off x="3829050" y="35052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FF3300"/>
                </a:solidFill>
              </a:rPr>
              <a:t>Y</a:t>
            </a:r>
          </a:p>
        </p:txBody>
      </p:sp>
      <p:sp>
        <p:nvSpPr>
          <p:cNvPr id="139576" name="AutoShape 312"/>
          <p:cNvSpPr>
            <a:spLocks noChangeArrowheads="1"/>
          </p:cNvSpPr>
          <p:nvPr/>
        </p:nvSpPr>
        <p:spPr bwMode="auto">
          <a:xfrm>
            <a:off x="3257550" y="35052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FF3300"/>
                </a:solidFill>
              </a:rPr>
              <a:t>C</a:t>
            </a:r>
          </a:p>
        </p:txBody>
      </p:sp>
      <p:sp>
        <p:nvSpPr>
          <p:cNvPr id="139577" name="AutoShape 313"/>
          <p:cNvSpPr>
            <a:spLocks noChangeArrowheads="1"/>
          </p:cNvSpPr>
          <p:nvPr/>
        </p:nvSpPr>
        <p:spPr bwMode="auto">
          <a:xfrm>
            <a:off x="6115050" y="35052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FF3300"/>
                </a:solidFill>
              </a:rPr>
              <a:t>U</a:t>
            </a:r>
          </a:p>
        </p:txBody>
      </p:sp>
      <p:sp>
        <p:nvSpPr>
          <p:cNvPr id="139578" name="AutoShape 314"/>
          <p:cNvSpPr>
            <a:spLocks noChangeArrowheads="1"/>
          </p:cNvSpPr>
          <p:nvPr/>
        </p:nvSpPr>
        <p:spPr bwMode="auto">
          <a:xfrm>
            <a:off x="4694313" y="762000"/>
            <a:ext cx="285750" cy="457200"/>
          </a:xfrm>
          <a:prstGeom prst="bevel">
            <a:avLst>
              <a:gd name="adj" fmla="val 12500"/>
            </a:avLst>
          </a:prstGeom>
          <a:solidFill>
            <a:srgbClr val="99CCFF">
              <a:alpha val="74117"/>
            </a:srgbClr>
          </a:solidFill>
          <a:ln w="158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FF3300"/>
                </a:solidFill>
              </a:rPr>
              <a:t>Á</a:t>
            </a:r>
          </a:p>
        </p:txBody>
      </p:sp>
      <p:sp>
        <p:nvSpPr>
          <p:cNvPr id="139579" name="AutoShape 315"/>
          <p:cNvSpPr>
            <a:spLocks noChangeArrowheads="1"/>
          </p:cNvSpPr>
          <p:nvPr/>
        </p:nvSpPr>
        <p:spPr bwMode="auto">
          <a:xfrm>
            <a:off x="485776" y="4800600"/>
            <a:ext cx="8353424" cy="1752600"/>
          </a:xfrm>
          <a:prstGeom prst="horizontalScroll">
            <a:avLst>
              <a:gd name="adj" fmla="val 12500"/>
            </a:avLst>
          </a:prstGeom>
          <a:solidFill>
            <a:srgbClr val="D60093">
              <a:alpha val="74117"/>
            </a:srgbClr>
          </a:solidFill>
          <a:ln w="15875">
            <a:solidFill>
              <a:srgbClr val="66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altLang="en-US" sz="3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altLang="en-US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altLang="en-US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altLang="en-US" sz="3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altLang="en-US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altLang="en-US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altLang="en-US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khoáng</a:t>
            </a:r>
            <a:r>
              <a:rPr lang="en-US" altLang="en-US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altLang="en-US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eaLnBrk="1" hangingPunct="1"/>
            <a:r>
              <a:rPr lang="en-US" altLang="en-US" sz="3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altLang="en-US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altLang="en-US" sz="3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tiểu</a:t>
            </a:r>
            <a:r>
              <a:rPr lang="en-US" altLang="en-US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altLang="en-US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altLang="en-US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altLang="en-US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48" name="Oval 84"/>
          <p:cNvSpPr>
            <a:spLocks noChangeArrowheads="1"/>
          </p:cNvSpPr>
          <p:nvPr/>
        </p:nvSpPr>
        <p:spPr bwMode="auto">
          <a:xfrm>
            <a:off x="6934200" y="800100"/>
            <a:ext cx="1371600" cy="381000"/>
          </a:xfrm>
          <a:prstGeom prst="ellipse">
            <a:avLst/>
          </a:prstGeom>
          <a:solidFill>
            <a:srgbClr val="CC0099">
              <a:alpha val="98038"/>
            </a:srgbClr>
          </a:solidFill>
          <a:ln w="28575">
            <a:solidFill>
              <a:srgbClr val="00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</a:rPr>
              <a:t>6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chữ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cái</a:t>
            </a:r>
            <a:endParaRPr lang="en-US" altLang="en-US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9" name="Oval 84"/>
          <p:cNvSpPr>
            <a:spLocks noChangeArrowheads="1"/>
          </p:cNvSpPr>
          <p:nvPr/>
        </p:nvSpPr>
        <p:spPr bwMode="auto">
          <a:xfrm>
            <a:off x="6928246" y="1219200"/>
            <a:ext cx="1453754" cy="381000"/>
          </a:xfrm>
          <a:prstGeom prst="ellipse">
            <a:avLst/>
          </a:prstGeom>
          <a:solidFill>
            <a:srgbClr val="CC0099">
              <a:alpha val="98038"/>
            </a:srgbClr>
          </a:solidFill>
          <a:ln w="28575">
            <a:solidFill>
              <a:srgbClr val="00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</a:rPr>
              <a:t>10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chữ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cái</a:t>
            </a:r>
            <a:endParaRPr lang="en-US" altLang="en-US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50" name="Oval 84"/>
          <p:cNvSpPr>
            <a:spLocks noChangeArrowheads="1"/>
          </p:cNvSpPr>
          <p:nvPr/>
        </p:nvSpPr>
        <p:spPr bwMode="auto">
          <a:xfrm>
            <a:off x="6937772" y="1684337"/>
            <a:ext cx="1444228" cy="419101"/>
          </a:xfrm>
          <a:prstGeom prst="ellipse">
            <a:avLst/>
          </a:prstGeom>
          <a:solidFill>
            <a:srgbClr val="CC0099">
              <a:alpha val="98038"/>
            </a:srgbClr>
          </a:solidFill>
          <a:ln w="28575">
            <a:solidFill>
              <a:srgbClr val="00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14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chữ</a:t>
            </a:r>
            <a:r>
              <a:rPr lang="en-US" altLang="en-US" sz="2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cái</a:t>
            </a:r>
            <a:endParaRPr lang="en-US" altLang="en-US" sz="20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51" name="AutoShape 2"/>
          <p:cNvSpPr>
            <a:spLocks noChangeArrowheads="1"/>
          </p:cNvSpPr>
          <p:nvPr/>
        </p:nvSpPr>
        <p:spPr bwMode="auto">
          <a:xfrm>
            <a:off x="473076" y="4800600"/>
            <a:ext cx="8366124" cy="1752600"/>
          </a:xfrm>
          <a:prstGeom prst="horizontalScroll">
            <a:avLst>
              <a:gd name="adj" fmla="val 12500"/>
            </a:avLst>
          </a:prstGeom>
          <a:solidFill>
            <a:srgbClr val="D60093">
              <a:alpha val="74117"/>
            </a:srgbClr>
          </a:solidFill>
          <a:ln w="15875">
            <a:solidFill>
              <a:srgbClr val="66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alt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alt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đỉnh</a:t>
            </a:r>
            <a:r>
              <a:rPr lang="en-US" alt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alt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alt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alt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alt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tiểu</a:t>
            </a:r>
            <a:r>
              <a:rPr lang="en-US" alt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altLang="en-US" sz="3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alt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alt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alt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.?</a:t>
            </a:r>
          </a:p>
        </p:txBody>
      </p:sp>
      <p:sp>
        <p:nvSpPr>
          <p:cNvPr id="252" name="AutoShape 5"/>
          <p:cNvSpPr>
            <a:spLocks noChangeArrowheads="1"/>
          </p:cNvSpPr>
          <p:nvPr/>
        </p:nvSpPr>
        <p:spPr bwMode="auto">
          <a:xfrm>
            <a:off x="404813" y="4724400"/>
            <a:ext cx="8434387" cy="1752600"/>
          </a:xfrm>
          <a:prstGeom prst="horizontalScroll">
            <a:avLst>
              <a:gd name="adj" fmla="val 12500"/>
            </a:avLst>
          </a:prstGeom>
          <a:solidFill>
            <a:srgbClr val="D60093">
              <a:alpha val="74117"/>
            </a:srgbClr>
          </a:solidFill>
          <a:ln w="15875">
            <a:solidFill>
              <a:srgbClr val="66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alt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alt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alt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alt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alt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alt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ctr" eaLnBrk="1" hangingPunct="1"/>
            <a:r>
              <a:rPr lang="en-US" alt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alt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alt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alt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TD&amp;MNBB</a:t>
            </a:r>
            <a:r>
              <a:rPr lang="en-US" altLang="en-US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?.</a:t>
            </a:r>
          </a:p>
        </p:txBody>
      </p:sp>
      <p:sp>
        <p:nvSpPr>
          <p:cNvPr id="253" name="Oval 84"/>
          <p:cNvSpPr>
            <a:spLocks noChangeArrowheads="1"/>
          </p:cNvSpPr>
          <p:nvPr/>
        </p:nvSpPr>
        <p:spPr bwMode="auto">
          <a:xfrm>
            <a:off x="6966346" y="3581400"/>
            <a:ext cx="1339454" cy="381000"/>
          </a:xfrm>
          <a:prstGeom prst="ellipse">
            <a:avLst/>
          </a:prstGeom>
          <a:solidFill>
            <a:srgbClr val="CC0099">
              <a:alpha val="98038"/>
            </a:srgbClr>
          </a:solidFill>
          <a:ln w="28575">
            <a:solidFill>
              <a:srgbClr val="00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</a:rPr>
              <a:t>11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chữ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cái</a:t>
            </a:r>
            <a:endParaRPr lang="en-US" altLang="en-US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54" name="Oval 84"/>
          <p:cNvSpPr>
            <a:spLocks noChangeArrowheads="1"/>
          </p:cNvSpPr>
          <p:nvPr/>
        </p:nvSpPr>
        <p:spPr bwMode="auto">
          <a:xfrm>
            <a:off x="6966346" y="2667000"/>
            <a:ext cx="1339454" cy="381000"/>
          </a:xfrm>
          <a:prstGeom prst="ellipse">
            <a:avLst/>
          </a:prstGeom>
          <a:solidFill>
            <a:srgbClr val="CC0099">
              <a:alpha val="98038"/>
            </a:srgbClr>
          </a:solidFill>
          <a:ln w="28575">
            <a:solidFill>
              <a:srgbClr val="00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</a:rPr>
              <a:t>13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chữ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cái</a:t>
            </a:r>
            <a:endParaRPr lang="en-US" altLang="en-US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56" name="Oval 84"/>
          <p:cNvSpPr>
            <a:spLocks noChangeArrowheads="1"/>
          </p:cNvSpPr>
          <p:nvPr/>
        </p:nvSpPr>
        <p:spPr bwMode="auto">
          <a:xfrm>
            <a:off x="6966346" y="3124200"/>
            <a:ext cx="1339454" cy="381000"/>
          </a:xfrm>
          <a:prstGeom prst="ellipse">
            <a:avLst/>
          </a:prstGeom>
          <a:solidFill>
            <a:srgbClr val="CC0099">
              <a:alpha val="98038"/>
            </a:srgbClr>
          </a:solidFill>
          <a:ln w="28575">
            <a:solidFill>
              <a:srgbClr val="00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</a:rPr>
              <a:t>8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chữ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cái</a:t>
            </a:r>
            <a:endParaRPr lang="en-US" altLang="en-US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57" name="Oval 84"/>
          <p:cNvSpPr>
            <a:spLocks noChangeArrowheads="1"/>
          </p:cNvSpPr>
          <p:nvPr/>
        </p:nvSpPr>
        <p:spPr bwMode="auto">
          <a:xfrm>
            <a:off x="6966346" y="2209800"/>
            <a:ext cx="1339454" cy="381000"/>
          </a:xfrm>
          <a:prstGeom prst="ellipse">
            <a:avLst/>
          </a:prstGeom>
          <a:solidFill>
            <a:srgbClr val="CC0099">
              <a:alpha val="98038"/>
            </a:srgbClr>
          </a:solidFill>
          <a:ln w="28575">
            <a:solidFill>
              <a:srgbClr val="00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</a:rPr>
              <a:t>11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chữ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cái</a:t>
            </a:r>
            <a:endParaRPr lang="en-US" altLang="en-US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58" name="AutoShape 3"/>
          <p:cNvSpPr>
            <a:spLocks noChangeArrowheads="1"/>
          </p:cNvSpPr>
          <p:nvPr/>
        </p:nvSpPr>
        <p:spPr bwMode="auto">
          <a:xfrm>
            <a:off x="509587" y="4762500"/>
            <a:ext cx="8353425" cy="1752600"/>
          </a:xfrm>
          <a:prstGeom prst="horizontalScroll">
            <a:avLst>
              <a:gd name="adj" fmla="val 12500"/>
            </a:avLst>
          </a:prstGeom>
          <a:solidFill>
            <a:srgbClr val="D60093">
              <a:alpha val="74117"/>
            </a:srgbClr>
          </a:solidFill>
          <a:ln w="15875">
            <a:solidFill>
              <a:srgbClr val="66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alt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alt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alt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alt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alt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alt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alt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alt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altLang="en-US" sz="28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alt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alt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alt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US" alt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alt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alt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alt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TD&amp;MNBB?</a:t>
            </a:r>
          </a:p>
        </p:txBody>
      </p:sp>
      <p:sp>
        <p:nvSpPr>
          <p:cNvPr id="259" name="AutoShape 4"/>
          <p:cNvSpPr>
            <a:spLocks noChangeArrowheads="1"/>
          </p:cNvSpPr>
          <p:nvPr/>
        </p:nvSpPr>
        <p:spPr bwMode="auto">
          <a:xfrm>
            <a:off x="473076" y="4800600"/>
            <a:ext cx="8289924" cy="1752600"/>
          </a:xfrm>
          <a:prstGeom prst="horizontalScroll">
            <a:avLst>
              <a:gd name="adj" fmla="val 12500"/>
            </a:avLst>
          </a:prstGeom>
          <a:solidFill>
            <a:srgbClr val="D60093">
              <a:alpha val="74117"/>
            </a:srgbClr>
          </a:solidFill>
          <a:ln w="15875">
            <a:solidFill>
              <a:srgbClr val="66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alt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alt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alt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alt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alt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alt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alt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eaLnBrk="1" hangingPunct="1"/>
            <a:r>
              <a:rPr lang="en-US" alt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alt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cư</a:t>
            </a:r>
            <a:r>
              <a:rPr lang="en-US" alt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alt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alt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alt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alt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TD&amp;MNBB?</a:t>
            </a:r>
            <a:endParaRPr lang="en-US" altLang="en-US" sz="3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0" name="AutoShape 6"/>
          <p:cNvSpPr>
            <a:spLocks noChangeArrowheads="1"/>
          </p:cNvSpPr>
          <p:nvPr/>
        </p:nvSpPr>
        <p:spPr bwMode="auto">
          <a:xfrm>
            <a:off x="430213" y="4800600"/>
            <a:ext cx="8315325" cy="1752600"/>
          </a:xfrm>
          <a:prstGeom prst="horizontalScroll">
            <a:avLst>
              <a:gd name="adj" fmla="val 12500"/>
            </a:avLst>
          </a:prstGeom>
          <a:solidFill>
            <a:srgbClr val="D60093">
              <a:alpha val="74117"/>
            </a:srgbClr>
          </a:solidFill>
          <a:ln w="15875">
            <a:solidFill>
              <a:srgbClr val="66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dirty="0">
                <a:solidFill>
                  <a:schemeClr val="bg1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6.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Đây</a:t>
            </a:r>
            <a:r>
              <a:rPr lang="en-US" altLang="en-US" sz="2800" dirty="0">
                <a:solidFill>
                  <a:schemeClr val="bg1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là</a:t>
            </a:r>
            <a:r>
              <a:rPr lang="en-US" altLang="en-US" sz="2800" dirty="0">
                <a:solidFill>
                  <a:schemeClr val="bg1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một</a:t>
            </a:r>
            <a:r>
              <a:rPr lang="en-US" altLang="en-US" sz="2800" dirty="0">
                <a:solidFill>
                  <a:schemeClr val="bg1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tiềm</a:t>
            </a:r>
            <a:r>
              <a:rPr lang="en-US" altLang="en-US" sz="2800" dirty="0">
                <a:solidFill>
                  <a:schemeClr val="bg1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năng</a:t>
            </a:r>
            <a:r>
              <a:rPr lang="en-US" altLang="en-US" sz="2800" dirty="0">
                <a:solidFill>
                  <a:schemeClr val="bg1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lớn</a:t>
            </a:r>
            <a:r>
              <a:rPr lang="en-US" altLang="en-US" sz="2800" dirty="0">
                <a:solidFill>
                  <a:schemeClr val="bg1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có</a:t>
            </a:r>
            <a:r>
              <a:rPr lang="en-US" altLang="en-US" sz="2800" dirty="0">
                <a:solidFill>
                  <a:schemeClr val="bg1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thế</a:t>
            </a:r>
            <a:r>
              <a:rPr lang="en-US" altLang="en-US" sz="2800" dirty="0">
                <a:solidFill>
                  <a:schemeClr val="bg1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mạnh</a:t>
            </a:r>
            <a:r>
              <a:rPr lang="en-US" altLang="en-US" sz="2800" dirty="0">
                <a:solidFill>
                  <a:schemeClr val="bg1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của</a:t>
            </a:r>
            <a:r>
              <a:rPr lang="en-US" altLang="en-US" sz="2800" dirty="0">
                <a:solidFill>
                  <a:schemeClr val="bg1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tiểu</a:t>
            </a:r>
            <a:r>
              <a:rPr lang="en-US" altLang="en-US" sz="2800" dirty="0">
                <a:solidFill>
                  <a:schemeClr val="bg1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800" dirty="0" err="1">
                <a:solidFill>
                  <a:schemeClr val="bg1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vùng</a:t>
            </a:r>
            <a:r>
              <a:rPr lang="en-US" altLang="en-US" sz="2800" dirty="0">
                <a:solidFill>
                  <a:schemeClr val="bg1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Tây</a:t>
            </a:r>
            <a:r>
              <a:rPr lang="en-US" altLang="en-US" sz="2800" dirty="0">
                <a:solidFill>
                  <a:schemeClr val="bg1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Bắc</a:t>
            </a:r>
            <a:r>
              <a:rPr lang="en-US" altLang="en-US" sz="2800" dirty="0">
                <a:solidFill>
                  <a:schemeClr val="bg1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?</a:t>
            </a:r>
          </a:p>
        </p:txBody>
      </p:sp>
      <p:sp>
        <p:nvSpPr>
          <p:cNvPr id="261" name="AutoShape 6"/>
          <p:cNvSpPr>
            <a:spLocks noChangeArrowheads="1"/>
          </p:cNvSpPr>
          <p:nvPr/>
        </p:nvSpPr>
        <p:spPr bwMode="auto">
          <a:xfrm>
            <a:off x="395289" y="4760119"/>
            <a:ext cx="8253413" cy="1752600"/>
          </a:xfrm>
          <a:prstGeom prst="horizontalScroll">
            <a:avLst>
              <a:gd name="adj" fmla="val 12500"/>
            </a:avLst>
          </a:prstGeom>
          <a:solidFill>
            <a:srgbClr val="D60093">
              <a:alpha val="74117"/>
            </a:srgbClr>
          </a:solidFill>
          <a:ln w="15875">
            <a:solidFill>
              <a:srgbClr val="66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7.Đây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eaLnBrk="1" hangingPunct="1"/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TD&amp;MNBB?</a:t>
            </a:r>
          </a:p>
        </p:txBody>
      </p:sp>
      <p:sp>
        <p:nvSpPr>
          <p:cNvPr id="43229" name="TextBox 1"/>
          <p:cNvSpPr txBox="1">
            <a:spLocks noChangeArrowheads="1"/>
          </p:cNvSpPr>
          <p:nvPr/>
        </p:nvSpPr>
        <p:spPr bwMode="auto">
          <a:xfrm>
            <a:off x="2595010" y="33338"/>
            <a:ext cx="352003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2400" b="1" dirty="0">
                <a:solidFill>
                  <a:srgbClr val="FF0000"/>
                </a:solidFill>
              </a:rPr>
              <a:t>TRÒ CHƠI GIẢI Ô CHỮ</a:t>
            </a:r>
          </a:p>
        </p:txBody>
      </p:sp>
    </p:spTree>
    <p:extLst>
      <p:ext uri="{BB962C8B-B14F-4D97-AF65-F5344CB8AC3E}">
        <p14:creationId xmlns:p14="http://schemas.microsoft.com/office/powerpoint/2010/main" val="2994405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94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9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46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39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39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39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39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39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39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0" dur="500"/>
                                        <p:tgtEl>
                                          <p:spTgt spid="1395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95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50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39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39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139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39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139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139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139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139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139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139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2" presetID="2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3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9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395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 nodeType="clickPar">
                      <p:stCondLst>
                        <p:cond delay="0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50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 nodeType="clickPar">
                      <p:stCondLst>
                        <p:cond delay="0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39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39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39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39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39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39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39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39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39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39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39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39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39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39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9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0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1395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 nodeType="clickPar">
                      <p:stCondLst>
                        <p:cond delay="0"/>
                      </p:stCondLst>
                      <p:childTnLst>
                        <p:par>
                          <p:cTn id="1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6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506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2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 nodeType="clickPar">
                      <p:stCondLst>
                        <p:cond delay="0"/>
                      </p:stCondLst>
                      <p:childTnLst>
                        <p:par>
                          <p:cTn id="1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1394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1394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1394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1394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139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139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1394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1394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139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139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2" dur="500" fill="hold"/>
                                        <p:tgtEl>
                                          <p:spTgt spid="1394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1394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1395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7" dur="500" fill="hold"/>
                                        <p:tgtEl>
                                          <p:spTgt spid="1395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1395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" dur="500" fill="hold"/>
                                        <p:tgtEl>
                                          <p:spTgt spid="1395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4" dur="500" fill="hold"/>
                                        <p:tgtEl>
                                          <p:spTgt spid="1395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" dur="500" fill="hold"/>
                                        <p:tgtEl>
                                          <p:spTgt spid="1395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8" dur="500" fill="hold"/>
                                        <p:tgtEl>
                                          <p:spTgt spid="1395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9" dur="500" fill="hold"/>
                                        <p:tgtEl>
                                          <p:spTgt spid="1395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2" dur="500" fill="hold"/>
                                        <p:tgtEl>
                                          <p:spTgt spid="139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3" dur="500" fill="hold"/>
                                        <p:tgtEl>
                                          <p:spTgt spid="139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4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5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7"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1395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 nodeType="clickPar">
                      <p:stCondLst>
                        <p:cond delay="0"/>
                      </p:stCondLst>
                      <p:childTnLst>
                        <p:par>
                          <p:cTn id="1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507"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2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 nodeType="clickPar">
                      <p:stCondLst>
                        <p:cond delay="0"/>
                      </p:stCondLst>
                      <p:childTnLst>
                        <p:par>
                          <p:cTn id="1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8" dur="500"/>
                                        <p:tgtEl>
                                          <p:spTgt spid="139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1" dur="500"/>
                                        <p:tgtEl>
                                          <p:spTgt spid="139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4" dur="500"/>
                                        <p:tgtEl>
                                          <p:spTgt spid="139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7" dur="500"/>
                                        <p:tgtEl>
                                          <p:spTgt spid="139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0" dur="500"/>
                                        <p:tgtEl>
                                          <p:spTgt spid="139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3" dur="500"/>
                                        <p:tgtEl>
                                          <p:spTgt spid="139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6" dur="500"/>
                                        <p:tgtEl>
                                          <p:spTgt spid="139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9" dur="500"/>
                                        <p:tgtEl>
                                          <p:spTgt spid="139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2" dur="500"/>
                                        <p:tgtEl>
                                          <p:spTgt spid="139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5" dur="500"/>
                                        <p:tgtEl>
                                          <p:spTgt spid="139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8" dur="500"/>
                                        <p:tgtEl>
                                          <p:spTgt spid="139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1" dur="500"/>
                                        <p:tgtEl>
                                          <p:spTgt spid="139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4" dur="500"/>
                                        <p:tgtEl>
                                          <p:spTgt spid="139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6" dur="500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7" dur="500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4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1395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 nodeType="clickPar">
                      <p:stCondLst>
                        <p:cond delay="0"/>
                      </p:stCondLst>
                      <p:childTnLst>
                        <p:par>
                          <p:cTn id="2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10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5" dur="10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10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508"/>
                  </p:tgtEl>
                </p:cond>
              </p:nextCondLst>
            </p:seq>
            <p:seq concurrent="1" nextAc="seek">
              <p:cTn id="247" restart="whenNotActive" fill="hold" evtFilter="cancelBubble" nodeType="interactiveSeq">
                <p:stCondLst>
                  <p:cond evt="onClick" delay="0">
                    <p:tgtEl>
                      <p:spTgt spid="2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8" fill="hold" nodeType="clickPar">
                      <p:stCondLst>
                        <p:cond delay="0"/>
                      </p:stCondLst>
                      <p:childTnLst>
                        <p:par>
                          <p:cTn id="2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1000"/>
                                        <p:tgtEl>
                                          <p:spTgt spid="1395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1395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1000" fill="hold"/>
                                        <p:tgtEl>
                                          <p:spTgt spid="1395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7" dur="1000"/>
                                        <p:tgtEl>
                                          <p:spTgt spid="1395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8" dur="1000" fill="hold"/>
                                        <p:tgtEl>
                                          <p:spTgt spid="1395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1000" fill="hold"/>
                                        <p:tgtEl>
                                          <p:spTgt spid="1395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1000"/>
                                        <p:tgtEl>
                                          <p:spTgt spid="1394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3" dur="1000" fill="hold"/>
                                        <p:tgtEl>
                                          <p:spTgt spid="1394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 fill="hold"/>
                                        <p:tgtEl>
                                          <p:spTgt spid="1394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1000"/>
                                        <p:tgtEl>
                                          <p:spTgt spid="1394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8" dur="1000" fill="hold"/>
                                        <p:tgtEl>
                                          <p:spTgt spid="1394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1000" fill="hold"/>
                                        <p:tgtEl>
                                          <p:spTgt spid="1394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2" dur="1000"/>
                                        <p:tgtEl>
                                          <p:spTgt spid="1394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3" dur="1000" fill="hold"/>
                                        <p:tgtEl>
                                          <p:spTgt spid="1394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 fill="hold"/>
                                        <p:tgtEl>
                                          <p:spTgt spid="1394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7" dur="1000"/>
                                        <p:tgtEl>
                                          <p:spTgt spid="1394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8" dur="1000" fill="hold"/>
                                        <p:tgtEl>
                                          <p:spTgt spid="1394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1000" fill="hold"/>
                                        <p:tgtEl>
                                          <p:spTgt spid="1394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2" dur="1000"/>
                                        <p:tgtEl>
                                          <p:spTgt spid="1394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3" dur="1000" fill="hold"/>
                                        <p:tgtEl>
                                          <p:spTgt spid="1394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1000" fill="hold"/>
                                        <p:tgtEl>
                                          <p:spTgt spid="1394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7" dur="1000"/>
                                        <p:tgtEl>
                                          <p:spTgt spid="1394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8" dur="1000" fill="hold"/>
                                        <p:tgtEl>
                                          <p:spTgt spid="1394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1000" fill="hold"/>
                                        <p:tgtEl>
                                          <p:spTgt spid="1394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0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91" dur="20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6"/>
                  </p:tgtEl>
                </p:cond>
              </p:nextCondLst>
            </p:seq>
            <p:seq concurrent="1" nextAc="seek">
              <p:cTn id="293" restart="whenNotActive" fill="hold" evtFilter="cancelBubble" nodeType="interactiveSeq">
                <p:stCondLst>
                  <p:cond evt="onClick" delay="0">
                    <p:tgtEl>
                      <p:spTgt spid="1395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4" fill="hold" nodeType="clickPar">
                      <p:stCondLst>
                        <p:cond delay="0"/>
                      </p:stCondLst>
                      <p:childTnLst>
                        <p:par>
                          <p:cTn id="2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8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509"/>
                  </p:tgtEl>
                </p:cond>
              </p:nextCondLst>
            </p:seq>
            <p:seq concurrent="1" nextAc="seek">
              <p:cTn id="299" restart="whenNotActive" fill="hold" evtFilter="cancelBubble" nodeType="interactiveSeq">
                <p:stCondLst>
                  <p:cond evt="onClick" delay="0">
                    <p:tgtEl>
                      <p:spTgt spid="2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0" fill="hold" nodeType="clickPar">
                      <p:stCondLst>
                        <p:cond delay="0"/>
                      </p:stCondLst>
                      <p:childTnLst>
                        <p:par>
                          <p:cTn id="30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4" dur="500"/>
                                        <p:tgtEl>
                                          <p:spTgt spid="139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7" dur="500"/>
                                        <p:tgtEl>
                                          <p:spTgt spid="139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0" dur="500"/>
                                        <p:tgtEl>
                                          <p:spTgt spid="139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3" dur="500"/>
                                        <p:tgtEl>
                                          <p:spTgt spid="139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6" dur="500"/>
                                        <p:tgtEl>
                                          <p:spTgt spid="139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9" dur="500"/>
                                        <p:tgtEl>
                                          <p:spTgt spid="139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2" dur="500"/>
                                        <p:tgtEl>
                                          <p:spTgt spid="139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5" dur="500"/>
                                        <p:tgtEl>
                                          <p:spTgt spid="139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8" dur="500"/>
                                        <p:tgtEl>
                                          <p:spTgt spid="139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1" dur="500"/>
                                        <p:tgtEl>
                                          <p:spTgt spid="139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4" dur="500"/>
                                        <p:tgtEl>
                                          <p:spTgt spid="139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3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7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3"/>
                  </p:tgtEl>
                </p:cond>
              </p:nextCondLst>
            </p:seq>
          </p:childTnLst>
        </p:cTn>
      </p:par>
    </p:tnLst>
    <p:bldLst>
      <p:bldP spid="139468" grpId="0" animBg="1"/>
      <p:bldP spid="139469" grpId="0" animBg="1"/>
      <p:bldP spid="139470" grpId="0" animBg="1"/>
      <p:bldP spid="139471" grpId="0" animBg="1"/>
      <p:bldP spid="139472" grpId="0" animBg="1"/>
      <p:bldP spid="139473" grpId="0" animBg="1"/>
      <p:bldP spid="139480" grpId="0" animBg="1"/>
      <p:bldP spid="139481" grpId="0" animBg="1"/>
      <p:bldP spid="139482" grpId="0" animBg="1"/>
      <p:bldP spid="139483" grpId="0" animBg="1"/>
      <p:bldP spid="139484" grpId="0" animBg="1"/>
      <p:bldP spid="139485" grpId="0" animBg="1"/>
      <p:bldP spid="139487" grpId="0" animBg="1"/>
      <p:bldP spid="139488" grpId="0" animBg="1"/>
      <p:bldP spid="139489" grpId="0" animBg="1"/>
      <p:bldP spid="139490" grpId="0" animBg="1"/>
      <p:bldP spid="139493" grpId="0" animBg="1"/>
      <p:bldP spid="139494" grpId="0" animBg="1"/>
      <p:bldP spid="139495" grpId="0" animBg="1"/>
      <p:bldP spid="139496" grpId="0" animBg="1"/>
      <p:bldP spid="139497" grpId="0" animBg="1"/>
      <p:bldP spid="139498" grpId="0" animBg="1"/>
      <p:bldP spid="139499" grpId="0" animBg="1"/>
      <p:bldP spid="139517" grpId="0" animBg="1"/>
      <p:bldP spid="139518" grpId="0" animBg="1"/>
      <p:bldP spid="139522" grpId="0" animBg="1"/>
      <p:bldP spid="139523" grpId="0" animBg="1"/>
      <p:bldP spid="139524" grpId="0" animBg="1"/>
      <p:bldP spid="139525" grpId="0" animBg="1"/>
      <p:bldP spid="139526" grpId="0" animBg="1"/>
      <p:bldP spid="139527" grpId="0" animBg="1"/>
      <p:bldP spid="139528" grpId="0" animBg="1"/>
      <p:bldP spid="139529" grpId="0" animBg="1"/>
      <p:bldP spid="139530" grpId="0" animBg="1"/>
      <p:bldP spid="139535" grpId="0" animBg="1"/>
      <p:bldP spid="139536" grpId="0" animBg="1"/>
      <p:bldP spid="139537" grpId="0" animBg="1"/>
      <p:bldP spid="139539" grpId="0" animBg="1"/>
      <p:bldP spid="139540" grpId="0" animBg="1"/>
      <p:bldP spid="139541" grpId="0" animBg="1"/>
      <p:bldP spid="139542" grpId="0" animBg="1"/>
      <p:bldP spid="139543" grpId="0" animBg="1"/>
      <p:bldP spid="139544" grpId="0" animBg="1"/>
      <p:bldP spid="139545" grpId="0" animBg="1"/>
      <p:bldP spid="139546" grpId="0" animBg="1"/>
      <p:bldP spid="139547" grpId="0" animBg="1"/>
      <p:bldP spid="139548" grpId="0" animBg="1"/>
      <p:bldP spid="139549" grpId="0" animBg="1"/>
      <p:bldP spid="139550" grpId="0" animBg="1"/>
      <p:bldP spid="139551" grpId="0" animBg="1"/>
      <p:bldP spid="139552" grpId="0" animBg="1"/>
      <p:bldP spid="139553" grpId="0" animBg="1"/>
      <p:bldP spid="139554" grpId="0" animBg="1"/>
      <p:bldP spid="139555" grpId="0" animBg="1"/>
      <p:bldP spid="139556" grpId="0" animBg="1"/>
      <p:bldP spid="139557" grpId="0" animBg="1"/>
      <p:bldP spid="139558" grpId="0" animBg="1"/>
      <p:bldP spid="139559" grpId="0" animBg="1"/>
      <p:bldP spid="139560" grpId="0" animBg="1"/>
      <p:bldP spid="139561" grpId="0" animBg="1"/>
      <p:bldP spid="139562" grpId="0" animBg="1"/>
      <p:bldP spid="139563" grpId="0" animBg="1"/>
      <p:bldP spid="139568" grpId="0" animBg="1"/>
      <p:bldP spid="139569" grpId="0" animBg="1"/>
      <p:bldP spid="139570" grpId="0" animBg="1"/>
      <p:bldP spid="139571" grpId="0" animBg="1"/>
      <p:bldP spid="139572" grpId="0" animBg="1"/>
      <p:bldP spid="139573" grpId="0" animBg="1"/>
      <p:bldP spid="139574" grpId="0" animBg="1"/>
      <p:bldP spid="139575" grpId="0" animBg="1"/>
      <p:bldP spid="139576" grpId="0" animBg="1"/>
      <p:bldP spid="139577" grpId="0" animBg="1"/>
      <p:bldP spid="139578" grpId="0" animBg="1"/>
      <p:bldP spid="139579" grpId="0" animBg="1"/>
      <p:bldP spid="139579" grpId="1" animBg="1"/>
      <p:bldP spid="251" grpId="0" animBg="1"/>
      <p:bldP spid="251" grpId="1" animBg="1"/>
      <p:bldP spid="252" grpId="0" animBg="1"/>
      <p:bldP spid="252" grpId="1" animBg="1"/>
      <p:bldP spid="258" grpId="0" animBg="1"/>
      <p:bldP spid="258" grpId="1" animBg="1"/>
      <p:bldP spid="259" grpId="0" animBg="1"/>
      <p:bldP spid="259" grpId="1" animBg="1"/>
      <p:bldP spid="260" grpId="0" animBg="1"/>
      <p:bldP spid="260" grpId="1" animBg="1"/>
      <p:bldP spid="261" grpId="0" animBg="1"/>
      <p:bldP spid="261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3"/>
          <p:cNvSpPr txBox="1">
            <a:spLocks noChangeArrowheads="1"/>
          </p:cNvSpPr>
          <p:nvPr/>
        </p:nvSpPr>
        <p:spPr bwMode="auto">
          <a:xfrm>
            <a:off x="457200" y="914400"/>
            <a:ext cx="8229600" cy="5570756"/>
          </a:xfrm>
          <a:prstGeom prst="rect">
            <a:avLst/>
          </a:prstGeom>
          <a:solidFill>
            <a:schemeClr val="bg1"/>
          </a:solidFill>
          <a:ln w="9525" algn="ctr">
            <a:solidFill>
              <a:srgbClr val="FF33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bIns="13716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Vì sao khai thác khoáng sản là thế mạnh của tiểu vùng Đông Bắc, còn phát triển thủy điện là thế mạnh của tiểu vùng Tây Bắc?</a:t>
            </a:r>
          </a:p>
          <a:p>
            <a:pPr algn="just"/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altLang="en-US" sz="2800" dirty="0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2800" dirty="0" err="1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dirty="0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800" dirty="0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altLang="en-US" sz="2800" dirty="0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altLang="en-US" sz="2800" dirty="0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800" dirty="0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en-US" sz="2800" dirty="0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altLang="en-US" sz="2800" dirty="0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2800" dirty="0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2800" dirty="0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dirty="0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sz="2800" dirty="0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2800" dirty="0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altLang="en-US" sz="2800" dirty="0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2800" dirty="0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dirty="0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altLang="en-US" sz="2800" dirty="0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TD&amp;MNBB </a:t>
            </a:r>
            <a:r>
              <a:rPr lang="en-US" sz="2800" dirty="0" err="1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dirty="0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dirty="0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sz="2800" dirty="0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800" dirty="0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800" dirty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en-US" sz="2800" dirty="0">
              <a:solidFill>
                <a:srgbClr val="FF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50000"/>
              </a:spcBef>
            </a:pPr>
            <a:r>
              <a:rPr lang="en-US" alt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Vì sao phát triển kinh tế, nâng cao đời sống của các dân tộc phải đi đôi với bảo vệ môi trường tự nhiên và tài nguyên thiên nhiên?</a:t>
            </a:r>
          </a:p>
        </p:txBody>
      </p:sp>
      <p:sp>
        <p:nvSpPr>
          <p:cNvPr id="45059" name="TextBox 3"/>
          <p:cNvSpPr txBox="1">
            <a:spLocks noChangeArrowheads="1"/>
          </p:cNvSpPr>
          <p:nvPr/>
        </p:nvSpPr>
        <p:spPr bwMode="auto">
          <a:xfrm>
            <a:off x="1881188" y="304802"/>
            <a:ext cx="5249466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2800" b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 VÀ MỞ RỘNG</a:t>
            </a:r>
          </a:p>
        </p:txBody>
      </p:sp>
    </p:spTree>
    <p:extLst>
      <p:ext uri="{BB962C8B-B14F-4D97-AF65-F5344CB8AC3E}">
        <p14:creationId xmlns:p14="http://schemas.microsoft.com/office/powerpoint/2010/main" val="24567551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TNT5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14325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647" name="Picture 351" descr="DEN"/>
          <p:cNvPicPr>
            <a:picLocks noGrp="1" noChangeAspect="1" noChangeArrowheads="1" noCrop="1"/>
          </p:cNvPicPr>
          <p:nvPr>
            <p:ph sz="quarter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3000" y="0"/>
            <a:ext cx="6858000" cy="533400"/>
          </a:xfrm>
        </p:spPr>
      </p:pic>
      <p:pic>
        <p:nvPicPr>
          <p:cNvPr id="55648" name="Picture 352" descr="DEN"/>
          <p:cNvPicPr>
            <a:picLocks noGrp="1" noChangeAspect="1" noChangeArrowheads="1" noCrop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6200000">
            <a:off x="4922044" y="3210719"/>
            <a:ext cx="6858000" cy="395288"/>
          </a:xfrm>
        </p:spPr>
      </p:pic>
      <p:pic>
        <p:nvPicPr>
          <p:cNvPr id="55649" name="Picture 353" descr="DEN"/>
          <p:cNvPicPr>
            <a:picLocks noGrp="1" noChangeAspect="1" noChangeArrowheads="1" noCrop="1"/>
          </p:cNvPicPr>
          <p:nvPr>
            <p:ph sz="quarter" idx="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>
            <a:off x="-2678906" y="3251994"/>
            <a:ext cx="6858000" cy="433388"/>
          </a:xfrm>
        </p:spPr>
      </p:pic>
      <p:pic>
        <p:nvPicPr>
          <p:cNvPr id="55650" name="Picture 354" descr="DEN"/>
          <p:cNvPicPr>
            <a:picLocks noGrp="1" noChangeAspect="1" noChangeArrowheads="1" noCrop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>
            <a:off x="1143000" y="6324600"/>
            <a:ext cx="6858000" cy="533400"/>
          </a:xfrm>
        </p:spPr>
      </p:pic>
      <p:grpSp>
        <p:nvGrpSpPr>
          <p:cNvPr id="2" name="Group 390"/>
          <p:cNvGrpSpPr>
            <a:grpSpLocks/>
          </p:cNvGrpSpPr>
          <p:nvPr/>
        </p:nvGrpSpPr>
        <p:grpSpPr bwMode="auto">
          <a:xfrm>
            <a:off x="4057650" y="1752600"/>
            <a:ext cx="625079" cy="762000"/>
            <a:chOff x="624" y="1632"/>
            <a:chExt cx="525" cy="480"/>
          </a:xfrm>
        </p:grpSpPr>
        <p:sp>
          <p:nvSpPr>
            <p:cNvPr id="46145" name="Freeform 391"/>
            <p:cNvSpPr>
              <a:spLocks/>
            </p:cNvSpPr>
            <p:nvPr/>
          </p:nvSpPr>
          <p:spPr bwMode="gray">
            <a:xfrm>
              <a:off x="624" y="1632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25"/>
                <a:gd name="T40" fmla="*/ 0 h 480"/>
                <a:gd name="T41" fmla="*/ 525 w 525"/>
                <a:gd name="T42" fmla="*/ 480 h 48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6146" name="Freeform 392"/>
            <p:cNvSpPr>
              <a:spLocks/>
            </p:cNvSpPr>
            <p:nvPr/>
          </p:nvSpPr>
          <p:spPr bwMode="gray">
            <a:xfrm>
              <a:off x="696" y="1697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82"/>
                <a:gd name="T40" fmla="*/ 0 h 350"/>
                <a:gd name="T41" fmla="*/ 382 w 382"/>
                <a:gd name="T42" fmla="*/ 350 h 35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gradFill rotWithShape="0">
              <a:gsLst>
                <a:gs pos="0">
                  <a:schemeClr val="tx1"/>
                </a:gs>
                <a:gs pos="100000">
                  <a:srgbClr val="990000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6147" name="Freeform 393"/>
            <p:cNvSpPr>
              <a:spLocks/>
            </p:cNvSpPr>
            <p:nvPr/>
          </p:nvSpPr>
          <p:spPr bwMode="gray">
            <a:xfrm>
              <a:off x="752" y="1706"/>
              <a:ext cx="270" cy="332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0"/>
                <a:gd name="T40" fmla="*/ 0 h 332"/>
                <a:gd name="T41" fmla="*/ 270 w 270"/>
                <a:gd name="T42" fmla="*/ 332 h 33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6148" name="Freeform 394"/>
            <p:cNvSpPr>
              <a:spLocks/>
            </p:cNvSpPr>
            <p:nvPr/>
          </p:nvSpPr>
          <p:spPr bwMode="gray">
            <a:xfrm>
              <a:off x="853" y="1829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8"/>
                <a:gd name="T40" fmla="*/ 0 h 85"/>
                <a:gd name="T41" fmla="*/ 68 w 68"/>
                <a:gd name="T42" fmla="*/ 85 h 8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solidFill>
              <a:srgbClr val="F9F9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3" name="Group 395"/>
          <p:cNvGrpSpPr>
            <a:grpSpLocks/>
          </p:cNvGrpSpPr>
          <p:nvPr/>
        </p:nvGrpSpPr>
        <p:grpSpPr bwMode="auto">
          <a:xfrm>
            <a:off x="4514850" y="1752600"/>
            <a:ext cx="571500" cy="762000"/>
            <a:chOff x="672" y="624"/>
            <a:chExt cx="525" cy="480"/>
          </a:xfrm>
        </p:grpSpPr>
        <p:sp>
          <p:nvSpPr>
            <p:cNvPr id="46141" name="Freeform 396"/>
            <p:cNvSpPr>
              <a:spLocks/>
            </p:cNvSpPr>
            <p:nvPr/>
          </p:nvSpPr>
          <p:spPr bwMode="gray">
            <a:xfrm>
              <a:off x="672" y="624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25"/>
                <a:gd name="T40" fmla="*/ 0 h 480"/>
                <a:gd name="T41" fmla="*/ 525 w 525"/>
                <a:gd name="T42" fmla="*/ 480 h 48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6142" name="Freeform 397"/>
            <p:cNvSpPr>
              <a:spLocks/>
            </p:cNvSpPr>
            <p:nvPr/>
          </p:nvSpPr>
          <p:spPr bwMode="gray">
            <a:xfrm>
              <a:off x="744" y="689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82"/>
                <a:gd name="T40" fmla="*/ 0 h 350"/>
                <a:gd name="T41" fmla="*/ 382 w 382"/>
                <a:gd name="T42" fmla="*/ 350 h 35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9966FF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6143" name="Freeform 398"/>
            <p:cNvSpPr>
              <a:spLocks/>
            </p:cNvSpPr>
            <p:nvPr/>
          </p:nvSpPr>
          <p:spPr bwMode="gray">
            <a:xfrm>
              <a:off x="800" y="698"/>
              <a:ext cx="270" cy="332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0"/>
                <a:gd name="T40" fmla="*/ 0 h 332"/>
                <a:gd name="T41" fmla="*/ 270 w 270"/>
                <a:gd name="T42" fmla="*/ 332 h 33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6144" name="Freeform 399"/>
            <p:cNvSpPr>
              <a:spLocks/>
            </p:cNvSpPr>
            <p:nvPr/>
          </p:nvSpPr>
          <p:spPr bwMode="gray">
            <a:xfrm>
              <a:off x="901" y="821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8"/>
                <a:gd name="T40" fmla="*/ 0 h 85"/>
                <a:gd name="T41" fmla="*/ 68 w 68"/>
                <a:gd name="T42" fmla="*/ 85 h 8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solidFill>
              <a:srgbClr val="F9F9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</p:grpSp>
      <p:pic>
        <p:nvPicPr>
          <p:cNvPr id="46089" name="Picture 376" descr="post-60-1081342274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9051" y="533400"/>
            <a:ext cx="1507331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85"/>
          <p:cNvGrpSpPr>
            <a:grpSpLocks/>
          </p:cNvGrpSpPr>
          <p:nvPr/>
        </p:nvGrpSpPr>
        <p:grpSpPr bwMode="auto">
          <a:xfrm>
            <a:off x="4286250" y="1676400"/>
            <a:ext cx="625079" cy="762000"/>
            <a:chOff x="3312" y="1632"/>
            <a:chExt cx="525" cy="480"/>
          </a:xfrm>
        </p:grpSpPr>
        <p:sp>
          <p:nvSpPr>
            <p:cNvPr id="46137" name="Freeform 386"/>
            <p:cNvSpPr>
              <a:spLocks/>
            </p:cNvSpPr>
            <p:nvPr/>
          </p:nvSpPr>
          <p:spPr bwMode="gray">
            <a:xfrm>
              <a:off x="3312" y="1632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25"/>
                <a:gd name="T40" fmla="*/ 0 h 480"/>
                <a:gd name="T41" fmla="*/ 525 w 525"/>
                <a:gd name="T42" fmla="*/ 480 h 48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6138" name="Freeform 387"/>
            <p:cNvSpPr>
              <a:spLocks/>
            </p:cNvSpPr>
            <p:nvPr/>
          </p:nvSpPr>
          <p:spPr bwMode="gray">
            <a:xfrm>
              <a:off x="3384" y="1697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82"/>
                <a:gd name="T40" fmla="*/ 0 h 350"/>
                <a:gd name="T41" fmla="*/ 382 w 382"/>
                <a:gd name="T42" fmla="*/ 350 h 35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gradFill rotWithShape="0">
              <a:gsLst>
                <a:gs pos="0">
                  <a:srgbClr val="A603AB"/>
                </a:gs>
                <a:gs pos="12000">
                  <a:srgbClr val="E81766"/>
                </a:gs>
                <a:gs pos="27000">
                  <a:srgbClr val="EE3F17"/>
                </a:gs>
                <a:gs pos="48000">
                  <a:srgbClr val="FFFF00"/>
                </a:gs>
                <a:gs pos="64999">
                  <a:srgbClr val="1A8D48"/>
                </a:gs>
                <a:gs pos="78999">
                  <a:srgbClr val="0819FB"/>
                </a:gs>
                <a:gs pos="100000">
                  <a:srgbClr val="A603AB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6139" name="Freeform 388"/>
            <p:cNvSpPr>
              <a:spLocks/>
            </p:cNvSpPr>
            <p:nvPr/>
          </p:nvSpPr>
          <p:spPr bwMode="gray">
            <a:xfrm>
              <a:off x="3440" y="1706"/>
              <a:ext cx="270" cy="332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0"/>
                <a:gd name="T40" fmla="*/ 0 h 332"/>
                <a:gd name="T41" fmla="*/ 270 w 270"/>
                <a:gd name="T42" fmla="*/ 332 h 33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6140" name="Freeform 389"/>
            <p:cNvSpPr>
              <a:spLocks/>
            </p:cNvSpPr>
            <p:nvPr/>
          </p:nvSpPr>
          <p:spPr bwMode="gray">
            <a:xfrm>
              <a:off x="3541" y="1829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8"/>
                <a:gd name="T40" fmla="*/ 0 h 85"/>
                <a:gd name="T41" fmla="*/ 68 w 68"/>
                <a:gd name="T42" fmla="*/ 85 h 8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solidFill>
              <a:srgbClr val="F9F9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5" name="Group 231"/>
          <p:cNvGrpSpPr>
            <a:grpSpLocks/>
          </p:cNvGrpSpPr>
          <p:nvPr/>
        </p:nvGrpSpPr>
        <p:grpSpPr bwMode="auto">
          <a:xfrm>
            <a:off x="1885950" y="990600"/>
            <a:ext cx="625079" cy="762000"/>
            <a:chOff x="624" y="1632"/>
            <a:chExt cx="525" cy="480"/>
          </a:xfrm>
        </p:grpSpPr>
        <p:sp>
          <p:nvSpPr>
            <p:cNvPr id="46133" name="Freeform 232"/>
            <p:cNvSpPr>
              <a:spLocks/>
            </p:cNvSpPr>
            <p:nvPr/>
          </p:nvSpPr>
          <p:spPr bwMode="gray">
            <a:xfrm>
              <a:off x="624" y="1632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25"/>
                <a:gd name="T40" fmla="*/ 0 h 480"/>
                <a:gd name="T41" fmla="*/ 525 w 525"/>
                <a:gd name="T42" fmla="*/ 480 h 48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6134" name="Freeform 233"/>
            <p:cNvSpPr>
              <a:spLocks/>
            </p:cNvSpPr>
            <p:nvPr/>
          </p:nvSpPr>
          <p:spPr bwMode="gray">
            <a:xfrm>
              <a:off x="696" y="1697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82"/>
                <a:gd name="T40" fmla="*/ 0 h 350"/>
                <a:gd name="T41" fmla="*/ 382 w 382"/>
                <a:gd name="T42" fmla="*/ 350 h 35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gradFill rotWithShape="0">
              <a:gsLst>
                <a:gs pos="0">
                  <a:schemeClr val="tx1"/>
                </a:gs>
                <a:gs pos="100000">
                  <a:srgbClr val="990000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6135" name="Freeform 234"/>
            <p:cNvSpPr>
              <a:spLocks/>
            </p:cNvSpPr>
            <p:nvPr/>
          </p:nvSpPr>
          <p:spPr bwMode="gray">
            <a:xfrm>
              <a:off x="752" y="1706"/>
              <a:ext cx="270" cy="332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0"/>
                <a:gd name="T40" fmla="*/ 0 h 332"/>
                <a:gd name="T41" fmla="*/ 270 w 270"/>
                <a:gd name="T42" fmla="*/ 332 h 33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6136" name="Freeform 235"/>
            <p:cNvSpPr>
              <a:spLocks/>
            </p:cNvSpPr>
            <p:nvPr/>
          </p:nvSpPr>
          <p:spPr bwMode="gray">
            <a:xfrm>
              <a:off x="853" y="1829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8"/>
                <a:gd name="T40" fmla="*/ 0 h 85"/>
                <a:gd name="T41" fmla="*/ 68 w 68"/>
                <a:gd name="T42" fmla="*/ 85 h 8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solidFill>
              <a:srgbClr val="F9F9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6" name="Group 326"/>
          <p:cNvGrpSpPr>
            <a:grpSpLocks/>
          </p:cNvGrpSpPr>
          <p:nvPr/>
        </p:nvGrpSpPr>
        <p:grpSpPr bwMode="auto">
          <a:xfrm>
            <a:off x="6629400" y="914400"/>
            <a:ext cx="625079" cy="762000"/>
            <a:chOff x="2256" y="672"/>
            <a:chExt cx="525" cy="480"/>
          </a:xfrm>
        </p:grpSpPr>
        <p:sp>
          <p:nvSpPr>
            <p:cNvPr id="46129" name="Freeform 327"/>
            <p:cNvSpPr>
              <a:spLocks/>
            </p:cNvSpPr>
            <p:nvPr/>
          </p:nvSpPr>
          <p:spPr bwMode="gray">
            <a:xfrm>
              <a:off x="2256" y="672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25"/>
                <a:gd name="T40" fmla="*/ 0 h 480"/>
                <a:gd name="T41" fmla="*/ 525 w 525"/>
                <a:gd name="T42" fmla="*/ 480 h 48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6130" name="Freeform 328"/>
            <p:cNvSpPr>
              <a:spLocks/>
            </p:cNvSpPr>
            <p:nvPr/>
          </p:nvSpPr>
          <p:spPr bwMode="gray">
            <a:xfrm>
              <a:off x="2328" y="737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82"/>
                <a:gd name="T40" fmla="*/ 0 h 350"/>
                <a:gd name="T41" fmla="*/ 382 w 382"/>
                <a:gd name="T42" fmla="*/ 350 h 35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FFCC00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6131" name="Freeform 329"/>
            <p:cNvSpPr>
              <a:spLocks/>
            </p:cNvSpPr>
            <p:nvPr/>
          </p:nvSpPr>
          <p:spPr bwMode="gray">
            <a:xfrm>
              <a:off x="2384" y="746"/>
              <a:ext cx="270" cy="332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0"/>
                <a:gd name="T40" fmla="*/ 0 h 332"/>
                <a:gd name="T41" fmla="*/ 270 w 270"/>
                <a:gd name="T42" fmla="*/ 332 h 33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66FF33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6132" name="Freeform 330"/>
            <p:cNvSpPr>
              <a:spLocks/>
            </p:cNvSpPr>
            <p:nvPr/>
          </p:nvSpPr>
          <p:spPr bwMode="gray">
            <a:xfrm>
              <a:off x="2485" y="869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8"/>
                <a:gd name="T40" fmla="*/ 0 h 85"/>
                <a:gd name="T41" fmla="*/ 68 w 68"/>
                <a:gd name="T42" fmla="*/ 85 h 8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CC3300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7" name="Group 236"/>
          <p:cNvGrpSpPr>
            <a:grpSpLocks/>
          </p:cNvGrpSpPr>
          <p:nvPr/>
        </p:nvGrpSpPr>
        <p:grpSpPr bwMode="auto">
          <a:xfrm>
            <a:off x="5436394" y="550863"/>
            <a:ext cx="625079" cy="838200"/>
            <a:chOff x="3312" y="1632"/>
            <a:chExt cx="525" cy="480"/>
          </a:xfrm>
        </p:grpSpPr>
        <p:sp>
          <p:nvSpPr>
            <p:cNvPr id="46125" name="Freeform 237"/>
            <p:cNvSpPr>
              <a:spLocks/>
            </p:cNvSpPr>
            <p:nvPr/>
          </p:nvSpPr>
          <p:spPr bwMode="gray">
            <a:xfrm>
              <a:off x="3312" y="1632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25"/>
                <a:gd name="T40" fmla="*/ 0 h 480"/>
                <a:gd name="T41" fmla="*/ 525 w 525"/>
                <a:gd name="T42" fmla="*/ 480 h 48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6126" name="Freeform 238"/>
            <p:cNvSpPr>
              <a:spLocks/>
            </p:cNvSpPr>
            <p:nvPr/>
          </p:nvSpPr>
          <p:spPr bwMode="gray">
            <a:xfrm>
              <a:off x="3384" y="1697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82"/>
                <a:gd name="T40" fmla="*/ 0 h 350"/>
                <a:gd name="T41" fmla="*/ 382 w 382"/>
                <a:gd name="T42" fmla="*/ 350 h 35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gradFill rotWithShape="0">
              <a:gsLst>
                <a:gs pos="0">
                  <a:srgbClr val="A603AB"/>
                </a:gs>
                <a:gs pos="12000">
                  <a:srgbClr val="E81766"/>
                </a:gs>
                <a:gs pos="27000">
                  <a:srgbClr val="EE3F17"/>
                </a:gs>
                <a:gs pos="48000">
                  <a:srgbClr val="FFFF00"/>
                </a:gs>
                <a:gs pos="64999">
                  <a:srgbClr val="1A8D48"/>
                </a:gs>
                <a:gs pos="78999">
                  <a:srgbClr val="0819FB"/>
                </a:gs>
                <a:gs pos="100000">
                  <a:srgbClr val="A603AB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6127" name="Freeform 239"/>
            <p:cNvSpPr>
              <a:spLocks/>
            </p:cNvSpPr>
            <p:nvPr/>
          </p:nvSpPr>
          <p:spPr bwMode="gray">
            <a:xfrm>
              <a:off x="3440" y="1706"/>
              <a:ext cx="270" cy="332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0"/>
                <a:gd name="T40" fmla="*/ 0 h 332"/>
                <a:gd name="T41" fmla="*/ 270 w 270"/>
                <a:gd name="T42" fmla="*/ 332 h 33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6128" name="Freeform 240"/>
            <p:cNvSpPr>
              <a:spLocks/>
            </p:cNvSpPr>
            <p:nvPr/>
          </p:nvSpPr>
          <p:spPr bwMode="gray">
            <a:xfrm>
              <a:off x="3541" y="1829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8"/>
                <a:gd name="T40" fmla="*/ 0 h 85"/>
                <a:gd name="T41" fmla="*/ 68 w 68"/>
                <a:gd name="T42" fmla="*/ 85 h 8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solidFill>
              <a:srgbClr val="F9F9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8" name="Group 196"/>
          <p:cNvGrpSpPr>
            <a:grpSpLocks/>
          </p:cNvGrpSpPr>
          <p:nvPr/>
        </p:nvGrpSpPr>
        <p:grpSpPr bwMode="auto">
          <a:xfrm>
            <a:off x="2713436" y="349250"/>
            <a:ext cx="625078" cy="762000"/>
            <a:chOff x="2304" y="1632"/>
            <a:chExt cx="525" cy="480"/>
          </a:xfrm>
        </p:grpSpPr>
        <p:sp>
          <p:nvSpPr>
            <p:cNvPr id="46121" name="Freeform 197"/>
            <p:cNvSpPr>
              <a:spLocks/>
            </p:cNvSpPr>
            <p:nvPr/>
          </p:nvSpPr>
          <p:spPr bwMode="gray">
            <a:xfrm>
              <a:off x="2304" y="1632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25"/>
                <a:gd name="T40" fmla="*/ 0 h 480"/>
                <a:gd name="T41" fmla="*/ 525 w 525"/>
                <a:gd name="T42" fmla="*/ 480 h 48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6122" name="Freeform 198"/>
            <p:cNvSpPr>
              <a:spLocks/>
            </p:cNvSpPr>
            <p:nvPr/>
          </p:nvSpPr>
          <p:spPr bwMode="gray">
            <a:xfrm>
              <a:off x="2376" y="1697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82"/>
                <a:gd name="T40" fmla="*/ 0 h 350"/>
                <a:gd name="T41" fmla="*/ 382 w 382"/>
                <a:gd name="T42" fmla="*/ 350 h 35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gradFill rotWithShape="0">
              <a:gsLst>
                <a:gs pos="0">
                  <a:srgbClr val="A603AB"/>
                </a:gs>
                <a:gs pos="12000">
                  <a:srgbClr val="E81766"/>
                </a:gs>
                <a:gs pos="27000">
                  <a:srgbClr val="EE3F17"/>
                </a:gs>
                <a:gs pos="48000">
                  <a:srgbClr val="FFFF00"/>
                </a:gs>
                <a:gs pos="64999">
                  <a:srgbClr val="1A8D48"/>
                </a:gs>
                <a:gs pos="78999">
                  <a:srgbClr val="0819FB"/>
                </a:gs>
                <a:gs pos="100000">
                  <a:srgbClr val="A603AB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6123" name="Freeform 199"/>
            <p:cNvSpPr>
              <a:spLocks/>
            </p:cNvSpPr>
            <p:nvPr/>
          </p:nvSpPr>
          <p:spPr bwMode="gray">
            <a:xfrm>
              <a:off x="2432" y="1706"/>
              <a:ext cx="270" cy="332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0"/>
                <a:gd name="T40" fmla="*/ 0 h 332"/>
                <a:gd name="T41" fmla="*/ 270 w 270"/>
                <a:gd name="T42" fmla="*/ 332 h 33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gradFill rotWithShape="0">
              <a:gsLst>
                <a:gs pos="0">
                  <a:srgbClr val="3366FF"/>
                </a:gs>
                <a:gs pos="25000">
                  <a:srgbClr val="01A78F"/>
                </a:gs>
                <a:gs pos="50000">
                  <a:srgbClr val="FFFF00"/>
                </a:gs>
                <a:gs pos="75000">
                  <a:srgbClr val="FF6633"/>
                </a:gs>
                <a:gs pos="100000">
                  <a:srgbClr val="FF3399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6124" name="Freeform 200"/>
            <p:cNvSpPr>
              <a:spLocks/>
            </p:cNvSpPr>
            <p:nvPr/>
          </p:nvSpPr>
          <p:spPr bwMode="gray">
            <a:xfrm>
              <a:off x="2533" y="1829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8"/>
                <a:gd name="T40" fmla="*/ 0 h 85"/>
                <a:gd name="T41" fmla="*/ 68 w 68"/>
                <a:gd name="T42" fmla="*/ 85 h 8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gradFill rotWithShape="1">
              <a:gsLst>
                <a:gs pos="0">
                  <a:srgbClr val="A603AB"/>
                </a:gs>
                <a:gs pos="12000">
                  <a:srgbClr val="E81766"/>
                </a:gs>
                <a:gs pos="27000">
                  <a:srgbClr val="EE3F17"/>
                </a:gs>
                <a:gs pos="48000">
                  <a:srgbClr val="FFFF00"/>
                </a:gs>
                <a:gs pos="64999">
                  <a:srgbClr val="1A8D48"/>
                </a:gs>
                <a:gs pos="78999">
                  <a:srgbClr val="0819FB"/>
                </a:gs>
                <a:gs pos="100000">
                  <a:srgbClr val="A603AB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9" name="Group 276"/>
          <p:cNvGrpSpPr>
            <a:grpSpLocks/>
          </p:cNvGrpSpPr>
          <p:nvPr/>
        </p:nvGrpSpPr>
        <p:grpSpPr bwMode="auto">
          <a:xfrm>
            <a:off x="6744892" y="2427288"/>
            <a:ext cx="625078" cy="762000"/>
            <a:chOff x="672" y="624"/>
            <a:chExt cx="525" cy="480"/>
          </a:xfrm>
        </p:grpSpPr>
        <p:sp>
          <p:nvSpPr>
            <p:cNvPr id="46117" name="Freeform 277"/>
            <p:cNvSpPr>
              <a:spLocks/>
            </p:cNvSpPr>
            <p:nvPr/>
          </p:nvSpPr>
          <p:spPr bwMode="gray">
            <a:xfrm>
              <a:off x="672" y="624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25"/>
                <a:gd name="T40" fmla="*/ 0 h 480"/>
                <a:gd name="T41" fmla="*/ 525 w 525"/>
                <a:gd name="T42" fmla="*/ 480 h 48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6118" name="Freeform 278"/>
            <p:cNvSpPr>
              <a:spLocks/>
            </p:cNvSpPr>
            <p:nvPr/>
          </p:nvSpPr>
          <p:spPr bwMode="gray">
            <a:xfrm>
              <a:off x="744" y="689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82"/>
                <a:gd name="T40" fmla="*/ 0 h 350"/>
                <a:gd name="T41" fmla="*/ 382 w 382"/>
                <a:gd name="T42" fmla="*/ 350 h 35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9966FF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6119" name="Freeform 279"/>
            <p:cNvSpPr>
              <a:spLocks/>
            </p:cNvSpPr>
            <p:nvPr/>
          </p:nvSpPr>
          <p:spPr bwMode="gray">
            <a:xfrm>
              <a:off x="800" y="698"/>
              <a:ext cx="270" cy="332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0"/>
                <a:gd name="T40" fmla="*/ 0 h 332"/>
                <a:gd name="T41" fmla="*/ 270 w 270"/>
                <a:gd name="T42" fmla="*/ 332 h 33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6120" name="Freeform 280"/>
            <p:cNvSpPr>
              <a:spLocks/>
            </p:cNvSpPr>
            <p:nvPr/>
          </p:nvSpPr>
          <p:spPr bwMode="gray">
            <a:xfrm>
              <a:off x="901" y="821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8"/>
                <a:gd name="T40" fmla="*/ 0 h 85"/>
                <a:gd name="T41" fmla="*/ 68 w 68"/>
                <a:gd name="T42" fmla="*/ 85 h 8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solidFill>
              <a:srgbClr val="F9F9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10" name="Group 226"/>
          <p:cNvGrpSpPr>
            <a:grpSpLocks/>
          </p:cNvGrpSpPr>
          <p:nvPr/>
        </p:nvGrpSpPr>
        <p:grpSpPr bwMode="auto">
          <a:xfrm>
            <a:off x="3078956" y="2636838"/>
            <a:ext cx="625079" cy="990600"/>
            <a:chOff x="624" y="1632"/>
            <a:chExt cx="525" cy="480"/>
          </a:xfrm>
        </p:grpSpPr>
        <p:sp>
          <p:nvSpPr>
            <p:cNvPr id="46113" name="Freeform 227"/>
            <p:cNvSpPr>
              <a:spLocks/>
            </p:cNvSpPr>
            <p:nvPr/>
          </p:nvSpPr>
          <p:spPr bwMode="gray">
            <a:xfrm>
              <a:off x="624" y="1632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25"/>
                <a:gd name="T40" fmla="*/ 0 h 480"/>
                <a:gd name="T41" fmla="*/ 525 w 525"/>
                <a:gd name="T42" fmla="*/ 480 h 48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6114" name="Freeform 228"/>
            <p:cNvSpPr>
              <a:spLocks/>
            </p:cNvSpPr>
            <p:nvPr/>
          </p:nvSpPr>
          <p:spPr bwMode="gray">
            <a:xfrm>
              <a:off x="696" y="1697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82"/>
                <a:gd name="T40" fmla="*/ 0 h 350"/>
                <a:gd name="T41" fmla="*/ 382 w 382"/>
                <a:gd name="T42" fmla="*/ 350 h 35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gradFill rotWithShape="0">
              <a:gsLst>
                <a:gs pos="0">
                  <a:schemeClr val="tx1"/>
                </a:gs>
                <a:gs pos="100000">
                  <a:srgbClr val="990000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6115" name="Freeform 229"/>
            <p:cNvSpPr>
              <a:spLocks/>
            </p:cNvSpPr>
            <p:nvPr/>
          </p:nvSpPr>
          <p:spPr bwMode="gray">
            <a:xfrm>
              <a:off x="752" y="1706"/>
              <a:ext cx="270" cy="332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0"/>
                <a:gd name="T40" fmla="*/ 0 h 332"/>
                <a:gd name="T41" fmla="*/ 270 w 270"/>
                <a:gd name="T42" fmla="*/ 332 h 33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6116" name="Freeform 230"/>
            <p:cNvSpPr>
              <a:spLocks/>
            </p:cNvSpPr>
            <p:nvPr/>
          </p:nvSpPr>
          <p:spPr bwMode="gray">
            <a:xfrm>
              <a:off x="853" y="1829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8"/>
                <a:gd name="T40" fmla="*/ 0 h 85"/>
                <a:gd name="T41" fmla="*/ 68 w 68"/>
                <a:gd name="T42" fmla="*/ 85 h 8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solidFill>
              <a:srgbClr val="F9F9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11" name="Group 316"/>
          <p:cNvGrpSpPr>
            <a:grpSpLocks/>
          </p:cNvGrpSpPr>
          <p:nvPr/>
        </p:nvGrpSpPr>
        <p:grpSpPr bwMode="auto">
          <a:xfrm>
            <a:off x="1628775" y="3136900"/>
            <a:ext cx="625079" cy="762000"/>
            <a:chOff x="2256" y="672"/>
            <a:chExt cx="525" cy="480"/>
          </a:xfrm>
        </p:grpSpPr>
        <p:sp>
          <p:nvSpPr>
            <p:cNvPr id="46109" name="Freeform 317"/>
            <p:cNvSpPr>
              <a:spLocks/>
            </p:cNvSpPr>
            <p:nvPr/>
          </p:nvSpPr>
          <p:spPr bwMode="gray">
            <a:xfrm>
              <a:off x="2256" y="672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25"/>
                <a:gd name="T40" fmla="*/ 0 h 480"/>
                <a:gd name="T41" fmla="*/ 525 w 525"/>
                <a:gd name="T42" fmla="*/ 480 h 48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6110" name="Freeform 318"/>
            <p:cNvSpPr>
              <a:spLocks/>
            </p:cNvSpPr>
            <p:nvPr/>
          </p:nvSpPr>
          <p:spPr bwMode="gray">
            <a:xfrm>
              <a:off x="2328" y="737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82"/>
                <a:gd name="T40" fmla="*/ 0 h 350"/>
                <a:gd name="T41" fmla="*/ 382 w 382"/>
                <a:gd name="T42" fmla="*/ 350 h 35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FFCC00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6111" name="Freeform 319"/>
            <p:cNvSpPr>
              <a:spLocks/>
            </p:cNvSpPr>
            <p:nvPr/>
          </p:nvSpPr>
          <p:spPr bwMode="gray">
            <a:xfrm>
              <a:off x="2384" y="746"/>
              <a:ext cx="270" cy="332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0"/>
                <a:gd name="T40" fmla="*/ 0 h 332"/>
                <a:gd name="T41" fmla="*/ 270 w 270"/>
                <a:gd name="T42" fmla="*/ 332 h 33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66FF33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6112" name="Freeform 320"/>
            <p:cNvSpPr>
              <a:spLocks/>
            </p:cNvSpPr>
            <p:nvPr/>
          </p:nvSpPr>
          <p:spPr bwMode="gray">
            <a:xfrm>
              <a:off x="2485" y="869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8"/>
                <a:gd name="T40" fmla="*/ 0 h 85"/>
                <a:gd name="T41" fmla="*/ 68 w 68"/>
                <a:gd name="T42" fmla="*/ 85 h 8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CC3300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</p:grpSp>
      <p:pic>
        <p:nvPicPr>
          <p:cNvPr id="25660" name="Picture 60" descr="Fireworks-0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1" y="990600"/>
            <a:ext cx="137041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61" name="Picture 61" descr="Fireworks-09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951" y="990602"/>
            <a:ext cx="759619" cy="258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62" name="Picture 62" descr="Fireworks-02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8950" y="838200"/>
            <a:ext cx="1077516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01" name="Picture 63" descr="Fireworks-09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1" y="1524002"/>
            <a:ext cx="759619" cy="258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64" name="Picture 64" descr="Fireworks-09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1" y="914402"/>
            <a:ext cx="759619" cy="258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65" name="Picture 65" descr="Fireworks-02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886" y="922338"/>
            <a:ext cx="1077515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671" name="WordArt 375"/>
          <p:cNvSpPr>
            <a:spLocks noChangeArrowheads="1" noChangeShapeType="1" noTextEdit="1"/>
          </p:cNvSpPr>
          <p:nvPr/>
        </p:nvSpPr>
        <p:spPr bwMode="auto">
          <a:xfrm>
            <a:off x="1428750" y="2438400"/>
            <a:ext cx="6457950" cy="2133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97"/>
              </a:avLst>
            </a:prstTxWarp>
          </a:bodyPr>
          <a:lstStyle/>
          <a:p>
            <a:pPr algn="ctr"/>
            <a:r>
              <a:rPr lang="vi-VN" sz="36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 học kết thúc!</a:t>
            </a:r>
          </a:p>
          <a:p>
            <a:pPr algn="ctr"/>
            <a:r>
              <a:rPr lang="vi-VN" sz="36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Kính chúc quý thầy cô tràn đầy sức khỏe!</a:t>
            </a:r>
          </a:p>
          <a:p>
            <a:pPr algn="ctr"/>
            <a:r>
              <a:rPr lang="vi-VN" sz="36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chúc các em vui và học giỏi!</a:t>
            </a:r>
          </a:p>
        </p:txBody>
      </p:sp>
      <p:pic>
        <p:nvPicPr>
          <p:cNvPr id="25667" name="Picture 67" descr="Fireworks-09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1" y="533401"/>
            <a:ext cx="759619" cy="258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68" name="Picture 68" descr="Fireworks-09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101" y="1928815"/>
            <a:ext cx="759619" cy="258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69" name="Picture 69" descr="Fireworks-0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051" y="533400"/>
            <a:ext cx="137041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08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4800600"/>
            <a:ext cx="9220200" cy="2111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22721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56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56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56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56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9" presetClass="entr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256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9" presetClass="entr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256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55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67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Elbow Connector 3"/>
          <p:cNvCxnSpPr/>
          <p:nvPr/>
        </p:nvCxnSpPr>
        <p:spPr>
          <a:xfrm flipV="1">
            <a:off x="4861323" y="304800"/>
            <a:ext cx="607219" cy="609600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3319463" y="596682"/>
            <a:ext cx="1532334" cy="7000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 TRÍ </a:t>
            </a:r>
            <a:endParaRPr lang="en-US" sz="1600" b="1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16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 </a:t>
            </a:r>
            <a:r>
              <a:rPr lang="en-US" sz="16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endParaRPr lang="vi-VN" sz="16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486400" y="133350"/>
            <a:ext cx="1600200" cy="32385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 TÍCH</a:t>
            </a:r>
            <a:endParaRPr lang="vi-VN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486400" y="603250"/>
            <a:ext cx="1600200" cy="31115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</a:t>
            </a:r>
            <a:r>
              <a:rPr lang="en-US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endParaRPr lang="vi-VN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Elbow Connector 10"/>
          <p:cNvCxnSpPr/>
          <p:nvPr/>
        </p:nvCxnSpPr>
        <p:spPr>
          <a:xfrm>
            <a:off x="4861323" y="920750"/>
            <a:ext cx="607219" cy="762000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5486400" y="1052513"/>
            <a:ext cx="1600200" cy="3048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 GIÁP</a:t>
            </a:r>
            <a:endParaRPr lang="vi-VN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486400" y="1495427"/>
            <a:ext cx="1600200" cy="33337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 NGHĨA</a:t>
            </a:r>
            <a:endParaRPr lang="vi-VN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Straight Arrow Connector 15"/>
          <p:cNvCxnSpPr>
            <a:endCxn id="9" idx="1"/>
          </p:cNvCxnSpPr>
          <p:nvPr/>
        </p:nvCxnSpPr>
        <p:spPr>
          <a:xfrm flipV="1">
            <a:off x="5164932" y="758827"/>
            <a:ext cx="321469" cy="1698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endCxn id="13" idx="1"/>
          </p:cNvCxnSpPr>
          <p:nvPr/>
        </p:nvCxnSpPr>
        <p:spPr>
          <a:xfrm>
            <a:off x="5164932" y="928690"/>
            <a:ext cx="321469" cy="2762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3179647" y="3398072"/>
            <a:ext cx="1666895" cy="143351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 KIỆN TỰ NHIÊN VÀ TÀI NGUYÊN THIÊN NHIÊN</a:t>
            </a:r>
            <a:endParaRPr lang="vi-VN" sz="16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6" name="Elbow Connector 25"/>
          <p:cNvCxnSpPr/>
          <p:nvPr/>
        </p:nvCxnSpPr>
        <p:spPr>
          <a:xfrm flipV="1">
            <a:off x="4868466" y="3651933"/>
            <a:ext cx="616744" cy="485775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5562600" y="3347767"/>
            <a:ext cx="1600200" cy="4572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ĐẶC ĐIỂM</a:t>
            </a:r>
            <a:endParaRPr lang="vi-VN" b="1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583621" y="3951589"/>
            <a:ext cx="1600200" cy="4572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THUẬN LỢI</a:t>
            </a:r>
            <a:endParaRPr lang="vi-VN" sz="1600" b="1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562600" y="4550567"/>
            <a:ext cx="1600200" cy="4572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KHÓ KHĂN</a:t>
            </a:r>
            <a:endParaRPr lang="vi-VN" b="1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4" name="Straight Arrow Connector 33"/>
          <p:cNvCxnSpPr>
            <a:endCxn id="31" idx="1"/>
          </p:cNvCxnSpPr>
          <p:nvPr/>
        </p:nvCxnSpPr>
        <p:spPr>
          <a:xfrm flipV="1">
            <a:off x="5270487" y="4180189"/>
            <a:ext cx="313135" cy="127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Elbow Connector 37"/>
          <p:cNvCxnSpPr/>
          <p:nvPr/>
        </p:nvCxnSpPr>
        <p:spPr>
          <a:xfrm>
            <a:off x="4861323" y="4181473"/>
            <a:ext cx="628650" cy="738188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ounded Rectangle 49"/>
          <p:cNvSpPr/>
          <p:nvPr/>
        </p:nvSpPr>
        <p:spPr>
          <a:xfrm>
            <a:off x="1169195" y="2071688"/>
            <a:ext cx="1459706" cy="2584450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 TRUNG DU VÀ MIỀN NÚI BẮC BỘ</a:t>
            </a:r>
            <a:endParaRPr lang="vi-VN" sz="20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2" name="Straight Arrow Connector 61"/>
          <p:cNvCxnSpPr/>
          <p:nvPr/>
        </p:nvCxnSpPr>
        <p:spPr>
          <a:xfrm flipV="1">
            <a:off x="2645570" y="1296770"/>
            <a:ext cx="629830" cy="19464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>
            <a:stCxn id="50" idx="3"/>
          </p:cNvCxnSpPr>
          <p:nvPr/>
        </p:nvCxnSpPr>
        <p:spPr>
          <a:xfrm>
            <a:off x="2628901" y="3363913"/>
            <a:ext cx="550746" cy="4410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3476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40"/>
          <p:cNvSpPr txBox="1">
            <a:spLocks noChangeArrowheads="1"/>
          </p:cNvSpPr>
          <p:nvPr/>
        </p:nvSpPr>
        <p:spPr bwMode="auto">
          <a:xfrm>
            <a:off x="1687513" y="228602"/>
            <a:ext cx="6189662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bIns="13716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FF33CC"/>
                </a:solidFill>
              </a:rPr>
              <a:t>SỰ PHÂN HOÁ LÃNH THỔ</a:t>
            </a:r>
          </a:p>
        </p:txBody>
      </p:sp>
      <p:sp>
        <p:nvSpPr>
          <p:cNvPr id="26627" name="TextBox 2"/>
          <p:cNvSpPr txBox="1">
            <a:spLocks noChangeArrowheads="1"/>
          </p:cNvSpPr>
          <p:nvPr/>
        </p:nvSpPr>
        <p:spPr bwMode="auto">
          <a:xfrm>
            <a:off x="76200" y="1524000"/>
            <a:ext cx="796607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VỊ TRÍ ĐỊA LÍ VÀ GIỚI HẠN LÃNH THỔ</a:t>
            </a:r>
          </a:p>
        </p:txBody>
      </p:sp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76200" y="914402"/>
            <a:ext cx="91440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TIẾT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</a:rPr>
              <a:t>20 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– BÀI 17: VÙNG TRUNG DU VÀ MIỀN NÚI BẮC BỘ</a:t>
            </a:r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5123656" y="1724055"/>
            <a:ext cx="28972" cy="5009961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82223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Scan0014"/>
          <p:cNvPicPr>
            <a:picLocks noChangeAspect="1" noChangeArrowheads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7" b="4445"/>
          <a:stretch>
            <a:fillRect/>
          </a:stretch>
        </p:blipFill>
        <p:spPr bwMode="auto">
          <a:xfrm>
            <a:off x="0" y="0"/>
            <a:ext cx="4953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Freeform 7" descr="Divot"/>
          <p:cNvSpPr>
            <a:spLocks/>
          </p:cNvSpPr>
          <p:nvPr/>
        </p:nvSpPr>
        <p:spPr bwMode="auto">
          <a:xfrm>
            <a:off x="228600" y="152400"/>
            <a:ext cx="2590800" cy="1371600"/>
          </a:xfrm>
          <a:custGeom>
            <a:avLst/>
            <a:gdLst>
              <a:gd name="T0" fmla="*/ 2147483647 w 1497"/>
              <a:gd name="T1" fmla="*/ 2147483647 h 835"/>
              <a:gd name="T2" fmla="*/ 2147483647 w 1497"/>
              <a:gd name="T3" fmla="*/ 2147483647 h 835"/>
              <a:gd name="T4" fmla="*/ 2147483647 w 1497"/>
              <a:gd name="T5" fmla="*/ 2147483647 h 835"/>
              <a:gd name="T6" fmla="*/ 2147483647 w 1497"/>
              <a:gd name="T7" fmla="*/ 2147483647 h 835"/>
              <a:gd name="T8" fmla="*/ 2147483647 w 1497"/>
              <a:gd name="T9" fmla="*/ 2147483647 h 835"/>
              <a:gd name="T10" fmla="*/ 2147483647 w 1497"/>
              <a:gd name="T11" fmla="*/ 2147483647 h 835"/>
              <a:gd name="T12" fmla="*/ 2147483647 w 1497"/>
              <a:gd name="T13" fmla="*/ 2147483647 h 835"/>
              <a:gd name="T14" fmla="*/ 2147483647 w 1497"/>
              <a:gd name="T15" fmla="*/ 2147483647 h 835"/>
              <a:gd name="T16" fmla="*/ 2147483647 w 1497"/>
              <a:gd name="T17" fmla="*/ 2147483647 h 835"/>
              <a:gd name="T18" fmla="*/ 2147483647 w 1497"/>
              <a:gd name="T19" fmla="*/ 2147483647 h 835"/>
              <a:gd name="T20" fmla="*/ 2147483647 w 1497"/>
              <a:gd name="T21" fmla="*/ 2147483647 h 835"/>
              <a:gd name="T22" fmla="*/ 2147483647 w 1497"/>
              <a:gd name="T23" fmla="*/ 2147483647 h 835"/>
              <a:gd name="T24" fmla="*/ 2147483647 w 1497"/>
              <a:gd name="T25" fmla="*/ 2147483647 h 835"/>
              <a:gd name="T26" fmla="*/ 2147483647 w 1497"/>
              <a:gd name="T27" fmla="*/ 2147483647 h 835"/>
              <a:gd name="T28" fmla="*/ 2147483647 w 1497"/>
              <a:gd name="T29" fmla="*/ 2147483647 h 835"/>
              <a:gd name="T30" fmla="*/ 2147483647 w 1497"/>
              <a:gd name="T31" fmla="*/ 2147483647 h 835"/>
              <a:gd name="T32" fmla="*/ 2147483647 w 1497"/>
              <a:gd name="T33" fmla="*/ 2147483647 h 835"/>
              <a:gd name="T34" fmla="*/ 2147483647 w 1497"/>
              <a:gd name="T35" fmla="*/ 2147483647 h 835"/>
              <a:gd name="T36" fmla="*/ 2147483647 w 1497"/>
              <a:gd name="T37" fmla="*/ 2147483647 h 835"/>
              <a:gd name="T38" fmla="*/ 2147483647 w 1497"/>
              <a:gd name="T39" fmla="*/ 2147483647 h 835"/>
              <a:gd name="T40" fmla="*/ 2147483647 w 1497"/>
              <a:gd name="T41" fmla="*/ 2147483647 h 835"/>
              <a:gd name="T42" fmla="*/ 2147483647 w 1497"/>
              <a:gd name="T43" fmla="*/ 2147483647 h 835"/>
              <a:gd name="T44" fmla="*/ 2147483647 w 1497"/>
              <a:gd name="T45" fmla="*/ 2147483647 h 835"/>
              <a:gd name="T46" fmla="*/ 2147483647 w 1497"/>
              <a:gd name="T47" fmla="*/ 2147483647 h 835"/>
              <a:gd name="T48" fmla="*/ 2147483647 w 1497"/>
              <a:gd name="T49" fmla="*/ 2147483647 h 835"/>
              <a:gd name="T50" fmla="*/ 2147483647 w 1497"/>
              <a:gd name="T51" fmla="*/ 2147483647 h 835"/>
              <a:gd name="T52" fmla="*/ 2147483647 w 1497"/>
              <a:gd name="T53" fmla="*/ 2147483647 h 835"/>
              <a:gd name="T54" fmla="*/ 2147483647 w 1497"/>
              <a:gd name="T55" fmla="*/ 2147483647 h 835"/>
              <a:gd name="T56" fmla="*/ 2147483647 w 1497"/>
              <a:gd name="T57" fmla="*/ 2147483647 h 835"/>
              <a:gd name="T58" fmla="*/ 2147483647 w 1497"/>
              <a:gd name="T59" fmla="*/ 2147483647 h 835"/>
              <a:gd name="T60" fmla="*/ 2147483647 w 1497"/>
              <a:gd name="T61" fmla="*/ 2147483647 h 835"/>
              <a:gd name="T62" fmla="*/ 2147483647 w 1497"/>
              <a:gd name="T63" fmla="*/ 2147483647 h 835"/>
              <a:gd name="T64" fmla="*/ 2147483647 w 1497"/>
              <a:gd name="T65" fmla="*/ 2147483647 h 835"/>
              <a:gd name="T66" fmla="*/ 2147483647 w 1497"/>
              <a:gd name="T67" fmla="*/ 2147483647 h 835"/>
              <a:gd name="T68" fmla="*/ 2147483647 w 1497"/>
              <a:gd name="T69" fmla="*/ 2147483647 h 835"/>
              <a:gd name="T70" fmla="*/ 2147483647 w 1497"/>
              <a:gd name="T71" fmla="*/ 2147483647 h 835"/>
              <a:gd name="T72" fmla="*/ 2147483647 w 1497"/>
              <a:gd name="T73" fmla="*/ 2147483647 h 835"/>
              <a:gd name="T74" fmla="*/ 2147483647 w 1497"/>
              <a:gd name="T75" fmla="*/ 2147483647 h 835"/>
              <a:gd name="T76" fmla="*/ 2147483647 w 1497"/>
              <a:gd name="T77" fmla="*/ 2147483647 h 835"/>
              <a:gd name="T78" fmla="*/ 2147483647 w 1497"/>
              <a:gd name="T79" fmla="*/ 2147483647 h 835"/>
              <a:gd name="T80" fmla="*/ 2147483647 w 1497"/>
              <a:gd name="T81" fmla="*/ 2147483647 h 835"/>
              <a:gd name="T82" fmla="*/ 2147483647 w 1497"/>
              <a:gd name="T83" fmla="*/ 2147483647 h 835"/>
              <a:gd name="T84" fmla="*/ 2147483647 w 1497"/>
              <a:gd name="T85" fmla="*/ 2147483647 h 835"/>
              <a:gd name="T86" fmla="*/ 2147483647 w 1497"/>
              <a:gd name="T87" fmla="*/ 2147483647 h 835"/>
              <a:gd name="T88" fmla="*/ 2147483647 w 1497"/>
              <a:gd name="T89" fmla="*/ 2147483647 h 835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1497" h="835">
                <a:moveTo>
                  <a:pt x="668" y="750"/>
                </a:moveTo>
                <a:cubicBezTo>
                  <a:pt x="659" y="722"/>
                  <a:pt x="643" y="726"/>
                  <a:pt x="614" y="720"/>
                </a:cubicBezTo>
                <a:cubicBezTo>
                  <a:pt x="592" y="706"/>
                  <a:pt x="594" y="692"/>
                  <a:pt x="572" y="678"/>
                </a:cubicBezTo>
                <a:cubicBezTo>
                  <a:pt x="560" y="643"/>
                  <a:pt x="545" y="658"/>
                  <a:pt x="518" y="666"/>
                </a:cubicBezTo>
                <a:cubicBezTo>
                  <a:pt x="506" y="669"/>
                  <a:pt x="494" y="670"/>
                  <a:pt x="482" y="672"/>
                </a:cubicBezTo>
                <a:cubicBezTo>
                  <a:pt x="463" y="691"/>
                  <a:pt x="447" y="702"/>
                  <a:pt x="422" y="714"/>
                </a:cubicBezTo>
                <a:cubicBezTo>
                  <a:pt x="406" y="763"/>
                  <a:pt x="418" y="711"/>
                  <a:pt x="363" y="703"/>
                </a:cubicBezTo>
                <a:cubicBezTo>
                  <a:pt x="345" y="691"/>
                  <a:pt x="333" y="695"/>
                  <a:pt x="314" y="690"/>
                </a:cubicBezTo>
                <a:cubicBezTo>
                  <a:pt x="291" y="684"/>
                  <a:pt x="291" y="675"/>
                  <a:pt x="267" y="673"/>
                </a:cubicBezTo>
                <a:cubicBezTo>
                  <a:pt x="262" y="641"/>
                  <a:pt x="226" y="631"/>
                  <a:pt x="218" y="600"/>
                </a:cubicBezTo>
                <a:cubicBezTo>
                  <a:pt x="215" y="588"/>
                  <a:pt x="206" y="564"/>
                  <a:pt x="206" y="564"/>
                </a:cubicBezTo>
                <a:cubicBezTo>
                  <a:pt x="214" y="540"/>
                  <a:pt x="224" y="536"/>
                  <a:pt x="248" y="528"/>
                </a:cubicBezTo>
                <a:cubicBezTo>
                  <a:pt x="232" y="480"/>
                  <a:pt x="255" y="463"/>
                  <a:pt x="234" y="442"/>
                </a:cubicBezTo>
                <a:cubicBezTo>
                  <a:pt x="218" y="444"/>
                  <a:pt x="198" y="458"/>
                  <a:pt x="182" y="462"/>
                </a:cubicBezTo>
                <a:cubicBezTo>
                  <a:pt x="175" y="464"/>
                  <a:pt x="171" y="476"/>
                  <a:pt x="164" y="474"/>
                </a:cubicBezTo>
                <a:cubicBezTo>
                  <a:pt x="158" y="472"/>
                  <a:pt x="160" y="462"/>
                  <a:pt x="158" y="456"/>
                </a:cubicBezTo>
                <a:cubicBezTo>
                  <a:pt x="152" y="412"/>
                  <a:pt x="146" y="402"/>
                  <a:pt x="116" y="372"/>
                </a:cubicBezTo>
                <a:cubicBezTo>
                  <a:pt x="114" y="364"/>
                  <a:pt x="116" y="353"/>
                  <a:pt x="110" y="348"/>
                </a:cubicBezTo>
                <a:cubicBezTo>
                  <a:pt x="100" y="340"/>
                  <a:pt x="74" y="336"/>
                  <a:pt x="74" y="336"/>
                </a:cubicBezTo>
                <a:cubicBezTo>
                  <a:pt x="67" y="256"/>
                  <a:pt x="77" y="268"/>
                  <a:pt x="8" y="258"/>
                </a:cubicBezTo>
                <a:cubicBezTo>
                  <a:pt x="0" y="254"/>
                  <a:pt x="14" y="267"/>
                  <a:pt x="14" y="258"/>
                </a:cubicBezTo>
                <a:cubicBezTo>
                  <a:pt x="14" y="250"/>
                  <a:pt x="0" y="242"/>
                  <a:pt x="8" y="240"/>
                </a:cubicBezTo>
                <a:cubicBezTo>
                  <a:pt x="82" y="225"/>
                  <a:pt x="12" y="242"/>
                  <a:pt x="68" y="228"/>
                </a:cubicBezTo>
                <a:cubicBezTo>
                  <a:pt x="102" y="205"/>
                  <a:pt x="83" y="184"/>
                  <a:pt x="116" y="162"/>
                </a:cubicBezTo>
                <a:cubicBezTo>
                  <a:pt x="142" y="164"/>
                  <a:pt x="153" y="169"/>
                  <a:pt x="173" y="186"/>
                </a:cubicBezTo>
                <a:cubicBezTo>
                  <a:pt x="284" y="281"/>
                  <a:pt x="121" y="234"/>
                  <a:pt x="266" y="252"/>
                </a:cubicBezTo>
                <a:cubicBezTo>
                  <a:pt x="280" y="248"/>
                  <a:pt x="280" y="235"/>
                  <a:pt x="290" y="222"/>
                </a:cubicBezTo>
                <a:cubicBezTo>
                  <a:pt x="294" y="217"/>
                  <a:pt x="292" y="209"/>
                  <a:pt x="296" y="204"/>
                </a:cubicBezTo>
                <a:cubicBezTo>
                  <a:pt x="306" y="192"/>
                  <a:pt x="321" y="185"/>
                  <a:pt x="332" y="174"/>
                </a:cubicBezTo>
                <a:cubicBezTo>
                  <a:pt x="334" y="166"/>
                  <a:pt x="330" y="150"/>
                  <a:pt x="338" y="150"/>
                </a:cubicBezTo>
                <a:cubicBezTo>
                  <a:pt x="352" y="150"/>
                  <a:pt x="362" y="166"/>
                  <a:pt x="374" y="174"/>
                </a:cubicBezTo>
                <a:cubicBezTo>
                  <a:pt x="380" y="178"/>
                  <a:pt x="392" y="213"/>
                  <a:pt x="392" y="213"/>
                </a:cubicBezTo>
                <a:cubicBezTo>
                  <a:pt x="398" y="207"/>
                  <a:pt x="405" y="175"/>
                  <a:pt x="410" y="168"/>
                </a:cubicBezTo>
                <a:cubicBezTo>
                  <a:pt x="414" y="163"/>
                  <a:pt x="410" y="149"/>
                  <a:pt x="416" y="150"/>
                </a:cubicBezTo>
                <a:cubicBezTo>
                  <a:pt x="430" y="152"/>
                  <a:pt x="452" y="174"/>
                  <a:pt x="452" y="174"/>
                </a:cubicBezTo>
                <a:cubicBezTo>
                  <a:pt x="463" y="206"/>
                  <a:pt x="458" y="224"/>
                  <a:pt x="488" y="234"/>
                </a:cubicBezTo>
                <a:cubicBezTo>
                  <a:pt x="524" y="225"/>
                  <a:pt x="509" y="236"/>
                  <a:pt x="524" y="192"/>
                </a:cubicBezTo>
                <a:cubicBezTo>
                  <a:pt x="525" y="190"/>
                  <a:pt x="532" y="168"/>
                  <a:pt x="542" y="165"/>
                </a:cubicBezTo>
                <a:cubicBezTo>
                  <a:pt x="572" y="171"/>
                  <a:pt x="599" y="101"/>
                  <a:pt x="608" y="216"/>
                </a:cubicBezTo>
                <a:cubicBezTo>
                  <a:pt x="628" y="212"/>
                  <a:pt x="616" y="196"/>
                  <a:pt x="626" y="174"/>
                </a:cubicBezTo>
                <a:cubicBezTo>
                  <a:pt x="633" y="159"/>
                  <a:pt x="668" y="144"/>
                  <a:pt x="668" y="144"/>
                </a:cubicBezTo>
                <a:cubicBezTo>
                  <a:pt x="731" y="207"/>
                  <a:pt x="707" y="114"/>
                  <a:pt x="716" y="84"/>
                </a:cubicBezTo>
                <a:cubicBezTo>
                  <a:pt x="719" y="74"/>
                  <a:pt x="788" y="45"/>
                  <a:pt x="800" y="42"/>
                </a:cubicBezTo>
                <a:cubicBezTo>
                  <a:pt x="820" y="30"/>
                  <a:pt x="830" y="8"/>
                  <a:pt x="840" y="4"/>
                </a:cubicBezTo>
                <a:cubicBezTo>
                  <a:pt x="850" y="0"/>
                  <a:pt x="848" y="11"/>
                  <a:pt x="860" y="18"/>
                </a:cubicBezTo>
                <a:cubicBezTo>
                  <a:pt x="876" y="42"/>
                  <a:pt x="886" y="41"/>
                  <a:pt x="914" y="48"/>
                </a:cubicBezTo>
                <a:cubicBezTo>
                  <a:pt x="916" y="64"/>
                  <a:pt x="913" y="81"/>
                  <a:pt x="920" y="96"/>
                </a:cubicBezTo>
                <a:cubicBezTo>
                  <a:pt x="923" y="102"/>
                  <a:pt x="934" y="98"/>
                  <a:pt x="938" y="102"/>
                </a:cubicBezTo>
                <a:cubicBezTo>
                  <a:pt x="942" y="106"/>
                  <a:pt x="940" y="115"/>
                  <a:pt x="944" y="120"/>
                </a:cubicBezTo>
                <a:cubicBezTo>
                  <a:pt x="949" y="126"/>
                  <a:pt x="956" y="128"/>
                  <a:pt x="962" y="132"/>
                </a:cubicBezTo>
                <a:cubicBezTo>
                  <a:pt x="970" y="130"/>
                  <a:pt x="978" y="129"/>
                  <a:pt x="986" y="126"/>
                </a:cubicBezTo>
                <a:cubicBezTo>
                  <a:pt x="993" y="123"/>
                  <a:pt x="997" y="116"/>
                  <a:pt x="1004" y="114"/>
                </a:cubicBezTo>
                <a:cubicBezTo>
                  <a:pt x="1021" y="108"/>
                  <a:pt x="1041" y="108"/>
                  <a:pt x="1058" y="102"/>
                </a:cubicBezTo>
                <a:cubicBezTo>
                  <a:pt x="1064" y="106"/>
                  <a:pt x="1071" y="109"/>
                  <a:pt x="1076" y="114"/>
                </a:cubicBezTo>
                <a:cubicBezTo>
                  <a:pt x="1081" y="119"/>
                  <a:pt x="1082" y="127"/>
                  <a:pt x="1088" y="132"/>
                </a:cubicBezTo>
                <a:cubicBezTo>
                  <a:pt x="1109" y="148"/>
                  <a:pt x="1140" y="141"/>
                  <a:pt x="1166" y="144"/>
                </a:cubicBezTo>
                <a:cubicBezTo>
                  <a:pt x="1180" y="186"/>
                  <a:pt x="1166" y="176"/>
                  <a:pt x="1196" y="186"/>
                </a:cubicBezTo>
                <a:cubicBezTo>
                  <a:pt x="1194" y="194"/>
                  <a:pt x="1195" y="203"/>
                  <a:pt x="1190" y="210"/>
                </a:cubicBezTo>
                <a:cubicBezTo>
                  <a:pt x="1186" y="216"/>
                  <a:pt x="1173" y="215"/>
                  <a:pt x="1172" y="222"/>
                </a:cubicBezTo>
                <a:cubicBezTo>
                  <a:pt x="1169" y="229"/>
                  <a:pt x="1155" y="250"/>
                  <a:pt x="1160" y="276"/>
                </a:cubicBezTo>
                <a:cubicBezTo>
                  <a:pt x="1165" y="302"/>
                  <a:pt x="1179" y="350"/>
                  <a:pt x="1202" y="378"/>
                </a:cubicBezTo>
                <a:cubicBezTo>
                  <a:pt x="1211" y="404"/>
                  <a:pt x="1286" y="443"/>
                  <a:pt x="1298" y="444"/>
                </a:cubicBezTo>
                <a:cubicBezTo>
                  <a:pt x="1306" y="449"/>
                  <a:pt x="1324" y="436"/>
                  <a:pt x="1329" y="442"/>
                </a:cubicBezTo>
                <a:cubicBezTo>
                  <a:pt x="1333" y="447"/>
                  <a:pt x="1357" y="468"/>
                  <a:pt x="1362" y="472"/>
                </a:cubicBezTo>
                <a:cubicBezTo>
                  <a:pt x="1374" y="482"/>
                  <a:pt x="1389" y="466"/>
                  <a:pt x="1404" y="469"/>
                </a:cubicBezTo>
                <a:cubicBezTo>
                  <a:pt x="1414" y="465"/>
                  <a:pt x="1448" y="467"/>
                  <a:pt x="1458" y="463"/>
                </a:cubicBezTo>
                <a:cubicBezTo>
                  <a:pt x="1470" y="459"/>
                  <a:pt x="1472" y="486"/>
                  <a:pt x="1472" y="486"/>
                </a:cubicBezTo>
                <a:cubicBezTo>
                  <a:pt x="1478" y="488"/>
                  <a:pt x="1487" y="486"/>
                  <a:pt x="1490" y="492"/>
                </a:cubicBezTo>
                <a:cubicBezTo>
                  <a:pt x="1497" y="507"/>
                  <a:pt x="1440" y="548"/>
                  <a:pt x="1430" y="558"/>
                </a:cubicBezTo>
                <a:cubicBezTo>
                  <a:pt x="1420" y="606"/>
                  <a:pt x="1408" y="600"/>
                  <a:pt x="1358" y="606"/>
                </a:cubicBezTo>
                <a:cubicBezTo>
                  <a:pt x="1341" y="657"/>
                  <a:pt x="1289" y="642"/>
                  <a:pt x="1238" y="648"/>
                </a:cubicBezTo>
                <a:cubicBezTo>
                  <a:pt x="1223" y="671"/>
                  <a:pt x="1209" y="670"/>
                  <a:pt x="1184" y="678"/>
                </a:cubicBezTo>
                <a:cubicBezTo>
                  <a:pt x="1150" y="626"/>
                  <a:pt x="1195" y="687"/>
                  <a:pt x="1154" y="654"/>
                </a:cubicBezTo>
                <a:cubicBezTo>
                  <a:pt x="1148" y="649"/>
                  <a:pt x="1148" y="640"/>
                  <a:pt x="1142" y="636"/>
                </a:cubicBezTo>
                <a:cubicBezTo>
                  <a:pt x="1129" y="629"/>
                  <a:pt x="1142" y="593"/>
                  <a:pt x="1128" y="589"/>
                </a:cubicBezTo>
                <a:cubicBezTo>
                  <a:pt x="1119" y="575"/>
                  <a:pt x="1092" y="590"/>
                  <a:pt x="1082" y="576"/>
                </a:cubicBezTo>
                <a:cubicBezTo>
                  <a:pt x="1075" y="566"/>
                  <a:pt x="1044" y="561"/>
                  <a:pt x="1034" y="558"/>
                </a:cubicBezTo>
                <a:cubicBezTo>
                  <a:pt x="1001" y="549"/>
                  <a:pt x="972" y="532"/>
                  <a:pt x="938" y="522"/>
                </a:cubicBezTo>
                <a:cubicBezTo>
                  <a:pt x="885" y="487"/>
                  <a:pt x="916" y="497"/>
                  <a:pt x="842" y="504"/>
                </a:cubicBezTo>
                <a:cubicBezTo>
                  <a:pt x="822" y="533"/>
                  <a:pt x="832" y="565"/>
                  <a:pt x="812" y="594"/>
                </a:cubicBezTo>
                <a:cubicBezTo>
                  <a:pt x="820" y="619"/>
                  <a:pt x="833" y="614"/>
                  <a:pt x="848" y="636"/>
                </a:cubicBezTo>
                <a:cubicBezTo>
                  <a:pt x="861" y="714"/>
                  <a:pt x="838" y="646"/>
                  <a:pt x="878" y="678"/>
                </a:cubicBezTo>
                <a:cubicBezTo>
                  <a:pt x="883" y="682"/>
                  <a:pt x="881" y="690"/>
                  <a:pt x="884" y="696"/>
                </a:cubicBezTo>
                <a:cubicBezTo>
                  <a:pt x="895" y="718"/>
                  <a:pt x="910" y="725"/>
                  <a:pt x="932" y="732"/>
                </a:cubicBezTo>
                <a:cubicBezTo>
                  <a:pt x="939" y="754"/>
                  <a:pt x="971" y="800"/>
                  <a:pt x="944" y="822"/>
                </a:cubicBezTo>
                <a:cubicBezTo>
                  <a:pt x="928" y="835"/>
                  <a:pt x="904" y="826"/>
                  <a:pt x="884" y="828"/>
                </a:cubicBezTo>
                <a:cubicBezTo>
                  <a:pt x="849" y="805"/>
                  <a:pt x="859" y="784"/>
                  <a:pt x="818" y="774"/>
                </a:cubicBezTo>
                <a:cubicBezTo>
                  <a:pt x="795" y="740"/>
                  <a:pt x="790" y="738"/>
                  <a:pt x="746" y="732"/>
                </a:cubicBezTo>
                <a:cubicBezTo>
                  <a:pt x="736" y="734"/>
                  <a:pt x="726" y="735"/>
                  <a:pt x="716" y="738"/>
                </a:cubicBezTo>
                <a:cubicBezTo>
                  <a:pt x="704" y="741"/>
                  <a:pt x="680" y="750"/>
                  <a:pt x="680" y="750"/>
                </a:cubicBezTo>
                <a:cubicBezTo>
                  <a:pt x="658" y="772"/>
                  <a:pt x="659" y="776"/>
                  <a:pt x="668" y="750"/>
                </a:cubicBezTo>
                <a:close/>
              </a:path>
            </a:pathLst>
          </a:custGeom>
          <a:pattFill prst="divot">
            <a:fgClr>
              <a:schemeClr val="accent1">
                <a:alpha val="47842"/>
              </a:schemeClr>
            </a:fgClr>
            <a:bgClr>
              <a:schemeClr val="bg1">
                <a:alpha val="47842"/>
              </a:schemeClr>
            </a:bgClr>
          </a:pattFill>
          <a:ln w="28575" cmpd="sng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" name="AutoShape 14"/>
          <p:cNvSpPr>
            <a:spLocks noChangeArrowheads="1"/>
          </p:cNvSpPr>
          <p:nvPr/>
        </p:nvSpPr>
        <p:spPr bwMode="auto">
          <a:xfrm>
            <a:off x="4343400" y="609600"/>
            <a:ext cx="4648200" cy="609600"/>
          </a:xfrm>
          <a:prstGeom prst="wedgeRectCallout">
            <a:avLst>
              <a:gd name="adj1" fmla="val -98540"/>
              <a:gd name="adj2" fmla="val -2651"/>
            </a:avLst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du &amp;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endParaRPr lang="en-US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653" name="Rectangle 1"/>
          <p:cNvSpPr>
            <a:spLocks noChangeArrowheads="1"/>
          </p:cNvSpPr>
          <p:nvPr/>
        </p:nvSpPr>
        <p:spPr bwMode="auto">
          <a:xfrm>
            <a:off x="4953000" y="2057402"/>
            <a:ext cx="40386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lược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Atlát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26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just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giáp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42921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" descr="Luoc do Tu nhien vung Trung du mien nui Bac B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450" y="-14288"/>
            <a:ext cx="7620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824332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50" name="Group 4"/>
          <p:cNvGrpSpPr>
            <a:grpSpLocks/>
          </p:cNvGrpSpPr>
          <p:nvPr/>
        </p:nvGrpSpPr>
        <p:grpSpPr bwMode="auto">
          <a:xfrm>
            <a:off x="3126137" y="1524000"/>
            <a:ext cx="6017863" cy="4800600"/>
            <a:chOff x="120" y="357"/>
            <a:chExt cx="5505" cy="3963"/>
          </a:xfrm>
        </p:grpSpPr>
        <p:pic>
          <p:nvPicPr>
            <p:cNvPr id="27658" name="Picture 5" descr="Luoc do TD va mien nui BB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" y="366"/>
              <a:ext cx="5505" cy="39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659" name="Line 6"/>
            <p:cNvSpPr>
              <a:spLocks noChangeShapeType="1"/>
            </p:cNvSpPr>
            <p:nvPr/>
          </p:nvSpPr>
          <p:spPr bwMode="auto">
            <a:xfrm>
              <a:off x="207" y="357"/>
              <a:ext cx="5184" cy="0"/>
            </a:xfrm>
            <a:prstGeom prst="line">
              <a:avLst/>
            </a:prstGeom>
            <a:noFill/>
            <a:ln w="12700">
              <a:solidFill>
                <a:srgbClr val="8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57354" name="AutoShape 10"/>
          <p:cNvSpPr>
            <a:spLocks noChangeArrowheads="1"/>
          </p:cNvSpPr>
          <p:nvPr/>
        </p:nvSpPr>
        <p:spPr bwMode="auto">
          <a:xfrm>
            <a:off x="1670447" y="762000"/>
            <a:ext cx="2520553" cy="685800"/>
          </a:xfrm>
          <a:prstGeom prst="wedgeRoundRectCallout">
            <a:avLst>
              <a:gd name="adj1" fmla="val 93164"/>
              <a:gd name="adj2" fmla="val 286968"/>
              <a:gd name="adj3" fmla="val 16667"/>
            </a:avLst>
          </a:prstGeom>
          <a:solidFill>
            <a:srgbClr val="660066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 vùng Tây Bắc</a:t>
            </a:r>
          </a:p>
        </p:txBody>
      </p:sp>
      <p:sp>
        <p:nvSpPr>
          <p:cNvPr id="57358" name="AutoShape 14"/>
          <p:cNvSpPr>
            <a:spLocks noChangeArrowheads="1"/>
          </p:cNvSpPr>
          <p:nvPr/>
        </p:nvSpPr>
        <p:spPr bwMode="auto">
          <a:xfrm>
            <a:off x="5867400" y="941626"/>
            <a:ext cx="2533650" cy="576951"/>
          </a:xfrm>
          <a:prstGeom prst="wedgeRoundRectCallout">
            <a:avLst>
              <a:gd name="adj1" fmla="val -26298"/>
              <a:gd name="adj2" fmla="val 196317"/>
              <a:gd name="adj3" fmla="val 16667"/>
            </a:avLst>
          </a:prstGeom>
          <a:solidFill>
            <a:schemeClr val="hlink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 vùng Đông Bắc</a:t>
            </a:r>
          </a:p>
        </p:txBody>
      </p:sp>
      <p:sp>
        <p:nvSpPr>
          <p:cNvPr id="57359" name="AutoShape 15"/>
          <p:cNvSpPr>
            <a:spLocks noChangeArrowheads="1"/>
          </p:cNvSpPr>
          <p:nvPr/>
        </p:nvSpPr>
        <p:spPr bwMode="auto">
          <a:xfrm>
            <a:off x="4572001" y="4495800"/>
            <a:ext cx="3007519" cy="685800"/>
          </a:xfrm>
          <a:prstGeom prst="wedgeRoundRectCallout">
            <a:avLst>
              <a:gd name="adj1" fmla="val -12794"/>
              <a:gd name="adj2" fmla="val -252596"/>
              <a:gd name="adj3" fmla="val 16667"/>
            </a:avLst>
          </a:prstGeom>
          <a:solidFill>
            <a:srgbClr val="CC0000"/>
          </a:solidFill>
          <a:ln w="9525">
            <a:solidFill>
              <a:srgbClr val="CC0000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Ranh giới hai tiểu vùng</a:t>
            </a:r>
          </a:p>
        </p:txBody>
      </p:sp>
      <p:sp>
        <p:nvSpPr>
          <p:cNvPr id="134155" name="Freeform 18"/>
          <p:cNvSpPr>
            <a:spLocks/>
          </p:cNvSpPr>
          <p:nvPr/>
        </p:nvSpPr>
        <p:spPr bwMode="auto">
          <a:xfrm>
            <a:off x="4897040" y="2362200"/>
            <a:ext cx="1238028" cy="1219200"/>
          </a:xfrm>
          <a:custGeom>
            <a:avLst/>
            <a:gdLst>
              <a:gd name="T0" fmla="*/ 0 w 640"/>
              <a:gd name="T1" fmla="*/ 0 h 696"/>
              <a:gd name="T2" fmla="*/ 2147483647 w 640"/>
              <a:gd name="T3" fmla="*/ 2147483647 h 696"/>
              <a:gd name="T4" fmla="*/ 2147483647 w 640"/>
              <a:gd name="T5" fmla="*/ 2147483647 h 696"/>
              <a:gd name="T6" fmla="*/ 2147483647 w 640"/>
              <a:gd name="T7" fmla="*/ 2147483647 h 696"/>
              <a:gd name="T8" fmla="*/ 2147483647 w 640"/>
              <a:gd name="T9" fmla="*/ 2147483647 h 696"/>
              <a:gd name="T10" fmla="*/ 2147483647 w 640"/>
              <a:gd name="T11" fmla="*/ 2147483647 h 696"/>
              <a:gd name="T12" fmla="*/ 2147483647 w 640"/>
              <a:gd name="T13" fmla="*/ 2147483647 h 69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40"/>
              <a:gd name="T22" fmla="*/ 0 h 696"/>
              <a:gd name="T23" fmla="*/ 640 w 640"/>
              <a:gd name="T24" fmla="*/ 696 h 69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40" h="696">
                <a:moveTo>
                  <a:pt x="0" y="0"/>
                </a:moveTo>
                <a:cubicBezTo>
                  <a:pt x="72" y="68"/>
                  <a:pt x="144" y="136"/>
                  <a:pt x="192" y="192"/>
                </a:cubicBezTo>
                <a:cubicBezTo>
                  <a:pt x="240" y="248"/>
                  <a:pt x="240" y="288"/>
                  <a:pt x="288" y="336"/>
                </a:cubicBezTo>
                <a:cubicBezTo>
                  <a:pt x="336" y="384"/>
                  <a:pt x="424" y="424"/>
                  <a:pt x="480" y="480"/>
                </a:cubicBezTo>
                <a:cubicBezTo>
                  <a:pt x="536" y="536"/>
                  <a:pt x="608" y="648"/>
                  <a:pt x="624" y="672"/>
                </a:cubicBezTo>
                <a:cubicBezTo>
                  <a:pt x="640" y="696"/>
                  <a:pt x="576" y="624"/>
                  <a:pt x="576" y="624"/>
                </a:cubicBezTo>
                <a:cubicBezTo>
                  <a:pt x="576" y="624"/>
                  <a:pt x="600" y="648"/>
                  <a:pt x="624" y="672"/>
                </a:cubicBezTo>
              </a:path>
            </a:pathLst>
          </a:custGeom>
          <a:solidFill>
            <a:srgbClr val="FF6600"/>
          </a:solidFill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52400" y="2580144"/>
            <a:ext cx="2973737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 vào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Atlat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Địa lí Việt Nam trang 26 và SGK trang 61 em hãy cho biết vùng TD&amp;MNBB có bao nhiêu tỉnh? Đó là những tỉnh nào?</a:t>
            </a:r>
          </a:p>
        </p:txBody>
      </p:sp>
      <p:sp>
        <p:nvSpPr>
          <p:cNvPr id="27657" name="Text Box 7"/>
          <p:cNvSpPr txBox="1">
            <a:spLocks noChangeArrowheads="1"/>
          </p:cNvSpPr>
          <p:nvPr/>
        </p:nvSpPr>
        <p:spPr bwMode="auto">
          <a:xfrm>
            <a:off x="4114800" y="6229350"/>
            <a:ext cx="42862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alt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alt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TD&amp;MNBB</a:t>
            </a:r>
          </a:p>
        </p:txBody>
      </p:sp>
    </p:spTree>
    <p:extLst>
      <p:ext uri="{BB962C8B-B14F-4D97-AF65-F5344CB8AC3E}">
        <p14:creationId xmlns:p14="http://schemas.microsoft.com/office/powerpoint/2010/main" val="8977089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34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73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73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57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73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73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54" grpId="0" animBg="1"/>
      <p:bldP spid="57358" grpId="0" animBg="1"/>
      <p:bldP spid="57359" grpId="0" animBg="1"/>
      <p:bldP spid="134155" grpId="0" animBg="1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74" name="Group 10"/>
          <p:cNvGrpSpPr>
            <a:grpSpLocks noGrp="1"/>
          </p:cNvGrpSpPr>
          <p:nvPr/>
        </p:nvGrpSpPr>
        <p:grpSpPr bwMode="auto">
          <a:xfrm>
            <a:off x="1037397" y="263723"/>
            <a:ext cx="7796413" cy="5710592"/>
            <a:chOff x="94" y="585"/>
            <a:chExt cx="5508" cy="3656"/>
          </a:xfrm>
        </p:grpSpPr>
        <p:pic>
          <p:nvPicPr>
            <p:cNvPr id="28683" name="Picture 7" descr="bandovietnamBB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" y="1360"/>
              <a:ext cx="3412" cy="23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84" name="Picture 8" descr="bandovietnamBB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7" y="585"/>
              <a:ext cx="3765" cy="36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685" name="Freeform 9"/>
            <p:cNvSpPr>
              <a:spLocks/>
            </p:cNvSpPr>
            <p:nvPr/>
          </p:nvSpPr>
          <p:spPr bwMode="auto">
            <a:xfrm>
              <a:off x="3024" y="2501"/>
              <a:ext cx="1501" cy="1740"/>
            </a:xfrm>
            <a:custGeom>
              <a:avLst/>
              <a:gdLst>
                <a:gd name="T0" fmla="*/ 1431 w 1501"/>
                <a:gd name="T1" fmla="*/ 780 h 1740"/>
                <a:gd name="T2" fmla="*/ 1491 w 1501"/>
                <a:gd name="T3" fmla="*/ 984 h 1740"/>
                <a:gd name="T4" fmla="*/ 1371 w 1501"/>
                <a:gd name="T5" fmla="*/ 618 h 1740"/>
                <a:gd name="T6" fmla="*/ 1365 w 1501"/>
                <a:gd name="T7" fmla="*/ 558 h 1740"/>
                <a:gd name="T8" fmla="*/ 1347 w 1501"/>
                <a:gd name="T9" fmla="*/ 552 h 1740"/>
                <a:gd name="T10" fmla="*/ 1257 w 1501"/>
                <a:gd name="T11" fmla="*/ 534 h 1740"/>
                <a:gd name="T12" fmla="*/ 1221 w 1501"/>
                <a:gd name="T13" fmla="*/ 522 h 1740"/>
                <a:gd name="T14" fmla="*/ 1209 w 1501"/>
                <a:gd name="T15" fmla="*/ 492 h 1740"/>
                <a:gd name="T16" fmla="*/ 1077 w 1501"/>
                <a:gd name="T17" fmla="*/ 468 h 1740"/>
                <a:gd name="T18" fmla="*/ 1095 w 1501"/>
                <a:gd name="T19" fmla="*/ 414 h 1740"/>
                <a:gd name="T20" fmla="*/ 1095 w 1501"/>
                <a:gd name="T21" fmla="*/ 312 h 1740"/>
                <a:gd name="T22" fmla="*/ 1041 w 1501"/>
                <a:gd name="T23" fmla="*/ 300 h 1740"/>
                <a:gd name="T24" fmla="*/ 1011 w 1501"/>
                <a:gd name="T25" fmla="*/ 324 h 1740"/>
                <a:gd name="T26" fmla="*/ 933 w 1501"/>
                <a:gd name="T27" fmla="*/ 360 h 1740"/>
                <a:gd name="T28" fmla="*/ 915 w 1501"/>
                <a:gd name="T29" fmla="*/ 408 h 1740"/>
                <a:gd name="T30" fmla="*/ 849 w 1501"/>
                <a:gd name="T31" fmla="*/ 372 h 1740"/>
                <a:gd name="T32" fmla="*/ 699 w 1501"/>
                <a:gd name="T33" fmla="*/ 336 h 1740"/>
                <a:gd name="T34" fmla="*/ 627 w 1501"/>
                <a:gd name="T35" fmla="*/ 300 h 1740"/>
                <a:gd name="T36" fmla="*/ 591 w 1501"/>
                <a:gd name="T37" fmla="*/ 234 h 1740"/>
                <a:gd name="T38" fmla="*/ 573 w 1501"/>
                <a:gd name="T39" fmla="*/ 228 h 1740"/>
                <a:gd name="T40" fmla="*/ 471 w 1501"/>
                <a:gd name="T41" fmla="*/ 192 h 1740"/>
                <a:gd name="T42" fmla="*/ 459 w 1501"/>
                <a:gd name="T43" fmla="*/ 174 h 1740"/>
                <a:gd name="T44" fmla="*/ 453 w 1501"/>
                <a:gd name="T45" fmla="*/ 144 h 1740"/>
                <a:gd name="T46" fmla="*/ 369 w 1501"/>
                <a:gd name="T47" fmla="*/ 120 h 1740"/>
                <a:gd name="T48" fmla="*/ 321 w 1501"/>
                <a:gd name="T49" fmla="*/ 84 h 1740"/>
                <a:gd name="T50" fmla="*/ 261 w 1501"/>
                <a:gd name="T51" fmla="*/ 42 h 1740"/>
                <a:gd name="T52" fmla="*/ 213 w 1501"/>
                <a:gd name="T53" fmla="*/ 0 h 1740"/>
                <a:gd name="T54" fmla="*/ 165 w 1501"/>
                <a:gd name="T55" fmla="*/ 60 h 1740"/>
                <a:gd name="T56" fmla="*/ 45 w 1501"/>
                <a:gd name="T57" fmla="*/ 66 h 1740"/>
                <a:gd name="T58" fmla="*/ 39 w 1501"/>
                <a:gd name="T59" fmla="*/ 120 h 1740"/>
                <a:gd name="T60" fmla="*/ 63 w 1501"/>
                <a:gd name="T61" fmla="*/ 126 h 1740"/>
                <a:gd name="T62" fmla="*/ 99 w 1501"/>
                <a:gd name="T63" fmla="*/ 138 h 1740"/>
                <a:gd name="T64" fmla="*/ 69 w 1501"/>
                <a:gd name="T65" fmla="*/ 168 h 1740"/>
                <a:gd name="T66" fmla="*/ 135 w 1501"/>
                <a:gd name="T67" fmla="*/ 204 h 1740"/>
                <a:gd name="T68" fmla="*/ 81 w 1501"/>
                <a:gd name="T69" fmla="*/ 270 h 1740"/>
                <a:gd name="T70" fmla="*/ 15 w 1501"/>
                <a:gd name="T71" fmla="*/ 354 h 1740"/>
                <a:gd name="T72" fmla="*/ 27 w 1501"/>
                <a:gd name="T73" fmla="*/ 480 h 1740"/>
                <a:gd name="T74" fmla="*/ 171 w 1501"/>
                <a:gd name="T75" fmla="*/ 540 h 1740"/>
                <a:gd name="T76" fmla="*/ 189 w 1501"/>
                <a:gd name="T77" fmla="*/ 576 h 1740"/>
                <a:gd name="T78" fmla="*/ 225 w 1501"/>
                <a:gd name="T79" fmla="*/ 588 h 1740"/>
                <a:gd name="T80" fmla="*/ 279 w 1501"/>
                <a:gd name="T81" fmla="*/ 660 h 1740"/>
                <a:gd name="T82" fmla="*/ 333 w 1501"/>
                <a:gd name="T83" fmla="*/ 690 h 1740"/>
                <a:gd name="T84" fmla="*/ 357 w 1501"/>
                <a:gd name="T85" fmla="*/ 720 h 1740"/>
                <a:gd name="T86" fmla="*/ 393 w 1501"/>
                <a:gd name="T87" fmla="*/ 750 h 1740"/>
                <a:gd name="T88" fmla="*/ 375 w 1501"/>
                <a:gd name="T89" fmla="*/ 744 h 1740"/>
                <a:gd name="T90" fmla="*/ 357 w 1501"/>
                <a:gd name="T91" fmla="*/ 738 h 1740"/>
                <a:gd name="T92" fmla="*/ 327 w 1501"/>
                <a:gd name="T93" fmla="*/ 798 h 1740"/>
                <a:gd name="T94" fmla="*/ 363 w 1501"/>
                <a:gd name="T95" fmla="*/ 828 h 1740"/>
                <a:gd name="T96" fmla="*/ 375 w 1501"/>
                <a:gd name="T97" fmla="*/ 906 h 1740"/>
                <a:gd name="T98" fmla="*/ 447 w 1501"/>
                <a:gd name="T99" fmla="*/ 942 h 1740"/>
                <a:gd name="T100" fmla="*/ 471 w 1501"/>
                <a:gd name="T101" fmla="*/ 978 h 1740"/>
                <a:gd name="T102" fmla="*/ 483 w 1501"/>
                <a:gd name="T103" fmla="*/ 996 h 1740"/>
                <a:gd name="T104" fmla="*/ 447 w 1501"/>
                <a:gd name="T105" fmla="*/ 1032 h 1740"/>
                <a:gd name="T106" fmla="*/ 375 w 1501"/>
                <a:gd name="T107" fmla="*/ 1080 h 1740"/>
                <a:gd name="T108" fmla="*/ 405 w 1501"/>
                <a:gd name="T109" fmla="*/ 1140 h 1740"/>
                <a:gd name="T110" fmla="*/ 327 w 1501"/>
                <a:gd name="T111" fmla="*/ 1134 h 1740"/>
                <a:gd name="T112" fmla="*/ 249 w 1501"/>
                <a:gd name="T113" fmla="*/ 1104 h 1740"/>
                <a:gd name="T114" fmla="*/ 231 w 1501"/>
                <a:gd name="T115" fmla="*/ 1116 h 1740"/>
                <a:gd name="T116" fmla="*/ 303 w 1501"/>
                <a:gd name="T117" fmla="*/ 1254 h 1740"/>
                <a:gd name="T118" fmla="*/ 1305 w 1501"/>
                <a:gd name="T119" fmla="*/ 1644 h 174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501" h="1740">
                  <a:moveTo>
                    <a:pt x="1431" y="780"/>
                  </a:moveTo>
                  <a:cubicBezTo>
                    <a:pt x="1429" y="775"/>
                    <a:pt x="1501" y="1011"/>
                    <a:pt x="1491" y="984"/>
                  </a:cubicBezTo>
                  <a:cubicBezTo>
                    <a:pt x="1481" y="957"/>
                    <a:pt x="1392" y="689"/>
                    <a:pt x="1371" y="618"/>
                  </a:cubicBezTo>
                  <a:cubicBezTo>
                    <a:pt x="1369" y="598"/>
                    <a:pt x="1372" y="577"/>
                    <a:pt x="1365" y="558"/>
                  </a:cubicBezTo>
                  <a:cubicBezTo>
                    <a:pt x="1363" y="552"/>
                    <a:pt x="1353" y="553"/>
                    <a:pt x="1347" y="552"/>
                  </a:cubicBezTo>
                  <a:cubicBezTo>
                    <a:pt x="1317" y="545"/>
                    <a:pt x="1287" y="541"/>
                    <a:pt x="1257" y="534"/>
                  </a:cubicBezTo>
                  <a:cubicBezTo>
                    <a:pt x="1245" y="531"/>
                    <a:pt x="1221" y="522"/>
                    <a:pt x="1221" y="522"/>
                  </a:cubicBezTo>
                  <a:cubicBezTo>
                    <a:pt x="1217" y="512"/>
                    <a:pt x="1218" y="498"/>
                    <a:pt x="1209" y="492"/>
                  </a:cubicBezTo>
                  <a:cubicBezTo>
                    <a:pt x="1195" y="483"/>
                    <a:pt x="1082" y="468"/>
                    <a:pt x="1077" y="468"/>
                  </a:cubicBezTo>
                  <a:cubicBezTo>
                    <a:pt x="1057" y="438"/>
                    <a:pt x="1071" y="438"/>
                    <a:pt x="1095" y="414"/>
                  </a:cubicBezTo>
                  <a:cubicBezTo>
                    <a:pt x="1096" y="406"/>
                    <a:pt x="1108" y="327"/>
                    <a:pt x="1095" y="312"/>
                  </a:cubicBezTo>
                  <a:cubicBezTo>
                    <a:pt x="1083" y="298"/>
                    <a:pt x="1058" y="306"/>
                    <a:pt x="1041" y="300"/>
                  </a:cubicBezTo>
                  <a:cubicBezTo>
                    <a:pt x="1000" y="314"/>
                    <a:pt x="1044" y="295"/>
                    <a:pt x="1011" y="324"/>
                  </a:cubicBezTo>
                  <a:cubicBezTo>
                    <a:pt x="985" y="347"/>
                    <a:pt x="965" y="352"/>
                    <a:pt x="933" y="360"/>
                  </a:cubicBezTo>
                  <a:cubicBezTo>
                    <a:pt x="938" y="384"/>
                    <a:pt x="956" y="422"/>
                    <a:pt x="915" y="408"/>
                  </a:cubicBezTo>
                  <a:cubicBezTo>
                    <a:pt x="905" y="377"/>
                    <a:pt x="878" y="382"/>
                    <a:pt x="849" y="372"/>
                  </a:cubicBezTo>
                  <a:cubicBezTo>
                    <a:pt x="790" y="328"/>
                    <a:pt x="803" y="342"/>
                    <a:pt x="699" y="336"/>
                  </a:cubicBezTo>
                  <a:cubicBezTo>
                    <a:pt x="689" y="285"/>
                    <a:pt x="673" y="291"/>
                    <a:pt x="627" y="300"/>
                  </a:cubicBezTo>
                  <a:cubicBezTo>
                    <a:pt x="584" y="286"/>
                    <a:pt x="621" y="258"/>
                    <a:pt x="591" y="234"/>
                  </a:cubicBezTo>
                  <a:cubicBezTo>
                    <a:pt x="586" y="230"/>
                    <a:pt x="579" y="231"/>
                    <a:pt x="573" y="228"/>
                  </a:cubicBezTo>
                  <a:cubicBezTo>
                    <a:pt x="525" y="201"/>
                    <a:pt x="529" y="202"/>
                    <a:pt x="471" y="192"/>
                  </a:cubicBezTo>
                  <a:cubicBezTo>
                    <a:pt x="467" y="186"/>
                    <a:pt x="462" y="181"/>
                    <a:pt x="459" y="174"/>
                  </a:cubicBezTo>
                  <a:cubicBezTo>
                    <a:pt x="455" y="164"/>
                    <a:pt x="458" y="153"/>
                    <a:pt x="453" y="144"/>
                  </a:cubicBezTo>
                  <a:cubicBezTo>
                    <a:pt x="441" y="123"/>
                    <a:pt x="388" y="123"/>
                    <a:pt x="369" y="120"/>
                  </a:cubicBezTo>
                  <a:cubicBezTo>
                    <a:pt x="349" y="107"/>
                    <a:pt x="344" y="92"/>
                    <a:pt x="321" y="84"/>
                  </a:cubicBezTo>
                  <a:cubicBezTo>
                    <a:pt x="300" y="68"/>
                    <a:pt x="286" y="50"/>
                    <a:pt x="261" y="42"/>
                  </a:cubicBezTo>
                  <a:cubicBezTo>
                    <a:pt x="243" y="24"/>
                    <a:pt x="237" y="8"/>
                    <a:pt x="213" y="0"/>
                  </a:cubicBezTo>
                  <a:cubicBezTo>
                    <a:pt x="170" y="14"/>
                    <a:pt x="208" y="56"/>
                    <a:pt x="165" y="60"/>
                  </a:cubicBezTo>
                  <a:cubicBezTo>
                    <a:pt x="125" y="63"/>
                    <a:pt x="85" y="64"/>
                    <a:pt x="45" y="66"/>
                  </a:cubicBezTo>
                  <a:cubicBezTo>
                    <a:pt x="33" y="84"/>
                    <a:pt x="20" y="94"/>
                    <a:pt x="39" y="120"/>
                  </a:cubicBezTo>
                  <a:cubicBezTo>
                    <a:pt x="44" y="127"/>
                    <a:pt x="55" y="124"/>
                    <a:pt x="63" y="126"/>
                  </a:cubicBezTo>
                  <a:cubicBezTo>
                    <a:pt x="75" y="130"/>
                    <a:pt x="99" y="138"/>
                    <a:pt x="99" y="138"/>
                  </a:cubicBezTo>
                  <a:cubicBezTo>
                    <a:pt x="91" y="143"/>
                    <a:pt x="69" y="155"/>
                    <a:pt x="69" y="168"/>
                  </a:cubicBezTo>
                  <a:cubicBezTo>
                    <a:pt x="69" y="193"/>
                    <a:pt x="135" y="204"/>
                    <a:pt x="135" y="204"/>
                  </a:cubicBezTo>
                  <a:cubicBezTo>
                    <a:pt x="178" y="268"/>
                    <a:pt x="127" y="265"/>
                    <a:pt x="81" y="270"/>
                  </a:cubicBezTo>
                  <a:cubicBezTo>
                    <a:pt x="47" y="292"/>
                    <a:pt x="41" y="328"/>
                    <a:pt x="15" y="354"/>
                  </a:cubicBezTo>
                  <a:cubicBezTo>
                    <a:pt x="0" y="415"/>
                    <a:pt x="8" y="422"/>
                    <a:pt x="27" y="480"/>
                  </a:cubicBezTo>
                  <a:cubicBezTo>
                    <a:pt x="39" y="587"/>
                    <a:pt x="13" y="514"/>
                    <a:pt x="171" y="540"/>
                  </a:cubicBezTo>
                  <a:cubicBezTo>
                    <a:pt x="184" y="542"/>
                    <a:pt x="178" y="569"/>
                    <a:pt x="189" y="576"/>
                  </a:cubicBezTo>
                  <a:cubicBezTo>
                    <a:pt x="200" y="583"/>
                    <a:pt x="225" y="588"/>
                    <a:pt x="225" y="588"/>
                  </a:cubicBezTo>
                  <a:cubicBezTo>
                    <a:pt x="247" y="654"/>
                    <a:pt x="230" y="628"/>
                    <a:pt x="279" y="660"/>
                  </a:cubicBezTo>
                  <a:cubicBezTo>
                    <a:pt x="288" y="688"/>
                    <a:pt x="304" y="684"/>
                    <a:pt x="333" y="690"/>
                  </a:cubicBezTo>
                  <a:cubicBezTo>
                    <a:pt x="385" y="724"/>
                    <a:pt x="324" y="679"/>
                    <a:pt x="357" y="720"/>
                  </a:cubicBezTo>
                  <a:cubicBezTo>
                    <a:pt x="367" y="732"/>
                    <a:pt x="382" y="739"/>
                    <a:pt x="393" y="750"/>
                  </a:cubicBezTo>
                  <a:cubicBezTo>
                    <a:pt x="382" y="796"/>
                    <a:pt x="394" y="767"/>
                    <a:pt x="375" y="744"/>
                  </a:cubicBezTo>
                  <a:cubicBezTo>
                    <a:pt x="371" y="739"/>
                    <a:pt x="363" y="740"/>
                    <a:pt x="357" y="738"/>
                  </a:cubicBezTo>
                  <a:cubicBezTo>
                    <a:pt x="314" y="695"/>
                    <a:pt x="312" y="746"/>
                    <a:pt x="327" y="798"/>
                  </a:cubicBezTo>
                  <a:cubicBezTo>
                    <a:pt x="331" y="813"/>
                    <a:pt x="352" y="817"/>
                    <a:pt x="363" y="828"/>
                  </a:cubicBezTo>
                  <a:cubicBezTo>
                    <a:pt x="371" y="853"/>
                    <a:pt x="367" y="881"/>
                    <a:pt x="375" y="906"/>
                  </a:cubicBezTo>
                  <a:cubicBezTo>
                    <a:pt x="377" y="912"/>
                    <a:pt x="439" y="939"/>
                    <a:pt x="447" y="942"/>
                  </a:cubicBezTo>
                  <a:cubicBezTo>
                    <a:pt x="455" y="954"/>
                    <a:pt x="463" y="966"/>
                    <a:pt x="471" y="978"/>
                  </a:cubicBezTo>
                  <a:cubicBezTo>
                    <a:pt x="475" y="984"/>
                    <a:pt x="483" y="996"/>
                    <a:pt x="483" y="996"/>
                  </a:cubicBezTo>
                  <a:cubicBezTo>
                    <a:pt x="493" y="1035"/>
                    <a:pt x="483" y="1023"/>
                    <a:pt x="447" y="1032"/>
                  </a:cubicBezTo>
                  <a:cubicBezTo>
                    <a:pt x="438" y="1088"/>
                    <a:pt x="434" y="1073"/>
                    <a:pt x="375" y="1080"/>
                  </a:cubicBezTo>
                  <a:cubicBezTo>
                    <a:pt x="384" y="1106"/>
                    <a:pt x="385" y="1120"/>
                    <a:pt x="405" y="1140"/>
                  </a:cubicBezTo>
                  <a:cubicBezTo>
                    <a:pt x="377" y="1159"/>
                    <a:pt x="354" y="1152"/>
                    <a:pt x="327" y="1134"/>
                  </a:cubicBezTo>
                  <a:cubicBezTo>
                    <a:pt x="311" y="1086"/>
                    <a:pt x="309" y="1098"/>
                    <a:pt x="249" y="1104"/>
                  </a:cubicBezTo>
                  <a:cubicBezTo>
                    <a:pt x="243" y="1108"/>
                    <a:pt x="232" y="1109"/>
                    <a:pt x="231" y="1116"/>
                  </a:cubicBezTo>
                  <a:cubicBezTo>
                    <a:pt x="217" y="1241"/>
                    <a:pt x="236" y="1209"/>
                    <a:pt x="303" y="1254"/>
                  </a:cubicBezTo>
                  <a:cubicBezTo>
                    <a:pt x="309" y="1272"/>
                    <a:pt x="603" y="1740"/>
                    <a:pt x="1305" y="1644"/>
                  </a:cubicBezTo>
                </a:path>
              </a:pathLst>
            </a:custGeom>
            <a:solidFill>
              <a:schemeClr val="bg1"/>
            </a:solidFill>
            <a:ln w="28575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Freeform 11"/>
          <p:cNvSpPr>
            <a:spLocks/>
          </p:cNvSpPr>
          <p:nvPr/>
        </p:nvSpPr>
        <p:spPr bwMode="auto">
          <a:xfrm>
            <a:off x="2793368" y="1776258"/>
            <a:ext cx="2321131" cy="2414742"/>
          </a:xfrm>
          <a:custGeom>
            <a:avLst/>
            <a:gdLst>
              <a:gd name="T0" fmla="*/ 0 w 1482"/>
              <a:gd name="T1" fmla="*/ 0 h 1355"/>
              <a:gd name="T2" fmla="*/ 2147483647 w 1482"/>
              <a:gd name="T3" fmla="*/ 2147483647 h 1355"/>
              <a:gd name="T4" fmla="*/ 2147483647 w 1482"/>
              <a:gd name="T5" fmla="*/ 2147483647 h 1355"/>
              <a:gd name="T6" fmla="*/ 2147483647 w 1482"/>
              <a:gd name="T7" fmla="*/ 2147483647 h 1355"/>
              <a:gd name="T8" fmla="*/ 2147483647 w 1482"/>
              <a:gd name="T9" fmla="*/ 2147483647 h 1355"/>
              <a:gd name="T10" fmla="*/ 2147483647 w 1482"/>
              <a:gd name="T11" fmla="*/ 2147483647 h 1355"/>
              <a:gd name="T12" fmla="*/ 2147483647 w 1482"/>
              <a:gd name="T13" fmla="*/ 2147483647 h 1355"/>
              <a:gd name="T14" fmla="*/ 2147483647 w 1482"/>
              <a:gd name="T15" fmla="*/ 2147483647 h 1355"/>
              <a:gd name="T16" fmla="*/ 2147483647 w 1482"/>
              <a:gd name="T17" fmla="*/ 2147483647 h 1355"/>
              <a:gd name="T18" fmla="*/ 2147483647 w 1482"/>
              <a:gd name="T19" fmla="*/ 2147483647 h 1355"/>
              <a:gd name="T20" fmla="*/ 2147483647 w 1482"/>
              <a:gd name="T21" fmla="*/ 2147483647 h 1355"/>
              <a:gd name="T22" fmla="*/ 2147483647 w 1482"/>
              <a:gd name="T23" fmla="*/ 2147483647 h 1355"/>
              <a:gd name="T24" fmla="*/ 2147483647 w 1482"/>
              <a:gd name="T25" fmla="*/ 2147483647 h 1355"/>
              <a:gd name="T26" fmla="*/ 2147483647 w 1482"/>
              <a:gd name="T27" fmla="*/ 2147483647 h 1355"/>
              <a:gd name="T28" fmla="*/ 2147483647 w 1482"/>
              <a:gd name="T29" fmla="*/ 2147483647 h 1355"/>
              <a:gd name="T30" fmla="*/ 2147483647 w 1482"/>
              <a:gd name="T31" fmla="*/ 2147483647 h 1355"/>
              <a:gd name="T32" fmla="*/ 2147483647 w 1482"/>
              <a:gd name="T33" fmla="*/ 2147483647 h 1355"/>
              <a:gd name="T34" fmla="*/ 2147483647 w 1482"/>
              <a:gd name="T35" fmla="*/ 2147483647 h 1355"/>
              <a:gd name="T36" fmla="*/ 2147483647 w 1482"/>
              <a:gd name="T37" fmla="*/ 2147483647 h 1355"/>
              <a:gd name="T38" fmla="*/ 2147483647 w 1482"/>
              <a:gd name="T39" fmla="*/ 2147483647 h 1355"/>
              <a:gd name="T40" fmla="*/ 2147483647 w 1482"/>
              <a:gd name="T41" fmla="*/ 2147483647 h 1355"/>
              <a:gd name="T42" fmla="*/ 2147483647 w 1482"/>
              <a:gd name="T43" fmla="*/ 2147483647 h 1355"/>
              <a:gd name="T44" fmla="*/ 2147483647 w 1482"/>
              <a:gd name="T45" fmla="*/ 2147483647 h 1355"/>
              <a:gd name="T46" fmla="*/ 2147483647 w 1482"/>
              <a:gd name="T47" fmla="*/ 2147483647 h 1355"/>
              <a:gd name="T48" fmla="*/ 2147483647 w 1482"/>
              <a:gd name="T49" fmla="*/ 2147483647 h 1355"/>
              <a:gd name="T50" fmla="*/ 2147483647 w 1482"/>
              <a:gd name="T51" fmla="*/ 2147483647 h 1355"/>
              <a:gd name="T52" fmla="*/ 2147483647 w 1482"/>
              <a:gd name="T53" fmla="*/ 2147483647 h 1355"/>
              <a:gd name="T54" fmla="*/ 2147483647 w 1482"/>
              <a:gd name="T55" fmla="*/ 2147483647 h 1355"/>
              <a:gd name="T56" fmla="*/ 2147483647 w 1482"/>
              <a:gd name="T57" fmla="*/ 2147483647 h 1355"/>
              <a:gd name="T58" fmla="*/ 2147483647 w 1482"/>
              <a:gd name="T59" fmla="*/ 2147483647 h 1355"/>
              <a:gd name="T60" fmla="*/ 2147483647 w 1482"/>
              <a:gd name="T61" fmla="*/ 2147483647 h 1355"/>
              <a:gd name="T62" fmla="*/ 2147483647 w 1482"/>
              <a:gd name="T63" fmla="*/ 2147483647 h 1355"/>
              <a:gd name="T64" fmla="*/ 2147483647 w 1482"/>
              <a:gd name="T65" fmla="*/ 2147483647 h 1355"/>
              <a:gd name="T66" fmla="*/ 2147483647 w 1482"/>
              <a:gd name="T67" fmla="*/ 2147483647 h 1355"/>
              <a:gd name="T68" fmla="*/ 2147483647 w 1482"/>
              <a:gd name="T69" fmla="*/ 2147483647 h 1355"/>
              <a:gd name="T70" fmla="*/ 2147483647 w 1482"/>
              <a:gd name="T71" fmla="*/ 2147483647 h 1355"/>
              <a:gd name="T72" fmla="*/ 2147483647 w 1482"/>
              <a:gd name="T73" fmla="*/ 2147483647 h 1355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1482" h="1355">
                <a:moveTo>
                  <a:pt x="0" y="0"/>
                </a:moveTo>
                <a:cubicBezTo>
                  <a:pt x="26" y="18"/>
                  <a:pt x="44" y="53"/>
                  <a:pt x="54" y="84"/>
                </a:cubicBezTo>
                <a:cubicBezTo>
                  <a:pt x="33" y="98"/>
                  <a:pt x="44" y="101"/>
                  <a:pt x="36" y="126"/>
                </a:cubicBezTo>
                <a:cubicBezTo>
                  <a:pt x="90" y="168"/>
                  <a:pt x="35" y="153"/>
                  <a:pt x="78" y="174"/>
                </a:cubicBezTo>
                <a:cubicBezTo>
                  <a:pt x="102" y="170"/>
                  <a:pt x="163" y="157"/>
                  <a:pt x="180" y="174"/>
                </a:cubicBezTo>
                <a:cubicBezTo>
                  <a:pt x="196" y="190"/>
                  <a:pt x="180" y="219"/>
                  <a:pt x="186" y="240"/>
                </a:cubicBezTo>
                <a:cubicBezTo>
                  <a:pt x="190" y="252"/>
                  <a:pt x="235" y="269"/>
                  <a:pt x="246" y="276"/>
                </a:cubicBezTo>
                <a:cubicBezTo>
                  <a:pt x="255" y="289"/>
                  <a:pt x="267" y="299"/>
                  <a:pt x="276" y="312"/>
                </a:cubicBezTo>
                <a:cubicBezTo>
                  <a:pt x="280" y="317"/>
                  <a:pt x="278" y="326"/>
                  <a:pt x="282" y="330"/>
                </a:cubicBezTo>
                <a:cubicBezTo>
                  <a:pt x="292" y="340"/>
                  <a:pt x="318" y="354"/>
                  <a:pt x="318" y="354"/>
                </a:cubicBezTo>
                <a:cubicBezTo>
                  <a:pt x="327" y="390"/>
                  <a:pt x="336" y="426"/>
                  <a:pt x="342" y="462"/>
                </a:cubicBezTo>
                <a:cubicBezTo>
                  <a:pt x="332" y="560"/>
                  <a:pt x="349" y="499"/>
                  <a:pt x="288" y="540"/>
                </a:cubicBezTo>
                <a:cubicBezTo>
                  <a:pt x="296" y="581"/>
                  <a:pt x="323" y="609"/>
                  <a:pt x="336" y="648"/>
                </a:cubicBezTo>
                <a:cubicBezTo>
                  <a:pt x="321" y="693"/>
                  <a:pt x="346" y="635"/>
                  <a:pt x="282" y="672"/>
                </a:cubicBezTo>
                <a:cubicBezTo>
                  <a:pt x="277" y="675"/>
                  <a:pt x="286" y="684"/>
                  <a:pt x="288" y="690"/>
                </a:cubicBezTo>
                <a:cubicBezTo>
                  <a:pt x="292" y="698"/>
                  <a:pt x="303" y="712"/>
                  <a:pt x="306" y="720"/>
                </a:cubicBezTo>
                <a:cubicBezTo>
                  <a:pt x="326" y="770"/>
                  <a:pt x="329" y="724"/>
                  <a:pt x="384" y="738"/>
                </a:cubicBezTo>
                <a:cubicBezTo>
                  <a:pt x="424" y="765"/>
                  <a:pt x="498" y="762"/>
                  <a:pt x="498" y="762"/>
                </a:cubicBezTo>
                <a:cubicBezTo>
                  <a:pt x="568" y="739"/>
                  <a:pt x="521" y="743"/>
                  <a:pt x="642" y="750"/>
                </a:cubicBezTo>
                <a:cubicBezTo>
                  <a:pt x="631" y="794"/>
                  <a:pt x="627" y="767"/>
                  <a:pt x="606" y="810"/>
                </a:cubicBezTo>
                <a:cubicBezTo>
                  <a:pt x="601" y="863"/>
                  <a:pt x="585" y="905"/>
                  <a:pt x="642" y="924"/>
                </a:cubicBezTo>
                <a:cubicBezTo>
                  <a:pt x="653" y="958"/>
                  <a:pt x="682" y="960"/>
                  <a:pt x="714" y="966"/>
                </a:cubicBezTo>
                <a:cubicBezTo>
                  <a:pt x="722" y="997"/>
                  <a:pt x="729" y="1002"/>
                  <a:pt x="756" y="984"/>
                </a:cubicBezTo>
                <a:cubicBezTo>
                  <a:pt x="781" y="947"/>
                  <a:pt x="791" y="946"/>
                  <a:pt x="840" y="942"/>
                </a:cubicBezTo>
                <a:cubicBezTo>
                  <a:pt x="889" y="909"/>
                  <a:pt x="915" y="947"/>
                  <a:pt x="954" y="960"/>
                </a:cubicBezTo>
                <a:cubicBezTo>
                  <a:pt x="968" y="981"/>
                  <a:pt x="978" y="1000"/>
                  <a:pt x="1002" y="1008"/>
                </a:cubicBezTo>
                <a:cubicBezTo>
                  <a:pt x="1075" y="999"/>
                  <a:pt x="1046" y="997"/>
                  <a:pt x="1032" y="1038"/>
                </a:cubicBezTo>
                <a:cubicBezTo>
                  <a:pt x="1042" y="1068"/>
                  <a:pt x="1053" y="1058"/>
                  <a:pt x="1062" y="1092"/>
                </a:cubicBezTo>
                <a:cubicBezTo>
                  <a:pt x="1064" y="1120"/>
                  <a:pt x="1057" y="1150"/>
                  <a:pt x="1068" y="1176"/>
                </a:cubicBezTo>
                <a:cubicBezTo>
                  <a:pt x="1073" y="1188"/>
                  <a:pt x="1104" y="1188"/>
                  <a:pt x="1104" y="1188"/>
                </a:cubicBezTo>
                <a:cubicBezTo>
                  <a:pt x="1106" y="1202"/>
                  <a:pt x="1104" y="1217"/>
                  <a:pt x="1110" y="1230"/>
                </a:cubicBezTo>
                <a:cubicBezTo>
                  <a:pt x="1119" y="1251"/>
                  <a:pt x="1163" y="1248"/>
                  <a:pt x="1182" y="1254"/>
                </a:cubicBezTo>
                <a:cubicBezTo>
                  <a:pt x="1198" y="1278"/>
                  <a:pt x="1224" y="1288"/>
                  <a:pt x="1248" y="1302"/>
                </a:cubicBezTo>
                <a:cubicBezTo>
                  <a:pt x="1336" y="1351"/>
                  <a:pt x="1280" y="1331"/>
                  <a:pt x="1446" y="1338"/>
                </a:cubicBezTo>
                <a:cubicBezTo>
                  <a:pt x="1452" y="1342"/>
                  <a:pt x="1458" y="1355"/>
                  <a:pt x="1464" y="1350"/>
                </a:cubicBezTo>
                <a:cubicBezTo>
                  <a:pt x="1474" y="1342"/>
                  <a:pt x="1472" y="1326"/>
                  <a:pt x="1476" y="1314"/>
                </a:cubicBezTo>
                <a:cubicBezTo>
                  <a:pt x="1480" y="1302"/>
                  <a:pt x="1482" y="1278"/>
                  <a:pt x="1482" y="1278"/>
                </a:cubicBezTo>
              </a:path>
            </a:pathLst>
          </a:custGeom>
          <a:noFill/>
          <a:ln w="5715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0" name="Rectangle 24"/>
          <p:cNvSpPr>
            <a:spLocks noChangeArrowheads="1"/>
          </p:cNvSpPr>
          <p:nvPr/>
        </p:nvSpPr>
        <p:spPr bwMode="auto">
          <a:xfrm>
            <a:off x="1771559" y="5114432"/>
            <a:ext cx="18473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2800" b="1" i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7" name="Rectangle 25"/>
          <p:cNvSpPr>
            <a:spLocks noChangeArrowheads="1"/>
          </p:cNvSpPr>
          <p:nvPr/>
        </p:nvSpPr>
        <p:spPr bwMode="auto">
          <a:xfrm>
            <a:off x="7154982" y="1686580"/>
            <a:ext cx="176041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endParaRPr lang="en-US" altLang="en-US" sz="2800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8" name="Rectangle 24"/>
          <p:cNvSpPr>
            <a:spLocks noChangeArrowheads="1"/>
          </p:cNvSpPr>
          <p:nvPr/>
        </p:nvSpPr>
        <p:spPr bwMode="auto">
          <a:xfrm>
            <a:off x="228600" y="3362308"/>
            <a:ext cx="140936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endParaRPr lang="en-US" altLang="en-US" sz="2800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9" name="TextBox 10"/>
          <p:cNvSpPr txBox="1">
            <a:spLocks noChangeArrowheads="1"/>
          </p:cNvSpPr>
          <p:nvPr/>
        </p:nvSpPr>
        <p:spPr bwMode="auto">
          <a:xfrm>
            <a:off x="1208868" y="5558931"/>
            <a:ext cx="724158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 vào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Atlat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Địa lí Việt Nam trang 26 và SGK trang 61 em hãy cho biết vùng TD&amp;MNBB có bao nhiêu tỉnh? Đó là những tỉnh nào?</a:t>
            </a:r>
          </a:p>
        </p:txBody>
      </p:sp>
      <p:sp>
        <p:nvSpPr>
          <p:cNvPr id="28680" name="TextBox 1"/>
          <p:cNvSpPr txBox="1">
            <a:spLocks noChangeArrowheads="1"/>
          </p:cNvSpPr>
          <p:nvPr/>
        </p:nvSpPr>
        <p:spPr bwMode="auto">
          <a:xfrm>
            <a:off x="6400800" y="2847945"/>
            <a:ext cx="685800" cy="2000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LẠNG SƠN</a:t>
            </a:r>
          </a:p>
        </p:txBody>
      </p:sp>
      <p:sp>
        <p:nvSpPr>
          <p:cNvPr id="28681" name="TextBox 2"/>
          <p:cNvSpPr txBox="1">
            <a:spLocks noChangeArrowheads="1"/>
          </p:cNvSpPr>
          <p:nvPr/>
        </p:nvSpPr>
        <p:spPr bwMode="auto">
          <a:xfrm>
            <a:off x="3124200" y="3581400"/>
            <a:ext cx="550196" cy="2000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SƠN LA</a:t>
            </a:r>
          </a:p>
        </p:txBody>
      </p:sp>
      <p:sp>
        <p:nvSpPr>
          <p:cNvPr id="28682" name="TextBox 12"/>
          <p:cNvSpPr txBox="1">
            <a:spLocks noChangeArrowheads="1"/>
          </p:cNvSpPr>
          <p:nvPr/>
        </p:nvSpPr>
        <p:spPr bwMode="auto">
          <a:xfrm>
            <a:off x="5410200" y="2314545"/>
            <a:ext cx="623888" cy="2000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BẮC CẠN</a:t>
            </a:r>
          </a:p>
        </p:txBody>
      </p:sp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3276600" y="2081233"/>
            <a:ext cx="603226" cy="1846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LÀO CAI</a:t>
            </a:r>
          </a:p>
        </p:txBody>
      </p:sp>
      <p:sp>
        <p:nvSpPr>
          <p:cNvPr id="15" name="TextBox 1"/>
          <p:cNvSpPr txBox="1">
            <a:spLocks noChangeArrowheads="1"/>
          </p:cNvSpPr>
          <p:nvPr/>
        </p:nvSpPr>
        <p:spPr bwMode="auto">
          <a:xfrm>
            <a:off x="7239000" y="3810000"/>
            <a:ext cx="685800" cy="1692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QUẢNG NINH</a:t>
            </a:r>
          </a:p>
        </p:txBody>
      </p:sp>
      <p:sp>
        <p:nvSpPr>
          <p:cNvPr id="16" name="TextBox 1"/>
          <p:cNvSpPr txBox="1">
            <a:spLocks noChangeArrowheads="1"/>
          </p:cNvSpPr>
          <p:nvPr/>
        </p:nvSpPr>
        <p:spPr bwMode="auto">
          <a:xfrm>
            <a:off x="5410200" y="3048000"/>
            <a:ext cx="685800" cy="1692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THÁI NGUYÊN</a:t>
            </a:r>
          </a:p>
        </p:txBody>
      </p:sp>
      <p:sp>
        <p:nvSpPr>
          <p:cNvPr id="17" name="TextBox 1"/>
          <p:cNvSpPr txBox="1">
            <a:spLocks noChangeArrowheads="1"/>
          </p:cNvSpPr>
          <p:nvPr/>
        </p:nvSpPr>
        <p:spPr bwMode="auto">
          <a:xfrm>
            <a:off x="4363339" y="2508469"/>
            <a:ext cx="723011" cy="1692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TUYÊN QUANG</a:t>
            </a:r>
          </a:p>
        </p:txBody>
      </p:sp>
      <p:sp>
        <p:nvSpPr>
          <p:cNvPr id="18" name="TextBox 1"/>
          <p:cNvSpPr txBox="1">
            <a:spLocks noChangeArrowheads="1"/>
          </p:cNvSpPr>
          <p:nvPr/>
        </p:nvSpPr>
        <p:spPr bwMode="auto">
          <a:xfrm>
            <a:off x="4070225" y="1644134"/>
            <a:ext cx="654619" cy="1846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HÀ GIANG</a:t>
            </a:r>
          </a:p>
        </p:txBody>
      </p:sp>
      <p:sp>
        <p:nvSpPr>
          <p:cNvPr id="19" name="TextBox 1"/>
          <p:cNvSpPr txBox="1">
            <a:spLocks noChangeArrowheads="1"/>
          </p:cNvSpPr>
          <p:nvPr/>
        </p:nvSpPr>
        <p:spPr bwMode="auto">
          <a:xfrm>
            <a:off x="5791200" y="1552545"/>
            <a:ext cx="685800" cy="2000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CAO BẰNG</a:t>
            </a:r>
          </a:p>
        </p:txBody>
      </p:sp>
      <p:sp>
        <p:nvSpPr>
          <p:cNvPr id="20" name="TextBox 2"/>
          <p:cNvSpPr txBox="1">
            <a:spLocks noChangeArrowheads="1"/>
          </p:cNvSpPr>
          <p:nvPr/>
        </p:nvSpPr>
        <p:spPr bwMode="auto">
          <a:xfrm>
            <a:off x="3767632" y="2965084"/>
            <a:ext cx="550196" cy="2000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YÊN BÁI</a:t>
            </a:r>
          </a:p>
        </p:txBody>
      </p:sp>
      <p:sp>
        <p:nvSpPr>
          <p:cNvPr id="21" name="TextBox 2"/>
          <p:cNvSpPr txBox="1">
            <a:spLocks noChangeArrowheads="1"/>
          </p:cNvSpPr>
          <p:nvPr/>
        </p:nvSpPr>
        <p:spPr bwMode="auto">
          <a:xfrm>
            <a:off x="4522003" y="3505200"/>
            <a:ext cx="583397" cy="1846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PHÚ THỌ</a:t>
            </a:r>
          </a:p>
        </p:txBody>
      </p:sp>
      <p:sp>
        <p:nvSpPr>
          <p:cNvPr id="22" name="TextBox 2"/>
          <p:cNvSpPr txBox="1">
            <a:spLocks noChangeArrowheads="1"/>
          </p:cNvSpPr>
          <p:nvPr/>
        </p:nvSpPr>
        <p:spPr bwMode="auto">
          <a:xfrm>
            <a:off x="4867702" y="4419600"/>
            <a:ext cx="542498" cy="1692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HÒA BÌNH</a:t>
            </a:r>
          </a:p>
        </p:txBody>
      </p:sp>
      <p:sp>
        <p:nvSpPr>
          <p:cNvPr id="23" name="TextBox 2"/>
          <p:cNvSpPr txBox="1">
            <a:spLocks noChangeArrowheads="1"/>
          </p:cNvSpPr>
          <p:nvPr/>
        </p:nvSpPr>
        <p:spPr bwMode="auto">
          <a:xfrm>
            <a:off x="2133600" y="3124200"/>
            <a:ext cx="542669" cy="1692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ĐIỆN BIÊN</a:t>
            </a:r>
          </a:p>
        </p:txBody>
      </p:sp>
      <p:sp>
        <p:nvSpPr>
          <p:cNvPr id="25" name="TextBox 2"/>
          <p:cNvSpPr txBox="1">
            <a:spLocks noChangeArrowheads="1"/>
          </p:cNvSpPr>
          <p:nvPr/>
        </p:nvSpPr>
        <p:spPr bwMode="auto">
          <a:xfrm>
            <a:off x="2057400" y="2128283"/>
            <a:ext cx="533703" cy="1692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LAI CHÂU</a:t>
            </a:r>
          </a:p>
        </p:txBody>
      </p:sp>
    </p:spTree>
    <p:extLst>
      <p:ext uri="{BB962C8B-B14F-4D97-AF65-F5344CB8AC3E}">
        <p14:creationId xmlns:p14="http://schemas.microsoft.com/office/powerpoint/2010/main" val="121896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FF6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287</TotalTime>
  <Words>2186</Words>
  <Application>Microsoft Office PowerPoint</Application>
  <PresentationFormat>On-screen Show (4:3)</PresentationFormat>
  <Paragraphs>367</Paragraphs>
  <Slides>37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37</vt:i4>
      </vt:variant>
    </vt:vector>
  </HeadingPairs>
  <TitlesOfParts>
    <vt:vector size="44" baseType="lpstr">
      <vt:lpstr>Office Theme</vt:lpstr>
      <vt:lpstr>2_Default Design</vt:lpstr>
      <vt:lpstr>3_Default Design</vt:lpstr>
      <vt:lpstr>4_Default Design</vt:lpstr>
      <vt:lpstr>5_Default Design</vt:lpstr>
      <vt:lpstr>6_Default Design</vt:lpstr>
      <vt:lpstr>7_Default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Câu 1</vt:lpstr>
      <vt:lpstr>Câu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ANHTUAN</dc:creator>
  <cp:lastModifiedBy>Nguyen Truong</cp:lastModifiedBy>
  <cp:revision>51</cp:revision>
  <cp:lastPrinted>2020-11-15T17:06:16Z</cp:lastPrinted>
  <dcterms:created xsi:type="dcterms:W3CDTF">2018-11-06T14:27:31Z</dcterms:created>
  <dcterms:modified xsi:type="dcterms:W3CDTF">2023-01-16T03:26:45Z</dcterms:modified>
</cp:coreProperties>
</file>