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6" r:id="rId3"/>
    <p:sldId id="335" r:id="rId4"/>
    <p:sldId id="337" r:id="rId5"/>
    <p:sldId id="334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0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3E496-5329-B204-CE2E-8643045E9D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211C6-F7A2-132B-5C66-30896749F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A3592-AE8A-119E-7023-A5C68F7AF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48725-51A7-9BA7-3EDB-86F0FC8D8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FC559-856F-1E10-04FF-3D0529390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0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C10C-8E33-7612-1414-38EE49EDC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F7038A-A0FD-5AE3-146E-DE17BA4E4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DED9A-98E6-98F4-7B80-D27F79EDD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119FF-F95E-7ED1-FA5E-E48A51A59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B23BB-1739-676F-E2D6-C681640AD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0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48AE57-1FC0-4946-7BD0-BC704710BB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67351C-7592-AA4B-669A-EE07C93BD9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C112B-8A8B-791C-C89D-E117F99A2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25DD1-7E1B-E9A5-540F-9E09E9D87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A1DE7-7B1B-8B80-AB09-AD69A92EC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93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BE9BA-0AC5-76BE-7AA8-DB0AF19E8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207C1-B08F-DC3B-E097-429411ED6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5704B-0388-EB67-45E3-D345F2425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5824C-0DC7-47B6-1672-09B44639E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3E65B-2778-76C4-E843-2E88E2D02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59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EE080-EA3B-293D-AD11-2ECE2871D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0B70D-2D5E-B609-67CF-E704EA4A2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46225-726B-B990-1841-284046F74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BB512-1D2C-9FEE-3F4D-C160E7D0A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06073-40D5-E86D-ED71-204CB1AFA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1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006F1-E8FC-79CD-C17B-19C4DD6D9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1F382-8473-ECA0-6C47-7668F8C676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26B6E9-7EAC-2CBC-8FA9-98065DB9C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3D3A16-5652-F00A-D575-E5BD7C8D1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1CA22A-1113-5016-F78A-C7C80C44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FABE65-D983-E79C-30F9-5FDC5F28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0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02522-D94B-2AED-7ABC-54D284EB2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E7222-247C-098C-072D-7A41903F2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320F20-83B0-BD48-5BF5-73BDD99C2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A123CF-A007-78C2-4733-5B7A508F36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282CC9-7CD1-6B26-C5CC-AEE1E12A90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55F3F-25E5-C19F-BD1B-D8729E19A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2124D4-C1D2-0DA0-53BF-E322A577F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10D5AD-9277-2E56-6EFB-4CAB16201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63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896EE-3512-1DEE-271D-EC62BFA8D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C1A582-D021-AB53-06BF-82BE09792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6D2EE0-1350-6733-9792-0A9E13F4A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8DEC9-A118-3257-2730-F932B2FE8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5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EB73A4-2ECE-F17B-AD41-0D084C84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CDF9CE-7FA1-7513-9DA1-004129A54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F6E362-1D5C-957F-D2BB-F3DB568F5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3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F1E9E-DBFF-28CC-7D5B-CDD9D92BD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2615A-7104-4DEF-F126-70E6CF71F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FBE438-1C54-FA93-8DB9-F029619B3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DC8F97-1D07-4E01-1A47-01C19EEB5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59E8B1-06ED-73F7-D8C3-AABA9FA9F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A89E69-B8EA-A2D4-C117-071B0E6D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8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505FA-F00E-753B-C864-4A0774C3D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D90249-DD16-4EA1-F1B4-3F14780BDE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6A9C9-970E-CE13-EBD2-86EBDA152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AA1B3-805E-9777-A858-954CA212E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5E991-F2E3-53BD-D671-E2A406B15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4C16BB-CFBF-03B8-9CE2-CEB288053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0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3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80F3D2-5FF0-5CF8-7A71-2C09419A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4C545-3768-F3AA-6AF4-83FCE1D43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29E4A-6D67-FFF2-D335-8E8FDEF5F4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07269-F9E3-4B50-B6E4-B35CCA3E7F18}" type="datetimeFigureOut">
              <a:rPr lang="en-US" smtClean="0"/>
              <a:t>2023-04-08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4614C-D2A5-E464-A92A-B4B8FF33F2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BD4F0-A063-9641-5B6E-03839EB367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4673C-71E5-4783-AA68-102D8167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7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r="-6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558C5BC-1F7A-4BEF-ED89-8AF5428E0647}"/>
              </a:ext>
            </a:extLst>
          </p:cNvPr>
          <p:cNvSpPr txBox="1"/>
          <p:nvPr/>
        </p:nvSpPr>
        <p:spPr>
          <a:xfrm>
            <a:off x="-256738" y="2352198"/>
            <a:ext cx="10118190" cy="2153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200" b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Tiết 117-118: </a:t>
            </a:r>
            <a:r>
              <a:rPr lang="en-US" sz="3200" b="1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 HÀNH TIẾNG VIỆT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 LỰA CHỌN CẤU TRÚC CÂU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 TÁC DỤNG</a:t>
            </a:r>
            <a:endParaRPr lang="en-US" sz="4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Picture 16" descr="Ảnh động trang trí (163)">
            <a:extLst>
              <a:ext uri="{FF2B5EF4-FFF2-40B4-BE49-F238E27FC236}">
                <a16:creationId xmlns:a16="http://schemas.microsoft.com/office/drawing/2014/main" id="{6332F9A0-20B5-6FC8-5E0C-7C5FE55AC4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8570" y="5255315"/>
            <a:ext cx="3810000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737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A888C4-1A13-EBE3-8F6D-B084D508923A}"/>
              </a:ext>
            </a:extLst>
          </p:cNvPr>
          <p:cNvSpPr txBox="1"/>
          <p:nvPr/>
        </p:nvSpPr>
        <p:spPr>
          <a:xfrm>
            <a:off x="1107174" y="196129"/>
            <a:ext cx="10669137" cy="2298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386840" algn="l"/>
              </a:tabLst>
            </a:pPr>
            <a:r>
              <a:rPr lang="en-US" sz="2800" b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Bài tập 2/Trang 71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379095" algn="l"/>
              </a:tabLst>
            </a:pPr>
            <a:r>
              <a:rPr lang="vi-V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Những câu v</a:t>
            </a:r>
            <a:r>
              <a:rPr lang="en-US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</a:t>
            </a:r>
            <a:r>
              <a:rPr lang="vi-V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sử dụng cấu trúc câu nhiều thành phần vị ngữ:</a:t>
            </a:r>
            <a:endParaRPr lang="en-US" sz="280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vi-VN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1:</a:t>
            </a:r>
            <a:r>
              <a:rPr lang="vi-V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Chẳng bao lâu sau, những chùm bé xíu ấy to dần, chuyển từ màu xanh sẫm sang xanh  nhạt, căng bóng.</a:t>
            </a:r>
            <a:endParaRPr lang="en-US" sz="280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B528F9A-5F2E-85F2-273F-2D1F3379BB31}"/>
              </a:ext>
            </a:extLst>
          </p:cNvPr>
          <p:cNvCxnSpPr>
            <a:cxnSpLocks/>
          </p:cNvCxnSpPr>
          <p:nvPr/>
        </p:nvCxnSpPr>
        <p:spPr>
          <a:xfrm>
            <a:off x="1835921" y="1764744"/>
            <a:ext cx="2558658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82EE395-BAA3-A7D0-47B6-E5B7DFA81F15}"/>
              </a:ext>
            </a:extLst>
          </p:cNvPr>
          <p:cNvCxnSpPr>
            <a:cxnSpLocks/>
          </p:cNvCxnSpPr>
          <p:nvPr/>
        </p:nvCxnSpPr>
        <p:spPr>
          <a:xfrm>
            <a:off x="4816671" y="1757554"/>
            <a:ext cx="30034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D18E7B-141B-3DBD-2334-325FD4641463}"/>
              </a:ext>
            </a:extLst>
          </p:cNvPr>
          <p:cNvCxnSpPr>
            <a:cxnSpLocks/>
          </p:cNvCxnSpPr>
          <p:nvPr/>
        </p:nvCxnSpPr>
        <p:spPr>
          <a:xfrm>
            <a:off x="8032194" y="1741356"/>
            <a:ext cx="71393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B214E6-84B6-086A-C7E0-D08F857CEDD3}"/>
              </a:ext>
            </a:extLst>
          </p:cNvPr>
          <p:cNvCxnSpPr>
            <a:cxnSpLocks/>
          </p:cNvCxnSpPr>
          <p:nvPr/>
        </p:nvCxnSpPr>
        <p:spPr>
          <a:xfrm>
            <a:off x="8983228" y="1775385"/>
            <a:ext cx="1999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8BB03E-60F6-F332-CECF-B31F29925D91}"/>
              </a:ext>
            </a:extLst>
          </p:cNvPr>
          <p:cNvCxnSpPr>
            <a:cxnSpLocks/>
          </p:cNvCxnSpPr>
          <p:nvPr/>
        </p:nvCxnSpPr>
        <p:spPr>
          <a:xfrm>
            <a:off x="1229585" y="2412089"/>
            <a:ext cx="343794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FD85039-CA70-F504-731C-FC11B650A41E}"/>
              </a:ext>
            </a:extLst>
          </p:cNvPr>
          <p:cNvCxnSpPr>
            <a:cxnSpLocks/>
          </p:cNvCxnSpPr>
          <p:nvPr/>
        </p:nvCxnSpPr>
        <p:spPr>
          <a:xfrm>
            <a:off x="5074989" y="2412089"/>
            <a:ext cx="136675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4AC97E47-1C1D-0D81-9350-B749EC762C74}"/>
              </a:ext>
            </a:extLst>
          </p:cNvPr>
          <p:cNvSpPr/>
          <p:nvPr/>
        </p:nvSpPr>
        <p:spPr>
          <a:xfrm>
            <a:off x="2783268" y="1661745"/>
            <a:ext cx="66396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ECBDEB-FF39-D426-1339-3EE638B80187}"/>
              </a:ext>
            </a:extLst>
          </p:cNvPr>
          <p:cNvSpPr/>
          <p:nvPr/>
        </p:nvSpPr>
        <p:spPr>
          <a:xfrm>
            <a:off x="5746321" y="1661745"/>
            <a:ext cx="42351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6639B09-2116-925F-0A44-4F94869AC2DB}"/>
              </a:ext>
            </a:extLst>
          </p:cNvPr>
          <p:cNvSpPr/>
          <p:nvPr/>
        </p:nvSpPr>
        <p:spPr>
          <a:xfrm>
            <a:off x="8093043" y="1661745"/>
            <a:ext cx="6238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AB9699-3006-3A8D-0FF9-4D2D27121DE9}"/>
              </a:ext>
            </a:extLst>
          </p:cNvPr>
          <p:cNvSpPr/>
          <p:nvPr/>
        </p:nvSpPr>
        <p:spPr>
          <a:xfrm>
            <a:off x="9982778" y="1682698"/>
            <a:ext cx="6238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FC22D8-1B95-2A0F-83E8-DF9D86FFBF98}"/>
              </a:ext>
            </a:extLst>
          </p:cNvPr>
          <p:cNvSpPr/>
          <p:nvPr/>
        </p:nvSpPr>
        <p:spPr>
          <a:xfrm>
            <a:off x="5334187" y="2357473"/>
            <a:ext cx="6238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1E00A1-EB6C-C9E1-C7F5-26FC80A57431}"/>
              </a:ext>
            </a:extLst>
          </p:cNvPr>
          <p:cNvSpPr txBox="1"/>
          <p:nvPr/>
        </p:nvSpPr>
        <p:spPr>
          <a:xfrm>
            <a:off x="0" y="2826842"/>
            <a:ext cx="11700201" cy="1307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i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C2:  </a:t>
            </a:r>
            <a:r>
              <a:rPr lang="en-US" sz="2800" i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 xanh nhạt chuyển dần sang ửng vàng, thơm phức, gọi chim về ríu ran khắp trước sân nhà</a:t>
            </a:r>
            <a:r>
              <a:rPr lang="en-US" sz="280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EEE3FF6-4F31-ACA3-5A7C-6091E6FDE023}"/>
              </a:ext>
            </a:extLst>
          </p:cNvPr>
          <p:cNvCxnSpPr>
            <a:cxnSpLocks/>
          </p:cNvCxnSpPr>
          <p:nvPr/>
        </p:nvCxnSpPr>
        <p:spPr>
          <a:xfrm>
            <a:off x="836371" y="3429000"/>
            <a:ext cx="19991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057BE2FD-6A97-6499-44F2-459173845F81}"/>
              </a:ext>
            </a:extLst>
          </p:cNvPr>
          <p:cNvSpPr/>
          <p:nvPr/>
        </p:nvSpPr>
        <p:spPr>
          <a:xfrm>
            <a:off x="1412408" y="3334683"/>
            <a:ext cx="42351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45BBB2D-2C12-0D28-1F6E-AF7AE8BFACCF}"/>
              </a:ext>
            </a:extLst>
          </p:cNvPr>
          <p:cNvCxnSpPr>
            <a:cxnSpLocks/>
          </p:cNvCxnSpPr>
          <p:nvPr/>
        </p:nvCxnSpPr>
        <p:spPr>
          <a:xfrm>
            <a:off x="3166338" y="3412370"/>
            <a:ext cx="3534713" cy="1663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4C82509D-474C-7F42-D0D2-111CA24B320E}"/>
              </a:ext>
            </a:extLst>
          </p:cNvPr>
          <p:cNvSpPr/>
          <p:nvPr/>
        </p:nvSpPr>
        <p:spPr>
          <a:xfrm>
            <a:off x="4339764" y="3387448"/>
            <a:ext cx="6238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65AD83C-F3A9-85DE-1025-43B23B06A3C5}"/>
              </a:ext>
            </a:extLst>
          </p:cNvPr>
          <p:cNvCxnSpPr>
            <a:cxnSpLocks/>
          </p:cNvCxnSpPr>
          <p:nvPr/>
        </p:nvCxnSpPr>
        <p:spPr>
          <a:xfrm>
            <a:off x="7178939" y="3455005"/>
            <a:ext cx="136675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6642ED33-A428-13AA-CB91-7ACBB22470EE}"/>
              </a:ext>
            </a:extLst>
          </p:cNvPr>
          <p:cNvSpPr/>
          <p:nvPr/>
        </p:nvSpPr>
        <p:spPr>
          <a:xfrm>
            <a:off x="7508222" y="3468582"/>
            <a:ext cx="6238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8A7B394-6D94-F788-A31A-5916621081B3}"/>
              </a:ext>
            </a:extLst>
          </p:cNvPr>
          <p:cNvCxnSpPr>
            <a:cxnSpLocks/>
          </p:cNvCxnSpPr>
          <p:nvPr/>
        </p:nvCxnSpPr>
        <p:spPr>
          <a:xfrm flipV="1">
            <a:off x="8746131" y="3427709"/>
            <a:ext cx="2677045" cy="2560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114375D-DD18-A5B9-748A-0E3ABE168B46}"/>
              </a:ext>
            </a:extLst>
          </p:cNvPr>
          <p:cNvCxnSpPr>
            <a:cxnSpLocks/>
          </p:cNvCxnSpPr>
          <p:nvPr/>
        </p:nvCxnSpPr>
        <p:spPr>
          <a:xfrm>
            <a:off x="107624" y="4110534"/>
            <a:ext cx="267564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AC792859-2D51-75E3-36C6-3D40E1164CD3}"/>
              </a:ext>
            </a:extLst>
          </p:cNvPr>
          <p:cNvSpPr/>
          <p:nvPr/>
        </p:nvSpPr>
        <p:spPr>
          <a:xfrm>
            <a:off x="10058570" y="3560493"/>
            <a:ext cx="6238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AFC858B-90B6-29A8-9099-76C4D5C94CC4}"/>
              </a:ext>
            </a:extLst>
          </p:cNvPr>
          <p:cNvSpPr txBox="1"/>
          <p:nvPr/>
        </p:nvSpPr>
        <p:spPr>
          <a:xfrm>
            <a:off x="463959" y="4469640"/>
            <a:ext cx="1056472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vi-V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 sử dụng cấu trúc câu nhiều thành phần vị ngữ trong đoạn văn có tác dụng</a:t>
            </a:r>
            <a:r>
              <a:rPr lang="en-US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en-US" sz="280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vi-VN" sz="280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ở rộng nội dung kể, tả, giúp người đọc hình dung quá trình phát triển </a:t>
            </a:r>
            <a:r>
              <a:rPr lang="en-US" sz="280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vi-VN" sz="280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ủa những quả ổ</a:t>
            </a:r>
            <a:r>
              <a:rPr lang="en-US" sz="280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i.</a:t>
            </a:r>
            <a:endParaRPr lang="en-US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95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23" grpId="0"/>
      <p:bldP spid="25" grpId="0"/>
      <p:bldP spid="28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954E2C-8B0A-5E28-4136-A1EBE46D9C0F}"/>
              </a:ext>
            </a:extLst>
          </p:cNvPr>
          <p:cNvSpPr txBox="1"/>
          <p:nvPr/>
        </p:nvSpPr>
        <p:spPr>
          <a:xfrm>
            <a:off x="927651" y="0"/>
            <a:ext cx="11039061" cy="22765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vi-VN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tập 3</a:t>
            </a:r>
            <a:r>
              <a:rPr lang="en-US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/trang 71 </a:t>
            </a:r>
          </a:p>
          <a:p>
            <a:pPr algn="just">
              <a:lnSpc>
                <a:spcPct val="130000"/>
              </a:lnSpc>
            </a:pPr>
            <a:r>
              <a:rPr lang="en-US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văn viết lại nhấn mạnh nội dung được in đậm: </a:t>
            </a:r>
            <a:endParaRPr lang="en-US" sz="280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800" i="1">
                <a:solidFill>
                  <a:srgbClr val="3636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2800" i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Tôi sẽ không bao giờ quên những kỉ niệm êm đềm ngày thơ ấu.”</a:t>
            </a:r>
            <a:endParaRPr lang="en-US" sz="2800" i="1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800" b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2800" b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 kỉ niệm êm đềm ngày thơ ấu</a:t>
            </a:r>
            <a:r>
              <a:rPr lang="en-US" sz="2800" b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tôi sẽ không bao giờ quên.</a:t>
            </a:r>
            <a:endParaRPr lang="en-US" sz="280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A2A8C7-75C6-03BE-4DDE-82702CA49C37}"/>
              </a:ext>
            </a:extLst>
          </p:cNvPr>
          <p:cNvSpPr txBox="1"/>
          <p:nvPr/>
        </p:nvSpPr>
        <p:spPr>
          <a:xfrm>
            <a:off x="390938" y="2276585"/>
            <a:ext cx="11204713" cy="3591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vi-VN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tập 4</a:t>
            </a:r>
            <a:r>
              <a:rPr lang="en-US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/trang 71</a:t>
            </a:r>
            <a:endParaRPr lang="en-US" sz="280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*Yêu cầu viết câu văn sử dụng nhiều vị ngữ:</a:t>
            </a:r>
            <a:endParaRPr lang="en-US" sz="280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 vụ của một người con ngoan là nghe lời ông bà, cha mẹ, siêng năng học tập, chăm làm giúp gia đình. 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 cún nhà em có bộ lông dài màu trắng, rất thích gặm xương </a:t>
            </a:r>
          </a:p>
          <a:p>
            <a:pPr>
              <a:lnSpc>
                <a:spcPct val="150000"/>
              </a:lnSpc>
            </a:pPr>
            <a:r>
              <a:rPr lang="en-US" sz="2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 hay chạy theo em chơi.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5DB4F88-0AC4-9845-82DE-FA1FB7D778A8}"/>
              </a:ext>
            </a:extLst>
          </p:cNvPr>
          <p:cNvCxnSpPr>
            <a:cxnSpLocks/>
          </p:cNvCxnSpPr>
          <p:nvPr/>
        </p:nvCxnSpPr>
        <p:spPr>
          <a:xfrm>
            <a:off x="770110" y="3810595"/>
            <a:ext cx="502109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3B1E1646-53D2-9DC0-B8D4-BA8389FAE2BC}"/>
              </a:ext>
            </a:extLst>
          </p:cNvPr>
          <p:cNvSpPr/>
          <p:nvPr/>
        </p:nvSpPr>
        <p:spPr>
          <a:xfrm>
            <a:off x="2656194" y="3712150"/>
            <a:ext cx="42351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BE02EE6-7E63-7B1E-638F-84802F662183}"/>
              </a:ext>
            </a:extLst>
          </p:cNvPr>
          <p:cNvCxnSpPr>
            <a:cxnSpLocks/>
          </p:cNvCxnSpPr>
          <p:nvPr/>
        </p:nvCxnSpPr>
        <p:spPr>
          <a:xfrm>
            <a:off x="6269762" y="3901599"/>
            <a:ext cx="1999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CBEAFDA-BF3C-8D41-5B0D-1198D24BE478}"/>
              </a:ext>
            </a:extLst>
          </p:cNvPr>
          <p:cNvSpPr/>
          <p:nvPr/>
        </p:nvSpPr>
        <p:spPr>
          <a:xfrm>
            <a:off x="6771047" y="3907499"/>
            <a:ext cx="6238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  <a:endParaRPr lang="en-US" sz="2800" b="0" cap="none" spc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2E404A-1C45-93DF-78A0-4FDEBDC05319}"/>
              </a:ext>
            </a:extLst>
          </p:cNvPr>
          <p:cNvCxnSpPr>
            <a:cxnSpLocks/>
          </p:cNvCxnSpPr>
          <p:nvPr/>
        </p:nvCxnSpPr>
        <p:spPr>
          <a:xfrm>
            <a:off x="8694782" y="3901599"/>
            <a:ext cx="89936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4596CE7-16E5-13EB-B375-B8091AC50BC0}"/>
              </a:ext>
            </a:extLst>
          </p:cNvPr>
          <p:cNvSpPr/>
          <p:nvPr/>
        </p:nvSpPr>
        <p:spPr>
          <a:xfrm>
            <a:off x="8871404" y="3919782"/>
            <a:ext cx="62389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  <a:endParaRPr lang="en-US" sz="2800" b="0" cap="none" spc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7A82E2A-BB4F-BD43-A869-C719E4D041FF}"/>
              </a:ext>
            </a:extLst>
          </p:cNvPr>
          <p:cNvCxnSpPr>
            <a:cxnSpLocks/>
          </p:cNvCxnSpPr>
          <p:nvPr/>
        </p:nvCxnSpPr>
        <p:spPr>
          <a:xfrm>
            <a:off x="9986713" y="3860290"/>
            <a:ext cx="12776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62B4488A-C72A-5898-EC0A-84A6B945DC66}"/>
              </a:ext>
            </a:extLst>
          </p:cNvPr>
          <p:cNvSpPr/>
          <p:nvPr/>
        </p:nvSpPr>
        <p:spPr>
          <a:xfrm>
            <a:off x="10085841" y="3860290"/>
            <a:ext cx="62389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V3</a:t>
            </a:r>
            <a:endParaRPr lang="en-US" sz="2800" b="0" cap="none" spc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030E839-9A35-C05B-0313-A00E670905DB}"/>
              </a:ext>
            </a:extLst>
          </p:cNvPr>
          <p:cNvCxnSpPr>
            <a:cxnSpLocks/>
          </p:cNvCxnSpPr>
          <p:nvPr/>
        </p:nvCxnSpPr>
        <p:spPr>
          <a:xfrm>
            <a:off x="546420" y="4477827"/>
            <a:ext cx="89936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A7FD5A5-5626-EBFC-DDCB-641C24910AD5}"/>
              </a:ext>
            </a:extLst>
          </p:cNvPr>
          <p:cNvCxnSpPr>
            <a:cxnSpLocks/>
          </p:cNvCxnSpPr>
          <p:nvPr/>
        </p:nvCxnSpPr>
        <p:spPr>
          <a:xfrm>
            <a:off x="1851759" y="4474903"/>
            <a:ext cx="316319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56DE949-3B09-D17C-77DB-1C327E16C138}"/>
              </a:ext>
            </a:extLst>
          </p:cNvPr>
          <p:cNvSpPr/>
          <p:nvPr/>
        </p:nvSpPr>
        <p:spPr>
          <a:xfrm>
            <a:off x="2968710" y="4474903"/>
            <a:ext cx="62389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V4</a:t>
            </a:r>
            <a:endParaRPr lang="en-US" sz="2800" b="0" cap="none" spc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621339E-B81C-3A73-01A0-C79B66D4DA5B}"/>
              </a:ext>
            </a:extLst>
          </p:cNvPr>
          <p:cNvCxnSpPr>
            <a:cxnSpLocks/>
          </p:cNvCxnSpPr>
          <p:nvPr/>
        </p:nvCxnSpPr>
        <p:spPr>
          <a:xfrm>
            <a:off x="1122457" y="5120756"/>
            <a:ext cx="2069943" cy="184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93376D2E-2783-90E8-9BB2-7812225FF1F9}"/>
              </a:ext>
            </a:extLst>
          </p:cNvPr>
          <p:cNvSpPr/>
          <p:nvPr/>
        </p:nvSpPr>
        <p:spPr>
          <a:xfrm>
            <a:off x="1795009" y="5038799"/>
            <a:ext cx="42351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31F1533-0A63-5C6C-AC31-594E165EA486}"/>
              </a:ext>
            </a:extLst>
          </p:cNvPr>
          <p:cNvCxnSpPr>
            <a:cxnSpLocks/>
          </p:cNvCxnSpPr>
          <p:nvPr/>
        </p:nvCxnSpPr>
        <p:spPr>
          <a:xfrm>
            <a:off x="3374162" y="5145059"/>
            <a:ext cx="32651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B1AF088-73B4-52C9-D6DD-3C079AE05EB5}"/>
              </a:ext>
            </a:extLst>
          </p:cNvPr>
          <p:cNvSpPr/>
          <p:nvPr/>
        </p:nvSpPr>
        <p:spPr>
          <a:xfrm>
            <a:off x="4857740" y="5139211"/>
            <a:ext cx="62389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  <a:endParaRPr lang="en-US" sz="2800" b="0" cap="none" spc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28384B2-4AC4-6501-8D63-03773777F08B}"/>
              </a:ext>
            </a:extLst>
          </p:cNvPr>
          <p:cNvCxnSpPr>
            <a:cxnSpLocks/>
          </p:cNvCxnSpPr>
          <p:nvPr/>
        </p:nvCxnSpPr>
        <p:spPr>
          <a:xfrm flipV="1">
            <a:off x="7115188" y="5120756"/>
            <a:ext cx="2871525" cy="243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0BCA65B4-1BBB-BAC8-889B-45377AB3F9AB}"/>
              </a:ext>
            </a:extLst>
          </p:cNvPr>
          <p:cNvSpPr/>
          <p:nvPr/>
        </p:nvSpPr>
        <p:spPr>
          <a:xfrm>
            <a:off x="8216424" y="5120756"/>
            <a:ext cx="6238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  <a:endParaRPr lang="en-US" sz="2800" b="0" cap="none" spc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4E27600-3E8C-F427-D13A-FE2B6647151C}"/>
              </a:ext>
            </a:extLst>
          </p:cNvPr>
          <p:cNvCxnSpPr>
            <a:cxnSpLocks/>
          </p:cNvCxnSpPr>
          <p:nvPr/>
        </p:nvCxnSpPr>
        <p:spPr>
          <a:xfrm flipV="1">
            <a:off x="546420" y="5725380"/>
            <a:ext cx="3495493" cy="540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26F1F448-550D-EBDA-E730-5070048F7FB9}"/>
              </a:ext>
            </a:extLst>
          </p:cNvPr>
          <p:cNvSpPr/>
          <p:nvPr/>
        </p:nvSpPr>
        <p:spPr>
          <a:xfrm>
            <a:off x="1784206" y="5798866"/>
            <a:ext cx="62389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V3</a:t>
            </a:r>
            <a:endParaRPr lang="en-US" sz="2800" b="0" cap="none" spc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5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2" grpId="0"/>
      <p:bldP spid="15" grpId="0"/>
      <p:bldP spid="19" grpId="0"/>
      <p:bldP spid="23" grpId="0"/>
      <p:bldP spid="26" grpId="0"/>
      <p:bldP spid="29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2A9907-B719-5060-C568-6D9CC3D47EAB}"/>
              </a:ext>
            </a:extLst>
          </p:cNvPr>
          <p:cNvSpPr txBox="1"/>
          <p:nvPr/>
        </p:nvSpPr>
        <p:spPr>
          <a:xfrm>
            <a:off x="874644" y="0"/>
            <a:ext cx="10893286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vi-VN" sz="2800" b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tập 5/trang 71: 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en-US" sz="2800" b="1">
                <a:solidFill>
                  <a:srgbClr val="36363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*Đoạn văn: 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vi-VN" sz="2800" i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"Cũng có khi khói vui hơn niềm vui của người. Làng có đứa bé mới chào đời, giữa một ngày đông buốt giá. [...] Trong bếp, ngọn lửa nhảy nhót reo vui phần phật, khói bay lên qua mái nhà rất thanh, rất cao."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 algn="just">
              <a:lnSpc>
                <a:spcPct val="115000"/>
              </a:lnSpc>
              <a:spcAft>
                <a:spcPts val="1200"/>
              </a:spcAft>
              <a:buAutoNum type="alphaLcParenR"/>
            </a:pPr>
            <a:r>
              <a:rPr lang="en-US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 t</a:t>
            </a:r>
            <a:r>
              <a:rPr lang="vi-V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ừ ngữ được dùng theo biện pháp nhân hóa trong đoạn văn trên là:</a:t>
            </a:r>
            <a:endParaRPr lang="en-US" sz="280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vi-V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khói </a:t>
            </a:r>
            <a:r>
              <a:rPr lang="vi-VN" sz="2800" b="1" i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vui, khói nhảy nhót reo vui.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en-US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</a:t>
            </a:r>
            <a:r>
              <a:rPr lang="vi-V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 dụng của biện pháp nhân hóa:</a:t>
            </a:r>
            <a:endParaRPr lang="en-US" sz="280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200"/>
              </a:spcAft>
            </a:pPr>
            <a:r>
              <a:rPr lang="en-US" sz="280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vi-VN" sz="280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Nhấn mạnh </a:t>
            </a:r>
            <a:r>
              <a:rPr lang="en-US" sz="280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khói cũng có </a:t>
            </a:r>
            <a:r>
              <a:rPr lang="vi-VN" sz="280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 xúc như một con người, khói như một thành viên trong gia đình gắn bó và biết chia sẻ niềm vui với con người.</a:t>
            </a:r>
            <a:endParaRPr lang="en-US" sz="280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Làm cho cách diễn đạt thêm ấn tượng, hình ảnh khói thêm sinh động hơn.</a:t>
            </a:r>
            <a:endParaRPr lang="en-US" sz="280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14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276E15-BC4B-CF01-EDAC-C6DDA73EBE30}"/>
              </a:ext>
            </a:extLst>
          </p:cNvPr>
          <p:cNvSpPr txBox="1"/>
          <p:nvPr/>
        </p:nvSpPr>
        <p:spPr>
          <a:xfrm>
            <a:off x="636104" y="99946"/>
            <a:ext cx="11211339" cy="4324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200"/>
              </a:spcAft>
            </a:pPr>
            <a:r>
              <a:rPr lang="en-US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 ngắn: </a:t>
            </a:r>
            <a:endParaRPr lang="en-US" sz="280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 văn của HS cần đảm bảo các yêu cầu: </a:t>
            </a:r>
          </a:p>
          <a:p>
            <a:pPr algn="just">
              <a:lnSpc>
                <a:spcPct val="115000"/>
              </a:lnSpc>
            </a:pPr>
            <a:r>
              <a:rPr lang="en-US" sz="2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Dung lượng đoạn văn khoảng 150 - 200 chữ, đảm bảo hình thức đoạn văn.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Ngôi kể: ngôi kể thứ nhất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Nội dung của đoạn văn: kể lại 1 kỉ niệm của em với người thân trong gia đình (ông, bà, bố, mẹ, anh chị em,…)</a:t>
            </a:r>
          </a:p>
          <a:p>
            <a:pPr algn="just">
              <a:lnSpc>
                <a:spcPct val="115000"/>
              </a:lnSpc>
            </a:pPr>
            <a:r>
              <a:rPr lang="en-US" sz="2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Đoạn văn có sử dụng ít nhất 01 câu có nhiều vị ngữ và một câu có sử dụng biện pháp nhân hoá. </a:t>
            </a:r>
          </a:p>
        </p:txBody>
      </p:sp>
    </p:spTree>
    <p:extLst>
      <p:ext uri="{BB962C8B-B14F-4D97-AF65-F5344CB8AC3E}">
        <p14:creationId xmlns:p14="http://schemas.microsoft.com/office/powerpoint/2010/main" val="118843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846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754743" y="146756"/>
            <a:ext cx="10682514" cy="2654501"/>
          </a:xfrm>
          <a:prstGeom prst="snip2DiagRect">
            <a:avLst/>
          </a:prstGeom>
          <a:solidFill>
            <a:schemeClr val="bg1">
              <a:alpha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Xét về cấu tạo ngữ pháp của câu Tiếng Việt, câu có mấy thành phần chính? Kể tên?</a:t>
            </a:r>
            <a:endParaRPr lang="en-US" sz="320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Snip Diagonal Corner Rectangle 4"/>
          <p:cNvSpPr/>
          <p:nvPr/>
        </p:nvSpPr>
        <p:spPr>
          <a:xfrm>
            <a:off x="1299028" y="3156858"/>
            <a:ext cx="9593943" cy="1890111"/>
          </a:xfrm>
          <a:prstGeom prst="snip2DiagRect">
            <a:avLst/>
          </a:prstGeom>
          <a:solidFill>
            <a:srgbClr val="7030A0">
              <a:alpha val="75000"/>
            </a:srgb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Xét về cấu tạo ngữ pháp của câu Tiếng Việt, câu có </a:t>
            </a:r>
            <a:r>
              <a:rPr lang="en-US" sz="3200" b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thành phần chính: </a:t>
            </a:r>
            <a:r>
              <a:rPr lang="en-US" sz="3200" b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 ngữ và vị ngữ.</a:t>
            </a:r>
            <a:endParaRPr lang="en-US" sz="28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932"/>
            <a:ext cx="754744" cy="1045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489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754743" y="146756"/>
            <a:ext cx="10682514" cy="2654501"/>
          </a:xfrm>
          <a:prstGeom prst="snip2DiagRect">
            <a:avLst/>
          </a:prstGeom>
          <a:solidFill>
            <a:schemeClr val="bg1">
              <a:alpha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2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các tổ hợp từ: </a:t>
            </a:r>
            <a:r>
              <a:rPr lang="en-US" sz="3600" i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Tôi/ có /năm/ quyển/sách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Tạo ra các câu có nghĩa từ tổ hợp từ trên (thêm dấu câu nếu cần thiết).</a:t>
            </a:r>
            <a:endParaRPr lang="en-US" sz="320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Snip Diagonal Corner Rectangle 4"/>
          <p:cNvSpPr/>
          <p:nvPr/>
        </p:nvSpPr>
        <p:spPr>
          <a:xfrm>
            <a:off x="1299028" y="3156858"/>
            <a:ext cx="9593943" cy="2269581"/>
          </a:xfrm>
          <a:prstGeom prst="snip2DiagRect">
            <a:avLst/>
          </a:prstGeom>
          <a:solidFill>
            <a:srgbClr val="7030A0">
              <a:alpha val="75000"/>
            </a:srgb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</a:rPr>
              <a:t>Từ tổ hợp từ, có thể tạo ra 3 câu có nghĩa như sau: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386840" algn="l"/>
              </a:tabLst>
            </a:pP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</a:rPr>
              <a:t>Tôi có năm quyển sách.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386840" algn="l"/>
              </a:tabLst>
            </a:pP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</a:rPr>
              <a:t>Sách, tôi có năm quyển.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Char char="-"/>
              <a:tabLst>
                <a:tab pos="1386840" algn="l"/>
              </a:tabLst>
            </a:pP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</a:rPr>
              <a:t>Tôi, sách có năm quyển.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932"/>
            <a:ext cx="754744" cy="1045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84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754743" y="146756"/>
            <a:ext cx="10682514" cy="2654501"/>
          </a:xfrm>
          <a:prstGeom prst="snip2DiagRect">
            <a:avLst/>
          </a:prstGeom>
          <a:solidFill>
            <a:schemeClr val="bg1">
              <a:alpha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3: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Xác định thành phần chính của câu sau đây: </a:t>
            </a:r>
            <a:endParaRPr lang="en-US" sz="320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 Ông nội bắc một chiếc ghế đẩu ra sân, rất gần cây ổi, ngồi đó nghe đài, đánh mắt nhìn theo trông chừng lũ trẻ, cười rất hiền lành.”</a:t>
            </a:r>
            <a:endParaRPr lang="en-US" sz="320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Snip Diagonal Corner Rectangle 4"/>
          <p:cNvSpPr/>
          <p:nvPr/>
        </p:nvSpPr>
        <p:spPr>
          <a:xfrm>
            <a:off x="1299028" y="3156858"/>
            <a:ext cx="9593943" cy="2460171"/>
          </a:xfrm>
          <a:prstGeom prst="snip2DiagRect">
            <a:avLst/>
          </a:prstGeom>
          <a:solidFill>
            <a:srgbClr val="7030A0">
              <a:alpha val="75000"/>
            </a:srgb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bắc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chiếc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ghế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đẩu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sân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gần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ổi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ngồi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đài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400">
                <a:latin typeface="Times New Roman" panose="02020603050405020304" pitchFamily="18" charset="0"/>
                <a:ea typeface="Times New Roman" panose="02020603050405020304" pitchFamily="18" charset="0"/>
              </a:rPr>
              <a:t>         C                      V1                                                         V2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nhìn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trông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chừng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lũ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cười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hiền</a:t>
            </a:r>
            <a:r>
              <a:rPr lang="en-US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.”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40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V3                                                   V4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932"/>
            <a:ext cx="754744" cy="1045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3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754743" y="146756"/>
            <a:ext cx="10682514" cy="2654501"/>
          </a:xfrm>
          <a:prstGeom prst="snip2DiagRect">
            <a:avLst/>
          </a:prstGeom>
          <a:solidFill>
            <a:schemeClr val="bg1">
              <a:alpha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4: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Các vị ngữ ở câu văn trong câu hỏi 3 có tác dụng gì?</a:t>
            </a:r>
            <a:endParaRPr lang="en-US" sz="320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Snip Diagonal Corner Rectangle 4"/>
          <p:cNvSpPr/>
          <p:nvPr/>
        </p:nvSpPr>
        <p:spPr>
          <a:xfrm>
            <a:off x="1299028" y="3156858"/>
            <a:ext cx="9593943" cy="1890111"/>
          </a:xfrm>
          <a:prstGeom prst="snip2DiagRect">
            <a:avLst/>
          </a:prstGeom>
          <a:solidFill>
            <a:srgbClr val="7030A0">
              <a:alpha val="75000"/>
            </a:srgb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</a:rPr>
              <a:t>4 vị ngữ ở câu văn trong câu hỏi 3 giúp miêu tả đầy đủ hơn các hành động của người ông, làm cho hình ảnh người ông hiện lên đầy đủ, sống động hơn.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932"/>
            <a:ext cx="754744" cy="1045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10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B75E78-6806-F8E8-D276-3308363D612A}"/>
              </a:ext>
            </a:extLst>
          </p:cNvPr>
          <p:cNvSpPr/>
          <p:nvPr/>
        </p:nvSpPr>
        <p:spPr>
          <a:xfrm>
            <a:off x="1027527" y="151885"/>
            <a:ext cx="6096000" cy="104361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indent="-571500">
              <a:lnSpc>
                <a:spcPct val="115000"/>
              </a:lnSpc>
              <a:spcAft>
                <a:spcPts val="0"/>
              </a:spcAft>
              <a:buAutoNum type="romanUcPeriod"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 thức tiếng Việt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 lựa chọn cấu trúc câu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988543-0520-7A52-02A2-0EA2871171F6}"/>
              </a:ext>
            </a:extLst>
          </p:cNvPr>
          <p:cNvSpPr txBox="1"/>
          <p:nvPr/>
        </p:nvSpPr>
        <p:spPr>
          <a:xfrm>
            <a:off x="318433" y="2554098"/>
            <a:ext cx="11699046" cy="2356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15000"/>
              </a:lnSpc>
              <a:spcAft>
                <a:spcPts val="0"/>
              </a:spcAft>
              <a:buAutoNum type="alphaLcPeriod"/>
              <a:tabLst>
                <a:tab pos="230505" algn="l"/>
              </a:tabLst>
            </a:pPr>
            <a:r>
              <a:rPr lang="vi-VN" sz="260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Cây ổi trong sân nhà cũ, nó đã nhớ bao năm mà chẳng có dịp nào để nói ra.</a:t>
            </a:r>
            <a:endParaRPr lang="en-US" sz="260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30505" algn="l"/>
              </a:tabLst>
            </a:pPr>
            <a:endParaRPr lang="en-US" sz="260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30505" algn="l"/>
              </a:tabLst>
            </a:pPr>
            <a:endParaRPr lang="en-US" sz="260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30505" algn="l"/>
              </a:tabLst>
            </a:pPr>
            <a:endParaRPr lang="en-US" sz="260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50190" algn="l"/>
              </a:tabLst>
            </a:pPr>
            <a:r>
              <a:rPr lang="vi-VN" sz="260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</a:t>
            </a:r>
            <a:r>
              <a:rPr lang="en-US" sz="260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60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 đã nhớ về cây ổi trong sân nhà cũ bao năm mà chẳng có dịp nào để nói ra.</a:t>
            </a:r>
            <a:endParaRPr lang="en-US" sz="2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2C4454B0-A543-7725-D007-CFE311FFEF17}"/>
              </a:ext>
            </a:extLst>
          </p:cNvPr>
          <p:cNvSpPr/>
          <p:nvPr/>
        </p:nvSpPr>
        <p:spPr>
          <a:xfrm>
            <a:off x="6634241" y="83534"/>
            <a:ext cx="5383238" cy="2402213"/>
          </a:xfrm>
          <a:prstGeom prst="cloud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 hai ví dụ dưới đây, thành phần câu đã thay đổi như thế nào? Nó có tác dụng gì?</a:t>
            </a:r>
            <a:endParaRPr lang="en-US" sz="28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F42822-939D-10DB-0FA6-F3AB87707AD1}"/>
              </a:ext>
            </a:extLst>
          </p:cNvPr>
          <p:cNvSpPr txBox="1"/>
          <p:nvPr/>
        </p:nvSpPr>
        <p:spPr>
          <a:xfrm>
            <a:off x="422464" y="4910192"/>
            <a:ext cx="11451103" cy="1043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vi-VN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ụm từ “cây ổi trong sân nhà cũ” đặt ở vị ngữ</a:t>
            </a:r>
            <a:endParaRPr lang="en-US" sz="28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vi-VN" sz="280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vi-VN" sz="280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nhấn mạnh vào </a:t>
            </a:r>
            <a:r>
              <a:rPr lang="vi-VN" sz="2800" u="sng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nỗi nhớ </a:t>
            </a:r>
            <a:r>
              <a:rPr lang="vi-VN" sz="280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 nhân vật.</a:t>
            </a:r>
            <a:endParaRPr lang="en-US" sz="2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B13736-31DD-E737-B467-5317D939D861}"/>
              </a:ext>
            </a:extLst>
          </p:cNvPr>
          <p:cNvSpPr txBox="1"/>
          <p:nvPr/>
        </p:nvSpPr>
        <p:spPr>
          <a:xfrm>
            <a:off x="365759" y="3210559"/>
            <a:ext cx="10281446" cy="1043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vi-VN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vi-VN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ụm từ “</a:t>
            </a:r>
            <a:r>
              <a:rPr lang="vi-VN" sz="280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cây ổi trong sân nhà cũ</a:t>
            </a:r>
            <a:r>
              <a:rPr lang="vi-VN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 đặt ở đầu câu </a:t>
            </a:r>
            <a:endParaRPr lang="en-US" sz="28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vi-VN" sz="280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vi-VN" sz="280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nhấn mạnh vào </a:t>
            </a:r>
            <a:r>
              <a:rPr lang="vi-VN" sz="2800" u="sng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đối tượng.</a:t>
            </a:r>
            <a:endParaRPr lang="en-US" sz="2800" u="sng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FE514E88-9982-A20F-01E6-99714540501D}"/>
              </a:ext>
            </a:extLst>
          </p:cNvPr>
          <p:cNvSpPr/>
          <p:nvPr/>
        </p:nvSpPr>
        <p:spPr>
          <a:xfrm>
            <a:off x="6870533" y="83533"/>
            <a:ext cx="5383238" cy="1793460"/>
          </a:xfrm>
          <a:prstGeom prst="cloud">
            <a:avLst/>
          </a:prstGeom>
          <a:solidFill>
            <a:srgbClr val="C20E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 cho biết cách lựa chọn cấu trúc câu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F81BD4-6922-488B-E80B-A36F4410A9A7}"/>
              </a:ext>
            </a:extLst>
          </p:cNvPr>
          <p:cNvSpPr txBox="1"/>
          <p:nvPr/>
        </p:nvSpPr>
        <p:spPr>
          <a:xfrm>
            <a:off x="485924" y="2001895"/>
            <a:ext cx="11182911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kern="1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 chọn cấu trúc câu bằng cách </a:t>
            </a:r>
            <a:r>
              <a:rPr lang="vi-VN" sz="3200" kern="1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 đổi trật tự các thành phần câu nhằm </a:t>
            </a:r>
            <a:r>
              <a:rPr lang="vi-VN" sz="3200" u="sng" kern="1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 mạnh đối tượng </a:t>
            </a:r>
            <a:r>
              <a:rPr lang="vi-VN" sz="3200" kern="1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 nói đến.</a:t>
            </a:r>
            <a:endParaRPr lang="en-US" sz="32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2">
            <a:extLst>
              <a:ext uri="{FF2B5EF4-FFF2-40B4-BE49-F238E27FC236}">
                <a16:creationId xmlns:a16="http://schemas.microsoft.com/office/drawing/2014/main" id="{79FA1136-B3C1-512E-FE2A-BE53765AD3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8870" y="2896281"/>
            <a:ext cx="1104155" cy="79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203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  <p:bldP spid="5" grpId="0" animBg="1"/>
      <p:bldP spid="5" grpId="1" animBg="1"/>
      <p:bldP spid="7" grpId="0" build="allAtOnce"/>
      <p:bldP spid="9" grpId="0" build="allAtOnce"/>
      <p:bldP spid="10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C42F82-4C63-EDB3-03EA-497A9BCE68AD}"/>
              </a:ext>
            </a:extLst>
          </p:cNvPr>
          <p:cNvSpPr txBox="1"/>
          <p:nvPr/>
        </p:nvSpPr>
        <p:spPr>
          <a:xfrm>
            <a:off x="819009" y="971023"/>
            <a:ext cx="93162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vi-VN" sz="280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ác định thành phần câu và so sánh ý nghĩa của hai câu sau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4E081E-B1C9-6FA2-44A0-E82D6970141A}"/>
              </a:ext>
            </a:extLst>
          </p:cNvPr>
          <p:cNvSpPr txBox="1"/>
          <p:nvPr/>
        </p:nvSpPr>
        <p:spPr>
          <a:xfrm>
            <a:off x="351182" y="1542609"/>
            <a:ext cx="11019183" cy="2530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vi-VN" sz="2800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Ông nội bắc chiếc ghế đẩu ra sân, trông chừng lũ trẻ.</a:t>
            </a:r>
            <a:endParaRPr lang="en-US" sz="2800" i="1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sz="280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50190" algn="l"/>
              </a:tabLst>
            </a:pPr>
            <a:r>
              <a:rPr lang="vi-VN" sz="2800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Ông nội bắc một chiếc ghế đẩu ra sân, rất gần cầy ổi, ngồi đó nghe đài,</a:t>
            </a:r>
            <a:endParaRPr lang="en-US" sz="2800" i="1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50190" algn="l"/>
              </a:tabLst>
            </a:pPr>
            <a:endParaRPr lang="en-US" sz="2800" i="1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50190" algn="l"/>
              </a:tabLst>
            </a:pPr>
            <a:r>
              <a:rPr lang="vi-VN" sz="2800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đánh mắt nhìn theo trông chừng lũ trẻ, cười rất hiền lành</a:t>
            </a:r>
            <a:r>
              <a:rPr lang="en-US" sz="2800" i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A04FCE0-34AF-0966-467F-31913E2FE8C2}"/>
              </a:ext>
            </a:extLst>
          </p:cNvPr>
          <p:cNvCxnSpPr/>
          <p:nvPr/>
        </p:nvCxnSpPr>
        <p:spPr>
          <a:xfrm>
            <a:off x="675861" y="2065829"/>
            <a:ext cx="111318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AB6E891-1D12-105B-F2B4-F50ACF215F7E}"/>
              </a:ext>
            </a:extLst>
          </p:cNvPr>
          <p:cNvCxnSpPr>
            <a:cxnSpLocks/>
          </p:cNvCxnSpPr>
          <p:nvPr/>
        </p:nvCxnSpPr>
        <p:spPr>
          <a:xfrm>
            <a:off x="2126974" y="2065829"/>
            <a:ext cx="33991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714B6A0-217C-170C-21C9-5496AAB432F5}"/>
              </a:ext>
            </a:extLst>
          </p:cNvPr>
          <p:cNvCxnSpPr>
            <a:cxnSpLocks/>
          </p:cNvCxnSpPr>
          <p:nvPr/>
        </p:nvCxnSpPr>
        <p:spPr>
          <a:xfrm>
            <a:off x="5738191" y="2065829"/>
            <a:ext cx="257092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E5FDF7E-572D-806F-97DA-2527F6A610F7}"/>
              </a:ext>
            </a:extLst>
          </p:cNvPr>
          <p:cNvSpPr/>
          <p:nvPr/>
        </p:nvSpPr>
        <p:spPr>
          <a:xfrm>
            <a:off x="821635" y="2077930"/>
            <a:ext cx="4924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F13211-1609-26E5-6B72-7D3B8386B864}"/>
              </a:ext>
            </a:extLst>
          </p:cNvPr>
          <p:cNvSpPr/>
          <p:nvPr/>
        </p:nvSpPr>
        <p:spPr>
          <a:xfrm>
            <a:off x="2859269" y="2097484"/>
            <a:ext cx="697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87558B-2BA4-2BCF-86DF-68A6409597B1}"/>
              </a:ext>
            </a:extLst>
          </p:cNvPr>
          <p:cNvSpPr/>
          <p:nvPr/>
        </p:nvSpPr>
        <p:spPr>
          <a:xfrm>
            <a:off x="6933884" y="2097484"/>
            <a:ext cx="697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435B973-7590-1CB3-8287-22504ACE0A18}"/>
              </a:ext>
            </a:extLst>
          </p:cNvPr>
          <p:cNvCxnSpPr/>
          <p:nvPr/>
        </p:nvCxnSpPr>
        <p:spPr>
          <a:xfrm>
            <a:off x="839112" y="3103340"/>
            <a:ext cx="111318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90813DD-195D-C570-0CA0-17D6BDF62BDD}"/>
              </a:ext>
            </a:extLst>
          </p:cNvPr>
          <p:cNvSpPr/>
          <p:nvPr/>
        </p:nvSpPr>
        <p:spPr>
          <a:xfrm>
            <a:off x="1067856" y="3077969"/>
            <a:ext cx="4924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59D1031-D224-BEB9-E317-64368D4977E8}"/>
              </a:ext>
            </a:extLst>
          </p:cNvPr>
          <p:cNvCxnSpPr>
            <a:cxnSpLocks/>
          </p:cNvCxnSpPr>
          <p:nvPr/>
        </p:nvCxnSpPr>
        <p:spPr>
          <a:xfrm>
            <a:off x="2056713" y="3075204"/>
            <a:ext cx="4120913" cy="27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725FAF0-C992-1AA1-5C14-E5A4427BBF44}"/>
              </a:ext>
            </a:extLst>
          </p:cNvPr>
          <p:cNvSpPr/>
          <p:nvPr/>
        </p:nvSpPr>
        <p:spPr>
          <a:xfrm>
            <a:off x="3289708" y="3077968"/>
            <a:ext cx="697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5889316-AED1-ACEE-5FD9-25B6689F88C2}"/>
              </a:ext>
            </a:extLst>
          </p:cNvPr>
          <p:cNvCxnSpPr>
            <a:cxnSpLocks/>
          </p:cNvCxnSpPr>
          <p:nvPr/>
        </p:nvCxnSpPr>
        <p:spPr>
          <a:xfrm>
            <a:off x="6483054" y="3103340"/>
            <a:ext cx="190768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D8503EED-3EAC-F131-F125-EA3984B9078D}"/>
              </a:ext>
            </a:extLst>
          </p:cNvPr>
          <p:cNvSpPr/>
          <p:nvPr/>
        </p:nvSpPr>
        <p:spPr>
          <a:xfrm>
            <a:off x="7010624" y="3038834"/>
            <a:ext cx="697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E0BDB79-B433-C8FA-72BD-C8B3B7C0D463}"/>
              </a:ext>
            </a:extLst>
          </p:cNvPr>
          <p:cNvCxnSpPr>
            <a:cxnSpLocks/>
          </p:cNvCxnSpPr>
          <p:nvPr/>
        </p:nvCxnSpPr>
        <p:spPr>
          <a:xfrm>
            <a:off x="8616026" y="3103340"/>
            <a:ext cx="238539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83D3EE27-94EB-F908-01C2-2CF296044FD5}"/>
              </a:ext>
            </a:extLst>
          </p:cNvPr>
          <p:cNvSpPr/>
          <p:nvPr/>
        </p:nvSpPr>
        <p:spPr>
          <a:xfrm>
            <a:off x="9437660" y="3075204"/>
            <a:ext cx="697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0" cap="none" spc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28357CB-CD62-4F83-29B0-7E43A8DA48EA}"/>
              </a:ext>
            </a:extLst>
          </p:cNvPr>
          <p:cNvCxnSpPr>
            <a:cxnSpLocks/>
          </p:cNvCxnSpPr>
          <p:nvPr/>
        </p:nvCxnSpPr>
        <p:spPr>
          <a:xfrm>
            <a:off x="757487" y="4040629"/>
            <a:ext cx="506233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2D8D09A1-1831-B053-3223-35E534208C4D}"/>
              </a:ext>
            </a:extLst>
          </p:cNvPr>
          <p:cNvSpPr/>
          <p:nvPr/>
        </p:nvSpPr>
        <p:spPr>
          <a:xfrm>
            <a:off x="2388079" y="3993415"/>
            <a:ext cx="697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800" b="0" cap="none" spc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CB4B9BB-D07B-E018-3A82-1A0B9D0BFF42}"/>
              </a:ext>
            </a:extLst>
          </p:cNvPr>
          <p:cNvCxnSpPr>
            <a:cxnSpLocks/>
          </p:cNvCxnSpPr>
          <p:nvPr/>
        </p:nvCxnSpPr>
        <p:spPr>
          <a:xfrm>
            <a:off x="6244200" y="4078873"/>
            <a:ext cx="238539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C9E1416B-87C0-41EA-6FEC-71BC64E61541}"/>
              </a:ext>
            </a:extLst>
          </p:cNvPr>
          <p:cNvSpPr/>
          <p:nvPr/>
        </p:nvSpPr>
        <p:spPr>
          <a:xfrm>
            <a:off x="7050250" y="4047417"/>
            <a:ext cx="697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800" b="0" cap="none" spc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Cloud 31">
            <a:extLst>
              <a:ext uri="{FF2B5EF4-FFF2-40B4-BE49-F238E27FC236}">
                <a16:creationId xmlns:a16="http://schemas.microsoft.com/office/drawing/2014/main" id="{B9ABD570-BC1C-6671-B11D-60B42C715716}"/>
              </a:ext>
            </a:extLst>
          </p:cNvPr>
          <p:cNvSpPr/>
          <p:nvPr/>
        </p:nvSpPr>
        <p:spPr>
          <a:xfrm>
            <a:off x="1789044" y="4511827"/>
            <a:ext cx="6667956" cy="2027256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 phân tích hai yêu cầu trên, em hãy rút ra tác dụng của việc lựa chọn cấu trúc câu đối với việc thể hiện nghĩa của văn bản?</a:t>
            </a:r>
            <a:endParaRPr lang="en-US" sz="2400">
              <a:solidFill>
                <a:srgbClr val="C00000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B5C3B25-34BE-60AA-E047-FD8380BF20AF}"/>
              </a:ext>
            </a:extLst>
          </p:cNvPr>
          <p:cNvSpPr/>
          <p:nvPr/>
        </p:nvSpPr>
        <p:spPr>
          <a:xfrm>
            <a:off x="1027527" y="151885"/>
            <a:ext cx="2529369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2. Tác dụng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74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12" grpId="0"/>
      <p:bldP spid="13" grpId="0"/>
      <p:bldP spid="14" grpId="0"/>
      <p:bldP spid="16" grpId="0"/>
      <p:bldP spid="19" grpId="0"/>
      <p:bldP spid="23" grpId="0"/>
      <p:bldP spid="26" grpId="0"/>
      <p:bldP spid="29" grpId="0"/>
      <p:bldP spid="31" grpId="0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CA9012A-E1AE-14F4-463B-EF84D0E276AC}"/>
              </a:ext>
            </a:extLst>
          </p:cNvPr>
          <p:cNvSpPr/>
          <p:nvPr/>
        </p:nvSpPr>
        <p:spPr>
          <a:xfrm>
            <a:off x="1341426" y="179180"/>
            <a:ext cx="2529369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2. Tác dụng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09137F-5E04-DFC9-ABE8-93CCAB63165F}"/>
              </a:ext>
            </a:extLst>
          </p:cNvPr>
          <p:cNvSpPr txBox="1"/>
          <p:nvPr/>
        </p:nvSpPr>
        <p:spPr>
          <a:xfrm>
            <a:off x="1970344" y="1005997"/>
            <a:ext cx="8661263" cy="1179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vi-VN" sz="320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Viết câu </a:t>
            </a:r>
            <a:r>
              <a:rPr lang="en-US" sz="320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chứa </a:t>
            </a:r>
            <a:r>
              <a:rPr lang="vi-VN" sz="320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 vị ngữ giúp cho việc miêu tả đối tượng được cụ thể, sinh động hơn.</a:t>
            </a:r>
            <a:endParaRPr lang="en-US" sz="320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225217-7A4D-B903-4D6F-30F658122263}"/>
              </a:ext>
            </a:extLst>
          </p:cNvPr>
          <p:cNvSpPr txBox="1"/>
          <p:nvPr/>
        </p:nvSpPr>
        <p:spPr>
          <a:xfrm>
            <a:off x="454323" y="2660892"/>
            <a:ext cx="101772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Ví dụ: Chợ Năm Căn nằm sát bên bờ sông, ồn ào, đông vui, tấp nập.</a:t>
            </a:r>
            <a:r>
              <a:rPr lang="en-US" sz="2800" b="0" i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C852335-78FE-CF2A-C61E-9D88ACAA6A3A}"/>
              </a:ext>
            </a:extLst>
          </p:cNvPr>
          <p:cNvCxnSpPr>
            <a:cxnSpLocks/>
          </p:cNvCxnSpPr>
          <p:nvPr/>
        </p:nvCxnSpPr>
        <p:spPr>
          <a:xfrm>
            <a:off x="1562965" y="3115872"/>
            <a:ext cx="19445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6520B8F-238F-D9EC-17D1-C2DE5F12AC5E}"/>
              </a:ext>
            </a:extLst>
          </p:cNvPr>
          <p:cNvSpPr/>
          <p:nvPr/>
        </p:nvSpPr>
        <p:spPr>
          <a:xfrm>
            <a:off x="2113667" y="3145078"/>
            <a:ext cx="49244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B80DD3E-FA40-5097-E9F1-EB3019322E7B}"/>
              </a:ext>
            </a:extLst>
          </p:cNvPr>
          <p:cNvCxnSpPr>
            <a:cxnSpLocks/>
          </p:cNvCxnSpPr>
          <p:nvPr/>
        </p:nvCxnSpPr>
        <p:spPr>
          <a:xfrm>
            <a:off x="3598456" y="3115872"/>
            <a:ext cx="30343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470FA4BA-252C-1E62-B0D6-8F80A24AAD67}"/>
              </a:ext>
            </a:extLst>
          </p:cNvPr>
          <p:cNvSpPr/>
          <p:nvPr/>
        </p:nvSpPr>
        <p:spPr>
          <a:xfrm>
            <a:off x="4766820" y="3013122"/>
            <a:ext cx="697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CCEC063-4F3A-B594-E24A-9E8F4F84F547}"/>
              </a:ext>
            </a:extLst>
          </p:cNvPr>
          <p:cNvCxnSpPr>
            <a:cxnSpLocks/>
          </p:cNvCxnSpPr>
          <p:nvPr/>
        </p:nvCxnSpPr>
        <p:spPr>
          <a:xfrm>
            <a:off x="6751389" y="3131401"/>
            <a:ext cx="71393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BC8F851C-B402-990A-C6BE-82D6543299F6}"/>
              </a:ext>
            </a:extLst>
          </p:cNvPr>
          <p:cNvSpPr/>
          <p:nvPr/>
        </p:nvSpPr>
        <p:spPr>
          <a:xfrm>
            <a:off x="6767699" y="3145077"/>
            <a:ext cx="697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6EDD199-63C4-8A2C-D952-DC7CE6F5E7B2}"/>
              </a:ext>
            </a:extLst>
          </p:cNvPr>
          <p:cNvCxnSpPr>
            <a:cxnSpLocks/>
          </p:cNvCxnSpPr>
          <p:nvPr/>
        </p:nvCxnSpPr>
        <p:spPr>
          <a:xfrm>
            <a:off x="7804542" y="3145078"/>
            <a:ext cx="109863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37CDBE4-923F-3878-EDAB-0CF1852940D8}"/>
              </a:ext>
            </a:extLst>
          </p:cNvPr>
          <p:cNvSpPr/>
          <p:nvPr/>
        </p:nvSpPr>
        <p:spPr>
          <a:xfrm>
            <a:off x="8005045" y="3164595"/>
            <a:ext cx="697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E958A8C-22E0-6276-EE5F-94525955763B}"/>
              </a:ext>
            </a:extLst>
          </p:cNvPr>
          <p:cNvCxnSpPr>
            <a:cxnSpLocks/>
          </p:cNvCxnSpPr>
          <p:nvPr/>
        </p:nvCxnSpPr>
        <p:spPr>
          <a:xfrm>
            <a:off x="9210261" y="3164595"/>
            <a:ext cx="71393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98BC5700-FD4A-6862-19F0-B1D1E4D390ED}"/>
              </a:ext>
            </a:extLst>
          </p:cNvPr>
          <p:cNvSpPr/>
          <p:nvPr/>
        </p:nvSpPr>
        <p:spPr>
          <a:xfrm>
            <a:off x="9318326" y="3131401"/>
            <a:ext cx="6976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="0" cap="none" spc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pic>
        <p:nvPicPr>
          <p:cNvPr id="3" name="Picture 12">
            <a:extLst>
              <a:ext uri="{FF2B5EF4-FFF2-40B4-BE49-F238E27FC236}">
                <a16:creationId xmlns:a16="http://schemas.microsoft.com/office/drawing/2014/main" id="{A9DC00F7-0DEF-72A0-6A81-C1B75CB5AE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5953" y="1595774"/>
            <a:ext cx="1347492" cy="966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05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2" grpId="0"/>
      <p:bldP spid="15" grpId="0"/>
      <p:bldP spid="19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8B11C8-65EF-9F28-5026-198D9CE9107D}"/>
              </a:ext>
            </a:extLst>
          </p:cNvPr>
          <p:cNvSpPr/>
          <p:nvPr/>
        </p:nvSpPr>
        <p:spPr>
          <a:xfrm>
            <a:off x="3020101" y="0"/>
            <a:ext cx="5482455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II. THỰC HÀNH TIẾNG VIỆT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FA18BDC-AB68-3A23-6AC1-4C1FD03BF94F}"/>
              </a:ext>
            </a:extLst>
          </p:cNvPr>
          <p:cNvSpPr/>
          <p:nvPr/>
        </p:nvSpPr>
        <p:spPr>
          <a:xfrm>
            <a:off x="773686" y="1776222"/>
            <a:ext cx="2488368" cy="2278505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Bài tập 1/trang 71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Folded Corner 8">
            <a:extLst>
              <a:ext uri="{FF2B5EF4-FFF2-40B4-BE49-F238E27FC236}">
                <a16:creationId xmlns:a16="http://schemas.microsoft.com/office/drawing/2014/main" id="{9945E7B6-A003-2743-D9F6-FC640C8B891C}"/>
              </a:ext>
            </a:extLst>
          </p:cNvPr>
          <p:cNvSpPr/>
          <p:nvPr/>
        </p:nvSpPr>
        <p:spPr>
          <a:xfrm>
            <a:off x="3436551" y="1641311"/>
            <a:ext cx="7360171" cy="2548328"/>
          </a:xfrm>
          <a:prstGeom prst="foldedCorner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vi-VN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 viết lại câu văn thì ý nghĩa của câu sẽ mất đi dụng ý nhấn mạnh việc cây ổi không bói quả là “phụ công sức chăm bẵm, chờ mong của ông”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838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1171</Words>
  <Application>Microsoft Office PowerPoint</Application>
  <PresentationFormat>Widescreen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Lê Thị Thoa</dc:creator>
  <cp:lastModifiedBy>Lê Thị Thoa</cp:lastModifiedBy>
  <cp:revision>8</cp:revision>
  <dcterms:created xsi:type="dcterms:W3CDTF">2023-04-06T13:49:26Z</dcterms:created>
  <dcterms:modified xsi:type="dcterms:W3CDTF">2023-04-08T02:32:45Z</dcterms:modified>
</cp:coreProperties>
</file>