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699" r:id="rId2"/>
  </p:sldMasterIdLst>
  <p:notesMasterIdLst>
    <p:notesMasterId r:id="rId12"/>
  </p:notesMasterIdLst>
  <p:sldIdLst>
    <p:sldId id="440" r:id="rId3"/>
    <p:sldId id="457" r:id="rId4"/>
    <p:sldId id="461" r:id="rId5"/>
    <p:sldId id="462" r:id="rId6"/>
    <p:sldId id="460" r:id="rId7"/>
    <p:sldId id="463" r:id="rId8"/>
    <p:sldId id="464" r:id="rId9"/>
    <p:sldId id="467" r:id="rId10"/>
    <p:sldId id="44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CC"/>
    <a:srgbClr val="FF99FF"/>
    <a:srgbClr val="FF0000"/>
    <a:srgbClr val="CC66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59" autoAdjust="0"/>
    <p:restoredTop sz="92683" autoAdjust="0"/>
  </p:normalViewPr>
  <p:slideViewPr>
    <p:cSldViewPr>
      <p:cViewPr varScale="1">
        <p:scale>
          <a:sx n="59" d="100"/>
          <a:sy n="59" d="100"/>
        </p:scale>
        <p:origin x="1352" y="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12F215-1741-470B-BDD1-5200305B94C2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535F1D-E268-482B-AC35-28121FB98C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110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0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89091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5C0758C-0BCD-4927-AB48-9B383E154F3C}" type="slidenum">
              <a:rPr lang="en-US" altLang="en-US" sz="1200"/>
              <a:pPr/>
              <a:t>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571911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35F1D-E268-482B-AC35-28121FB98C4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37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35F1D-E268-482B-AC35-28121FB98C4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464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87667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918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99983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E1995-9FFC-4711-9AF1-3A9F6637809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47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F942E-CEDC-40CC-A0EB-ABBD8A420EA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37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1CF3E-17E5-4B44-B255-179ADE222C1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30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3792C-14CB-489B-99C9-E4A53A6AC89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55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87C6A-8EEE-4EA1-B47E-9BC87F45B89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65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12B66-9840-4B6C-99EE-46382891BE3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88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B0886-D1C0-40AD-90AC-976D90505FC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04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C4DE4-30EA-41B0-A30F-E054961F100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60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58884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6FF10-6355-477C-BCE2-EE9DBCA55EC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40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BE532-9866-4EA8-8BD4-33594730E86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64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D30B1-056D-40DC-935E-C223D425D99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19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28716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02458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9875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43531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3406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25007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00378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73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187AE7-961F-4213-8A5A-32117E828776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128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endParaRPr lang="en-US" altLang="en-US" sz="440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en-US" altLang="en-US" sz="3200"/>
          </a:p>
        </p:txBody>
      </p:sp>
      <p:pic>
        <p:nvPicPr>
          <p:cNvPr id="6148" name="Picture 4" descr="162949vista(6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91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1" name="WordArt 7"/>
          <p:cNvSpPr>
            <a:spLocks noChangeArrowheads="1" noChangeShapeType="1" noTextEdit="1"/>
          </p:cNvSpPr>
          <p:nvPr/>
        </p:nvSpPr>
        <p:spPr bwMode="auto">
          <a:xfrm>
            <a:off x="228600" y="2133600"/>
            <a:ext cx="8229600" cy="2438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4560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NGỮ VĂN  6</a:t>
            </a:r>
          </a:p>
        </p:txBody>
      </p:sp>
    </p:spTree>
    <p:extLst>
      <p:ext uri="{BB962C8B-B14F-4D97-AF65-F5344CB8AC3E}">
        <p14:creationId xmlns:p14="http://schemas.microsoft.com/office/powerpoint/2010/main" val="1113662492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8130" name="Content Placeholder 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TextBox 7"/>
          <p:cNvSpPr txBox="1"/>
          <p:nvPr/>
        </p:nvSpPr>
        <p:spPr>
          <a:xfrm>
            <a:off x="2133600" y="658575"/>
            <a:ext cx="5105400" cy="892552"/>
          </a:xfrm>
          <a:prstGeom prst="rect">
            <a:avLst/>
          </a:prstGeom>
          <a:solidFill>
            <a:schemeClr val="accent1">
              <a:tint val="2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NÓI VÀ NGHE</a:t>
            </a:r>
            <a:endParaRPr lang="en-US" sz="2800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x-none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66800" y="2967335"/>
            <a:ext cx="6858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90170" algn="l"/>
                <a:tab pos="180340" algn="l"/>
                <a:tab pos="270510" algn="l"/>
              </a:tabLst>
            </a:pPr>
            <a:r>
              <a:rPr lang="vi-VN" sz="2400" b="1" dirty="0">
                <a:solidFill>
                  <a:srgbClr val="0000FF"/>
                </a:solidFill>
              </a:rPr>
              <a:t>TRÌNH BÀY </a:t>
            </a:r>
            <a:r>
              <a:rPr lang="en-US" sz="2400" b="1" dirty="0">
                <a:solidFill>
                  <a:srgbClr val="0000FF"/>
                </a:solidFill>
              </a:rPr>
              <a:t>Ý KIẾN VỀ MỘT HIỆN TƯỢNG (VẤN ĐỀ) ĐỜI SỐNG </a:t>
            </a:r>
            <a:endParaRPr lang="en-US" sz="2400" dirty="0">
              <a:solidFill>
                <a:srgbClr val="0000FF"/>
              </a:solidFill>
            </a:endParaRPr>
          </a:p>
          <a:p>
            <a:pPr algn="ctr">
              <a:lnSpc>
                <a:spcPct val="150000"/>
              </a:lnSpc>
              <a:tabLst>
                <a:tab pos="90170" algn="l"/>
                <a:tab pos="180340" algn="l"/>
                <a:tab pos="270510" algn="l"/>
              </a:tabLst>
            </a:pPr>
            <a:endParaRPr lang="en-US" sz="24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0912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191000" y="5153892"/>
            <a:ext cx="2057400" cy="914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208318" y="5167746"/>
            <a:ext cx="2057400" cy="914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00:01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215245" y="5181600"/>
            <a:ext cx="2057400" cy="914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00:02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208318" y="5167746"/>
            <a:ext cx="2057400" cy="914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00:03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208318" y="5181600"/>
            <a:ext cx="2057400" cy="914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00:04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208318" y="5160819"/>
            <a:ext cx="2057400" cy="914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00:05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215245" y="5181600"/>
            <a:ext cx="2057400" cy="914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00:06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208318" y="5181600"/>
            <a:ext cx="2057400" cy="914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00:07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208318" y="5167746"/>
            <a:ext cx="2057400" cy="914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00:08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197927" y="5153892"/>
            <a:ext cx="2057400" cy="914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00:09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191000" y="5146965"/>
            <a:ext cx="2057400" cy="914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00:10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194463" y="5153892"/>
            <a:ext cx="2057400" cy="914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00:30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211781" y="5146965"/>
            <a:ext cx="2057400" cy="914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01:00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211781" y="5146965"/>
            <a:ext cx="2057400" cy="914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01:30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4197928" y="5146965"/>
            <a:ext cx="2057400" cy="914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02:00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204855" y="5153893"/>
            <a:ext cx="2057400" cy="914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02:30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4204854" y="5153891"/>
            <a:ext cx="2057400" cy="914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03:00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791621"/>
              </p:ext>
            </p:extLst>
          </p:nvPr>
        </p:nvGraphicFramePr>
        <p:xfrm>
          <a:off x="228600" y="152401"/>
          <a:ext cx="8763004" cy="6705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90751">
                  <a:extLst>
                    <a:ext uri="{9D8B030D-6E8A-4147-A177-3AD203B41FA5}">
                      <a16:colId xmlns:a16="http://schemas.microsoft.com/office/drawing/2014/main" val="2646925306"/>
                    </a:ext>
                  </a:extLst>
                </a:gridCol>
                <a:gridCol w="2190751">
                  <a:extLst>
                    <a:ext uri="{9D8B030D-6E8A-4147-A177-3AD203B41FA5}">
                      <a16:colId xmlns:a16="http://schemas.microsoft.com/office/drawing/2014/main" val="1938464379"/>
                    </a:ext>
                  </a:extLst>
                </a:gridCol>
                <a:gridCol w="2190751">
                  <a:extLst>
                    <a:ext uri="{9D8B030D-6E8A-4147-A177-3AD203B41FA5}">
                      <a16:colId xmlns:a16="http://schemas.microsoft.com/office/drawing/2014/main" val="522170415"/>
                    </a:ext>
                  </a:extLst>
                </a:gridCol>
                <a:gridCol w="2190751">
                  <a:extLst>
                    <a:ext uri="{9D8B030D-6E8A-4147-A177-3AD203B41FA5}">
                      <a16:colId xmlns:a16="http://schemas.microsoft.com/office/drawing/2014/main" val="1466556675"/>
                    </a:ext>
                  </a:extLst>
                </a:gridCol>
              </a:tblGrid>
              <a:tr h="372533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200" dirty="0">
                          <a:effectLst/>
                        </a:rPr>
                        <a:t>PHIẾU ĐÁNH GIÁ THEO TIÊU CHÍ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7894363"/>
                  </a:ext>
                </a:extLst>
              </a:tr>
              <a:tr h="372533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Nhóm:……….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813849"/>
                  </a:ext>
                </a:extLst>
              </a:tr>
              <a:tr h="372533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Tiêu chí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Mức độ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9843418"/>
                  </a:ext>
                </a:extLst>
              </a:tr>
              <a:tr h="3725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Chưa đạt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Đạt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Tốt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2381529"/>
                  </a:ext>
                </a:extLst>
              </a:tr>
              <a:tr h="7450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1.Vấn đề đưa ra mang tính thời sự, hay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Không đưa ra được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vấn đề mang tính thời sự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Vấn đề mang tính thời sự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Vấn đề nóng bỏng trong XH hiện nay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0728959"/>
                  </a:ext>
                </a:extLst>
              </a:tr>
              <a:tr h="1117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2. Nội dung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200" dirty="0">
                          <a:effectLst/>
                        </a:rPr>
                        <a:t>ND sơ sài, không nêu được ý kiến, lí lẽ, bằng chứng thuyết phục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HS </a:t>
                      </a:r>
                      <a:r>
                        <a:rPr lang="en-US" sz="1200" dirty="0" err="1">
                          <a:effectLst/>
                        </a:rPr>
                        <a:t>đưa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ra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lí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lẽ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dirty="0" err="1">
                          <a:effectLst/>
                        </a:rPr>
                        <a:t>bằng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chứng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thuyết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phục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Có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sức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thuyết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phục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sử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dụng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lí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lẽ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và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bằng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chứng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từ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thực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tế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trong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đời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sống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9541864"/>
                  </a:ext>
                </a:extLst>
              </a:tr>
              <a:tr h="1117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3. Nói to, rõ ràng, truyền cảm.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Nói nhỏ, khó nghe; nói lắp, ngập ngừng…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Nói to nhưng đôi chỗ lặp lại hoặc ngập ngừng 1 vài câu.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200" dirty="0">
                          <a:effectLst/>
                        </a:rPr>
                        <a:t>Nói to, truyền cảm, hầu như không lặp lại hoặc ngập ngừng.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8823486"/>
                  </a:ext>
                </a:extLst>
              </a:tr>
              <a:tr h="14901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4. Sử dụng yếu tố phi ngôn ngữ phù hợp.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Điệu bộ thiếu tự tin, mắt chưa nhìn vào người nghe; nét mặt chưa biểu cảm hoặc biểu cảm không phù hợp.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Điệu bộ tự tin, mắt nhìn vào người nghe; nét mặt biểu cảm phù hợp với nội dung câu chuyện.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200" dirty="0">
                          <a:effectLst/>
                        </a:rPr>
                        <a:t>Điệu bộ rất tự tin, mắt nhìn vào người nghe; nét mặt sinh động.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51896286"/>
                  </a:ext>
                </a:extLst>
              </a:tr>
              <a:tr h="74506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5. Mở đầu và kết thúc hợp lí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Không chào hỏi/ và không có lời kết thúc bài nói.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Có chào hỏi/ và có lời kết thúc bài nói.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200" dirty="0">
                          <a:effectLst/>
                        </a:rPr>
                        <a:t>Chào hỏi/ và kết thúc bài nói một cách hấp dẫn.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071108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38091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3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3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3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3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3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0"/>
                            </p:stCondLst>
                            <p:childTnLst>
                              <p:par>
                                <p:cTn id="25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2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0000"/>
                            </p:stCondLst>
                            <p:childTnLst>
                              <p:par>
                                <p:cTn id="2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1000"/>
                            </p:stCondLst>
                            <p:childTnLst>
                              <p:par>
                                <p:cTn id="3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2000"/>
                            </p:stCondLst>
                            <p:childTnLst>
                              <p:par>
                                <p:cTn id="3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3000"/>
                            </p:stCondLst>
                            <p:childTnLst>
                              <p:par>
                                <p:cTn id="4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4000"/>
                            </p:stCondLst>
                            <p:childTnLst>
                              <p:par>
                                <p:cTn id="45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5000"/>
                            </p:stCondLst>
                            <p:childTnLst>
                              <p:par>
                                <p:cTn id="4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6000"/>
                            </p:stCondLst>
                            <p:childTnLst>
                              <p:par>
                                <p:cTn id="5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77000"/>
                            </p:stCondLst>
                            <p:childTnLst>
                              <p:par>
                                <p:cTn id="5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8000"/>
                            </p:stCondLst>
                            <p:childTnLst>
                              <p:par>
                                <p:cTn id="6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9000"/>
                            </p:stCondLst>
                            <p:childTnLst>
                              <p:par>
                                <p:cTn id="65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80000"/>
                            </p:stCondLst>
                            <p:childTnLst>
                              <p:par>
                                <p:cTn id="6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sa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947"/>
          <a:stretch>
            <a:fillRect/>
          </a:stretch>
        </p:blipFill>
        <p:spPr bwMode="auto">
          <a:xfrm>
            <a:off x="0" y="-57937"/>
            <a:ext cx="9296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685800" y="3124200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200" y="152400"/>
            <a:ext cx="6858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90170" algn="l"/>
                <a:tab pos="180340" algn="l"/>
                <a:tab pos="270510" algn="l"/>
              </a:tabLst>
            </a:pPr>
            <a:r>
              <a:rPr lang="vi-VN" sz="2400" b="1" dirty="0">
                <a:solidFill>
                  <a:srgbClr val="FFFF00"/>
                </a:solidFill>
              </a:rPr>
              <a:t>TRÌNH BÀY </a:t>
            </a:r>
            <a:r>
              <a:rPr lang="en-US" sz="2400" b="1" dirty="0">
                <a:solidFill>
                  <a:srgbClr val="FFFF00"/>
                </a:solidFill>
              </a:rPr>
              <a:t>Ý KIẾN VỀ MỘT HIỆN TƯỢNG (VẤN ĐỀ) ĐỜI SỐNG </a:t>
            </a:r>
            <a:endParaRPr lang="en-US" sz="2400" dirty="0">
              <a:solidFill>
                <a:srgbClr val="FFFF00"/>
              </a:solidFill>
            </a:endParaRPr>
          </a:p>
          <a:p>
            <a:pPr algn="ctr">
              <a:lnSpc>
                <a:spcPct val="150000"/>
              </a:lnSpc>
              <a:tabLst>
                <a:tab pos="90170" algn="l"/>
                <a:tab pos="180340" algn="l"/>
                <a:tab pos="270510" algn="l"/>
              </a:tabLst>
            </a:pPr>
            <a:endParaRPr lang="en-US" sz="24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33600" y="1540205"/>
            <a:ext cx="457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 KHI NÓI</a:t>
            </a:r>
          </a:p>
        </p:txBody>
      </p:sp>
      <p:pic>
        <p:nvPicPr>
          <p:cNvPr id="7" name="图片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5742">
            <a:off x="7830036" y="126517"/>
            <a:ext cx="1409700" cy="170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83833" y="2566796"/>
            <a:ext cx="74056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vi-VN" altLang="en-US" sz="2400" b="1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Chuẩn bị nội dung </a:t>
            </a:r>
            <a:endParaRPr lang="en-US" altLang="en-US" sz="2400" dirty="0">
              <a:solidFill>
                <a:srgbClr val="FFFF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29933" y="3180803"/>
            <a:ext cx="7396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96025" y="3707142"/>
            <a:ext cx="72501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vi-VN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Tập luyện</a:t>
            </a:r>
            <a:endParaRPr lang="en-US" alt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62413" y="4302836"/>
            <a:ext cx="7248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Tập nói một mình.</a:t>
            </a:r>
            <a:endParaRPr lang="en-US" altLang="en-US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40995" y="4870013"/>
            <a:ext cx="7248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Tập nói trước nhóm.</a:t>
            </a:r>
            <a:endParaRPr lang="en-US" altLang="en-US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6277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28600" y="0"/>
            <a:ext cx="8839200" cy="6858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x-none" dirty="0"/>
          </a:p>
        </p:txBody>
      </p:sp>
      <p:pic>
        <p:nvPicPr>
          <p:cNvPr id="93186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133600" y="1600200"/>
            <a:ext cx="46005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NÓI</a:t>
            </a:r>
          </a:p>
        </p:txBody>
      </p:sp>
      <p:sp>
        <p:nvSpPr>
          <p:cNvPr id="3" name="Rectangle 2"/>
          <p:cNvSpPr/>
          <p:nvPr/>
        </p:nvSpPr>
        <p:spPr>
          <a:xfrm>
            <a:off x="1600200" y="2362200"/>
            <a:ext cx="6629400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vi-VN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Nói đúng mục đích (Bàn luận về một hiện tượng trong đời sống).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Nội dung nói có mở đầu, có kết thúc hợp lí.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vi-VN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Nói to, rõ ràng, truyền cảm.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vi-VN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Điệu bộ, cử chỉ, nét mặt, ánh mắt… phù hợp.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480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3" t="2155" r="6544" b="13266"/>
          <a:stretch>
            <a:fillRect/>
          </a:stretch>
        </p:blipFill>
        <p:spPr bwMode="auto">
          <a:xfrm>
            <a:off x="-76200" y="38100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A_库_文本框 7"/>
          <p:cNvPicPr>
            <a:picLocks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590800"/>
            <a:ext cx="53594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8237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7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mph" presetSubtype="0" accel="30000" decel="26000" autoRev="1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191000" y="5153892"/>
            <a:ext cx="2057400" cy="914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208318" y="5167746"/>
            <a:ext cx="2057400" cy="914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00:01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215245" y="5181600"/>
            <a:ext cx="2057400" cy="914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00:02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208318" y="5167746"/>
            <a:ext cx="2057400" cy="914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00:03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208318" y="5181600"/>
            <a:ext cx="2057400" cy="914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00:04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208318" y="5160819"/>
            <a:ext cx="2057400" cy="914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00:05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215245" y="5181600"/>
            <a:ext cx="2057400" cy="914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00:06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208318" y="5181600"/>
            <a:ext cx="2057400" cy="914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00:07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208318" y="5167746"/>
            <a:ext cx="2057400" cy="914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00:08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197927" y="5153892"/>
            <a:ext cx="2057400" cy="914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00:09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191000" y="5146965"/>
            <a:ext cx="2057400" cy="914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00:10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194463" y="5153892"/>
            <a:ext cx="2057400" cy="914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00:30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211781" y="5146965"/>
            <a:ext cx="2057400" cy="914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01:00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211781" y="5146965"/>
            <a:ext cx="2057400" cy="914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01:30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4197928" y="5146965"/>
            <a:ext cx="2057400" cy="914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02:00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204855" y="5153893"/>
            <a:ext cx="2057400" cy="914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02:30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4204854" y="5153891"/>
            <a:ext cx="2057400" cy="914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03:00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266890"/>
              </p:ext>
            </p:extLst>
          </p:nvPr>
        </p:nvGraphicFramePr>
        <p:xfrm>
          <a:off x="228600" y="152401"/>
          <a:ext cx="8763004" cy="6705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90751">
                  <a:extLst>
                    <a:ext uri="{9D8B030D-6E8A-4147-A177-3AD203B41FA5}">
                      <a16:colId xmlns:a16="http://schemas.microsoft.com/office/drawing/2014/main" val="2646925306"/>
                    </a:ext>
                  </a:extLst>
                </a:gridCol>
                <a:gridCol w="2190751">
                  <a:extLst>
                    <a:ext uri="{9D8B030D-6E8A-4147-A177-3AD203B41FA5}">
                      <a16:colId xmlns:a16="http://schemas.microsoft.com/office/drawing/2014/main" val="1938464379"/>
                    </a:ext>
                  </a:extLst>
                </a:gridCol>
                <a:gridCol w="2190751">
                  <a:extLst>
                    <a:ext uri="{9D8B030D-6E8A-4147-A177-3AD203B41FA5}">
                      <a16:colId xmlns:a16="http://schemas.microsoft.com/office/drawing/2014/main" val="522170415"/>
                    </a:ext>
                  </a:extLst>
                </a:gridCol>
                <a:gridCol w="2190751">
                  <a:extLst>
                    <a:ext uri="{9D8B030D-6E8A-4147-A177-3AD203B41FA5}">
                      <a16:colId xmlns:a16="http://schemas.microsoft.com/office/drawing/2014/main" val="1466556675"/>
                    </a:ext>
                  </a:extLst>
                </a:gridCol>
              </a:tblGrid>
              <a:tr h="372533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200" dirty="0">
                          <a:effectLst/>
                        </a:rPr>
                        <a:t>PHIẾU ĐÁNH GIÁ THEO TIÊU CHÍ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7894363"/>
                  </a:ext>
                </a:extLst>
              </a:tr>
              <a:tr h="372533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Nhóm:……….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813849"/>
                  </a:ext>
                </a:extLst>
              </a:tr>
              <a:tr h="372533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Tiêu chí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Mức độ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9843418"/>
                  </a:ext>
                </a:extLst>
              </a:tr>
              <a:tr h="3725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200" b="1" dirty="0">
                          <a:solidFill>
                            <a:srgbClr val="0000FF"/>
                          </a:solidFill>
                          <a:effectLst/>
                        </a:rPr>
                        <a:t>Chưa đạt</a:t>
                      </a:r>
                      <a:endParaRPr lang="en-US" sz="12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200" b="1" dirty="0">
                          <a:solidFill>
                            <a:srgbClr val="0000FF"/>
                          </a:solidFill>
                          <a:effectLst/>
                        </a:rPr>
                        <a:t>Đạt</a:t>
                      </a:r>
                      <a:endParaRPr lang="en-US" sz="12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200" b="1" dirty="0">
                          <a:solidFill>
                            <a:srgbClr val="0000FF"/>
                          </a:solidFill>
                          <a:effectLst/>
                        </a:rPr>
                        <a:t>Tốt</a:t>
                      </a:r>
                      <a:endParaRPr lang="en-US" sz="12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2381529"/>
                  </a:ext>
                </a:extLst>
              </a:tr>
              <a:tr h="7450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1.Vấn đề đưa ra mang tính thời sự, hay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Không đưa ra được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vấn đề mang tính thời sự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Vấn đề mang tính thời sự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Vấn đề nóng bỏng trong XH hiện nay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0728959"/>
                  </a:ext>
                </a:extLst>
              </a:tr>
              <a:tr h="1117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2. Nội dung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200" dirty="0">
                          <a:effectLst/>
                        </a:rPr>
                        <a:t>ND sơ sài, không nêu được ý kiến, lí lẽ, bằng chứng thuyết phục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HS </a:t>
                      </a:r>
                      <a:r>
                        <a:rPr lang="en-US" sz="1200" dirty="0" err="1">
                          <a:effectLst/>
                        </a:rPr>
                        <a:t>đưa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ra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lí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lẽ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dirty="0" err="1">
                          <a:effectLst/>
                        </a:rPr>
                        <a:t>bằng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chứng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thuyết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phục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Có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sức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thuyết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phục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sử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dụng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lí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lẽ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và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bằng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chứng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từ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thực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tế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trong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đời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sống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9541864"/>
                  </a:ext>
                </a:extLst>
              </a:tr>
              <a:tr h="1117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3. Nói to, rõ ràng, truyền cảm.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Nói nhỏ, khó nghe; nói lắp, ngập ngừng…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Nói to nhưng đôi chỗ lặp lại hoặc ngập ngừng 1 vài câu.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200" dirty="0">
                          <a:effectLst/>
                        </a:rPr>
                        <a:t>Nói to, truyền cảm, hầu như không lặp lại hoặc ngập ngừng.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8823486"/>
                  </a:ext>
                </a:extLst>
              </a:tr>
              <a:tr h="14901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4. Sử dụng yếu tố phi ngôn ngữ phù hợp.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Điệu bộ thiếu tự tin, mắt chưa nhìn vào người nghe; nét mặt chưa biểu cảm hoặc biểu cảm không phù hợp.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Điệu bộ tự tin, mắt nhìn vào người nghe; nét mặt biểu cảm phù hợp với nội dung câu chuyện.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200" dirty="0">
                          <a:effectLst/>
                        </a:rPr>
                        <a:t>Điệu bộ rất tự tin, mắt nhìn vào người nghe; nét mặt sinh động.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51896286"/>
                  </a:ext>
                </a:extLst>
              </a:tr>
              <a:tr h="74506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5. Mở đầu và kết thúc hợp lí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Không chào hỏi/ và không có lời kết thúc bài nói.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Có chào hỏi/ và có lời kết thúc bài nói.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200" dirty="0">
                          <a:effectLst/>
                        </a:rPr>
                        <a:t>Chào hỏi/ và kết thúc bài nói một cách hấp dẫn.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071108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67827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3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3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3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3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3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0"/>
                            </p:stCondLst>
                            <p:childTnLst>
                              <p:par>
                                <p:cTn id="25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2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0000"/>
                            </p:stCondLst>
                            <p:childTnLst>
                              <p:par>
                                <p:cTn id="2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1000"/>
                            </p:stCondLst>
                            <p:childTnLst>
                              <p:par>
                                <p:cTn id="3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2000"/>
                            </p:stCondLst>
                            <p:childTnLst>
                              <p:par>
                                <p:cTn id="3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3000"/>
                            </p:stCondLst>
                            <p:childTnLst>
                              <p:par>
                                <p:cTn id="4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4000"/>
                            </p:stCondLst>
                            <p:childTnLst>
                              <p:par>
                                <p:cTn id="45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5000"/>
                            </p:stCondLst>
                            <p:childTnLst>
                              <p:par>
                                <p:cTn id="4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6000"/>
                            </p:stCondLst>
                            <p:childTnLst>
                              <p:par>
                                <p:cTn id="5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77000"/>
                            </p:stCondLst>
                            <p:childTnLst>
                              <p:par>
                                <p:cTn id="5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8000"/>
                            </p:stCondLst>
                            <p:childTnLst>
                              <p:par>
                                <p:cTn id="6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9000"/>
                            </p:stCondLst>
                            <p:childTnLst>
                              <p:par>
                                <p:cTn id="65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80000"/>
                            </p:stCondLst>
                            <p:childTnLst>
                              <p:par>
                                <p:cTn id="6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31750"/>
            <a:ext cx="9128126" cy="679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067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9050"/>
            <a:ext cx="9067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8100" y="19050"/>
            <a:ext cx="9004300" cy="6794500"/>
          </a:xfrm>
          <a:prstGeom prst="roundRect">
            <a:avLst/>
          </a:prstGeom>
          <a:solidFill>
            <a:srgbClr val="7030A0">
              <a:alpha val="68000"/>
            </a:srgbClr>
          </a:solidFill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 sz="1600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159" name="TextBox 2"/>
          <p:cNvSpPr txBox="1">
            <a:spLocks noChangeArrowheads="1"/>
          </p:cNvSpPr>
          <p:nvPr/>
        </p:nvSpPr>
        <p:spPr bwMode="auto">
          <a:xfrm>
            <a:off x="3581400" y="381000"/>
            <a:ext cx="3276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49160" name="TextBox 6"/>
          <p:cNvSpPr txBox="1">
            <a:spLocks noChangeArrowheads="1"/>
          </p:cNvSpPr>
          <p:nvPr/>
        </p:nvSpPr>
        <p:spPr bwMode="auto">
          <a:xfrm>
            <a:off x="381000" y="195263"/>
            <a:ext cx="868521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vi-VN" altLang="en-US" sz="24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</a:t>
            </a:r>
            <a:r>
              <a:rPr lang="en-US" altLang="en-US" sz="24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TẬP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vi-VN" altLang="en-US" sz="2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 và tên HS</a:t>
            </a:r>
            <a:r>
              <a:rPr lang="vi-VN" altLang="en-US" sz="20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………………………….</a:t>
            </a:r>
            <a:endParaRPr lang="en-US" altLang="en-US" sz="200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924317"/>
              </p:ext>
            </p:extLst>
          </p:nvPr>
        </p:nvGraphicFramePr>
        <p:xfrm>
          <a:off x="0" y="1219200"/>
          <a:ext cx="9066213" cy="5594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0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52229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Những vấn đề cần xác định</a:t>
                      </a:r>
                      <a:endParaRPr lang="en-US" sz="2400" b="1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Đoạn (a)</a:t>
                      </a:r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Đoạn (b)</a:t>
                      </a:r>
                      <a:endParaRPr lang="en-US" sz="24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9469"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ND của đoạn văn là gì?</a:t>
                      </a:r>
                      <a:endParaRPr lang="en-US" sz="2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8789"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Mục đích của đoạn văn (kể chuyện, bộc lộ cảm xúc, miêu tả, thuyết phục, thuyết minh) là gì?</a:t>
                      </a:r>
                      <a:endParaRPr lang="en-US" sz="2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38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Văn bản có đoạn văn được trích thuộc loại nào (văn bản văn học, văn bản nghị luận, văn bản thông tin)?</a:t>
                      </a:r>
                      <a:endParaRPr kumimoji="0" lang="en-US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882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2" name="Picture 4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00FF"/>
          </a:solidFill>
        </p:spPr>
      </p:pic>
      <p:sp>
        <p:nvSpPr>
          <p:cNvPr id="119813" name="WordArt 5"/>
          <p:cNvSpPr>
            <a:spLocks noChangeArrowheads="1" noChangeShapeType="1" noTextEdit="1"/>
          </p:cNvSpPr>
          <p:nvPr/>
        </p:nvSpPr>
        <p:spPr bwMode="auto">
          <a:xfrm>
            <a:off x="325438" y="533400"/>
            <a:ext cx="7980362" cy="3429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99FF"/>
                </a:solidFill>
                <a:latin typeface="Times New Roman" pitchFamily="18" charset="0"/>
                <a:cs typeface="Times New Roman" pitchFamily="18" charset="0"/>
              </a:rPr>
              <a:t>KÍNH CHÚC QUÝ THẦY </a:t>
            </a:r>
            <a:r>
              <a:rPr lang="en-US" sz="3600" b="1" kern="10" dirty="0">
                <a:solidFill>
                  <a:srgbClr val="FF99FF"/>
                </a:solidFill>
                <a:latin typeface="Times New Roman" pitchFamily="18" charset="0"/>
                <a:cs typeface="Times New Roman" pitchFamily="18" charset="0"/>
              </a:rPr>
              <a:t>CÔ MẠNH KHỎE</a:t>
            </a:r>
            <a:r>
              <a:rPr lang="en-US" sz="3600" b="1" kern="10" dirty="0">
                <a:solidFill>
                  <a:srgbClr val="00FF00"/>
                </a:solidFill>
                <a:latin typeface="VNI-Centur"/>
              </a:rPr>
              <a:t>.</a:t>
            </a:r>
          </a:p>
        </p:txBody>
      </p:sp>
      <p:pic>
        <p:nvPicPr>
          <p:cNvPr id="119815" name="Picture 7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6080125"/>
            <a:ext cx="990600" cy="93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816" name="Picture 8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5562600"/>
            <a:ext cx="1143000" cy="107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817" name="Picture 9" descr="Butterfly-03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41960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818" name="Picture 10" descr="Butterfly-03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86740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819" name="Picture 11" descr="Butterfly-03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8768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3480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0" fill="hold"/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0" fill="hold"/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0" fill="hold"/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0" fill="hold"/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6823</TotalTime>
  <Words>808</Words>
  <Application>Microsoft Office PowerPoint</Application>
  <PresentationFormat>On-screen Show (4:3)</PresentationFormat>
  <Paragraphs>117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VNI-Centur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Khanh</dc:creator>
  <cp:lastModifiedBy>Tram Thieu</cp:lastModifiedBy>
  <cp:revision>564</cp:revision>
  <dcterms:created xsi:type="dcterms:W3CDTF">2006-08-16T00:00:00Z</dcterms:created>
  <dcterms:modified xsi:type="dcterms:W3CDTF">2023-05-31T09:08:13Z</dcterms:modified>
</cp:coreProperties>
</file>