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E5A42F-2930-438B-9C15-562C1AA5C551}"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55C86-59B6-47B3-BFF0-5DA037A6BE8C}" type="slidenum">
              <a:rPr lang="en-US" smtClean="0"/>
              <a:t>‹#›</a:t>
            </a:fld>
            <a:endParaRPr lang="en-US"/>
          </a:p>
        </p:txBody>
      </p:sp>
    </p:spTree>
    <p:extLst>
      <p:ext uri="{BB962C8B-B14F-4D97-AF65-F5344CB8AC3E}">
        <p14:creationId xmlns:p14="http://schemas.microsoft.com/office/powerpoint/2010/main" val="579199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cs typeface="等线"/>
            </a:endParaRPr>
          </a:p>
        </p:txBody>
      </p:sp>
      <p:sp>
        <p:nvSpPr>
          <p:cNvPr id="1136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190C815-1E1D-447E-BD09-92D86ABA9888}" type="slidenum">
              <a:rPr lang="zh-CN" altLang="en-US" sz="1200" smtClean="0">
                <a:cs typeface="等线"/>
              </a:rPr>
              <a:pPr/>
              <a:t>1</a:t>
            </a:fld>
            <a:endParaRPr lang="zh-CN" altLang="en-US" sz="1200">
              <a:cs typeface="等线"/>
            </a:endParaRPr>
          </a:p>
        </p:txBody>
      </p:sp>
    </p:spTree>
    <p:extLst>
      <p:ext uri="{BB962C8B-B14F-4D97-AF65-F5344CB8AC3E}">
        <p14:creationId xmlns:p14="http://schemas.microsoft.com/office/powerpoint/2010/main" val="99738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E178ED-31E7-46E9-BFB7-EF1648ACF198}"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D475B-2401-4F87-8C94-A70FB9CE7D0C}" type="slidenum">
              <a:rPr lang="en-US" smtClean="0"/>
              <a:t>‹#›</a:t>
            </a:fld>
            <a:endParaRPr lang="en-US"/>
          </a:p>
        </p:txBody>
      </p:sp>
    </p:spTree>
    <p:extLst>
      <p:ext uri="{BB962C8B-B14F-4D97-AF65-F5344CB8AC3E}">
        <p14:creationId xmlns:p14="http://schemas.microsoft.com/office/powerpoint/2010/main" val="804767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E178ED-31E7-46E9-BFB7-EF1648ACF198}"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D475B-2401-4F87-8C94-A70FB9CE7D0C}" type="slidenum">
              <a:rPr lang="en-US" smtClean="0"/>
              <a:t>‹#›</a:t>
            </a:fld>
            <a:endParaRPr lang="en-US"/>
          </a:p>
        </p:txBody>
      </p:sp>
    </p:spTree>
    <p:extLst>
      <p:ext uri="{BB962C8B-B14F-4D97-AF65-F5344CB8AC3E}">
        <p14:creationId xmlns:p14="http://schemas.microsoft.com/office/powerpoint/2010/main" val="252235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E178ED-31E7-46E9-BFB7-EF1648ACF198}"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D475B-2401-4F87-8C94-A70FB9CE7D0C}" type="slidenum">
              <a:rPr lang="en-US" smtClean="0"/>
              <a:t>‹#›</a:t>
            </a:fld>
            <a:endParaRPr lang="en-US"/>
          </a:p>
        </p:txBody>
      </p:sp>
    </p:spTree>
    <p:extLst>
      <p:ext uri="{BB962C8B-B14F-4D97-AF65-F5344CB8AC3E}">
        <p14:creationId xmlns:p14="http://schemas.microsoft.com/office/powerpoint/2010/main" val="158693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007924"/>
      </p:ext>
    </p:extLst>
  </p:cSld>
  <p:clrMapOvr>
    <a:masterClrMapping/>
  </p:clrMapOvr>
  <p:transition spd="slow" advClick="0">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E178ED-31E7-46E9-BFB7-EF1648ACF198}"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D475B-2401-4F87-8C94-A70FB9CE7D0C}" type="slidenum">
              <a:rPr lang="en-US" smtClean="0"/>
              <a:t>‹#›</a:t>
            </a:fld>
            <a:endParaRPr lang="en-US"/>
          </a:p>
        </p:txBody>
      </p:sp>
    </p:spTree>
    <p:extLst>
      <p:ext uri="{BB962C8B-B14F-4D97-AF65-F5344CB8AC3E}">
        <p14:creationId xmlns:p14="http://schemas.microsoft.com/office/powerpoint/2010/main" val="4146354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E178ED-31E7-46E9-BFB7-EF1648ACF198}"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D475B-2401-4F87-8C94-A70FB9CE7D0C}" type="slidenum">
              <a:rPr lang="en-US" smtClean="0"/>
              <a:t>‹#›</a:t>
            </a:fld>
            <a:endParaRPr lang="en-US"/>
          </a:p>
        </p:txBody>
      </p:sp>
    </p:spTree>
    <p:extLst>
      <p:ext uri="{BB962C8B-B14F-4D97-AF65-F5344CB8AC3E}">
        <p14:creationId xmlns:p14="http://schemas.microsoft.com/office/powerpoint/2010/main" val="123069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E178ED-31E7-46E9-BFB7-EF1648ACF198}"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D475B-2401-4F87-8C94-A70FB9CE7D0C}" type="slidenum">
              <a:rPr lang="en-US" smtClean="0"/>
              <a:t>‹#›</a:t>
            </a:fld>
            <a:endParaRPr lang="en-US"/>
          </a:p>
        </p:txBody>
      </p:sp>
    </p:spTree>
    <p:extLst>
      <p:ext uri="{BB962C8B-B14F-4D97-AF65-F5344CB8AC3E}">
        <p14:creationId xmlns:p14="http://schemas.microsoft.com/office/powerpoint/2010/main" val="972050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E178ED-31E7-46E9-BFB7-EF1648ACF198}"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3D475B-2401-4F87-8C94-A70FB9CE7D0C}" type="slidenum">
              <a:rPr lang="en-US" smtClean="0"/>
              <a:t>‹#›</a:t>
            </a:fld>
            <a:endParaRPr lang="en-US"/>
          </a:p>
        </p:txBody>
      </p:sp>
    </p:spTree>
    <p:extLst>
      <p:ext uri="{BB962C8B-B14F-4D97-AF65-F5344CB8AC3E}">
        <p14:creationId xmlns:p14="http://schemas.microsoft.com/office/powerpoint/2010/main" val="238356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E178ED-31E7-46E9-BFB7-EF1648ACF198}"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3D475B-2401-4F87-8C94-A70FB9CE7D0C}" type="slidenum">
              <a:rPr lang="en-US" smtClean="0"/>
              <a:t>‹#›</a:t>
            </a:fld>
            <a:endParaRPr lang="en-US"/>
          </a:p>
        </p:txBody>
      </p:sp>
    </p:spTree>
    <p:extLst>
      <p:ext uri="{BB962C8B-B14F-4D97-AF65-F5344CB8AC3E}">
        <p14:creationId xmlns:p14="http://schemas.microsoft.com/office/powerpoint/2010/main" val="776537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178ED-31E7-46E9-BFB7-EF1648ACF198}"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3D475B-2401-4F87-8C94-A70FB9CE7D0C}" type="slidenum">
              <a:rPr lang="en-US" smtClean="0"/>
              <a:t>‹#›</a:t>
            </a:fld>
            <a:endParaRPr lang="en-US"/>
          </a:p>
        </p:txBody>
      </p:sp>
    </p:spTree>
    <p:extLst>
      <p:ext uri="{BB962C8B-B14F-4D97-AF65-F5344CB8AC3E}">
        <p14:creationId xmlns:p14="http://schemas.microsoft.com/office/powerpoint/2010/main" val="729208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E178ED-31E7-46E9-BFB7-EF1648ACF198}"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D475B-2401-4F87-8C94-A70FB9CE7D0C}" type="slidenum">
              <a:rPr lang="en-US" smtClean="0"/>
              <a:t>‹#›</a:t>
            </a:fld>
            <a:endParaRPr lang="en-US"/>
          </a:p>
        </p:txBody>
      </p:sp>
    </p:spTree>
    <p:extLst>
      <p:ext uri="{BB962C8B-B14F-4D97-AF65-F5344CB8AC3E}">
        <p14:creationId xmlns:p14="http://schemas.microsoft.com/office/powerpoint/2010/main" val="61231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E178ED-31E7-46E9-BFB7-EF1648ACF198}"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D475B-2401-4F87-8C94-A70FB9CE7D0C}" type="slidenum">
              <a:rPr lang="en-US" smtClean="0"/>
              <a:t>‹#›</a:t>
            </a:fld>
            <a:endParaRPr lang="en-US"/>
          </a:p>
        </p:txBody>
      </p:sp>
    </p:spTree>
    <p:extLst>
      <p:ext uri="{BB962C8B-B14F-4D97-AF65-F5344CB8AC3E}">
        <p14:creationId xmlns:p14="http://schemas.microsoft.com/office/powerpoint/2010/main" val="1765525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178ED-31E7-46E9-BFB7-EF1648ACF198}" type="datetimeFigureOut">
              <a:rPr lang="en-US" smtClean="0"/>
              <a:t>5/31/2023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D475B-2401-4F87-8C94-A70FB9CE7D0C}" type="slidenum">
              <a:rPr lang="en-US" smtClean="0"/>
              <a:t>‹#›</a:t>
            </a:fld>
            <a:endParaRPr lang="en-US"/>
          </a:p>
        </p:txBody>
      </p:sp>
    </p:spTree>
    <p:extLst>
      <p:ext uri="{BB962C8B-B14F-4D97-AF65-F5344CB8AC3E}">
        <p14:creationId xmlns:p14="http://schemas.microsoft.com/office/powerpoint/2010/main" val="1898613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notesSlide" Target="../notesSlides/notesSlide1.xml"/><Relationship Id="rId12"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2.xml"/><Relationship Id="rId11" Type="http://schemas.openxmlformats.org/officeDocument/2006/relationships/image" Target="../media/image5.png"/><Relationship Id="rId5" Type="http://schemas.openxmlformats.org/officeDocument/2006/relationships/tags" Target="../tags/tag5.xml"/><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A_图片 9"/>
          <p:cNvPicPr>
            <a:picLocks noChangeAspect="1"/>
          </p:cNvPicPr>
          <p:nvPr>
            <p:custDataLst>
              <p:tags r:id="rId1"/>
            </p:custDataLst>
          </p:nvPr>
        </p:nvPicPr>
        <p:blipFill>
          <a:blip r:embed="rId8">
            <a:extLst>
              <a:ext uri="{28A0092B-C50C-407E-A947-70E740481C1C}">
                <a14:useLocalDpi xmlns:a14="http://schemas.microsoft.com/office/drawing/2010/main" val="0"/>
              </a:ext>
            </a:extLst>
          </a:blip>
          <a:srcRect l="11908" t="16713" b="14111"/>
          <a:stretch>
            <a:fillRect/>
          </a:stretch>
        </p:blipFill>
        <p:spPr bwMode="auto">
          <a:xfrm>
            <a:off x="2590801" y="1139826"/>
            <a:ext cx="6302375"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A_图片 12"/>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l="15807" t="12257" r="11253" b="65141"/>
          <a:stretch>
            <a:fillRect/>
          </a:stretch>
        </p:blipFill>
        <p:spPr bwMode="auto">
          <a:xfrm>
            <a:off x="3724275" y="3178175"/>
            <a:ext cx="37528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4" name="PA_图片 1"/>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l="4193" t="2191" r="2695" b="6030"/>
          <a:stretch>
            <a:fillRect/>
          </a:stretch>
        </p:blipFill>
        <p:spPr bwMode="auto">
          <a:xfrm>
            <a:off x="1608139" y="3446463"/>
            <a:ext cx="2611437"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A_文本框 26"/>
          <p:cNvSpPr txBox="1">
            <a:spLocks noChangeArrowheads="1"/>
          </p:cNvSpPr>
          <p:nvPr>
            <p:custDataLst>
              <p:tags r:id="rId4"/>
            </p:custDataLst>
          </p:nvPr>
        </p:nvSpPr>
        <p:spPr bwMode="auto">
          <a:xfrm>
            <a:off x="3453133" y="1853943"/>
            <a:ext cx="44751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defRPr/>
            </a:pPr>
            <a:r>
              <a:rPr lang="en-US" altLang="zh-CN" sz="4800" b="1" dirty="0">
                <a:solidFill>
                  <a:srgbClr val="C00000"/>
                </a:solidFill>
                <a:latin typeface="Cambria" panose="02040503050406030204" pitchFamily="18" charset="0"/>
                <a:ea typeface="Cambria" panose="02040503050406030204" pitchFamily="18" charset="0"/>
                <a:sym typeface="Arial"/>
              </a:rPr>
              <a:t>BÀI 7</a:t>
            </a:r>
          </a:p>
          <a:p>
            <a:pPr algn="ctr">
              <a:lnSpc>
                <a:spcPct val="100000"/>
              </a:lnSpc>
              <a:spcBef>
                <a:spcPct val="0"/>
              </a:spcBef>
              <a:buFontTx/>
              <a:buNone/>
              <a:defRPr/>
            </a:pPr>
            <a:r>
              <a:rPr lang="en-US" altLang="zh-CN" sz="4800" b="1" dirty="0">
                <a:solidFill>
                  <a:srgbClr val="C00000"/>
                </a:solidFill>
                <a:latin typeface="Cambria" panose="02040503050406030204" pitchFamily="18" charset="0"/>
                <a:ea typeface="Cambria" panose="02040503050406030204" pitchFamily="18" charset="0"/>
                <a:sym typeface="Arial"/>
              </a:rPr>
              <a:t>NÓI VÀ NGHE</a:t>
            </a:r>
            <a:endParaRPr lang="zh-CN" altLang="en-US" sz="4800" b="1" dirty="0">
              <a:solidFill>
                <a:srgbClr val="C00000"/>
              </a:solidFill>
              <a:latin typeface="Cambria" panose="02040503050406030204" pitchFamily="18" charset="0"/>
              <a:ea typeface="Microsoft YaHei"/>
              <a:sym typeface="Arial"/>
            </a:endParaRPr>
          </a:p>
        </p:txBody>
      </p:sp>
      <p:pic>
        <p:nvPicPr>
          <p:cNvPr id="112646" name="PA_图片 9" descr="7025f93bab81e29a45dfc8ebfbf481b9"/>
          <p:cNvPicPr>
            <a:picLocks noChangeAspect="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7459664" y="1573213"/>
            <a:ext cx="3589337"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7" name="图片 2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05001" y="1293813"/>
            <a:ext cx="906463"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858124"/>
      </p:ext>
    </p:extLst>
  </p:cSld>
  <p:clrMapOvr>
    <a:masterClrMapping/>
  </p:clrMapOvr>
  <p:transition spd="slow" advClick="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55"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1000" fill="hold"/>
                                        <p:tgtEl>
                                          <p:spTgt spid="17"/>
                                        </p:tgtEl>
                                        <p:attrNameLst>
                                          <p:attrName>ppt_w</p:attrName>
                                        </p:attrNameLst>
                                      </p:cBhvr>
                                      <p:tavLst>
                                        <p:tav tm="0">
                                          <p:val>
                                            <p:strVal val="#ppt_w*0.70"/>
                                          </p:val>
                                        </p:tav>
                                        <p:tav tm="100000">
                                          <p:val>
                                            <p:strVal val="#ppt_w"/>
                                          </p:val>
                                        </p:tav>
                                      </p:tavLst>
                                    </p:anim>
                                    <p:anim calcmode="lin" valueType="num">
                                      <p:cBhvr>
                                        <p:cTn id="17" dur="1000" fill="hold"/>
                                        <p:tgtEl>
                                          <p:spTgt spid="17"/>
                                        </p:tgtEl>
                                        <p:attrNameLst>
                                          <p:attrName>ppt_h</p:attrName>
                                        </p:attrNameLst>
                                      </p:cBhvr>
                                      <p:tavLst>
                                        <p:tav tm="0">
                                          <p:val>
                                            <p:strVal val="#ppt_h"/>
                                          </p:val>
                                        </p:tav>
                                        <p:tav tm="100000">
                                          <p:val>
                                            <p:strVal val="#ppt_h"/>
                                          </p:val>
                                        </p:tav>
                                      </p:tavLst>
                                    </p:anim>
                                    <p:animEffect transition="in" filter="fade">
                                      <p:cBhvr>
                                        <p:cTn id="1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57339" y="76200"/>
            <a:ext cx="9031287" cy="6781800"/>
          </a:xfrm>
          <a:prstGeom prst="roundRect">
            <a:avLst/>
          </a:prstGeom>
          <a:solidFill>
            <a:srgbClr val="00B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ea typeface="Times New Roman" panose="02020603050405020304" pitchFamily="18" charset="0"/>
              </a:rPr>
              <a:t> </a:t>
            </a:r>
            <a:endParaRPr lang="x-none" sz="1200" dirty="0">
              <a:solidFill>
                <a:srgbClr val="FFFFFF"/>
              </a:solidFill>
              <a:ea typeface="Times New Roman" panose="02020603050405020304" pitchFamily="18" charset="0"/>
            </a:endParaRPr>
          </a:p>
        </p:txBody>
      </p:sp>
      <p:graphicFrame>
        <p:nvGraphicFramePr>
          <p:cNvPr id="2" name="Table 1"/>
          <p:cNvGraphicFramePr>
            <a:graphicFrameLocks noGrp="1"/>
          </p:cNvGraphicFramePr>
          <p:nvPr/>
        </p:nvGraphicFramePr>
        <p:xfrm>
          <a:off x="1728788" y="787400"/>
          <a:ext cx="8686800" cy="6040438"/>
        </p:xfrm>
        <a:graphic>
          <a:graphicData uri="http://schemas.openxmlformats.org/drawingml/2006/table">
            <a:tbl>
              <a:tblPr firstRow="1" firstCol="1" bandRow="1">
                <a:tableStyleId>{5940675A-B579-460E-94D1-54222C63F5DA}</a:tableStyleId>
              </a:tblPr>
              <a:tblGrid>
                <a:gridCol w="533399">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6934201">
                  <a:extLst>
                    <a:ext uri="{9D8B030D-6E8A-4147-A177-3AD203B41FA5}">
                      <a16:colId xmlns:a16="http://schemas.microsoft.com/office/drawing/2014/main" val="20002"/>
                    </a:ext>
                  </a:extLst>
                </a:gridCol>
              </a:tblGrid>
              <a:tr h="457207">
                <a:tc>
                  <a:txBody>
                    <a:bodyPr/>
                    <a:lstStyle/>
                    <a:p>
                      <a:pPr algn="ctr">
                        <a:spcAft>
                          <a:spcPts val="0"/>
                        </a:spcAft>
                      </a:pPr>
                      <a:r>
                        <a:rPr lang="en-US" sz="2000" b="1" i="1" dirty="0">
                          <a:effectLst/>
                          <a:latin typeface="Times New Roman" pitchFamily="18" charset="0"/>
                          <a:cs typeface="Times New Roman" pitchFamily="18" charset="0"/>
                        </a:rPr>
                        <a:t>STT</a:t>
                      </a:r>
                      <a:endParaRPr lang="vi-VN" sz="2000" b="1" i="1"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r>
                        <a:rPr lang="en-US" sz="2000" b="1" i="1" dirty="0" err="1">
                          <a:effectLst/>
                          <a:latin typeface="Times New Roman" pitchFamily="18" charset="0"/>
                          <a:cs typeface="Times New Roman" pitchFamily="18" charset="0"/>
                        </a:rPr>
                        <a:t>Các</a:t>
                      </a:r>
                      <a:r>
                        <a:rPr lang="en-US" sz="2000" b="1" i="1" dirty="0">
                          <a:effectLst/>
                          <a:latin typeface="Times New Roman" pitchFamily="18" charset="0"/>
                          <a:cs typeface="Times New Roman" pitchFamily="18" charset="0"/>
                        </a:rPr>
                        <a:t> </a:t>
                      </a:r>
                      <a:r>
                        <a:rPr lang="en-US" sz="2000" b="1" i="1" dirty="0" err="1">
                          <a:effectLst/>
                          <a:latin typeface="Times New Roman" pitchFamily="18" charset="0"/>
                          <a:cs typeface="Times New Roman" pitchFamily="18" charset="0"/>
                        </a:rPr>
                        <a:t>yếu</a:t>
                      </a:r>
                      <a:r>
                        <a:rPr lang="en-US" sz="2000" b="1" i="1" dirty="0">
                          <a:effectLst/>
                          <a:latin typeface="Times New Roman" pitchFamily="18" charset="0"/>
                          <a:cs typeface="Times New Roman" pitchFamily="18" charset="0"/>
                        </a:rPr>
                        <a:t> </a:t>
                      </a:r>
                      <a:r>
                        <a:rPr lang="en-US" sz="2000" b="1" i="1" dirty="0" err="1">
                          <a:effectLst/>
                          <a:latin typeface="Times New Roman" pitchFamily="18" charset="0"/>
                          <a:cs typeface="Times New Roman" pitchFamily="18" charset="0"/>
                        </a:rPr>
                        <a:t>tố</a:t>
                      </a:r>
                      <a:r>
                        <a:rPr lang="en-US" sz="2000" b="1" i="1" dirty="0">
                          <a:effectLst/>
                          <a:latin typeface="Times New Roman" pitchFamily="18" charset="0"/>
                          <a:cs typeface="Times New Roman" pitchFamily="18" charset="0"/>
                        </a:rPr>
                        <a:t> </a:t>
                      </a:r>
                      <a:endParaRPr lang="vi-VN" sz="2000" b="1" i="1"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r>
                        <a:rPr lang="en-US" sz="2000" b="1" i="1" dirty="0" err="1">
                          <a:effectLst/>
                          <a:latin typeface="Times New Roman" pitchFamily="18" charset="0"/>
                          <a:cs typeface="Times New Roman" pitchFamily="18" charset="0"/>
                        </a:rPr>
                        <a:t>Đặc</a:t>
                      </a:r>
                      <a:r>
                        <a:rPr lang="en-US" sz="2000" b="1" i="1" dirty="0">
                          <a:effectLst/>
                          <a:latin typeface="Times New Roman" pitchFamily="18" charset="0"/>
                          <a:cs typeface="Times New Roman" pitchFamily="18" charset="0"/>
                        </a:rPr>
                        <a:t> </a:t>
                      </a:r>
                      <a:r>
                        <a:rPr lang="en-US" sz="2000" b="1" i="1" dirty="0" err="1">
                          <a:effectLst/>
                          <a:latin typeface="Times New Roman" pitchFamily="18" charset="0"/>
                          <a:cs typeface="Times New Roman" pitchFamily="18" charset="0"/>
                        </a:rPr>
                        <a:t>điểm</a:t>
                      </a:r>
                      <a:r>
                        <a:rPr lang="en-US" sz="2000" b="1" i="1" dirty="0">
                          <a:effectLst/>
                          <a:latin typeface="Times New Roman" pitchFamily="18" charset="0"/>
                          <a:cs typeface="Times New Roman" pitchFamily="18" charset="0"/>
                        </a:rPr>
                        <a:t> </a:t>
                      </a:r>
                      <a:endParaRPr lang="vi-VN" sz="2000" b="1" i="1"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171511">
                <a:tc>
                  <a:txBody>
                    <a:bodyPr/>
                    <a:lstStyle/>
                    <a:p>
                      <a:pPr algn="ctr">
                        <a:spcAft>
                          <a:spcPts val="0"/>
                        </a:spcAft>
                      </a:pPr>
                      <a:endParaRPr lang="en-US" sz="1600" dirty="0">
                        <a:effectLst/>
                        <a:latin typeface="Times New Roman" pitchFamily="18" charset="0"/>
                        <a:cs typeface="Times New Roman" pitchFamily="18" charset="0"/>
                      </a:endParaRPr>
                    </a:p>
                    <a:p>
                      <a:pPr algn="ctr">
                        <a:spcAft>
                          <a:spcPts val="0"/>
                        </a:spcAft>
                      </a:pPr>
                      <a:endParaRPr lang="en-US" sz="1600" dirty="0">
                        <a:effectLst/>
                        <a:latin typeface="Times New Roman" pitchFamily="18" charset="0"/>
                        <a:cs typeface="Times New Roman" pitchFamily="18" charset="0"/>
                      </a:endParaRPr>
                    </a:p>
                    <a:p>
                      <a:pPr algn="ctr">
                        <a:spcAft>
                          <a:spcPts val="0"/>
                        </a:spcAft>
                      </a:pPr>
                      <a:r>
                        <a:rPr lang="en-US" sz="1600" dirty="0">
                          <a:effectLst/>
                          <a:latin typeface="Times New Roman" pitchFamily="18" charset="0"/>
                          <a:cs typeface="Times New Roman" pitchFamily="18" charset="0"/>
                        </a:rPr>
                        <a:t>1</a:t>
                      </a:r>
                      <a:endParaRPr lang="vi-VN" sz="16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endParaRPr lang="en-US" sz="1800" dirty="0">
                        <a:effectLst/>
                        <a:latin typeface="Times New Roman" pitchFamily="18" charset="0"/>
                        <a:cs typeface="Times New Roman" pitchFamily="18" charset="0"/>
                      </a:endParaRPr>
                    </a:p>
                    <a:p>
                      <a:pPr algn="ctr">
                        <a:spcAft>
                          <a:spcPts val="0"/>
                        </a:spcAft>
                      </a:pPr>
                      <a:r>
                        <a:rPr lang="en-US" sz="1800" dirty="0" err="1">
                          <a:effectLst/>
                          <a:latin typeface="Times New Roman" pitchFamily="18" charset="0"/>
                          <a:cs typeface="Times New Roman" pitchFamily="18" charset="0"/>
                        </a:rPr>
                        <a:t>Chủ</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đề</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en-US" sz="1800" dirty="0" err="1">
                          <a:effectLst/>
                          <a:latin typeface="Times New Roman" pitchFamily="18" charset="0"/>
                          <a:cs typeface="Times New Roman" pitchFamily="18" charset="0"/>
                        </a:rPr>
                        <a:t>Kể</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về</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cuộc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đời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một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số</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kiểu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quen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thuộc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xảy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ra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trong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đời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sống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đình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xã</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hội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con </a:t>
                      </a:r>
                      <a:r>
                        <a:rPr lang="en-US" sz="1800" dirty="0" err="1">
                          <a:effectLst/>
                          <a:latin typeface="Times New Roman" pitchFamily="18" charset="0"/>
                          <a:cs typeface="Times New Roman" pitchFamily="18" charset="0"/>
                        </a:rPr>
                        <a:t>người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từ</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rút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ra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bài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học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kinh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nghiệm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bài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học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đạo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lý</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cách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sống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lương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thiện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hướng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tới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những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điều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tốt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đẹp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tránh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cái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ác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cái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xấu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thể</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hiện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ước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mơ</a:t>
                      </a:r>
                      <a:r>
                        <a:rPr lang="en-US" sz="1800" dirty="0">
                          <a:effectLst/>
                          <a:latin typeface="Times New Roman" pitchFamily="18" charset="0"/>
                          <a:cs typeface="Times New Roman" pitchFamily="18" charset="0"/>
                        </a:rPr>
                        <a:t> , </a:t>
                      </a:r>
                      <a:r>
                        <a:rPr lang="en-US" sz="1800" dirty="0" err="1">
                          <a:effectLst/>
                          <a:latin typeface="Times New Roman" pitchFamily="18" charset="0"/>
                          <a:cs typeface="Times New Roman" pitchFamily="18" charset="0"/>
                        </a:rPr>
                        <a:t>khát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vọng</a:t>
                      </a:r>
                      <a:r>
                        <a:rPr lang="en-US" sz="1800" dirty="0">
                          <a:effectLst/>
                          <a:latin typeface="Times New Roman" pitchFamily="18" charset="0"/>
                          <a:cs typeface="Times New Roman" pitchFamily="18" charset="0"/>
                        </a:rPr>
                        <a:t>,...</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tác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giả</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dân</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445835">
                <a:tc>
                  <a:txBody>
                    <a:bodyPr/>
                    <a:lstStyle/>
                    <a:p>
                      <a:pPr algn="ctr">
                        <a:spcAft>
                          <a:spcPts val="0"/>
                        </a:spcAft>
                      </a:pPr>
                      <a:endParaRPr lang="en-US" sz="1600" dirty="0">
                        <a:effectLst/>
                        <a:latin typeface="Times New Roman" pitchFamily="18" charset="0"/>
                        <a:cs typeface="Times New Roman" pitchFamily="18" charset="0"/>
                      </a:endParaRPr>
                    </a:p>
                    <a:p>
                      <a:pPr algn="ctr">
                        <a:spcAft>
                          <a:spcPts val="0"/>
                        </a:spcAft>
                      </a:pPr>
                      <a:endParaRPr lang="en-US" sz="1600" dirty="0">
                        <a:effectLst/>
                        <a:latin typeface="Times New Roman" pitchFamily="18" charset="0"/>
                        <a:cs typeface="Times New Roman" pitchFamily="18" charset="0"/>
                      </a:endParaRPr>
                    </a:p>
                    <a:p>
                      <a:pPr algn="ctr">
                        <a:spcAft>
                          <a:spcPts val="0"/>
                        </a:spcAft>
                      </a:pPr>
                      <a:r>
                        <a:rPr lang="en-US" sz="1600" dirty="0">
                          <a:effectLst/>
                          <a:latin typeface="Times New Roman" pitchFamily="18" charset="0"/>
                          <a:cs typeface="Times New Roman" pitchFamily="18" charset="0"/>
                        </a:rPr>
                        <a:t>2</a:t>
                      </a:r>
                      <a:endParaRPr lang="vi-VN" sz="16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endParaRPr lang="en-US" sz="1800" dirty="0">
                        <a:effectLst/>
                        <a:latin typeface="Times New Roman" pitchFamily="18" charset="0"/>
                        <a:cs typeface="Times New Roman" pitchFamily="18" charset="0"/>
                      </a:endParaRPr>
                    </a:p>
                    <a:p>
                      <a:pPr algn="ctr">
                        <a:spcAft>
                          <a:spcPts val="0"/>
                        </a:spcAft>
                      </a:pPr>
                      <a:endParaRPr lang="en-US" sz="1800" dirty="0">
                        <a:effectLst/>
                        <a:latin typeface="Times New Roman" pitchFamily="18" charset="0"/>
                        <a:cs typeface="Times New Roman" pitchFamily="18" charset="0"/>
                      </a:endParaRPr>
                    </a:p>
                    <a:p>
                      <a:pPr algn="ctr">
                        <a:spcAft>
                          <a:spcPts val="0"/>
                        </a:spcAft>
                      </a:pP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bất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hạnh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người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mồ</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côi</a:t>
                      </a:r>
                      <a:r>
                        <a:rPr lang="en-US" sz="1800" dirty="0">
                          <a:effectLst/>
                          <a:latin typeface="Times New Roman" pitchFamily="18" charset="0"/>
                          <a:cs typeface="Times New Roman" pitchFamily="18" charset="0"/>
                        </a:rPr>
                        <a:t>, con </a:t>
                      </a:r>
                      <a:r>
                        <a:rPr lang="en-US" sz="1800" dirty="0" err="1">
                          <a:effectLst/>
                          <a:latin typeface="Times New Roman" pitchFamily="18" charset="0"/>
                          <a:cs typeface="Times New Roman" pitchFamily="18" charset="0"/>
                        </a:rPr>
                        <a:t>riêng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em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út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hình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dạng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xấu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xí</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dũng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sĩ</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tài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năng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lạ</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thông</a:t>
                      </a:r>
                      <a:r>
                        <a:rPr lang="en-US" sz="1800" dirty="0">
                          <a:effectLst/>
                          <a:latin typeface="Times New Roman" pitchFamily="18" charset="0"/>
                          <a:cs typeface="Times New Roman" pitchFamily="18" charset="0"/>
                        </a:rPr>
                        <a:t> minh </a:t>
                      </a:r>
                      <a:r>
                        <a:rPr lang="en-US" sz="1800" dirty="0" err="1">
                          <a:effectLst/>
                          <a:latin typeface="Times New Roman" pitchFamily="18" charset="0"/>
                          <a:cs typeface="Times New Roman" pitchFamily="18" charset="0"/>
                        </a:rPr>
                        <a:t>và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ngốc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nghếch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động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(con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biết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nói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năng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hoạt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động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tính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cách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như</a:t>
                      </a:r>
                      <a:r>
                        <a:rPr lang="en-US" sz="1800" dirty="0">
                          <a:effectLst/>
                          <a:latin typeface="Times New Roman" pitchFamily="18" charset="0"/>
                          <a:cs typeface="Times New Roman" pitchFamily="18" charset="0"/>
                        </a:rPr>
                        <a:t> con </a:t>
                      </a:r>
                      <a:r>
                        <a:rPr lang="en-US" sz="1800" dirty="0" err="1">
                          <a:effectLst/>
                          <a:latin typeface="Times New Roman" pitchFamily="18" charset="0"/>
                          <a:cs typeface="Times New Roman" pitchFamily="18" charset="0"/>
                        </a:rPr>
                        <a:t>người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Nhìn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chung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cổ</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tích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chưa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được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cá</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thể</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hóa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tâm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lý</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hóa</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897187">
                <a:tc>
                  <a:txBody>
                    <a:bodyPr/>
                    <a:lstStyle/>
                    <a:p>
                      <a:pPr algn="ctr">
                        <a:spcAft>
                          <a:spcPts val="0"/>
                        </a:spcAft>
                      </a:pPr>
                      <a:endParaRPr lang="en-US" sz="1800" dirty="0">
                        <a:effectLst/>
                        <a:latin typeface="Times New Roman" pitchFamily="18" charset="0"/>
                        <a:cs typeface="Times New Roman" pitchFamily="18" charset="0"/>
                      </a:endParaRPr>
                    </a:p>
                    <a:p>
                      <a:pPr algn="ctr">
                        <a:spcAft>
                          <a:spcPts val="0"/>
                        </a:spcAft>
                      </a:pPr>
                      <a:r>
                        <a:rPr lang="en-US" sz="1800" dirty="0">
                          <a:effectLst/>
                          <a:latin typeface="Times New Roman" pitchFamily="18" charset="0"/>
                          <a:cs typeface="Times New Roman" pitchFamily="18" charset="0"/>
                        </a:rPr>
                        <a:t>3</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endParaRPr lang="en-US" sz="1800" dirty="0">
                        <a:effectLst/>
                        <a:latin typeface="Times New Roman" pitchFamily="18" charset="0"/>
                        <a:cs typeface="Times New Roman" pitchFamily="18" charset="0"/>
                      </a:endParaRPr>
                    </a:p>
                    <a:p>
                      <a:pPr algn="ctr">
                        <a:spcAft>
                          <a:spcPts val="0"/>
                        </a:spcAft>
                      </a:pPr>
                      <a:r>
                        <a:rPr lang="en-US" sz="1800" dirty="0" err="1">
                          <a:effectLst/>
                          <a:latin typeface="Times New Roman" pitchFamily="18" charset="0"/>
                          <a:cs typeface="Times New Roman" pitchFamily="18" charset="0"/>
                        </a:rPr>
                        <a:t>Cốt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truyện</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r>
                        <a:rPr lang="en-US" sz="1800" dirty="0" err="1">
                          <a:effectLst/>
                          <a:latin typeface="Times New Roman" pitchFamily="18" charset="0"/>
                          <a:cs typeface="Times New Roman" pitchFamily="18" charset="0"/>
                        </a:rPr>
                        <a:t>Mang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tính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chất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tưởng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tượng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tính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khác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thường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sự</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việc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hành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động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được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xây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dựng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theo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một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vài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sơ</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đồ</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chung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như</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dũng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sĩ</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giết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quái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cứu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người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đẹp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người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xấu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xí</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nhưng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tốt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bụng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tài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giỏi</a:t>
                      </a:r>
                      <a:r>
                        <a:rPr lang="en-US" sz="1800" dirty="0">
                          <a:effectLst/>
                          <a:latin typeface="Times New Roman" pitchFamily="18" charset="0"/>
                          <a:cs typeface="Times New Roman" pitchFamily="18" charset="0"/>
                        </a:rPr>
                        <a:t>,...</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897187">
                <a:tc>
                  <a:txBody>
                    <a:bodyPr/>
                    <a:lstStyle/>
                    <a:p>
                      <a:pPr algn="ctr">
                        <a:spcAft>
                          <a:spcPts val="0"/>
                        </a:spcAft>
                      </a:pPr>
                      <a:endParaRPr lang="en-US" sz="1800" dirty="0">
                        <a:effectLst/>
                        <a:latin typeface="Times New Roman" pitchFamily="18" charset="0"/>
                        <a:cs typeface="Times New Roman" pitchFamily="18" charset="0"/>
                      </a:endParaRPr>
                    </a:p>
                    <a:p>
                      <a:pPr algn="ctr">
                        <a:spcAft>
                          <a:spcPts val="0"/>
                        </a:spcAft>
                      </a:pPr>
                      <a:r>
                        <a:rPr lang="en-US" sz="1800" dirty="0">
                          <a:effectLst/>
                          <a:latin typeface="Times New Roman" pitchFamily="18" charset="0"/>
                          <a:cs typeface="Times New Roman" pitchFamily="18" charset="0"/>
                        </a:rPr>
                        <a:t>4</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endParaRPr lang="en-US" sz="1800" dirty="0">
                        <a:effectLst/>
                        <a:latin typeface="Times New Roman" pitchFamily="18" charset="0"/>
                        <a:cs typeface="Times New Roman" pitchFamily="18" charset="0"/>
                      </a:endParaRPr>
                    </a:p>
                    <a:p>
                      <a:pPr algn="ctr">
                        <a:spcAft>
                          <a:spcPts val="0"/>
                        </a:spcAft>
                      </a:pPr>
                      <a:r>
                        <a:rPr lang="en-US" sz="1800" dirty="0" err="1">
                          <a:effectLst/>
                          <a:latin typeface="Times New Roman" pitchFamily="18" charset="0"/>
                          <a:cs typeface="Times New Roman" pitchFamily="18" charset="0"/>
                        </a:rPr>
                        <a:t>Lời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kể</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r>
                        <a:rPr lang="en-US" sz="1800" dirty="0" err="1">
                          <a:effectLst/>
                          <a:latin typeface="Times New Roman" pitchFamily="18" charset="0"/>
                          <a:cs typeface="Times New Roman" pitchFamily="18" charset="0"/>
                        </a:rPr>
                        <a:t>Thường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bắt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đầu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với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câu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kể</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ngày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xửa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ngày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xưa</a:t>
                      </a:r>
                      <a:r>
                        <a:rPr lang="en-US" sz="1800" dirty="0">
                          <a:effectLst/>
                          <a:latin typeface="Times New Roman" pitchFamily="18" charset="0"/>
                          <a:cs typeface="Times New Roman" pitchFamily="18" charset="0"/>
                        </a:rPr>
                        <a:t>' ở </a:t>
                      </a:r>
                      <a:r>
                        <a:rPr lang="en-US" sz="1800" dirty="0" err="1">
                          <a:effectLst/>
                          <a:latin typeface="Times New Roman" pitchFamily="18" charset="0"/>
                          <a:cs typeface="Times New Roman" pitchFamily="18" charset="0"/>
                        </a:rPr>
                        <a:t>thời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gian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không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gian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không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xác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định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kết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thúc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bằng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câu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rồi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họ</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sống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mãi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mãi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hạnh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phúc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về</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sau</a:t>
                      </a:r>
                      <a:r>
                        <a:rPr lang="en-US" sz="1800" dirty="0">
                          <a:effectLst/>
                          <a:latin typeface="Times New Roman" pitchFamily="18" charset="0"/>
                          <a:cs typeface="Times New Roman" pitchFamily="18" charset="0"/>
                        </a:rPr>
                        <a:t>".</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1171511">
                <a:tc>
                  <a:txBody>
                    <a:bodyPr/>
                    <a:lstStyle/>
                    <a:p>
                      <a:pPr algn="ctr">
                        <a:spcAft>
                          <a:spcPts val="0"/>
                        </a:spcAft>
                      </a:pPr>
                      <a:endParaRPr lang="en-US" sz="1800" dirty="0">
                        <a:effectLst/>
                        <a:latin typeface="Times New Roman" pitchFamily="18" charset="0"/>
                        <a:cs typeface="Times New Roman" pitchFamily="18" charset="0"/>
                      </a:endParaRPr>
                    </a:p>
                    <a:p>
                      <a:pPr algn="ctr">
                        <a:spcAft>
                          <a:spcPts val="0"/>
                        </a:spcAft>
                      </a:pPr>
                      <a:r>
                        <a:rPr lang="en-US" sz="1800" dirty="0">
                          <a:effectLst/>
                          <a:latin typeface="Times New Roman" pitchFamily="18" charset="0"/>
                          <a:cs typeface="Times New Roman" pitchFamily="18" charset="0"/>
                        </a:rPr>
                        <a:t>5</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endParaRPr lang="vi-VN" sz="1800" dirty="0">
                        <a:effectLst/>
                        <a:latin typeface="Times New Roman" pitchFamily="18" charset="0"/>
                        <a:cs typeface="Times New Roman" pitchFamily="18" charset="0"/>
                      </a:endParaRPr>
                    </a:p>
                    <a:p>
                      <a:pPr algn="ctr">
                        <a:spcAft>
                          <a:spcPts val="0"/>
                        </a:spcAft>
                      </a:pPr>
                      <a:r>
                        <a:rPr lang="vi-VN" sz="1800" dirty="0">
                          <a:effectLst/>
                          <a:latin typeface="Times New Roman" pitchFamily="18" charset="0"/>
                          <a:cs typeface="Times New Roman" pitchFamily="18" charset="0"/>
                        </a:rPr>
                        <a:t>Y</a:t>
                      </a:r>
                      <a:r>
                        <a:rPr lang="en-US" sz="1800" dirty="0" err="1">
                          <a:effectLst/>
                          <a:latin typeface="Times New Roman" pitchFamily="18" charset="0"/>
                          <a:cs typeface="Times New Roman" pitchFamily="18" charset="0"/>
                        </a:rPr>
                        <a:t>ếu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tố</a:t>
                      </a:r>
                      <a:r>
                        <a:rPr lang="en-US" sz="1800" dirty="0">
                          <a:effectLst/>
                          <a:latin typeface="Times New Roman" pitchFamily="18" charset="0"/>
                          <a:cs typeface="Times New Roman" pitchFamily="18" charset="0"/>
                        </a:rPr>
                        <a:t> </a:t>
                      </a:r>
                    </a:p>
                    <a:p>
                      <a:pPr algn="ctr">
                        <a:spcAft>
                          <a:spcPts val="0"/>
                        </a:spcAft>
                      </a:pPr>
                      <a:r>
                        <a:rPr lang="en-US" sz="1800" dirty="0" err="1">
                          <a:effectLst/>
                          <a:latin typeface="Times New Roman" pitchFamily="18" charset="0"/>
                          <a:cs typeface="Times New Roman" pitchFamily="18" charset="0"/>
                        </a:rPr>
                        <a:t>kỳ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ảo</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r>
                        <a:rPr lang="en-US" sz="1800" dirty="0" err="1">
                          <a:effectLst/>
                          <a:latin typeface="Times New Roman" pitchFamily="18" charset="0"/>
                          <a:cs typeface="Times New Roman" pitchFamily="18" charset="0"/>
                        </a:rPr>
                        <a:t>Yếu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tố</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huyền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ảo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thơ</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mộng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thế</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giới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ảo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thường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xâm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nhập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lẫn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nhau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với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thế</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giới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trần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tục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Thường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gồm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các</a:t>
                      </a:r>
                      <a:r>
                        <a:rPr lang="en-US" sz="1800" dirty="0">
                          <a:effectLst/>
                          <a:latin typeface="Times New Roman" pitchFamily="18" charset="0"/>
                          <a:cs typeface="Times New Roman" pitchFamily="18" charset="0"/>
                        </a:rPr>
                        <a:t> con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ảo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đồ</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ảo</a:t>
                      </a:r>
                      <a:r>
                        <a:rPr lang="en-US" sz="1800" dirty="0">
                          <a:effectLst/>
                          <a:latin typeface="Times New Roman" pitchFamily="18" charset="0"/>
                          <a:cs typeface="Times New Roman" pitchFamily="18" charset="0"/>
                        </a:rPr>
                        <a:t>,....</a:t>
                      </a:r>
                      <a:r>
                        <a:rPr lang="en-US" sz="1800" dirty="0" err="1">
                          <a:effectLst/>
                          <a:latin typeface="Times New Roman" pitchFamily="18" charset="0"/>
                          <a:cs typeface="Times New Roman" pitchFamily="18" charset="0"/>
                        </a:rPr>
                        <a:t>có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tác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dụng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thể</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hiện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mục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đích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tác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giả</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trong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việc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truyền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tải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chủ</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đề</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câu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chuyện</a:t>
                      </a:r>
                      <a:r>
                        <a:rPr lang="en-US" sz="1800" dirty="0">
                          <a:effectLst/>
                          <a:latin typeface="Times New Roman" pitchFamily="18" charset="0"/>
                          <a:cs typeface="Times New Roman" pitchFamily="18" charset="0"/>
                        </a:rPr>
                        <a:t>. </a:t>
                      </a:r>
                      <a:endParaRPr lang="vi-VN" sz="1800" dirty="0">
                        <a:solidFill>
                          <a:schemeClr val="tx1"/>
                        </a:solidFill>
                        <a:effectLst/>
                        <a:latin typeface="Times New Roman" pitchFamily="18" charset="0"/>
                        <a:ea typeface="Times New Roman"/>
                        <a:cs typeface="Times New Roman" pitchFamily="18" charset="0"/>
                      </a:endParaRPr>
                    </a:p>
                  </a:txBody>
                  <a:tcPr marL="37106" marR="37106" marT="37107" marB="3710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4"/>
          <p:cNvSpPr txBox="1">
            <a:spLocks noChangeArrowheads="1"/>
          </p:cNvSpPr>
          <p:nvPr/>
        </p:nvSpPr>
        <p:spPr bwMode="auto">
          <a:xfrm>
            <a:off x="1905000" y="227014"/>
            <a:ext cx="830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vi-VN" altLang="vi-VN" sz="2400" b="1">
                <a:cs typeface="Times New Roman" panose="02020603050405020304" pitchFamily="18" charset="0"/>
              </a:rPr>
              <a:t>Đáp án phiếu bài tập</a:t>
            </a:r>
          </a:p>
        </p:txBody>
      </p:sp>
      <p:graphicFrame>
        <p:nvGraphicFramePr>
          <p:cNvPr id="3" name="Table 2"/>
          <p:cNvGraphicFramePr>
            <a:graphicFrameLocks noGrp="1"/>
          </p:cNvGraphicFramePr>
          <p:nvPr/>
        </p:nvGraphicFramePr>
        <p:xfrm>
          <a:off x="13106400" y="1627189"/>
          <a:ext cx="207964" cy="365276"/>
        </p:xfrm>
        <a:graphic>
          <a:graphicData uri="http://schemas.openxmlformats.org/drawingml/2006/table">
            <a:tbl>
              <a:tblPr/>
              <a:tblGrid>
                <a:gridCol w="207964">
                  <a:extLst>
                    <a:ext uri="{9D8B030D-6E8A-4147-A177-3AD203B41FA5}">
                      <a16:colId xmlns:a16="http://schemas.microsoft.com/office/drawing/2014/main" val="20000"/>
                    </a:ext>
                  </a:extLst>
                </a:gridCol>
              </a:tblGrid>
              <a:tr h="365125">
                <a:tc>
                  <a:txBody>
                    <a:bodyPr/>
                    <a:lstStyle/>
                    <a:p>
                      <a:endParaRPr lang="vi-VN" sz="1800" dirty="0"/>
                    </a:p>
                  </a:txBody>
                  <a:tcPr marL="91282" marR="91282" marT="45478" marB="45478">
                    <a:lnL w="28575" cmpd="sng">
                      <a:solidFill>
                        <a:schemeClr val="bg1"/>
                      </a:solidFill>
                      <a:prstDash val="solid"/>
                    </a:lnL>
                    <a:lnR w="28575" cmpd="sng">
                      <a:solidFill>
                        <a:schemeClr val="bg1"/>
                      </a:solidFill>
                      <a:prstDash val="solid"/>
                    </a:lnR>
                    <a:lnT w="28575" cmpd="sng">
                      <a:solidFill>
                        <a:schemeClr val="bg1"/>
                      </a:solidFill>
                      <a:prstDash val="solid"/>
                    </a:lnT>
                    <a:lnB w="28575" cmpd="sng">
                      <a:solidFill>
                        <a:schemeClr val="bg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813317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57339" y="76200"/>
            <a:ext cx="9031287" cy="6781800"/>
          </a:xfrm>
          <a:prstGeom prst="roundRect">
            <a:avLst/>
          </a:prstGeom>
          <a:solidFill>
            <a:srgbClr val="00B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ea typeface="Times New Roman" panose="02020603050405020304" pitchFamily="18" charset="0"/>
              </a:rPr>
              <a:t> </a:t>
            </a:r>
            <a:endParaRPr lang="x-none" sz="1200" dirty="0">
              <a:solidFill>
                <a:srgbClr val="FFFFFF"/>
              </a:solidFill>
              <a:ea typeface="Times New Roman" panose="02020603050405020304" pitchFamily="18" charset="0"/>
            </a:endParaRPr>
          </a:p>
        </p:txBody>
      </p:sp>
      <p:graphicFrame>
        <p:nvGraphicFramePr>
          <p:cNvPr id="6" name="Table 6"/>
          <p:cNvGraphicFramePr>
            <a:graphicFrameLocks noGrp="1"/>
          </p:cNvGraphicFramePr>
          <p:nvPr/>
        </p:nvGraphicFramePr>
        <p:xfrm>
          <a:off x="1828800" y="76201"/>
          <a:ext cx="8458200" cy="6635749"/>
        </p:xfrm>
        <a:graphic>
          <a:graphicData uri="http://schemas.openxmlformats.org/drawingml/2006/table">
            <a:tbl>
              <a:tblPr/>
              <a:tblGrid>
                <a:gridCol w="19050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9215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0" u="none" strike="noStrike" cap="none" normalizeH="0" baseline="0" dirty="0">
                          <a:ln>
                            <a:noFill/>
                          </a:ln>
                          <a:solidFill>
                            <a:srgbClr val="C00000"/>
                          </a:solidFill>
                          <a:effectLst/>
                          <a:latin typeface="Times New Roman" pitchFamily="16" charset="0"/>
                          <a:cs typeface="Times New Roman" pitchFamily="16" charset="0"/>
                        </a:rPr>
                        <a:t>PHIẾU ĐÁNH GIÁ THEO TIÊU CHÍ</a:t>
                      </a:r>
                    </a:p>
                  </a:txBody>
                  <a:tcPr marT="45724" marB="45724"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37786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a:ln>
                            <a:noFill/>
                          </a:ln>
                          <a:solidFill>
                            <a:schemeClr val="tx1"/>
                          </a:solidFill>
                          <a:effectLst/>
                          <a:latin typeface="Times New Roman" pitchFamily="16" charset="0"/>
                          <a:cs typeface="Times New Roman" pitchFamily="16" charset="0"/>
                        </a:rPr>
                        <a:t>Nhóm: …………….</a:t>
                      </a:r>
                    </a:p>
                  </a:txBody>
                  <a:tcPr marT="45724" marB="45724"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1"/>
                  </a:ext>
                </a:extLst>
              </a:tr>
              <a:tr h="36833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1600" b="0" i="1" u="none" strike="noStrike" cap="none" normalizeH="0" baseline="0" dirty="0">
                        <a:ln>
                          <a:noFill/>
                        </a:ln>
                        <a:solidFill>
                          <a:schemeClr val="tx1"/>
                        </a:solidFill>
                        <a:effectLst/>
                        <a:latin typeface="Times New Roman" pitchFamily="16" charset="0"/>
                        <a:cs typeface="Times New Roman" pitchFamily="1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a:ln>
                            <a:noFill/>
                          </a:ln>
                          <a:solidFill>
                            <a:schemeClr val="tx1"/>
                          </a:solidFill>
                          <a:effectLst/>
                          <a:latin typeface="Times New Roman" pitchFamily="16" charset="0"/>
                          <a:cs typeface="Times New Roman" pitchFamily="16" charset="0"/>
                        </a:rPr>
                        <a:t>Tiêu chí</a:t>
                      </a:r>
                    </a:p>
                  </a:txBody>
                  <a:tcPr marT="45724" marB="45724"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a:ln>
                            <a:noFill/>
                          </a:ln>
                          <a:solidFill>
                            <a:schemeClr val="tx1"/>
                          </a:solidFill>
                          <a:effectLst/>
                          <a:latin typeface="Times New Roman" pitchFamily="16" charset="0"/>
                          <a:cs typeface="Times New Roman" pitchFamily="16" charset="0"/>
                        </a:rPr>
                        <a:t>Mức độ</a:t>
                      </a:r>
                    </a:p>
                  </a:txBody>
                  <a:tcPr marT="45724" marB="45724"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2"/>
                  </a:ext>
                </a:extLst>
              </a:tr>
              <a:tr h="376274">
                <a:tc vMerge="1">
                  <a:txBody>
                    <a:bodyPr/>
                    <a:lstStyle/>
                    <a:p>
                      <a:endParaRPr lang="vi-VN"/>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a:ln>
                            <a:noFill/>
                          </a:ln>
                          <a:solidFill>
                            <a:schemeClr val="tx1"/>
                          </a:solidFill>
                          <a:effectLst/>
                          <a:latin typeface="Times New Roman" pitchFamily="16" charset="0"/>
                          <a:cs typeface="Times New Roman" pitchFamily="16" charset="0"/>
                        </a:rPr>
                        <a:t>Chưa đạt</a:t>
                      </a:r>
                      <a:endParaRPr kumimoji="0" lang="vi-VN" sz="1600" b="0" i="1" u="none" strike="noStrike" cap="none" normalizeH="0" baseline="0" dirty="0">
                        <a:ln>
                          <a:noFill/>
                        </a:ln>
                        <a:solidFill>
                          <a:schemeClr val="tx1"/>
                        </a:solidFill>
                        <a:effectLst/>
                        <a:latin typeface="Times New Roman" pitchFamily="16" charset="0"/>
                        <a:cs typeface="Times New Roman" pitchFamily="16" charset="0"/>
                      </a:endParaRP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a:ln>
                            <a:noFill/>
                          </a:ln>
                          <a:solidFill>
                            <a:schemeClr val="tx1"/>
                          </a:solidFill>
                          <a:effectLst/>
                          <a:latin typeface="Times New Roman" pitchFamily="16" charset="0"/>
                          <a:cs typeface="Times New Roman" pitchFamily="16" charset="0"/>
                        </a:rPr>
                        <a:t>Đạt</a:t>
                      </a:r>
                      <a:endParaRPr kumimoji="0" lang="vi-VN" sz="1600" b="0" i="1" u="none" strike="noStrike" cap="none" normalizeH="0" baseline="0" dirty="0">
                        <a:ln>
                          <a:noFill/>
                        </a:ln>
                        <a:solidFill>
                          <a:schemeClr val="tx1"/>
                        </a:solidFill>
                        <a:effectLst/>
                        <a:latin typeface="Times New Roman" pitchFamily="16" charset="0"/>
                        <a:cs typeface="Times New Roman" pitchFamily="16" charset="0"/>
                      </a:endParaRP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a:ln>
                            <a:noFill/>
                          </a:ln>
                          <a:solidFill>
                            <a:schemeClr val="tx1"/>
                          </a:solidFill>
                          <a:effectLst/>
                          <a:latin typeface="Times New Roman" pitchFamily="16" charset="0"/>
                          <a:cs typeface="Times New Roman" pitchFamily="16" charset="0"/>
                        </a:rPr>
                        <a:t>Tốt</a:t>
                      </a:r>
                      <a:endParaRPr kumimoji="0" lang="vi-VN" sz="1600" b="0" i="1" u="none" strike="noStrike" cap="none" normalizeH="0" baseline="0" dirty="0">
                        <a:ln>
                          <a:noFill/>
                        </a:ln>
                        <a:solidFill>
                          <a:schemeClr val="tx1"/>
                        </a:solidFill>
                        <a:effectLst/>
                        <a:latin typeface="Times New Roman" pitchFamily="16" charset="0"/>
                        <a:cs typeface="Times New Roman" pitchFamily="16" charset="0"/>
                      </a:endParaRP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15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1. Chọn được câu chuyện hay, có ý nghĩa</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Chưa có chuyện để kể.</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Có chuyện để kể nhưng chưa hay.</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Câu chuyện hay và ấn tượng.</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193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2. Đóng vai nhân vật kể lại nội dung câu chuyện hấp dẫn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Chưa biết đóng vai, kể lại nội dung sơ sài, chưa đầ</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imes New Roman" pitchFamily="16" charset="0"/>
                          <a:cs typeface="Times New Roman" pitchFamily="16" charset="0"/>
                        </a:rPr>
                        <a:t> </a:t>
                      </a: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y đủ chi tiết để người nghe hiểu câu chuyện.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Biết đóng vai kể lại câu chuyện đầy </a:t>
                      </a:r>
                      <a:r>
                        <a:rPr kumimoji="0" lang="vi-VN" sz="1600" b="0" i="0" u="none" strike="noStrike" cap="none" normalizeH="0" baseline="0">
                          <a:ln>
                            <a:noFill/>
                          </a:ln>
                          <a:solidFill>
                            <a:srgbClr val="000000"/>
                          </a:solidFill>
                          <a:effectLst/>
                          <a:latin typeface="Times New Roman" pitchFamily="16" charset="0"/>
                          <a:cs typeface="Times New Roman" pitchFamily="16" charset="0"/>
                        </a:rPr>
                        <a:t>đủ sự </a:t>
                      </a: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việc chi tiết chính để người nghe hiểu được nội dung câu chuyện.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Biết đóng vai  kể lại đầy đủ nội dung câu chuyện hấp dẫn và lôi cuốn.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7545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3. Nói to, rõ ràng, truyền cảm,giọng điệu lời nói phù hợp với từng nhân vật</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Nói nhỏ, khó nghe; nói lắp, ngập ngừng…</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Nói to nhưng đôi chỗ lặp lại hoặc ngập ngừng 1 vài câu, giọng kể chưa linh hoạt</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Nói to, rõ ràng truyền cảm, lời kể hoạt với từng nhân vật trong truyện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46318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4. Sử dụng yếu tố phi ngôn ngữ phù hợp.</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Điệu bộ thiếu tự tin, mắt chưa nhìn vào người nghe; nét mặt chưa biểu cảm hoặc biểu cảm không phù hợp.</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a:ln>
                            <a:noFill/>
                          </a:ln>
                          <a:solidFill>
                            <a:srgbClr val="000000"/>
                          </a:solidFill>
                          <a:effectLst/>
                          <a:latin typeface="Times New Roman" pitchFamily="16" charset="0"/>
                          <a:cs typeface="Times New Roman" pitchFamily="16" charset="0"/>
                        </a:rPr>
                        <a:t>Điệu bộ tự tin, mắt nhìn vào người nghe; nét mặt biểu cảm phù hợp với nội dung câu chuyện.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  Điệu bộ rất tự tin, mắt nhìn vào người nghe; nét mặt sinh động.</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315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5. Mở đầu và kết thúc hợp lí</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Không chào hỏi/ và không có lời kết thúc bài nói.</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Có chào hỏi/ và có lời kết thúc bài nói.</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Chào hỏi/ và kết thúc bài nói một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 cách hấp dẫn.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625088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noChangeArrowheads="1"/>
          </p:cNvSpPr>
          <p:nvPr>
            <p:ph type="title"/>
          </p:nvPr>
        </p:nvSpPr>
        <p:spPr/>
        <p:txBody>
          <a:bodyPr/>
          <a:lstStyle/>
          <a:p>
            <a:endParaRPr lang="en-US" altLang="en-US"/>
          </a:p>
        </p:txBody>
      </p:sp>
      <p:sp>
        <p:nvSpPr>
          <p:cNvPr id="115715" name="Content Placeholder 2"/>
          <p:cNvSpPr>
            <a:spLocks noGrp="1" noChangeArrowheads="1"/>
          </p:cNvSpPr>
          <p:nvPr>
            <p:ph idx="1"/>
          </p:nvPr>
        </p:nvSpPr>
        <p:spPr/>
        <p:txBody>
          <a:bodyPr/>
          <a:lstStyle/>
          <a:p>
            <a:endParaRPr lang="en-US" altLang="en-US"/>
          </a:p>
        </p:txBody>
      </p:sp>
      <p:pic>
        <p:nvPicPr>
          <p:cNvPr id="1157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614" y="2963863"/>
            <a:ext cx="3481387"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3397250" y="3576638"/>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a:solidFill>
                  <a:srgbClr val="0070C0"/>
                </a:solidFill>
                <a:cs typeface="Times New Roman" panose="02020603050405020304" pitchFamily="18" charset="0"/>
              </a:rPr>
              <a:t>TRƯỚC KHI NÓI</a:t>
            </a:r>
          </a:p>
        </p:txBody>
      </p:sp>
      <p:sp>
        <p:nvSpPr>
          <p:cNvPr id="7" name="TextBox 6"/>
          <p:cNvSpPr txBox="1">
            <a:spLocks noChangeArrowheads="1"/>
          </p:cNvSpPr>
          <p:nvPr/>
        </p:nvSpPr>
        <p:spPr bwMode="auto">
          <a:xfrm>
            <a:off x="1981200" y="4373563"/>
            <a:ext cx="7405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vi-VN" altLang="en-US" sz="2400" b="1">
                <a:solidFill>
                  <a:srgbClr val="7030A0"/>
                </a:solidFill>
                <a:cs typeface="Times New Roman" panose="02020603050405020304" pitchFamily="18" charset="0"/>
              </a:rPr>
              <a:t>1. Chuẩn bị nội dung </a:t>
            </a:r>
            <a:endParaRPr lang="en-US" altLang="en-US" sz="2400">
              <a:solidFill>
                <a:srgbClr val="7030A0"/>
              </a:solidFill>
              <a:cs typeface="Times New Roman" panose="02020603050405020304" pitchFamily="18" charset="0"/>
            </a:endParaRPr>
          </a:p>
        </p:txBody>
      </p:sp>
      <p:sp>
        <p:nvSpPr>
          <p:cNvPr id="8" name="TextBox 7"/>
          <p:cNvSpPr txBox="1">
            <a:spLocks noChangeArrowheads="1"/>
          </p:cNvSpPr>
          <p:nvPr/>
        </p:nvSpPr>
        <p:spPr bwMode="auto">
          <a:xfrm>
            <a:off x="1905001" y="4779963"/>
            <a:ext cx="7396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Times New Roman" panose="02020603050405020304" pitchFamily="18" charset="0"/>
              </a:rPr>
              <a:t>- Xác định mục đích nói và người nghe.</a:t>
            </a:r>
          </a:p>
        </p:txBody>
      </p:sp>
      <p:sp>
        <p:nvSpPr>
          <p:cNvPr id="9" name="TextBox 8"/>
          <p:cNvSpPr txBox="1">
            <a:spLocks noChangeArrowheads="1"/>
          </p:cNvSpPr>
          <p:nvPr/>
        </p:nvSpPr>
        <p:spPr bwMode="auto">
          <a:xfrm>
            <a:off x="1905001" y="5121276"/>
            <a:ext cx="7250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vi-VN" altLang="en-US" sz="2400" b="1">
                <a:solidFill>
                  <a:srgbClr val="7030A0"/>
                </a:solidFill>
                <a:cs typeface="Times New Roman" panose="02020603050405020304" pitchFamily="18" charset="0"/>
              </a:rPr>
              <a:t>2. Tập luyện</a:t>
            </a:r>
            <a:endParaRPr lang="en-US" altLang="en-US" sz="2400">
              <a:solidFill>
                <a:srgbClr val="7030A0"/>
              </a:solidFill>
              <a:cs typeface="Times New Roman" panose="02020603050405020304" pitchFamily="18" charset="0"/>
            </a:endParaRPr>
          </a:p>
        </p:txBody>
      </p:sp>
      <p:sp>
        <p:nvSpPr>
          <p:cNvPr id="10" name="TextBox 9"/>
          <p:cNvSpPr txBox="1">
            <a:spLocks noChangeArrowheads="1"/>
          </p:cNvSpPr>
          <p:nvPr/>
        </p:nvSpPr>
        <p:spPr bwMode="auto">
          <a:xfrm>
            <a:off x="1876426" y="5619750"/>
            <a:ext cx="7248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vi-VN" altLang="en-US" sz="2000">
                <a:cs typeface="Times New Roman" panose="02020603050405020304" pitchFamily="18" charset="0"/>
              </a:rPr>
              <a:t>- Tập nói một mình.</a:t>
            </a:r>
            <a:endParaRPr lang="en-US" altLang="en-US" sz="2000">
              <a:cs typeface="Times New Roman" panose="02020603050405020304" pitchFamily="18" charset="0"/>
            </a:endParaRPr>
          </a:p>
        </p:txBody>
      </p:sp>
      <p:pic>
        <p:nvPicPr>
          <p:cNvPr id="115723"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25742">
            <a:off x="9277350" y="-33338"/>
            <a:ext cx="14097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4" name="图片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430929" flipH="1">
            <a:off x="1363662" y="6351"/>
            <a:ext cx="1450976"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1876426" y="5975350"/>
            <a:ext cx="7248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vi-VN" altLang="en-US" sz="2000">
                <a:cs typeface="Times New Roman" panose="02020603050405020304" pitchFamily="18" charset="0"/>
              </a:rPr>
              <a:t>- Tập nói trước nhóm.</a:t>
            </a:r>
            <a:endParaRPr lang="en-US" altLang="en-US" sz="2000">
              <a:cs typeface="Times New Roman" panose="02020603050405020304" pitchFamily="18" charset="0"/>
            </a:endParaRPr>
          </a:p>
        </p:txBody>
      </p:sp>
    </p:spTree>
    <p:extLst>
      <p:ext uri="{BB962C8B-B14F-4D97-AF65-F5344CB8AC3E}">
        <p14:creationId xmlns:p14="http://schemas.microsoft.com/office/powerpoint/2010/main" val="26481805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6" presetClass="entr" presetSubtype="16"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strips(downLeft)">
                                      <p:cBhvr>
                                        <p:cTn id="17" dur="500"/>
                                        <p:tgtEl>
                                          <p:spTgt spid="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strips(downLeft)">
                                      <p:cBhvr>
                                        <p:cTn id="22" dur="500"/>
                                        <p:tgtEl>
                                          <p:spTgt spid="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strips(downLeft)">
                                      <p:cBhvr>
                                        <p:cTn id="27" dur="500"/>
                                        <p:tgtEl>
                                          <p:spTgt spid="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strips(downLeft)">
                                      <p:cBhvr>
                                        <p:cTn id="32" dur="500"/>
                                        <p:tgtEl>
                                          <p:spTgt spid="1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strips(downLeft)">
                                      <p:cBhvr>
                                        <p:cTn id="3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noChangeArrowheads="1"/>
          </p:cNvSpPr>
          <p:nvPr>
            <p:ph type="title"/>
          </p:nvPr>
        </p:nvSpPr>
        <p:spPr/>
        <p:txBody>
          <a:bodyPr/>
          <a:lstStyle/>
          <a:p>
            <a:endParaRPr lang="vi-VN" altLang="vi-VN"/>
          </a:p>
        </p:txBody>
      </p:sp>
      <p:sp>
        <p:nvSpPr>
          <p:cNvPr id="116739" name="Content Placeholder 2"/>
          <p:cNvSpPr>
            <a:spLocks noGrp="1" noChangeArrowheads="1"/>
          </p:cNvSpPr>
          <p:nvPr>
            <p:ph idx="1"/>
          </p:nvPr>
        </p:nvSpPr>
        <p:spPr/>
        <p:txBody>
          <a:bodyPr/>
          <a:lstStyle/>
          <a:p>
            <a:endParaRPr lang="vi-VN" altLang="vi-VN"/>
          </a:p>
        </p:txBody>
      </p:sp>
      <p:pic>
        <p:nvPicPr>
          <p:cNvPr id="1167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7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614" y="2963863"/>
            <a:ext cx="348138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3457575" y="3402014"/>
            <a:ext cx="457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vi-VN" altLang="vi-VN" sz="2400" b="1">
                <a:solidFill>
                  <a:srgbClr val="0070C0"/>
                </a:solidFill>
                <a:cs typeface="Times New Roman" panose="02020603050405020304" pitchFamily="18" charset="0"/>
              </a:rPr>
              <a:t>KHI NÓI</a:t>
            </a:r>
          </a:p>
        </p:txBody>
      </p:sp>
      <p:pic>
        <p:nvPicPr>
          <p:cNvPr id="116743"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25742">
            <a:off x="9277350" y="-33338"/>
            <a:ext cx="14097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4" name="图片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430929" flipH="1">
            <a:off x="1363662" y="6351"/>
            <a:ext cx="1450976"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628775" y="3921125"/>
            <a:ext cx="822960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01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150000"/>
              </a:lnSpc>
              <a:spcBef>
                <a:spcPts val="600"/>
              </a:spcBef>
              <a:buFontTx/>
              <a:buChar char="-"/>
            </a:pPr>
            <a:r>
              <a:rPr lang="vi-VN" altLang="vi-VN" sz="2000" b="1">
                <a:solidFill>
                  <a:srgbClr val="7030A0"/>
                </a:solidFill>
                <a:cs typeface="Calibri" panose="020F0502020204030204" pitchFamily="34" charset="0"/>
              </a:rPr>
              <a:t>Yêu cầu nói:</a:t>
            </a:r>
          </a:p>
          <a:p>
            <a:pPr algn="just">
              <a:lnSpc>
                <a:spcPct val="150000"/>
              </a:lnSpc>
              <a:spcBef>
                <a:spcPts val="600"/>
              </a:spcBef>
              <a:buNone/>
            </a:pPr>
            <a:r>
              <a:rPr lang="vi-VN" altLang="vi-VN" sz="2000">
                <a:solidFill>
                  <a:srgbClr val="000000"/>
                </a:solidFill>
                <a:cs typeface="Calibri" panose="020F0502020204030204" pitchFamily="34" charset="0"/>
              </a:rPr>
              <a:t>+ Nói đúng mục đích (đóng vai nhân vật kể lại một câu chuyện cổ tích).</a:t>
            </a:r>
          </a:p>
          <a:p>
            <a:pPr algn="just">
              <a:lnSpc>
                <a:spcPct val="150000"/>
              </a:lnSpc>
              <a:spcBef>
                <a:spcPts val="600"/>
              </a:spcBef>
              <a:buNone/>
            </a:pPr>
            <a:r>
              <a:rPr lang="vi-VN" altLang="vi-VN" sz="2000">
                <a:solidFill>
                  <a:srgbClr val="000000"/>
                </a:solidFill>
                <a:cs typeface="Calibri" panose="020F0502020204030204" pitchFamily="34" charset="0"/>
              </a:rPr>
              <a:t>+ Nội dung nói có đầy đủ các sự việc, có mở đầu, có kết thúc hợp lí.</a:t>
            </a:r>
          </a:p>
          <a:p>
            <a:pPr algn="just">
              <a:lnSpc>
                <a:spcPct val="150000"/>
              </a:lnSpc>
              <a:spcBef>
                <a:spcPct val="0"/>
              </a:spcBef>
              <a:spcAft>
                <a:spcPts val="600"/>
              </a:spcAft>
              <a:buNone/>
            </a:pPr>
            <a:r>
              <a:rPr lang="vi-VN" altLang="vi-VN" sz="2000">
                <a:solidFill>
                  <a:srgbClr val="000000"/>
                </a:solidFill>
                <a:cs typeface="Times New Roman" panose="02020603050405020304" pitchFamily="18" charset="0"/>
              </a:rPr>
              <a:t>+ Nói to, rõ ràng, truyền cảm.</a:t>
            </a:r>
          </a:p>
          <a:p>
            <a:pPr algn="just">
              <a:lnSpc>
                <a:spcPct val="150000"/>
              </a:lnSpc>
              <a:spcBef>
                <a:spcPct val="0"/>
              </a:spcBef>
              <a:spcAft>
                <a:spcPts val="600"/>
              </a:spcAft>
              <a:buNone/>
            </a:pPr>
            <a:r>
              <a:rPr lang="vi-VN" altLang="vi-VN" sz="2000">
                <a:solidFill>
                  <a:srgbClr val="000000"/>
                </a:solidFill>
                <a:cs typeface="Times New Roman" panose="02020603050405020304" pitchFamily="18" charset="0"/>
              </a:rPr>
              <a:t>+ Điệu bộ, cử chỉ, nét mặt, ánh mắt… phù hợp.</a:t>
            </a:r>
            <a:endParaRPr lang="vi-VN" altLang="vi-VN" sz="200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1258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6" presetClass="entr" presetSubtype="16"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noChangeArrowheads="1"/>
          </p:cNvSpPr>
          <p:nvPr>
            <p:ph type="title"/>
          </p:nvPr>
        </p:nvSpPr>
        <p:spPr/>
        <p:txBody>
          <a:bodyPr/>
          <a:lstStyle/>
          <a:p>
            <a:endParaRPr lang="en-US" altLang="en-US"/>
          </a:p>
        </p:txBody>
      </p:sp>
      <p:sp>
        <p:nvSpPr>
          <p:cNvPr id="117763" name="Content Placeholder 2"/>
          <p:cNvSpPr>
            <a:spLocks noGrp="1" noChangeArrowheads="1"/>
          </p:cNvSpPr>
          <p:nvPr>
            <p:ph idx="1"/>
          </p:nvPr>
        </p:nvSpPr>
        <p:spPr/>
        <p:txBody>
          <a:bodyPr/>
          <a:lstStyle/>
          <a:p>
            <a:endParaRPr lang="en-US" altLang="en-US"/>
          </a:p>
        </p:txBody>
      </p:sp>
      <p:pic>
        <p:nvPicPr>
          <p:cNvPr id="1177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3"/>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2508250" y="519114"/>
            <a:ext cx="71755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6" name="图片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1066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7" name="图片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136574">
            <a:off x="8080375" y="479425"/>
            <a:ext cx="248920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A_库_文本框 7"/>
          <p:cNvPicPr>
            <a:picLocks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3378200" y="2095500"/>
            <a:ext cx="5359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7702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1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53" presetClass="entr" presetSubtype="16" fill="hold" nodeType="withEffect">
                                  <p:stCondLst>
                                    <p:cond delay="150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6" presetClass="emph" presetSubtype="0" accel="30000" decel="26000" autoRev="1" fill="hold" nodeType="withEffect">
                                  <p:stCondLst>
                                    <p:cond delay="1900"/>
                                  </p:stCondLst>
                                  <p:childTnLst>
                                    <p:animScale>
                                      <p:cBhvr>
                                        <p:cTn id="14" dur="50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57339" y="76200"/>
            <a:ext cx="9031287" cy="6781800"/>
          </a:xfrm>
          <a:prstGeom prst="roundRect">
            <a:avLst/>
          </a:prstGeom>
          <a:solidFill>
            <a:srgbClr val="00B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ea typeface="Times New Roman" panose="02020603050405020304" pitchFamily="18" charset="0"/>
              </a:rPr>
              <a:t> </a:t>
            </a:r>
            <a:endParaRPr lang="x-none" sz="1200" dirty="0">
              <a:solidFill>
                <a:srgbClr val="FFFFFF"/>
              </a:solidFill>
              <a:ea typeface="Times New Roman" panose="02020603050405020304" pitchFamily="18" charset="0"/>
            </a:endParaRPr>
          </a:p>
        </p:txBody>
      </p:sp>
      <p:graphicFrame>
        <p:nvGraphicFramePr>
          <p:cNvPr id="6" name="Table 6"/>
          <p:cNvGraphicFramePr>
            <a:graphicFrameLocks noGrp="1"/>
          </p:cNvGraphicFramePr>
          <p:nvPr/>
        </p:nvGraphicFramePr>
        <p:xfrm>
          <a:off x="1828800" y="76200"/>
          <a:ext cx="8458200" cy="6635749"/>
        </p:xfrm>
        <a:graphic>
          <a:graphicData uri="http://schemas.openxmlformats.org/drawingml/2006/table">
            <a:tbl>
              <a:tblPr/>
              <a:tblGrid>
                <a:gridCol w="19050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9215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0" u="none" strike="noStrike" cap="none" normalizeH="0" baseline="0" dirty="0">
                          <a:ln>
                            <a:noFill/>
                          </a:ln>
                          <a:solidFill>
                            <a:srgbClr val="C00000"/>
                          </a:solidFill>
                          <a:effectLst/>
                          <a:latin typeface="Times New Roman" pitchFamily="16" charset="0"/>
                          <a:cs typeface="Times New Roman" pitchFamily="16" charset="0"/>
                        </a:rPr>
                        <a:t>PHIẾU ĐÁNH GIÁ THEO TIÊU CHÍ</a:t>
                      </a:r>
                    </a:p>
                  </a:txBody>
                  <a:tcPr marT="45724" marB="45724"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37786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a:ln>
                            <a:noFill/>
                          </a:ln>
                          <a:solidFill>
                            <a:schemeClr val="tx1"/>
                          </a:solidFill>
                          <a:effectLst/>
                          <a:latin typeface="Times New Roman" pitchFamily="16" charset="0"/>
                          <a:cs typeface="Times New Roman" pitchFamily="16" charset="0"/>
                        </a:rPr>
                        <a:t>Nhóm: …………….</a:t>
                      </a:r>
                    </a:p>
                  </a:txBody>
                  <a:tcPr marT="45724" marB="45724"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1"/>
                  </a:ext>
                </a:extLst>
              </a:tr>
              <a:tr h="36833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1600" b="0" i="1" u="none" strike="noStrike" cap="none" normalizeH="0" baseline="0" dirty="0">
                        <a:ln>
                          <a:noFill/>
                        </a:ln>
                        <a:solidFill>
                          <a:schemeClr val="tx1"/>
                        </a:solidFill>
                        <a:effectLst/>
                        <a:latin typeface="Times New Roman" pitchFamily="16" charset="0"/>
                        <a:cs typeface="Times New Roman" pitchFamily="1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a:ln>
                            <a:noFill/>
                          </a:ln>
                          <a:solidFill>
                            <a:schemeClr val="tx1"/>
                          </a:solidFill>
                          <a:effectLst/>
                          <a:latin typeface="Times New Roman" pitchFamily="16" charset="0"/>
                          <a:cs typeface="Times New Roman" pitchFamily="16" charset="0"/>
                        </a:rPr>
                        <a:t>Tiêu chí</a:t>
                      </a:r>
                    </a:p>
                  </a:txBody>
                  <a:tcPr marT="45724" marB="45724"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a:ln>
                            <a:noFill/>
                          </a:ln>
                          <a:solidFill>
                            <a:schemeClr val="tx1"/>
                          </a:solidFill>
                          <a:effectLst/>
                          <a:latin typeface="Times New Roman" pitchFamily="16" charset="0"/>
                          <a:cs typeface="Times New Roman" pitchFamily="16" charset="0"/>
                        </a:rPr>
                        <a:t>Mức độ</a:t>
                      </a:r>
                    </a:p>
                  </a:txBody>
                  <a:tcPr marT="45724" marB="45724"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2"/>
                  </a:ext>
                </a:extLst>
              </a:tr>
              <a:tr h="376274">
                <a:tc vMerge="1">
                  <a:txBody>
                    <a:bodyPr/>
                    <a:lstStyle/>
                    <a:p>
                      <a:endParaRPr lang="vi-VN"/>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a:ln>
                            <a:noFill/>
                          </a:ln>
                          <a:solidFill>
                            <a:schemeClr val="tx1"/>
                          </a:solidFill>
                          <a:effectLst/>
                          <a:latin typeface="Times New Roman" pitchFamily="16" charset="0"/>
                          <a:cs typeface="Times New Roman" pitchFamily="16" charset="0"/>
                        </a:rPr>
                        <a:t>Chưa đạt</a:t>
                      </a:r>
                      <a:endParaRPr kumimoji="0" lang="vi-VN" sz="1600" b="0" i="1" u="none" strike="noStrike" cap="none" normalizeH="0" baseline="0" dirty="0">
                        <a:ln>
                          <a:noFill/>
                        </a:ln>
                        <a:solidFill>
                          <a:schemeClr val="tx1"/>
                        </a:solidFill>
                        <a:effectLst/>
                        <a:latin typeface="Times New Roman" pitchFamily="16" charset="0"/>
                        <a:cs typeface="Times New Roman" pitchFamily="16" charset="0"/>
                      </a:endParaRP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a:ln>
                            <a:noFill/>
                          </a:ln>
                          <a:solidFill>
                            <a:schemeClr val="tx1"/>
                          </a:solidFill>
                          <a:effectLst/>
                          <a:latin typeface="Times New Roman" pitchFamily="16" charset="0"/>
                          <a:cs typeface="Times New Roman" pitchFamily="16" charset="0"/>
                        </a:rPr>
                        <a:t>Đạt</a:t>
                      </a:r>
                      <a:endParaRPr kumimoji="0" lang="vi-VN" sz="1600" b="0" i="1" u="none" strike="noStrike" cap="none" normalizeH="0" baseline="0" dirty="0">
                        <a:ln>
                          <a:noFill/>
                        </a:ln>
                        <a:solidFill>
                          <a:schemeClr val="tx1"/>
                        </a:solidFill>
                        <a:effectLst/>
                        <a:latin typeface="Times New Roman" pitchFamily="16" charset="0"/>
                        <a:cs typeface="Times New Roman" pitchFamily="16" charset="0"/>
                      </a:endParaRP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dirty="0">
                          <a:ln>
                            <a:noFill/>
                          </a:ln>
                          <a:solidFill>
                            <a:schemeClr val="tx1"/>
                          </a:solidFill>
                          <a:effectLst/>
                          <a:latin typeface="Times New Roman" pitchFamily="16" charset="0"/>
                          <a:cs typeface="Times New Roman" pitchFamily="16" charset="0"/>
                        </a:rPr>
                        <a:t>Tốt</a:t>
                      </a:r>
                      <a:endParaRPr kumimoji="0" lang="vi-VN" sz="1600" b="0" i="1" u="none" strike="noStrike" cap="none" normalizeH="0" baseline="0" dirty="0">
                        <a:ln>
                          <a:noFill/>
                        </a:ln>
                        <a:solidFill>
                          <a:schemeClr val="tx1"/>
                        </a:solidFill>
                        <a:effectLst/>
                        <a:latin typeface="Times New Roman" pitchFamily="16" charset="0"/>
                        <a:cs typeface="Times New Roman" pitchFamily="16" charset="0"/>
                      </a:endParaRP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15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1. Chọn được câu chuyện hay, có ý nghĩa</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Chưa có chuyện để kể.</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Có chuyện để kể nhưng chưa hay.</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Câu chuyện hay và ấn tượng.</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193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2. Đóng vai nhân vật kể lại nội dung câu chuyện hấp dẫn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Chưa biết đóng vai, kể lại nội dung sơ sài, chưa đầ</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imes New Roman" pitchFamily="16" charset="0"/>
                          <a:cs typeface="Times New Roman" pitchFamily="16" charset="0"/>
                        </a:rPr>
                        <a:t> </a:t>
                      </a: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y đủ chi tiết để người nghe hiểu câu chuyện.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Biết đóng vai kể lại câu chuyện đầy </a:t>
                      </a:r>
                      <a:r>
                        <a:rPr kumimoji="0" lang="vi-VN" sz="1600" b="0" i="0" u="none" strike="noStrike" cap="none" normalizeH="0" baseline="0">
                          <a:ln>
                            <a:noFill/>
                          </a:ln>
                          <a:solidFill>
                            <a:srgbClr val="000000"/>
                          </a:solidFill>
                          <a:effectLst/>
                          <a:latin typeface="Times New Roman" pitchFamily="16" charset="0"/>
                          <a:cs typeface="Times New Roman" pitchFamily="16" charset="0"/>
                        </a:rPr>
                        <a:t>đủ sự </a:t>
                      </a: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việc chi tiết chính để người nghe hiểu được nội dung câu chuyện.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Biết đóng vai  kể lại đầy đủ nội dung câu chuyện hấp dẫn và lôi cuốn.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7545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3. Nói to, rõ ràng, truyền cảm,giọng điệu lời nói phù hợp với từng nhân vật</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Nói nhỏ, khó nghe; nói lắp, ngập ngừng…</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Nói to nhưng đôi chỗ lặp lại hoặc ngập ngừng 1 vài câu, giọng kể chưa linh hoạt</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Nói to, rõ ràng truyền cảm, lời kể hoạt với từng nhân vật trong truyện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46318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4. Sử dụng yếu tố phi ngôn ngữ phù hợp.</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Điệu bộ thiếu tự tin, mắt chưa nhìn vào người nghe; nét mặt chưa biểu cảm hoặc biểu cảm không phù hợp.</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a:ln>
                            <a:noFill/>
                          </a:ln>
                          <a:solidFill>
                            <a:srgbClr val="000000"/>
                          </a:solidFill>
                          <a:effectLst/>
                          <a:latin typeface="Times New Roman" pitchFamily="16" charset="0"/>
                          <a:cs typeface="Times New Roman" pitchFamily="16" charset="0"/>
                        </a:rPr>
                        <a:t>Điệu bộ tự tin, mắt nhìn vào người nghe; nét mặt biểu cảm phù hợp với nội dung câu chuyện.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  Điệu bộ rất tự tin, mắt nhìn vào người nghe; nét mặt sinh động.</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315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5. Mở đầu và kết thúc hợp lí</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Không chào hỏi/ và không có lời kết thúc bài nói.</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Có chào hỏi/ và có lời kết thúc bài nói.</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Chào hỏi/ và kết thúc bài nói một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a:ln>
                            <a:noFill/>
                          </a:ln>
                          <a:solidFill>
                            <a:srgbClr val="000000"/>
                          </a:solidFill>
                          <a:effectLst/>
                          <a:latin typeface="Times New Roman" pitchFamily="16" charset="0"/>
                          <a:cs typeface="Times New Roman" pitchFamily="16" charset="0"/>
                        </a:rPr>
                        <a:t> cách hấp dẫn.</a:t>
                      </a:r>
                    </a:p>
                  </a:txBody>
                  <a:tcPr marL="68580" marR="68580"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61346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noChangeArrowheads="1"/>
          </p:cNvSpPr>
          <p:nvPr>
            <p:ph type="title"/>
          </p:nvPr>
        </p:nvSpPr>
        <p:spPr/>
        <p:txBody>
          <a:bodyPr/>
          <a:lstStyle/>
          <a:p>
            <a:endParaRPr lang="en-US" altLang="en-US"/>
          </a:p>
        </p:txBody>
      </p:sp>
      <p:sp>
        <p:nvSpPr>
          <p:cNvPr id="11" name="Rounded Rectangle 10"/>
          <p:cNvSpPr/>
          <p:nvPr/>
        </p:nvSpPr>
        <p:spPr>
          <a:xfrm>
            <a:off x="3124200" y="1417638"/>
            <a:ext cx="6172200" cy="46021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a:p>
        </p:txBody>
      </p:sp>
      <p:pic>
        <p:nvPicPr>
          <p:cNvPr id="119812" name="Picture 8"/>
          <p:cNvPicPr>
            <a:picLocks noChangeAspect="1" noChangeArrowheads="1"/>
          </p:cNvPicPr>
          <p:nvPr/>
        </p:nvPicPr>
        <p:blipFill>
          <a:blip r:embed="rId2">
            <a:extLst>
              <a:ext uri="{28A0092B-C50C-407E-A947-70E740481C1C}">
                <a14:useLocalDpi xmlns:a14="http://schemas.microsoft.com/office/drawing/2010/main" val="0"/>
              </a:ext>
            </a:extLst>
          </a:blip>
          <a:srcRect b="6593"/>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81400" y="3198813"/>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vi-VN" altLang="en-US" b="1">
                <a:solidFill>
                  <a:srgbClr val="7030A0"/>
                </a:solidFill>
                <a:cs typeface="Times New Roman" panose="02020603050405020304" pitchFamily="18" charset="0"/>
              </a:rPr>
              <a:t>LUYỆN TẬP- VẬN DỤNG </a:t>
            </a:r>
            <a:endParaRPr lang="en-US" altLang="en-US">
              <a:solidFill>
                <a:srgbClr val="7030A0"/>
              </a:solidFill>
              <a:cs typeface="Times New Roman" panose="02020603050405020304" pitchFamily="18" charset="0"/>
            </a:endParaRPr>
          </a:p>
        </p:txBody>
      </p:sp>
    </p:spTree>
    <p:extLst>
      <p:ext uri="{BB962C8B-B14F-4D97-AF65-F5344CB8AC3E}">
        <p14:creationId xmlns:p14="http://schemas.microsoft.com/office/powerpoint/2010/main" val="16303216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0" y="63500"/>
            <a:ext cx="9031288" cy="6781800"/>
          </a:xfrm>
          <a:prstGeom prst="roundRect">
            <a:avLst/>
          </a:prstGeom>
          <a:solidFill>
            <a:srgbClr val="00B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ea typeface="Times New Roman" panose="02020603050405020304" pitchFamily="18" charset="0"/>
              </a:rPr>
              <a:t> </a:t>
            </a:r>
            <a:endParaRPr lang="x-none" sz="1200" dirty="0">
              <a:solidFill>
                <a:srgbClr val="FFFFFF"/>
              </a:solidFill>
              <a:ea typeface="Times New Roman" panose="02020603050405020304" pitchFamily="18" charset="0"/>
            </a:endParaRPr>
          </a:p>
        </p:txBody>
      </p:sp>
      <p:sp>
        <p:nvSpPr>
          <p:cNvPr id="120835" name="Title 1"/>
          <p:cNvSpPr>
            <a:spLocks noGrp="1"/>
          </p:cNvSpPr>
          <p:nvPr>
            <p:ph type="title"/>
          </p:nvPr>
        </p:nvSpPr>
        <p:spPr>
          <a:xfrm>
            <a:off x="1752600" y="152400"/>
            <a:ext cx="9067800" cy="1143000"/>
          </a:xfrm>
        </p:spPr>
        <p:txBody>
          <a:bodyPr>
            <a:normAutofit fontScale="90000"/>
          </a:bodyPr>
          <a:lstStyle/>
          <a:p>
            <a:r>
              <a:rPr lang="vi-VN" altLang="en-US" sz="2000" b="1">
                <a:cs typeface="Times New Roman" panose="02020603050405020304" pitchFamily="18" charset="0"/>
              </a:rPr>
              <a:t>                                                       </a:t>
            </a:r>
            <a:br>
              <a:rPr lang="vi-VN" altLang="en-US" sz="2000" b="1">
                <a:cs typeface="Times New Roman" panose="02020603050405020304" pitchFamily="18" charset="0"/>
              </a:rPr>
            </a:br>
            <a:r>
              <a:rPr lang="vi-VN" altLang="en-US" sz="2000" b="1">
                <a:cs typeface="Times New Roman" panose="02020603050405020304" pitchFamily="18" charset="0"/>
              </a:rPr>
              <a:t> PHIẾU TÌM Ý</a:t>
            </a:r>
            <a:br>
              <a:rPr lang="vi-VN" altLang="en-US" sz="2000">
                <a:cs typeface="Times New Roman" panose="02020603050405020304" pitchFamily="18" charset="0"/>
              </a:rPr>
            </a:br>
            <a:r>
              <a:rPr lang="vi-VN" altLang="en-US" sz="2000">
                <a:cs typeface="Times New Roman" panose="02020603050405020304" pitchFamily="18" charset="0"/>
              </a:rPr>
              <a:t>Nhóm: …....</a:t>
            </a:r>
            <a:br>
              <a:rPr lang="vi-VN" altLang="en-US" sz="2000">
                <a:cs typeface="Times New Roman" panose="02020603050405020304" pitchFamily="18" charset="0"/>
              </a:rPr>
            </a:br>
            <a:r>
              <a:rPr lang="vi-VN" altLang="en-US" sz="2000" b="1">
                <a:cs typeface="Times New Roman" panose="02020603050405020304" pitchFamily="18" charset="0"/>
              </a:rPr>
              <a:t>Nhiệm vụ</a:t>
            </a:r>
            <a:r>
              <a:rPr lang="vi-VN" altLang="en-US" sz="2000">
                <a:cs typeface="Times New Roman" panose="02020603050405020304" pitchFamily="18" charset="0"/>
              </a:rPr>
              <a:t>: Đóng vai nhân vật người em trai trong truyện Cây khế kể lại trước lớp </a:t>
            </a:r>
            <a:br>
              <a:rPr lang="vi-VN" altLang="en-US" sz="2000">
                <a:cs typeface="Times New Roman" panose="02020603050405020304" pitchFamily="18" charset="0"/>
              </a:rPr>
            </a:br>
            <a:r>
              <a:rPr lang="vi-VN" altLang="en-US" sz="2000">
                <a:cs typeface="Times New Roman" panose="02020603050405020304" pitchFamily="18" charset="0"/>
              </a:rPr>
              <a:t>sự việc vợ chồng họ đã được con chim lạ giúp đỡ trở nên giàu có.</a:t>
            </a:r>
            <a:br>
              <a:rPr lang="vi-VN" altLang="en-US" sz="2000">
                <a:cs typeface="Times New Roman" panose="02020603050405020304" pitchFamily="18" charset="0"/>
              </a:rPr>
            </a:br>
            <a:r>
              <a:rPr lang="vi-VN" altLang="en-US" sz="2000">
                <a:cs typeface="Times New Roman" panose="02020603050405020304" pitchFamily="18" charset="0"/>
              </a:rPr>
              <a:t>Gợi ý: Để nhớ lại các chi tiết bằng cách trả lời vào cột bên phải ở các câu hỏi ở cột trái.</a:t>
            </a:r>
          </a:p>
        </p:txBody>
      </p:sp>
      <p:graphicFrame>
        <p:nvGraphicFramePr>
          <p:cNvPr id="9" name="Content Placeholder 3"/>
          <p:cNvGraphicFramePr>
            <a:graphicFrameLocks noGrp="1"/>
          </p:cNvGraphicFramePr>
          <p:nvPr>
            <p:ph idx="1"/>
          </p:nvPr>
        </p:nvGraphicFramePr>
        <p:xfrm>
          <a:off x="1905000" y="1752601"/>
          <a:ext cx="8305800" cy="4710112"/>
        </p:xfrm>
        <a:graphic>
          <a:graphicData uri="http://schemas.openxmlformats.org/drawingml/2006/table">
            <a:tbl>
              <a:tblPr firstRow="1" firstCol="1" bandRow="1">
                <a:tableStyleId>{5940675A-B579-460E-94D1-54222C63F5DA}</a:tableStyleId>
              </a:tblPr>
              <a:tblGrid>
                <a:gridCol w="3911285">
                  <a:extLst>
                    <a:ext uri="{9D8B030D-6E8A-4147-A177-3AD203B41FA5}">
                      <a16:colId xmlns:a16="http://schemas.microsoft.com/office/drawing/2014/main" val="20000"/>
                    </a:ext>
                  </a:extLst>
                </a:gridCol>
                <a:gridCol w="4394515">
                  <a:extLst>
                    <a:ext uri="{9D8B030D-6E8A-4147-A177-3AD203B41FA5}">
                      <a16:colId xmlns:a16="http://schemas.microsoft.com/office/drawing/2014/main" val="20001"/>
                    </a:ext>
                  </a:extLst>
                </a:gridCol>
              </a:tblGrid>
              <a:tr h="914400">
                <a:tc>
                  <a:txBody>
                    <a:bodyPr/>
                    <a:lstStyle/>
                    <a:p>
                      <a:pPr>
                        <a:spcAft>
                          <a:spcPts val="0"/>
                        </a:spcAft>
                      </a:pPr>
                      <a:r>
                        <a:rPr lang="vi-VN" sz="2000" b="0" dirty="0">
                          <a:effectLst/>
                          <a:latin typeface="Times New Roman" pitchFamily="18" charset="0"/>
                          <a:cs typeface="Times New Roman" pitchFamily="18" charset="0"/>
                        </a:rPr>
                        <a:t>Người em kể về hoàn cảnh của  gia đình mình trước khi bố mẹ mất như thế nào?</a:t>
                      </a:r>
                      <a:endParaRPr lang="vi-VN" sz="2000" b="0" dirty="0">
                        <a:solidFill>
                          <a:srgbClr val="000000"/>
                        </a:solidFill>
                        <a:effectLst/>
                        <a:latin typeface="Times New Roman" pitchFamily="18" charset="0"/>
                        <a:ea typeface="Times New Roman"/>
                        <a:cs typeface="Times New Roman" pitchFamily="18" charset="0"/>
                      </a:endParaRPr>
                    </a:p>
                  </a:txBody>
                  <a:tcPr marL="63251" marR="6325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50000"/>
                        </a:lnSpc>
                        <a:spcAft>
                          <a:spcPts val="0"/>
                        </a:spcAft>
                      </a:pPr>
                      <a:r>
                        <a:rPr lang="vi-VN" sz="2000" b="0" dirty="0">
                          <a:effectLst/>
                          <a:latin typeface="Times New Roman" pitchFamily="18" charset="0"/>
                          <a:cs typeface="Times New Roman" pitchFamily="18" charset="0"/>
                        </a:rPr>
                        <a:t>…………………………………............</a:t>
                      </a:r>
                    </a:p>
                    <a:p>
                      <a:pPr>
                        <a:lnSpc>
                          <a:spcPct val="150000"/>
                        </a:lnSpc>
                        <a:spcAft>
                          <a:spcPts val="0"/>
                        </a:spcAft>
                      </a:pPr>
                      <a:r>
                        <a:rPr lang="en-US" sz="2000" b="0" dirty="0">
                          <a:effectLst/>
                          <a:latin typeface="Times New Roman" pitchFamily="18" charset="0"/>
                          <a:cs typeface="Times New Roman" pitchFamily="18" charset="0"/>
                        </a:rPr>
                        <a:t>……………………………………</a:t>
                      </a:r>
                      <a:r>
                        <a:rPr lang="vi-VN" sz="2000" b="0" dirty="0">
                          <a:effectLst/>
                          <a:latin typeface="Times New Roman" pitchFamily="18" charset="0"/>
                          <a:cs typeface="Times New Roman" pitchFamily="18" charset="0"/>
                        </a:rPr>
                        <a:t>........</a:t>
                      </a:r>
                      <a:endParaRPr lang="vi-VN" sz="2000" b="0" dirty="0">
                        <a:solidFill>
                          <a:srgbClr val="000000"/>
                        </a:solidFill>
                        <a:effectLst/>
                        <a:latin typeface="Times New Roman" pitchFamily="18" charset="0"/>
                        <a:ea typeface="Times New Roman"/>
                        <a:cs typeface="Times New Roman" pitchFamily="18" charset="0"/>
                      </a:endParaRPr>
                    </a:p>
                  </a:txBody>
                  <a:tcPr marL="63251" marR="6325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55637">
                <a:tc>
                  <a:txBody>
                    <a:bodyPr/>
                    <a:lstStyle/>
                    <a:p>
                      <a:pPr>
                        <a:spcAft>
                          <a:spcPts val="0"/>
                        </a:spcAft>
                      </a:pPr>
                      <a:r>
                        <a:rPr lang="vi-VN" sz="2000" b="0" dirty="0">
                          <a:effectLst/>
                          <a:latin typeface="Times New Roman" pitchFamily="18" charset="0"/>
                          <a:cs typeface="Times New Roman" pitchFamily="18" charset="0"/>
                        </a:rPr>
                        <a:t>Sau khi bố mẹ mất thì hoàn cảnh của hai vợ chồng người em ra sao?</a:t>
                      </a:r>
                      <a:endParaRPr lang="vi-VN" sz="2000" b="0" dirty="0">
                        <a:solidFill>
                          <a:srgbClr val="000000"/>
                        </a:solidFill>
                        <a:effectLst/>
                        <a:latin typeface="Times New Roman" pitchFamily="18" charset="0"/>
                        <a:ea typeface="Times New Roman"/>
                        <a:cs typeface="Times New Roman" pitchFamily="18" charset="0"/>
                      </a:endParaRPr>
                    </a:p>
                  </a:txBody>
                  <a:tcPr marL="63251" marR="6325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vi-VN" sz="2000" b="0" dirty="0">
                          <a:effectLst/>
                          <a:latin typeface="Times New Roman" pitchFamily="18" charset="0"/>
                          <a:cs typeface="Times New Roman" pitchFamily="18" charset="0"/>
                        </a:rPr>
                        <a:t>………………………………………</a:t>
                      </a:r>
                      <a:r>
                        <a:rPr lang="en-US" sz="2000" b="0" dirty="0">
                          <a:effectLst/>
                          <a:latin typeface="Times New Roman" pitchFamily="18" charset="0"/>
                          <a:cs typeface="Times New Roman" pitchFamily="18" charset="0"/>
                        </a:rPr>
                        <a:t>……………………………………</a:t>
                      </a:r>
                      <a:r>
                        <a:rPr lang="vi-VN" sz="2000" b="0" dirty="0">
                          <a:effectLst/>
                          <a:latin typeface="Times New Roman" pitchFamily="18" charset="0"/>
                          <a:cs typeface="Times New Roman" pitchFamily="18" charset="0"/>
                        </a:rPr>
                        <a:t>...........</a:t>
                      </a:r>
                    </a:p>
                  </a:txBody>
                  <a:tcPr marL="63251" marR="6325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914400">
                <a:tc>
                  <a:txBody>
                    <a:bodyPr/>
                    <a:lstStyle/>
                    <a:p>
                      <a:pPr>
                        <a:spcAft>
                          <a:spcPts val="0"/>
                        </a:spcAft>
                      </a:pPr>
                      <a:r>
                        <a:rPr lang="vi-VN" sz="2000" b="0" dirty="0">
                          <a:effectLst/>
                          <a:latin typeface="Times New Roman" pitchFamily="18" charset="0"/>
                          <a:cs typeface="Times New Roman" pitchFamily="18" charset="0"/>
                        </a:rPr>
                        <a:t>Hàng ngày vợ chồng người em hái khế đi bán thì điều gì khiến họ bất ngờ</a:t>
                      </a:r>
                      <a:endParaRPr lang="vi-VN" sz="2000" b="0" dirty="0">
                        <a:solidFill>
                          <a:srgbClr val="000000"/>
                        </a:solidFill>
                        <a:effectLst/>
                        <a:latin typeface="Times New Roman" pitchFamily="18" charset="0"/>
                        <a:ea typeface="Times New Roman"/>
                        <a:cs typeface="Times New Roman" pitchFamily="18" charset="0"/>
                      </a:endParaRPr>
                    </a:p>
                  </a:txBody>
                  <a:tcPr marL="63251" marR="6325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spcAft>
                          <a:spcPts val="0"/>
                        </a:spcAft>
                      </a:pPr>
                      <a:r>
                        <a:rPr lang="vi-VN" sz="2000" b="0" dirty="0">
                          <a:effectLst/>
                          <a:latin typeface="Times New Roman" pitchFamily="18" charset="0"/>
                          <a:cs typeface="Times New Roman" pitchFamily="18" charset="0"/>
                        </a:rPr>
                        <a:t>………………………………………</a:t>
                      </a:r>
                      <a:r>
                        <a:rPr lang="en-US" sz="2000" b="0" dirty="0">
                          <a:effectLst/>
                          <a:latin typeface="Times New Roman" pitchFamily="18" charset="0"/>
                          <a:cs typeface="Times New Roman" pitchFamily="18" charset="0"/>
                        </a:rPr>
                        <a:t>………………………………………</a:t>
                      </a:r>
                      <a:r>
                        <a:rPr lang="vi-VN" sz="2000" b="0" dirty="0">
                          <a:effectLst/>
                          <a:latin typeface="Times New Roman" pitchFamily="18" charset="0"/>
                          <a:cs typeface="Times New Roman" pitchFamily="18" charset="0"/>
                        </a:rPr>
                        <a:t>.......</a:t>
                      </a:r>
                      <a:endParaRPr lang="vi-VN" sz="2000" b="0" dirty="0">
                        <a:solidFill>
                          <a:srgbClr val="000000"/>
                        </a:solidFill>
                        <a:effectLst/>
                        <a:latin typeface="Times New Roman" pitchFamily="18" charset="0"/>
                        <a:ea typeface="Times New Roman"/>
                        <a:cs typeface="Times New Roman" pitchFamily="18" charset="0"/>
                      </a:endParaRPr>
                    </a:p>
                  </a:txBody>
                  <a:tcPr marL="63251" marR="6325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914400">
                <a:tc>
                  <a:txBody>
                    <a:bodyPr/>
                    <a:lstStyle/>
                    <a:p>
                      <a:pPr>
                        <a:spcAft>
                          <a:spcPts val="0"/>
                        </a:spcAft>
                      </a:pPr>
                      <a:r>
                        <a:rPr lang="vi-VN" sz="2000" b="0" dirty="0">
                          <a:effectLst/>
                          <a:latin typeface="Times New Roman" pitchFamily="18" charset="0"/>
                          <a:cs typeface="Times New Roman" pitchFamily="18" charset="0"/>
                        </a:rPr>
                        <a:t>Khi cây khế bị chim ăn gần hết, trước nỗi lo lắng của vợ chồng người em thì đã có sự việc gì xảy ra?</a:t>
                      </a:r>
                      <a:endParaRPr lang="vi-VN" sz="2000" b="0" dirty="0">
                        <a:solidFill>
                          <a:srgbClr val="000000"/>
                        </a:solidFill>
                        <a:effectLst/>
                        <a:latin typeface="Times New Roman" pitchFamily="18" charset="0"/>
                        <a:ea typeface="Times New Roman"/>
                        <a:cs typeface="Times New Roman" pitchFamily="18" charset="0"/>
                      </a:endParaRPr>
                    </a:p>
                  </a:txBody>
                  <a:tcPr marL="63251" marR="6325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50000"/>
                        </a:lnSpc>
                        <a:spcAft>
                          <a:spcPts val="0"/>
                        </a:spcAft>
                      </a:pPr>
                      <a:r>
                        <a:rPr lang="vi-VN" sz="2000" b="0" dirty="0">
                          <a:effectLst/>
                          <a:latin typeface="Times New Roman" pitchFamily="18" charset="0"/>
                          <a:cs typeface="Times New Roman" pitchFamily="18" charset="0"/>
                        </a:rPr>
                        <a:t>……………………………………........</a:t>
                      </a:r>
                    </a:p>
                    <a:p>
                      <a:pPr>
                        <a:spcAft>
                          <a:spcPts val="0"/>
                        </a:spcAft>
                      </a:pPr>
                      <a:r>
                        <a:rPr lang="vi-VN" sz="2000" b="0" dirty="0">
                          <a:effectLst/>
                          <a:latin typeface="Times New Roman" pitchFamily="18" charset="0"/>
                          <a:cs typeface="Times New Roman" pitchFamily="18" charset="0"/>
                        </a:rPr>
                        <a:t>……………………………………........</a:t>
                      </a:r>
                      <a:endParaRPr lang="vi-VN" sz="2000" b="0" dirty="0">
                        <a:solidFill>
                          <a:srgbClr val="000000"/>
                        </a:solidFill>
                        <a:effectLst/>
                        <a:latin typeface="Times New Roman" pitchFamily="18" charset="0"/>
                        <a:ea typeface="Times New Roman"/>
                        <a:cs typeface="Times New Roman" pitchFamily="18" charset="0"/>
                      </a:endParaRPr>
                    </a:p>
                  </a:txBody>
                  <a:tcPr marL="63251" marR="6325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1311275">
                <a:tc>
                  <a:txBody>
                    <a:bodyPr/>
                    <a:lstStyle/>
                    <a:p>
                      <a:pPr>
                        <a:spcAft>
                          <a:spcPts val="0"/>
                        </a:spcAft>
                      </a:pPr>
                      <a:endParaRPr lang="vi-VN" sz="2000" b="0" dirty="0">
                        <a:effectLst/>
                        <a:latin typeface="Times New Roman" pitchFamily="18" charset="0"/>
                        <a:cs typeface="Times New Roman" pitchFamily="18" charset="0"/>
                      </a:endParaRPr>
                    </a:p>
                    <a:p>
                      <a:pPr>
                        <a:spcAft>
                          <a:spcPts val="0"/>
                        </a:spcAft>
                      </a:pPr>
                      <a:r>
                        <a:rPr lang="vi-VN" sz="2000" b="0" dirty="0">
                          <a:effectLst/>
                          <a:latin typeface="Times New Roman" pitchFamily="18" charset="0"/>
                          <a:cs typeface="Times New Roman" pitchFamily="18" charset="0"/>
                        </a:rPr>
                        <a:t>Sự việc đó đem lại kết quả gì cho họ?</a:t>
                      </a:r>
                      <a:endParaRPr lang="vi-VN" sz="2000" b="0" dirty="0">
                        <a:solidFill>
                          <a:srgbClr val="000000"/>
                        </a:solidFill>
                        <a:effectLst/>
                        <a:latin typeface="Times New Roman" pitchFamily="18" charset="0"/>
                        <a:ea typeface="Times New Roman"/>
                        <a:cs typeface="Times New Roman" pitchFamily="18" charset="0"/>
                      </a:endParaRPr>
                    </a:p>
                  </a:txBody>
                  <a:tcPr marL="63251" marR="6325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50000"/>
                        </a:lnSpc>
                        <a:spcAft>
                          <a:spcPts val="0"/>
                        </a:spcAft>
                      </a:pPr>
                      <a:r>
                        <a:rPr lang="vi-VN" sz="2000" b="0" dirty="0">
                          <a:effectLst/>
                          <a:latin typeface="Times New Roman" pitchFamily="18" charset="0"/>
                          <a:cs typeface="Times New Roman" pitchFamily="18" charset="0"/>
                        </a:rPr>
                        <a:t>…………………………………….......</a:t>
                      </a:r>
                    </a:p>
                    <a:p>
                      <a:pPr>
                        <a:lnSpc>
                          <a:spcPct val="150000"/>
                        </a:lnSpc>
                        <a:spcAft>
                          <a:spcPts val="0"/>
                        </a:spcAft>
                      </a:pPr>
                      <a:r>
                        <a:rPr lang="vi-VN" sz="2000" b="0" dirty="0">
                          <a:effectLst/>
                          <a:latin typeface="Times New Roman" pitchFamily="18" charset="0"/>
                          <a:cs typeface="Times New Roman" pitchFamily="18" charset="0"/>
                        </a:rPr>
                        <a:t>……………………………………........</a:t>
                      </a:r>
                      <a:endParaRPr lang="vi-VN" sz="2000" b="0" dirty="0">
                        <a:solidFill>
                          <a:srgbClr val="000000"/>
                        </a:solidFill>
                        <a:effectLst/>
                        <a:latin typeface="Times New Roman" pitchFamily="18" charset="0"/>
                        <a:ea typeface="Times New Roman"/>
                        <a:cs typeface="Times New Roman" pitchFamily="18" charset="0"/>
                      </a:endParaRPr>
                    </a:p>
                  </a:txBody>
                  <a:tcPr marL="63251" marR="6325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28371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0" y="152400"/>
            <a:ext cx="9067800" cy="6705600"/>
          </a:xfrm>
          <a:prstGeom prst="roundRect">
            <a:avLst/>
          </a:prstGeom>
          <a:solidFill>
            <a:srgbClr val="00B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ea typeface="Times New Roman" panose="02020603050405020304" pitchFamily="18" charset="0"/>
              </a:rPr>
              <a:t> </a:t>
            </a:r>
            <a:endParaRPr lang="x-none" sz="1200" dirty="0">
              <a:solidFill>
                <a:srgbClr val="FFFFFF"/>
              </a:solidFill>
              <a:ea typeface="Times New Roman" panose="02020603050405020304" pitchFamily="18" charset="0"/>
            </a:endParaRPr>
          </a:p>
        </p:txBody>
      </p:sp>
      <p:graphicFrame>
        <p:nvGraphicFramePr>
          <p:cNvPr id="6" name="Table 5"/>
          <p:cNvGraphicFramePr>
            <a:graphicFrameLocks noGrp="1"/>
          </p:cNvGraphicFramePr>
          <p:nvPr/>
        </p:nvGraphicFramePr>
        <p:xfrm>
          <a:off x="1917700" y="765175"/>
          <a:ext cx="8458200" cy="5715000"/>
        </p:xfrm>
        <a:graphic>
          <a:graphicData uri="http://schemas.openxmlformats.org/drawingml/2006/table">
            <a:tbl>
              <a:tblPr firstRow="1" firstCol="1" bandRow="1">
                <a:tableStyleId>{5940675A-B579-460E-94D1-54222C63F5DA}</a:tableStyleId>
              </a:tblPr>
              <a:tblGrid>
                <a:gridCol w="761999">
                  <a:extLst>
                    <a:ext uri="{9D8B030D-6E8A-4147-A177-3AD203B41FA5}">
                      <a16:colId xmlns:a16="http://schemas.microsoft.com/office/drawing/2014/main" val="20000"/>
                    </a:ext>
                  </a:extLst>
                </a:gridCol>
                <a:gridCol w="1831456">
                  <a:extLst>
                    <a:ext uri="{9D8B030D-6E8A-4147-A177-3AD203B41FA5}">
                      <a16:colId xmlns:a16="http://schemas.microsoft.com/office/drawing/2014/main" val="20001"/>
                    </a:ext>
                  </a:extLst>
                </a:gridCol>
                <a:gridCol w="5864745">
                  <a:extLst>
                    <a:ext uri="{9D8B030D-6E8A-4147-A177-3AD203B41FA5}">
                      <a16:colId xmlns:a16="http://schemas.microsoft.com/office/drawing/2014/main" val="20002"/>
                    </a:ext>
                  </a:extLst>
                </a:gridCol>
              </a:tblGrid>
              <a:tr h="533400">
                <a:tc>
                  <a:txBody>
                    <a:bodyPr/>
                    <a:lstStyle/>
                    <a:p>
                      <a:pPr algn="ctr">
                        <a:spcAft>
                          <a:spcPts val="0"/>
                        </a:spcAft>
                      </a:pPr>
                      <a:r>
                        <a:rPr lang="en-US" sz="2400" i="1" dirty="0">
                          <a:effectLst/>
                          <a:latin typeface="Times New Roman" pitchFamily="18" charset="0"/>
                          <a:cs typeface="Times New Roman" pitchFamily="18" charset="0"/>
                        </a:rPr>
                        <a:t>STT</a:t>
                      </a:r>
                      <a:endParaRPr lang="vi-VN" sz="2000" i="1"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r>
                        <a:rPr lang="en-US" sz="2400" i="1" dirty="0" err="1">
                          <a:effectLst/>
                          <a:latin typeface="Times New Roman" pitchFamily="18" charset="0"/>
                          <a:cs typeface="Times New Roman" pitchFamily="18" charset="0"/>
                        </a:rPr>
                        <a:t>Các</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yếu</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tố</a:t>
                      </a:r>
                      <a:endParaRPr lang="vi-VN" sz="2000" i="1"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r>
                        <a:rPr lang="en-US" sz="2400" i="1" dirty="0" err="1">
                          <a:effectLst/>
                          <a:latin typeface="Times New Roman" pitchFamily="18" charset="0"/>
                          <a:cs typeface="Times New Roman" pitchFamily="18" charset="0"/>
                        </a:rPr>
                        <a:t>Đặc</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điểm</a:t>
                      </a:r>
                      <a:endParaRPr lang="vi-VN" sz="2000" i="1"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800100">
                <a:tc>
                  <a:txBody>
                    <a:bodyPr/>
                    <a:lstStyle/>
                    <a:p>
                      <a:pPr algn="ctr">
                        <a:spcAft>
                          <a:spcPts val="0"/>
                        </a:spcAft>
                      </a:pPr>
                      <a:endParaRPr lang="en-US" sz="2400" dirty="0">
                        <a:effectLst/>
                        <a:latin typeface="Times New Roman" pitchFamily="18" charset="0"/>
                        <a:cs typeface="Times New Roman" pitchFamily="18" charset="0"/>
                      </a:endParaRPr>
                    </a:p>
                    <a:p>
                      <a:pPr algn="ctr">
                        <a:spcAft>
                          <a:spcPts val="0"/>
                        </a:spcAft>
                      </a:pPr>
                      <a:r>
                        <a:rPr lang="en-US" sz="2400" dirty="0">
                          <a:effectLst/>
                          <a:latin typeface="Times New Roman" pitchFamily="18" charset="0"/>
                          <a:cs typeface="Times New Roman" pitchFamily="18" charset="0"/>
                        </a:rPr>
                        <a:t>1</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endParaRPr lang="en-US" sz="2400" dirty="0">
                        <a:effectLst/>
                        <a:latin typeface="Times New Roman" pitchFamily="18" charset="0"/>
                        <a:cs typeface="Times New Roman" pitchFamily="18" charset="0"/>
                      </a:endParaRPr>
                    </a:p>
                    <a:p>
                      <a:pPr algn="just">
                        <a:spcAft>
                          <a:spcPts val="0"/>
                        </a:spcAft>
                      </a:pPr>
                      <a:r>
                        <a:rPr lang="en-US" sz="2400" dirty="0" err="1">
                          <a:effectLst/>
                          <a:latin typeface="Times New Roman" pitchFamily="18" charset="0"/>
                          <a:cs typeface="Times New Roman" pitchFamily="18" charset="0"/>
                        </a:rPr>
                        <a:t>Chủ</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đề</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r>
                        <a:rPr lang="en-US" sz="2400" dirty="0">
                          <a:effectLst/>
                          <a:latin typeface="Times New Roman" pitchFamily="18" charset="0"/>
                          <a:cs typeface="Times New Roman" pitchFamily="18" charset="0"/>
                        </a:rPr>
                        <a:t> </a:t>
                      </a:r>
                    </a:p>
                    <a:p>
                      <a:pPr algn="just">
                        <a:spcAft>
                          <a:spcPts val="0"/>
                        </a:spcAft>
                      </a:pPr>
                      <a:endParaRPr lang="en-US" sz="2400" dirty="0">
                        <a:solidFill>
                          <a:srgbClr val="000000"/>
                        </a:solidFill>
                        <a:effectLst/>
                        <a:latin typeface="Times New Roman" pitchFamily="18" charset="0"/>
                        <a:ea typeface="Times New Roman"/>
                        <a:cs typeface="Times New Roman" pitchFamily="18" charset="0"/>
                      </a:endParaRPr>
                    </a:p>
                    <a:p>
                      <a:pPr algn="just">
                        <a:spcAft>
                          <a:spcPts val="0"/>
                        </a:spcAft>
                      </a:pP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800100">
                <a:tc>
                  <a:txBody>
                    <a:bodyPr/>
                    <a:lstStyle/>
                    <a:p>
                      <a:pPr algn="ctr">
                        <a:spcAft>
                          <a:spcPts val="0"/>
                        </a:spcAft>
                      </a:pPr>
                      <a:endParaRPr lang="en-US" sz="2400" dirty="0">
                        <a:effectLst/>
                        <a:latin typeface="Times New Roman" pitchFamily="18" charset="0"/>
                        <a:cs typeface="Times New Roman" pitchFamily="18" charset="0"/>
                      </a:endParaRPr>
                    </a:p>
                    <a:p>
                      <a:pPr algn="ctr">
                        <a:spcAft>
                          <a:spcPts val="0"/>
                        </a:spcAft>
                      </a:pPr>
                      <a:r>
                        <a:rPr lang="en-US" sz="2400" dirty="0">
                          <a:effectLst/>
                          <a:latin typeface="Times New Roman" pitchFamily="18" charset="0"/>
                          <a:cs typeface="Times New Roman" pitchFamily="18" charset="0"/>
                        </a:rPr>
                        <a:t>2</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endParaRPr lang="en-US" sz="2400" dirty="0">
                        <a:effectLst/>
                        <a:latin typeface="Times New Roman" pitchFamily="18" charset="0"/>
                        <a:cs typeface="Times New Roman" pitchFamily="18" charset="0"/>
                      </a:endParaRPr>
                    </a:p>
                    <a:p>
                      <a:pPr algn="just">
                        <a:spcAft>
                          <a:spcPts val="0"/>
                        </a:spcAft>
                      </a:pPr>
                      <a:r>
                        <a:rPr lang="en-US" sz="2400" dirty="0" err="1">
                          <a:effectLst/>
                          <a:latin typeface="Times New Roman" pitchFamily="18" charset="0"/>
                          <a:cs typeface="Times New Roman" pitchFamily="18" charset="0"/>
                        </a:rPr>
                        <a:t>Nhân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vật</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r>
                        <a:rPr lang="en-US" sz="2400" dirty="0">
                          <a:effectLst/>
                          <a:latin typeface="Times New Roman" pitchFamily="18" charset="0"/>
                          <a:cs typeface="Times New Roman" pitchFamily="18" charset="0"/>
                        </a:rPr>
                        <a:t> </a:t>
                      </a:r>
                    </a:p>
                    <a:p>
                      <a:pPr algn="just">
                        <a:spcAft>
                          <a:spcPts val="0"/>
                        </a:spcAft>
                      </a:pPr>
                      <a:endParaRPr lang="en-US" sz="2400" dirty="0">
                        <a:solidFill>
                          <a:srgbClr val="000000"/>
                        </a:solidFill>
                        <a:effectLst/>
                        <a:latin typeface="Times New Roman" pitchFamily="18" charset="0"/>
                        <a:ea typeface="Times New Roman"/>
                        <a:cs typeface="Times New Roman" pitchFamily="18" charset="0"/>
                      </a:endParaRPr>
                    </a:p>
                    <a:p>
                      <a:pPr algn="just">
                        <a:spcAft>
                          <a:spcPts val="0"/>
                        </a:spcAft>
                      </a:pP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800100">
                <a:tc>
                  <a:txBody>
                    <a:bodyPr/>
                    <a:lstStyle/>
                    <a:p>
                      <a:pPr algn="ctr">
                        <a:spcAft>
                          <a:spcPts val="0"/>
                        </a:spcAft>
                      </a:pPr>
                      <a:endParaRPr lang="en-US" sz="2400" dirty="0">
                        <a:effectLst/>
                        <a:latin typeface="Times New Roman" pitchFamily="18" charset="0"/>
                        <a:cs typeface="Times New Roman" pitchFamily="18" charset="0"/>
                      </a:endParaRPr>
                    </a:p>
                    <a:p>
                      <a:pPr algn="ctr">
                        <a:spcAft>
                          <a:spcPts val="0"/>
                        </a:spcAft>
                      </a:pPr>
                      <a:r>
                        <a:rPr lang="en-US" sz="2400" dirty="0">
                          <a:effectLst/>
                          <a:latin typeface="Times New Roman" pitchFamily="18" charset="0"/>
                          <a:cs typeface="Times New Roman" pitchFamily="18" charset="0"/>
                        </a:rPr>
                        <a:t>3</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endParaRPr lang="vi-VN" sz="2400" dirty="0">
                        <a:effectLst/>
                        <a:latin typeface="Times New Roman" pitchFamily="18" charset="0"/>
                        <a:cs typeface="Times New Roman" pitchFamily="18" charset="0"/>
                      </a:endParaRPr>
                    </a:p>
                    <a:p>
                      <a:pPr algn="just">
                        <a:spcAft>
                          <a:spcPts val="0"/>
                        </a:spcAft>
                      </a:pPr>
                      <a:r>
                        <a:rPr lang="en-US" sz="2400" dirty="0" err="1">
                          <a:effectLst/>
                          <a:latin typeface="Times New Roman" pitchFamily="18" charset="0"/>
                          <a:cs typeface="Times New Roman" pitchFamily="18" charset="0"/>
                        </a:rPr>
                        <a:t>Cốt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truyện</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r>
                        <a:rPr lang="en-US" sz="2400" dirty="0">
                          <a:effectLst/>
                          <a:latin typeface="Times New Roman" pitchFamily="18" charset="0"/>
                          <a:cs typeface="Times New Roman" pitchFamily="18" charset="0"/>
                        </a:rPr>
                        <a:t> </a:t>
                      </a:r>
                    </a:p>
                    <a:p>
                      <a:pPr algn="just">
                        <a:spcAft>
                          <a:spcPts val="0"/>
                        </a:spcAft>
                      </a:pPr>
                      <a:endParaRPr lang="en-US" sz="2400" dirty="0">
                        <a:solidFill>
                          <a:srgbClr val="000000"/>
                        </a:solidFill>
                        <a:effectLst/>
                        <a:latin typeface="Times New Roman" pitchFamily="18" charset="0"/>
                        <a:ea typeface="Times New Roman"/>
                        <a:cs typeface="Times New Roman" pitchFamily="18" charset="0"/>
                      </a:endParaRPr>
                    </a:p>
                    <a:p>
                      <a:pPr algn="just">
                        <a:spcAft>
                          <a:spcPts val="0"/>
                        </a:spcAft>
                      </a:pP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800100">
                <a:tc>
                  <a:txBody>
                    <a:bodyPr/>
                    <a:lstStyle/>
                    <a:p>
                      <a:pPr algn="ctr">
                        <a:spcAft>
                          <a:spcPts val="0"/>
                        </a:spcAft>
                      </a:pPr>
                      <a:endParaRPr lang="en-US" sz="2400" dirty="0">
                        <a:effectLst/>
                        <a:latin typeface="Times New Roman" pitchFamily="18" charset="0"/>
                        <a:cs typeface="Times New Roman" pitchFamily="18" charset="0"/>
                      </a:endParaRPr>
                    </a:p>
                    <a:p>
                      <a:pPr algn="ctr">
                        <a:spcAft>
                          <a:spcPts val="0"/>
                        </a:spcAft>
                      </a:pPr>
                      <a:r>
                        <a:rPr lang="en-US" sz="2400" dirty="0">
                          <a:effectLst/>
                          <a:latin typeface="Times New Roman" pitchFamily="18" charset="0"/>
                          <a:cs typeface="Times New Roman" pitchFamily="18" charset="0"/>
                        </a:rPr>
                        <a:t>4</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endParaRPr lang="vi-VN" sz="2400" dirty="0">
                        <a:effectLst/>
                        <a:latin typeface="Times New Roman" pitchFamily="18" charset="0"/>
                        <a:cs typeface="Times New Roman" pitchFamily="18" charset="0"/>
                      </a:endParaRPr>
                    </a:p>
                    <a:p>
                      <a:pPr algn="just">
                        <a:spcAft>
                          <a:spcPts val="0"/>
                        </a:spcAft>
                      </a:pPr>
                      <a:r>
                        <a:rPr lang="en-US" sz="2400" dirty="0" err="1">
                          <a:effectLst/>
                          <a:latin typeface="Times New Roman" pitchFamily="18" charset="0"/>
                          <a:cs typeface="Times New Roman" pitchFamily="18" charset="0"/>
                        </a:rPr>
                        <a:t>Lời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kể</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r>
                        <a:rPr lang="en-US" sz="2400" dirty="0">
                          <a:effectLst/>
                          <a:latin typeface="Times New Roman" pitchFamily="18" charset="0"/>
                          <a:cs typeface="Times New Roman" pitchFamily="18" charset="0"/>
                        </a:rPr>
                        <a:t> </a:t>
                      </a:r>
                    </a:p>
                    <a:p>
                      <a:pPr algn="just">
                        <a:spcAft>
                          <a:spcPts val="0"/>
                        </a:spcAft>
                      </a:pPr>
                      <a:endParaRPr lang="en-US" sz="2400" dirty="0">
                        <a:solidFill>
                          <a:srgbClr val="000000"/>
                        </a:solidFill>
                        <a:effectLst/>
                        <a:latin typeface="Times New Roman" pitchFamily="18" charset="0"/>
                        <a:ea typeface="Times New Roman"/>
                        <a:cs typeface="Times New Roman" pitchFamily="18" charset="0"/>
                      </a:endParaRPr>
                    </a:p>
                    <a:p>
                      <a:pPr algn="just">
                        <a:spcAft>
                          <a:spcPts val="0"/>
                        </a:spcAft>
                      </a:pP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800100">
                <a:tc>
                  <a:txBody>
                    <a:bodyPr/>
                    <a:lstStyle/>
                    <a:p>
                      <a:pPr algn="ctr">
                        <a:spcAft>
                          <a:spcPts val="0"/>
                        </a:spcAft>
                      </a:pPr>
                      <a:endParaRPr lang="en-US" sz="2400" dirty="0">
                        <a:effectLst/>
                        <a:latin typeface="Times New Roman" pitchFamily="18" charset="0"/>
                        <a:cs typeface="Times New Roman" pitchFamily="18" charset="0"/>
                      </a:endParaRPr>
                    </a:p>
                    <a:p>
                      <a:pPr algn="ctr">
                        <a:spcAft>
                          <a:spcPts val="0"/>
                        </a:spcAft>
                      </a:pPr>
                      <a:r>
                        <a:rPr lang="en-US" sz="2400" dirty="0">
                          <a:effectLst/>
                          <a:latin typeface="Times New Roman" pitchFamily="18" charset="0"/>
                          <a:cs typeface="Times New Roman" pitchFamily="18" charset="0"/>
                        </a:rPr>
                        <a:t>5</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endParaRPr lang="vi-VN" sz="2400" dirty="0">
                        <a:effectLst/>
                        <a:latin typeface="Times New Roman" pitchFamily="18" charset="0"/>
                        <a:cs typeface="Times New Roman" pitchFamily="18" charset="0"/>
                      </a:endParaRPr>
                    </a:p>
                    <a:p>
                      <a:pPr algn="just">
                        <a:spcAft>
                          <a:spcPts val="0"/>
                        </a:spcAft>
                      </a:pPr>
                      <a:r>
                        <a:rPr lang="en-US" sz="2400" dirty="0" err="1">
                          <a:effectLst/>
                          <a:latin typeface="Times New Roman" pitchFamily="18" charset="0"/>
                          <a:cs typeface="Times New Roman" pitchFamily="18" charset="0"/>
                        </a:rPr>
                        <a:t>Yếu</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tố</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kì</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ảo</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spcAft>
                          <a:spcPts val="0"/>
                        </a:spcAft>
                      </a:pPr>
                      <a:r>
                        <a:rPr lang="en-US" sz="2400" dirty="0">
                          <a:effectLst/>
                          <a:latin typeface="Times New Roman" pitchFamily="18" charset="0"/>
                          <a:cs typeface="Times New Roman" pitchFamily="18" charset="0"/>
                        </a:rPr>
                        <a:t> </a:t>
                      </a:r>
                      <a:endParaRPr lang="vi-VN" sz="2400" dirty="0">
                        <a:effectLst/>
                        <a:latin typeface="Times New Roman" pitchFamily="18" charset="0"/>
                        <a:cs typeface="Times New Roman" pitchFamily="18" charset="0"/>
                      </a:endParaRPr>
                    </a:p>
                    <a:p>
                      <a:pPr algn="just">
                        <a:spcAft>
                          <a:spcPts val="0"/>
                        </a:spcAft>
                      </a:pPr>
                      <a:endParaRPr lang="vi-VN" sz="2400" dirty="0">
                        <a:solidFill>
                          <a:srgbClr val="000000"/>
                        </a:solidFill>
                        <a:effectLst/>
                        <a:latin typeface="Times New Roman" pitchFamily="18" charset="0"/>
                        <a:ea typeface="Times New Roman"/>
                        <a:cs typeface="Times New Roman" pitchFamily="18" charset="0"/>
                      </a:endParaRPr>
                    </a:p>
                    <a:p>
                      <a:pPr algn="just">
                        <a:spcAft>
                          <a:spcPts val="0"/>
                        </a:spcAft>
                      </a:pP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TextBox 6"/>
          <p:cNvSpPr txBox="1">
            <a:spLocks noChangeArrowheads="1"/>
          </p:cNvSpPr>
          <p:nvPr/>
        </p:nvSpPr>
        <p:spPr bwMode="auto">
          <a:xfrm>
            <a:off x="1905000" y="268289"/>
            <a:ext cx="830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vi-VN" altLang="vi-VN" sz="2400" b="1">
                <a:solidFill>
                  <a:schemeClr val="bg1"/>
                </a:solidFill>
                <a:cs typeface="Times New Roman" panose="02020603050405020304" pitchFamily="18" charset="0"/>
              </a:rPr>
              <a:t>Hoàn thành phiếu bài tập sau:</a:t>
            </a:r>
          </a:p>
        </p:txBody>
      </p:sp>
    </p:spTree>
    <p:extLst>
      <p:ext uri="{BB962C8B-B14F-4D97-AF65-F5344CB8AC3E}">
        <p14:creationId xmlns:p14="http://schemas.microsoft.com/office/powerpoint/2010/main" val="20563992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1310</Words>
  <Application>Microsoft Office PowerPoint</Application>
  <PresentationFormat>Widescreen</PresentationFormat>
  <Paragraphs>158</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PHIẾU TÌM Ý Nhóm: ….... Nhiệm vụ: Đóng vai nhân vật người em trai trong truyện Cây khế kể lại trước lớp  sự việc vợ chồng họ đã được con chim lạ giúp đỡ trở nên giàu có. Gợi ý: Để nhớ lại các chi tiết bằng cách trả lời vào cột bên phải ở các câu hỏi ở cột trái.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H060521</dc:creator>
  <cp:lastModifiedBy>Tram Thieu</cp:lastModifiedBy>
  <cp:revision>1</cp:revision>
  <dcterms:created xsi:type="dcterms:W3CDTF">2023-05-31T07:40:52Z</dcterms:created>
  <dcterms:modified xsi:type="dcterms:W3CDTF">2023-05-31T08:37:14Z</dcterms:modified>
</cp:coreProperties>
</file>