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3"/>
  </p:notesMasterIdLst>
  <p:sldIdLst>
    <p:sldId id="289" r:id="rId2"/>
    <p:sldId id="259" r:id="rId3"/>
    <p:sldId id="261" r:id="rId4"/>
    <p:sldId id="301" r:id="rId5"/>
    <p:sldId id="304" r:id="rId6"/>
    <p:sldId id="305" r:id="rId7"/>
    <p:sldId id="306" r:id="rId8"/>
    <p:sldId id="290" r:id="rId9"/>
    <p:sldId id="262" r:id="rId10"/>
    <p:sldId id="263" r:id="rId11"/>
    <p:sldId id="298" r:id="rId12"/>
    <p:sldId id="291" r:id="rId13"/>
    <p:sldId id="295" r:id="rId14"/>
    <p:sldId id="294" r:id="rId15"/>
    <p:sldId id="299" r:id="rId16"/>
    <p:sldId id="296" r:id="rId17"/>
    <p:sldId id="297" r:id="rId18"/>
    <p:sldId id="300" r:id="rId19"/>
    <p:sldId id="264" r:id="rId20"/>
    <p:sldId id="302" r:id="rId21"/>
    <p:sldId id="303" r:id="rId2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Gochi Hand" panose="020B0604020202020204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D935E8-21D4-4F43-81B8-F389413E3040}">
  <a:tblStyle styleId="{66D935E8-21D4-4F43-81B8-F389413E30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4" autoAdjust="0"/>
    <p:restoredTop sz="90146" autoAdjust="0"/>
  </p:normalViewPr>
  <p:slideViewPr>
    <p:cSldViewPr snapToGrid="0">
      <p:cViewPr varScale="1">
        <p:scale>
          <a:sx n="75" d="100"/>
          <a:sy n="75" d="100"/>
        </p:scale>
        <p:origin x="78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b9fc0899eb_0_6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b9fc0899eb_0_6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55462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4556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99351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5570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b5e3ec5be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b5e3ec5be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69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33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5e3ec5b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5e3ec5b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41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74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02682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9159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152418" y="745845"/>
            <a:ext cx="12687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7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874550" y="1804425"/>
            <a:ext cx="45303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874550" y="3759275"/>
            <a:ext cx="25893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3086798" y="596383"/>
            <a:ext cx="900826" cy="1242356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1_1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37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4008398" y="805683"/>
            <a:ext cx="900826" cy="1242356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37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7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7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1744675" y="3171022"/>
            <a:ext cx="2502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1744675" y="3588625"/>
            <a:ext cx="25023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5091591" y="3171022"/>
            <a:ext cx="2502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5091600" y="3588625"/>
            <a:ext cx="25023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002975" y="4260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8431350" y="4260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2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>
            <a:spLocks noGrp="1"/>
          </p:cNvSpPr>
          <p:nvPr>
            <p:ph type="subTitle" idx="1"/>
          </p:nvPr>
        </p:nvSpPr>
        <p:spPr>
          <a:xfrm>
            <a:off x="2479461" y="2000875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2"/>
          </p:nvPr>
        </p:nvSpPr>
        <p:spPr>
          <a:xfrm>
            <a:off x="6177811" y="1994200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subTitle" idx="3"/>
          </p:nvPr>
        </p:nvSpPr>
        <p:spPr>
          <a:xfrm>
            <a:off x="2479461" y="3527175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4"/>
          </p:nvPr>
        </p:nvSpPr>
        <p:spPr>
          <a:xfrm>
            <a:off x="2479481" y="1634900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5"/>
          </p:nvPr>
        </p:nvSpPr>
        <p:spPr>
          <a:xfrm>
            <a:off x="6177831" y="1634900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6"/>
          </p:nvPr>
        </p:nvSpPr>
        <p:spPr>
          <a:xfrm>
            <a:off x="2479481" y="3142391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7"/>
          </p:nvPr>
        </p:nvSpPr>
        <p:spPr>
          <a:xfrm>
            <a:off x="6177811" y="3523323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8"/>
          </p:nvPr>
        </p:nvSpPr>
        <p:spPr>
          <a:xfrm>
            <a:off x="6177831" y="3138537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hasCustomPrompt="1"/>
          </p:nvPr>
        </p:nvSpPr>
        <p:spPr>
          <a:xfrm>
            <a:off x="1184068" y="1764118"/>
            <a:ext cx="1041300" cy="8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9" hasCustomPrompt="1"/>
          </p:nvPr>
        </p:nvSpPr>
        <p:spPr>
          <a:xfrm>
            <a:off x="1184068" y="3324400"/>
            <a:ext cx="1041300" cy="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 hasCustomPrompt="1"/>
          </p:nvPr>
        </p:nvSpPr>
        <p:spPr>
          <a:xfrm>
            <a:off x="4882468" y="1764113"/>
            <a:ext cx="10413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4" hasCustomPrompt="1"/>
          </p:nvPr>
        </p:nvSpPr>
        <p:spPr>
          <a:xfrm>
            <a:off x="4882468" y="3324918"/>
            <a:ext cx="1041300" cy="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grpSp>
        <p:nvGrpSpPr>
          <p:cNvPr id="373" name="Google Shape;373;p13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374" name="Google Shape;374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13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378" name="Google Shape;378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3"/>
          <p:cNvGrpSpPr/>
          <p:nvPr/>
        </p:nvGrpSpPr>
        <p:grpSpPr>
          <a:xfrm rot="-5856778">
            <a:off x="1516898" y="176233"/>
            <a:ext cx="900826" cy="1242356"/>
            <a:chOff x="330281" y="38723"/>
            <a:chExt cx="1614914" cy="2227176"/>
          </a:xfrm>
        </p:grpSpPr>
        <p:sp>
          <p:nvSpPr>
            <p:cNvPr id="382" name="Google Shape;382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13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386" name="Google Shape;386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13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389" name="Google Shape;389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13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392" name="Google Shape;392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13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395" name="Google Shape;395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13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398" name="Google Shape;398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13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401" name="Google Shape;401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13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3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3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3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3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1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8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6"/>
          <p:cNvSpPr txBox="1">
            <a:spLocks noGrp="1"/>
          </p:cNvSpPr>
          <p:nvPr>
            <p:ph type="body" idx="1"/>
          </p:nvPr>
        </p:nvSpPr>
        <p:spPr>
          <a:xfrm>
            <a:off x="1076600" y="1559197"/>
            <a:ext cx="5204100" cy="25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grpSp>
        <p:nvGrpSpPr>
          <p:cNvPr id="496" name="Google Shape;496;p16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497" name="Google Shape;497;p1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16"/>
          <p:cNvGrpSpPr/>
          <p:nvPr/>
        </p:nvGrpSpPr>
        <p:grpSpPr>
          <a:xfrm rot="1583875">
            <a:off x="2633760" y="4531781"/>
            <a:ext cx="159799" cy="224852"/>
            <a:chOff x="5248950" y="2607450"/>
            <a:chExt cx="27575" cy="38800"/>
          </a:xfrm>
        </p:grpSpPr>
        <p:sp>
          <p:nvSpPr>
            <p:cNvPr id="500" name="Google Shape;500;p1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16"/>
          <p:cNvGrpSpPr/>
          <p:nvPr/>
        </p:nvGrpSpPr>
        <p:grpSpPr>
          <a:xfrm rot="-2700000">
            <a:off x="1551164" y="652423"/>
            <a:ext cx="104613" cy="147198"/>
            <a:chOff x="5248950" y="2607450"/>
            <a:chExt cx="27575" cy="38800"/>
          </a:xfrm>
        </p:grpSpPr>
        <p:sp>
          <p:nvSpPr>
            <p:cNvPr id="503" name="Google Shape;503;p1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16"/>
          <p:cNvGrpSpPr/>
          <p:nvPr/>
        </p:nvGrpSpPr>
        <p:grpSpPr>
          <a:xfrm rot="3320916">
            <a:off x="8769944" y="3376070"/>
            <a:ext cx="104615" cy="147200"/>
            <a:chOff x="5248950" y="2607450"/>
            <a:chExt cx="27575" cy="38800"/>
          </a:xfrm>
        </p:grpSpPr>
        <p:sp>
          <p:nvSpPr>
            <p:cNvPr id="506" name="Google Shape;506;p1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16"/>
          <p:cNvGrpSpPr/>
          <p:nvPr/>
        </p:nvGrpSpPr>
        <p:grpSpPr>
          <a:xfrm rot="7179494">
            <a:off x="4078620" y="4264262"/>
            <a:ext cx="900754" cy="1242451"/>
            <a:chOff x="330281" y="38723"/>
            <a:chExt cx="1614914" cy="2227176"/>
          </a:xfrm>
        </p:grpSpPr>
        <p:sp>
          <p:nvSpPr>
            <p:cNvPr id="509" name="Google Shape;509;p1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16"/>
          <p:cNvGrpSpPr/>
          <p:nvPr/>
        </p:nvGrpSpPr>
        <p:grpSpPr>
          <a:xfrm>
            <a:off x="198118" y="284488"/>
            <a:ext cx="924215" cy="1230069"/>
            <a:chOff x="330281" y="38723"/>
            <a:chExt cx="1614914" cy="2227176"/>
          </a:xfrm>
        </p:grpSpPr>
        <p:sp>
          <p:nvSpPr>
            <p:cNvPr id="513" name="Google Shape;513;p1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16"/>
          <p:cNvSpPr/>
          <p:nvPr/>
        </p:nvSpPr>
        <p:spPr>
          <a:xfrm>
            <a:off x="-982325" y="-4074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53421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7351188" y="46064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1531550" y="4059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16"/>
          <p:cNvGrpSpPr/>
          <p:nvPr/>
        </p:nvGrpSpPr>
        <p:grpSpPr>
          <a:xfrm rot="-263155">
            <a:off x="-358235" y="3069046"/>
            <a:ext cx="1321198" cy="2722237"/>
            <a:chOff x="6239025" y="396475"/>
            <a:chExt cx="480900" cy="990825"/>
          </a:xfrm>
        </p:grpSpPr>
        <p:sp>
          <p:nvSpPr>
            <p:cNvPr id="521" name="Google Shape;521;p1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16"/>
          <p:cNvSpPr/>
          <p:nvPr/>
        </p:nvSpPr>
        <p:spPr>
          <a:xfrm rot="10369893">
            <a:off x="8075080" y="4081232"/>
            <a:ext cx="2350761" cy="146570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>
            <a:off x="588300" y="25339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3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457075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457087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3680137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3676350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5903199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5895625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5556995" y="4266068"/>
            <a:ext cx="3275298" cy="1153214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551684" y="4152667"/>
            <a:ext cx="3275298" cy="1153214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7460425" y="39913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7"/>
          <p:cNvSpPr/>
          <p:nvPr/>
        </p:nvSpPr>
        <p:spPr>
          <a:xfrm>
            <a:off x="8185463" y="38974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7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/>
          <p:cNvSpPr/>
          <p:nvPr/>
        </p:nvSpPr>
        <p:spPr>
          <a:xfrm>
            <a:off x="817800" y="3662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7851960" y="2600326"/>
            <a:ext cx="1796017" cy="3700632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058190" y="2808739"/>
            <a:ext cx="1796017" cy="3700632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4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1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736" name="Google Shape;736;p2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1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739" name="Google Shape;739;p2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21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742" name="Google Shape;742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21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746" name="Google Shape;746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21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1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" name="Google Shape;751;p21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752" name="Google Shape;752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755;p21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1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9086424" y="2338001"/>
            <a:ext cx="154298" cy="217108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7705682" y="2391212"/>
            <a:ext cx="900754" cy="124245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843143" y="-133449"/>
            <a:ext cx="924215" cy="1230069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965525" y="-426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5"/>
          <p:cNvSpPr/>
          <p:nvPr/>
        </p:nvSpPr>
        <p:spPr>
          <a:xfrm>
            <a:off x="8457850" y="1669450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724374" y="2590167"/>
            <a:ext cx="900759" cy="1242486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6881534" y="363720"/>
            <a:ext cx="167533" cy="235734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8639394" y="1145770"/>
            <a:ext cx="104615" cy="147200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455550" y="39260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5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5"/>
          <p:cNvSpPr/>
          <p:nvPr/>
        </p:nvSpPr>
        <p:spPr>
          <a:xfrm>
            <a:off x="7707275" y="7535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5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5"/>
          <p:cNvSpPr/>
          <p:nvPr/>
        </p:nvSpPr>
        <p:spPr>
          <a:xfrm>
            <a:off x="455550" y="11815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5"/>
          <p:cNvSpPr/>
          <p:nvPr/>
        </p:nvSpPr>
        <p:spPr>
          <a:xfrm>
            <a:off x="4890875" y="46159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5"/>
          <p:cNvSpPr/>
          <p:nvPr/>
        </p:nvSpPr>
        <p:spPr>
          <a:xfrm>
            <a:off x="5795300" y="42456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2805900" y="4135185"/>
            <a:ext cx="35322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1551164" y="652423"/>
            <a:ext cx="104613" cy="147198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8589994" y="783670"/>
            <a:ext cx="104615" cy="147200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8192007" y="1857762"/>
            <a:ext cx="900754" cy="124245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198118" y="284488"/>
            <a:ext cx="924215" cy="1230069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982325" y="-4074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6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6"/>
          <p:cNvSpPr/>
          <p:nvPr/>
        </p:nvSpPr>
        <p:spPr>
          <a:xfrm>
            <a:off x="7072338" y="12637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6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6"/>
          <p:cNvSpPr/>
          <p:nvPr/>
        </p:nvSpPr>
        <p:spPr>
          <a:xfrm>
            <a:off x="1531550" y="4059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731781" y="2172447"/>
            <a:ext cx="1833316" cy="377748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8763625" y="139205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6"/>
          <p:cNvSpPr/>
          <p:nvPr/>
        </p:nvSpPr>
        <p:spPr>
          <a:xfrm>
            <a:off x="933000" y="25097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7867796" y="3276445"/>
            <a:ext cx="1517007" cy="312596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9" r:id="rId4"/>
    <p:sldLayoutId id="2147483662" r:id="rId5"/>
    <p:sldLayoutId id="2147483663" r:id="rId6"/>
    <p:sldLayoutId id="2147483667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1.png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3.png"/><Relationship Id="rId10" Type="http://schemas.microsoft.com/office/2007/relationships/hdphoto" Target="../media/hdphoto22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22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4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uyện cổ tích Thạch Sanh - Lý Thô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9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3" r="14718"/>
          <a:stretch/>
        </p:blipFill>
        <p:spPr bwMode="auto">
          <a:xfrm>
            <a:off x="2928165" y="165253"/>
            <a:ext cx="6414139" cy="49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810" y="1046602"/>
            <a:ext cx="3977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THẠCH SANH</a:t>
            </a:r>
          </a:p>
        </p:txBody>
      </p:sp>
    </p:spTree>
    <p:extLst>
      <p:ext uri="{BB962C8B-B14F-4D97-AF65-F5344CB8AC3E}">
        <p14:creationId xmlns:p14="http://schemas.microsoft.com/office/powerpoint/2010/main" val="184039247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r>
              <a:rPr lang="vi-V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Những đồ vật kì ảo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3117" y="2404319"/>
            <a:ext cx="2833026" cy="799928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Phần thưởng sau khi đánh thắng Trăn tinh.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3097380" y="2285194"/>
            <a:ext cx="2662800" cy="638283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Phần thưởng sau khi cứu được con trai vua Thủy Tề.</a:t>
            </a:r>
          </a:p>
        </p:txBody>
      </p:sp>
      <p:pic>
        <p:nvPicPr>
          <p:cNvPr id="2050" name="Picture 2" descr="Thach Sanh Ly Th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6" b="946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0" y="976907"/>
            <a:ext cx="2115411" cy="1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ập nhật các khuyến mãi đến từ Cơm niêu hoa g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9" b="61100" l="9729" r="89793">
                        <a14:foregroundMark x1="54067" y1="6721" x2="46252" y2="27699"/>
                        <a14:foregroundMark x1="53907" y1="23014" x2="48485" y2="32790"/>
                        <a14:foregroundMark x1="58852" y1="30143" x2="60606" y2="30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28246" b="37278"/>
          <a:stretch/>
        </p:blipFill>
        <p:spPr bwMode="auto">
          <a:xfrm>
            <a:off x="6389780" y="802559"/>
            <a:ext cx="1582419" cy="14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Pipa: Musical Instrument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54" y="1066123"/>
            <a:ext cx="2289426" cy="13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ubtitle 4"/>
          <p:cNvSpPr>
            <a:spLocks noGrp="1"/>
          </p:cNvSpPr>
          <p:nvPr>
            <p:ph type="subTitle" idx="4"/>
          </p:nvPr>
        </p:nvSpPr>
        <p:spPr>
          <a:xfrm>
            <a:off x="6190600" y="2287843"/>
            <a:ext cx="2299300" cy="638283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chiến thắng quân 18 nước chư hầu.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2"/>
          </p:nvPr>
        </p:nvSpPr>
        <p:spPr>
          <a:xfrm>
            <a:off x="168480" y="3822400"/>
            <a:ext cx="2502300" cy="638283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chiến thắng Đại bàng</a:t>
            </a:r>
          </a:p>
        </p:txBody>
      </p:sp>
      <p:sp>
        <p:nvSpPr>
          <p:cNvPr id="4" name="Down Arrow 3"/>
          <p:cNvSpPr/>
          <p:nvPr/>
        </p:nvSpPr>
        <p:spPr>
          <a:xfrm>
            <a:off x="1079653" y="3338110"/>
            <a:ext cx="561860" cy="4842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2"/>
          </p:nvPr>
        </p:nvSpPr>
        <p:spPr>
          <a:xfrm>
            <a:off x="2670781" y="3785742"/>
            <a:ext cx="3377480" cy="1105747"/>
          </a:xfrm>
        </p:spPr>
        <p:txBody>
          <a:bodyPr/>
          <a:lstStyle/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giải oan, tố cáo mẹ con Lý Thông.</a:t>
            </a:r>
          </a:p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Chiến thắng quân 18 nước.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001850" y="3330251"/>
            <a:ext cx="647267" cy="45549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2"/>
          </p:nvPr>
        </p:nvSpPr>
        <p:spPr>
          <a:xfrm>
            <a:off x="6455882" y="3822400"/>
            <a:ext cx="2135517" cy="1069089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đất nước tránh được chiến tranh.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009454" y="3330251"/>
            <a:ext cx="561860" cy="4842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" grpId="0"/>
      <p:bldP spid="2" grpId="0" build="p"/>
      <p:bldP spid="3" grpId="0" build="p"/>
      <p:bldP spid="5" grpId="0" build="p"/>
      <p:bldP spid="53" grpId="0" build="p"/>
      <p:bldP spid="10" grpId="0" build="p"/>
      <p:bldP spid="4" grpId="0" animBg="1"/>
      <p:bldP spid="13" grpId="0" animBg="1"/>
      <p:bldP spid="14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p nhật các khuyến mãi đến từ Cơm niêu hoa g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9" b="61100" l="9729" r="89793">
                        <a14:foregroundMark x1="54067" y1="6721" x2="46252" y2="27699"/>
                        <a14:foregroundMark x1="53907" y1="23014" x2="48485" y2="32790"/>
                        <a14:foregroundMark x1="58852" y1="30143" x2="60606" y2="30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28246" b="37278"/>
          <a:stretch/>
        </p:blipFill>
        <p:spPr bwMode="auto">
          <a:xfrm>
            <a:off x="168480" y="2643196"/>
            <a:ext cx="1582419" cy="14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Pipa: Musical Instrument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154"/>
            <a:ext cx="2289426" cy="13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ubtitle 4"/>
          <p:cNvSpPr>
            <a:spLocks noGrp="1"/>
          </p:cNvSpPr>
          <p:nvPr>
            <p:ph type="subTitle" idx="4"/>
          </p:nvPr>
        </p:nvSpPr>
        <p:spPr>
          <a:xfrm>
            <a:off x="1465614" y="1559153"/>
            <a:ext cx="2589236" cy="879608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Tiếng đàn của tình yêu, công lý.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2"/>
          </p:nvPr>
        </p:nvSpPr>
        <p:spPr>
          <a:xfrm>
            <a:off x="5144094" y="1349251"/>
            <a:ext cx="3338748" cy="987103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Phần thưởng cho chiến công người dũng sĩ.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2"/>
          </p:nvPr>
        </p:nvSpPr>
        <p:spPr>
          <a:xfrm>
            <a:off x="1465614" y="3052067"/>
            <a:ext cx="3139953" cy="1210983"/>
          </a:xfrm>
        </p:spPr>
        <p:txBody>
          <a:bodyPr/>
          <a:lstStyle/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Lòng nhân đạo, yêu hòa bình.</a:t>
            </a:r>
          </a:p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Mơ ước 1 cuộc sống ấm no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2"/>
          </p:nvPr>
        </p:nvSpPr>
        <p:spPr>
          <a:xfrm>
            <a:off x="5144094" y="2551783"/>
            <a:ext cx="3338748" cy="7580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1397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Gửi gắm ước mơ, khát vọng của nhân dân.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2"/>
          </p:nvPr>
        </p:nvSpPr>
        <p:spPr>
          <a:xfrm>
            <a:off x="5144094" y="3504985"/>
            <a:ext cx="3338748" cy="75806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marL="1397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Tô đậm vẻ kì ảo của truyện cổ tích.</a:t>
            </a:r>
          </a:p>
        </p:txBody>
      </p:sp>
      <p:sp>
        <p:nvSpPr>
          <p:cNvPr id="24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r>
              <a:rPr lang="vi-V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Những đồ vật kì ảo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7745520" y="2164372"/>
            <a:ext cx="649995" cy="376200"/>
          </a:xfrm>
          <a:prstGeom prst="downArrow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Down Arrow 25"/>
          <p:cNvSpPr/>
          <p:nvPr/>
        </p:nvSpPr>
        <p:spPr>
          <a:xfrm>
            <a:off x="7777543" y="3128785"/>
            <a:ext cx="649995" cy="376200"/>
          </a:xfrm>
          <a:prstGeom prst="downArrow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  <p:bldP spid="14" grpId="0" build="p" animBg="1"/>
      <p:bldP spid="20" grpId="0" build="p"/>
      <p:bldP spid="21" grpId="0" build="p" animBg="1"/>
      <p:bldP spid="22" grpId="0" build="p" animBg="1"/>
      <p:bldP spid="24" grpId="0" build="p"/>
      <p:bldP spid="16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b. Những con vật kì ảo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2376919" y="1234593"/>
            <a:ext cx="1897625" cy="1475556"/>
          </a:xfrm>
        </p:spPr>
        <p:txBody>
          <a:bodyPr/>
          <a:lstStyle/>
          <a:p>
            <a:pPr marL="1397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Trăn tinh</a:t>
            </a:r>
          </a:p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Có nhiều phép lạ, thường ăn thịt người.</a:t>
            </a:r>
          </a:p>
        </p:txBody>
      </p:sp>
      <p:sp>
        <p:nvSpPr>
          <p:cNvPr id="53" name="Subtitle 4"/>
          <p:cNvSpPr>
            <a:spLocks noGrp="1"/>
          </p:cNvSpPr>
          <p:nvPr>
            <p:ph type="subTitle" idx="4"/>
          </p:nvPr>
        </p:nvSpPr>
        <p:spPr>
          <a:xfrm>
            <a:off x="4616068" y="1181687"/>
            <a:ext cx="2171190" cy="1638631"/>
          </a:xfrm>
        </p:spPr>
        <p:txBody>
          <a:bodyPr/>
          <a:lstStyle/>
          <a:p>
            <a:pPr marL="1397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Đại bàng</a:t>
            </a:r>
          </a:p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Một con yêu tinh trên núi, có nhiều phép lạ.</a:t>
            </a:r>
          </a:p>
        </p:txBody>
      </p:sp>
      <p:pic>
        <p:nvPicPr>
          <p:cNvPr id="3076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512" y="949293"/>
            <a:ext cx="3597267" cy="20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7257" y="714848"/>
            <a:ext cx="2335576" cy="23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4"/>
          <p:cNvSpPr>
            <a:spLocks noGrp="1"/>
          </p:cNvSpPr>
          <p:nvPr>
            <p:ph type="subTitle" idx="4"/>
          </p:nvPr>
        </p:nvSpPr>
        <p:spPr>
          <a:xfrm>
            <a:off x="1499667" y="3489359"/>
            <a:ext cx="7512131" cy="851287"/>
          </a:xfrm>
        </p:spPr>
        <p:txBody>
          <a:bodyPr/>
          <a:lstStyle/>
          <a:p>
            <a:pPr marL="4826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Đại diện cho cái ác, gây hại cho nhân dân.</a:t>
            </a:r>
          </a:p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thể hiện phẩm chất người dũng sĩ.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93739" y="3602515"/>
            <a:ext cx="605928" cy="84829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Connector 5"/>
          <p:cNvCxnSpPr/>
          <p:nvPr/>
        </p:nvCxnSpPr>
        <p:spPr>
          <a:xfrm>
            <a:off x="4472848" y="1234593"/>
            <a:ext cx="11017" cy="1607759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1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3" grpId="0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BA04C25-0C8D-8B47-9A0D-13FF3F90CCB8}"/>
              </a:ext>
            </a:extLst>
          </p:cNvPr>
          <p:cNvSpPr txBox="1"/>
          <p:nvPr/>
        </p:nvSpPr>
        <p:spPr>
          <a:xfrm>
            <a:off x="943324" y="2575532"/>
            <a:ext cx="934871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685663"/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Gia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tài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312876" y="1731212"/>
            <a:ext cx="4173021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 defTabSz="6856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Nhà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nghèo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.</a:t>
            </a:r>
          </a:p>
          <a:p>
            <a:pPr marL="342900" indent="-342900" defTabSz="685663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trong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túp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lều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cũ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gốc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đa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963868" y="1171678"/>
            <a:ext cx="1430200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 defTabSz="685663"/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Hoàn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cảnh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04C25-0C8D-8B47-9A0D-13FF3F90CCB8}"/>
              </a:ext>
            </a:extLst>
          </p:cNvPr>
          <p:cNvSpPr txBox="1"/>
          <p:nvPr/>
        </p:nvSpPr>
        <p:spPr>
          <a:xfrm>
            <a:off x="847222" y="3482981"/>
            <a:ext cx="1648208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685663"/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Nghề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nghiệp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6992484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750561" y="2912301"/>
            <a:ext cx="24328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685663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Một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lưỡi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búa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916502" y="3870831"/>
            <a:ext cx="3093692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685663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Lên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rừng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đốn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củi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kiếm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ăn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5330442" y="3393234"/>
            <a:ext cx="3176171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685663"/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Có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nguồn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gốc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xuất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thân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bình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thường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2812195" y="679638"/>
            <a:ext cx="2464905" cy="43088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685663"/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a.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Xuất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thân</a:t>
            </a:r>
            <a:endParaRPr lang="en-US" sz="22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pic>
        <p:nvPicPr>
          <p:cNvPr id="4098" name="Picture 2" descr="https://cdn0.fahasa.com/media/catalog/product/cache/1/image/9df78eab33525d08d6e5fb8d27136e95/t/r/truyen_dan_gian_viet_nam___thach_sanh_an_pham_ki_niem_60_nam_thanh_lap_nxb_kim_dong_2_2018_09_24_16_39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59" l="15396" r="89939">
                        <a14:foregroundMark x1="44665" y1="34939" x2="49924" y2="62654"/>
                        <a14:foregroundMark x1="44665" y1="42982" x2="27744" y2="54559"/>
                        <a14:backgroundMark x1="71113" y1="36834" x2="92988" y2="59580"/>
                        <a14:backgroundMark x1="85899" y1="63832" x2="69665" y2="74027"/>
                        <a14:backgroundMark x1="26677" y1="67623" x2="62652" y2="78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20" b="28818"/>
          <a:stretch/>
        </p:blipFill>
        <p:spPr bwMode="auto">
          <a:xfrm>
            <a:off x="5207613" y="-561451"/>
            <a:ext cx="3913527" cy="403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077113" y="3356776"/>
            <a:ext cx="399973" cy="670168"/>
          </a:xfrm>
          <a:prstGeom prst="rightArrow">
            <a:avLst>
              <a:gd name="adj1" fmla="val 50000"/>
              <a:gd name="adj2" fmla="val 4541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Hình ảnh Cây Xanh Tươi Tốt Minh Họa, Png Cây, Cây Tươi Tốt, Phim Hoạt Hình  Minh Họa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067" l="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" y="531705"/>
            <a:ext cx="1115946" cy="13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100000">
                        <a14:foregroundMark x1="88444" y1="23556" x2="68889" y2="61778"/>
                        <a14:foregroundMark x1="87111" y1="31111" x2="82222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711" y="2397521"/>
            <a:ext cx="1122228" cy="1122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8480" y="2503762"/>
            <a:ext cx="4471419" cy="0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7227" y="3383314"/>
            <a:ext cx="4502672" cy="0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Xôn xao về truyện tranh Việt có nét vẽ giống Dragon Ball - Nhóc Thạch San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81" b="41227" l="33101" r="58034">
                        <a14:foregroundMark x1="46307" y1="18105" x2="46507" y2="36842"/>
                        <a14:foregroundMark x1="51297" y1="14737" x2="51697" y2="2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4" r="38849" b="54192"/>
          <a:stretch/>
        </p:blipFill>
        <p:spPr bwMode="auto">
          <a:xfrm>
            <a:off x="-8326" y="3356776"/>
            <a:ext cx="1014243" cy="14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16" grpId="0"/>
      <p:bldP spid="17" grpId="0"/>
      <p:bldP spid="19" grpId="0"/>
      <p:bldP spid="20" grpId="0"/>
      <p:bldP spid="27" grpId="0"/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1356091" y="691605"/>
            <a:ext cx="4442243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 defTabSz="685663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b. Những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chiến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công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của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Thạch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Sanh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pic>
        <p:nvPicPr>
          <p:cNvPr id="36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1162556"/>
            <a:ext cx="2753527" cy="17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5945" y="791759"/>
            <a:ext cx="2076984" cy="21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uyện cổ tích Thạch Sanh - Lý Thô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3388692"/>
            <a:ext cx="2829645" cy="15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y nghĩ về Thạch Sanh -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70" y="3444541"/>
            <a:ext cx="2493730" cy="16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918225" y="1333778"/>
            <a:ext cx="1541175" cy="979764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99971" y="1333779"/>
            <a:ext cx="2941504" cy="97976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Thủy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37419" y="2792018"/>
            <a:ext cx="2109998" cy="155566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ngục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329955" y="2792019"/>
            <a:ext cx="2214064" cy="149925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 nước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1356091" y="691605"/>
            <a:ext cx="4442243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 defTabSz="685663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b. Những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chiến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công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của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Thạch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Sanh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pic>
        <p:nvPicPr>
          <p:cNvPr id="36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1120976"/>
            <a:ext cx="2753527" cy="17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7837" y="1091715"/>
            <a:ext cx="2076984" cy="21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uyện cổ tích Thạch Sanh - Lý Thô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3388692"/>
            <a:ext cx="2829645" cy="15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y nghĩ về Thạch Sanh -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78" y="3281573"/>
            <a:ext cx="2493730" cy="16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428087" y="1357998"/>
            <a:ext cx="3260993" cy="9144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51810" y="2951707"/>
            <a:ext cx="3260993" cy="1609276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nghĩa.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706043" y="2455951"/>
            <a:ext cx="705080" cy="429038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5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pic>
        <p:nvPicPr>
          <p:cNvPr id="6146" name="Picture 2" descr="truyen-co-tich-thach-sanh-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56" b="93874" l="54500" r="945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15556"/>
          <a:stretch/>
        </p:blipFill>
        <p:spPr bwMode="auto">
          <a:xfrm>
            <a:off x="-274320" y="547473"/>
            <a:ext cx="4366260" cy="50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789802" y="2776591"/>
            <a:ext cx="5166911" cy="1728037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873156" y="2776592"/>
            <a:ext cx="4572000" cy="1728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Ước mơ của nhân dân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Công lý sẽ được thực hiện.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người tốt, người anh hùng sẽ được đền đáp xứng đáng.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69978" y="1315707"/>
            <a:ext cx="4597140" cy="69406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 Sanh được truyền lại ngôi vua</a:t>
            </a:r>
          </a:p>
        </p:txBody>
      </p:sp>
      <p:sp>
        <p:nvSpPr>
          <p:cNvPr id="8" name="Down Arrow 7"/>
          <p:cNvSpPr/>
          <p:nvPr/>
        </p:nvSpPr>
        <p:spPr>
          <a:xfrm>
            <a:off x="5889193" y="2150469"/>
            <a:ext cx="688553" cy="380422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9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Lý Thông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893330"/>
            <a:ext cx="3046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Lừa Thạch Sanh đi canh miếu thờ, cướp công.</a:t>
            </a:r>
          </a:p>
        </p:txBody>
      </p:sp>
      <p:pic>
        <p:nvPicPr>
          <p:cNvPr id="7170" name="Picture 2" descr="https://cdn0.fahasa.com/media/catalog/product/cache/1/image/9df78eab33525d08d6e5fb8d27136e95/t/r/truyen_dan_gian_viet_nam___thach_sanh_an_pham_ki_niem_60_nam_thanh_lap_nxb_kim_dong_3_2018_09_24_16_39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6" b="67679" l="0" r="98112">
                        <a14:foregroundMark x1="44596" y1="16563" x2="51432" y2="56563"/>
                        <a14:foregroundMark x1="54362" y1="27679" x2="56510" y2="38304"/>
                        <a14:foregroundMark x1="67318" y1="20000" x2="67318" y2="26920"/>
                        <a14:foregroundMark x1="41016" y1="25446" x2="33464" y2="29152"/>
                        <a14:foregroundMark x1="43880" y1="37054" x2="39193" y2="59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9" b="31083"/>
          <a:stretch/>
        </p:blipFill>
        <p:spPr bwMode="auto">
          <a:xfrm>
            <a:off x="-286439" y="321212"/>
            <a:ext cx="3227942" cy="33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5717" y="3719687"/>
            <a:ext cx="2798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Ám hại Thạch Sanh, cướp công</a:t>
            </a:r>
          </a:p>
        </p:txBody>
      </p:sp>
      <p:pic>
        <p:nvPicPr>
          <p:cNvPr id="1028" name="Picture 4" descr="truyen-co-tich-thach-sanh-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8" r="2427" b="32109"/>
          <a:stretch/>
        </p:blipFill>
        <p:spPr bwMode="auto">
          <a:xfrm>
            <a:off x="5962395" y="377343"/>
            <a:ext cx="3324824" cy="31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84658" y="1443210"/>
            <a:ext cx="1691573" cy="1890887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 độc ác, tham lam, mưu mô và xảo quyệt.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941503" y="1933628"/>
            <a:ext cx="429658" cy="600252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ight Arrow 10"/>
          <p:cNvSpPr/>
          <p:nvPr/>
        </p:nvSpPr>
        <p:spPr>
          <a:xfrm flipH="1">
            <a:off x="5594051" y="1919852"/>
            <a:ext cx="442481" cy="600252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9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7" grpId="0"/>
      <p:bldP spid="3" grpId="0" animBg="1"/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Lý Thông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28780" y="1244907"/>
            <a:ext cx="4384713" cy="114575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cục</a:t>
            </a:r>
          </a:p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Thạch Sanh tha về quê làm ăn.</a:t>
            </a:r>
          </a:p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sét đánh chết</a:t>
            </a:r>
          </a:p>
        </p:txBody>
      </p:sp>
      <p:pic>
        <p:nvPicPr>
          <p:cNvPr id="2050" name="Picture 2" descr="Thach Sanh Ly Th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57" l="1600" r="100000">
                        <a14:foregroundMark x1="48000" y1="62673" x2="42000" y2="88940"/>
                        <a14:foregroundMark x1="69200" y1="4147" x2="48400" y2="31797"/>
                        <a14:foregroundMark x1="84800" y1="17051" x2="65600" y2="42396"/>
                        <a14:foregroundMark x1="77600" y1="35945" x2="73200" y2="42396"/>
                        <a14:foregroundMark x1="68800" y1="18894" x2="51600" y2="35023"/>
                        <a14:foregroundMark x1="48000" y1="5530" x2="27600" y2="15668"/>
                        <a14:foregroundMark x1="62000" y1="13825" x2="28000" y2="18433"/>
                        <a14:foregroundMark x1="69200" y1="22581" x2="59200" y2="44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09" y="942158"/>
            <a:ext cx="4600689" cy="39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526096" y="2915298"/>
            <a:ext cx="4384713" cy="114575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nhân dân: Cái ác, kẻ xấu xa sẽ bị trừng trị thích đáng.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334699" y="2467778"/>
            <a:ext cx="605928" cy="319489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3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93" name="Google Shape;1793;p48"/>
          <p:cNvSpPr txBox="1">
            <a:spLocks noGrp="1"/>
          </p:cNvSpPr>
          <p:nvPr>
            <p:ph type="subTitle" idx="1"/>
          </p:nvPr>
        </p:nvSpPr>
        <p:spPr>
          <a:xfrm>
            <a:off x="740979" y="2196168"/>
            <a:ext cx="3258144" cy="1538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Sau khi học và tìm hiểu văn bản Thánh Gióng, em có nhận xét gì về nội dung và nghệ thuật của thể loại truyện cổ tích?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95" name="Google Shape;1795;p48"/>
          <p:cNvSpPr txBox="1">
            <a:spLocks noGrp="1"/>
          </p:cNvSpPr>
          <p:nvPr>
            <p:ph type="subTitle" idx="3"/>
          </p:nvPr>
        </p:nvSpPr>
        <p:spPr>
          <a:xfrm>
            <a:off x="4616067" y="2488424"/>
            <a:ext cx="3268064" cy="12462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Thông qua nội dung văn bản, em có được bài học gì cho bản thân mình?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99" name="Google Shape;1799;p48"/>
          <p:cNvSpPr/>
          <p:nvPr/>
        </p:nvSpPr>
        <p:spPr>
          <a:xfrm>
            <a:off x="1082040" y="1136417"/>
            <a:ext cx="1109179" cy="984708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0" name="Google Shape;1800;p48"/>
          <p:cNvSpPr/>
          <p:nvPr/>
        </p:nvSpPr>
        <p:spPr>
          <a:xfrm rot="10800000">
            <a:off x="6430105" y="1428674"/>
            <a:ext cx="1109179" cy="984708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2" descr="Thach Sanh Ly Th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6" b="946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2" y="1140228"/>
            <a:ext cx="1263713" cy="8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Amazon.com: Pipa: Musical Instrument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21" y="1353632"/>
            <a:ext cx="1667910" cy="9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" grpId="0"/>
      <p:bldP spid="1793" grpId="0" build="p"/>
      <p:bldP spid="1795" grpId="0" build="p"/>
      <p:bldP spid="1799" grpId="0" animBg="1"/>
      <p:bldP spid="18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43"/>
          <p:cNvSpPr/>
          <p:nvPr/>
        </p:nvSpPr>
        <p:spPr>
          <a:xfrm>
            <a:off x="4530025" y="1613090"/>
            <a:ext cx="1392703" cy="111798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5" name="Google Shape;1555;p43"/>
          <p:cNvSpPr/>
          <p:nvPr/>
        </p:nvSpPr>
        <p:spPr>
          <a:xfrm rot="10800000">
            <a:off x="1008394" y="3130325"/>
            <a:ext cx="1392703" cy="111798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6" name="Google Shape;1556;p43"/>
          <p:cNvSpPr/>
          <p:nvPr/>
        </p:nvSpPr>
        <p:spPr>
          <a:xfrm>
            <a:off x="302577" y="1075906"/>
            <a:ext cx="1392703" cy="111798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7" name="Google Shape;1557;p43"/>
          <p:cNvSpPr txBox="1">
            <a:spLocks noGrp="1"/>
          </p:cNvSpPr>
          <p:nvPr>
            <p:ph type="title" idx="1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MỤC TIÊU CẦN ĐẠT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1" name="Google Shape;1561;p43"/>
          <p:cNvSpPr txBox="1">
            <a:spLocks noGrp="1"/>
          </p:cNvSpPr>
          <p:nvPr>
            <p:ph type="subTitle" idx="4"/>
          </p:nvPr>
        </p:nvSpPr>
        <p:spPr>
          <a:xfrm>
            <a:off x="1870954" y="1017725"/>
            <a:ext cx="2419692" cy="1764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nhận biết được những đặc trưng cơ bản của thể loại truyện cổ tích.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2" name="Google Shape;1562;p43"/>
          <p:cNvSpPr txBox="1">
            <a:spLocks noGrp="1"/>
          </p:cNvSpPr>
          <p:nvPr>
            <p:ph type="subTitle" idx="5"/>
          </p:nvPr>
        </p:nvSpPr>
        <p:spPr>
          <a:xfrm>
            <a:off x="5922723" y="1634900"/>
            <a:ext cx="2909578" cy="1147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có suy ngẫm cá nhân, biết yêu cái thiện và lên án cái xấu xa.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3" name="Google Shape;1563;p43"/>
          <p:cNvSpPr txBox="1">
            <a:spLocks noGrp="1"/>
          </p:cNvSpPr>
          <p:nvPr>
            <p:ph type="subTitle" idx="6"/>
          </p:nvPr>
        </p:nvSpPr>
        <p:spPr>
          <a:xfrm>
            <a:off x="2471005" y="3291247"/>
            <a:ext cx="4788827" cy="957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bài học đạo đức mà tác giả dân gian gửi gắm.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6" name="Google Shape;1566;p43"/>
          <p:cNvSpPr txBox="1">
            <a:spLocks noGrp="1"/>
          </p:cNvSpPr>
          <p:nvPr>
            <p:ph type="title"/>
          </p:nvPr>
        </p:nvSpPr>
        <p:spPr>
          <a:xfrm>
            <a:off x="478251" y="1227949"/>
            <a:ext cx="1041300" cy="8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7" name="Google Shape;1567;p43"/>
          <p:cNvSpPr txBox="1">
            <a:spLocks noGrp="1"/>
          </p:cNvSpPr>
          <p:nvPr>
            <p:ph type="title" idx="9"/>
          </p:nvPr>
        </p:nvSpPr>
        <p:spPr>
          <a:xfrm>
            <a:off x="1184068" y="3324400"/>
            <a:ext cx="1041300" cy="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8" name="Google Shape;1568;p43"/>
          <p:cNvSpPr txBox="1">
            <a:spLocks noGrp="1"/>
          </p:cNvSpPr>
          <p:nvPr>
            <p:ph type="title" idx="13"/>
          </p:nvPr>
        </p:nvSpPr>
        <p:spPr>
          <a:xfrm>
            <a:off x="4705724" y="1765128"/>
            <a:ext cx="10413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" grpId="0" animBg="1"/>
      <p:bldP spid="1555" grpId="0" animBg="1"/>
      <p:bldP spid="1556" grpId="0" animBg="1"/>
      <p:bldP spid="1557" grpId="0"/>
      <p:bldP spid="1561" grpId="0" build="p"/>
      <p:bldP spid="1562" grpId="0" build="p"/>
      <p:bldP spid="1563" grpId="0" build="p"/>
      <p:bldP spid="1566" grpId="0"/>
      <p:bldP spid="1567" grpId="0"/>
      <p:bldP spid="15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45"/>
          <p:cNvSpPr/>
          <p:nvPr/>
        </p:nvSpPr>
        <p:spPr>
          <a:xfrm>
            <a:off x="320663" y="473725"/>
            <a:ext cx="8614017" cy="1795750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37" name="Google Shape;1637;p45"/>
          <p:cNvSpPr txBox="1">
            <a:spLocks noGrp="1"/>
          </p:cNvSpPr>
          <p:nvPr>
            <p:ph type="title"/>
          </p:nvPr>
        </p:nvSpPr>
        <p:spPr>
          <a:xfrm>
            <a:off x="936435" y="800930"/>
            <a:ext cx="7998245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VIẾT KẾT NỐI ĐỌC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9661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322" y="1272680"/>
            <a:ext cx="4946573" cy="41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344751" y="2068296"/>
            <a:ext cx="2502300" cy="2856244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viết 1 đoạn văn (5-7 câu) kể về 1 dũng sĩ mà em gặp ngoài đời hoặc biết qua sách báo, truyện kể.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trong những nhiệm vụ dưới đây và hoàn thành phần viết của mình</a:t>
            </a:r>
          </a:p>
        </p:txBody>
      </p:sp>
      <p:sp>
        <p:nvSpPr>
          <p:cNvPr id="7" name="Subtitle 4"/>
          <p:cNvSpPr>
            <a:spLocks noGrp="1"/>
          </p:cNvSpPr>
          <p:nvPr>
            <p:ph type="subTitle" idx="4"/>
          </p:nvPr>
        </p:nvSpPr>
        <p:spPr>
          <a:xfrm>
            <a:off x="3159155" y="2068296"/>
            <a:ext cx="2502300" cy="285624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Trong truyện Thạch Sanh, em thích đồ vật kì ảo nào nhất? Tại sao? Hãy viết đoạn văn 5-7 câu trình bày suy nghĩ của em về đồ vật đó.</a:t>
            </a:r>
          </a:p>
        </p:txBody>
      </p:sp>
      <p:sp>
        <p:nvSpPr>
          <p:cNvPr id="8" name="Subtitle 4"/>
          <p:cNvSpPr>
            <a:spLocks noGrp="1"/>
          </p:cNvSpPr>
          <p:nvPr>
            <p:ph type="subTitle" idx="4"/>
          </p:nvPr>
        </p:nvSpPr>
        <p:spPr>
          <a:xfrm>
            <a:off x="5973559" y="2068296"/>
            <a:ext cx="2502300" cy="2856244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tưởng tượng mình là Thạch Sanh khi được gặp nhà vua để minh oan. Viết đoạn văn (5-7 câu) kể lại sự việc này.</a:t>
            </a:r>
          </a:p>
        </p:txBody>
      </p:sp>
      <p:pic>
        <p:nvPicPr>
          <p:cNvPr id="4098" name="Picture 2" descr="Note premium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5" y="1291097"/>
            <a:ext cx="857977" cy="8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rite premium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51" y="1357199"/>
            <a:ext cx="857976" cy="8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te premium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59" y="1539634"/>
            <a:ext cx="723399" cy="7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3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45"/>
          <p:cNvSpPr/>
          <p:nvPr/>
        </p:nvSpPr>
        <p:spPr>
          <a:xfrm>
            <a:off x="981675" y="418641"/>
            <a:ext cx="6895385" cy="146975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37" name="Google Shape;1637;p45"/>
          <p:cNvSpPr txBox="1">
            <a:spLocks noGrp="1"/>
          </p:cNvSpPr>
          <p:nvPr>
            <p:ph type="title"/>
          </p:nvPr>
        </p:nvSpPr>
        <p:spPr>
          <a:xfrm>
            <a:off x="1604109" y="602626"/>
            <a:ext cx="5402618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Read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611" y1="41389" x2="64444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79" y="1436158"/>
            <a:ext cx="4428781" cy="44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633" y="169603"/>
            <a:ext cx="6034015" cy="810897"/>
          </a:xfrm>
        </p:spPr>
        <p:txBody>
          <a:bodyPr/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Em hãy hoàn thành những nội dung sau vào vở trong thời gian 2 phút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0" y="1187069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145060" y="1195334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 nhân vật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4778091" y="1160907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-1" y="2667006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trưng nhận diện</a:t>
            </a:r>
          </a:p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 đặc trưng)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3811835" y="2666143"/>
            <a:ext cx="2655066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nhân vật khác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-2" y="1763629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2368627" y="1770994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4910291" y="1771924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132199" y="3403349"/>
            <a:ext cx="2368629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098272" y="3385955"/>
            <a:ext cx="2368629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5561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633" y="169604"/>
            <a:ext cx="6034015" cy="589094"/>
          </a:xfrm>
        </p:spPr>
        <p:txBody>
          <a:bodyPr/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Cùng so sánh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1371599" y="986777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516659" y="995042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 nhân vật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6149690" y="960615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266937" y="2434850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trưng nhận diện</a:t>
            </a:r>
          </a:p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 đặc trưng)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5317916" y="2401921"/>
            <a:ext cx="2655066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nhân vật khác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1371597" y="1563337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 cổ tích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3740226" y="1570702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dũng sĩ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6281890" y="1571632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sự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826261" y="3171995"/>
            <a:ext cx="3514384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yếu tố hoang đường.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đầu bằng: </a:t>
            </a:r>
            <a:r>
              <a:rPr lang="vi-VN" sz="2000" b="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xưa.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vật: Thiện - ác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926815" y="2927850"/>
            <a:ext cx="3723704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con Lý Thông.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 chúa, nhà vua.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vật kì ảo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pic>
        <p:nvPicPr>
          <p:cNvPr id="8194" name="Picture 2" descr="World Reading Day PNG Images | Vector and PSD Files | Free Download on 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5" y="-46587"/>
            <a:ext cx="2121220" cy="17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295" y="180620"/>
            <a:ext cx="9096705" cy="572700"/>
          </a:xfrm>
        </p:spPr>
        <p:txBody>
          <a:bodyPr/>
          <a:lstStyle/>
          <a:p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Tóm tắt lại cốt truyện Thạch Sanh qua tranh vẽ</a:t>
            </a:r>
          </a:p>
        </p:txBody>
      </p:sp>
      <p:pic>
        <p:nvPicPr>
          <p:cNvPr id="7" name="Picture 2" descr="https://cdn0.fahasa.com/media/catalog/product/cache/1/image/9df78eab33525d08d6e5fb8d27136e95/t/r/truyen_dan_gian_viet_nam___thach_sanh_an_pham_ki_niem_60_nam_thanh_lap_nxb_kim_dong_3_2018_09_24_16_39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6" b="67679" l="0" r="98112">
                        <a14:foregroundMark x1="44596" y1="16563" x2="51432" y2="56563"/>
                        <a14:foregroundMark x1="54362" y1="27679" x2="56510" y2="38304"/>
                        <a14:foregroundMark x1="67318" y1="20000" x2="67318" y2="26920"/>
                        <a14:foregroundMark x1="41016" y1="25446" x2="33464" y2="29152"/>
                        <a14:foregroundMark x1="43880" y1="37054" x2="39193" y2="59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9" b="31083"/>
          <a:stretch/>
        </p:blipFill>
        <p:spPr bwMode="auto">
          <a:xfrm>
            <a:off x="2016086" y="468931"/>
            <a:ext cx="2346593" cy="24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77" y="951832"/>
            <a:ext cx="2753527" cy="17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0.fahasa.com/media/catalog/product/cache/1/image/9df78eab33525d08d6e5fb8d27136e95/t/r/truyen_dan_gian_viet_nam___thach_sanh_an_pham_ki_niem_60_nam_thanh_lap_nxb_kim_dong_2_2018_09_24_16_39_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0" b="89959" l="15396" r="89939">
                        <a14:foregroundMark x1="44665" y1="34939" x2="49924" y2="62654"/>
                        <a14:foregroundMark x1="44665" y1="42982" x2="27744" y2="54559"/>
                        <a14:backgroundMark x1="71113" y1="36834" x2="92988" y2="59580"/>
                        <a14:backgroundMark x1="85899" y1="63832" x2="69665" y2="74027"/>
                        <a14:backgroundMark x1="26677" y1="67623" x2="62652" y2="78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20" b="28818"/>
          <a:stretch/>
        </p:blipFill>
        <p:spPr bwMode="auto">
          <a:xfrm>
            <a:off x="-308709" y="468931"/>
            <a:ext cx="2324795" cy="239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663" y="2977044"/>
            <a:ext cx="2076984" cy="21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uyen-co-tich-thach-sanh-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8" r="2427" b="32109"/>
          <a:stretch/>
        </p:blipFill>
        <p:spPr bwMode="auto">
          <a:xfrm>
            <a:off x="1993390" y="2753065"/>
            <a:ext cx="2503588" cy="234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uyen-co-tich-thach-sanh-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63" b="73534" l="47625" r="99250">
                        <a14:foregroundMark x1="84375" y1="18258" x2="95875" y2="34338"/>
                        <a14:foregroundMark x1="94250" y1="38191" x2="93250" y2="68342"/>
                        <a14:foregroundMark x1="81500" y1="62982" x2="81500" y2="73534"/>
                        <a14:foregroundMark x1="70625" y1="61139" x2="76875" y2="65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30"/>
          <a:stretch/>
        </p:blipFill>
        <p:spPr bwMode="auto">
          <a:xfrm>
            <a:off x="4481355" y="2740983"/>
            <a:ext cx="1977968" cy="29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ruyen-co-tich-thach-sanh-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89" b="84007" l="0" r="49000">
                        <a14:foregroundMark x1="9375" y1="62121" x2="15500" y2="77946"/>
                        <a14:foregroundMark x1="20125" y1="55724" x2="16750" y2="81481"/>
                        <a14:foregroundMark x1="33625" y1="52357" x2="28750" y2="56734"/>
                        <a14:foregroundMark x1="28750" y1="58249" x2="27875" y2="59259"/>
                        <a14:foregroundMark x1="27500" y1="47306" x2="21375" y2="61111"/>
                        <a14:foregroundMark x1="23750" y1="63805" x2="18000" y2="80976"/>
                        <a14:foregroundMark x1="23875" y1="68013" x2="19625" y2="79966"/>
                        <a14:foregroundMark x1="8875" y1="59933" x2="7375" y2="61953"/>
                        <a14:foregroundMark x1="6500" y1="49832" x2="9875" y2="59933"/>
                        <a14:foregroundMark x1="6000" y1="50000" x2="7125" y2="53872"/>
                        <a14:backgroundMark x1="15250" y1="8249" x2="6500" y2="13300"/>
                        <a14:backgroundMark x1="3875" y1="39226" x2="12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80" r="51295" b="6289"/>
          <a:stretch/>
        </p:blipFill>
        <p:spPr bwMode="auto">
          <a:xfrm>
            <a:off x="6869158" y="364834"/>
            <a:ext cx="1826752" cy="267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uyen-co-tich-thach-sanh-1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886" l="53125" r="98625">
                        <a14:foregroundMark x1="73500" y1="16476" x2="65125" y2="32137"/>
                        <a14:foregroundMark x1="81250" y1="17781" x2="83375" y2="23165"/>
                        <a14:foregroundMark x1="89250" y1="13540" x2="91500" y2="15334"/>
                        <a14:foregroundMark x1="87875" y1="13703" x2="73500" y2="40946"/>
                        <a14:foregroundMark x1="81500" y1="14519" x2="79875" y2="20228"/>
                        <a14:foregroundMark x1="92000" y1="13377" x2="88875" y2="24307"/>
                        <a14:foregroundMark x1="84375" y1="8157" x2="84750" y2="24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7" r="-151" b="31842"/>
          <a:stretch/>
        </p:blipFill>
        <p:spPr bwMode="auto">
          <a:xfrm>
            <a:off x="6577998" y="2845600"/>
            <a:ext cx="2369290" cy="22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7295" y="78247"/>
            <a:ext cx="9096705" cy="572700"/>
          </a:xfrm>
        </p:spPr>
        <p:txBody>
          <a:bodyPr/>
          <a:lstStyle/>
          <a:p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Tóm tắt lại cốt truyện Thạch Sanh qua tranh vẽ</a:t>
            </a:r>
          </a:p>
        </p:txBody>
      </p:sp>
      <p:pic>
        <p:nvPicPr>
          <p:cNvPr id="10242" name="Picture 2" descr="truyen-co-tich-thach-sanh-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7" b="94343" l="54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2" t="30792" r="4973" b="11403"/>
          <a:stretch/>
        </p:blipFill>
        <p:spPr bwMode="auto">
          <a:xfrm>
            <a:off x="-324074" y="478427"/>
            <a:ext cx="2626352" cy="22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uyện cổ tích Thạch Sanh - Lý Thô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35" y="823466"/>
            <a:ext cx="2673233" cy="20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ruyen-co-tich-thach-sanh-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5" b="53135" l="53500" r="94625">
                        <a14:foregroundMark x1="78375" y1="14686" x2="76875" y2="1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2" r="1414" b="40448"/>
          <a:stretch/>
        </p:blipFill>
        <p:spPr bwMode="auto">
          <a:xfrm>
            <a:off x="3686518" y="753320"/>
            <a:ext cx="2914637" cy="26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ruyen-co-tich-thach-sanh-1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83" b="91493" l="750" r="48500">
                        <a14:foregroundMark x1="7875" y1="26164" x2="4750" y2="29213"/>
                        <a14:foregroundMark x1="8375" y1="26485" x2="10125" y2="28411"/>
                        <a14:foregroundMark x1="42500" y1="21669" x2="43875" y2="35152"/>
                        <a14:foregroundMark x1="21875" y1="23756" x2="875" y2="29535"/>
                        <a14:foregroundMark x1="28625" y1="50080" x2="21375" y2="6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54" r="52914" b="28388"/>
          <a:stretch/>
        </p:blipFill>
        <p:spPr bwMode="auto">
          <a:xfrm>
            <a:off x="6311840" y="753320"/>
            <a:ext cx="2534704" cy="23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ruyen-co-tich-thach-sanh-1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5349" l="68875" r="97875">
                        <a14:foregroundMark x1="91250" y1="8804" x2="91875" y2="12292"/>
                        <a14:foregroundMark x1="75875" y1="7641" x2="75375" y2="15116"/>
                        <a14:foregroundMark x1="75750" y1="7641" x2="74625" y2="9468"/>
                        <a14:foregroundMark x1="71375" y1="22093" x2="70000" y2="26080"/>
                        <a14:foregroundMark x1="94500" y1="37043" x2="95250" y2="38040"/>
                        <a14:foregroundMark x1="90250" y1="42691" x2="83500" y2="4269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9" r="185" b="56198"/>
          <a:stretch/>
        </p:blipFill>
        <p:spPr bwMode="auto">
          <a:xfrm>
            <a:off x="41752" y="2429962"/>
            <a:ext cx="2575594" cy="27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uy nghĩ về Thạch Sanh -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90" y="3086613"/>
            <a:ext cx="2946791" cy="20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yen-co-tich-thach-sanh-1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856" b="93874" l="54500" r="945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15556"/>
          <a:stretch/>
        </p:blipFill>
        <p:spPr bwMode="auto">
          <a:xfrm>
            <a:off x="5612779" y="2429962"/>
            <a:ext cx="2803147" cy="30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45"/>
          <p:cNvSpPr/>
          <p:nvPr/>
        </p:nvSpPr>
        <p:spPr>
          <a:xfrm>
            <a:off x="88135" y="165253"/>
            <a:ext cx="8383836" cy="1723143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37" name="Google Shape;1637;p45"/>
          <p:cNvSpPr txBox="1">
            <a:spLocks noGrp="1"/>
          </p:cNvSpPr>
          <p:nvPr>
            <p:ph type="title"/>
          </p:nvPr>
        </p:nvSpPr>
        <p:spPr>
          <a:xfrm>
            <a:off x="366784" y="63231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Transparent Kid Reading Clipart - Children Reading Books Clipart Png, Png  Download - vh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21" y="1484382"/>
            <a:ext cx="4600646" cy="36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0104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46"/>
          <p:cNvSpPr txBox="1">
            <a:spLocks noGrp="1"/>
          </p:cNvSpPr>
          <p:nvPr>
            <p:ph type="body" idx="1"/>
          </p:nvPr>
        </p:nvSpPr>
        <p:spPr>
          <a:xfrm>
            <a:off x="231354" y="1017725"/>
            <a:ext cx="3778786" cy="15585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Nhóm 1: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tìm những đồ vật kì ảo có trong truyện và cho biết những đồ vật ấy từ đâu mà có? Chúng có ý nghĩa gì?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82" name="Google Shape;1682;p46"/>
          <p:cNvSpPr txBox="1">
            <a:spLocks noGrp="1"/>
          </p:cNvSpPr>
          <p:nvPr>
            <p:ph type="title"/>
          </p:nvPr>
        </p:nvSpPr>
        <p:spPr>
          <a:xfrm>
            <a:off x="231354" y="95116"/>
            <a:ext cx="534318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Google Shape;1681;p46"/>
          <p:cNvSpPr txBox="1">
            <a:spLocks/>
          </p:cNvSpPr>
          <p:nvPr/>
        </p:nvSpPr>
        <p:spPr>
          <a:xfrm>
            <a:off x="4673297" y="1017725"/>
            <a:ext cx="4360533" cy="169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buSzPts val="1100"/>
              <a:buFont typeface="Arial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Nhóm 2: </a:t>
            </a:r>
          </a:p>
          <a:p>
            <a:pPr marL="0" indent="0" algn="just"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tìm những con vật kì ảo trong truyện.</a:t>
            </a:r>
          </a:p>
          <a:p>
            <a:pPr marL="0" indent="0" algn="just"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con vật ấy đã gây ra sự việc gì? Chúng có ý nghĩa gì không?</a:t>
            </a:r>
          </a:p>
        </p:txBody>
      </p:sp>
      <p:sp>
        <p:nvSpPr>
          <p:cNvPr id="73" name="Google Shape;1681;p46"/>
          <p:cNvSpPr txBox="1">
            <a:spLocks/>
          </p:cNvSpPr>
          <p:nvPr/>
        </p:nvSpPr>
        <p:spPr>
          <a:xfrm>
            <a:off x="969484" y="3117773"/>
            <a:ext cx="3703814" cy="155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Nhóm 3: </a:t>
            </a:r>
          </a:p>
          <a:p>
            <a:pPr marL="0" indent="0"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cho biết Thạch Sanh có những chiến công gì?</a:t>
            </a:r>
          </a:p>
          <a:p>
            <a:pPr marL="0" indent="0"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thúc của Thạch Sanh thể hiện ước mơ gì của nhân dân ta?</a:t>
            </a:r>
          </a:p>
        </p:txBody>
      </p:sp>
      <p:sp>
        <p:nvSpPr>
          <p:cNvPr id="74" name="Google Shape;1681;p46"/>
          <p:cNvSpPr txBox="1">
            <a:spLocks/>
          </p:cNvSpPr>
          <p:nvPr/>
        </p:nvSpPr>
        <p:spPr>
          <a:xfrm>
            <a:off x="4770304" y="2926210"/>
            <a:ext cx="4166522" cy="195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Nhóm 4:</a:t>
            </a:r>
          </a:p>
          <a:p>
            <a:pPr marL="0" indent="0"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Nhân vật Lí Thông thể hiện tính cách qua những chi tiết nào?</a:t>
            </a:r>
          </a:p>
          <a:p>
            <a:pPr marL="0" indent="0"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Theo em, tại sao ở phần kết, Lí Thông được Thạch Sanh tha nhưng lại bị sét đánh?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1" grpId="0" build="p"/>
      <p:bldP spid="1682" grpId="0"/>
      <p:bldP spid="72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951</Words>
  <Application>Microsoft Office PowerPoint</Application>
  <PresentationFormat>On-screen Show (16:9)</PresentationFormat>
  <Paragraphs>122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Gochi Hand</vt:lpstr>
      <vt:lpstr>Nunito</vt:lpstr>
      <vt:lpstr>Cambria</vt:lpstr>
      <vt:lpstr>Arial</vt:lpstr>
      <vt:lpstr>Farm Animals Day by Slidesgo</vt:lpstr>
      <vt:lpstr>PowerPoint Presentation</vt:lpstr>
      <vt:lpstr>MỤC TIÊU CẦN ĐẠT</vt:lpstr>
      <vt:lpstr>I. ĐỌC VĂN BẢN</vt:lpstr>
      <vt:lpstr>Em hãy hoàn thành những nội dung sau vào vở trong thời gian 2 phút</vt:lpstr>
      <vt:lpstr>Cùng so sánh</vt:lpstr>
      <vt:lpstr>Tóm tắt lại cốt truyện Thạch Sanh qua tranh vẽ</vt:lpstr>
      <vt:lpstr>Tóm tắt lại cốt truyện Thạch Sanh qua tranh vẽ</vt:lpstr>
      <vt:lpstr>II. KHÁM PHÁ VĂN BẢN</vt:lpstr>
      <vt:lpstr>HOẠT ĐỘNG NHÓM</vt:lpstr>
      <vt:lpstr>1. Những chi tiết kì ảo</vt:lpstr>
      <vt:lpstr>1. Những chi tiết kì ảo</vt:lpstr>
      <vt:lpstr>1. Những chi tiết kì 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SUY NGẪM</vt:lpstr>
      <vt:lpstr>III. VIẾT KẾT NỐI ĐỌC</vt:lpstr>
      <vt:lpstr>Em hãy lựa chọn 1 trong những nhiệm vụ dưới đây và hoàn thành phần viết của mình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Animals Day!</dc:title>
  <dc:creator>Dương Thị Tố Uyên (VSC-KTrH-MB)</dc:creator>
  <cp:lastModifiedBy>Tram Thieu</cp:lastModifiedBy>
  <cp:revision>23</cp:revision>
  <dcterms:modified xsi:type="dcterms:W3CDTF">2023-05-31T08:17:29Z</dcterms:modified>
</cp:coreProperties>
</file>