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TqGdmBpF8ejLAJlU0HP7IDzt4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Tahoma-bold.fntdata"/><Relationship Id="rId14" Type="http://schemas.openxmlformats.org/officeDocument/2006/relationships/slide" Target="slides/slide9.xml"/><Relationship Id="rId36" Type="http://schemas.openxmlformats.org/officeDocument/2006/relationships/font" Target="fonts/Tahom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48.jpg"/><Relationship Id="rId5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48.jpg"/><Relationship Id="rId5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jpg"/><Relationship Id="rId4" Type="http://schemas.openxmlformats.org/officeDocument/2006/relationships/image" Target="../media/image22.jpg"/><Relationship Id="rId5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jpg"/><Relationship Id="rId4" Type="http://schemas.openxmlformats.org/officeDocument/2006/relationships/image" Target="../media/image22.jpg"/><Relationship Id="rId5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jpg"/><Relationship Id="rId4" Type="http://schemas.openxmlformats.org/officeDocument/2006/relationships/image" Target="../media/image22.jpg"/><Relationship Id="rId9" Type="http://schemas.openxmlformats.org/officeDocument/2006/relationships/image" Target="../media/image49.jp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7.jpg"/><Relationship Id="rId8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28.jpg"/><Relationship Id="rId6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jpg"/><Relationship Id="rId4" Type="http://schemas.openxmlformats.org/officeDocument/2006/relationships/image" Target="../media/image22.jpg"/><Relationship Id="rId5" Type="http://schemas.openxmlformats.org/officeDocument/2006/relationships/image" Target="../media/image3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54.jpg"/><Relationship Id="rId5" Type="http://schemas.openxmlformats.org/officeDocument/2006/relationships/image" Target="../media/image31.jpg"/><Relationship Id="rId6" Type="http://schemas.openxmlformats.org/officeDocument/2006/relationships/image" Target="../media/image5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jpg"/><Relationship Id="rId4" Type="http://schemas.openxmlformats.org/officeDocument/2006/relationships/image" Target="../media/image33.jpg"/><Relationship Id="rId10" Type="http://schemas.openxmlformats.org/officeDocument/2006/relationships/image" Target="../media/image43.jpg"/><Relationship Id="rId9" Type="http://schemas.openxmlformats.org/officeDocument/2006/relationships/image" Target="../media/image40.jpg"/><Relationship Id="rId5" Type="http://schemas.openxmlformats.org/officeDocument/2006/relationships/image" Target="../media/image44.jpg"/><Relationship Id="rId6" Type="http://schemas.openxmlformats.org/officeDocument/2006/relationships/image" Target="../media/image46.jpg"/><Relationship Id="rId7" Type="http://schemas.openxmlformats.org/officeDocument/2006/relationships/image" Target="../media/image52.jpg"/><Relationship Id="rId8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jpg"/><Relationship Id="rId4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jpg"/><Relationship Id="rId4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9" Type="http://schemas.openxmlformats.org/officeDocument/2006/relationships/image" Target="../media/image20.jpg"/><Relationship Id="rId5" Type="http://schemas.openxmlformats.org/officeDocument/2006/relationships/image" Target="../media/image11.jpg"/><Relationship Id="rId6" Type="http://schemas.openxmlformats.org/officeDocument/2006/relationships/image" Target="../media/image5.jpg"/><Relationship Id="rId7" Type="http://schemas.openxmlformats.org/officeDocument/2006/relationships/image" Target="../media/image2.jpg"/><Relationship Id="rId8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01_145844" id="84" name="Google Shape;84;p1"/>
          <p:cNvPicPr preferRelativeResize="0"/>
          <p:nvPr/>
        </p:nvPicPr>
        <p:blipFill rotWithShape="1">
          <a:blip r:embed="rId3">
            <a:alphaModFix/>
          </a:blip>
          <a:srcRect b="11924" l="12419" r="4464" t="9785"/>
          <a:stretch/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42887"/>
            <a:ext cx="54435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Khi nào phải nối dây dẫn điện?</a:t>
            </a:r>
            <a:endParaRPr/>
          </a:p>
        </p:txBody>
      </p:sp>
    </p:spTree>
  </p:cSld>
  <p:clrMapOvr>
    <a:masterClrMapping/>
  </p:clrMapOvr>
  <p:transition spd="slow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/>
        </p:nvSpPr>
        <p:spPr>
          <a:xfrm>
            <a:off x="0" y="0"/>
            <a:ext cx="66960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ahoma"/>
              <a:buNone/>
            </a:pPr>
            <a:r>
              <a:rPr b="1" i="0" lang="en-US" sz="3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BƯỚC 1 : BÓC VỎ CÁCH ĐIỆN</a:t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76200" y="1219200"/>
            <a:ext cx="8672512" cy="64135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00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Có thể bóc vỏ cách điện bằng cách nào?</a:t>
            </a:r>
            <a:endParaRPr/>
          </a:p>
        </p:txBody>
      </p:sp>
      <p:pic>
        <p:nvPicPr>
          <p:cNvPr descr="KEMTUOT"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2133600"/>
            <a:ext cx="3714750" cy="2009775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2060575"/>
            <a:ext cx="3311525" cy="2436812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8" name="Google Shape;188;p10"/>
          <p:cNvSpPr txBox="1"/>
          <p:nvPr/>
        </p:nvSpPr>
        <p:spPr>
          <a:xfrm>
            <a:off x="179387" y="4652962"/>
            <a:ext cx="3311525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Bóc vỏ cách điện bằng dao 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3708400" y="2060575"/>
            <a:ext cx="1368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787900" y="4652962"/>
            <a:ext cx="35290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Bóc vỏ cách điện bằng kìm tuốt dây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611187" y="3141662"/>
            <a:ext cx="9366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click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0" y="1484312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0" y="0"/>
            <a:ext cx="745172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BƯỚC 1 : BÓC VỎ CÁCH ĐIỆN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611187" y="1341437"/>
            <a:ext cx="7561262" cy="701675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66FF3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i="1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Có mấy cách bóc vỏ cách điện ?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1258887" y="2636837"/>
            <a:ext cx="669766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Có 2 cách bóc vỏ cách điện</a:t>
            </a:r>
            <a:r>
              <a:rPr b="0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H5"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3789362"/>
            <a:ext cx="3810000" cy="83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611187" y="5157787"/>
            <a:ext cx="2879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Bóc cắt vát 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5076825" y="5157787"/>
            <a:ext cx="37433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Bóc phân đoạn </a:t>
            </a:r>
            <a:endParaRPr/>
          </a:p>
        </p:txBody>
      </p:sp>
      <p:pic>
        <p:nvPicPr>
          <p:cNvPr descr="H5"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2" y="3860800"/>
            <a:ext cx="3779837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3995737" y="5108575"/>
            <a:ext cx="720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0" y="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400"/>
              <a:buFont typeface="Tahoma"/>
              <a:buNone/>
            </a:pPr>
            <a:r>
              <a:rPr b="1" i="0" lang="en-US" sz="3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BƯỚC 2 : LÀM SẠCH LÕI</a:t>
            </a:r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468312" y="4508500"/>
            <a:ext cx="8875712" cy="64135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Làm sạch lõi bằng giấy ráp ( giấy nhám )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250825" y="981075"/>
            <a:ext cx="8599487" cy="64135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00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Ta có thể làm sạch lõi bằng dụng cụ gì ?</a:t>
            </a:r>
            <a:endParaRPr/>
          </a:p>
        </p:txBody>
      </p:sp>
      <p:sp>
        <p:nvSpPr>
          <p:cNvPr id="213" name="Google Shape;213;p12"/>
          <p:cNvSpPr txBox="1"/>
          <p:nvPr/>
        </p:nvSpPr>
        <p:spPr>
          <a:xfrm>
            <a:off x="0" y="5229225"/>
            <a:ext cx="5791200" cy="64135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00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Tại sao phải làm sạch lõi ?</a:t>
            </a:r>
            <a:endParaRPr/>
          </a:p>
        </p:txBody>
      </p:sp>
      <p:sp>
        <p:nvSpPr>
          <p:cNvPr id="214" name="Google Shape;214;p12"/>
          <p:cNvSpPr txBox="1"/>
          <p:nvPr/>
        </p:nvSpPr>
        <p:spPr>
          <a:xfrm>
            <a:off x="190500" y="6021387"/>
            <a:ext cx="8953500" cy="64135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00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Để mối nối tiếp xúc tốt, tăng tính dẫn điện .</a:t>
            </a:r>
            <a:endParaRPr/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1700212"/>
            <a:ext cx="4800600" cy="276066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6" name="Google Shape;216;p12"/>
          <p:cNvSpPr txBox="1"/>
          <p:nvPr/>
        </p:nvSpPr>
        <p:spPr>
          <a:xfrm>
            <a:off x="2195512" y="4508500"/>
            <a:ext cx="9366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click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0" y="0"/>
            <a:ext cx="88931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250825" y="908050"/>
            <a:ext cx="889317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AutoNum type="alphaLcPeriod"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Nối dây dẫn theo đường thẳng ( nối nối tiếp 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Nối dây dẫn lõi 1 sợi </a:t>
            </a:r>
            <a:endParaRPr/>
          </a:p>
        </p:txBody>
      </p:sp>
      <p:pic>
        <p:nvPicPr>
          <p:cNvPr descr="H5"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781300"/>
            <a:ext cx="2557462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tissue paper" id="226" name="Google Shape;226;p13"/>
          <p:cNvSpPr txBox="1"/>
          <p:nvPr/>
        </p:nvSpPr>
        <p:spPr>
          <a:xfrm>
            <a:off x="3563937" y="2636837"/>
            <a:ext cx="5040312" cy="15541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 sát hình, em hãy cho biết trình tự thực hiện nối dây dẫn lõi một sợi ?</a:t>
            </a:r>
            <a:endParaRPr/>
          </a:p>
        </p:txBody>
      </p:sp>
      <p:sp>
        <p:nvSpPr>
          <p:cNvPr descr="Parchment" id="227" name="Google Shape;227;p13"/>
          <p:cNvSpPr txBox="1"/>
          <p:nvPr/>
        </p:nvSpPr>
        <p:spPr>
          <a:xfrm>
            <a:off x="3708400" y="4292600"/>
            <a:ext cx="4248150" cy="22891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Uốn gập lõi .</a:t>
            </a:r>
            <a:endParaRPr/>
          </a:p>
          <a:p>
            <a:pPr indent="-22860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Vặn xoắn </a:t>
            </a:r>
            <a:endParaRPr/>
          </a:p>
          <a:p>
            <a:pPr indent="-22860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Kiểm tra mối nối.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250825" y="260350"/>
            <a:ext cx="67691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BƯỚC 3 : NỐI DÂY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250825" y="0"/>
            <a:ext cx="88931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0" y="712787"/>
            <a:ext cx="8696325" cy="112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AutoNum type="alphaLcPeriod"/>
            </a:pPr>
            <a:r>
              <a:rPr b="0" i="1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Nối dây dẫn theo đường thẳng ( nối nối tiếp 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Nối dây dẫn lõi nhiều</a:t>
            </a:r>
            <a:r>
              <a:rPr b="0" i="1" lang="en-US" sz="22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6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sợi</a:t>
            </a: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H5"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16112"/>
            <a:ext cx="4087812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tissue paper" id="236" name="Google Shape;236;p14"/>
          <p:cNvSpPr txBox="1"/>
          <p:nvPr/>
        </p:nvSpPr>
        <p:spPr>
          <a:xfrm>
            <a:off x="5219700" y="1628775"/>
            <a:ext cx="3924300" cy="20415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 sát hình, em hãy cho biết trình tự thực hiện nối dây dẫn lõi nhiều sợi ?</a:t>
            </a:r>
            <a:endParaRPr/>
          </a:p>
        </p:txBody>
      </p:sp>
      <p:sp>
        <p:nvSpPr>
          <p:cNvPr descr="Parchment" id="237" name="Google Shape;237;p14"/>
          <p:cNvSpPr txBox="1"/>
          <p:nvPr/>
        </p:nvSpPr>
        <p:spPr>
          <a:xfrm>
            <a:off x="4211637" y="3595687"/>
            <a:ext cx="4932362" cy="3262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Bóc vỏ cách điện và làm sạch lõi 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Lồng lõi 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Vặn xoắn 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Kiểm tra mối nối 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0" y="0"/>
            <a:ext cx="63007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3 : NỐI DÂY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0" y="0"/>
            <a:ext cx="66246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3 : NỐI DÂY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611187" y="765175"/>
            <a:ext cx="6575425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b. Nối rẽ ( nối phân nhánh )</a:t>
            </a: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Nối dây dẫn lõi một sợi </a:t>
            </a:r>
            <a:endParaRPr/>
          </a:p>
        </p:txBody>
      </p:sp>
      <p:sp>
        <p:nvSpPr>
          <p:cNvPr descr="Blue tissue paper" id="247" name="Google Shape;247;p15"/>
          <p:cNvSpPr txBox="1"/>
          <p:nvPr/>
        </p:nvSpPr>
        <p:spPr>
          <a:xfrm>
            <a:off x="2951162" y="2060575"/>
            <a:ext cx="6192837" cy="173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 sát hình, em hãy cho biết trình tự thực hiện nối dây dẫn lõi một sợi ?</a:t>
            </a:r>
            <a:endParaRPr/>
          </a:p>
        </p:txBody>
      </p:sp>
      <p:sp>
        <p:nvSpPr>
          <p:cNvPr descr="Parchment" id="248" name="Google Shape;248;p15"/>
          <p:cNvSpPr txBox="1"/>
          <p:nvPr/>
        </p:nvSpPr>
        <p:spPr>
          <a:xfrm>
            <a:off x="4716462" y="4076700"/>
            <a:ext cx="4067175" cy="22891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Uốn gập lõi .</a:t>
            </a:r>
            <a:endParaRPr/>
          </a:p>
          <a:p>
            <a:pPr indent="-22860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Vặn xoắn </a:t>
            </a:r>
            <a:endParaRPr/>
          </a:p>
          <a:p>
            <a:pPr indent="-22860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Kiểm tra mối nối 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609600" y="1752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357562" y="1905000"/>
            <a:ext cx="528637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5" id="251" name="Google Shape;2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428875"/>
            <a:ext cx="2714625" cy="3605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" id="256" name="Google Shape;2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609600"/>
            <a:ext cx="6553200" cy="556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/>
        </p:nvSpPr>
        <p:spPr>
          <a:xfrm>
            <a:off x="250825" y="0"/>
            <a:ext cx="88931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468312" y="692150"/>
            <a:ext cx="58737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b. Nối rẽ ( nối phân nhánh 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6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Nối dây dẫn lõi nhiều sợi</a:t>
            </a: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descr="Blue tissue paper" id="263" name="Google Shape;263;p17"/>
          <p:cNvSpPr txBox="1"/>
          <p:nvPr/>
        </p:nvSpPr>
        <p:spPr>
          <a:xfrm>
            <a:off x="4067175" y="1844675"/>
            <a:ext cx="5076825" cy="15541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 sát hình, em hãy cho biết trình tự thực hiện nối dây dẫn lõi nhiều sợi ?</a:t>
            </a:r>
            <a:endParaRPr/>
          </a:p>
        </p:txBody>
      </p:sp>
      <p:sp>
        <p:nvSpPr>
          <p:cNvPr descr="Parchment" id="264" name="Google Shape;264;p17"/>
          <p:cNvSpPr txBox="1"/>
          <p:nvPr/>
        </p:nvSpPr>
        <p:spPr>
          <a:xfrm>
            <a:off x="4211637" y="3860800"/>
            <a:ext cx="4932362" cy="25304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Bóc vỏ cách điện và làm sạch lõi 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Nối dây.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Kiểm tra mối nối 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5" name="Google Shape;265;p17"/>
          <p:cNvSpPr txBox="1"/>
          <p:nvPr/>
        </p:nvSpPr>
        <p:spPr>
          <a:xfrm>
            <a:off x="0" y="0"/>
            <a:ext cx="44338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3 : NỐI DÂY</a:t>
            </a:r>
            <a:endParaRPr/>
          </a:p>
        </p:txBody>
      </p:sp>
      <p:pic>
        <p:nvPicPr>
          <p:cNvPr descr="H5" id="266" name="Google Shape;26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071687"/>
            <a:ext cx="3857625" cy="43576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" id="271" name="Google Shape;2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09600"/>
            <a:ext cx="7086600" cy="579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/>
        </p:nvSpPr>
        <p:spPr>
          <a:xfrm>
            <a:off x="250825" y="0"/>
            <a:ext cx="88931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250825" y="765175"/>
            <a:ext cx="54673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c. Nối dây dùng phụ kiện</a:t>
            </a:r>
            <a:r>
              <a:rPr b="0" i="1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   Nối bằng vít </a:t>
            </a:r>
            <a:endParaRPr/>
          </a:p>
        </p:txBody>
      </p:sp>
      <p:sp>
        <p:nvSpPr>
          <p:cNvPr descr="Blue tissue paper" id="278" name="Google Shape;278;p19"/>
          <p:cNvSpPr txBox="1"/>
          <p:nvPr/>
        </p:nvSpPr>
        <p:spPr>
          <a:xfrm>
            <a:off x="468312" y="1916112"/>
            <a:ext cx="7200900" cy="5794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Trình tự thực hiện nối dây dẫn bằng vít 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0" y="2781300"/>
            <a:ext cx="2735262" cy="5889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Làm đầu nối </a:t>
            </a:r>
            <a:endParaRPr/>
          </a:p>
        </p:txBody>
      </p:sp>
      <p:sp>
        <p:nvSpPr>
          <p:cNvPr descr="Parchment" id="280" name="Google Shape;280;p19"/>
          <p:cNvSpPr txBox="1"/>
          <p:nvPr/>
        </p:nvSpPr>
        <p:spPr>
          <a:xfrm>
            <a:off x="5940425" y="4365625"/>
            <a:ext cx="2987675" cy="5191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khuyên hở</a:t>
            </a:r>
            <a:endParaRPr/>
          </a:p>
        </p:txBody>
      </p:sp>
      <p:pic>
        <p:nvPicPr>
          <p:cNvPr descr="NOIDAY12" id="281" name="Google Shape;28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3575" y="2636837"/>
            <a:ext cx="2447925" cy="17811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NOIDAY13" id="282" name="Google Shape;28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0425" y="2852737"/>
            <a:ext cx="2935287" cy="14446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3" name="Google Shape;283;p19"/>
          <p:cNvSpPr txBox="1"/>
          <p:nvPr/>
        </p:nvSpPr>
        <p:spPr>
          <a:xfrm>
            <a:off x="0" y="3933825"/>
            <a:ext cx="2447925" cy="588962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Nối dây</a:t>
            </a:r>
            <a:endParaRPr/>
          </a:p>
        </p:txBody>
      </p:sp>
      <p:pic>
        <p:nvPicPr>
          <p:cNvPr descr="KHUYEN0" id="284" name="Google Shape;28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325" y="5095875"/>
            <a:ext cx="2590800" cy="17621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daunoi" id="285" name="Google Shape;28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87675" y="4973637"/>
            <a:ext cx="2679700" cy="188436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Newsprint" id="286" name="Google Shape;286;p19"/>
          <p:cNvSpPr txBox="1"/>
          <p:nvPr/>
        </p:nvSpPr>
        <p:spPr>
          <a:xfrm>
            <a:off x="2916237" y="4437062"/>
            <a:ext cx="2735262" cy="5191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khuyên kín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0" y="188912"/>
            <a:ext cx="54737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3 : NỐI DÂY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ls1307083372" id="90" name="Google Shape;90;p2"/>
          <p:cNvPicPr preferRelativeResize="0"/>
          <p:nvPr/>
        </p:nvPicPr>
        <p:blipFill rotWithShape="1">
          <a:blip r:embed="rId3">
            <a:alphaModFix/>
          </a:blip>
          <a:srcRect b="7884" l="0" r="0" t="15765"/>
          <a:stretch/>
        </p:blipFill>
        <p:spPr>
          <a:xfrm rot="4980000">
            <a:off x="3929062" y="2778125"/>
            <a:ext cx="3286125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m-tuot-day-proskit_89" id="91" name="Google Shape;91;p2"/>
          <p:cNvPicPr preferRelativeResize="0"/>
          <p:nvPr/>
        </p:nvPicPr>
        <p:blipFill rotWithShape="1">
          <a:blip r:embed="rId4">
            <a:alphaModFix/>
          </a:blip>
          <a:srcRect b="0" l="19047" r="7141" t="0"/>
          <a:stretch/>
        </p:blipFill>
        <p:spPr>
          <a:xfrm>
            <a:off x="6750050" y="2192337"/>
            <a:ext cx="211772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76200" y="258762"/>
            <a:ext cx="1752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</a:t>
            </a:r>
            <a:r>
              <a:rPr b="1" i="1" lang="en-US" sz="2200">
                <a:solidFill>
                  <a:schemeClr val="dk1"/>
                </a:solidFill>
              </a:rPr>
              <a:t>6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295400" y="762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DÂY DẪN ĐiỆN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876800" y="5562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Kìm cắt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7010400" y="5562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Kìm tuốt</a:t>
            </a:r>
            <a:endParaRPr/>
          </a:p>
        </p:txBody>
      </p:sp>
      <p:pic>
        <p:nvPicPr>
          <p:cNvPr descr="gwo1295511641" id="96" name="Google Shape;96;p2"/>
          <p:cNvPicPr preferRelativeResize="0"/>
          <p:nvPr/>
        </p:nvPicPr>
        <p:blipFill rotWithShape="1">
          <a:blip r:embed="rId5">
            <a:alphaModFix/>
          </a:blip>
          <a:srcRect b="40087" l="0" r="0" t="28761"/>
          <a:stretch/>
        </p:blipFill>
        <p:spPr>
          <a:xfrm rot="5160000">
            <a:off x="-478631" y="3145631"/>
            <a:ext cx="3581400" cy="94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7849891_1" id="97" name="Google Shape;97;p2"/>
          <p:cNvPicPr preferRelativeResize="0"/>
          <p:nvPr/>
        </p:nvPicPr>
        <p:blipFill rotWithShape="1">
          <a:blip r:embed="rId6">
            <a:alphaModFix/>
          </a:blip>
          <a:srcRect b="31176" l="0" r="0" t="33529"/>
          <a:stretch/>
        </p:blipFill>
        <p:spPr>
          <a:xfrm rot="6000000">
            <a:off x="1924050" y="3067050"/>
            <a:ext cx="3238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09600" y="5562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Tua vít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2743200" y="5562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Dao nhỏ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76200" y="838200"/>
            <a:ext cx="42672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I.Dụng cụ, vật liệu và thiết bị.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 txBox="1"/>
          <p:nvPr/>
        </p:nvSpPr>
        <p:spPr>
          <a:xfrm>
            <a:off x="250825" y="0"/>
            <a:ext cx="8893175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ue tissue paper" id="293" name="Google Shape;293;p20"/>
          <p:cNvSpPr txBox="1"/>
          <p:nvPr/>
        </p:nvSpPr>
        <p:spPr>
          <a:xfrm>
            <a:off x="4572000" y="1773237"/>
            <a:ext cx="4572000" cy="20415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1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Quan sát hình, em hãy cho biết trình tự thực hiện nối bằng đai ốc nối dây ?</a:t>
            </a:r>
            <a:endParaRPr/>
          </a:p>
        </p:txBody>
      </p:sp>
      <p:sp>
        <p:nvSpPr>
          <p:cNvPr descr="Parchment" id="294" name="Google Shape;294;p20"/>
          <p:cNvSpPr txBox="1"/>
          <p:nvPr/>
        </p:nvSpPr>
        <p:spPr>
          <a:xfrm>
            <a:off x="4716462" y="4327525"/>
            <a:ext cx="4103687" cy="20431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đầu nối thẳng .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Nối dây dẫn.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Kiểm tra mối nối 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0" y="663575"/>
            <a:ext cx="54673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c. Nối dây dùng phụ kiện</a:t>
            </a:r>
            <a:r>
              <a:rPr b="0" i="1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600"/>
              <a:buFont typeface="Arial"/>
              <a:buNone/>
            </a:pPr>
            <a:r>
              <a:rPr b="0" i="1" lang="en-US" sz="3600" u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   Nối bằng đai ốc nối dây</a:t>
            </a:r>
            <a:endParaRPr/>
          </a:p>
        </p:txBody>
      </p:sp>
      <p:pic>
        <p:nvPicPr>
          <p:cNvPr descr="H5" id="296" name="Google Shape;2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2133600"/>
            <a:ext cx="4198937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0"/>
          <p:cNvSpPr txBox="1"/>
          <p:nvPr/>
        </p:nvSpPr>
        <p:spPr>
          <a:xfrm>
            <a:off x="0" y="188912"/>
            <a:ext cx="64801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3 : NỐI DÂY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/>
          <p:nvPr/>
        </p:nvSpPr>
        <p:spPr>
          <a:xfrm>
            <a:off x="0" y="0"/>
            <a:ext cx="7129462" cy="10668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chemeClr val="lt2"/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BƯỚC 4: CÁCH ĐIỆN MỐI NỐI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395287" y="836612"/>
            <a:ext cx="8497887" cy="1190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Cách điện mối nối bằng cách quấn băng cách điện </a:t>
            </a:r>
            <a:endParaRPr/>
          </a:p>
        </p:txBody>
      </p:sp>
      <p:pic>
        <p:nvPicPr>
          <p:cNvPr descr="cachdien1"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2708275"/>
            <a:ext cx="2727325" cy="15335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achdienre" id="305" name="Google Shape;3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37" y="5157787"/>
            <a:ext cx="3816350" cy="143986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NOIDAY16M" id="306" name="Google Shape;30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8175" y="2708275"/>
            <a:ext cx="2870200" cy="1539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NOIDAY17 copy" id="307" name="Google Shape;30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3712" y="5157787"/>
            <a:ext cx="2592387" cy="14763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8" name="Google Shape;308;p21"/>
          <p:cNvSpPr txBox="1"/>
          <p:nvPr/>
        </p:nvSpPr>
        <p:spPr>
          <a:xfrm>
            <a:off x="395287" y="1989137"/>
            <a:ext cx="6624637" cy="650875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ối dây dẫn theo đường thẳng </a:t>
            </a:r>
            <a:endParaRPr/>
          </a:p>
        </p:txBody>
      </p:sp>
      <p:sp>
        <p:nvSpPr>
          <p:cNvPr id="309" name="Google Shape;309;p21"/>
          <p:cNvSpPr txBox="1"/>
          <p:nvPr/>
        </p:nvSpPr>
        <p:spPr>
          <a:xfrm>
            <a:off x="395287" y="4365625"/>
            <a:ext cx="2447925" cy="650875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Nối rẽ</a:t>
            </a:r>
            <a:endParaRPr/>
          </a:p>
        </p:txBody>
      </p:sp>
      <p:sp>
        <p:nvSpPr>
          <p:cNvPr id="310" name="Google Shape;310;p21"/>
          <p:cNvSpPr txBox="1"/>
          <p:nvPr/>
        </p:nvSpPr>
        <p:spPr>
          <a:xfrm>
            <a:off x="323850" y="836612"/>
            <a:ext cx="813593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 cách điện mối nối người ta dùng cái gì?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0088" id="315" name="Google Shape;3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667000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3" id="316" name="Google Shape;31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7912" y="12700"/>
            <a:ext cx="2681287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89" id="317" name="Google Shape;31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11487"/>
            <a:ext cx="2514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0" id="318" name="Google Shape;31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3011487"/>
            <a:ext cx="2514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1" id="319" name="Google Shape;31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953000"/>
            <a:ext cx="26670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2" id="320" name="Google Shape;320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7000" y="4953000"/>
            <a:ext cx="2362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4" id="321" name="Google Shape;321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19800" y="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0098" id="322" name="Google Shape;322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9800" y="3810000"/>
            <a:ext cx="3124200" cy="30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2"/>
          <p:cNvSpPr txBox="1"/>
          <p:nvPr/>
        </p:nvSpPr>
        <p:spPr>
          <a:xfrm>
            <a:off x="457200" y="19812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6172200" y="60198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Bước 6  </a:t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7239000" y="1676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26" name="Google Shape;326;p22"/>
          <p:cNvSpPr txBox="1"/>
          <p:nvPr/>
        </p:nvSpPr>
        <p:spPr>
          <a:xfrm>
            <a:off x="3276600" y="19812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1981200" y="48006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28" name="Google Shape;328;p22"/>
          <p:cNvSpPr txBox="1"/>
          <p:nvPr/>
        </p:nvSpPr>
        <p:spPr>
          <a:xfrm>
            <a:off x="2895600" y="1981200"/>
            <a:ext cx="22860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sạch lõi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-304800" y="1981200"/>
            <a:ext cx="30480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Bóc vỏ cách điện</a:t>
            </a:r>
            <a:endParaRPr/>
          </a:p>
        </p:txBody>
      </p:sp>
      <p:sp>
        <p:nvSpPr>
          <p:cNvPr id="330" name="Google Shape;330;p22"/>
          <p:cNvSpPr txBox="1"/>
          <p:nvPr/>
        </p:nvSpPr>
        <p:spPr>
          <a:xfrm>
            <a:off x="1524000" y="4768850"/>
            <a:ext cx="22860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dây</a:t>
            </a:r>
            <a:endParaRPr/>
          </a:p>
        </p:txBody>
      </p:sp>
      <p:sp>
        <p:nvSpPr>
          <p:cNvPr id="331" name="Google Shape;331;p22"/>
          <p:cNvSpPr txBox="1"/>
          <p:nvPr/>
        </p:nvSpPr>
        <p:spPr>
          <a:xfrm>
            <a:off x="6781800" y="1644650"/>
            <a:ext cx="22860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tra</a:t>
            </a:r>
            <a:endParaRPr/>
          </a:p>
        </p:txBody>
      </p:sp>
      <p:sp>
        <p:nvSpPr>
          <p:cNvPr id="332" name="Google Shape;332;p22"/>
          <p:cNvSpPr txBox="1"/>
          <p:nvPr/>
        </p:nvSpPr>
        <p:spPr>
          <a:xfrm>
            <a:off x="6096000" y="6064250"/>
            <a:ext cx="281940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điện mối nối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686800" y="6553200"/>
            <a:ext cx="4572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458787" y="306387"/>
            <a:ext cx="8232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II- Quy trình nối dây dẫn điện: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76200" y="1447800"/>
            <a:ext cx="914400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Bóc vỏ cách điện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1803400" y="1574800"/>
            <a:ext cx="838200" cy="12922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sạch lõi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3505200" y="1663700"/>
            <a:ext cx="873125" cy="1490662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dây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5464175" y="1466850"/>
            <a:ext cx="1025525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tra mối nối</a:t>
            </a:r>
            <a:endParaRPr/>
          </a:p>
        </p:txBody>
      </p:sp>
      <p:sp>
        <p:nvSpPr>
          <p:cNvPr id="343" name="Google Shape;343;p23"/>
          <p:cNvSpPr txBox="1"/>
          <p:nvPr/>
        </p:nvSpPr>
        <p:spPr>
          <a:xfrm>
            <a:off x="7562850" y="1447800"/>
            <a:ext cx="996950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điện mối nối</a:t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>
            <a:off x="2692400" y="20574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6756400" y="19812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3"/>
          <p:cNvSpPr/>
          <p:nvPr/>
        </p:nvSpPr>
        <p:spPr>
          <a:xfrm>
            <a:off x="4521200" y="19812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1041400" y="19812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8610600" y="6477000"/>
            <a:ext cx="533400" cy="381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/>
          <p:nvPr/>
        </p:nvSpPr>
        <p:spPr>
          <a:xfrm>
            <a:off x="1219200" y="746125"/>
            <a:ext cx="62484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Bài tập củng cố</a:t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8763000" y="6477000"/>
            <a:ext cx="3810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/>
          <p:nvPr/>
        </p:nvSpPr>
        <p:spPr>
          <a:xfrm>
            <a:off x="76200" y="3276600"/>
            <a:ext cx="914400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Bóc vỏ cách điện</a:t>
            </a:r>
            <a:endParaRPr/>
          </a:p>
        </p:txBody>
      </p:sp>
      <p:sp>
        <p:nvSpPr>
          <p:cNvPr id="360" name="Google Shape;360;p25"/>
          <p:cNvSpPr txBox="1"/>
          <p:nvPr/>
        </p:nvSpPr>
        <p:spPr>
          <a:xfrm>
            <a:off x="1676400" y="3403600"/>
            <a:ext cx="838200" cy="1292225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sạch lõi</a:t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3200400" y="3416300"/>
            <a:ext cx="873125" cy="1490662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dây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>
            <a:off x="4765675" y="3295650"/>
            <a:ext cx="1025525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tra mối nối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6553200" y="3124200"/>
            <a:ext cx="996950" cy="16891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1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điện mối nối</a:t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>
            <a:off x="2514600" y="38862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5791200" y="38100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4038600" y="38100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990600" y="3810000"/>
            <a:ext cx="731837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838200" y="15240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4.  Nêu các bước trong quy trình chung nối dây dẫn điện</a:t>
            </a:r>
            <a:endParaRPr/>
          </a:p>
        </p:txBody>
      </p:sp>
      <p:pic>
        <p:nvPicPr>
          <p:cNvPr descr="h1" id="369" name="Google Shape;3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0"/>
            <a:ext cx="208915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/>
        </p:nvSpPr>
        <p:spPr>
          <a:xfrm>
            <a:off x="533400" y="1143000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5. Kể tên các loại mối nối dây dẫn điện?</a:t>
            </a:r>
            <a:endParaRPr/>
          </a:p>
        </p:txBody>
      </p:sp>
      <p:sp>
        <p:nvSpPr>
          <p:cNvPr id="375" name="Google Shape;375;p26"/>
          <p:cNvSpPr txBox="1"/>
          <p:nvPr/>
        </p:nvSpPr>
        <p:spPr>
          <a:xfrm>
            <a:off x="762000" y="2057400"/>
            <a:ext cx="8255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Mối nối thẳng (mối nối nối tiếp)</a:t>
            </a:r>
            <a:endParaRPr/>
          </a:p>
        </p:txBody>
      </p:sp>
      <p:sp>
        <p:nvSpPr>
          <p:cNvPr id="376" name="Google Shape;376;p26"/>
          <p:cNvSpPr txBox="1"/>
          <p:nvPr/>
        </p:nvSpPr>
        <p:spPr>
          <a:xfrm>
            <a:off x="762000" y="2667000"/>
            <a:ext cx="7188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Mối nối phân nhánh (mối nối rẽ )</a:t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762000" y="3276600"/>
            <a:ext cx="769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-"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Mối nối dùng phụ kiện (mối nối trong hộp nối dây)</a:t>
            </a:r>
            <a:endParaRPr/>
          </a:p>
        </p:txBody>
      </p:sp>
      <p:pic>
        <p:nvPicPr>
          <p:cNvPr descr="h1" id="378" name="Google Shape;3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-152400"/>
            <a:ext cx="208915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/>
          <p:nvPr/>
        </p:nvSpPr>
        <p:spPr>
          <a:xfrm>
            <a:off x="914400" y="1295400"/>
            <a:ext cx="769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6. Mối nối dây dẫn điện có những yêu cầu nào?</a:t>
            </a:r>
            <a:endParaRPr/>
          </a:p>
        </p:txBody>
      </p:sp>
      <p:sp>
        <p:nvSpPr>
          <p:cNvPr id="384" name="Google Shape;384;p27"/>
          <p:cNvSpPr txBox="1"/>
          <p:nvPr/>
        </p:nvSpPr>
        <p:spPr>
          <a:xfrm>
            <a:off x="1219200" y="2362200"/>
            <a:ext cx="6934200" cy="277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-"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Dẫn điện tốt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-"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Có độ bền cơ học cao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-"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An toàn điện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Char char="-"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Đảm bảo về mặt mĩ thuật</a:t>
            </a:r>
            <a:endParaRPr/>
          </a:p>
        </p:txBody>
      </p:sp>
      <p:pic>
        <p:nvPicPr>
          <p:cNvPr descr="h1" id="385" name="Google Shape;3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-152400"/>
            <a:ext cx="208915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"/>
          <p:cNvSpPr txBox="1"/>
          <p:nvPr/>
        </p:nvSpPr>
        <p:spPr>
          <a:xfrm>
            <a:off x="304800" y="1249362"/>
            <a:ext cx="883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7. Hình ảnh sau thể hiện loại mối nối nào?</a:t>
            </a:r>
            <a:endParaRPr/>
          </a:p>
        </p:txBody>
      </p:sp>
      <p:pic>
        <p:nvPicPr>
          <p:cNvPr descr="DSC04334" id="391" name="Google Shape;3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057400"/>
            <a:ext cx="342900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1" id="392" name="Google Shape;3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-152400"/>
            <a:ext cx="208915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"/>
          <p:cNvSpPr txBox="1"/>
          <p:nvPr/>
        </p:nvSpPr>
        <p:spPr>
          <a:xfrm>
            <a:off x="609600" y="1066800"/>
            <a:ext cx="81534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8. Cho biết tên gọi của công đoạn trong quy trình nối dây tương ứng với hình ảnh sau.</a:t>
            </a:r>
            <a:endParaRPr/>
          </a:p>
        </p:txBody>
      </p:sp>
      <p:pic>
        <p:nvPicPr>
          <p:cNvPr descr="Pict0094" id="398" name="Google Shape;3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743200"/>
            <a:ext cx="4419600" cy="334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1" id="399" name="Google Shape;39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-152400"/>
            <a:ext cx="208915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xc1338343812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657600"/>
            <a:ext cx="2971800" cy="230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vXj1JQGWG2gyNFE0_tes3410w9J0zL4JzrP1oWIk5z0LvyAPA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733800"/>
            <a:ext cx="3048000" cy="2268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626"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18605" r="8041" t="65116"/>
          <a:stretch/>
        </p:blipFill>
        <p:spPr>
          <a:xfrm>
            <a:off x="381000" y="533400"/>
            <a:ext cx="3886200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C" id="108" name="Google Shape;108;p3"/>
          <p:cNvPicPr preferRelativeResize="0"/>
          <p:nvPr/>
        </p:nvPicPr>
        <p:blipFill rotWithShape="1">
          <a:blip r:embed="rId6">
            <a:alphaModFix/>
          </a:blip>
          <a:srcRect b="0" l="25331" r="23495" t="0"/>
          <a:stretch/>
        </p:blipFill>
        <p:spPr>
          <a:xfrm>
            <a:off x="6324600" y="304800"/>
            <a:ext cx="180022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5257800" y="6096000"/>
            <a:ext cx="26638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Băng keo cách điện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762000" y="6096000"/>
            <a:ext cx="24177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Giấy ráp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609600" y="2971800"/>
            <a:ext cx="35321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Dây điện mềm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6096000" y="2819400"/>
            <a:ext cx="24177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Dây điện lõi 1 sợi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/>
          <p:nvPr/>
        </p:nvSpPr>
        <p:spPr>
          <a:xfrm>
            <a:off x="1371600" y="533400"/>
            <a:ext cx="6553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/>
          </a:p>
        </p:txBody>
      </p:sp>
      <p:sp>
        <p:nvSpPr>
          <p:cNvPr id="405" name="Google Shape;405;p30"/>
          <p:cNvSpPr txBox="1"/>
          <p:nvPr/>
        </p:nvSpPr>
        <p:spPr>
          <a:xfrm>
            <a:off x="1676400" y="1905000"/>
            <a:ext cx="617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762000" y="1752600"/>
            <a:ext cx="8229600" cy="429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Chuẩn bị vật liệu cho tiết học sau theo từng cá nhân: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Dây điện lõi 1 sợi (tiết diện lõi 2mm</a:t>
            </a:r>
            <a:r>
              <a:rPr b="1" baseline="3000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Dây điện lõi nhiều sợi (tiết diện lõi 5mm</a:t>
            </a:r>
            <a:r>
              <a:rPr b="1" baseline="3000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Băng cách điện 1 cuộn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Giấy ráp: 1 mảnh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4337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1295400"/>
            <a:ext cx="3124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4"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1295400"/>
            <a:ext cx="2971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5"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95400"/>
            <a:ext cx="3124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762000" y="3733800"/>
            <a:ext cx="8229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Mối nối dùng phụ kiện (mối nối trong hộp nối dây)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763000" y="3962400"/>
            <a:ext cx="3810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304800" y="838200"/>
            <a:ext cx="739140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I.Dụng cụ, vật liệu và thiết bị: (sgk)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Nội dung và trình tự thực hành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Một số kiến thức bỗ trợ: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85800" y="2438400"/>
            <a:ext cx="571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Các loại mối nối dây dẫn điện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610600" y="6629400"/>
            <a:ext cx="5334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6200" y="258762"/>
            <a:ext cx="1752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9: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295400" y="762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DÂY DẪN ĐiỆN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4338"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038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23"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77787"/>
            <a:ext cx="4495800" cy="327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7"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3886200"/>
            <a:ext cx="3124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4" id="138" name="Google Shape;13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4200" y="3886200"/>
            <a:ext cx="2971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5" id="139" name="Google Shape;13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886200"/>
            <a:ext cx="3124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25" id="140" name="Google Shape;14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00600" y="1162050"/>
            <a:ext cx="40386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4332" id="141" name="Google Shape;14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00600" y="685800"/>
            <a:ext cx="4038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609600" y="34290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Quan sát và cho biết: Có mấy loại mối nối dây dẫn điện?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228600" y="2819400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Mối nối thẳng (mối nối nối tiếp)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876800" y="2819400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Mối nối rẽ (mối nối phân nhánh)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762000" y="6324600"/>
            <a:ext cx="8229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b="1" i="0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Mối nối dùng phụ kiện (mối nối trong hộp nối dây)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8763000" y="6553200"/>
            <a:ext cx="3810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/>
        </p:nvSpPr>
        <p:spPr>
          <a:xfrm>
            <a:off x="304800" y="1447800"/>
            <a:ext cx="7391400" cy="143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I.Dụng cụ, vật liệu và thiết bị: (sgk)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Nội dung và trình tự thực hành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AutoNum type="arabicPeriod"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Một số kiến thức bỗ trợ: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81000" y="2895600"/>
            <a:ext cx="57150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Các loại mối nối dây dẫn điện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8610600" y="6629400"/>
            <a:ext cx="5334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762000" y="3276600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Mối nối thẳng (mối nối nối tiếp)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762000" y="3717925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Mối nối phân nhánh ( nối rẽ)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762000" y="4114800"/>
            <a:ext cx="6629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Mối nối dùng phụ kiện (hộp nối dây, bu lông ..)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304800" y="4495800"/>
            <a:ext cx="57150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 Yêu cầu mối nối dây dẫn điện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76200" y="258762"/>
            <a:ext cx="1752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9: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1295400" y="762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DÂY DẪN ĐiỆN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304800" y="1447800"/>
            <a:ext cx="7391400" cy="143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I.Dụng cụ, vật liệu và thiết bị: (sgk)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Nội dung và trình tự thực hành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AutoNum type="arabicPeriod"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Một số kiến thức bỗ trợ: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381000" y="2895600"/>
            <a:ext cx="57150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Các loại mối nối dây dẫn điện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8610600" y="6629400"/>
            <a:ext cx="5334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381000" y="3382962"/>
            <a:ext cx="57150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 Yêu cầu mối nối dây dẫn điện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838200" y="3810000"/>
            <a:ext cx="3429000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Dẫn điện tốt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Có độ bền cơ học cao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toàn điện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Đảm bảo về mặt mĩ thuật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76200" y="258762"/>
            <a:ext cx="1752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9: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1295400" y="762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DÂY DẪN ĐiỆN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/>
        </p:nvSpPr>
        <p:spPr>
          <a:xfrm>
            <a:off x="304800" y="1447800"/>
            <a:ext cx="7391400" cy="143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I.Dụng cụ, vật liệu và thiết bị: (sgk)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Nội dung và trình tự thực hành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AutoNum type="arabicPeriod"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Một số kiến thức bỗ trợ:</a:t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10600" y="6629400"/>
            <a:ext cx="5334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04800" y="2895600"/>
            <a:ext cx="5181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Quy trình chung nối dây dẫn điện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76200" y="258762"/>
            <a:ext cx="1752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9: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1295400" y="7620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hành: </a:t>
            </a: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DÂY DẪN ĐiỆN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Version">
    <vt:i4>1</vt:i4>
  </property>
</Properties>
</file>