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6858000" cy="9144000"/>
  <p:embeddedFontLst>
    <p:embeddedFont>
      <p:font typeface="Arimo"/>
      <p:regular r:id="rId38"/>
      <p:bold r:id="rId39"/>
      <p:italic r:id="rId40"/>
      <p:boldItalic r:id="rId41"/>
    </p:embeddedFont>
    <p:embeddedFont>
      <p:font typeface="Garamond"/>
      <p:regular r:id="rId42"/>
      <p:bold r:id="rId43"/>
      <p:italic r:id="rId44"/>
      <p:boldItalic r:id="rId45"/>
    </p:embeddedFont>
    <p:embeddedFont>
      <p:font typeface="Tahoma"/>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48" roundtripDataSignature="AMtx7mhiwbO70id8T8tI5uo1p8Yy8lOQ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mo-italic.fntdata"/><Relationship Id="rId20" Type="http://schemas.openxmlformats.org/officeDocument/2006/relationships/slide" Target="slides/slide15.xml"/><Relationship Id="rId42" Type="http://schemas.openxmlformats.org/officeDocument/2006/relationships/font" Target="fonts/Garamond-regular.fntdata"/><Relationship Id="rId41" Type="http://schemas.openxmlformats.org/officeDocument/2006/relationships/font" Target="fonts/Arimo-boldItalic.fntdata"/><Relationship Id="rId22" Type="http://schemas.openxmlformats.org/officeDocument/2006/relationships/slide" Target="slides/slide17.xml"/><Relationship Id="rId44" Type="http://schemas.openxmlformats.org/officeDocument/2006/relationships/font" Target="fonts/Garamond-italic.fntdata"/><Relationship Id="rId21" Type="http://schemas.openxmlformats.org/officeDocument/2006/relationships/slide" Target="slides/slide16.xml"/><Relationship Id="rId43" Type="http://schemas.openxmlformats.org/officeDocument/2006/relationships/font" Target="fonts/Garamond-bold.fntdata"/><Relationship Id="rId24" Type="http://schemas.openxmlformats.org/officeDocument/2006/relationships/slide" Target="slides/slide19.xml"/><Relationship Id="rId46" Type="http://schemas.openxmlformats.org/officeDocument/2006/relationships/font" Target="fonts/Tahoma-regular.fntdata"/><Relationship Id="rId23" Type="http://schemas.openxmlformats.org/officeDocument/2006/relationships/slide" Target="slides/slide18.xml"/><Relationship Id="rId45" Type="http://schemas.openxmlformats.org/officeDocument/2006/relationships/font" Target="fonts/Garamon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Tahoma-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Arimo-bold.fntdata"/><Relationship Id="rId16" Type="http://schemas.openxmlformats.org/officeDocument/2006/relationships/slide" Target="slides/slide11.xml"/><Relationship Id="rId38" Type="http://schemas.openxmlformats.org/officeDocument/2006/relationships/font" Target="fonts/Arim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1pPr>
            <a:lvl2pPr lvl="1"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2pPr>
            <a:lvl3pPr lvl="2"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3pPr>
            <a:lvl4pPr lvl="3"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4pPr>
            <a:lvl5pPr lvl="4"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5pPr>
            <a:lvl6pPr lvl="5"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6pPr>
            <a:lvl7pPr lvl="6"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7pPr>
            <a:lvl8pPr lvl="7"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8pPr>
            <a:lvl9pPr lvl="8"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2pPr>
            <a:lvl3pPr lvl="2"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3pPr>
            <a:lvl4pPr lvl="3"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4pPr>
            <a:lvl5pPr lvl="4"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5pPr>
            <a:lvl6pPr lvl="5"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6pPr>
            <a:lvl7pPr lvl="6"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7pPr>
            <a:lvl8pPr lvl="7"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8pPr>
            <a:lvl9pPr lvl="8"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1pPr>
            <a:lvl2pPr lvl="1"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2pPr>
            <a:lvl3pPr lvl="2"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3pPr>
            <a:lvl4pPr lvl="3"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4pPr>
            <a:lvl5pPr lvl="4"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5pPr>
            <a:lvl6pPr lvl="5"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6pPr>
            <a:lvl7pPr lvl="6"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7pPr>
            <a:lvl8pPr lvl="7"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8pPr>
            <a:lvl9pPr lvl="8" marR="0" rtl="0" algn="l">
              <a:lnSpc>
                <a:spcPct val="100000"/>
              </a:lnSpc>
              <a:spcBef>
                <a:spcPts val="0"/>
              </a:spcBef>
              <a:spcAft>
                <a:spcPts val="0"/>
              </a:spcAft>
              <a:buSzPts val="1400"/>
              <a:buNone/>
              <a:defRPr b="1" i="0" sz="2400" u="none" cap="none" strike="noStrike">
                <a:solidFill>
                  <a:srgbClr val="000000"/>
                </a:solidFill>
                <a:latin typeface="Tahoma"/>
                <a:ea typeface="Tahoma"/>
                <a:cs typeface="Tahoma"/>
                <a:sym typeface="Tahoma"/>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179" name="Google Shape;17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0" name="Google Shape;18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190" name="Google Shape;19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91" name="Google Shape;191;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205" name="Google Shape;20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06" name="Google Shape;20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215" name="Google Shape;21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16" name="Google Shape;216;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227" name="Google Shape;22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28" name="Google Shape;22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242" name="Google Shape;24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43" name="Google Shape;243;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99" name="Google Shape;9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0" name="Google Shape;10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561" name="Google Shape;561;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62" name="Google Shape;56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590" name="Google Shape;59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91" name="Google Shape;591;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132" name="Google Shape;13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33" name="Google Shape;13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143" name="Google Shape;14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4" name="Google Shape;14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
        <p:nvSpPr>
          <p:cNvPr id="157" name="Google Shape;157;p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158" name="Google Shape;15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59" name="Google Shape;15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
        <p:nvSpPr>
          <p:cNvPr id="168" name="Google Shape;168;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169" name="Google Shape;16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0" name="Google Shape;17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4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5" name="Google Shape;75;p4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6" name="Google Shape;76;p4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7" name="Google Shape;77;p4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8" name="Google Shape;78;p4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9" name="Google Shape;79;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4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4" name="Google Shape;84;p4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5" name="Google Shape;85;p4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6" name="Google Shape;86;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4" name="Google Shape;24;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7" name="Shape 27"/>
        <p:cNvGrpSpPr/>
        <p:nvPr/>
      </p:nvGrpSpPr>
      <p:grpSpPr>
        <a:xfrm>
          <a:off x="0" y="0"/>
          <a:ext cx="0" cy="0"/>
          <a:chOff x="0" y="0"/>
          <a:chExt cx="0" cy="0"/>
        </a:xfrm>
      </p:grpSpPr>
      <p:sp>
        <p:nvSpPr>
          <p:cNvPr id="28" name="Google Shape;28;p36"/>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circl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3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3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 name="Shape 42"/>
        <p:cNvGrpSpPr/>
        <p:nvPr/>
      </p:nvGrpSpPr>
      <p:grpSpPr>
        <a:xfrm>
          <a:off x="0" y="0"/>
          <a:ext cx="0" cy="0"/>
          <a:chOff x="0" y="0"/>
          <a:chExt cx="0" cy="0"/>
        </a:xfrm>
      </p:grpSpPr>
      <p:sp>
        <p:nvSpPr>
          <p:cNvPr id="43" name="Google Shape;43;p3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3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 name="Google Shape;4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 name="Shape 48"/>
        <p:cNvGrpSpPr/>
        <p:nvPr/>
      </p:nvGrpSpPr>
      <p:grpSpPr>
        <a:xfrm>
          <a:off x="0" y="0"/>
          <a:ext cx="0" cy="0"/>
          <a:chOff x="0" y="0"/>
          <a:chExt cx="0" cy="0"/>
        </a:xfrm>
      </p:grpSpPr>
      <p:sp>
        <p:nvSpPr>
          <p:cNvPr id="49" name="Google Shape;49;p4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 name="Google Shape;50;p40"/>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 name="Google Shape;5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41"/>
          <p:cNvSpPr/>
          <p:nvPr>
            <p:ph idx="2" type="pic"/>
          </p:nvPr>
        </p:nvSpPr>
        <p:spPr>
          <a:xfrm>
            <a:off x="1792288" y="612775"/>
            <a:ext cx="5486400" cy="4114800"/>
          </a:xfrm>
          <a:prstGeom prst="rect">
            <a:avLst/>
          </a:prstGeom>
          <a:noFill/>
          <a:ln>
            <a:noFill/>
          </a:ln>
        </p:spPr>
      </p:sp>
      <p:sp>
        <p:nvSpPr>
          <p:cNvPr id="57" name="Google Shape;57;p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4" name="Google Shape;64;p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FFFF"/>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3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9pPr>
          </a:lstStyle>
          <a:p/>
        </p:txBody>
      </p:sp>
      <p:sp>
        <p:nvSpPr>
          <p:cNvPr id="13" name="Google Shape;13;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SzPts val="1400"/>
              <a:buNone/>
              <a:defRPr b="1" i="0" sz="2400" u="none" cap="none" strike="noStrike">
                <a:solidFill>
                  <a:schemeClr val="dk1"/>
                </a:solidFill>
                <a:latin typeface="Tahoma"/>
                <a:ea typeface="Tahoma"/>
                <a:cs typeface="Tahoma"/>
                <a:sym typeface="Tahoma"/>
              </a:defRPr>
            </a:lvl9pPr>
          </a:lstStyle>
          <a:p/>
        </p:txBody>
      </p:sp>
      <p:sp>
        <p:nvSpPr>
          <p:cNvPr id="14" name="Google Shape;14;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circl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5.jpg"/><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5.jpg"/><Relationship Id="rId4" Type="http://schemas.openxmlformats.org/officeDocument/2006/relationships/image" Target="../media/image28.png"/><Relationship Id="rId5"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Sunwa" id="93" name="Google Shape;93;p1"/>
          <p:cNvPicPr preferRelativeResize="0"/>
          <p:nvPr/>
        </p:nvPicPr>
        <p:blipFill rotWithShape="1">
          <a:blip r:embed="rId3">
            <a:alphaModFix/>
          </a:blip>
          <a:srcRect b="0" l="0" r="0" t="0"/>
          <a:stretch/>
        </p:blipFill>
        <p:spPr>
          <a:xfrm>
            <a:off x="609600" y="1295400"/>
            <a:ext cx="3352800" cy="4800600"/>
          </a:xfrm>
          <a:prstGeom prst="rect">
            <a:avLst/>
          </a:prstGeom>
          <a:noFill/>
          <a:ln>
            <a:noFill/>
          </a:ln>
        </p:spPr>
      </p:pic>
      <p:pic>
        <p:nvPicPr>
          <p:cNvPr descr="VOM china" id="94" name="Google Shape;94;p1"/>
          <p:cNvPicPr preferRelativeResize="0"/>
          <p:nvPr/>
        </p:nvPicPr>
        <p:blipFill rotWithShape="1">
          <a:blip r:embed="rId4">
            <a:alphaModFix/>
          </a:blip>
          <a:srcRect b="0" l="0" r="0" t="0"/>
          <a:stretch/>
        </p:blipFill>
        <p:spPr>
          <a:xfrm>
            <a:off x="4724400" y="1295400"/>
            <a:ext cx="4038600" cy="4876800"/>
          </a:xfrm>
          <a:prstGeom prst="rect">
            <a:avLst/>
          </a:prstGeom>
          <a:noFill/>
          <a:ln>
            <a:noFill/>
          </a:ln>
        </p:spPr>
      </p:pic>
      <p:sp>
        <p:nvSpPr>
          <p:cNvPr id="95" name="Google Shape;95;p1"/>
          <p:cNvSpPr txBox="1"/>
          <p:nvPr/>
        </p:nvSpPr>
        <p:spPr>
          <a:xfrm>
            <a:off x="762000" y="6400800"/>
            <a:ext cx="7543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f7c8db3273c4502b45af1e4d89a3c340" id="96" name="Google Shape;96;p1"/>
          <p:cNvPicPr preferRelativeResize="0"/>
          <p:nvPr/>
        </p:nvPicPr>
        <p:blipFill rotWithShape="1">
          <a:blip r:embed="rId5">
            <a:alphaModFix/>
          </a:blip>
          <a:srcRect b="0" l="0" r="0" t="0"/>
          <a:stretch/>
        </p:blipFill>
        <p:spPr>
          <a:xfrm>
            <a:off x="0" y="5638800"/>
            <a:ext cx="8839200" cy="990600"/>
          </a:xfrm>
          <a:prstGeom prst="rect">
            <a:avLst/>
          </a:prstGeom>
          <a:noFill/>
          <a:ln>
            <a:noFill/>
          </a:ln>
        </p:spPr>
      </p:pic>
    </p:spTree>
  </p:cSld>
  <p:clrMapOvr>
    <a:masterClrMapping/>
  </p:clrMapOvr>
  <p:transition>
    <p:circl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0"/>
          <p:cNvSpPr txBox="1"/>
          <p:nvPr/>
        </p:nvSpPr>
        <p:spPr>
          <a:xfrm>
            <a:off x="304800" y="304800"/>
            <a:ext cx="83058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3. CẤU TẠO CHUNG CỦA ĐỒNG HỒ ĐO ĐiỆN</a:t>
            </a:r>
            <a:endParaRPr/>
          </a:p>
        </p:txBody>
      </p:sp>
      <p:sp>
        <p:nvSpPr>
          <p:cNvPr id="183" name="Google Shape;183;p10"/>
          <p:cNvSpPr txBox="1"/>
          <p:nvPr/>
        </p:nvSpPr>
        <p:spPr>
          <a:xfrm>
            <a:off x="457200" y="5410200"/>
            <a:ext cx="8353425" cy="118745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CC6600"/>
              </a:buClr>
              <a:buSzPts val="2400"/>
              <a:buFont typeface="Tahoma"/>
              <a:buNone/>
            </a:pPr>
            <a:r>
              <a:rPr b="1" i="0" lang="en-US" sz="2400" u="none">
                <a:solidFill>
                  <a:srgbClr val="CC6600"/>
                </a:solidFill>
                <a:latin typeface="Tahoma"/>
                <a:ea typeface="Tahoma"/>
                <a:cs typeface="Tahoma"/>
                <a:sym typeface="Tahoma"/>
              </a:rPr>
              <a:t>Các bộ phận của Ampe kế.</a:t>
            </a:r>
            <a:r>
              <a:rPr b="1" i="0" lang="en-US" sz="2400" u="none">
                <a:solidFill>
                  <a:srgbClr val="0000CC"/>
                </a:solidFill>
                <a:latin typeface="Tahoma"/>
                <a:ea typeface="Tahoma"/>
                <a:cs typeface="Tahoma"/>
                <a:sym typeface="Tahoma"/>
              </a:rPr>
              <a:t> 1: Nam châm. 2: Lò xo xoắn. 3: Chốt giữ lò xo. 4: Thước ( thang) hình cung. 5: Cuộn dây dẫn điện. 6: Kim. </a:t>
            </a:r>
            <a:endParaRPr/>
          </a:p>
        </p:txBody>
      </p:sp>
      <p:pic>
        <p:nvPicPr>
          <p:cNvPr descr="300px-Drehspulinstrument" id="184" name="Google Shape;184;p10"/>
          <p:cNvPicPr preferRelativeResize="0"/>
          <p:nvPr/>
        </p:nvPicPr>
        <p:blipFill rotWithShape="1">
          <a:blip r:embed="rId3">
            <a:alphaModFix/>
          </a:blip>
          <a:srcRect b="0" l="0" r="0" t="0"/>
          <a:stretch/>
        </p:blipFill>
        <p:spPr>
          <a:xfrm>
            <a:off x="533400" y="2209800"/>
            <a:ext cx="3889375" cy="3136900"/>
          </a:xfrm>
          <a:prstGeom prst="rect">
            <a:avLst/>
          </a:prstGeom>
          <a:noFill/>
          <a:ln>
            <a:noFill/>
          </a:ln>
        </p:spPr>
      </p:pic>
      <p:sp>
        <p:nvSpPr>
          <p:cNvPr id="185" name="Google Shape;185;p10"/>
          <p:cNvSpPr txBox="1"/>
          <p:nvPr/>
        </p:nvSpPr>
        <p:spPr>
          <a:xfrm>
            <a:off x="900112" y="946150"/>
            <a:ext cx="6567487" cy="519112"/>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3300"/>
              </a:buClr>
              <a:buSzPts val="2800"/>
              <a:buFont typeface="Arimo"/>
              <a:buNone/>
            </a:pPr>
            <a:r>
              <a:rPr b="1" i="0" lang="en-US" sz="2800" u="none">
                <a:solidFill>
                  <a:srgbClr val="993300"/>
                </a:solidFill>
                <a:latin typeface="Arimo"/>
                <a:ea typeface="Arimo"/>
                <a:cs typeface="Arimo"/>
                <a:sym typeface="Arimo"/>
              </a:rPr>
              <a:t>Gồm 2 phần: cơ cấu đo và mạch đo</a:t>
            </a:r>
            <a:endParaRPr/>
          </a:p>
        </p:txBody>
      </p:sp>
      <p:pic>
        <p:nvPicPr>
          <p:cNvPr descr="galvanometer4" id="186" name="Google Shape;186;p10"/>
          <p:cNvPicPr preferRelativeResize="0"/>
          <p:nvPr/>
        </p:nvPicPr>
        <p:blipFill rotWithShape="1">
          <a:blip r:embed="rId4">
            <a:alphaModFix/>
          </a:blip>
          <a:srcRect b="0" l="0" r="0" t="0"/>
          <a:stretch/>
        </p:blipFill>
        <p:spPr>
          <a:xfrm>
            <a:off x="5105400" y="2209800"/>
            <a:ext cx="3595687" cy="3019425"/>
          </a:xfrm>
          <a:prstGeom prst="rect">
            <a:avLst/>
          </a:prstGeom>
          <a:noFill/>
          <a:ln>
            <a:noFill/>
          </a:ln>
        </p:spPr>
      </p:pic>
      <p:sp>
        <p:nvSpPr>
          <p:cNvPr id="187" name="Google Shape;187;p10"/>
          <p:cNvSpPr txBox="1"/>
          <p:nvPr/>
        </p:nvSpPr>
        <p:spPr>
          <a:xfrm>
            <a:off x="3352800" y="1524000"/>
            <a:ext cx="2138362" cy="457200"/>
          </a:xfrm>
          <a:prstGeom prst="rect">
            <a:avLst/>
          </a:prstGeom>
          <a:gradFill>
            <a:gsLst>
              <a:gs pos="0">
                <a:srgbClr val="5E765E"/>
              </a:gs>
              <a:gs pos="50000">
                <a:srgbClr val="CCFFCC"/>
              </a:gs>
              <a:gs pos="100000">
                <a:srgbClr val="5E765E"/>
              </a:gs>
            </a:gsLst>
            <a:lin ang="5400000" scaled="0"/>
          </a:gradFill>
          <a:ln>
            <a:noFill/>
          </a:ln>
          <a:effectLst>
            <a:outerShdw blurRad="63500" dir="2700000" dist="17960">
              <a:srgbClr val="7A997A"/>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60033"/>
              </a:buClr>
              <a:buSzPts val="2400"/>
              <a:buFont typeface="Tahoma"/>
              <a:buNone/>
            </a:pPr>
            <a:r>
              <a:rPr b="1" i="0" lang="en-US" sz="2400" u="none">
                <a:solidFill>
                  <a:srgbClr val="660033"/>
                </a:solidFill>
                <a:latin typeface="Tahoma"/>
                <a:ea typeface="Tahoma"/>
                <a:cs typeface="Tahoma"/>
                <a:sym typeface="Tahoma"/>
              </a:rPr>
              <a:t>CƠ CẤU ĐO</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80"/>
                                        <p:tgtEl>
                                          <p:spTgt spid="185"/>
                                        </p:tgtEl>
                                      </p:cBhvr>
                                    </p:animEffect>
                                  </p:childTnLst>
                                </p:cTn>
                              </p:par>
                            </p:childTnLst>
                          </p:cTn>
                        </p:par>
                        <p:par>
                          <p:cTn fill="hold">
                            <p:stCondLst>
                              <p:cond delay="8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2000"/>
                                        <p:tgtEl>
                                          <p:spTgt spid="187"/>
                                        </p:tgtEl>
                                      </p:cBhvr>
                                    </p:animEffect>
                                  </p:childTnLst>
                                </p:cTn>
                              </p:par>
                            </p:childTnLst>
                          </p:cTn>
                        </p:par>
                        <p:par>
                          <p:cTn fill="hold">
                            <p:stCondLst>
                              <p:cond delay="2080"/>
                            </p:stCondLst>
                            <p:childTnLst>
                              <p:par>
                                <p:cTn fill="hold" nodeType="after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par>
                          <p:cTn fill="hold">
                            <p:stCondLst>
                              <p:cond delay="3080"/>
                            </p:stCondLst>
                            <p:childTnLst>
                              <p:par>
                                <p:cTn fill="hold" nodeType="after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8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1"/>
          <p:cNvSpPr txBox="1"/>
          <p:nvPr/>
        </p:nvSpPr>
        <p:spPr>
          <a:xfrm>
            <a:off x="533400" y="287337"/>
            <a:ext cx="8077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 ĐỒNG HỒ ĐO VẠN NĂNG (V.O.M) - Kiểu 1</a:t>
            </a:r>
            <a:r>
              <a:rPr b="0" i="0" lang="en-US" sz="2800" u="none">
                <a:solidFill>
                  <a:schemeClr val="dk1"/>
                </a:solidFill>
                <a:latin typeface="Arial"/>
                <a:ea typeface="Arial"/>
                <a:cs typeface="Arial"/>
                <a:sym typeface="Arial"/>
              </a:rPr>
              <a:t> </a:t>
            </a:r>
            <a:endParaRPr/>
          </a:p>
        </p:txBody>
      </p:sp>
      <p:pic>
        <p:nvPicPr>
          <p:cNvPr descr="Sunwa" id="194" name="Google Shape;194;p11"/>
          <p:cNvPicPr preferRelativeResize="0"/>
          <p:nvPr/>
        </p:nvPicPr>
        <p:blipFill rotWithShape="1">
          <a:blip r:embed="rId3">
            <a:alphaModFix/>
          </a:blip>
          <a:srcRect b="0" l="0" r="0" t="0"/>
          <a:stretch/>
        </p:blipFill>
        <p:spPr>
          <a:xfrm>
            <a:off x="2895600" y="1295400"/>
            <a:ext cx="3592512" cy="5256212"/>
          </a:xfrm>
          <a:prstGeom prst="rect">
            <a:avLst/>
          </a:prstGeom>
          <a:noFill/>
          <a:ln>
            <a:noFill/>
          </a:ln>
        </p:spPr>
      </p:pic>
      <p:sp>
        <p:nvSpPr>
          <p:cNvPr id="195" name="Google Shape;195;p11"/>
          <p:cNvSpPr/>
          <p:nvPr/>
        </p:nvSpPr>
        <p:spPr>
          <a:xfrm>
            <a:off x="684212" y="1557337"/>
            <a:ext cx="1287462" cy="360362"/>
          </a:xfrm>
          <a:custGeom>
            <a:rect b="b" l="l" r="r" t="t"/>
            <a:pathLst>
              <a:path extrusionOk="0" h="120000" w="120000">
                <a:moveTo>
                  <a:pt x="0" y="0"/>
                </a:moveTo>
                <a:lnTo>
                  <a:pt x="120000" y="0"/>
                </a:lnTo>
                <a:lnTo>
                  <a:pt x="120000" y="120000"/>
                </a:lnTo>
                <a:lnTo>
                  <a:pt x="0" y="120000"/>
                </a:lnTo>
                <a:close/>
              </a:path>
              <a:path extrusionOk="0" fill="none" h="120000" w="120000">
                <a:moveTo>
                  <a:pt x="57550" y="58744"/>
                </a:moveTo>
                <a:lnTo>
                  <a:pt x="8221" y="27454"/>
                </a:lnTo>
                <a:lnTo>
                  <a:pt x="8221" y="27454"/>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Kim chỉ</a:t>
            </a:r>
            <a:endParaRPr/>
          </a:p>
        </p:txBody>
      </p:sp>
      <p:sp>
        <p:nvSpPr>
          <p:cNvPr id="196" name="Google Shape;196;p11"/>
          <p:cNvSpPr/>
          <p:nvPr/>
        </p:nvSpPr>
        <p:spPr>
          <a:xfrm>
            <a:off x="150812" y="2590800"/>
            <a:ext cx="2286000" cy="381000"/>
          </a:xfrm>
          <a:custGeom>
            <a:rect b="b" l="l" r="r" t="t"/>
            <a:pathLst>
              <a:path extrusionOk="0" h="120000" w="120000">
                <a:moveTo>
                  <a:pt x="0" y="0"/>
                </a:moveTo>
                <a:lnTo>
                  <a:pt x="120000" y="0"/>
                </a:lnTo>
                <a:lnTo>
                  <a:pt x="120000" y="120000"/>
                </a:lnTo>
                <a:lnTo>
                  <a:pt x="0" y="120000"/>
                </a:lnTo>
                <a:close/>
              </a:path>
              <a:path extrusionOk="0" fill="none" h="120000" w="120000">
                <a:moveTo>
                  <a:pt x="77328" y="51228"/>
                </a:moveTo>
                <a:lnTo>
                  <a:pt x="7776" y="39006"/>
                </a:lnTo>
                <a:lnTo>
                  <a:pt x="7776" y="26784"/>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V</a:t>
            </a:r>
            <a:r>
              <a:rPr b="1" i="0" lang="en-US" sz="2000" u="none">
                <a:solidFill>
                  <a:schemeClr val="dk1"/>
                </a:solidFill>
                <a:latin typeface="Calibri"/>
                <a:ea typeface="Calibri"/>
                <a:cs typeface="Calibri"/>
                <a:sym typeface="Calibri"/>
              </a:rPr>
              <a:t>í</a:t>
            </a:r>
            <a:r>
              <a:rPr b="1" i="0" lang="en-US" sz="2000" u="none">
                <a:solidFill>
                  <a:schemeClr val="dk1"/>
                </a:solidFill>
                <a:latin typeface="Arial"/>
                <a:ea typeface="Arial"/>
                <a:cs typeface="Arial"/>
                <a:sym typeface="Arial"/>
              </a:rPr>
              <a:t>t chỉnh không</a:t>
            </a:r>
            <a:endParaRPr/>
          </a:p>
        </p:txBody>
      </p:sp>
      <p:sp>
        <p:nvSpPr>
          <p:cNvPr id="197" name="Google Shape;197;p11"/>
          <p:cNvSpPr/>
          <p:nvPr/>
        </p:nvSpPr>
        <p:spPr>
          <a:xfrm>
            <a:off x="457200" y="3276600"/>
            <a:ext cx="2009775" cy="454025"/>
          </a:xfrm>
          <a:custGeom>
            <a:rect b="b" l="l" r="r" t="t"/>
            <a:pathLst>
              <a:path extrusionOk="0" h="120000" w="120000">
                <a:moveTo>
                  <a:pt x="0" y="0"/>
                </a:moveTo>
                <a:lnTo>
                  <a:pt x="120000" y="0"/>
                </a:lnTo>
                <a:lnTo>
                  <a:pt x="120000" y="120000"/>
                </a:lnTo>
                <a:lnTo>
                  <a:pt x="0" y="120000"/>
                </a:lnTo>
                <a:close/>
              </a:path>
              <a:path extrusionOk="0" fill="none" h="120000" w="120000">
                <a:moveTo>
                  <a:pt x="8248" y="42258"/>
                </a:moveTo>
                <a:lnTo>
                  <a:pt x="6526" y="26903"/>
                </a:lnTo>
                <a:lnTo>
                  <a:pt x="6526" y="26903"/>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Mặt trước</a:t>
            </a:r>
            <a:endParaRPr/>
          </a:p>
        </p:txBody>
      </p:sp>
      <p:sp>
        <p:nvSpPr>
          <p:cNvPr id="198" name="Google Shape;198;p11"/>
          <p:cNvSpPr/>
          <p:nvPr/>
        </p:nvSpPr>
        <p:spPr>
          <a:xfrm>
            <a:off x="6629400" y="3124200"/>
            <a:ext cx="2339975" cy="820737"/>
          </a:xfrm>
          <a:custGeom>
            <a:rect b="b" l="l" r="r" t="t"/>
            <a:pathLst>
              <a:path extrusionOk="0" h="120000" w="120000">
                <a:moveTo>
                  <a:pt x="0" y="0"/>
                </a:moveTo>
                <a:lnTo>
                  <a:pt x="120000" y="0"/>
                </a:lnTo>
                <a:lnTo>
                  <a:pt x="120000" y="120000"/>
                </a:lnTo>
                <a:lnTo>
                  <a:pt x="0" y="120000"/>
                </a:lnTo>
                <a:close/>
              </a:path>
              <a:path extrusionOk="0" fill="none" h="120000" w="120000">
                <a:moveTo>
                  <a:pt x="41060" y="-4854"/>
                </a:moveTo>
                <a:lnTo>
                  <a:pt x="3610" y="-844"/>
                </a:lnTo>
                <a:lnTo>
                  <a:pt x="3610" y="-844"/>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N</a:t>
            </a:r>
            <a:r>
              <a:rPr b="1" i="0" lang="en-US" sz="2000" u="none">
                <a:solidFill>
                  <a:schemeClr val="dk1"/>
                </a:solidFill>
                <a:latin typeface="Calibri"/>
                <a:ea typeface="Calibri"/>
                <a:cs typeface="Calibri"/>
                <a:sym typeface="Calibri"/>
              </a:rPr>
              <a:t>ú</a:t>
            </a:r>
            <a:r>
              <a:rPr b="1" i="0" lang="en-US" sz="2000" u="none">
                <a:solidFill>
                  <a:schemeClr val="dk1"/>
                </a:solidFill>
                <a:latin typeface="Arial"/>
                <a:ea typeface="Arial"/>
                <a:cs typeface="Arial"/>
                <a:sym typeface="Arial"/>
              </a:rPr>
              <a:t>m chỉnh không của ôm kế</a:t>
            </a:r>
            <a:endParaRPr/>
          </a:p>
        </p:txBody>
      </p:sp>
      <p:sp>
        <p:nvSpPr>
          <p:cNvPr id="199" name="Google Shape;199;p11"/>
          <p:cNvSpPr/>
          <p:nvPr/>
        </p:nvSpPr>
        <p:spPr>
          <a:xfrm>
            <a:off x="228600" y="4953000"/>
            <a:ext cx="2057400" cy="762000"/>
          </a:xfrm>
          <a:custGeom>
            <a:rect b="b" l="l" r="r" t="t"/>
            <a:pathLst>
              <a:path extrusionOk="0" h="120000" w="120000">
                <a:moveTo>
                  <a:pt x="0" y="0"/>
                </a:moveTo>
                <a:lnTo>
                  <a:pt x="120000" y="0"/>
                </a:lnTo>
                <a:lnTo>
                  <a:pt x="120000" y="120000"/>
                </a:lnTo>
                <a:lnTo>
                  <a:pt x="0" y="120000"/>
                </a:lnTo>
                <a:close/>
              </a:path>
              <a:path extrusionOk="0" fill="none" h="120000" w="120000">
                <a:moveTo>
                  <a:pt x="40716" y="39600"/>
                </a:moveTo>
                <a:lnTo>
                  <a:pt x="3888" y="26880"/>
                </a:lnTo>
                <a:lnTo>
                  <a:pt x="3888" y="26880"/>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Đầu đo chung COM</a:t>
            </a:r>
            <a:endParaRPr/>
          </a:p>
        </p:txBody>
      </p:sp>
      <p:sp>
        <p:nvSpPr>
          <p:cNvPr id="200" name="Google Shape;200;p11"/>
          <p:cNvSpPr/>
          <p:nvPr/>
        </p:nvSpPr>
        <p:spPr>
          <a:xfrm>
            <a:off x="7092950" y="5445125"/>
            <a:ext cx="1670050" cy="360362"/>
          </a:xfrm>
          <a:custGeom>
            <a:rect b="b" l="l" r="r" t="t"/>
            <a:pathLst>
              <a:path extrusionOk="0" h="120000" w="120000">
                <a:moveTo>
                  <a:pt x="0" y="0"/>
                </a:moveTo>
                <a:lnTo>
                  <a:pt x="120000" y="0"/>
                </a:lnTo>
                <a:lnTo>
                  <a:pt x="120000" y="120000"/>
                </a:lnTo>
                <a:lnTo>
                  <a:pt x="0" y="120000"/>
                </a:lnTo>
                <a:close/>
              </a:path>
              <a:path extrusionOk="0" fill="none" h="120000" w="120000">
                <a:moveTo>
                  <a:pt x="45445" y="-14537"/>
                </a:moveTo>
                <a:lnTo>
                  <a:pt x="8221" y="-1183"/>
                </a:lnTo>
                <a:lnTo>
                  <a:pt x="8221" y="-1183"/>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Đầu đo</a:t>
            </a:r>
            <a:endParaRPr/>
          </a:p>
        </p:txBody>
      </p:sp>
      <p:sp>
        <p:nvSpPr>
          <p:cNvPr id="201" name="Google Shape;201;p11"/>
          <p:cNvSpPr/>
          <p:nvPr/>
        </p:nvSpPr>
        <p:spPr>
          <a:xfrm>
            <a:off x="6948487" y="4581525"/>
            <a:ext cx="2008187" cy="720725"/>
          </a:xfrm>
          <a:custGeom>
            <a:rect b="b" l="l" r="r" t="t"/>
            <a:pathLst>
              <a:path extrusionOk="0" h="120000" w="120000">
                <a:moveTo>
                  <a:pt x="0" y="0"/>
                </a:moveTo>
                <a:lnTo>
                  <a:pt x="120000" y="0"/>
                </a:lnTo>
                <a:lnTo>
                  <a:pt x="120000" y="120000"/>
                </a:lnTo>
                <a:lnTo>
                  <a:pt x="0" y="120000"/>
                </a:lnTo>
                <a:close/>
              </a:path>
              <a:path extrusionOk="0" fill="none" h="120000" w="120000">
                <a:moveTo>
                  <a:pt x="17527" y="-27252"/>
                </a:moveTo>
                <a:lnTo>
                  <a:pt x="4111" y="-984"/>
                </a:lnTo>
                <a:lnTo>
                  <a:pt x="4111" y="-984"/>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Kh</a:t>
            </a:r>
            <a:r>
              <a:rPr b="1" i="0" lang="en-US" sz="2000" u="none">
                <a:solidFill>
                  <a:schemeClr val="dk1"/>
                </a:solidFill>
                <a:latin typeface="Calibri"/>
                <a:ea typeface="Calibri"/>
                <a:cs typeface="Calibri"/>
                <a:sym typeface="Calibri"/>
              </a:rPr>
              <a:t>ó</a:t>
            </a:r>
            <a:r>
              <a:rPr b="1" i="0" lang="en-US" sz="2000" u="none">
                <a:solidFill>
                  <a:schemeClr val="dk1"/>
                </a:solidFill>
                <a:latin typeface="Arial"/>
                <a:ea typeface="Arial"/>
                <a:cs typeface="Arial"/>
                <a:sym typeface="Arial"/>
              </a:rPr>
              <a:t>a chuyển mạch</a:t>
            </a:r>
            <a:endParaRPr/>
          </a:p>
        </p:txBody>
      </p:sp>
      <p:sp>
        <p:nvSpPr>
          <p:cNvPr id="202" name="Google Shape;202;p11"/>
          <p:cNvSpPr txBox="1"/>
          <p:nvPr/>
        </p:nvSpPr>
        <p:spPr>
          <a:xfrm>
            <a:off x="2286000" y="717550"/>
            <a:ext cx="5191125" cy="45720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VOM ( volt ohm miliampere meter)</a:t>
            </a:r>
            <a:r>
              <a:rPr b="0" i="0" lang="en-US" sz="1800" u="none">
                <a:solidFill>
                  <a:schemeClr val="dk1"/>
                </a:solidFill>
                <a:latin typeface="Arial"/>
                <a:ea typeface="Arial"/>
                <a:cs typeface="Arial"/>
                <a:sym typeface="Arial"/>
              </a:rPr>
              <a:t>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2000"/>
                                        <p:tgtEl>
                                          <p:spTgt spid="19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000"/>
                                        <p:tgtEl>
                                          <p:spTgt spid="197"/>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2000"/>
                                        <p:tgtEl>
                                          <p:spTgt spid="199"/>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2000"/>
                                        <p:tgtEl>
                                          <p:spTgt spid="198"/>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2000"/>
                                        <p:tgtEl>
                                          <p:spTgt spid="201"/>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2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VOM Face" id="208" name="Google Shape;208;p12"/>
          <p:cNvPicPr preferRelativeResize="0"/>
          <p:nvPr/>
        </p:nvPicPr>
        <p:blipFill rotWithShape="1">
          <a:blip r:embed="rId3">
            <a:alphaModFix/>
          </a:blip>
          <a:srcRect b="0" l="0" r="0" t="0"/>
          <a:stretch/>
        </p:blipFill>
        <p:spPr>
          <a:xfrm>
            <a:off x="1752600" y="914400"/>
            <a:ext cx="5486400" cy="5334000"/>
          </a:xfrm>
          <a:prstGeom prst="rect">
            <a:avLst/>
          </a:prstGeom>
          <a:noFill/>
          <a:ln>
            <a:noFill/>
          </a:ln>
        </p:spPr>
      </p:pic>
      <p:sp>
        <p:nvSpPr>
          <p:cNvPr id="209" name="Google Shape;209;p12"/>
          <p:cNvSpPr/>
          <p:nvPr/>
        </p:nvSpPr>
        <p:spPr>
          <a:xfrm>
            <a:off x="7532687" y="1219200"/>
            <a:ext cx="1611312" cy="784225"/>
          </a:xfrm>
          <a:custGeom>
            <a:rect b="b" l="l" r="r" t="t"/>
            <a:pathLst>
              <a:path extrusionOk="0" h="120000" w="120000">
                <a:moveTo>
                  <a:pt x="0" y="0"/>
                </a:moveTo>
                <a:lnTo>
                  <a:pt x="120000" y="0"/>
                </a:lnTo>
                <a:lnTo>
                  <a:pt x="120000" y="120000"/>
                </a:lnTo>
                <a:lnTo>
                  <a:pt x="0" y="120000"/>
                </a:lnTo>
                <a:close/>
              </a:path>
              <a:path extrusionOk="0" fill="none" h="120000" w="120000">
                <a:moveTo>
                  <a:pt x="46488" y="-12002"/>
                </a:moveTo>
                <a:lnTo>
                  <a:pt x="3778" y="-1225"/>
                </a:lnTo>
                <a:lnTo>
                  <a:pt x="3778" y="-1225"/>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Thang giá trị điện trở</a:t>
            </a:r>
            <a:endParaRPr/>
          </a:p>
        </p:txBody>
      </p:sp>
      <p:sp>
        <p:nvSpPr>
          <p:cNvPr id="210" name="Google Shape;210;p12"/>
          <p:cNvSpPr/>
          <p:nvPr/>
        </p:nvSpPr>
        <p:spPr>
          <a:xfrm>
            <a:off x="7467600" y="2971800"/>
            <a:ext cx="1390650" cy="2362200"/>
          </a:xfrm>
          <a:custGeom>
            <a:rect b="b" l="l" r="r" t="t"/>
            <a:pathLst>
              <a:path extrusionOk="0" h="120000" w="120000">
                <a:moveTo>
                  <a:pt x="0" y="0"/>
                </a:moveTo>
                <a:lnTo>
                  <a:pt x="120000" y="0"/>
                </a:lnTo>
                <a:lnTo>
                  <a:pt x="120000" y="120000"/>
                </a:lnTo>
                <a:lnTo>
                  <a:pt x="0" y="120000"/>
                </a:lnTo>
                <a:close/>
              </a:path>
              <a:path extrusionOk="0" fill="none" h="120000" w="120000">
                <a:moveTo>
                  <a:pt x="5278" y="-21748"/>
                </a:moveTo>
                <a:lnTo>
                  <a:pt x="1254" y="-1421"/>
                </a:lnTo>
                <a:lnTo>
                  <a:pt x="1254" y="-1421"/>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Thang giá trị điện </a:t>
            </a:r>
            <a:r>
              <a:rPr b="1" i="0" lang="en-US" sz="2000" u="none">
                <a:solidFill>
                  <a:schemeClr val="dk1"/>
                </a:solidFill>
                <a:latin typeface="Arimo"/>
                <a:ea typeface="Arimo"/>
                <a:cs typeface="Arimo"/>
                <a:sym typeface="Arimo"/>
              </a:rPr>
              <a:t>á</a:t>
            </a:r>
            <a:r>
              <a:rPr b="1" i="0" lang="en-US" sz="2000" u="none">
                <a:solidFill>
                  <a:schemeClr val="dk1"/>
                </a:solidFill>
                <a:latin typeface="Arial"/>
                <a:ea typeface="Arial"/>
                <a:cs typeface="Arial"/>
                <a:sym typeface="Arial"/>
              </a:rPr>
              <a:t>p (hiệu điện thế ) xoay chiều</a:t>
            </a:r>
            <a:endParaRPr/>
          </a:p>
        </p:txBody>
      </p:sp>
      <p:sp>
        <p:nvSpPr>
          <p:cNvPr id="211" name="Google Shape;211;p12"/>
          <p:cNvSpPr/>
          <p:nvPr/>
        </p:nvSpPr>
        <p:spPr>
          <a:xfrm>
            <a:off x="228600" y="4343400"/>
            <a:ext cx="1295400" cy="2209800"/>
          </a:xfrm>
          <a:custGeom>
            <a:rect b="b" l="l" r="r" t="t"/>
            <a:pathLst>
              <a:path extrusionOk="0" h="120000" w="120000">
                <a:moveTo>
                  <a:pt x="0" y="0"/>
                </a:moveTo>
                <a:lnTo>
                  <a:pt x="120000" y="0"/>
                </a:lnTo>
                <a:lnTo>
                  <a:pt x="120000" y="120000"/>
                </a:lnTo>
                <a:lnTo>
                  <a:pt x="0" y="120000"/>
                </a:lnTo>
                <a:close/>
              </a:path>
              <a:path extrusionOk="0" fill="none" h="120000" w="120000">
                <a:moveTo>
                  <a:pt x="-12886" y="46916"/>
                </a:moveTo>
                <a:lnTo>
                  <a:pt x="1340" y="37165"/>
                </a:lnTo>
                <a:lnTo>
                  <a:pt x="1340" y="27445"/>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Thang giá trị điện </a:t>
            </a:r>
            <a:r>
              <a:rPr b="1" i="0" lang="en-US" sz="2000" u="none">
                <a:solidFill>
                  <a:schemeClr val="dk1"/>
                </a:solidFill>
                <a:latin typeface="Arimo"/>
                <a:ea typeface="Arimo"/>
                <a:cs typeface="Arimo"/>
                <a:sym typeface="Arimo"/>
              </a:rPr>
              <a:t>á</a:t>
            </a:r>
            <a:r>
              <a:rPr b="1" i="0" lang="en-US" sz="2000" u="none">
                <a:solidFill>
                  <a:schemeClr val="dk1"/>
                </a:solidFill>
                <a:latin typeface="Arial"/>
                <a:ea typeface="Arial"/>
                <a:cs typeface="Arial"/>
                <a:sym typeface="Arial"/>
              </a:rPr>
              <a:t>p (hiệu điện thế) một chiều</a:t>
            </a:r>
            <a:endParaRPr/>
          </a:p>
        </p:txBody>
      </p:sp>
      <p:sp>
        <p:nvSpPr>
          <p:cNvPr id="212" name="Google Shape;212;p12"/>
          <p:cNvSpPr txBox="1"/>
          <p:nvPr/>
        </p:nvSpPr>
        <p:spPr>
          <a:xfrm>
            <a:off x="533400" y="287337"/>
            <a:ext cx="81534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ĐỒNG HỒ ĐO VẠN NĂNG (V.O.M) - Kiểu 1</a:t>
            </a:r>
            <a:r>
              <a:rPr b="0" i="0" lang="en-US" sz="2800" u="none">
                <a:solidFill>
                  <a:schemeClr val="dk1"/>
                </a:solidFill>
                <a:latin typeface="Tahoma"/>
                <a:ea typeface="Tahoma"/>
                <a:cs typeface="Tahoma"/>
                <a:sym typeface="Tahoma"/>
              </a:rPr>
              <a:t>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VOM Ohm" id="218" name="Google Shape;218;p13"/>
          <p:cNvPicPr preferRelativeResize="0"/>
          <p:nvPr/>
        </p:nvPicPr>
        <p:blipFill rotWithShape="1">
          <a:blip r:embed="rId3">
            <a:alphaModFix/>
          </a:blip>
          <a:srcRect b="0" l="0" r="0" t="0"/>
          <a:stretch/>
        </p:blipFill>
        <p:spPr>
          <a:xfrm>
            <a:off x="1692275" y="1557337"/>
            <a:ext cx="5329237" cy="4549775"/>
          </a:xfrm>
          <a:prstGeom prst="rect">
            <a:avLst/>
          </a:prstGeom>
          <a:noFill/>
          <a:ln>
            <a:noFill/>
          </a:ln>
        </p:spPr>
      </p:pic>
      <p:sp>
        <p:nvSpPr>
          <p:cNvPr id="219" name="Google Shape;219;p13"/>
          <p:cNvSpPr txBox="1"/>
          <p:nvPr/>
        </p:nvSpPr>
        <p:spPr>
          <a:xfrm>
            <a:off x="533400" y="287337"/>
            <a:ext cx="81534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ĐỒNG HỒ ĐO VẠN NĂNG (V.O.M) - Kiểu 1</a:t>
            </a:r>
            <a:r>
              <a:rPr b="1" i="0" lang="en-US" sz="2800" u="none">
                <a:solidFill>
                  <a:schemeClr val="dk1"/>
                </a:solidFill>
                <a:latin typeface="Tahoma"/>
                <a:ea typeface="Tahoma"/>
                <a:cs typeface="Tahoma"/>
                <a:sym typeface="Tahoma"/>
              </a:rPr>
              <a:t> </a:t>
            </a:r>
            <a:endParaRPr/>
          </a:p>
        </p:txBody>
      </p:sp>
      <p:sp>
        <p:nvSpPr>
          <p:cNvPr id="220" name="Google Shape;220;p13"/>
          <p:cNvSpPr/>
          <p:nvPr/>
        </p:nvSpPr>
        <p:spPr>
          <a:xfrm>
            <a:off x="7391400" y="1295400"/>
            <a:ext cx="1371600" cy="1371600"/>
          </a:xfrm>
          <a:custGeom>
            <a:rect b="b" l="l" r="r" t="t"/>
            <a:pathLst>
              <a:path extrusionOk="0" h="120000" w="120000">
                <a:moveTo>
                  <a:pt x="0" y="0"/>
                </a:moveTo>
                <a:lnTo>
                  <a:pt x="120000" y="0"/>
                </a:lnTo>
                <a:lnTo>
                  <a:pt x="120000" y="120000"/>
                </a:lnTo>
                <a:lnTo>
                  <a:pt x="0" y="120000"/>
                </a:lnTo>
                <a:close/>
              </a:path>
              <a:path extrusionOk="0" fill="none" h="120000" w="120000">
                <a:moveTo>
                  <a:pt x="32010" y="-34380"/>
                </a:moveTo>
                <a:lnTo>
                  <a:pt x="2160" y="-1440"/>
                </a:lnTo>
                <a:lnTo>
                  <a:pt x="2160" y="-1440"/>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Thang đo điện áp xoay chiều</a:t>
            </a:r>
            <a:endParaRPr/>
          </a:p>
        </p:txBody>
      </p:sp>
      <p:sp>
        <p:nvSpPr>
          <p:cNvPr id="221" name="Google Shape;221;p13"/>
          <p:cNvSpPr/>
          <p:nvPr/>
        </p:nvSpPr>
        <p:spPr>
          <a:xfrm>
            <a:off x="7467600" y="3429000"/>
            <a:ext cx="1447800" cy="720725"/>
          </a:xfrm>
          <a:custGeom>
            <a:rect b="b" l="l" r="r" t="t"/>
            <a:pathLst>
              <a:path extrusionOk="0" h="120000" w="120000">
                <a:moveTo>
                  <a:pt x="0" y="0"/>
                </a:moveTo>
                <a:lnTo>
                  <a:pt x="120000" y="0"/>
                </a:lnTo>
                <a:lnTo>
                  <a:pt x="120000" y="120000"/>
                </a:lnTo>
                <a:lnTo>
                  <a:pt x="0" y="120000"/>
                </a:lnTo>
                <a:close/>
              </a:path>
              <a:path extrusionOk="0" fill="none" h="120000" w="120000">
                <a:moveTo>
                  <a:pt x="34884" y="-24925"/>
                </a:moveTo>
                <a:lnTo>
                  <a:pt x="4111" y="-1364"/>
                </a:lnTo>
                <a:lnTo>
                  <a:pt x="4111" y="-1364"/>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Thang đo điện trở</a:t>
            </a:r>
            <a:endParaRPr/>
          </a:p>
        </p:txBody>
      </p:sp>
      <p:sp>
        <p:nvSpPr>
          <p:cNvPr id="222" name="Google Shape;222;p13"/>
          <p:cNvSpPr/>
          <p:nvPr/>
        </p:nvSpPr>
        <p:spPr>
          <a:xfrm>
            <a:off x="228600" y="1828800"/>
            <a:ext cx="1144587" cy="1447800"/>
          </a:xfrm>
          <a:custGeom>
            <a:rect b="b" l="l" r="r" t="t"/>
            <a:pathLst>
              <a:path extrusionOk="0" h="120000" w="120000">
                <a:moveTo>
                  <a:pt x="0" y="0"/>
                </a:moveTo>
                <a:lnTo>
                  <a:pt x="120000" y="0"/>
                </a:lnTo>
                <a:lnTo>
                  <a:pt x="120000" y="120000"/>
                </a:lnTo>
                <a:lnTo>
                  <a:pt x="0" y="120000"/>
                </a:lnTo>
                <a:close/>
              </a:path>
              <a:path extrusionOk="0" fill="none" h="120000" w="120000">
                <a:moveTo>
                  <a:pt x="26147" y="60900"/>
                </a:moveTo>
                <a:lnTo>
                  <a:pt x="2046" y="44219"/>
                </a:lnTo>
                <a:lnTo>
                  <a:pt x="2046" y="27646"/>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Thang đo điện áp một chiều</a:t>
            </a:r>
            <a:endParaRPr/>
          </a:p>
        </p:txBody>
      </p:sp>
      <p:sp>
        <p:nvSpPr>
          <p:cNvPr id="223" name="Google Shape;223;p13"/>
          <p:cNvSpPr/>
          <p:nvPr/>
        </p:nvSpPr>
        <p:spPr>
          <a:xfrm>
            <a:off x="7543800" y="4648200"/>
            <a:ext cx="1371600" cy="1371600"/>
          </a:xfrm>
          <a:custGeom>
            <a:rect b="b" l="l" r="r" t="t"/>
            <a:pathLst>
              <a:path extrusionOk="0" h="120000" w="120000">
                <a:moveTo>
                  <a:pt x="0" y="0"/>
                </a:moveTo>
                <a:lnTo>
                  <a:pt x="120000" y="0"/>
                </a:lnTo>
                <a:lnTo>
                  <a:pt x="120000" y="120000"/>
                </a:lnTo>
                <a:lnTo>
                  <a:pt x="0" y="120000"/>
                </a:lnTo>
                <a:close/>
              </a:path>
              <a:path extrusionOk="0" fill="none" h="120000" w="120000">
                <a:moveTo>
                  <a:pt x="16320" y="-18090"/>
                </a:moveTo>
                <a:lnTo>
                  <a:pt x="2160" y="-1440"/>
                </a:lnTo>
                <a:lnTo>
                  <a:pt x="2160" y="-1440"/>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Lỗ cắm que đo màu đỏ (+)</a:t>
            </a:r>
            <a:endParaRPr/>
          </a:p>
        </p:txBody>
      </p:sp>
      <p:sp>
        <p:nvSpPr>
          <p:cNvPr id="224" name="Google Shape;224;p13"/>
          <p:cNvSpPr/>
          <p:nvPr/>
        </p:nvSpPr>
        <p:spPr>
          <a:xfrm>
            <a:off x="228600" y="4343400"/>
            <a:ext cx="1066800" cy="1600200"/>
          </a:xfrm>
          <a:custGeom>
            <a:rect b="b" l="l" r="r" t="t"/>
            <a:pathLst>
              <a:path extrusionOk="0" h="120000" w="120000">
                <a:moveTo>
                  <a:pt x="0" y="0"/>
                </a:moveTo>
                <a:lnTo>
                  <a:pt x="120000" y="0"/>
                </a:lnTo>
                <a:lnTo>
                  <a:pt x="120000" y="120000"/>
                </a:lnTo>
                <a:lnTo>
                  <a:pt x="0" y="120000"/>
                </a:lnTo>
                <a:close/>
              </a:path>
              <a:path extrusionOk="0" fill="none" h="120000" w="120000">
                <a:moveTo>
                  <a:pt x="19028" y="51570"/>
                </a:moveTo>
                <a:lnTo>
                  <a:pt x="1852" y="39652"/>
                </a:lnTo>
                <a:lnTo>
                  <a:pt x="1852" y="27772"/>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Lỗ cắm que đo màu đen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2000"/>
                                        <p:tgtEl>
                                          <p:spTgt spid="22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2000"/>
                                        <p:tgtEl>
                                          <p:spTgt spid="222"/>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2000"/>
                                        <p:tgtEl>
                                          <p:spTgt spid="224"/>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2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VOM china" id="230" name="Google Shape;230;p14"/>
          <p:cNvPicPr preferRelativeResize="0"/>
          <p:nvPr/>
        </p:nvPicPr>
        <p:blipFill rotWithShape="1">
          <a:blip r:embed="rId3">
            <a:alphaModFix/>
          </a:blip>
          <a:srcRect b="0" l="0" r="0" t="0"/>
          <a:stretch/>
        </p:blipFill>
        <p:spPr>
          <a:xfrm>
            <a:off x="1981200" y="838200"/>
            <a:ext cx="4876800" cy="5181600"/>
          </a:xfrm>
          <a:prstGeom prst="rect">
            <a:avLst/>
          </a:prstGeom>
          <a:noFill/>
          <a:ln>
            <a:noFill/>
          </a:ln>
        </p:spPr>
      </p:pic>
      <p:sp>
        <p:nvSpPr>
          <p:cNvPr id="231" name="Google Shape;231;p14"/>
          <p:cNvSpPr/>
          <p:nvPr/>
        </p:nvSpPr>
        <p:spPr>
          <a:xfrm>
            <a:off x="304800" y="1143000"/>
            <a:ext cx="1295400" cy="360362"/>
          </a:xfrm>
          <a:custGeom>
            <a:rect b="b" l="l" r="r" t="t"/>
            <a:pathLst>
              <a:path extrusionOk="0" h="120000" w="120000">
                <a:moveTo>
                  <a:pt x="0" y="0"/>
                </a:moveTo>
                <a:lnTo>
                  <a:pt x="120000" y="0"/>
                </a:lnTo>
                <a:lnTo>
                  <a:pt x="120000" y="120000"/>
                </a:lnTo>
                <a:lnTo>
                  <a:pt x="0" y="120000"/>
                </a:lnTo>
                <a:close/>
              </a:path>
              <a:path extrusionOk="0" fill="none" h="120000" w="120000">
                <a:moveTo>
                  <a:pt x="104936" y="55969"/>
                </a:moveTo>
                <a:lnTo>
                  <a:pt x="8221" y="27445"/>
                </a:lnTo>
                <a:lnTo>
                  <a:pt x="8221" y="27445"/>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Kim chỉ</a:t>
            </a:r>
            <a:endParaRPr/>
          </a:p>
        </p:txBody>
      </p:sp>
      <p:sp>
        <p:nvSpPr>
          <p:cNvPr id="232" name="Google Shape;232;p14"/>
          <p:cNvSpPr/>
          <p:nvPr/>
        </p:nvSpPr>
        <p:spPr>
          <a:xfrm>
            <a:off x="228600" y="2057400"/>
            <a:ext cx="1371600" cy="762000"/>
          </a:xfrm>
          <a:custGeom>
            <a:rect b="b" l="l" r="r" t="t"/>
            <a:pathLst>
              <a:path extrusionOk="0" h="120000" w="120000">
                <a:moveTo>
                  <a:pt x="0" y="0"/>
                </a:moveTo>
                <a:lnTo>
                  <a:pt x="120000" y="0"/>
                </a:lnTo>
                <a:lnTo>
                  <a:pt x="120000" y="120000"/>
                </a:lnTo>
                <a:lnTo>
                  <a:pt x="0" y="120000"/>
                </a:lnTo>
                <a:close/>
              </a:path>
              <a:path extrusionOk="0" fill="none" h="120000" w="120000">
                <a:moveTo>
                  <a:pt x="50274" y="78060"/>
                </a:moveTo>
                <a:lnTo>
                  <a:pt x="3888" y="27360"/>
                </a:lnTo>
                <a:lnTo>
                  <a:pt x="3888" y="27360"/>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Vít chỉnh không</a:t>
            </a:r>
            <a:endParaRPr/>
          </a:p>
        </p:txBody>
      </p:sp>
      <p:sp>
        <p:nvSpPr>
          <p:cNvPr id="233" name="Google Shape;233;p14"/>
          <p:cNvSpPr/>
          <p:nvPr/>
        </p:nvSpPr>
        <p:spPr>
          <a:xfrm>
            <a:off x="304800" y="3429000"/>
            <a:ext cx="1219200" cy="762000"/>
          </a:xfrm>
          <a:custGeom>
            <a:rect b="b" l="l" r="r" t="t"/>
            <a:pathLst>
              <a:path extrusionOk="0" h="120000" w="120000">
                <a:moveTo>
                  <a:pt x="0" y="0"/>
                </a:moveTo>
                <a:lnTo>
                  <a:pt x="120000" y="0"/>
                </a:lnTo>
                <a:lnTo>
                  <a:pt x="120000" y="120000"/>
                </a:lnTo>
                <a:lnTo>
                  <a:pt x="0" y="120000"/>
                </a:lnTo>
                <a:close/>
              </a:path>
              <a:path extrusionOk="0" fill="none" h="120000" w="120000">
                <a:moveTo>
                  <a:pt x="-1998" y="54574"/>
                </a:moveTo>
                <a:lnTo>
                  <a:pt x="3888" y="27540"/>
                </a:lnTo>
                <a:lnTo>
                  <a:pt x="3888" y="27540"/>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Mặt trước</a:t>
            </a:r>
            <a:endParaRPr/>
          </a:p>
        </p:txBody>
      </p:sp>
      <p:sp>
        <p:nvSpPr>
          <p:cNvPr id="234" name="Google Shape;234;p14"/>
          <p:cNvSpPr/>
          <p:nvPr/>
        </p:nvSpPr>
        <p:spPr>
          <a:xfrm>
            <a:off x="68262" y="6172200"/>
            <a:ext cx="3810000" cy="407987"/>
          </a:xfrm>
          <a:custGeom>
            <a:rect b="b" l="l" r="r" t="t"/>
            <a:pathLst>
              <a:path extrusionOk="0" h="120000" w="120000">
                <a:moveTo>
                  <a:pt x="0" y="0"/>
                </a:moveTo>
                <a:lnTo>
                  <a:pt x="120000" y="0"/>
                </a:lnTo>
                <a:lnTo>
                  <a:pt x="120000" y="120000"/>
                </a:lnTo>
                <a:lnTo>
                  <a:pt x="0" y="120000"/>
                </a:lnTo>
                <a:close/>
              </a:path>
              <a:path extrusionOk="0" fill="none" h="120000" w="120000">
                <a:moveTo>
                  <a:pt x="-45990" y="30316"/>
                </a:moveTo>
                <a:lnTo>
                  <a:pt x="7261" y="26438"/>
                </a:lnTo>
                <a:lnTo>
                  <a:pt x="7261" y="26438"/>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Núm chỉnh không của ôm kế</a:t>
            </a:r>
            <a:endParaRPr/>
          </a:p>
        </p:txBody>
      </p:sp>
      <p:sp>
        <p:nvSpPr>
          <p:cNvPr id="235" name="Google Shape;235;p14"/>
          <p:cNvSpPr/>
          <p:nvPr/>
        </p:nvSpPr>
        <p:spPr>
          <a:xfrm>
            <a:off x="7010400" y="4876800"/>
            <a:ext cx="1738312" cy="762000"/>
          </a:xfrm>
          <a:custGeom>
            <a:rect b="b" l="l" r="r" t="t"/>
            <a:pathLst>
              <a:path extrusionOk="0" h="120000" w="120000">
                <a:moveTo>
                  <a:pt x="0" y="0"/>
                </a:moveTo>
                <a:lnTo>
                  <a:pt x="120000" y="0"/>
                </a:lnTo>
                <a:lnTo>
                  <a:pt x="120000" y="120000"/>
                </a:lnTo>
                <a:lnTo>
                  <a:pt x="0" y="120000"/>
                </a:lnTo>
                <a:close/>
              </a:path>
              <a:path extrusionOk="0" fill="none" h="120000" w="120000">
                <a:moveTo>
                  <a:pt x="23652" y="-10699"/>
                </a:moveTo>
                <a:lnTo>
                  <a:pt x="3888" y="-1136"/>
                </a:lnTo>
                <a:lnTo>
                  <a:pt x="3888" y="-1136"/>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Đầu đo chung  COM</a:t>
            </a:r>
            <a:endParaRPr/>
          </a:p>
        </p:txBody>
      </p:sp>
      <p:sp>
        <p:nvSpPr>
          <p:cNvPr id="236" name="Google Shape;236;p14"/>
          <p:cNvSpPr/>
          <p:nvPr/>
        </p:nvSpPr>
        <p:spPr>
          <a:xfrm>
            <a:off x="6096000" y="6096000"/>
            <a:ext cx="2819400" cy="762000"/>
          </a:xfrm>
          <a:custGeom>
            <a:rect b="b" l="l" r="r" t="t"/>
            <a:pathLst>
              <a:path extrusionOk="0" h="120000" w="120000">
                <a:moveTo>
                  <a:pt x="0" y="0"/>
                </a:moveTo>
                <a:lnTo>
                  <a:pt x="120000" y="0"/>
                </a:lnTo>
                <a:lnTo>
                  <a:pt x="120000" y="120000"/>
                </a:lnTo>
                <a:lnTo>
                  <a:pt x="0" y="120000"/>
                </a:lnTo>
                <a:close/>
              </a:path>
              <a:path extrusionOk="0" fill="none" h="120000" w="120000">
                <a:moveTo>
                  <a:pt x="-15336" y="-6262"/>
                </a:moveTo>
                <a:lnTo>
                  <a:pt x="3888" y="-1080"/>
                </a:lnTo>
                <a:lnTo>
                  <a:pt x="3888" y="-701"/>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6800" lIns="90000" spcFirstLastPara="1" rIns="90000" wrap="square" tIns="468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Đầu đo (+) ( </a:t>
            </a:r>
            <a:r>
              <a:rPr b="1" i="0" lang="en-US" sz="2000" u="none">
                <a:solidFill>
                  <a:srgbClr val="FF3300"/>
                </a:solidFill>
                <a:latin typeface="Arial"/>
                <a:ea typeface="Arial"/>
                <a:cs typeface="Arial"/>
                <a:sym typeface="Arial"/>
              </a:rPr>
              <a:t>Cắm que đo màu đỏ </a:t>
            </a:r>
            <a:r>
              <a:rPr b="1" i="0" lang="en-US" sz="2000" u="none">
                <a:solidFill>
                  <a:schemeClr val="dk1"/>
                </a:solidFill>
                <a:latin typeface="Arial"/>
                <a:ea typeface="Arial"/>
                <a:cs typeface="Arial"/>
                <a:sym typeface="Arial"/>
              </a:rPr>
              <a:t>)</a:t>
            </a:r>
            <a:endParaRPr/>
          </a:p>
        </p:txBody>
      </p:sp>
      <p:sp>
        <p:nvSpPr>
          <p:cNvPr id="237" name="Google Shape;237;p14"/>
          <p:cNvSpPr/>
          <p:nvPr/>
        </p:nvSpPr>
        <p:spPr>
          <a:xfrm>
            <a:off x="7086600" y="2590800"/>
            <a:ext cx="1905000" cy="949325"/>
          </a:xfrm>
          <a:custGeom>
            <a:rect b="b" l="l" r="r" t="t"/>
            <a:pathLst>
              <a:path extrusionOk="0" h="120000" w="120000">
                <a:moveTo>
                  <a:pt x="0" y="0"/>
                </a:moveTo>
                <a:lnTo>
                  <a:pt x="120000" y="0"/>
                </a:lnTo>
                <a:lnTo>
                  <a:pt x="120000" y="120000"/>
                </a:lnTo>
                <a:lnTo>
                  <a:pt x="0" y="120000"/>
                </a:lnTo>
                <a:close/>
              </a:path>
              <a:path extrusionOk="0" fill="none" h="120000" w="120000">
                <a:moveTo>
                  <a:pt x="54527" y="-54670"/>
                </a:moveTo>
                <a:lnTo>
                  <a:pt x="3121" y="-1037"/>
                </a:lnTo>
                <a:lnTo>
                  <a:pt x="3121" y="-1037"/>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Khóa chuyển mạch  1</a:t>
            </a:r>
            <a:endParaRPr/>
          </a:p>
        </p:txBody>
      </p:sp>
      <p:sp>
        <p:nvSpPr>
          <p:cNvPr id="238" name="Google Shape;238;p14"/>
          <p:cNvSpPr/>
          <p:nvPr/>
        </p:nvSpPr>
        <p:spPr>
          <a:xfrm>
            <a:off x="7162800" y="3810000"/>
            <a:ext cx="1828800" cy="720725"/>
          </a:xfrm>
          <a:custGeom>
            <a:rect b="b" l="l" r="r" t="t"/>
            <a:pathLst>
              <a:path extrusionOk="0" h="120000" w="120000">
                <a:moveTo>
                  <a:pt x="0" y="0"/>
                </a:moveTo>
                <a:lnTo>
                  <a:pt x="120000" y="0"/>
                </a:lnTo>
                <a:lnTo>
                  <a:pt x="120000" y="120000"/>
                </a:lnTo>
                <a:lnTo>
                  <a:pt x="0" y="120000"/>
                </a:lnTo>
                <a:close/>
              </a:path>
              <a:path extrusionOk="0" fill="none" h="120000" w="120000">
                <a:moveTo>
                  <a:pt x="28375" y="-16087"/>
                </a:moveTo>
                <a:lnTo>
                  <a:pt x="4111" y="-1080"/>
                </a:lnTo>
                <a:lnTo>
                  <a:pt x="4111" y="-1080"/>
                </a:lnTo>
              </a:path>
            </a:pathLst>
          </a:custGeom>
          <a:solidFill>
            <a:srgbClr val="CCFFFF"/>
          </a:solidFill>
          <a:ln cap="flat" cmpd="sng" w="25400">
            <a:solidFill>
              <a:srgbClr val="FFCC00"/>
            </a:solidFill>
            <a:prstDash val="solid"/>
            <a:miter lim="800000"/>
            <a:headEnd len="sm" w="sm" type="none"/>
            <a:tailEnd len="sm" w="sm" type="none"/>
          </a:ln>
          <a:effectLst>
            <a:outerShdw blurRad="63500" dir="2700000" dist="17960">
              <a:srgbClr val="997A00"/>
            </a:outerShdw>
          </a:effectLst>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Khóa chuyển mạch  2</a:t>
            </a:r>
            <a:endParaRPr/>
          </a:p>
        </p:txBody>
      </p:sp>
      <p:sp>
        <p:nvSpPr>
          <p:cNvPr id="239" name="Google Shape;239;p14"/>
          <p:cNvSpPr txBox="1"/>
          <p:nvPr/>
        </p:nvSpPr>
        <p:spPr>
          <a:xfrm>
            <a:off x="609600" y="152400"/>
            <a:ext cx="77724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ĐỒNG HỒ ĐO VẠN NĂNG (V.O.M) - Kiểu 2</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2000"/>
                                        <p:tgtEl>
                                          <p:spTgt spid="23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2000"/>
                                        <p:tgtEl>
                                          <p:spTgt spid="233"/>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2000"/>
                                        <p:tgtEl>
                                          <p:spTgt spid="234"/>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2000"/>
                                        <p:tgtEl>
                                          <p:spTgt spid="237"/>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000"/>
                                        <p:tgtEl>
                                          <p:spTgt spid="238"/>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2000"/>
                                        <p:tgtEl>
                                          <p:spTgt spid="235"/>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2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5"/>
          <p:cNvSpPr/>
          <p:nvPr/>
        </p:nvSpPr>
        <p:spPr>
          <a:xfrm>
            <a:off x="1219200" y="609600"/>
            <a:ext cx="7659687" cy="2819400"/>
          </a:xfrm>
          <a:prstGeom prst="cloudCallout">
            <a:avLst>
              <a:gd fmla="val 1553" name="adj1"/>
              <a:gd fmla="val 30782" name="adj2"/>
            </a:avLst>
          </a:prstGeom>
          <a:solidFill>
            <a:srgbClr val="CCFFFF"/>
          </a:solidFill>
          <a:ln cap="flat" cmpd="sng" w="9525">
            <a:solidFill>
              <a:schemeClr val="dk1"/>
            </a:solidFill>
            <a:prstDash val="solid"/>
            <a:miter lim="800000"/>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j0232133" id="246" name="Google Shape;246;p15"/>
          <p:cNvPicPr preferRelativeResize="0"/>
          <p:nvPr/>
        </p:nvPicPr>
        <p:blipFill rotWithShape="1">
          <a:blip r:embed="rId3">
            <a:alphaModFix/>
          </a:blip>
          <a:srcRect b="0" l="0" r="0" t="0"/>
          <a:stretch/>
        </p:blipFill>
        <p:spPr>
          <a:xfrm>
            <a:off x="304800" y="4430712"/>
            <a:ext cx="2068512" cy="2122487"/>
          </a:xfrm>
          <a:prstGeom prst="rect">
            <a:avLst/>
          </a:prstGeom>
          <a:noFill/>
          <a:ln>
            <a:noFill/>
          </a:ln>
        </p:spPr>
      </p:pic>
      <p:sp>
        <p:nvSpPr>
          <p:cNvPr id="247" name="Google Shape;247;p15"/>
          <p:cNvSpPr txBox="1"/>
          <p:nvPr/>
        </p:nvSpPr>
        <p:spPr>
          <a:xfrm>
            <a:off x="2057400" y="1219200"/>
            <a:ext cx="5791200" cy="1373187"/>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CC"/>
              </a:buClr>
              <a:buSzPts val="2800"/>
              <a:buFont typeface="Tahoma"/>
              <a:buNone/>
            </a:pPr>
            <a:r>
              <a:rPr b="1" i="0" lang="en-US" sz="2800" u="none">
                <a:solidFill>
                  <a:srgbClr val="6600CC"/>
                </a:solidFill>
                <a:latin typeface="Tahoma"/>
                <a:ea typeface="Tahoma"/>
                <a:cs typeface="Tahoma"/>
                <a:sym typeface="Tahoma"/>
              </a:rPr>
              <a:t>ĐỒNG HỒ VẠN NĂNG (VOM ) LOẠI CHỈ THỊ KIM, CÁC BẠN SỬ DỤNG</a:t>
            </a:r>
            <a:r>
              <a:rPr b="1" i="0" lang="en-US" sz="2400" u="none">
                <a:solidFill>
                  <a:schemeClr val="dk1"/>
                </a:solidFill>
                <a:latin typeface="Tahoma"/>
                <a:ea typeface="Tahoma"/>
                <a:cs typeface="Tahoma"/>
                <a:sym typeface="Tahoma"/>
              </a:rPr>
              <a:t> </a:t>
            </a:r>
            <a:r>
              <a:rPr b="1" i="0" lang="en-US" sz="2800" u="none">
                <a:solidFill>
                  <a:srgbClr val="6600CC"/>
                </a:solidFill>
                <a:latin typeface="Tahoma"/>
                <a:ea typeface="Tahoma"/>
                <a:cs typeface="Tahoma"/>
                <a:sym typeface="Tahoma"/>
              </a:rPr>
              <a:t>NHƯ THẾ NÀO  ?</a:t>
            </a:r>
            <a:endParaRPr/>
          </a:p>
        </p:txBody>
      </p:sp>
      <p:grpSp>
        <p:nvGrpSpPr>
          <p:cNvPr id="248" name="Google Shape;248;p15"/>
          <p:cNvGrpSpPr/>
          <p:nvPr/>
        </p:nvGrpSpPr>
        <p:grpSpPr>
          <a:xfrm>
            <a:off x="3810000" y="3962400"/>
            <a:ext cx="4419600" cy="2438400"/>
            <a:chOff x="2400" y="2496"/>
            <a:chExt cx="2784" cy="1536"/>
          </a:xfrm>
        </p:grpSpPr>
        <p:pic>
          <p:nvPicPr>
            <p:cNvPr id="249" name="Google Shape;249;p15"/>
            <p:cNvPicPr preferRelativeResize="0"/>
            <p:nvPr/>
          </p:nvPicPr>
          <p:blipFill rotWithShape="1">
            <a:blip r:embed="rId4">
              <a:alphaModFix/>
            </a:blip>
            <a:srcRect b="7732" l="6022" r="45800" t="20057"/>
            <a:stretch/>
          </p:blipFill>
          <p:spPr>
            <a:xfrm>
              <a:off x="2400" y="2496"/>
              <a:ext cx="1392" cy="1536"/>
            </a:xfrm>
            <a:prstGeom prst="rect">
              <a:avLst/>
            </a:prstGeom>
            <a:noFill/>
            <a:ln>
              <a:noFill/>
            </a:ln>
          </p:spPr>
        </p:pic>
        <p:pic>
          <p:nvPicPr>
            <p:cNvPr id="250" name="Google Shape;250;p15"/>
            <p:cNvPicPr preferRelativeResize="0"/>
            <p:nvPr/>
          </p:nvPicPr>
          <p:blipFill rotWithShape="1">
            <a:blip r:embed="rId4">
              <a:alphaModFix/>
            </a:blip>
            <a:srcRect b="11810" l="50099" r="3730" t="24002"/>
            <a:stretch/>
          </p:blipFill>
          <p:spPr>
            <a:xfrm>
              <a:off x="3744" y="2496"/>
              <a:ext cx="1440" cy="1536"/>
            </a:xfrm>
            <a:prstGeom prst="rect">
              <a:avLst/>
            </a:prstGeom>
            <a:noFill/>
            <a:ln>
              <a:noFill/>
            </a:ln>
          </p:spPr>
        </p:pic>
      </p:gr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3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3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grpSp>
        <p:nvGrpSpPr>
          <p:cNvPr id="255" name="Google Shape;255;p16"/>
          <p:cNvGrpSpPr/>
          <p:nvPr/>
        </p:nvGrpSpPr>
        <p:grpSpPr>
          <a:xfrm>
            <a:off x="5105400" y="2057400"/>
            <a:ext cx="3352800" cy="2540000"/>
            <a:chOff x="3216" y="1248"/>
            <a:chExt cx="2112" cy="1600"/>
          </a:xfrm>
        </p:grpSpPr>
        <p:grpSp>
          <p:nvGrpSpPr>
            <p:cNvPr id="256" name="Google Shape;256;p16"/>
            <p:cNvGrpSpPr/>
            <p:nvPr/>
          </p:nvGrpSpPr>
          <p:grpSpPr>
            <a:xfrm rot="-5400000">
              <a:off x="3472" y="992"/>
              <a:ext cx="1600" cy="2112"/>
              <a:chOff x="2736" y="384"/>
              <a:chExt cx="2592" cy="3648"/>
            </a:xfrm>
          </p:grpSpPr>
          <p:sp>
            <p:nvSpPr>
              <p:cNvPr id="257" name="Google Shape;257;p16"/>
              <p:cNvSpPr txBox="1"/>
              <p:nvPr/>
            </p:nvSpPr>
            <p:spPr>
              <a:xfrm rot="5400000">
                <a:off x="2208" y="912"/>
                <a:ext cx="3648" cy="2592"/>
              </a:xfrm>
              <a:prstGeom prst="rect">
                <a:avLst/>
              </a:prstGeom>
              <a:solidFill>
                <a:schemeClr val="lt1"/>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58" name="Google Shape;258;p16"/>
              <p:cNvSpPr txBox="1"/>
              <p:nvPr/>
            </p:nvSpPr>
            <p:spPr>
              <a:xfrm>
                <a:off x="2868" y="516"/>
                <a:ext cx="2352" cy="340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nvGrpSpPr>
            <p:cNvPr id="259" name="Google Shape;259;p16"/>
            <p:cNvGrpSpPr/>
            <p:nvPr/>
          </p:nvGrpSpPr>
          <p:grpSpPr>
            <a:xfrm>
              <a:off x="4082" y="1488"/>
              <a:ext cx="966" cy="1007"/>
              <a:chOff x="2880" y="2160"/>
              <a:chExt cx="1152" cy="1632"/>
            </a:xfrm>
          </p:grpSpPr>
          <p:grpSp>
            <p:nvGrpSpPr>
              <p:cNvPr id="260" name="Google Shape;260;p16"/>
              <p:cNvGrpSpPr/>
              <p:nvPr/>
            </p:nvGrpSpPr>
            <p:grpSpPr>
              <a:xfrm>
                <a:off x="2880" y="2160"/>
                <a:ext cx="1152" cy="1632"/>
                <a:chOff x="4416" y="1920"/>
                <a:chExt cx="1152" cy="1632"/>
              </a:xfrm>
            </p:grpSpPr>
            <p:sp>
              <p:nvSpPr>
                <p:cNvPr id="261" name="Google Shape;261;p16"/>
                <p:cNvSpPr/>
                <p:nvPr/>
              </p:nvSpPr>
              <p:spPr>
                <a:xfrm>
                  <a:off x="4416" y="1920"/>
                  <a:ext cx="1152" cy="1632"/>
                </a:xfrm>
                <a:prstGeom prst="roundRect">
                  <a:avLst>
                    <a:gd fmla="val 1017" name="adj"/>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2" name="Google Shape;262;p16"/>
                <p:cNvSpPr/>
                <p:nvPr/>
              </p:nvSpPr>
              <p:spPr>
                <a:xfrm>
                  <a:off x="4464" y="1968"/>
                  <a:ext cx="1056" cy="1536"/>
                </a:xfrm>
                <a:prstGeom prst="roundRect">
                  <a:avLst>
                    <a:gd fmla="val 771" name="adj"/>
                  </a:avLst>
                </a:prstGeom>
                <a:solidFill>
                  <a:srgbClr val="EAEAEA"/>
                </a:solidFill>
                <a:ln cap="flat" cmpd="sng" w="9525">
                  <a:solidFill>
                    <a:srgbClr val="5F5F5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3" name="Google Shape;263;p16"/>
                <p:cNvSpPr/>
                <p:nvPr/>
              </p:nvSpPr>
              <p:spPr>
                <a:xfrm>
                  <a:off x="4512" y="2112"/>
                  <a:ext cx="960" cy="480"/>
                </a:xfrm>
                <a:prstGeom prst="roundRect">
                  <a:avLst>
                    <a:gd fmla="val 16667" name="adj"/>
                  </a:avLst>
                </a:prstGeom>
                <a:solidFill>
                  <a:srgbClr val="DDDDDD"/>
                </a:solidFill>
                <a:ln cap="flat" cmpd="sng" w="9525">
                  <a:solidFill>
                    <a:srgbClr val="5F5F5F"/>
                  </a:solidFill>
                  <a:prstDash val="solid"/>
                  <a:miter lim="800000"/>
                  <a:headEnd len="sm" w="sm" type="none"/>
                  <a:tailEnd len="sm" w="sm" type="none"/>
                </a:ln>
                <a:effectLst>
                  <a:outerShdw blurRad="63500" dir="2700000" dist="17960">
                    <a:schemeClr val="lt2"/>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4" name="Google Shape;264;p16"/>
                <p:cNvSpPr/>
                <p:nvPr/>
              </p:nvSpPr>
              <p:spPr>
                <a:xfrm>
                  <a:off x="4512" y="2892"/>
                  <a:ext cx="960" cy="480"/>
                </a:xfrm>
                <a:prstGeom prst="roundRect">
                  <a:avLst>
                    <a:gd fmla="val 16667" name="adj"/>
                  </a:avLst>
                </a:prstGeom>
                <a:solidFill>
                  <a:srgbClr val="DDDDDD"/>
                </a:solidFill>
                <a:ln cap="flat" cmpd="sng" w="9525">
                  <a:solidFill>
                    <a:srgbClr val="5F5F5F"/>
                  </a:solidFill>
                  <a:prstDash val="solid"/>
                  <a:miter lim="800000"/>
                  <a:headEnd len="sm" w="sm" type="none"/>
                  <a:tailEnd len="sm" w="sm" type="none"/>
                </a:ln>
                <a:effectLst>
                  <a:outerShdw blurRad="63500" dir="2700000" dist="17960">
                    <a:schemeClr val="lt2"/>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5" name="Google Shape;265;p16"/>
                <p:cNvSpPr/>
                <p:nvPr/>
              </p:nvSpPr>
              <p:spPr>
                <a:xfrm>
                  <a:off x="5136" y="2256"/>
                  <a:ext cx="96" cy="192"/>
                </a:xfrm>
                <a:prstGeom prst="flowChartDelay">
                  <a:avLst/>
                </a:prstGeom>
                <a:solidFill>
                  <a:schemeClr val="lt2"/>
                </a:solidFill>
                <a:ln cap="flat" cmpd="sng" w="9525">
                  <a:solidFill>
                    <a:srgbClr val="5F5F5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6" name="Google Shape;266;p16"/>
                <p:cNvSpPr/>
                <p:nvPr/>
              </p:nvSpPr>
              <p:spPr>
                <a:xfrm rot="10800000">
                  <a:off x="4704" y="2256"/>
                  <a:ext cx="96" cy="192"/>
                </a:xfrm>
                <a:prstGeom prst="flowChartDelay">
                  <a:avLst/>
                </a:prstGeom>
                <a:solidFill>
                  <a:schemeClr val="lt2"/>
                </a:solidFill>
                <a:ln cap="flat" cmpd="sng" w="9525">
                  <a:solidFill>
                    <a:srgbClr val="5F5F5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7" name="Google Shape;267;p16"/>
                <p:cNvSpPr/>
                <p:nvPr/>
              </p:nvSpPr>
              <p:spPr>
                <a:xfrm>
                  <a:off x="5136" y="3024"/>
                  <a:ext cx="96" cy="192"/>
                </a:xfrm>
                <a:prstGeom prst="flowChartDelay">
                  <a:avLst/>
                </a:prstGeom>
                <a:solidFill>
                  <a:schemeClr val="lt2"/>
                </a:solidFill>
                <a:ln cap="flat" cmpd="sng" w="9525">
                  <a:solidFill>
                    <a:srgbClr val="5F5F5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68" name="Google Shape;268;p16"/>
                <p:cNvSpPr/>
                <p:nvPr/>
              </p:nvSpPr>
              <p:spPr>
                <a:xfrm rot="10800000">
                  <a:off x="4704" y="3024"/>
                  <a:ext cx="96" cy="192"/>
                </a:xfrm>
                <a:prstGeom prst="flowChartDelay">
                  <a:avLst/>
                </a:prstGeom>
                <a:solidFill>
                  <a:schemeClr val="lt2"/>
                </a:solidFill>
                <a:ln cap="flat" cmpd="sng" w="9525">
                  <a:solidFill>
                    <a:srgbClr val="5F5F5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269" name="Google Shape;269;p16"/>
              <p:cNvSpPr/>
              <p:nvPr/>
            </p:nvSpPr>
            <p:spPr>
              <a:xfrm>
                <a:off x="3360" y="2880"/>
                <a:ext cx="192" cy="192"/>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9933"/>
              </a:solidFill>
              <a:ln cap="flat" cmpd="sng" w="9525">
                <a:solidFill>
                  <a:srgbClr val="5F5F5F"/>
                </a:solidFill>
                <a:prstDash val="solid"/>
                <a:miter lim="524288"/>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270" name="Google Shape;270;p16"/>
            <p:cNvSpPr/>
            <p:nvPr/>
          </p:nvSpPr>
          <p:spPr>
            <a:xfrm rot="-5400000">
              <a:off x="3078" y="1973"/>
              <a:ext cx="807" cy="222"/>
            </a:xfrm>
            <a:prstGeom prst="roundRect">
              <a:avLst>
                <a:gd fmla="val 4371" name="adj"/>
              </a:avLst>
            </a:prstGeom>
            <a:solidFill>
              <a:srgbClr val="EDF6F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71" name="Google Shape;271;p16"/>
            <p:cNvSpPr/>
            <p:nvPr/>
          </p:nvSpPr>
          <p:spPr>
            <a:xfrm rot="-5400000">
              <a:off x="3115" y="1981"/>
              <a:ext cx="808" cy="222"/>
            </a:xfrm>
            <a:prstGeom prst="roundRect">
              <a:avLst>
                <a:gd fmla="val 4371" name="adj"/>
              </a:avLst>
            </a:prstGeom>
            <a:solidFill>
              <a:srgbClr val="DDDDDD"/>
            </a:solidFill>
            <a:ln cap="flat" cmpd="sng" w="9525">
              <a:solidFill>
                <a:schemeClr val="lt1"/>
              </a:solidFill>
              <a:prstDash val="solid"/>
              <a:miter lim="800000"/>
              <a:headEnd len="sm" w="sm" type="none"/>
              <a:tailEnd len="sm" w="sm" type="none"/>
            </a:ln>
            <a:effectLst>
              <a:outerShdw blurRad="63500" dir="19163922" dist="117088">
                <a:schemeClr val="lt2">
                  <a:alpha val="4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272" name="Google Shape;272;p16"/>
          <p:cNvSpPr/>
          <p:nvPr/>
        </p:nvSpPr>
        <p:spPr>
          <a:xfrm>
            <a:off x="104775" y="1181100"/>
            <a:ext cx="3886200" cy="5600700"/>
          </a:xfrm>
          <a:prstGeom prst="roundRect">
            <a:avLst>
              <a:gd fmla="val 1279" name="adj"/>
            </a:avLst>
          </a:prstGeom>
          <a:gradFill>
            <a:gsLst>
              <a:gs pos="0">
                <a:schemeClr val="accent1"/>
              </a:gs>
              <a:gs pos="100000">
                <a:srgbClr val="253C57"/>
              </a:gs>
            </a:gsLst>
            <a:lin ang="18900000" scaled="0"/>
          </a:gra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73" name="Google Shape;273;p16"/>
          <p:cNvSpPr/>
          <p:nvPr/>
        </p:nvSpPr>
        <p:spPr>
          <a:xfrm>
            <a:off x="171450" y="1250950"/>
            <a:ext cx="3790950" cy="5465762"/>
          </a:xfrm>
          <a:prstGeom prst="roundRect">
            <a:avLst>
              <a:gd fmla="val 1049" name="adj"/>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MAT DONG HO VAN NANG" id="274" name="Google Shape;274;p16"/>
          <p:cNvPicPr preferRelativeResize="0"/>
          <p:nvPr/>
        </p:nvPicPr>
        <p:blipFill rotWithShape="1">
          <a:blip r:embed="rId3">
            <a:alphaModFix/>
          </a:blip>
          <a:srcRect b="0" l="0" r="0" t="0"/>
          <a:stretch/>
        </p:blipFill>
        <p:spPr>
          <a:xfrm>
            <a:off x="228600" y="1295400"/>
            <a:ext cx="3676650" cy="2825750"/>
          </a:xfrm>
          <a:prstGeom prst="rect">
            <a:avLst/>
          </a:prstGeom>
          <a:noFill/>
          <a:ln>
            <a:noFill/>
          </a:ln>
        </p:spPr>
      </p:pic>
      <p:pic>
        <p:nvPicPr>
          <p:cNvPr descr="MAT DONG HO VAN NANG" id="275" name="Google Shape;275;p16"/>
          <p:cNvPicPr preferRelativeResize="0"/>
          <p:nvPr/>
        </p:nvPicPr>
        <p:blipFill rotWithShape="1">
          <a:blip r:embed="rId4">
            <a:alphaModFix/>
          </a:blip>
          <a:srcRect b="0" l="0" r="0" t="0"/>
          <a:stretch/>
        </p:blipFill>
        <p:spPr>
          <a:xfrm>
            <a:off x="280987" y="3978275"/>
            <a:ext cx="3573462" cy="2641600"/>
          </a:xfrm>
          <a:prstGeom prst="rect">
            <a:avLst/>
          </a:prstGeom>
          <a:noFill/>
          <a:ln>
            <a:noFill/>
          </a:ln>
        </p:spPr>
      </p:pic>
      <p:sp>
        <p:nvSpPr>
          <p:cNvPr id="276" name="Google Shape;276;p16"/>
          <p:cNvSpPr/>
          <p:nvPr/>
        </p:nvSpPr>
        <p:spPr>
          <a:xfrm>
            <a:off x="0" y="1771650"/>
            <a:ext cx="4114800" cy="417195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277" name="Google Shape;277;p16"/>
          <p:cNvGrpSpPr/>
          <p:nvPr/>
        </p:nvGrpSpPr>
        <p:grpSpPr>
          <a:xfrm rot="4260000">
            <a:off x="1924050" y="3657600"/>
            <a:ext cx="304800" cy="304800"/>
            <a:chOff x="1560" y="2304"/>
            <a:chExt cx="192" cy="192"/>
          </a:xfrm>
        </p:grpSpPr>
        <p:sp>
          <p:nvSpPr>
            <p:cNvPr id="278" name="Google Shape;278;p16"/>
            <p:cNvSpPr/>
            <p:nvPr/>
          </p:nvSpPr>
          <p:spPr>
            <a:xfrm>
              <a:off x="1560" y="2304"/>
              <a:ext cx="192" cy="192"/>
            </a:xfrm>
            <a:prstGeom prst="ellipse">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279" name="Google Shape;279;p16"/>
            <p:cNvCxnSpPr/>
            <p:nvPr/>
          </p:nvCxnSpPr>
          <p:spPr>
            <a:xfrm>
              <a:off x="1590" y="2361"/>
              <a:ext cx="132" cy="78"/>
            </a:xfrm>
            <a:prstGeom prst="straightConnector1">
              <a:avLst/>
            </a:prstGeom>
            <a:noFill/>
            <a:ln cap="flat" cmpd="sng" w="28575">
              <a:solidFill>
                <a:schemeClr val="lt1"/>
              </a:solidFill>
              <a:prstDash val="solid"/>
              <a:miter lim="800000"/>
              <a:headEnd len="med" w="med" type="none"/>
              <a:tailEnd len="med" w="med" type="none"/>
            </a:ln>
          </p:spPr>
        </p:cxnSp>
      </p:grpSp>
      <p:grpSp>
        <p:nvGrpSpPr>
          <p:cNvPr id="280" name="Google Shape;280;p16"/>
          <p:cNvGrpSpPr/>
          <p:nvPr/>
        </p:nvGrpSpPr>
        <p:grpSpPr>
          <a:xfrm>
            <a:off x="76200" y="1657350"/>
            <a:ext cx="3810000" cy="3810000"/>
            <a:chOff x="4080" y="1152"/>
            <a:chExt cx="2400" cy="2400"/>
          </a:xfrm>
        </p:grpSpPr>
        <p:sp>
          <p:nvSpPr>
            <p:cNvPr id="281" name="Google Shape;281;p16"/>
            <p:cNvSpPr/>
            <p:nvPr/>
          </p:nvSpPr>
          <p:spPr>
            <a:xfrm>
              <a:off x="4080" y="1152"/>
              <a:ext cx="2400" cy="240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282" name="Google Shape;282;p16"/>
            <p:cNvCxnSpPr/>
            <p:nvPr/>
          </p:nvCxnSpPr>
          <p:spPr>
            <a:xfrm>
              <a:off x="4602" y="1392"/>
              <a:ext cx="726" cy="930"/>
            </a:xfrm>
            <a:prstGeom prst="straightConnector1">
              <a:avLst/>
            </a:prstGeom>
            <a:noFill/>
            <a:ln cap="flat" cmpd="sng" w="19050">
              <a:solidFill>
                <a:srgbClr val="CC3300"/>
              </a:solidFill>
              <a:prstDash val="solid"/>
              <a:miter lim="800000"/>
              <a:headEnd len="med" w="med" type="none"/>
              <a:tailEnd len="med" w="med" type="none"/>
            </a:ln>
          </p:spPr>
        </p:cxnSp>
      </p:grpSp>
      <p:grpSp>
        <p:nvGrpSpPr>
          <p:cNvPr id="283" name="Google Shape;283;p16"/>
          <p:cNvGrpSpPr/>
          <p:nvPr/>
        </p:nvGrpSpPr>
        <p:grpSpPr>
          <a:xfrm>
            <a:off x="1149688" y="4502488"/>
            <a:ext cx="1753512" cy="1753512"/>
            <a:chOff x="3700" y="2644"/>
            <a:chExt cx="1105" cy="1105"/>
          </a:xfrm>
        </p:grpSpPr>
        <p:sp>
          <p:nvSpPr>
            <p:cNvPr id="284" name="Google Shape;284;p16"/>
            <p:cNvSpPr/>
            <p:nvPr/>
          </p:nvSpPr>
          <p:spPr>
            <a:xfrm rot="780000">
              <a:off x="3792" y="2736"/>
              <a:ext cx="921" cy="921"/>
            </a:xfrm>
            <a:prstGeom prst="ellipse">
              <a:avLst/>
            </a:prstGeom>
            <a:solidFill>
              <a:srgbClr val="28517A"/>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85" name="Google Shape;285;p16"/>
            <p:cNvSpPr/>
            <p:nvPr/>
          </p:nvSpPr>
          <p:spPr>
            <a:xfrm rot="780000">
              <a:off x="3821" y="2764"/>
              <a:ext cx="864" cy="864"/>
            </a:xfrm>
            <a:prstGeom prst="ellipse">
              <a:avLst/>
            </a:prstGeom>
            <a:solidFill>
              <a:srgbClr val="28517A"/>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86" name="Google Shape;286;p16"/>
            <p:cNvSpPr/>
            <p:nvPr/>
          </p:nvSpPr>
          <p:spPr>
            <a:xfrm>
              <a:off x="4204" y="2764"/>
              <a:ext cx="96" cy="864"/>
            </a:xfrm>
            <a:prstGeom prst="roundRect">
              <a:avLst>
                <a:gd fmla="val 10800" name="adj"/>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287" name="Google Shape;287;p16"/>
            <p:cNvCxnSpPr/>
            <p:nvPr/>
          </p:nvCxnSpPr>
          <p:spPr>
            <a:xfrm>
              <a:off x="4252" y="2754"/>
              <a:ext cx="0" cy="192"/>
            </a:xfrm>
            <a:prstGeom prst="straightConnector1">
              <a:avLst/>
            </a:prstGeom>
            <a:noFill/>
            <a:ln cap="flat" cmpd="sng" w="38100">
              <a:solidFill>
                <a:schemeClr val="lt1"/>
              </a:solidFill>
              <a:prstDash val="solid"/>
              <a:miter lim="800000"/>
              <a:headEnd len="med" w="med" type="none"/>
              <a:tailEnd len="med" w="med" type="none"/>
            </a:ln>
          </p:spPr>
        </p:cxnSp>
      </p:grpSp>
      <p:grpSp>
        <p:nvGrpSpPr>
          <p:cNvPr id="288" name="Google Shape;288;p16"/>
          <p:cNvGrpSpPr/>
          <p:nvPr/>
        </p:nvGrpSpPr>
        <p:grpSpPr>
          <a:xfrm>
            <a:off x="3303019" y="3581400"/>
            <a:ext cx="3631181" cy="2790512"/>
            <a:chOff x="2387" y="1842"/>
            <a:chExt cx="1702" cy="2236"/>
          </a:xfrm>
        </p:grpSpPr>
        <p:grpSp>
          <p:nvGrpSpPr>
            <p:cNvPr id="289" name="Google Shape;289;p16"/>
            <p:cNvGrpSpPr/>
            <p:nvPr/>
          </p:nvGrpSpPr>
          <p:grpSpPr>
            <a:xfrm>
              <a:off x="2387" y="3807"/>
              <a:ext cx="331" cy="271"/>
              <a:chOff x="2387" y="3807"/>
              <a:chExt cx="331" cy="271"/>
            </a:xfrm>
          </p:grpSpPr>
          <p:grpSp>
            <p:nvGrpSpPr>
              <p:cNvPr id="290" name="Google Shape;290;p16"/>
              <p:cNvGrpSpPr/>
              <p:nvPr/>
            </p:nvGrpSpPr>
            <p:grpSpPr>
              <a:xfrm rot="-6480000">
                <a:off x="2456" y="3799"/>
                <a:ext cx="192" cy="286"/>
                <a:chOff x="2115" y="1605"/>
                <a:chExt cx="192" cy="286"/>
              </a:xfrm>
            </p:grpSpPr>
            <p:sp>
              <p:nvSpPr>
                <p:cNvPr id="291" name="Google Shape;291;p16"/>
                <p:cNvSpPr/>
                <p:nvPr/>
              </p:nvSpPr>
              <p:spPr>
                <a:xfrm>
                  <a:off x="2115" y="1605"/>
                  <a:ext cx="192" cy="192"/>
                </a:xfrm>
                <a:prstGeom prst="ellipse">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txBox="1"/>
                <p:nvPr/>
              </p:nvSpPr>
              <p:spPr>
                <a:xfrm rot="5400000">
                  <a:off x="2128" y="1628"/>
                  <a:ext cx="136" cy="13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293" name="Google Shape;293;p16"/>
                <p:cNvSpPr/>
                <p:nvPr/>
              </p:nvSpPr>
              <p:spPr>
                <a:xfrm rot="-600000">
                  <a:off x="2181" y="1692"/>
                  <a:ext cx="96" cy="192"/>
                </a:xfrm>
                <a:prstGeom prst="roundRect">
                  <a:avLst>
                    <a:gd fmla="val 10800" name="adj"/>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294" name="Google Shape;294;p16"/>
              <p:cNvSpPr/>
              <p:nvPr/>
            </p:nvSpPr>
            <p:spPr>
              <a:xfrm rot="-1620000">
                <a:off x="2625" y="3842"/>
                <a:ext cx="47" cy="80"/>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295" name="Google Shape;295;p16"/>
            <p:cNvSpPr/>
            <p:nvPr/>
          </p:nvSpPr>
          <p:spPr>
            <a:xfrm>
              <a:off x="2643" y="2688"/>
              <a:ext cx="1435" cy="1199"/>
            </a:xfrm>
            <a:custGeom>
              <a:rect b="b" l="l" r="r" t="t"/>
              <a:pathLst>
                <a:path extrusionOk="0" h="1199" w="1435">
                  <a:moveTo>
                    <a:pt x="0" y="1197"/>
                  </a:moveTo>
                  <a:cubicBezTo>
                    <a:pt x="65" y="1196"/>
                    <a:pt x="244" y="1199"/>
                    <a:pt x="393" y="1188"/>
                  </a:cubicBezTo>
                  <a:cubicBezTo>
                    <a:pt x="542" y="1177"/>
                    <a:pt x="751" y="1158"/>
                    <a:pt x="897" y="1128"/>
                  </a:cubicBezTo>
                  <a:cubicBezTo>
                    <a:pt x="1043" y="1098"/>
                    <a:pt x="1181" y="1068"/>
                    <a:pt x="1269" y="1008"/>
                  </a:cubicBezTo>
                  <a:cubicBezTo>
                    <a:pt x="1357" y="948"/>
                    <a:pt x="1415" y="850"/>
                    <a:pt x="1425" y="768"/>
                  </a:cubicBezTo>
                  <a:cubicBezTo>
                    <a:pt x="1435" y="686"/>
                    <a:pt x="1379" y="594"/>
                    <a:pt x="1329" y="516"/>
                  </a:cubicBezTo>
                  <a:cubicBezTo>
                    <a:pt x="1279" y="438"/>
                    <a:pt x="1161" y="386"/>
                    <a:pt x="1125" y="300"/>
                  </a:cubicBezTo>
                  <a:cubicBezTo>
                    <a:pt x="1089" y="214"/>
                    <a:pt x="1115" y="62"/>
                    <a:pt x="1113" y="0"/>
                  </a:cubicBezTo>
                </a:path>
              </a:pathLst>
            </a:custGeom>
            <a:noFill/>
            <a:ln cap="flat" cmpd="sng" w="38100">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296" name="Google Shape;296;p16"/>
            <p:cNvGrpSpPr/>
            <p:nvPr/>
          </p:nvGrpSpPr>
          <p:grpSpPr>
            <a:xfrm>
              <a:off x="3690" y="1842"/>
              <a:ext cx="399" cy="900"/>
              <a:chOff x="3690" y="1842"/>
              <a:chExt cx="399" cy="900"/>
            </a:xfrm>
          </p:grpSpPr>
          <p:cxnSp>
            <p:nvCxnSpPr>
              <p:cNvPr id="297" name="Google Shape;297;p16"/>
              <p:cNvCxnSpPr/>
              <p:nvPr/>
            </p:nvCxnSpPr>
            <p:spPr>
              <a:xfrm flipH="1" rot="10800000">
                <a:off x="3945" y="1842"/>
                <a:ext cx="144" cy="384"/>
              </a:xfrm>
              <a:prstGeom prst="straightConnector1">
                <a:avLst/>
              </a:prstGeom>
              <a:noFill/>
              <a:ln cap="flat" cmpd="sng" w="63500">
                <a:solidFill>
                  <a:schemeClr val="lt1"/>
                </a:solidFill>
                <a:prstDash val="solid"/>
                <a:miter lim="800000"/>
                <a:headEnd len="med" w="med" type="none"/>
                <a:tailEnd len="med" w="med" type="none"/>
              </a:ln>
            </p:spPr>
          </p:cxnSp>
          <p:sp>
            <p:nvSpPr>
              <p:cNvPr id="298" name="Google Shape;298;p16"/>
              <p:cNvSpPr/>
              <p:nvPr/>
            </p:nvSpPr>
            <p:spPr>
              <a:xfrm rot="-9600000">
                <a:off x="3792" y="2112"/>
                <a:ext cx="144" cy="624"/>
              </a:xfrm>
              <a:prstGeom prst="flowChartTerminator">
                <a:avLst/>
              </a:prstGeom>
              <a:gradFill>
                <a:gsLst>
                  <a:gs pos="0">
                    <a:srgbClr val="760000"/>
                  </a:gs>
                  <a:gs pos="50000">
                    <a:srgbClr val="FF0000"/>
                  </a:gs>
                  <a:gs pos="100000">
                    <a:srgbClr val="760000"/>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grpSp>
        <p:nvGrpSpPr>
          <p:cNvPr id="299" name="Google Shape;299;p16"/>
          <p:cNvGrpSpPr/>
          <p:nvPr/>
        </p:nvGrpSpPr>
        <p:grpSpPr>
          <a:xfrm>
            <a:off x="410020" y="3536553"/>
            <a:ext cx="7882489" cy="3321447"/>
            <a:chOff x="586" y="1939"/>
            <a:chExt cx="4642" cy="2337"/>
          </a:xfrm>
        </p:grpSpPr>
        <p:grpSp>
          <p:nvGrpSpPr>
            <p:cNvPr id="300" name="Google Shape;300;p16"/>
            <p:cNvGrpSpPr/>
            <p:nvPr/>
          </p:nvGrpSpPr>
          <p:grpSpPr>
            <a:xfrm>
              <a:off x="586" y="3807"/>
              <a:ext cx="338" cy="343"/>
              <a:chOff x="586" y="3807"/>
              <a:chExt cx="338" cy="343"/>
            </a:xfrm>
          </p:grpSpPr>
          <p:grpSp>
            <p:nvGrpSpPr>
              <p:cNvPr id="301" name="Google Shape;301;p16"/>
              <p:cNvGrpSpPr/>
              <p:nvPr/>
            </p:nvGrpSpPr>
            <p:grpSpPr>
              <a:xfrm rot="-2580000">
                <a:off x="659" y="3833"/>
                <a:ext cx="192" cy="290"/>
                <a:chOff x="2117" y="1598"/>
                <a:chExt cx="192" cy="290"/>
              </a:xfrm>
            </p:grpSpPr>
            <p:sp>
              <p:nvSpPr>
                <p:cNvPr id="302" name="Google Shape;302;p16"/>
                <p:cNvSpPr/>
                <p:nvPr/>
              </p:nvSpPr>
              <p:spPr>
                <a:xfrm>
                  <a:off x="2117" y="1598"/>
                  <a:ext cx="192" cy="192"/>
                </a:xfrm>
                <a:prstGeom prst="ellipse">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03" name="Google Shape;303;p16"/>
                <p:cNvSpPr/>
                <p:nvPr/>
              </p:nvSpPr>
              <p:spPr>
                <a:xfrm rot="-600000">
                  <a:off x="2178" y="1689"/>
                  <a:ext cx="96" cy="192"/>
                </a:xfrm>
                <a:prstGeom prst="roundRect">
                  <a:avLst>
                    <a:gd fmla="val 10800" name="adj"/>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304" name="Google Shape;304;p16"/>
              <p:cNvSpPr/>
              <p:nvPr/>
            </p:nvSpPr>
            <p:spPr>
              <a:xfrm rot="2220000">
                <a:off x="826" y="3999"/>
                <a:ext cx="48" cy="77"/>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305" name="Google Shape;305;p16"/>
            <p:cNvSpPr/>
            <p:nvPr/>
          </p:nvSpPr>
          <p:spPr>
            <a:xfrm>
              <a:off x="852" y="2820"/>
              <a:ext cx="4092" cy="1456"/>
            </a:xfrm>
            <a:custGeom>
              <a:rect b="b" l="l" r="r" t="t"/>
              <a:pathLst>
                <a:path extrusionOk="0" h="1456" w="4092">
                  <a:moveTo>
                    <a:pt x="0" y="1210"/>
                  </a:moveTo>
                  <a:cubicBezTo>
                    <a:pt x="40" y="1228"/>
                    <a:pt x="156" y="1282"/>
                    <a:pt x="240" y="1320"/>
                  </a:cubicBezTo>
                  <a:cubicBezTo>
                    <a:pt x="324" y="1358"/>
                    <a:pt x="378" y="1424"/>
                    <a:pt x="504" y="1440"/>
                  </a:cubicBezTo>
                  <a:cubicBezTo>
                    <a:pt x="630" y="1456"/>
                    <a:pt x="816" y="1430"/>
                    <a:pt x="996" y="1416"/>
                  </a:cubicBezTo>
                  <a:cubicBezTo>
                    <a:pt x="1176" y="1402"/>
                    <a:pt x="1300" y="1390"/>
                    <a:pt x="1584" y="1356"/>
                  </a:cubicBezTo>
                  <a:cubicBezTo>
                    <a:pt x="1868" y="1322"/>
                    <a:pt x="2398" y="1290"/>
                    <a:pt x="2700" y="1212"/>
                  </a:cubicBezTo>
                  <a:cubicBezTo>
                    <a:pt x="3002" y="1134"/>
                    <a:pt x="3190" y="1008"/>
                    <a:pt x="3396" y="888"/>
                  </a:cubicBezTo>
                  <a:cubicBezTo>
                    <a:pt x="3602" y="768"/>
                    <a:pt x="3820" y="640"/>
                    <a:pt x="3936" y="492"/>
                  </a:cubicBezTo>
                  <a:cubicBezTo>
                    <a:pt x="4052" y="344"/>
                    <a:pt x="4060" y="102"/>
                    <a:pt x="4092" y="0"/>
                  </a:cubicBezTo>
                </a:path>
              </a:pathLst>
            </a:custGeom>
            <a:noFill/>
            <a:ln cap="flat" cmpd="sng" w="38100">
              <a:solidFill>
                <a:srgbClr val="00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306" name="Google Shape;306;p16"/>
            <p:cNvGrpSpPr/>
            <p:nvPr/>
          </p:nvGrpSpPr>
          <p:grpSpPr>
            <a:xfrm rot="-1500000">
              <a:off x="4713" y="1973"/>
              <a:ext cx="349" cy="865"/>
              <a:chOff x="3690" y="1877"/>
              <a:chExt cx="349" cy="865"/>
            </a:xfrm>
          </p:grpSpPr>
          <p:cxnSp>
            <p:nvCxnSpPr>
              <p:cNvPr id="307" name="Google Shape;307;p16"/>
              <p:cNvCxnSpPr/>
              <p:nvPr/>
            </p:nvCxnSpPr>
            <p:spPr>
              <a:xfrm rot="10800000">
                <a:off x="3908" y="1877"/>
                <a:ext cx="37" cy="349"/>
              </a:xfrm>
              <a:prstGeom prst="straightConnector1">
                <a:avLst/>
              </a:prstGeom>
              <a:noFill/>
              <a:ln cap="flat" cmpd="sng" w="63500">
                <a:solidFill>
                  <a:schemeClr val="lt1"/>
                </a:solidFill>
                <a:prstDash val="solid"/>
                <a:miter lim="800000"/>
                <a:headEnd len="med" w="med" type="none"/>
                <a:tailEnd len="med" w="med" type="none"/>
              </a:ln>
            </p:spPr>
          </p:cxnSp>
          <p:sp>
            <p:nvSpPr>
              <p:cNvPr id="308" name="Google Shape;308;p16"/>
              <p:cNvSpPr/>
              <p:nvPr/>
            </p:nvSpPr>
            <p:spPr>
              <a:xfrm rot="-9600000">
                <a:off x="3792" y="2112"/>
                <a:ext cx="144" cy="624"/>
              </a:xfrm>
              <a:prstGeom prst="flowChartTerminator">
                <a:avLst/>
              </a:prstGeom>
              <a:gradFill>
                <a:gsLst>
                  <a:gs pos="0">
                    <a:srgbClr val="002F76"/>
                  </a:gs>
                  <a:gs pos="50000">
                    <a:srgbClr val="0066FF"/>
                  </a:gs>
                  <a:gs pos="100000">
                    <a:srgbClr val="002F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sp>
        <p:nvSpPr>
          <p:cNvPr id="309" name="Google Shape;309;p16"/>
          <p:cNvSpPr txBox="1"/>
          <p:nvPr/>
        </p:nvSpPr>
        <p:spPr>
          <a:xfrm>
            <a:off x="1371600" y="3267075"/>
            <a:ext cx="1419225" cy="390525"/>
          </a:xfrm>
          <a:prstGeom prst="rect">
            <a:avLst/>
          </a:prstGeom>
          <a:solidFill>
            <a:schemeClr val="lt1">
              <a:alpha val="41568"/>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10" name="Google Shape;310;p16"/>
          <p:cNvSpPr txBox="1"/>
          <p:nvPr/>
        </p:nvSpPr>
        <p:spPr>
          <a:xfrm>
            <a:off x="990600" y="228600"/>
            <a:ext cx="76200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 4. CÁCH SỬ DỤNG ĐO ĐỒNG HỒ V.O.M</a:t>
            </a:r>
            <a:endParaRPr/>
          </a:p>
        </p:txBody>
      </p:sp>
      <p:sp>
        <p:nvSpPr>
          <p:cNvPr id="311" name="Google Shape;311;p16"/>
          <p:cNvSpPr txBox="1"/>
          <p:nvPr/>
        </p:nvSpPr>
        <p:spPr>
          <a:xfrm>
            <a:off x="4191000" y="914400"/>
            <a:ext cx="4465637"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400"/>
              <a:buFont typeface="Arial"/>
              <a:buNone/>
            </a:pPr>
            <a:r>
              <a:rPr b="1" i="0" lang="en-US" sz="2400" u="none">
                <a:solidFill>
                  <a:srgbClr val="FF0066"/>
                </a:solidFill>
                <a:latin typeface="Arial"/>
                <a:ea typeface="Arial"/>
                <a:cs typeface="Arial"/>
                <a:sym typeface="Arial"/>
              </a:rPr>
              <a:t>a. Đo điện áp xoay chiều (AC)</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1000"/>
                                        <p:tgtEl>
                                          <p:spTgt spid="31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7"/>
          <p:cNvSpPr txBox="1"/>
          <p:nvPr/>
        </p:nvSpPr>
        <p:spPr>
          <a:xfrm>
            <a:off x="381000" y="4648200"/>
            <a:ext cx="8229600" cy="1282700"/>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600"/>
              <a:buFont typeface="Arial"/>
              <a:buNone/>
            </a:pPr>
            <a:r>
              <a:rPr b="1" i="0" lang="en-US" sz="2600" u="none">
                <a:solidFill>
                  <a:schemeClr val="dk1"/>
                </a:solidFill>
                <a:latin typeface="Arial"/>
                <a:ea typeface="Arial"/>
                <a:cs typeface="Arial"/>
                <a:sym typeface="Arial"/>
              </a:rPr>
              <a:t>Ví dụ : Để thang đo 250 VAC ; Khi đọc trên thang đo 250 ta thấy kim chỉ 150 thì giá trị đo là :</a:t>
            </a:r>
            <a:endParaRPr/>
          </a:p>
          <a:p>
            <a:pPr indent="0" lvl="0" marL="0" marR="0" rtl="0" algn="just">
              <a:lnSpc>
                <a:spcPct val="100000"/>
              </a:lnSpc>
              <a:spcBef>
                <a:spcPts val="0"/>
              </a:spcBef>
              <a:spcAft>
                <a:spcPts val="0"/>
              </a:spcAft>
              <a:buClr>
                <a:schemeClr val="dk1"/>
              </a:buClr>
              <a:buSzPts val="2600"/>
              <a:buFont typeface="Arial"/>
              <a:buNone/>
            </a:pPr>
            <a:r>
              <a:rPr b="1" i="0" lang="en-US" sz="2600" u="none">
                <a:solidFill>
                  <a:schemeClr val="dk1"/>
                </a:solidFill>
                <a:latin typeface="Arial"/>
                <a:ea typeface="Arial"/>
                <a:cs typeface="Arial"/>
                <a:sym typeface="Arial"/>
              </a:rPr>
              <a:t> </a:t>
            </a:r>
            <a:r>
              <a:rPr b="1" i="0" lang="en-US" sz="2400" u="none">
                <a:solidFill>
                  <a:schemeClr val="dk1"/>
                </a:solidFill>
                <a:latin typeface="Arial"/>
                <a:ea typeface="Arial"/>
                <a:cs typeface="Arial"/>
                <a:sym typeface="Arial"/>
              </a:rPr>
              <a:t>SỐ ĐO</a:t>
            </a:r>
            <a:r>
              <a:rPr b="1" i="0" lang="en-US" sz="2600" u="none">
                <a:solidFill>
                  <a:schemeClr val="dk1"/>
                </a:solidFill>
                <a:latin typeface="Arial"/>
                <a:ea typeface="Arial"/>
                <a:cs typeface="Arial"/>
                <a:sym typeface="Arial"/>
              </a:rPr>
              <a:t> (</a:t>
            </a:r>
            <a:r>
              <a:rPr b="1" i="0" lang="en-US" sz="2400" u="none">
                <a:solidFill>
                  <a:schemeClr val="dk1"/>
                </a:solidFill>
                <a:latin typeface="Arial"/>
                <a:ea typeface="Arial"/>
                <a:cs typeface="Arial"/>
                <a:sym typeface="Arial"/>
              </a:rPr>
              <a:t>Giá trị đo</a:t>
            </a:r>
            <a:r>
              <a:rPr b="1" i="0" lang="en-US" sz="2600" u="none">
                <a:solidFill>
                  <a:schemeClr val="dk1"/>
                </a:solidFill>
                <a:latin typeface="Arial"/>
                <a:ea typeface="Arial"/>
                <a:cs typeface="Arial"/>
                <a:sym typeface="Arial"/>
              </a:rPr>
              <a:t>)  =  150   x 250 / 250  = 150 V</a:t>
            </a:r>
            <a:endParaRPr/>
          </a:p>
        </p:txBody>
      </p:sp>
      <p:sp>
        <p:nvSpPr>
          <p:cNvPr id="317" name="Google Shape;317;p17"/>
          <p:cNvSpPr txBox="1"/>
          <p:nvPr/>
        </p:nvSpPr>
        <p:spPr>
          <a:xfrm>
            <a:off x="304800" y="685800"/>
            <a:ext cx="8305800" cy="1552575"/>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1" baseline="-25000" i="0" lang="en-US" sz="2400" u="none">
                <a:solidFill>
                  <a:schemeClr val="dk1"/>
                </a:solidFill>
                <a:latin typeface="Arial"/>
                <a:ea typeface="Arial"/>
                <a:cs typeface="Arial"/>
                <a:sym typeface="Arial"/>
              </a:rPr>
              <a:t>*</a:t>
            </a:r>
            <a:r>
              <a:rPr b="1" i="0" lang="en-US" sz="2400" u="none">
                <a:solidFill>
                  <a:schemeClr val="dk1"/>
                </a:solidFill>
                <a:latin typeface="Arial"/>
                <a:ea typeface="Arial"/>
                <a:cs typeface="Arial"/>
                <a:sym typeface="Arial"/>
              </a:rPr>
              <a:t> Khi đo điện áp xoay chiều ta chuyển thang đo về các thang AC, để thang AC cao hơn một nấc </a:t>
            </a:r>
            <a:r>
              <a:rPr b="1" i="0" lang="en-US" sz="2400" u="none">
                <a:solidFill>
                  <a:srgbClr val="A50021"/>
                </a:solidFill>
                <a:latin typeface="Arial"/>
                <a:ea typeface="Arial"/>
                <a:cs typeface="Arial"/>
                <a:sym typeface="Arial"/>
              </a:rPr>
              <a:t>( Nếu không biết khoảng điện áp thì phải đặt đồng hồ ở thang đo cao nhất rồi điều chỉnh về mức thấp dần )</a:t>
            </a:r>
            <a:endParaRPr/>
          </a:p>
        </p:txBody>
      </p:sp>
      <p:sp>
        <p:nvSpPr>
          <p:cNvPr id="318" name="Google Shape;318;p17"/>
          <p:cNvSpPr txBox="1"/>
          <p:nvPr/>
        </p:nvSpPr>
        <p:spPr>
          <a:xfrm>
            <a:off x="457200" y="3200400"/>
            <a:ext cx="8305800" cy="1370012"/>
          </a:xfrm>
          <a:prstGeom prst="rect">
            <a:avLst/>
          </a:prstGeom>
          <a:solidFill>
            <a:srgbClr val="FFFF99"/>
          </a:solidFill>
          <a:ln>
            <a:noFill/>
          </a:ln>
          <a:effectLst>
            <a:outerShdw blurRad="63500" dir="2700000" dist="17960">
              <a:srgbClr val="99995C"/>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Đọc trị số :</a:t>
            </a:r>
            <a:endParaRPr/>
          </a:p>
          <a:p>
            <a:pPr indent="0" lvl="0" marL="0" marR="0" rtl="0" algn="l">
              <a:lnSpc>
                <a:spcPct val="100000"/>
              </a:lnSpc>
              <a:spcBef>
                <a:spcPts val="1200"/>
              </a:spcBef>
              <a:spcAft>
                <a:spcPts val="0"/>
              </a:spcAft>
              <a:buClr>
                <a:schemeClr val="hlink"/>
              </a:buClr>
              <a:buSzPts val="2400"/>
              <a:buFont typeface="Arial"/>
              <a:buNone/>
            </a:pPr>
            <a:r>
              <a:rPr b="1" i="0" lang="en-US" sz="2400" u="none">
                <a:solidFill>
                  <a:schemeClr val="hlink"/>
                </a:solidFill>
                <a:latin typeface="Arial"/>
                <a:ea typeface="Arial"/>
                <a:cs typeface="Arial"/>
                <a:sym typeface="Arial"/>
              </a:rPr>
              <a:t>SỐ ĐO  =  SỐ ĐỌC ( số chỉ của kim)  X ( THANG ĐO / VẠCH ĐỌC )</a:t>
            </a:r>
            <a:endParaRPr/>
          </a:p>
        </p:txBody>
      </p:sp>
      <p:sp>
        <p:nvSpPr>
          <p:cNvPr id="319" name="Google Shape;319;p17"/>
          <p:cNvSpPr txBox="1"/>
          <p:nvPr/>
        </p:nvSpPr>
        <p:spPr>
          <a:xfrm>
            <a:off x="457200" y="2209800"/>
            <a:ext cx="8153400" cy="822325"/>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A50021"/>
              </a:buClr>
              <a:buSzPts val="2400"/>
              <a:buFont typeface="Arial"/>
              <a:buNone/>
            </a:pPr>
            <a:r>
              <a:rPr b="1" i="0" lang="en-US" sz="2400" u="none">
                <a:solidFill>
                  <a:srgbClr val="A50021"/>
                </a:solidFill>
                <a:latin typeface="Arial"/>
                <a:ea typeface="Arial"/>
                <a:cs typeface="Arial"/>
                <a:sym typeface="Arial"/>
              </a:rPr>
              <a:t>Ví dụ:</a:t>
            </a:r>
            <a:r>
              <a:rPr b="1" i="0" lang="en-US" sz="2400" u="none">
                <a:solidFill>
                  <a:schemeClr val="dk1"/>
                </a:solidFill>
                <a:latin typeface="Arial"/>
                <a:ea typeface="Arial"/>
                <a:cs typeface="Arial"/>
                <a:sym typeface="Arial"/>
              </a:rPr>
              <a:t> Nếu đo điện áp của mạng điện trong nhà AC 220V ta để thang AC 250V</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2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8"/>
          <p:cNvSpPr txBox="1"/>
          <p:nvPr/>
        </p:nvSpPr>
        <p:spPr>
          <a:xfrm>
            <a:off x="5715000" y="533400"/>
            <a:ext cx="3200400" cy="3743325"/>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sng">
                <a:solidFill>
                  <a:srgbClr val="FF3300"/>
                </a:solidFill>
                <a:latin typeface="Tahoma"/>
                <a:ea typeface="Tahoma"/>
                <a:cs typeface="Tahoma"/>
                <a:sym typeface="Tahoma"/>
              </a:rPr>
              <a:t>Chú ý – Cẩn thận</a:t>
            </a:r>
            <a:r>
              <a:rPr b="1" i="0" lang="en-US" sz="2400" u="none">
                <a:solidFill>
                  <a:srgbClr val="FF3300"/>
                </a:solidFill>
                <a:latin typeface="Tahoma"/>
                <a:ea typeface="Tahoma"/>
                <a:cs typeface="Tahoma"/>
                <a:sym typeface="Tahoma"/>
              </a:rPr>
              <a:t> :</a:t>
            </a:r>
            <a:endParaRPr/>
          </a:p>
          <a:p>
            <a:pPr indent="0" lvl="0" marL="0" marR="0" rtl="0" algn="just">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a:t>
            </a:r>
            <a:r>
              <a:rPr b="1" i="0" lang="en-US" sz="2400" u="none">
                <a:solidFill>
                  <a:schemeClr val="dk1"/>
                </a:solidFill>
                <a:latin typeface="Tahoma"/>
                <a:ea typeface="Tahoma"/>
                <a:cs typeface="Tahoma"/>
                <a:sym typeface="Tahoma"/>
              </a:rPr>
              <a:t> Tuyệt đối không để thang đo điện trở</a:t>
            </a:r>
            <a:r>
              <a:rPr b="0" i="0" lang="en-US" sz="2400" u="none">
                <a:solidFill>
                  <a:schemeClr val="dk1"/>
                </a:solidFill>
                <a:latin typeface="Tahoma"/>
                <a:ea typeface="Tahoma"/>
                <a:cs typeface="Tahoma"/>
                <a:sym typeface="Tahoma"/>
              </a:rPr>
              <a:t> </a:t>
            </a:r>
            <a:r>
              <a:rPr b="1" i="0" lang="en-US" sz="2400" u="none">
                <a:solidFill>
                  <a:schemeClr val="dk1"/>
                </a:solidFill>
                <a:latin typeface="Tahoma"/>
                <a:ea typeface="Tahoma"/>
                <a:cs typeface="Tahoma"/>
                <a:sym typeface="Tahoma"/>
              </a:rPr>
              <a:t>hay thang đo </a:t>
            </a:r>
            <a:endParaRPr/>
          </a:p>
          <a:p>
            <a:pPr indent="0" lvl="0" marL="0" marR="0" rtl="0" algn="just">
              <a:lnSpc>
                <a:spcPct val="100000"/>
              </a:lnSpc>
              <a:spcBef>
                <a:spcPts val="0"/>
              </a:spcBef>
              <a:spcAft>
                <a:spcPts val="0"/>
              </a:spcAft>
              <a:buClr>
                <a:schemeClr val="dk1"/>
              </a:buClr>
              <a:buSzPts val="2400"/>
              <a:buFont typeface="Tahoma"/>
              <a:buNone/>
            </a:pPr>
            <a:r>
              <a:rPr b="1" i="0" lang="en-US" sz="2400" u="none">
                <a:solidFill>
                  <a:schemeClr val="dk1"/>
                </a:solidFill>
                <a:latin typeface="Tahoma"/>
                <a:ea typeface="Tahoma"/>
                <a:cs typeface="Tahoma"/>
                <a:sym typeface="Tahoma"/>
              </a:rPr>
              <a:t>dòng điện khi đo vào điện áp (</a:t>
            </a:r>
            <a:r>
              <a:rPr b="1" i="0" lang="en-US" sz="2400" u="none">
                <a:solidFill>
                  <a:srgbClr val="FF0000"/>
                </a:solidFill>
                <a:latin typeface="Tahoma"/>
                <a:ea typeface="Tahoma"/>
                <a:cs typeface="Tahoma"/>
                <a:sym typeface="Tahoma"/>
              </a:rPr>
              <a:t>Cả AC và DC</a:t>
            </a:r>
            <a:r>
              <a:rPr b="1" i="0" lang="en-US" sz="2400" u="none">
                <a:solidFill>
                  <a:schemeClr val="dk1"/>
                </a:solidFill>
                <a:latin typeface="Tahoma"/>
                <a:ea typeface="Tahoma"/>
                <a:cs typeface="Tahoma"/>
                <a:sym typeface="Tahoma"/>
              </a:rPr>
              <a:t>) </a:t>
            </a:r>
            <a:endParaRPr/>
          </a:p>
          <a:p>
            <a:pPr indent="0" lvl="0" marL="0" marR="0" rtl="0" algn="just">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 *</a:t>
            </a:r>
            <a:r>
              <a:rPr b="1" i="0" lang="en-US" sz="2400" u="none">
                <a:solidFill>
                  <a:schemeClr val="dk1"/>
                </a:solidFill>
                <a:latin typeface="Tahoma"/>
                <a:ea typeface="Tahoma"/>
                <a:cs typeface="Tahoma"/>
                <a:sym typeface="Tahoma"/>
              </a:rPr>
              <a:t> Nếu nhầm đồng hồ sẽ bị hỏng ngay lập tức !!!</a:t>
            </a:r>
            <a:endParaRPr/>
          </a:p>
        </p:txBody>
      </p:sp>
      <p:grpSp>
        <p:nvGrpSpPr>
          <p:cNvPr id="325" name="Google Shape;325;p18"/>
          <p:cNvGrpSpPr/>
          <p:nvPr/>
        </p:nvGrpSpPr>
        <p:grpSpPr>
          <a:xfrm>
            <a:off x="381000" y="609600"/>
            <a:ext cx="4953000" cy="5683250"/>
            <a:chOff x="240" y="384"/>
            <a:chExt cx="3120" cy="3580"/>
          </a:xfrm>
        </p:grpSpPr>
        <p:sp>
          <p:nvSpPr>
            <p:cNvPr id="326" name="Google Shape;326;p18"/>
            <p:cNvSpPr txBox="1"/>
            <p:nvPr/>
          </p:nvSpPr>
          <p:spPr>
            <a:xfrm>
              <a:off x="240" y="3216"/>
              <a:ext cx="3120" cy="748"/>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mo"/>
                <a:buNone/>
              </a:pPr>
              <a:r>
                <a:rPr b="1" i="0" lang="en-US" sz="2400" u="none">
                  <a:solidFill>
                    <a:schemeClr val="dk1"/>
                  </a:solidFill>
                  <a:latin typeface="Arimo"/>
                  <a:ea typeface="Arimo"/>
                  <a:cs typeface="Arimo"/>
                  <a:sym typeface="Arimo"/>
                </a:rPr>
                <a:t>Để nhầm thang đo điện trở, đo vào nguồn AC, đồng hồ VOM  sẽ hỏng các điện trở trong đồng hồ</a:t>
              </a:r>
              <a:endParaRPr/>
            </a:p>
          </p:txBody>
        </p:sp>
        <p:pic>
          <p:nvPicPr>
            <p:cNvPr id="327" name="Google Shape;327;p18"/>
            <p:cNvPicPr preferRelativeResize="0"/>
            <p:nvPr/>
          </p:nvPicPr>
          <p:blipFill rotWithShape="1">
            <a:blip r:embed="rId3">
              <a:alphaModFix/>
            </a:blip>
            <a:srcRect b="0" l="0" r="0" t="0"/>
            <a:stretch/>
          </p:blipFill>
          <p:spPr>
            <a:xfrm>
              <a:off x="240" y="384"/>
              <a:ext cx="3117" cy="2880"/>
            </a:xfrm>
            <a:prstGeom prst="rect">
              <a:avLst/>
            </a:prstGeom>
            <a:noFill/>
            <a:ln>
              <a:noFill/>
            </a:ln>
          </p:spPr>
        </p:pic>
      </p:gr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9"/>
          <p:cNvSpPr txBox="1"/>
          <p:nvPr/>
        </p:nvSpPr>
        <p:spPr>
          <a:xfrm>
            <a:off x="381000" y="898525"/>
            <a:ext cx="18415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333" name="Google Shape;333;p19"/>
          <p:cNvGrpSpPr/>
          <p:nvPr/>
        </p:nvGrpSpPr>
        <p:grpSpPr>
          <a:xfrm>
            <a:off x="1447800" y="762000"/>
            <a:ext cx="6324600" cy="5638800"/>
            <a:chOff x="912" y="336"/>
            <a:chExt cx="3984" cy="3696"/>
          </a:xfrm>
        </p:grpSpPr>
        <p:sp>
          <p:nvSpPr>
            <p:cNvPr id="334" name="Google Shape;334;p19"/>
            <p:cNvSpPr txBox="1"/>
            <p:nvPr/>
          </p:nvSpPr>
          <p:spPr>
            <a:xfrm>
              <a:off x="912" y="3493"/>
              <a:ext cx="3984" cy="539"/>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mo"/>
                <a:buNone/>
              </a:pPr>
              <a:r>
                <a:rPr b="1" i="0" lang="en-US" sz="2400" u="none">
                  <a:solidFill>
                    <a:schemeClr val="dk1"/>
                  </a:solidFill>
                  <a:latin typeface="Arimo"/>
                  <a:ea typeface="Arimo"/>
                  <a:cs typeface="Arimo"/>
                  <a:sym typeface="Arimo"/>
                </a:rPr>
                <a:t>Để nhầm thang đo dòng, đo vào nguồn AC</a:t>
              </a:r>
              <a:br>
                <a:rPr b="1" i="0" lang="en-US" sz="2400" u="none">
                  <a:solidFill>
                    <a:schemeClr val="dk1"/>
                  </a:solidFill>
                  <a:latin typeface="Arimo"/>
                  <a:ea typeface="Arimo"/>
                  <a:cs typeface="Arimo"/>
                  <a:sym typeface="Arimo"/>
                </a:rPr>
              </a:br>
              <a:r>
                <a:rPr b="1" i="0" lang="en-US" sz="2400" u="none">
                  <a:solidFill>
                    <a:schemeClr val="dk1"/>
                  </a:solidFill>
                  <a:latin typeface="Arimo"/>
                  <a:ea typeface="Arimo"/>
                  <a:cs typeface="Arimo"/>
                  <a:sym typeface="Arimo"/>
                </a:rPr>
                <a:t> sẽ hỏng các điện trở trong đồng hồ</a:t>
              </a:r>
              <a:endParaRPr/>
            </a:p>
          </p:txBody>
        </p:sp>
        <p:pic>
          <p:nvPicPr>
            <p:cNvPr id="335" name="Google Shape;335;p19"/>
            <p:cNvPicPr preferRelativeResize="0"/>
            <p:nvPr/>
          </p:nvPicPr>
          <p:blipFill rotWithShape="1">
            <a:blip r:embed="rId3">
              <a:alphaModFix/>
            </a:blip>
            <a:srcRect b="0" l="0" r="0" t="0"/>
            <a:stretch/>
          </p:blipFill>
          <p:spPr>
            <a:xfrm>
              <a:off x="912" y="336"/>
              <a:ext cx="3984" cy="3168"/>
            </a:xfrm>
            <a:prstGeom prst="rect">
              <a:avLst/>
            </a:prstGeom>
            <a:noFill/>
            <a:ln>
              <a:noFill/>
            </a:ln>
          </p:spPr>
        </p:pic>
      </p:grpSp>
      <p:sp>
        <p:nvSpPr>
          <p:cNvPr id="336" name="Google Shape;336;p19"/>
          <p:cNvSpPr txBox="1"/>
          <p:nvPr/>
        </p:nvSpPr>
        <p:spPr>
          <a:xfrm>
            <a:off x="1828800" y="228600"/>
            <a:ext cx="2984500"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sng">
                <a:solidFill>
                  <a:srgbClr val="FF3300"/>
                </a:solidFill>
                <a:latin typeface="Tahoma"/>
                <a:ea typeface="Tahoma"/>
                <a:cs typeface="Tahoma"/>
                <a:sym typeface="Tahoma"/>
              </a:rPr>
              <a:t>Chú ý – Cẩn thận</a:t>
            </a:r>
            <a:r>
              <a:rPr b="1" i="0" lang="en-US" sz="2400" u="none">
                <a:solidFill>
                  <a:srgbClr val="FF3300"/>
                </a:solidFill>
                <a:latin typeface="Tahoma"/>
                <a:ea typeface="Tahoma"/>
                <a:cs typeface="Tahoma"/>
                <a:sym typeface="Tahoma"/>
              </a:rPr>
              <a:t>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
          <p:cNvSpPr txBox="1"/>
          <p:nvPr/>
        </p:nvSpPr>
        <p:spPr>
          <a:xfrm>
            <a:off x="457200" y="1371600"/>
            <a:ext cx="8069262" cy="45720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sng">
                <a:solidFill>
                  <a:schemeClr val="dk1"/>
                </a:solidFill>
                <a:latin typeface="Arial"/>
                <a:ea typeface="Arial"/>
                <a:cs typeface="Arial"/>
                <a:sym typeface="Arial"/>
              </a:rPr>
              <a:t>?</a:t>
            </a:r>
            <a:r>
              <a:rPr b="1" i="0" lang="en-US" sz="2400" u="none">
                <a:solidFill>
                  <a:schemeClr val="dk1"/>
                </a:solidFill>
                <a:latin typeface="Arial"/>
                <a:ea typeface="Arial"/>
                <a:cs typeface="Arial"/>
                <a:sym typeface="Arial"/>
              </a:rPr>
              <a:t> Hãy kể tên một số loại đồng hồ đo điện mà em biết?</a:t>
            </a:r>
            <a:r>
              <a:rPr b="1" i="0" lang="en-US" sz="2400" u="none">
                <a:solidFill>
                  <a:schemeClr val="dk1"/>
                </a:solidFill>
                <a:latin typeface="Tahoma"/>
                <a:ea typeface="Tahoma"/>
                <a:cs typeface="Tahoma"/>
                <a:sym typeface="Tahoma"/>
              </a:rPr>
              <a:t> </a:t>
            </a:r>
            <a:endParaRPr/>
          </a:p>
        </p:txBody>
      </p:sp>
      <p:sp>
        <p:nvSpPr>
          <p:cNvPr id="103" name="Google Shape;103;p2"/>
          <p:cNvSpPr txBox="1"/>
          <p:nvPr/>
        </p:nvSpPr>
        <p:spPr>
          <a:xfrm>
            <a:off x="2133600" y="304800"/>
            <a:ext cx="36576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CC"/>
              </a:buClr>
              <a:buSzPts val="2800"/>
              <a:buFont typeface="Tahoma"/>
              <a:buNone/>
            </a:pPr>
            <a:r>
              <a:rPr b="1" i="0" lang="en-US" sz="2800" u="none">
                <a:solidFill>
                  <a:srgbClr val="6600CC"/>
                </a:solidFill>
                <a:latin typeface="Tahoma"/>
                <a:ea typeface="Tahoma"/>
                <a:cs typeface="Tahoma"/>
                <a:sym typeface="Tahoma"/>
              </a:rPr>
              <a:t>KiỂM TRA BÀI CŨ</a:t>
            </a:r>
            <a:endParaRPr/>
          </a:p>
        </p:txBody>
      </p:sp>
      <p:sp>
        <p:nvSpPr>
          <p:cNvPr id="104" name="Google Shape;104;p2"/>
          <p:cNvSpPr txBox="1"/>
          <p:nvPr/>
        </p:nvSpPr>
        <p:spPr>
          <a:xfrm>
            <a:off x="457200" y="1905000"/>
            <a:ext cx="8153400" cy="822325"/>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Trả lời :</a:t>
            </a:r>
            <a:r>
              <a:rPr b="1" i="0" lang="en-US" sz="2400" u="none">
                <a:solidFill>
                  <a:schemeClr val="dk1"/>
                </a:solidFill>
                <a:latin typeface="Tahoma"/>
                <a:ea typeface="Tahoma"/>
                <a:cs typeface="Tahoma"/>
                <a:sym typeface="Tahoma"/>
              </a:rPr>
              <a:t> </a:t>
            </a:r>
            <a:r>
              <a:rPr b="1" i="0" lang="en-US" sz="2400" u="none">
                <a:solidFill>
                  <a:schemeClr val="hlink"/>
                </a:solidFill>
                <a:latin typeface="Tahoma"/>
                <a:ea typeface="Tahoma"/>
                <a:cs typeface="Tahoma"/>
                <a:sym typeface="Tahoma"/>
              </a:rPr>
              <a:t>Đồng hồ đo điện gồm có: vôn kế, ampe kế, oát kế, công tơ,  ôm kế, đồng hồ vạn năng.</a:t>
            </a:r>
            <a:endParaRPr/>
          </a:p>
        </p:txBody>
      </p:sp>
      <p:sp>
        <p:nvSpPr>
          <p:cNvPr id="105" name="Google Shape;105;p2"/>
          <p:cNvSpPr txBox="1"/>
          <p:nvPr/>
        </p:nvSpPr>
        <p:spPr>
          <a:xfrm>
            <a:off x="457200" y="2819400"/>
            <a:ext cx="7848600" cy="822325"/>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1" i="0" lang="en-US" sz="2400" u="sng">
                <a:solidFill>
                  <a:schemeClr val="dk1"/>
                </a:solidFill>
                <a:latin typeface="Arial"/>
                <a:ea typeface="Arial"/>
                <a:cs typeface="Arial"/>
                <a:sym typeface="Arial"/>
              </a:rPr>
              <a:t>?</a:t>
            </a:r>
            <a:r>
              <a:rPr b="1" i="0" lang="en-US" sz="2400" u="none">
                <a:solidFill>
                  <a:schemeClr val="dk1"/>
                </a:solidFill>
                <a:latin typeface="Arial"/>
                <a:ea typeface="Arial"/>
                <a:cs typeface="Arial"/>
                <a:sym typeface="Arial"/>
              </a:rPr>
              <a:t> Vôn kế có thang đo 500V, cấp chính xác 0,5 thì sai số tuyệt đối lớn nhất là bao nhiêu?</a:t>
            </a:r>
            <a:r>
              <a:rPr b="1" i="0" lang="en-US" sz="2400" u="none">
                <a:solidFill>
                  <a:schemeClr val="dk1"/>
                </a:solidFill>
                <a:latin typeface="Tahoma"/>
                <a:ea typeface="Tahoma"/>
                <a:cs typeface="Tahoma"/>
                <a:sym typeface="Tahoma"/>
              </a:rPr>
              <a:t> </a:t>
            </a:r>
            <a:endParaRPr/>
          </a:p>
        </p:txBody>
      </p:sp>
      <p:sp>
        <p:nvSpPr>
          <p:cNvPr id="106" name="Google Shape;106;p2"/>
          <p:cNvSpPr txBox="1"/>
          <p:nvPr/>
        </p:nvSpPr>
        <p:spPr>
          <a:xfrm>
            <a:off x="533400" y="3733800"/>
            <a:ext cx="1349375"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Trả lời :</a:t>
            </a:r>
            <a:endParaRPr/>
          </a:p>
        </p:txBody>
      </p:sp>
      <p:sp>
        <p:nvSpPr>
          <p:cNvPr id="107" name="Google Shape;107;p2"/>
          <p:cNvSpPr txBox="1"/>
          <p:nvPr/>
        </p:nvSpPr>
        <p:spPr>
          <a:xfrm>
            <a:off x="1143000" y="4267200"/>
            <a:ext cx="6134100" cy="822325"/>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33CC"/>
              </a:buClr>
              <a:buSzPts val="2400"/>
              <a:buFont typeface="Tahoma"/>
              <a:buNone/>
            </a:pPr>
            <a:r>
              <a:rPr b="1" i="0" lang="en-US" sz="2400" u="none">
                <a:solidFill>
                  <a:srgbClr val="0033CC"/>
                </a:solidFill>
                <a:latin typeface="Tahoma"/>
                <a:ea typeface="Tahoma"/>
                <a:cs typeface="Tahoma"/>
                <a:sym typeface="Tahoma"/>
              </a:rPr>
              <a:t>Sai số tuyệt đối lớn nhất của Vôn kế là:</a:t>
            </a:r>
            <a:endParaRPr/>
          </a:p>
          <a:p>
            <a:pPr indent="0" lvl="0" marL="0" marR="0" rtl="0" algn="ctr">
              <a:lnSpc>
                <a:spcPct val="100000"/>
              </a:lnSpc>
              <a:spcBef>
                <a:spcPts val="0"/>
              </a:spcBef>
              <a:spcAft>
                <a:spcPts val="0"/>
              </a:spcAft>
              <a:buClr>
                <a:srgbClr val="0033CC"/>
              </a:buClr>
              <a:buSzPts val="2400"/>
              <a:buFont typeface="Tahoma"/>
              <a:buNone/>
            </a:pPr>
            <a:r>
              <a:rPr b="1" i="0" lang="en-US" sz="2400" u="none">
                <a:solidFill>
                  <a:srgbClr val="0033CC"/>
                </a:solidFill>
                <a:latin typeface="Tahoma"/>
                <a:ea typeface="Tahoma"/>
                <a:cs typeface="Tahoma"/>
                <a:sym typeface="Tahoma"/>
              </a:rPr>
              <a:t>   500 . 0,5 /100 =  2, 5(V)</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2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2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2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grpSp>
        <p:nvGrpSpPr>
          <p:cNvPr id="341" name="Google Shape;341;p20"/>
          <p:cNvGrpSpPr/>
          <p:nvPr/>
        </p:nvGrpSpPr>
        <p:grpSpPr>
          <a:xfrm>
            <a:off x="1600200" y="685800"/>
            <a:ext cx="5715000" cy="5721350"/>
            <a:chOff x="1008" y="192"/>
            <a:chExt cx="3600" cy="3846"/>
          </a:xfrm>
        </p:grpSpPr>
        <p:sp>
          <p:nvSpPr>
            <p:cNvPr id="342" name="Google Shape;342;p20"/>
            <p:cNvSpPr txBox="1"/>
            <p:nvPr/>
          </p:nvSpPr>
          <p:spPr>
            <a:xfrm>
              <a:off x="1008" y="3239"/>
              <a:ext cx="3600" cy="799"/>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mo"/>
                <a:buNone/>
              </a:pPr>
              <a:r>
                <a:rPr b="1" i="0" lang="en-US" sz="2400" u="none">
                  <a:solidFill>
                    <a:schemeClr val="dk1"/>
                  </a:solidFill>
                  <a:latin typeface="Arimo"/>
                  <a:ea typeface="Arimo"/>
                  <a:cs typeface="Arimo"/>
                  <a:sym typeface="Arimo"/>
                </a:rPr>
                <a:t>Để thang DC đo áp AC thì kim đồng hồ không báo (không lên kim) tuy nhiên đồng hồ không hỏng</a:t>
              </a:r>
              <a:endParaRPr/>
            </a:p>
          </p:txBody>
        </p:sp>
        <p:pic>
          <p:nvPicPr>
            <p:cNvPr id="343" name="Google Shape;343;p20"/>
            <p:cNvPicPr preferRelativeResize="0"/>
            <p:nvPr/>
          </p:nvPicPr>
          <p:blipFill rotWithShape="1">
            <a:blip r:embed="rId3">
              <a:alphaModFix/>
            </a:blip>
            <a:srcRect b="0" l="0" r="0" t="0"/>
            <a:stretch/>
          </p:blipFill>
          <p:spPr>
            <a:xfrm>
              <a:off x="1008" y="192"/>
              <a:ext cx="3600" cy="3120"/>
            </a:xfrm>
            <a:prstGeom prst="rect">
              <a:avLst/>
            </a:prstGeom>
            <a:noFill/>
            <a:ln>
              <a:noFill/>
            </a:ln>
          </p:spPr>
        </p:pic>
      </p:grpSp>
      <p:sp>
        <p:nvSpPr>
          <p:cNvPr id="344" name="Google Shape;344;p20"/>
          <p:cNvSpPr txBox="1"/>
          <p:nvPr/>
        </p:nvSpPr>
        <p:spPr>
          <a:xfrm>
            <a:off x="2590800" y="228600"/>
            <a:ext cx="2984500"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sng">
                <a:solidFill>
                  <a:srgbClr val="FF3300"/>
                </a:solidFill>
                <a:latin typeface="Tahoma"/>
                <a:ea typeface="Tahoma"/>
                <a:cs typeface="Tahoma"/>
                <a:sym typeface="Tahoma"/>
              </a:rPr>
              <a:t>Chú ý – Cẩn thận</a:t>
            </a:r>
            <a:r>
              <a:rPr b="1" i="0" lang="en-US" sz="2400" u="none">
                <a:solidFill>
                  <a:srgbClr val="FF3300"/>
                </a:solidFill>
                <a:latin typeface="Tahoma"/>
                <a:ea typeface="Tahoma"/>
                <a:cs typeface="Tahoma"/>
                <a:sym typeface="Tahoma"/>
              </a:rPr>
              <a:t> :</a:t>
            </a:r>
            <a:endParaRPr/>
          </a:p>
        </p:txBody>
      </p:sp>
    </p:spTree>
  </p:cSld>
  <p:clrMapOvr>
    <a:masterClrMapping/>
  </p:clrMapOvr>
  <p:transition>
    <p:circl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1"/>
          <p:cNvSpPr/>
          <p:nvPr/>
        </p:nvSpPr>
        <p:spPr>
          <a:xfrm>
            <a:off x="104775" y="1181100"/>
            <a:ext cx="3886200" cy="5600700"/>
          </a:xfrm>
          <a:prstGeom prst="roundRect">
            <a:avLst>
              <a:gd fmla="val 1279" name="adj"/>
            </a:avLst>
          </a:prstGeom>
          <a:gradFill>
            <a:gsLst>
              <a:gs pos="0">
                <a:schemeClr val="accent1"/>
              </a:gs>
              <a:gs pos="100000">
                <a:srgbClr val="253C57"/>
              </a:gs>
            </a:gsLst>
            <a:lin ang="18900000" scaled="0"/>
          </a:gra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50" name="Google Shape;350;p21"/>
          <p:cNvSpPr/>
          <p:nvPr/>
        </p:nvSpPr>
        <p:spPr>
          <a:xfrm>
            <a:off x="171450" y="1250950"/>
            <a:ext cx="3790950" cy="5465762"/>
          </a:xfrm>
          <a:prstGeom prst="roundRect">
            <a:avLst>
              <a:gd fmla="val 1049" name="adj"/>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MAT DONG HO VAN NANG" id="351" name="Google Shape;351;p21"/>
          <p:cNvPicPr preferRelativeResize="0"/>
          <p:nvPr/>
        </p:nvPicPr>
        <p:blipFill rotWithShape="1">
          <a:blip r:embed="rId3">
            <a:alphaModFix/>
          </a:blip>
          <a:srcRect b="0" l="0" r="0" t="0"/>
          <a:stretch/>
        </p:blipFill>
        <p:spPr>
          <a:xfrm>
            <a:off x="228600" y="1295400"/>
            <a:ext cx="3676650" cy="2825750"/>
          </a:xfrm>
          <a:prstGeom prst="rect">
            <a:avLst/>
          </a:prstGeom>
          <a:noFill/>
          <a:ln>
            <a:noFill/>
          </a:ln>
        </p:spPr>
      </p:pic>
      <p:pic>
        <p:nvPicPr>
          <p:cNvPr descr="MAT DONG HO VAN NANG" id="352" name="Google Shape;352;p21"/>
          <p:cNvPicPr preferRelativeResize="0"/>
          <p:nvPr/>
        </p:nvPicPr>
        <p:blipFill rotWithShape="1">
          <a:blip r:embed="rId4">
            <a:alphaModFix/>
          </a:blip>
          <a:srcRect b="0" l="0" r="0" t="0"/>
          <a:stretch/>
        </p:blipFill>
        <p:spPr>
          <a:xfrm>
            <a:off x="280987" y="3978275"/>
            <a:ext cx="3573462" cy="2641600"/>
          </a:xfrm>
          <a:prstGeom prst="rect">
            <a:avLst/>
          </a:prstGeom>
          <a:noFill/>
          <a:ln>
            <a:noFill/>
          </a:ln>
        </p:spPr>
      </p:pic>
      <p:sp>
        <p:nvSpPr>
          <p:cNvPr id="353" name="Google Shape;353;p21"/>
          <p:cNvSpPr/>
          <p:nvPr/>
        </p:nvSpPr>
        <p:spPr>
          <a:xfrm>
            <a:off x="0" y="1771650"/>
            <a:ext cx="4114800" cy="417195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354" name="Google Shape;354;p21"/>
          <p:cNvGrpSpPr/>
          <p:nvPr/>
        </p:nvGrpSpPr>
        <p:grpSpPr>
          <a:xfrm rot="4260000">
            <a:off x="1924050" y="3657600"/>
            <a:ext cx="304800" cy="304800"/>
            <a:chOff x="1560" y="2304"/>
            <a:chExt cx="192" cy="192"/>
          </a:xfrm>
        </p:grpSpPr>
        <p:sp>
          <p:nvSpPr>
            <p:cNvPr id="355" name="Google Shape;355;p21"/>
            <p:cNvSpPr/>
            <p:nvPr/>
          </p:nvSpPr>
          <p:spPr>
            <a:xfrm>
              <a:off x="1560" y="2304"/>
              <a:ext cx="192" cy="192"/>
            </a:xfrm>
            <a:prstGeom prst="ellipse">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356" name="Google Shape;356;p21"/>
            <p:cNvCxnSpPr/>
            <p:nvPr/>
          </p:nvCxnSpPr>
          <p:spPr>
            <a:xfrm>
              <a:off x="1590" y="2361"/>
              <a:ext cx="132" cy="78"/>
            </a:xfrm>
            <a:prstGeom prst="straightConnector1">
              <a:avLst/>
            </a:prstGeom>
            <a:noFill/>
            <a:ln cap="flat" cmpd="sng" w="28575">
              <a:solidFill>
                <a:schemeClr val="lt1"/>
              </a:solidFill>
              <a:prstDash val="solid"/>
              <a:miter lim="800000"/>
              <a:headEnd len="med" w="med" type="none"/>
              <a:tailEnd len="med" w="med" type="none"/>
            </a:ln>
          </p:spPr>
        </p:cxnSp>
      </p:grpSp>
      <p:grpSp>
        <p:nvGrpSpPr>
          <p:cNvPr id="357" name="Google Shape;357;p21"/>
          <p:cNvGrpSpPr/>
          <p:nvPr/>
        </p:nvGrpSpPr>
        <p:grpSpPr>
          <a:xfrm>
            <a:off x="76200" y="1657350"/>
            <a:ext cx="3810000" cy="3810000"/>
            <a:chOff x="4080" y="1152"/>
            <a:chExt cx="2400" cy="2400"/>
          </a:xfrm>
        </p:grpSpPr>
        <p:sp>
          <p:nvSpPr>
            <p:cNvPr id="358" name="Google Shape;358;p21"/>
            <p:cNvSpPr/>
            <p:nvPr/>
          </p:nvSpPr>
          <p:spPr>
            <a:xfrm>
              <a:off x="4080" y="1152"/>
              <a:ext cx="2400" cy="240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359" name="Google Shape;359;p21"/>
            <p:cNvCxnSpPr/>
            <p:nvPr/>
          </p:nvCxnSpPr>
          <p:spPr>
            <a:xfrm>
              <a:off x="4602" y="1392"/>
              <a:ext cx="726" cy="930"/>
            </a:xfrm>
            <a:prstGeom prst="straightConnector1">
              <a:avLst/>
            </a:prstGeom>
            <a:noFill/>
            <a:ln cap="flat" cmpd="sng" w="19050">
              <a:solidFill>
                <a:srgbClr val="CC3300"/>
              </a:solidFill>
              <a:prstDash val="solid"/>
              <a:miter lim="800000"/>
              <a:headEnd len="med" w="med" type="none"/>
              <a:tailEnd len="med" w="med" type="none"/>
            </a:ln>
          </p:spPr>
        </p:cxnSp>
      </p:grpSp>
      <p:grpSp>
        <p:nvGrpSpPr>
          <p:cNvPr id="360" name="Google Shape;360;p21"/>
          <p:cNvGrpSpPr/>
          <p:nvPr/>
        </p:nvGrpSpPr>
        <p:grpSpPr>
          <a:xfrm>
            <a:off x="1159213" y="4489788"/>
            <a:ext cx="1753512" cy="1753512"/>
            <a:chOff x="3700" y="2644"/>
            <a:chExt cx="1105" cy="1105"/>
          </a:xfrm>
        </p:grpSpPr>
        <p:sp>
          <p:nvSpPr>
            <p:cNvPr id="361" name="Google Shape;361;p21"/>
            <p:cNvSpPr/>
            <p:nvPr/>
          </p:nvSpPr>
          <p:spPr>
            <a:xfrm rot="780000">
              <a:off x="3792" y="2736"/>
              <a:ext cx="921" cy="921"/>
            </a:xfrm>
            <a:prstGeom prst="ellipse">
              <a:avLst/>
            </a:prstGeom>
            <a:solidFill>
              <a:srgbClr val="28517A"/>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62" name="Google Shape;362;p21"/>
            <p:cNvSpPr/>
            <p:nvPr/>
          </p:nvSpPr>
          <p:spPr>
            <a:xfrm rot="780000">
              <a:off x="3821" y="2764"/>
              <a:ext cx="864" cy="864"/>
            </a:xfrm>
            <a:prstGeom prst="ellipse">
              <a:avLst/>
            </a:prstGeom>
            <a:solidFill>
              <a:srgbClr val="28517A"/>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63" name="Google Shape;363;p21"/>
            <p:cNvSpPr/>
            <p:nvPr/>
          </p:nvSpPr>
          <p:spPr>
            <a:xfrm>
              <a:off x="4204" y="2764"/>
              <a:ext cx="96" cy="864"/>
            </a:xfrm>
            <a:prstGeom prst="roundRect">
              <a:avLst>
                <a:gd fmla="val 10800" name="adj"/>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364" name="Google Shape;364;p21"/>
            <p:cNvCxnSpPr/>
            <p:nvPr/>
          </p:nvCxnSpPr>
          <p:spPr>
            <a:xfrm>
              <a:off x="4252" y="2754"/>
              <a:ext cx="0" cy="192"/>
            </a:xfrm>
            <a:prstGeom prst="straightConnector1">
              <a:avLst/>
            </a:prstGeom>
            <a:noFill/>
            <a:ln cap="flat" cmpd="sng" w="38100">
              <a:solidFill>
                <a:schemeClr val="lt1"/>
              </a:solidFill>
              <a:prstDash val="solid"/>
              <a:miter lim="800000"/>
              <a:headEnd len="med" w="med" type="none"/>
              <a:tailEnd len="med" w="med" type="none"/>
            </a:ln>
          </p:spPr>
        </p:cxnSp>
      </p:grpSp>
      <p:grpSp>
        <p:nvGrpSpPr>
          <p:cNvPr id="365" name="Google Shape;365;p21"/>
          <p:cNvGrpSpPr/>
          <p:nvPr/>
        </p:nvGrpSpPr>
        <p:grpSpPr>
          <a:xfrm>
            <a:off x="6019800" y="1828800"/>
            <a:ext cx="2133600" cy="1371600"/>
            <a:chOff x="3936" y="2112"/>
            <a:chExt cx="1344" cy="864"/>
          </a:xfrm>
        </p:grpSpPr>
        <p:sp>
          <p:nvSpPr>
            <p:cNvPr id="366" name="Google Shape;366;p21"/>
            <p:cNvSpPr/>
            <p:nvPr/>
          </p:nvSpPr>
          <p:spPr>
            <a:xfrm>
              <a:off x="3936" y="2112"/>
              <a:ext cx="1344" cy="864"/>
            </a:xfrm>
            <a:prstGeom prst="roundRect">
              <a:avLst>
                <a:gd fmla="val 2443" name="adj"/>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67" name="Google Shape;367;p21"/>
            <p:cNvSpPr txBox="1"/>
            <p:nvPr/>
          </p:nvSpPr>
          <p:spPr>
            <a:xfrm>
              <a:off x="4142" y="2116"/>
              <a:ext cx="955" cy="5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000"/>
                <a:buFont typeface="Times"/>
                <a:buNone/>
              </a:pPr>
              <a:r>
                <a:rPr b="1" i="0" lang="en-US" sz="2000" u="none">
                  <a:solidFill>
                    <a:schemeClr val="lt1"/>
                  </a:solidFill>
                  <a:latin typeface="Times"/>
                  <a:ea typeface="Times"/>
                  <a:cs typeface="Times"/>
                  <a:sym typeface="Times"/>
                </a:rPr>
                <a:t>Nguồn</a:t>
              </a:r>
              <a:r>
                <a:rPr b="1" i="0" lang="en-US" sz="2000" u="none">
                  <a:solidFill>
                    <a:schemeClr val="lt1"/>
                  </a:solidFill>
                  <a:latin typeface="Arial"/>
                  <a:ea typeface="Arial"/>
                  <a:cs typeface="Arial"/>
                  <a:sym typeface="Arial"/>
                </a:rPr>
                <a:t> DC </a:t>
              </a:r>
              <a:endParaRPr/>
            </a:p>
            <a:p>
              <a:pPr indent="0" lvl="0" marL="0" marR="0" rtl="0" algn="ctr">
                <a:lnSpc>
                  <a:spcPct val="100000"/>
                </a:lnSpc>
                <a:spcBef>
                  <a:spcPts val="0"/>
                </a:spcBef>
                <a:spcAft>
                  <a:spcPts val="0"/>
                </a:spcAft>
                <a:buClr>
                  <a:schemeClr val="lt1"/>
                </a:buClr>
                <a:buSzPts val="2000"/>
                <a:buFont typeface="Arial"/>
                <a:buNone/>
              </a:pPr>
              <a:r>
                <a:rPr b="1" i="0" lang="en-US" sz="2000" u="none">
                  <a:solidFill>
                    <a:schemeClr val="lt1"/>
                  </a:solidFill>
                  <a:latin typeface="Arial"/>
                  <a:ea typeface="Arial"/>
                  <a:cs typeface="Arial"/>
                  <a:sym typeface="Arial"/>
                </a:rPr>
                <a:t>6V</a:t>
              </a:r>
              <a:r>
                <a:rPr b="1" i="0" lang="en-US" sz="2800" u="none">
                  <a:solidFill>
                    <a:schemeClr val="lt1"/>
                  </a:solidFill>
                  <a:latin typeface="Arial"/>
                  <a:ea typeface="Arial"/>
                  <a:cs typeface="Arial"/>
                  <a:sym typeface="Arial"/>
                </a:rPr>
                <a:t> </a:t>
              </a:r>
              <a:endParaRPr/>
            </a:p>
          </p:txBody>
        </p:sp>
        <p:sp>
          <p:nvSpPr>
            <p:cNvPr id="368" name="Google Shape;368;p21"/>
            <p:cNvSpPr/>
            <p:nvPr/>
          </p:nvSpPr>
          <p:spPr>
            <a:xfrm>
              <a:off x="4176" y="2784"/>
              <a:ext cx="96" cy="96"/>
            </a:xfrm>
            <a:prstGeom prst="ellipse">
              <a:avLst/>
            </a:prstGeom>
            <a:solidFill>
              <a:schemeClr val="lt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69" name="Google Shape;369;p21"/>
            <p:cNvSpPr/>
            <p:nvPr/>
          </p:nvSpPr>
          <p:spPr>
            <a:xfrm>
              <a:off x="4128" y="2736"/>
              <a:ext cx="192" cy="192"/>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70" name="Google Shape;370;p21"/>
            <p:cNvSpPr/>
            <p:nvPr/>
          </p:nvSpPr>
          <p:spPr>
            <a:xfrm>
              <a:off x="4980" y="2796"/>
              <a:ext cx="96" cy="96"/>
            </a:xfrm>
            <a:prstGeom prst="ellipse">
              <a:avLst/>
            </a:prstGeom>
            <a:solidFill>
              <a:schemeClr val="lt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71" name="Google Shape;371;p21"/>
            <p:cNvSpPr/>
            <p:nvPr/>
          </p:nvSpPr>
          <p:spPr>
            <a:xfrm>
              <a:off x="4932" y="2748"/>
              <a:ext cx="192" cy="192"/>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72" name="Google Shape;372;p21"/>
            <p:cNvSpPr txBox="1"/>
            <p:nvPr/>
          </p:nvSpPr>
          <p:spPr>
            <a:xfrm>
              <a:off x="4118" y="2499"/>
              <a:ext cx="212" cy="2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000"/>
                <a:buFont typeface="Arial"/>
                <a:buNone/>
              </a:pPr>
              <a:r>
                <a:rPr b="1" i="0" lang="en-US" sz="2000" u="none">
                  <a:solidFill>
                    <a:srgbClr val="FF3300"/>
                  </a:solidFill>
                  <a:latin typeface="Arial"/>
                  <a:ea typeface="Arial"/>
                  <a:cs typeface="Arial"/>
                  <a:sym typeface="Arial"/>
                </a:rPr>
                <a:t>+</a:t>
              </a:r>
              <a:endParaRPr/>
            </a:p>
          </p:txBody>
        </p:sp>
        <p:sp>
          <p:nvSpPr>
            <p:cNvPr id="373" name="Google Shape;373;p21"/>
            <p:cNvSpPr txBox="1"/>
            <p:nvPr/>
          </p:nvSpPr>
          <p:spPr>
            <a:xfrm>
              <a:off x="4944" y="2532"/>
              <a:ext cx="184" cy="2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1" i="0" lang="en-US" sz="2000" u="none">
                  <a:solidFill>
                    <a:schemeClr val="lt1"/>
                  </a:solidFill>
                  <a:latin typeface="Arial"/>
                  <a:ea typeface="Arial"/>
                  <a:cs typeface="Arial"/>
                  <a:sym typeface="Arial"/>
                </a:rPr>
                <a:t>-</a:t>
              </a:r>
              <a:endParaRPr/>
            </a:p>
          </p:txBody>
        </p:sp>
      </p:grpSp>
      <p:grpSp>
        <p:nvGrpSpPr>
          <p:cNvPr id="374" name="Google Shape;374;p21"/>
          <p:cNvGrpSpPr/>
          <p:nvPr/>
        </p:nvGrpSpPr>
        <p:grpSpPr>
          <a:xfrm>
            <a:off x="3309374" y="2971800"/>
            <a:ext cx="3167626" cy="3488141"/>
            <a:chOff x="2387" y="1842"/>
            <a:chExt cx="1702" cy="2236"/>
          </a:xfrm>
        </p:grpSpPr>
        <p:grpSp>
          <p:nvGrpSpPr>
            <p:cNvPr id="375" name="Google Shape;375;p21"/>
            <p:cNvGrpSpPr/>
            <p:nvPr/>
          </p:nvGrpSpPr>
          <p:grpSpPr>
            <a:xfrm>
              <a:off x="2387" y="3807"/>
              <a:ext cx="331" cy="271"/>
              <a:chOff x="2387" y="3807"/>
              <a:chExt cx="331" cy="271"/>
            </a:xfrm>
          </p:grpSpPr>
          <p:grpSp>
            <p:nvGrpSpPr>
              <p:cNvPr id="376" name="Google Shape;376;p21"/>
              <p:cNvGrpSpPr/>
              <p:nvPr/>
            </p:nvGrpSpPr>
            <p:grpSpPr>
              <a:xfrm rot="-6480000">
                <a:off x="2456" y="3799"/>
                <a:ext cx="192" cy="286"/>
                <a:chOff x="2115" y="1605"/>
                <a:chExt cx="192" cy="286"/>
              </a:xfrm>
            </p:grpSpPr>
            <p:sp>
              <p:nvSpPr>
                <p:cNvPr id="377" name="Google Shape;377;p21"/>
                <p:cNvSpPr/>
                <p:nvPr/>
              </p:nvSpPr>
              <p:spPr>
                <a:xfrm>
                  <a:off x="2115" y="1605"/>
                  <a:ext cx="192" cy="192"/>
                </a:xfrm>
                <a:prstGeom prst="ellipse">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78" name="Google Shape;378;p21"/>
                <p:cNvSpPr/>
                <p:nvPr/>
              </p:nvSpPr>
              <p:spPr>
                <a:xfrm rot="-600000">
                  <a:off x="2181" y="1692"/>
                  <a:ext cx="96" cy="192"/>
                </a:xfrm>
                <a:prstGeom prst="roundRect">
                  <a:avLst>
                    <a:gd fmla="val 10800" name="adj"/>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1"/>
                <p:cNvSpPr txBox="1"/>
                <p:nvPr/>
              </p:nvSpPr>
              <p:spPr>
                <a:xfrm rot="4800000">
                  <a:off x="2130" y="1726"/>
                  <a:ext cx="186" cy="9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380" name="Google Shape;380;p21"/>
              <p:cNvSpPr/>
              <p:nvPr/>
            </p:nvSpPr>
            <p:spPr>
              <a:xfrm rot="-1620000">
                <a:off x="2625" y="3842"/>
                <a:ext cx="47" cy="80"/>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381" name="Google Shape;381;p21"/>
            <p:cNvSpPr/>
            <p:nvPr/>
          </p:nvSpPr>
          <p:spPr>
            <a:xfrm>
              <a:off x="2643" y="2688"/>
              <a:ext cx="1435" cy="1199"/>
            </a:xfrm>
            <a:custGeom>
              <a:rect b="b" l="l" r="r" t="t"/>
              <a:pathLst>
                <a:path extrusionOk="0" h="1199" w="1435">
                  <a:moveTo>
                    <a:pt x="0" y="1197"/>
                  </a:moveTo>
                  <a:cubicBezTo>
                    <a:pt x="65" y="1196"/>
                    <a:pt x="244" y="1199"/>
                    <a:pt x="393" y="1188"/>
                  </a:cubicBezTo>
                  <a:cubicBezTo>
                    <a:pt x="542" y="1177"/>
                    <a:pt x="751" y="1158"/>
                    <a:pt x="897" y="1128"/>
                  </a:cubicBezTo>
                  <a:cubicBezTo>
                    <a:pt x="1043" y="1098"/>
                    <a:pt x="1181" y="1068"/>
                    <a:pt x="1269" y="1008"/>
                  </a:cubicBezTo>
                  <a:cubicBezTo>
                    <a:pt x="1357" y="948"/>
                    <a:pt x="1415" y="850"/>
                    <a:pt x="1425" y="768"/>
                  </a:cubicBezTo>
                  <a:cubicBezTo>
                    <a:pt x="1435" y="686"/>
                    <a:pt x="1379" y="594"/>
                    <a:pt x="1329" y="516"/>
                  </a:cubicBezTo>
                  <a:cubicBezTo>
                    <a:pt x="1279" y="438"/>
                    <a:pt x="1161" y="386"/>
                    <a:pt x="1125" y="300"/>
                  </a:cubicBezTo>
                  <a:cubicBezTo>
                    <a:pt x="1089" y="214"/>
                    <a:pt x="1115" y="62"/>
                    <a:pt x="1113" y="0"/>
                  </a:cubicBezTo>
                </a:path>
              </a:pathLst>
            </a:custGeom>
            <a:noFill/>
            <a:ln cap="flat" cmpd="sng" w="38100">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382" name="Google Shape;382;p21"/>
            <p:cNvGrpSpPr/>
            <p:nvPr/>
          </p:nvGrpSpPr>
          <p:grpSpPr>
            <a:xfrm>
              <a:off x="3690" y="1842"/>
              <a:ext cx="399" cy="900"/>
              <a:chOff x="3690" y="1842"/>
              <a:chExt cx="399" cy="900"/>
            </a:xfrm>
          </p:grpSpPr>
          <p:cxnSp>
            <p:nvCxnSpPr>
              <p:cNvPr id="383" name="Google Shape;383;p21"/>
              <p:cNvCxnSpPr/>
              <p:nvPr/>
            </p:nvCxnSpPr>
            <p:spPr>
              <a:xfrm flipH="1" rot="10800000">
                <a:off x="3945" y="1842"/>
                <a:ext cx="144" cy="384"/>
              </a:xfrm>
              <a:prstGeom prst="straightConnector1">
                <a:avLst/>
              </a:prstGeom>
              <a:noFill/>
              <a:ln cap="flat" cmpd="sng" w="50800">
                <a:solidFill>
                  <a:schemeClr val="lt1"/>
                </a:solidFill>
                <a:prstDash val="solid"/>
                <a:miter lim="800000"/>
                <a:headEnd len="med" w="med" type="none"/>
                <a:tailEnd len="med" w="med" type="none"/>
              </a:ln>
            </p:spPr>
          </p:cxnSp>
          <p:sp>
            <p:nvSpPr>
              <p:cNvPr id="384" name="Google Shape;384;p21"/>
              <p:cNvSpPr/>
              <p:nvPr/>
            </p:nvSpPr>
            <p:spPr>
              <a:xfrm rot="-9600000">
                <a:off x="3792" y="2112"/>
                <a:ext cx="144" cy="624"/>
              </a:xfrm>
              <a:prstGeom prst="flowChartTerminator">
                <a:avLst/>
              </a:prstGeom>
              <a:gradFill>
                <a:gsLst>
                  <a:gs pos="0">
                    <a:srgbClr val="760000"/>
                  </a:gs>
                  <a:gs pos="50000">
                    <a:srgbClr val="FF0000"/>
                  </a:gs>
                  <a:gs pos="100000">
                    <a:srgbClr val="760000"/>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grpSp>
        <p:nvGrpSpPr>
          <p:cNvPr id="385" name="Google Shape;385;p21"/>
          <p:cNvGrpSpPr/>
          <p:nvPr/>
        </p:nvGrpSpPr>
        <p:grpSpPr>
          <a:xfrm>
            <a:off x="408480" y="3014408"/>
            <a:ext cx="7970357" cy="3843592"/>
            <a:chOff x="586" y="1887"/>
            <a:chExt cx="4689" cy="2389"/>
          </a:xfrm>
        </p:grpSpPr>
        <p:grpSp>
          <p:nvGrpSpPr>
            <p:cNvPr id="386" name="Google Shape;386;p21"/>
            <p:cNvGrpSpPr/>
            <p:nvPr/>
          </p:nvGrpSpPr>
          <p:grpSpPr>
            <a:xfrm>
              <a:off x="586" y="3811"/>
              <a:ext cx="332" cy="336"/>
              <a:chOff x="586" y="3811"/>
              <a:chExt cx="332" cy="336"/>
            </a:xfrm>
          </p:grpSpPr>
          <p:grpSp>
            <p:nvGrpSpPr>
              <p:cNvPr id="387" name="Google Shape;387;p21"/>
              <p:cNvGrpSpPr/>
              <p:nvPr/>
            </p:nvGrpSpPr>
            <p:grpSpPr>
              <a:xfrm rot="-2580000">
                <a:off x="656" y="3838"/>
                <a:ext cx="191" cy="282"/>
                <a:chOff x="2114" y="1600"/>
                <a:chExt cx="191" cy="282"/>
              </a:xfrm>
            </p:grpSpPr>
            <p:sp>
              <p:nvSpPr>
                <p:cNvPr id="388" name="Google Shape;388;p21"/>
                <p:cNvSpPr/>
                <p:nvPr/>
              </p:nvSpPr>
              <p:spPr>
                <a:xfrm>
                  <a:off x="2114" y="1600"/>
                  <a:ext cx="191" cy="192"/>
                </a:xfrm>
                <a:prstGeom prst="ellipse">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89" name="Google Shape;389;p21"/>
                <p:cNvSpPr/>
                <p:nvPr/>
              </p:nvSpPr>
              <p:spPr>
                <a:xfrm rot="-600000">
                  <a:off x="2178" y="1683"/>
                  <a:ext cx="96" cy="192"/>
                </a:xfrm>
                <a:prstGeom prst="roundRect">
                  <a:avLst>
                    <a:gd fmla="val 10800" name="adj"/>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txBox="1"/>
                <p:nvPr/>
              </p:nvSpPr>
              <p:spPr>
                <a:xfrm rot="4800000">
                  <a:off x="2130" y="1726"/>
                  <a:ext cx="186" cy="9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391" name="Google Shape;391;p21"/>
              <p:cNvSpPr/>
              <p:nvPr/>
            </p:nvSpPr>
            <p:spPr>
              <a:xfrm rot="2220000">
                <a:off x="826" y="4001"/>
                <a:ext cx="48" cy="74"/>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392" name="Google Shape;392;p21"/>
            <p:cNvSpPr/>
            <p:nvPr/>
          </p:nvSpPr>
          <p:spPr>
            <a:xfrm>
              <a:off x="852" y="2820"/>
              <a:ext cx="4092" cy="1456"/>
            </a:xfrm>
            <a:custGeom>
              <a:rect b="b" l="l" r="r" t="t"/>
              <a:pathLst>
                <a:path extrusionOk="0" h="1456" w="4092">
                  <a:moveTo>
                    <a:pt x="0" y="1210"/>
                  </a:moveTo>
                  <a:cubicBezTo>
                    <a:pt x="40" y="1228"/>
                    <a:pt x="156" y="1282"/>
                    <a:pt x="240" y="1320"/>
                  </a:cubicBezTo>
                  <a:cubicBezTo>
                    <a:pt x="324" y="1358"/>
                    <a:pt x="378" y="1424"/>
                    <a:pt x="504" y="1440"/>
                  </a:cubicBezTo>
                  <a:cubicBezTo>
                    <a:pt x="630" y="1456"/>
                    <a:pt x="816" y="1430"/>
                    <a:pt x="996" y="1416"/>
                  </a:cubicBezTo>
                  <a:cubicBezTo>
                    <a:pt x="1176" y="1402"/>
                    <a:pt x="1300" y="1390"/>
                    <a:pt x="1584" y="1356"/>
                  </a:cubicBezTo>
                  <a:cubicBezTo>
                    <a:pt x="1868" y="1322"/>
                    <a:pt x="2398" y="1290"/>
                    <a:pt x="2700" y="1212"/>
                  </a:cubicBezTo>
                  <a:cubicBezTo>
                    <a:pt x="3002" y="1134"/>
                    <a:pt x="3190" y="1008"/>
                    <a:pt x="3396" y="888"/>
                  </a:cubicBezTo>
                  <a:cubicBezTo>
                    <a:pt x="3602" y="768"/>
                    <a:pt x="3820" y="640"/>
                    <a:pt x="3936" y="492"/>
                  </a:cubicBezTo>
                  <a:cubicBezTo>
                    <a:pt x="4052" y="344"/>
                    <a:pt x="4060" y="102"/>
                    <a:pt x="4092" y="0"/>
                  </a:cubicBezTo>
                </a:path>
              </a:pathLst>
            </a:custGeom>
            <a:noFill/>
            <a:ln cap="flat" cmpd="sng" w="38100">
              <a:solidFill>
                <a:srgbClr val="00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393" name="Google Shape;393;p21"/>
            <p:cNvGrpSpPr/>
            <p:nvPr/>
          </p:nvGrpSpPr>
          <p:grpSpPr>
            <a:xfrm rot="-1500000">
              <a:off x="4704" y="1929"/>
              <a:ext cx="399" cy="900"/>
              <a:chOff x="3690" y="1842"/>
              <a:chExt cx="399" cy="900"/>
            </a:xfrm>
          </p:grpSpPr>
          <p:cxnSp>
            <p:nvCxnSpPr>
              <p:cNvPr id="394" name="Google Shape;394;p21"/>
              <p:cNvCxnSpPr/>
              <p:nvPr/>
            </p:nvCxnSpPr>
            <p:spPr>
              <a:xfrm flipH="1" rot="10800000">
                <a:off x="3945" y="1842"/>
                <a:ext cx="144" cy="384"/>
              </a:xfrm>
              <a:prstGeom prst="straightConnector1">
                <a:avLst/>
              </a:prstGeom>
              <a:noFill/>
              <a:ln cap="flat" cmpd="sng" w="50800">
                <a:solidFill>
                  <a:schemeClr val="lt1"/>
                </a:solidFill>
                <a:prstDash val="solid"/>
                <a:miter lim="800000"/>
                <a:headEnd len="med" w="med" type="none"/>
                <a:tailEnd len="med" w="med" type="none"/>
              </a:ln>
            </p:spPr>
          </p:cxnSp>
          <p:sp>
            <p:nvSpPr>
              <p:cNvPr id="395" name="Google Shape;395;p21"/>
              <p:cNvSpPr/>
              <p:nvPr/>
            </p:nvSpPr>
            <p:spPr>
              <a:xfrm rot="-9600000">
                <a:off x="3792" y="2112"/>
                <a:ext cx="144" cy="624"/>
              </a:xfrm>
              <a:prstGeom prst="flowChartTerminator">
                <a:avLst/>
              </a:prstGeom>
              <a:gradFill>
                <a:gsLst>
                  <a:gs pos="0">
                    <a:srgbClr val="002F76"/>
                  </a:gs>
                  <a:gs pos="50000">
                    <a:srgbClr val="0066FF"/>
                  </a:gs>
                  <a:gs pos="100000">
                    <a:srgbClr val="002F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sp>
        <p:nvSpPr>
          <p:cNvPr id="396" name="Google Shape;396;p21"/>
          <p:cNvSpPr txBox="1"/>
          <p:nvPr/>
        </p:nvSpPr>
        <p:spPr>
          <a:xfrm>
            <a:off x="1371600" y="3267075"/>
            <a:ext cx="1419225" cy="390525"/>
          </a:xfrm>
          <a:prstGeom prst="rect">
            <a:avLst/>
          </a:prstGeom>
          <a:solidFill>
            <a:schemeClr val="lt1">
              <a:alpha val="41568"/>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397" name="Google Shape;397;p21"/>
          <p:cNvSpPr txBox="1"/>
          <p:nvPr/>
        </p:nvSpPr>
        <p:spPr>
          <a:xfrm>
            <a:off x="4191000" y="990600"/>
            <a:ext cx="472440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400"/>
              <a:buFont typeface="Arial"/>
              <a:buNone/>
            </a:pPr>
            <a:r>
              <a:rPr b="1" i="0" lang="en-US" sz="2400" u="none">
                <a:solidFill>
                  <a:srgbClr val="FF0066"/>
                </a:solidFill>
                <a:latin typeface="Arial"/>
                <a:ea typeface="Arial"/>
                <a:cs typeface="Arial"/>
                <a:sym typeface="Arial"/>
              </a:rPr>
              <a:t>b</a:t>
            </a:r>
            <a:r>
              <a:rPr b="1" i="0" lang="en-US" sz="2400" u="none">
                <a:solidFill>
                  <a:srgbClr val="FF0066"/>
                </a:solidFill>
                <a:latin typeface="Tahoma"/>
                <a:ea typeface="Tahoma"/>
                <a:cs typeface="Tahoma"/>
                <a:sym typeface="Tahoma"/>
              </a:rPr>
              <a:t>. </a:t>
            </a:r>
            <a:r>
              <a:rPr b="1" i="0" lang="en-US" sz="2400" u="none">
                <a:solidFill>
                  <a:srgbClr val="FF0066"/>
                </a:solidFill>
                <a:latin typeface="Arial"/>
                <a:ea typeface="Arial"/>
                <a:cs typeface="Arial"/>
                <a:sym typeface="Arial"/>
              </a:rPr>
              <a:t>Đo điện áp một chiều</a:t>
            </a:r>
            <a:r>
              <a:rPr b="1" i="0" lang="en-US" sz="2400" u="none">
                <a:solidFill>
                  <a:srgbClr val="FF0066"/>
                </a:solidFill>
                <a:latin typeface="Tahoma"/>
                <a:ea typeface="Tahoma"/>
                <a:cs typeface="Tahoma"/>
                <a:sym typeface="Tahoma"/>
              </a:rPr>
              <a:t> (DC)</a:t>
            </a:r>
            <a:endParaRPr/>
          </a:p>
        </p:txBody>
      </p:sp>
      <p:sp>
        <p:nvSpPr>
          <p:cNvPr id="398" name="Google Shape;398;p21"/>
          <p:cNvSpPr txBox="1"/>
          <p:nvPr/>
        </p:nvSpPr>
        <p:spPr>
          <a:xfrm>
            <a:off x="107950" y="287337"/>
            <a:ext cx="8893175"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4. CÁCH SỬ DỤNG ĐỒNG HỒ VẠN NĂNG ( VOM)</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1000"/>
                                        <p:tgtEl>
                                          <p:spTgt spid="39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2"/>
          <p:cNvSpPr txBox="1"/>
          <p:nvPr/>
        </p:nvSpPr>
        <p:spPr>
          <a:xfrm>
            <a:off x="381000" y="469900"/>
            <a:ext cx="8178800" cy="2624137"/>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 </a:t>
            </a:r>
            <a:r>
              <a:rPr b="1" i="0" lang="en-US" sz="2300" u="none">
                <a:solidFill>
                  <a:srgbClr val="FF3300"/>
                </a:solidFill>
                <a:latin typeface="Arial"/>
                <a:ea typeface="Arial"/>
                <a:cs typeface="Arial"/>
                <a:sym typeface="Arial"/>
              </a:rPr>
              <a:t>Đo điện áp một chiều DC bằng đồng hồ vạn năng :</a:t>
            </a:r>
            <a:endParaRPr b="1" i="0" sz="2300" u="none">
              <a:solidFill>
                <a:srgbClr val="FF33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300"/>
              <a:buFont typeface="Arial"/>
              <a:buNone/>
            </a:pPr>
            <a:r>
              <a:rPr b="1" i="0" lang="en-US" sz="2300" u="none">
                <a:solidFill>
                  <a:schemeClr val="dk1"/>
                </a:solidFill>
                <a:latin typeface="Arial"/>
                <a:ea typeface="Arial"/>
                <a:cs typeface="Arial"/>
                <a:sym typeface="Arial"/>
              </a:rPr>
              <a:t>- Khi đo điện áp một chiều DC, ta nhớ chuyển thang đo </a:t>
            </a:r>
            <a:endParaRPr/>
          </a:p>
          <a:p>
            <a:pPr indent="0" lvl="0" marL="0" marR="0" rtl="0" algn="just">
              <a:lnSpc>
                <a:spcPct val="100000"/>
              </a:lnSpc>
              <a:spcBef>
                <a:spcPts val="0"/>
              </a:spcBef>
              <a:spcAft>
                <a:spcPts val="0"/>
              </a:spcAft>
              <a:buClr>
                <a:schemeClr val="dk1"/>
              </a:buClr>
              <a:buSzPts val="2300"/>
              <a:buFont typeface="Arial"/>
              <a:buNone/>
            </a:pPr>
            <a:r>
              <a:rPr b="1" i="0" lang="en-US" sz="2300" u="none">
                <a:solidFill>
                  <a:schemeClr val="dk1"/>
                </a:solidFill>
                <a:latin typeface="Arial"/>
                <a:ea typeface="Arial"/>
                <a:cs typeface="Arial"/>
                <a:sym typeface="Arial"/>
              </a:rPr>
              <a:t>về thang DC. Để thang đo cao hơn điện áp cần đo một nấc</a:t>
            </a:r>
            <a:endParaRPr/>
          </a:p>
          <a:p>
            <a:pPr indent="0" lvl="0" marL="0" marR="0" rtl="0" algn="just">
              <a:lnSpc>
                <a:spcPct val="100000"/>
              </a:lnSpc>
              <a:spcBef>
                <a:spcPts val="0"/>
              </a:spcBef>
              <a:spcAft>
                <a:spcPts val="0"/>
              </a:spcAft>
              <a:buClr>
                <a:schemeClr val="dk1"/>
              </a:buClr>
              <a:buSzPts val="2300"/>
              <a:buFont typeface="Arial"/>
              <a:buNone/>
            </a:pPr>
            <a:r>
              <a:rPr b="1" i="0" lang="en-US" sz="2300" u="none">
                <a:solidFill>
                  <a:schemeClr val="dk1"/>
                </a:solidFill>
                <a:latin typeface="Arial"/>
                <a:ea typeface="Arial"/>
                <a:cs typeface="Arial"/>
                <a:sym typeface="Arial"/>
              </a:rPr>
              <a:t>- Khi đo ta đặt que đỏ vào cực dương (+) nguồn, que đen vào cực âm (-) nguồn.</a:t>
            </a:r>
            <a:endParaRPr b="1" i="0" sz="2300" u="none">
              <a:solidFill>
                <a:srgbClr val="006699"/>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300"/>
              <a:buFont typeface="Arial"/>
              <a:buNone/>
            </a:pPr>
            <a:r>
              <a:rPr b="1" i="0" lang="en-US" sz="2300" u="none">
                <a:solidFill>
                  <a:schemeClr val="dk1"/>
                </a:solidFill>
                <a:latin typeface="Arial"/>
                <a:ea typeface="Arial"/>
                <a:cs typeface="Arial"/>
                <a:sym typeface="Arial"/>
              </a:rPr>
              <a:t>Ví dụ :  Nếu đo điện áp DC 6V thì ta để thang DC 10V</a:t>
            </a:r>
            <a:endParaRPr/>
          </a:p>
        </p:txBody>
      </p:sp>
      <p:sp>
        <p:nvSpPr>
          <p:cNvPr id="404" name="Google Shape;404;p22"/>
          <p:cNvSpPr txBox="1"/>
          <p:nvPr/>
        </p:nvSpPr>
        <p:spPr>
          <a:xfrm>
            <a:off x="457200" y="4876800"/>
            <a:ext cx="8153400" cy="1187450"/>
          </a:xfrm>
          <a:prstGeom prst="rect">
            <a:avLst/>
          </a:prstGeom>
          <a:solidFill>
            <a:srgbClr val="CCFFFF"/>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66"/>
              </a:buClr>
              <a:buSzPts val="2400"/>
              <a:buFont typeface="Arial"/>
              <a:buNone/>
            </a:pPr>
            <a:r>
              <a:rPr b="1" i="0" lang="en-US" sz="2400" u="none">
                <a:solidFill>
                  <a:srgbClr val="660066"/>
                </a:solidFill>
                <a:latin typeface="Arial"/>
                <a:ea typeface="Arial"/>
                <a:cs typeface="Arial"/>
                <a:sym typeface="Arial"/>
              </a:rPr>
              <a:t>Ví dụ : Để thang đo 10 VDC ; trên thang đo có 10 vạch khi đo ta thấy kim chi 6 vạch thì giá trị đo là :</a:t>
            </a:r>
            <a:endParaRPr/>
          </a:p>
          <a:p>
            <a:pPr indent="0" lvl="0" marL="0" marR="0" rtl="0" algn="just">
              <a:lnSpc>
                <a:spcPct val="100000"/>
              </a:lnSpc>
              <a:spcBef>
                <a:spcPts val="0"/>
              </a:spcBef>
              <a:spcAft>
                <a:spcPts val="0"/>
              </a:spcAft>
              <a:buClr>
                <a:srgbClr val="660066"/>
              </a:buClr>
              <a:buSzPts val="2400"/>
              <a:buFont typeface="Arial"/>
              <a:buNone/>
            </a:pPr>
            <a:r>
              <a:rPr b="1" i="0" lang="en-US" sz="2400" u="none">
                <a:solidFill>
                  <a:srgbClr val="660066"/>
                </a:solidFill>
                <a:latin typeface="Arial"/>
                <a:ea typeface="Arial"/>
                <a:cs typeface="Arial"/>
                <a:sym typeface="Arial"/>
              </a:rPr>
              <a:t>                   Số đo  =  6  x 10/10  = 6 V</a:t>
            </a:r>
            <a:endParaRPr/>
          </a:p>
        </p:txBody>
      </p:sp>
      <p:sp>
        <p:nvSpPr>
          <p:cNvPr id="405" name="Google Shape;405;p22"/>
          <p:cNvSpPr txBox="1"/>
          <p:nvPr/>
        </p:nvSpPr>
        <p:spPr>
          <a:xfrm>
            <a:off x="457200" y="3200400"/>
            <a:ext cx="8153400" cy="1370012"/>
          </a:xfrm>
          <a:prstGeom prst="rect">
            <a:avLst/>
          </a:prstGeom>
          <a:solidFill>
            <a:srgbClr val="FFFF99"/>
          </a:solidFill>
          <a:ln>
            <a:noFill/>
          </a:ln>
          <a:effectLst>
            <a:outerShdw blurRad="63500" dir="2700000" dist="17960">
              <a:srgbClr val="99995C"/>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Đọc trị số :</a:t>
            </a:r>
            <a:endParaRPr/>
          </a:p>
          <a:p>
            <a:pPr indent="0" lvl="0" marL="0" marR="0" rtl="0" algn="l">
              <a:lnSpc>
                <a:spcPct val="100000"/>
              </a:lnSpc>
              <a:spcBef>
                <a:spcPts val="1200"/>
              </a:spcBef>
              <a:spcAft>
                <a:spcPts val="0"/>
              </a:spcAft>
              <a:buClr>
                <a:srgbClr val="006600"/>
              </a:buClr>
              <a:buSzPts val="2400"/>
              <a:buFont typeface="Arial"/>
              <a:buNone/>
            </a:pPr>
            <a:r>
              <a:rPr b="1" i="0" lang="en-US" sz="2400" u="none">
                <a:solidFill>
                  <a:srgbClr val="006600"/>
                </a:solidFill>
                <a:latin typeface="Arial"/>
                <a:ea typeface="Arial"/>
                <a:cs typeface="Arial"/>
                <a:sym typeface="Arial"/>
              </a:rPr>
              <a:t>SỐ ĐO  =  SỐ ĐỌC ( số chỉ của kim)  X ( THANG ĐO / VẠCH ĐỌC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2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3"/>
          <p:cNvSpPr txBox="1"/>
          <p:nvPr/>
        </p:nvSpPr>
        <p:spPr>
          <a:xfrm>
            <a:off x="304800" y="609600"/>
            <a:ext cx="3352800" cy="5203825"/>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hlink"/>
              </a:buClr>
              <a:buSzPts val="2400"/>
              <a:buFont typeface="Tahoma"/>
              <a:buNone/>
            </a:pPr>
            <a:r>
              <a:rPr b="1" i="0" lang="en-US" sz="2400" u="none">
                <a:solidFill>
                  <a:schemeClr val="hlink"/>
                </a:solidFill>
                <a:latin typeface="Tahoma"/>
                <a:ea typeface="Tahoma"/>
                <a:cs typeface="Tahoma"/>
                <a:sym typeface="Tahoma"/>
              </a:rPr>
              <a:t>* Trường hợp để sai thang đo :</a:t>
            </a:r>
            <a:endParaRPr/>
          </a:p>
          <a:p>
            <a:pPr indent="0" lvl="0" marL="0" marR="0" rtl="0" algn="just">
              <a:lnSpc>
                <a:spcPct val="100000"/>
              </a:lnSpc>
              <a:spcBef>
                <a:spcPts val="0"/>
              </a:spcBef>
              <a:spcAft>
                <a:spcPts val="0"/>
              </a:spcAft>
              <a:buClr>
                <a:schemeClr val="dk1"/>
              </a:buClr>
              <a:buSzPts val="2400"/>
              <a:buFont typeface="Tahoma"/>
              <a:buNone/>
            </a:pPr>
            <a:r>
              <a:rPr b="1" i="0" lang="en-US" sz="2400" u="none">
                <a:solidFill>
                  <a:schemeClr val="dk1"/>
                </a:solidFill>
                <a:latin typeface="Tahoma"/>
                <a:ea typeface="Tahoma"/>
                <a:cs typeface="Tahoma"/>
                <a:sym typeface="Tahoma"/>
              </a:rPr>
              <a:t>Nếu ta để sai thang đo, khi đo </a:t>
            </a:r>
            <a:r>
              <a:rPr b="1" i="0" lang="en-US" sz="2400" u="none">
                <a:solidFill>
                  <a:srgbClr val="FF0000"/>
                </a:solidFill>
                <a:latin typeface="Tahoma"/>
                <a:ea typeface="Tahoma"/>
                <a:cs typeface="Tahoma"/>
                <a:sym typeface="Tahoma"/>
              </a:rPr>
              <a:t>áp một chiều</a:t>
            </a:r>
            <a:r>
              <a:rPr b="1" i="0" lang="en-US" sz="2400" u="none">
                <a:solidFill>
                  <a:schemeClr val="dk1"/>
                </a:solidFill>
                <a:latin typeface="Tahoma"/>
                <a:ea typeface="Tahoma"/>
                <a:cs typeface="Tahoma"/>
                <a:sym typeface="Tahoma"/>
              </a:rPr>
              <a:t> nhưng ta để đồng hồ ở </a:t>
            </a:r>
            <a:r>
              <a:rPr b="1" i="0" lang="en-US" sz="2400" u="none">
                <a:solidFill>
                  <a:srgbClr val="FF0000"/>
                </a:solidFill>
                <a:latin typeface="Tahoma"/>
                <a:ea typeface="Tahoma"/>
                <a:cs typeface="Tahoma"/>
                <a:sym typeface="Tahoma"/>
              </a:rPr>
              <a:t>thang xoay chiều</a:t>
            </a:r>
            <a:r>
              <a:rPr b="1" i="0" lang="en-US" sz="2400" u="none">
                <a:solidFill>
                  <a:schemeClr val="dk1"/>
                </a:solidFill>
                <a:latin typeface="Tahoma"/>
                <a:ea typeface="Tahoma"/>
                <a:cs typeface="Tahoma"/>
                <a:sym typeface="Tahoma"/>
              </a:rPr>
              <a:t> thì đồng hồ sẽ báo sai, thông thường giá trị báo sai cao gấp 2 lần giá trị thực của điện áp DC, tuy nhiên đồng hồ cũng không bị hỏng </a:t>
            </a:r>
            <a:endParaRPr/>
          </a:p>
        </p:txBody>
      </p:sp>
      <p:pic>
        <p:nvPicPr>
          <p:cNvPr id="411" name="Google Shape;411;p23"/>
          <p:cNvPicPr preferRelativeResize="0"/>
          <p:nvPr/>
        </p:nvPicPr>
        <p:blipFill rotWithShape="1">
          <a:blip r:embed="rId3">
            <a:alphaModFix/>
          </a:blip>
          <a:srcRect b="0" l="0" r="0" t="0"/>
          <a:stretch/>
        </p:blipFill>
        <p:spPr>
          <a:xfrm>
            <a:off x="3810000" y="685800"/>
            <a:ext cx="5181600" cy="4343400"/>
          </a:xfrm>
          <a:prstGeom prst="rect">
            <a:avLst/>
          </a:prstGeom>
          <a:noFill/>
          <a:ln>
            <a:noFill/>
          </a:ln>
        </p:spPr>
      </p:pic>
      <p:sp>
        <p:nvSpPr>
          <p:cNvPr id="412" name="Google Shape;412;p23"/>
          <p:cNvSpPr txBox="1"/>
          <p:nvPr/>
        </p:nvSpPr>
        <p:spPr>
          <a:xfrm>
            <a:off x="762000" y="152400"/>
            <a:ext cx="1243012"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sng">
                <a:solidFill>
                  <a:srgbClr val="FF3300"/>
                </a:solidFill>
                <a:latin typeface="Tahoma"/>
                <a:ea typeface="Tahoma"/>
                <a:cs typeface="Tahoma"/>
                <a:sym typeface="Tahoma"/>
              </a:rPr>
              <a:t>Chú ý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4"/>
          <p:cNvSpPr txBox="1"/>
          <p:nvPr/>
        </p:nvSpPr>
        <p:spPr>
          <a:xfrm>
            <a:off x="533400" y="1371600"/>
            <a:ext cx="3048000" cy="3743325"/>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0033CC"/>
              </a:buClr>
              <a:buSzPts val="2400"/>
              <a:buFont typeface="Tahoma"/>
              <a:buNone/>
            </a:pPr>
            <a:r>
              <a:rPr b="1" i="0" lang="en-US" sz="2400" u="none">
                <a:solidFill>
                  <a:srgbClr val="0033CC"/>
                </a:solidFill>
                <a:latin typeface="Tahoma"/>
                <a:ea typeface="Tahoma"/>
                <a:cs typeface="Tahoma"/>
                <a:sym typeface="Tahoma"/>
              </a:rPr>
              <a:t>* Tuyệt đối không để thang đo điện trở</a:t>
            </a:r>
            <a:r>
              <a:rPr b="0" i="0" lang="en-US" sz="2400" u="none">
                <a:solidFill>
                  <a:srgbClr val="0033CC"/>
                </a:solidFill>
                <a:latin typeface="Tahoma"/>
                <a:ea typeface="Tahoma"/>
                <a:cs typeface="Tahoma"/>
                <a:sym typeface="Tahoma"/>
              </a:rPr>
              <a:t> </a:t>
            </a:r>
            <a:r>
              <a:rPr b="1" i="0" lang="en-US" sz="2400" u="none">
                <a:solidFill>
                  <a:srgbClr val="0033CC"/>
                </a:solidFill>
                <a:latin typeface="Tahoma"/>
                <a:ea typeface="Tahoma"/>
                <a:cs typeface="Tahoma"/>
                <a:sym typeface="Tahoma"/>
              </a:rPr>
              <a:t>hay thang đo dòng điện khi đo vào điện áp</a:t>
            </a:r>
            <a:r>
              <a:rPr b="1" i="0" lang="en-US" sz="2400" u="none">
                <a:solidFill>
                  <a:schemeClr val="dk1"/>
                </a:solidFill>
                <a:latin typeface="Tahoma"/>
                <a:ea typeface="Tahoma"/>
                <a:cs typeface="Tahoma"/>
                <a:sym typeface="Tahoma"/>
              </a:rPr>
              <a:t> (</a:t>
            </a:r>
            <a:r>
              <a:rPr b="1" i="0" lang="en-US" sz="2400" u="none">
                <a:solidFill>
                  <a:srgbClr val="FF0000"/>
                </a:solidFill>
                <a:latin typeface="Tahoma"/>
                <a:ea typeface="Tahoma"/>
                <a:cs typeface="Tahoma"/>
                <a:sym typeface="Tahoma"/>
              </a:rPr>
              <a:t>Cả AC và DC</a:t>
            </a:r>
            <a:r>
              <a:rPr b="1" i="0" lang="en-US" sz="2400" u="none">
                <a:solidFill>
                  <a:schemeClr val="dk1"/>
                </a:solidFill>
                <a:latin typeface="Tahoma"/>
                <a:ea typeface="Tahoma"/>
                <a:cs typeface="Tahoma"/>
                <a:sym typeface="Tahoma"/>
              </a:rPr>
              <a:t>) </a:t>
            </a:r>
            <a:endParaRPr/>
          </a:p>
          <a:p>
            <a:pPr indent="0" lvl="0" marL="0" marR="0" rtl="0" algn="just">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 *</a:t>
            </a:r>
            <a:r>
              <a:rPr b="1" i="0" lang="en-US" sz="2400" u="none">
                <a:solidFill>
                  <a:schemeClr val="dk1"/>
                </a:solidFill>
                <a:latin typeface="Tahoma"/>
                <a:ea typeface="Tahoma"/>
                <a:cs typeface="Tahoma"/>
                <a:sym typeface="Tahoma"/>
              </a:rPr>
              <a:t> Nếu nhầm đồng hồ sẽ bị hỏng ngay lập tức !!!</a:t>
            </a:r>
            <a:endParaRPr/>
          </a:p>
        </p:txBody>
      </p:sp>
      <p:pic>
        <p:nvPicPr>
          <p:cNvPr id="418" name="Google Shape;418;p24"/>
          <p:cNvPicPr preferRelativeResize="0"/>
          <p:nvPr/>
        </p:nvPicPr>
        <p:blipFill rotWithShape="1">
          <a:blip r:embed="rId3">
            <a:alphaModFix/>
          </a:blip>
          <a:srcRect b="0" l="0" r="0" t="0"/>
          <a:stretch/>
        </p:blipFill>
        <p:spPr>
          <a:xfrm>
            <a:off x="3581400" y="1295400"/>
            <a:ext cx="5334000" cy="4419600"/>
          </a:xfrm>
          <a:prstGeom prst="rect">
            <a:avLst/>
          </a:prstGeom>
          <a:noFill/>
          <a:ln>
            <a:noFill/>
          </a:ln>
        </p:spPr>
      </p:pic>
      <p:sp>
        <p:nvSpPr>
          <p:cNvPr id="419" name="Google Shape;419;p24"/>
          <p:cNvSpPr txBox="1"/>
          <p:nvPr/>
        </p:nvSpPr>
        <p:spPr>
          <a:xfrm>
            <a:off x="457200" y="685800"/>
            <a:ext cx="2984500"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sng">
                <a:solidFill>
                  <a:srgbClr val="FF3300"/>
                </a:solidFill>
                <a:latin typeface="Tahoma"/>
                <a:ea typeface="Tahoma"/>
                <a:cs typeface="Tahoma"/>
                <a:sym typeface="Tahoma"/>
              </a:rPr>
              <a:t>Chú ý – Cẩn thận</a:t>
            </a:r>
            <a:r>
              <a:rPr b="1" i="0" lang="en-US" sz="2400" u="none">
                <a:solidFill>
                  <a:srgbClr val="FF3300"/>
                </a:solidFill>
                <a:latin typeface="Tahoma"/>
                <a:ea typeface="Tahoma"/>
                <a:cs typeface="Tahoma"/>
                <a:sym typeface="Tahoma"/>
              </a:rPr>
              <a:t>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2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5"/>
          <p:cNvSpPr/>
          <p:nvPr/>
        </p:nvSpPr>
        <p:spPr>
          <a:xfrm>
            <a:off x="104775" y="1181100"/>
            <a:ext cx="3886200" cy="5600700"/>
          </a:xfrm>
          <a:prstGeom prst="roundRect">
            <a:avLst>
              <a:gd fmla="val 1279" name="adj"/>
            </a:avLst>
          </a:prstGeom>
          <a:gradFill>
            <a:gsLst>
              <a:gs pos="0">
                <a:schemeClr val="accent1"/>
              </a:gs>
              <a:gs pos="100000">
                <a:srgbClr val="253C57"/>
              </a:gs>
            </a:gsLst>
            <a:lin ang="18900000" scaled="0"/>
          </a:gra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25" name="Google Shape;425;p25"/>
          <p:cNvSpPr/>
          <p:nvPr/>
        </p:nvSpPr>
        <p:spPr>
          <a:xfrm>
            <a:off x="171450" y="1250950"/>
            <a:ext cx="3790950" cy="5465762"/>
          </a:xfrm>
          <a:prstGeom prst="roundRect">
            <a:avLst>
              <a:gd fmla="val 1049" name="adj"/>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MAT DONG HO VAN NANG" id="426" name="Google Shape;426;p25"/>
          <p:cNvPicPr preferRelativeResize="0"/>
          <p:nvPr/>
        </p:nvPicPr>
        <p:blipFill rotWithShape="1">
          <a:blip r:embed="rId3">
            <a:alphaModFix/>
          </a:blip>
          <a:srcRect b="0" l="0" r="0" t="0"/>
          <a:stretch/>
        </p:blipFill>
        <p:spPr>
          <a:xfrm>
            <a:off x="228600" y="1295400"/>
            <a:ext cx="3676650" cy="2825750"/>
          </a:xfrm>
          <a:prstGeom prst="rect">
            <a:avLst/>
          </a:prstGeom>
          <a:noFill/>
          <a:ln>
            <a:noFill/>
          </a:ln>
        </p:spPr>
      </p:pic>
      <p:pic>
        <p:nvPicPr>
          <p:cNvPr descr="MAT DONG HO VAN NANG" id="427" name="Google Shape;427;p25"/>
          <p:cNvPicPr preferRelativeResize="0"/>
          <p:nvPr/>
        </p:nvPicPr>
        <p:blipFill rotWithShape="1">
          <a:blip r:embed="rId4">
            <a:alphaModFix/>
          </a:blip>
          <a:srcRect b="0" l="0" r="0" t="0"/>
          <a:stretch/>
        </p:blipFill>
        <p:spPr>
          <a:xfrm>
            <a:off x="280987" y="3978275"/>
            <a:ext cx="3573462" cy="2641600"/>
          </a:xfrm>
          <a:prstGeom prst="rect">
            <a:avLst/>
          </a:prstGeom>
          <a:noFill/>
          <a:ln>
            <a:noFill/>
          </a:ln>
        </p:spPr>
      </p:pic>
      <p:sp>
        <p:nvSpPr>
          <p:cNvPr id="428" name="Google Shape;428;p25"/>
          <p:cNvSpPr/>
          <p:nvPr/>
        </p:nvSpPr>
        <p:spPr>
          <a:xfrm>
            <a:off x="0" y="1771650"/>
            <a:ext cx="4114800" cy="417195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429" name="Google Shape;429;p25"/>
          <p:cNvGrpSpPr/>
          <p:nvPr/>
        </p:nvGrpSpPr>
        <p:grpSpPr>
          <a:xfrm rot="4260000">
            <a:off x="1924050" y="3657600"/>
            <a:ext cx="304800" cy="304800"/>
            <a:chOff x="1560" y="2304"/>
            <a:chExt cx="192" cy="192"/>
          </a:xfrm>
        </p:grpSpPr>
        <p:sp>
          <p:nvSpPr>
            <p:cNvPr id="430" name="Google Shape;430;p25"/>
            <p:cNvSpPr/>
            <p:nvPr/>
          </p:nvSpPr>
          <p:spPr>
            <a:xfrm>
              <a:off x="1560" y="2304"/>
              <a:ext cx="192" cy="192"/>
            </a:xfrm>
            <a:prstGeom prst="ellipse">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431" name="Google Shape;431;p25"/>
            <p:cNvCxnSpPr/>
            <p:nvPr/>
          </p:nvCxnSpPr>
          <p:spPr>
            <a:xfrm>
              <a:off x="1590" y="2361"/>
              <a:ext cx="132" cy="78"/>
            </a:xfrm>
            <a:prstGeom prst="straightConnector1">
              <a:avLst/>
            </a:prstGeom>
            <a:noFill/>
            <a:ln cap="flat" cmpd="sng" w="28575">
              <a:solidFill>
                <a:schemeClr val="lt1"/>
              </a:solidFill>
              <a:prstDash val="solid"/>
              <a:miter lim="800000"/>
              <a:headEnd len="med" w="med" type="none"/>
              <a:tailEnd len="med" w="med" type="none"/>
            </a:ln>
          </p:spPr>
        </p:cxnSp>
      </p:grpSp>
      <p:grpSp>
        <p:nvGrpSpPr>
          <p:cNvPr id="432" name="Google Shape;432;p25"/>
          <p:cNvGrpSpPr/>
          <p:nvPr/>
        </p:nvGrpSpPr>
        <p:grpSpPr>
          <a:xfrm>
            <a:off x="76200" y="1657350"/>
            <a:ext cx="3810000" cy="3810000"/>
            <a:chOff x="4080" y="1152"/>
            <a:chExt cx="2400" cy="2400"/>
          </a:xfrm>
        </p:grpSpPr>
        <p:sp>
          <p:nvSpPr>
            <p:cNvPr id="433" name="Google Shape;433;p25"/>
            <p:cNvSpPr/>
            <p:nvPr/>
          </p:nvSpPr>
          <p:spPr>
            <a:xfrm>
              <a:off x="4080" y="1152"/>
              <a:ext cx="2400" cy="240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434" name="Google Shape;434;p25"/>
            <p:cNvCxnSpPr/>
            <p:nvPr/>
          </p:nvCxnSpPr>
          <p:spPr>
            <a:xfrm>
              <a:off x="4602" y="1392"/>
              <a:ext cx="726" cy="930"/>
            </a:xfrm>
            <a:prstGeom prst="straightConnector1">
              <a:avLst/>
            </a:prstGeom>
            <a:noFill/>
            <a:ln cap="flat" cmpd="sng" w="19050">
              <a:solidFill>
                <a:srgbClr val="CC3300"/>
              </a:solidFill>
              <a:prstDash val="solid"/>
              <a:miter lim="800000"/>
              <a:headEnd len="med" w="med" type="none"/>
              <a:tailEnd len="med" w="med" type="none"/>
            </a:ln>
          </p:spPr>
        </p:cxnSp>
      </p:grpSp>
      <p:grpSp>
        <p:nvGrpSpPr>
          <p:cNvPr id="435" name="Google Shape;435;p25"/>
          <p:cNvGrpSpPr/>
          <p:nvPr/>
        </p:nvGrpSpPr>
        <p:grpSpPr>
          <a:xfrm>
            <a:off x="1159213" y="4489788"/>
            <a:ext cx="1753512" cy="1753512"/>
            <a:chOff x="3700" y="2644"/>
            <a:chExt cx="1105" cy="1105"/>
          </a:xfrm>
        </p:grpSpPr>
        <p:sp>
          <p:nvSpPr>
            <p:cNvPr id="436" name="Google Shape;436;p25"/>
            <p:cNvSpPr/>
            <p:nvPr/>
          </p:nvSpPr>
          <p:spPr>
            <a:xfrm rot="780000">
              <a:off x="3792" y="2736"/>
              <a:ext cx="921" cy="921"/>
            </a:xfrm>
            <a:prstGeom prst="ellipse">
              <a:avLst/>
            </a:prstGeom>
            <a:solidFill>
              <a:srgbClr val="28517A"/>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37" name="Google Shape;437;p25"/>
            <p:cNvSpPr/>
            <p:nvPr/>
          </p:nvSpPr>
          <p:spPr>
            <a:xfrm rot="780000">
              <a:off x="3821" y="2764"/>
              <a:ext cx="864" cy="864"/>
            </a:xfrm>
            <a:prstGeom prst="ellipse">
              <a:avLst/>
            </a:prstGeom>
            <a:solidFill>
              <a:srgbClr val="28517A"/>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38" name="Google Shape;438;p25"/>
            <p:cNvSpPr/>
            <p:nvPr/>
          </p:nvSpPr>
          <p:spPr>
            <a:xfrm>
              <a:off x="4204" y="2764"/>
              <a:ext cx="96" cy="864"/>
            </a:xfrm>
            <a:prstGeom prst="roundRect">
              <a:avLst>
                <a:gd fmla="val 10800" name="adj"/>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439" name="Google Shape;439;p25"/>
            <p:cNvCxnSpPr/>
            <p:nvPr/>
          </p:nvCxnSpPr>
          <p:spPr>
            <a:xfrm>
              <a:off x="4252" y="2754"/>
              <a:ext cx="0" cy="192"/>
            </a:xfrm>
            <a:prstGeom prst="straightConnector1">
              <a:avLst/>
            </a:prstGeom>
            <a:noFill/>
            <a:ln cap="flat" cmpd="sng" w="38100">
              <a:solidFill>
                <a:schemeClr val="lt1"/>
              </a:solidFill>
              <a:prstDash val="solid"/>
              <a:miter lim="800000"/>
              <a:headEnd len="med" w="med" type="none"/>
              <a:tailEnd len="med" w="med" type="none"/>
            </a:ln>
          </p:spPr>
        </p:cxnSp>
      </p:grpSp>
      <p:grpSp>
        <p:nvGrpSpPr>
          <p:cNvPr id="440" name="Google Shape;440;p25"/>
          <p:cNvGrpSpPr/>
          <p:nvPr/>
        </p:nvGrpSpPr>
        <p:grpSpPr>
          <a:xfrm>
            <a:off x="3237410" y="2667000"/>
            <a:ext cx="2858590" cy="3782049"/>
            <a:chOff x="2387" y="1842"/>
            <a:chExt cx="1702" cy="2236"/>
          </a:xfrm>
        </p:grpSpPr>
        <p:grpSp>
          <p:nvGrpSpPr>
            <p:cNvPr id="441" name="Google Shape;441;p25"/>
            <p:cNvGrpSpPr/>
            <p:nvPr/>
          </p:nvGrpSpPr>
          <p:grpSpPr>
            <a:xfrm>
              <a:off x="2387" y="3807"/>
              <a:ext cx="331" cy="271"/>
              <a:chOff x="2387" y="3807"/>
              <a:chExt cx="331" cy="271"/>
            </a:xfrm>
          </p:grpSpPr>
          <p:grpSp>
            <p:nvGrpSpPr>
              <p:cNvPr id="442" name="Google Shape;442;p25"/>
              <p:cNvGrpSpPr/>
              <p:nvPr/>
            </p:nvGrpSpPr>
            <p:grpSpPr>
              <a:xfrm rot="-6480000">
                <a:off x="2456" y="3799"/>
                <a:ext cx="192" cy="286"/>
                <a:chOff x="2115" y="1605"/>
                <a:chExt cx="192" cy="286"/>
              </a:xfrm>
            </p:grpSpPr>
            <p:sp>
              <p:nvSpPr>
                <p:cNvPr id="443" name="Google Shape;443;p25"/>
                <p:cNvSpPr/>
                <p:nvPr/>
              </p:nvSpPr>
              <p:spPr>
                <a:xfrm>
                  <a:off x="2115" y="1605"/>
                  <a:ext cx="192" cy="192"/>
                </a:xfrm>
                <a:prstGeom prst="ellipse">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44" name="Google Shape;444;p25"/>
                <p:cNvSpPr/>
                <p:nvPr/>
              </p:nvSpPr>
              <p:spPr>
                <a:xfrm rot="-600000">
                  <a:off x="2181" y="1692"/>
                  <a:ext cx="96" cy="192"/>
                </a:xfrm>
                <a:prstGeom prst="roundRect">
                  <a:avLst>
                    <a:gd fmla="val 10800" name="adj"/>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5"/>
                <p:cNvSpPr txBox="1"/>
                <p:nvPr/>
              </p:nvSpPr>
              <p:spPr>
                <a:xfrm rot="4800000">
                  <a:off x="2130" y="1726"/>
                  <a:ext cx="186" cy="9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446" name="Google Shape;446;p25"/>
              <p:cNvSpPr/>
              <p:nvPr/>
            </p:nvSpPr>
            <p:spPr>
              <a:xfrm rot="-1620000">
                <a:off x="2625" y="3842"/>
                <a:ext cx="47" cy="80"/>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447" name="Google Shape;447;p25"/>
            <p:cNvSpPr/>
            <p:nvPr/>
          </p:nvSpPr>
          <p:spPr>
            <a:xfrm>
              <a:off x="2643" y="2688"/>
              <a:ext cx="1435" cy="1199"/>
            </a:xfrm>
            <a:custGeom>
              <a:rect b="b" l="l" r="r" t="t"/>
              <a:pathLst>
                <a:path extrusionOk="0" h="1199" w="1435">
                  <a:moveTo>
                    <a:pt x="0" y="1197"/>
                  </a:moveTo>
                  <a:cubicBezTo>
                    <a:pt x="65" y="1196"/>
                    <a:pt x="244" y="1199"/>
                    <a:pt x="393" y="1188"/>
                  </a:cubicBezTo>
                  <a:cubicBezTo>
                    <a:pt x="542" y="1177"/>
                    <a:pt x="751" y="1158"/>
                    <a:pt x="897" y="1128"/>
                  </a:cubicBezTo>
                  <a:cubicBezTo>
                    <a:pt x="1043" y="1098"/>
                    <a:pt x="1181" y="1068"/>
                    <a:pt x="1269" y="1008"/>
                  </a:cubicBezTo>
                  <a:cubicBezTo>
                    <a:pt x="1357" y="948"/>
                    <a:pt x="1415" y="850"/>
                    <a:pt x="1425" y="768"/>
                  </a:cubicBezTo>
                  <a:cubicBezTo>
                    <a:pt x="1435" y="686"/>
                    <a:pt x="1379" y="594"/>
                    <a:pt x="1329" y="516"/>
                  </a:cubicBezTo>
                  <a:cubicBezTo>
                    <a:pt x="1279" y="438"/>
                    <a:pt x="1161" y="386"/>
                    <a:pt x="1125" y="300"/>
                  </a:cubicBezTo>
                  <a:cubicBezTo>
                    <a:pt x="1089" y="214"/>
                    <a:pt x="1115" y="62"/>
                    <a:pt x="1113" y="0"/>
                  </a:cubicBezTo>
                </a:path>
              </a:pathLst>
            </a:custGeom>
            <a:noFill/>
            <a:ln cap="flat" cmpd="sng" w="38100">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448" name="Google Shape;448;p25"/>
            <p:cNvGrpSpPr/>
            <p:nvPr/>
          </p:nvGrpSpPr>
          <p:grpSpPr>
            <a:xfrm>
              <a:off x="3690" y="1842"/>
              <a:ext cx="399" cy="900"/>
              <a:chOff x="3690" y="1842"/>
              <a:chExt cx="399" cy="900"/>
            </a:xfrm>
          </p:grpSpPr>
          <p:cxnSp>
            <p:nvCxnSpPr>
              <p:cNvPr id="449" name="Google Shape;449;p25"/>
              <p:cNvCxnSpPr/>
              <p:nvPr/>
            </p:nvCxnSpPr>
            <p:spPr>
              <a:xfrm flipH="1" rot="10800000">
                <a:off x="3945" y="1842"/>
                <a:ext cx="144" cy="384"/>
              </a:xfrm>
              <a:prstGeom prst="straightConnector1">
                <a:avLst/>
              </a:prstGeom>
              <a:noFill/>
              <a:ln cap="flat" cmpd="sng" w="28575">
                <a:solidFill>
                  <a:schemeClr val="lt1"/>
                </a:solidFill>
                <a:prstDash val="solid"/>
                <a:miter lim="800000"/>
                <a:headEnd len="med" w="med" type="none"/>
                <a:tailEnd len="med" w="med" type="none"/>
              </a:ln>
            </p:spPr>
          </p:cxnSp>
          <p:sp>
            <p:nvSpPr>
              <p:cNvPr id="450" name="Google Shape;450;p25"/>
              <p:cNvSpPr/>
              <p:nvPr/>
            </p:nvSpPr>
            <p:spPr>
              <a:xfrm rot="-9600000">
                <a:off x="3792" y="2112"/>
                <a:ext cx="144" cy="624"/>
              </a:xfrm>
              <a:prstGeom prst="flowChartTerminator">
                <a:avLst/>
              </a:prstGeom>
              <a:gradFill>
                <a:gsLst>
                  <a:gs pos="0">
                    <a:srgbClr val="760000"/>
                  </a:gs>
                  <a:gs pos="50000">
                    <a:srgbClr val="FF0000"/>
                  </a:gs>
                  <a:gs pos="100000">
                    <a:srgbClr val="760000"/>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grpSp>
        <p:nvGrpSpPr>
          <p:cNvPr id="451" name="Google Shape;451;p25"/>
          <p:cNvGrpSpPr/>
          <p:nvPr/>
        </p:nvGrpSpPr>
        <p:grpSpPr>
          <a:xfrm>
            <a:off x="426076" y="2694108"/>
            <a:ext cx="7112414" cy="4163892"/>
            <a:chOff x="588" y="1887"/>
            <a:chExt cx="4686" cy="2389"/>
          </a:xfrm>
        </p:grpSpPr>
        <p:grpSp>
          <p:nvGrpSpPr>
            <p:cNvPr id="452" name="Google Shape;452;p25"/>
            <p:cNvGrpSpPr/>
            <p:nvPr/>
          </p:nvGrpSpPr>
          <p:grpSpPr>
            <a:xfrm>
              <a:off x="588" y="3812"/>
              <a:ext cx="335" cy="340"/>
              <a:chOff x="588" y="3812"/>
              <a:chExt cx="335" cy="340"/>
            </a:xfrm>
          </p:grpSpPr>
          <p:grpSp>
            <p:nvGrpSpPr>
              <p:cNvPr id="453" name="Google Shape;453;p25"/>
              <p:cNvGrpSpPr/>
              <p:nvPr/>
            </p:nvGrpSpPr>
            <p:grpSpPr>
              <a:xfrm rot="-2580000">
                <a:off x="660" y="3839"/>
                <a:ext cx="192" cy="286"/>
                <a:chOff x="2115" y="1603"/>
                <a:chExt cx="192" cy="286"/>
              </a:xfrm>
            </p:grpSpPr>
            <p:sp>
              <p:nvSpPr>
                <p:cNvPr id="454" name="Google Shape;454;p25"/>
                <p:cNvSpPr/>
                <p:nvPr/>
              </p:nvSpPr>
              <p:spPr>
                <a:xfrm>
                  <a:off x="2115" y="1603"/>
                  <a:ext cx="192" cy="192"/>
                </a:xfrm>
                <a:prstGeom prst="ellipse">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55" name="Google Shape;455;p25"/>
                <p:cNvSpPr/>
                <p:nvPr/>
              </p:nvSpPr>
              <p:spPr>
                <a:xfrm rot="-600000">
                  <a:off x="2179" y="1690"/>
                  <a:ext cx="96" cy="192"/>
                </a:xfrm>
                <a:prstGeom prst="roundRect">
                  <a:avLst>
                    <a:gd fmla="val 10800" name="adj"/>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5"/>
                <p:cNvSpPr txBox="1"/>
                <p:nvPr/>
              </p:nvSpPr>
              <p:spPr>
                <a:xfrm rot="4800000">
                  <a:off x="2130" y="1726"/>
                  <a:ext cx="186" cy="9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457" name="Google Shape;457;p25"/>
              <p:cNvSpPr/>
              <p:nvPr/>
            </p:nvSpPr>
            <p:spPr>
              <a:xfrm rot="2220000">
                <a:off x="826" y="4001"/>
                <a:ext cx="48" cy="74"/>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458" name="Google Shape;458;p25"/>
            <p:cNvSpPr/>
            <p:nvPr/>
          </p:nvSpPr>
          <p:spPr>
            <a:xfrm>
              <a:off x="852" y="2820"/>
              <a:ext cx="4092" cy="1456"/>
            </a:xfrm>
            <a:custGeom>
              <a:rect b="b" l="l" r="r" t="t"/>
              <a:pathLst>
                <a:path extrusionOk="0" h="1456" w="4092">
                  <a:moveTo>
                    <a:pt x="0" y="1210"/>
                  </a:moveTo>
                  <a:cubicBezTo>
                    <a:pt x="40" y="1228"/>
                    <a:pt x="156" y="1282"/>
                    <a:pt x="240" y="1320"/>
                  </a:cubicBezTo>
                  <a:cubicBezTo>
                    <a:pt x="324" y="1358"/>
                    <a:pt x="378" y="1424"/>
                    <a:pt x="504" y="1440"/>
                  </a:cubicBezTo>
                  <a:cubicBezTo>
                    <a:pt x="630" y="1456"/>
                    <a:pt x="816" y="1430"/>
                    <a:pt x="996" y="1416"/>
                  </a:cubicBezTo>
                  <a:cubicBezTo>
                    <a:pt x="1176" y="1402"/>
                    <a:pt x="1300" y="1390"/>
                    <a:pt x="1584" y="1356"/>
                  </a:cubicBezTo>
                  <a:cubicBezTo>
                    <a:pt x="1868" y="1322"/>
                    <a:pt x="2398" y="1290"/>
                    <a:pt x="2700" y="1212"/>
                  </a:cubicBezTo>
                  <a:cubicBezTo>
                    <a:pt x="3002" y="1134"/>
                    <a:pt x="3190" y="1008"/>
                    <a:pt x="3396" y="888"/>
                  </a:cubicBezTo>
                  <a:cubicBezTo>
                    <a:pt x="3602" y="768"/>
                    <a:pt x="3820" y="640"/>
                    <a:pt x="3936" y="492"/>
                  </a:cubicBezTo>
                  <a:cubicBezTo>
                    <a:pt x="4052" y="344"/>
                    <a:pt x="4060" y="102"/>
                    <a:pt x="4092" y="0"/>
                  </a:cubicBezTo>
                </a:path>
              </a:pathLst>
            </a:custGeom>
            <a:noFill/>
            <a:ln cap="flat" cmpd="sng" w="38100">
              <a:solidFill>
                <a:srgbClr val="00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459" name="Google Shape;459;p25"/>
            <p:cNvGrpSpPr/>
            <p:nvPr/>
          </p:nvGrpSpPr>
          <p:grpSpPr>
            <a:xfrm rot="-1500000">
              <a:off x="4704" y="1929"/>
              <a:ext cx="399" cy="900"/>
              <a:chOff x="3690" y="1842"/>
              <a:chExt cx="399" cy="900"/>
            </a:xfrm>
          </p:grpSpPr>
          <p:cxnSp>
            <p:nvCxnSpPr>
              <p:cNvPr id="460" name="Google Shape;460;p25"/>
              <p:cNvCxnSpPr/>
              <p:nvPr/>
            </p:nvCxnSpPr>
            <p:spPr>
              <a:xfrm flipH="1" rot="10800000">
                <a:off x="3945" y="1842"/>
                <a:ext cx="144" cy="384"/>
              </a:xfrm>
              <a:prstGeom prst="straightConnector1">
                <a:avLst/>
              </a:prstGeom>
              <a:noFill/>
              <a:ln cap="flat" cmpd="sng" w="28575">
                <a:solidFill>
                  <a:schemeClr val="lt1"/>
                </a:solidFill>
                <a:prstDash val="solid"/>
                <a:miter lim="800000"/>
                <a:headEnd len="med" w="med" type="none"/>
                <a:tailEnd len="med" w="med" type="none"/>
              </a:ln>
            </p:spPr>
          </p:cxnSp>
          <p:sp>
            <p:nvSpPr>
              <p:cNvPr id="461" name="Google Shape;461;p25"/>
              <p:cNvSpPr/>
              <p:nvPr/>
            </p:nvSpPr>
            <p:spPr>
              <a:xfrm rot="-9600000">
                <a:off x="3792" y="2112"/>
                <a:ext cx="144" cy="624"/>
              </a:xfrm>
              <a:prstGeom prst="flowChartTerminator">
                <a:avLst/>
              </a:prstGeom>
              <a:gradFill>
                <a:gsLst>
                  <a:gs pos="0">
                    <a:srgbClr val="002F76"/>
                  </a:gs>
                  <a:gs pos="50000">
                    <a:srgbClr val="0066FF"/>
                  </a:gs>
                  <a:gs pos="100000">
                    <a:srgbClr val="002F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sp>
        <p:nvSpPr>
          <p:cNvPr id="462" name="Google Shape;462;p25"/>
          <p:cNvSpPr txBox="1"/>
          <p:nvPr/>
        </p:nvSpPr>
        <p:spPr>
          <a:xfrm>
            <a:off x="1371600" y="3267075"/>
            <a:ext cx="1419225" cy="390525"/>
          </a:xfrm>
          <a:prstGeom prst="rect">
            <a:avLst/>
          </a:prstGeom>
          <a:solidFill>
            <a:schemeClr val="lt1">
              <a:alpha val="41568"/>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63" name="Google Shape;463;p25"/>
          <p:cNvSpPr txBox="1"/>
          <p:nvPr/>
        </p:nvSpPr>
        <p:spPr>
          <a:xfrm>
            <a:off x="107950" y="287337"/>
            <a:ext cx="8893175"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4. CÁCH SỬ DỤNG ĐO ĐỒNG HỒ V.O.M</a:t>
            </a:r>
            <a:endParaRPr/>
          </a:p>
        </p:txBody>
      </p:sp>
      <p:sp>
        <p:nvSpPr>
          <p:cNvPr id="464" name="Google Shape;464;p25"/>
          <p:cNvSpPr txBox="1"/>
          <p:nvPr/>
        </p:nvSpPr>
        <p:spPr>
          <a:xfrm>
            <a:off x="4090987" y="990600"/>
            <a:ext cx="4716462"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400"/>
              <a:buFont typeface="Arial"/>
              <a:buNone/>
            </a:pPr>
            <a:r>
              <a:rPr b="1" i="0" lang="en-US" sz="2400" u="none">
                <a:solidFill>
                  <a:srgbClr val="FF0066"/>
                </a:solidFill>
                <a:latin typeface="Arial"/>
                <a:ea typeface="Arial"/>
                <a:cs typeface="Arial"/>
                <a:sym typeface="Arial"/>
              </a:rPr>
              <a:t>c. Đo dòng điện một chiều (DC)</a:t>
            </a:r>
            <a:endParaRPr/>
          </a:p>
        </p:txBody>
      </p:sp>
      <p:grpSp>
        <p:nvGrpSpPr>
          <p:cNvPr id="465" name="Google Shape;465;p25"/>
          <p:cNvGrpSpPr/>
          <p:nvPr/>
        </p:nvGrpSpPr>
        <p:grpSpPr>
          <a:xfrm>
            <a:off x="4343400" y="1981200"/>
            <a:ext cx="4443412" cy="949893"/>
            <a:chOff x="2736" y="1248"/>
            <a:chExt cx="2799" cy="598"/>
          </a:xfrm>
        </p:grpSpPr>
        <p:cxnSp>
          <p:nvCxnSpPr>
            <p:cNvPr id="466" name="Google Shape;466;p25"/>
            <p:cNvCxnSpPr/>
            <p:nvPr/>
          </p:nvCxnSpPr>
          <p:spPr>
            <a:xfrm>
              <a:off x="2855" y="1679"/>
              <a:ext cx="422" cy="0"/>
            </a:xfrm>
            <a:prstGeom prst="straightConnector1">
              <a:avLst/>
            </a:prstGeom>
            <a:noFill/>
            <a:ln cap="flat" cmpd="sng" w="57150">
              <a:solidFill>
                <a:schemeClr val="dk1"/>
              </a:solidFill>
              <a:prstDash val="solid"/>
              <a:miter lim="800000"/>
              <a:headEnd len="med" w="med" type="none"/>
              <a:tailEnd len="med" w="med" type="none"/>
            </a:ln>
          </p:spPr>
        </p:cxnSp>
        <p:sp>
          <p:nvSpPr>
            <p:cNvPr id="467" name="Google Shape;467;p25"/>
            <p:cNvSpPr/>
            <p:nvPr/>
          </p:nvSpPr>
          <p:spPr>
            <a:xfrm>
              <a:off x="2757" y="1631"/>
              <a:ext cx="96" cy="96"/>
            </a:xfrm>
            <a:prstGeom prst="ellipse">
              <a:avLst/>
            </a:prstGeom>
            <a:solidFill>
              <a:srgbClr val="FF0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68" name="Google Shape;468;p25"/>
            <p:cNvSpPr txBox="1"/>
            <p:nvPr/>
          </p:nvSpPr>
          <p:spPr>
            <a:xfrm>
              <a:off x="2736" y="1296"/>
              <a:ext cx="255" cy="3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000"/>
                <a:buFont typeface="Arial"/>
                <a:buNone/>
              </a:pPr>
              <a:r>
                <a:rPr b="0" i="0" lang="en-US" sz="3000" u="none">
                  <a:solidFill>
                    <a:srgbClr val="FF0000"/>
                  </a:solidFill>
                  <a:latin typeface="Arial"/>
                  <a:ea typeface="Arial"/>
                  <a:cs typeface="Arial"/>
                  <a:sym typeface="Arial"/>
                </a:rPr>
                <a:t>+</a:t>
              </a:r>
              <a:endParaRPr/>
            </a:p>
          </p:txBody>
        </p:sp>
        <p:cxnSp>
          <p:nvCxnSpPr>
            <p:cNvPr id="469" name="Google Shape;469;p25"/>
            <p:cNvCxnSpPr/>
            <p:nvPr/>
          </p:nvCxnSpPr>
          <p:spPr>
            <a:xfrm flipH="1" rot="10800000">
              <a:off x="3269" y="1561"/>
              <a:ext cx="199" cy="116"/>
            </a:xfrm>
            <a:prstGeom prst="straightConnector1">
              <a:avLst/>
            </a:prstGeom>
            <a:noFill/>
            <a:ln cap="flat" cmpd="sng" w="57150">
              <a:solidFill>
                <a:schemeClr val="dk1"/>
              </a:solidFill>
              <a:prstDash val="solid"/>
              <a:miter lim="800000"/>
              <a:headEnd len="med" w="med" type="none"/>
              <a:tailEnd len="med" w="med" type="triangle"/>
            </a:ln>
          </p:spPr>
        </p:cxnSp>
        <p:cxnSp>
          <p:nvCxnSpPr>
            <p:cNvPr id="470" name="Google Shape;470;p25"/>
            <p:cNvCxnSpPr/>
            <p:nvPr/>
          </p:nvCxnSpPr>
          <p:spPr>
            <a:xfrm>
              <a:off x="5027" y="1679"/>
              <a:ext cx="422" cy="0"/>
            </a:xfrm>
            <a:prstGeom prst="straightConnector1">
              <a:avLst/>
            </a:prstGeom>
            <a:noFill/>
            <a:ln cap="flat" cmpd="sng" w="57150">
              <a:solidFill>
                <a:schemeClr val="dk1"/>
              </a:solidFill>
              <a:prstDash val="solid"/>
              <a:miter lim="800000"/>
              <a:headEnd len="med" w="med" type="none"/>
              <a:tailEnd len="med" w="med" type="none"/>
            </a:ln>
          </p:spPr>
        </p:cxnSp>
        <p:cxnSp>
          <p:nvCxnSpPr>
            <p:cNvPr id="471" name="Google Shape;471;p25"/>
            <p:cNvCxnSpPr/>
            <p:nvPr/>
          </p:nvCxnSpPr>
          <p:spPr>
            <a:xfrm>
              <a:off x="3436" y="1679"/>
              <a:ext cx="422" cy="0"/>
            </a:xfrm>
            <a:prstGeom prst="straightConnector1">
              <a:avLst/>
            </a:prstGeom>
            <a:noFill/>
            <a:ln cap="flat" cmpd="sng" w="57150">
              <a:solidFill>
                <a:schemeClr val="dk1"/>
              </a:solidFill>
              <a:prstDash val="solid"/>
              <a:miter lim="800000"/>
              <a:headEnd len="med" w="med" type="none"/>
              <a:tailEnd len="med" w="med" type="none"/>
            </a:ln>
          </p:spPr>
        </p:cxnSp>
        <p:sp>
          <p:nvSpPr>
            <p:cNvPr id="472" name="Google Shape;472;p25"/>
            <p:cNvSpPr/>
            <p:nvPr/>
          </p:nvSpPr>
          <p:spPr>
            <a:xfrm rot="-420000">
              <a:off x="4749" y="1543"/>
              <a:ext cx="286" cy="287"/>
            </a:xfrm>
            <a:prstGeom prst="ellipse">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473" name="Google Shape;473;p25"/>
            <p:cNvCxnSpPr/>
            <p:nvPr/>
          </p:nvCxnSpPr>
          <p:spPr>
            <a:xfrm rot="-420000">
              <a:off x="4804" y="1567"/>
              <a:ext cx="159" cy="223"/>
            </a:xfrm>
            <a:prstGeom prst="straightConnector1">
              <a:avLst/>
            </a:prstGeom>
            <a:noFill/>
            <a:ln cap="flat" cmpd="sng" w="57150">
              <a:solidFill>
                <a:schemeClr val="accent2"/>
              </a:solidFill>
              <a:prstDash val="solid"/>
              <a:miter lim="800000"/>
              <a:headEnd len="med" w="med" type="none"/>
              <a:tailEnd len="med" w="med" type="none"/>
            </a:ln>
          </p:spPr>
        </p:cxnSp>
        <p:cxnSp>
          <p:nvCxnSpPr>
            <p:cNvPr id="474" name="Google Shape;474;p25"/>
            <p:cNvCxnSpPr/>
            <p:nvPr/>
          </p:nvCxnSpPr>
          <p:spPr>
            <a:xfrm flipH="1" rot="-420000">
              <a:off x="4772" y="1599"/>
              <a:ext cx="223" cy="159"/>
            </a:xfrm>
            <a:prstGeom prst="straightConnector1">
              <a:avLst/>
            </a:prstGeom>
            <a:noFill/>
            <a:ln cap="flat" cmpd="sng" w="57150">
              <a:solidFill>
                <a:schemeClr val="accent2"/>
              </a:solidFill>
              <a:prstDash val="solid"/>
              <a:miter lim="800000"/>
              <a:headEnd len="med" w="med" type="none"/>
              <a:tailEnd len="med" w="med" type="none"/>
            </a:ln>
          </p:spPr>
        </p:cxnSp>
        <p:cxnSp>
          <p:nvCxnSpPr>
            <p:cNvPr id="475" name="Google Shape;475;p25"/>
            <p:cNvCxnSpPr/>
            <p:nvPr/>
          </p:nvCxnSpPr>
          <p:spPr>
            <a:xfrm>
              <a:off x="4335" y="1679"/>
              <a:ext cx="422" cy="0"/>
            </a:xfrm>
            <a:prstGeom prst="straightConnector1">
              <a:avLst/>
            </a:prstGeom>
            <a:noFill/>
            <a:ln cap="flat" cmpd="sng" w="57150">
              <a:solidFill>
                <a:schemeClr val="dk1"/>
              </a:solidFill>
              <a:prstDash val="solid"/>
              <a:miter lim="800000"/>
              <a:headEnd len="med" w="med" type="none"/>
              <a:tailEnd len="med" w="med" type="none"/>
            </a:ln>
          </p:spPr>
        </p:cxnSp>
        <p:sp>
          <p:nvSpPr>
            <p:cNvPr id="476" name="Google Shape;476;p25"/>
            <p:cNvSpPr txBox="1"/>
            <p:nvPr/>
          </p:nvSpPr>
          <p:spPr>
            <a:xfrm>
              <a:off x="5280" y="1382"/>
              <a:ext cx="255" cy="3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000"/>
                <a:buFont typeface="Arial"/>
                <a:buNone/>
              </a:pPr>
              <a:r>
                <a:rPr b="0" i="0" lang="en-US" sz="3000" u="none">
                  <a:solidFill>
                    <a:schemeClr val="dk1"/>
                  </a:solidFill>
                  <a:latin typeface="Arial"/>
                  <a:ea typeface="Arial"/>
                  <a:cs typeface="Arial"/>
                  <a:sym typeface="Arial"/>
                </a:rPr>
                <a:t>-</a:t>
              </a:r>
              <a:endParaRPr/>
            </a:p>
          </p:txBody>
        </p:sp>
        <p:sp>
          <p:nvSpPr>
            <p:cNvPr id="477" name="Google Shape;477;p25"/>
            <p:cNvSpPr/>
            <p:nvPr/>
          </p:nvSpPr>
          <p:spPr>
            <a:xfrm>
              <a:off x="5424" y="1632"/>
              <a:ext cx="95" cy="96"/>
            </a:xfrm>
            <a:prstGeom prst="ellipse">
              <a:avLst/>
            </a:prstGeom>
            <a:solidFill>
              <a:srgbClr val="000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78" name="Google Shape;478;p25"/>
            <p:cNvSpPr txBox="1"/>
            <p:nvPr/>
          </p:nvSpPr>
          <p:spPr>
            <a:xfrm>
              <a:off x="3312" y="1282"/>
              <a:ext cx="255" cy="3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000"/>
                <a:buFont typeface="Arial"/>
                <a:buNone/>
              </a:pPr>
              <a:r>
                <a:rPr b="0" i="0" lang="en-US" sz="3000" u="none">
                  <a:solidFill>
                    <a:srgbClr val="FF0000"/>
                  </a:solidFill>
                  <a:latin typeface="Arial"/>
                  <a:ea typeface="Arial"/>
                  <a:cs typeface="Arial"/>
                  <a:sym typeface="Arial"/>
                </a:rPr>
                <a:t>k</a:t>
              </a:r>
              <a:endParaRPr/>
            </a:p>
          </p:txBody>
        </p:sp>
        <p:sp>
          <p:nvSpPr>
            <p:cNvPr id="479" name="Google Shape;479;p25"/>
            <p:cNvSpPr txBox="1"/>
            <p:nvPr/>
          </p:nvSpPr>
          <p:spPr>
            <a:xfrm>
              <a:off x="4752" y="1248"/>
              <a:ext cx="255" cy="3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000"/>
                <a:buFont typeface="Arial"/>
                <a:buNone/>
              </a:pPr>
              <a:r>
                <a:rPr b="0" i="0" lang="en-US" sz="3000" u="none">
                  <a:solidFill>
                    <a:srgbClr val="FF0000"/>
                  </a:solidFill>
                  <a:latin typeface="Arial"/>
                  <a:ea typeface="Arial"/>
                  <a:cs typeface="Arial"/>
                  <a:sym typeface="Arial"/>
                </a:rPr>
                <a:t>Đ</a:t>
              </a:r>
              <a:endParaRPr/>
            </a:p>
          </p:txBody>
        </p:sp>
      </p:gr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1000"/>
                                        <p:tgtEl>
                                          <p:spTgt spid="4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6"/>
          <p:cNvSpPr txBox="1"/>
          <p:nvPr/>
        </p:nvSpPr>
        <p:spPr>
          <a:xfrm>
            <a:off x="381000" y="228600"/>
            <a:ext cx="8305800" cy="270986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Garamond"/>
              <a:buNone/>
            </a:pPr>
            <a:r>
              <a:rPr b="1" i="0" lang="en-US" sz="2800" u="none">
                <a:solidFill>
                  <a:srgbClr val="FF3300"/>
                </a:solidFill>
                <a:latin typeface="Garamond"/>
                <a:ea typeface="Garamond"/>
                <a:cs typeface="Garamond"/>
                <a:sym typeface="Garamond"/>
              </a:rPr>
              <a:t> </a:t>
            </a:r>
            <a:r>
              <a:rPr b="1" i="0" lang="en-US" sz="2400" u="none">
                <a:solidFill>
                  <a:srgbClr val="FF3300"/>
                </a:solidFill>
                <a:latin typeface="Arimo"/>
                <a:ea typeface="Arimo"/>
                <a:cs typeface="Arimo"/>
                <a:sym typeface="Arimo"/>
              </a:rPr>
              <a:t>Đo dòng điện một chiều DC bằng đồng hồ vạn năng:</a:t>
            </a:r>
            <a:endParaRPr b="1" i="0" sz="2400" u="none">
              <a:solidFill>
                <a:srgbClr val="FF3300"/>
              </a:solidFill>
              <a:latin typeface="Arimo"/>
              <a:ea typeface="Arimo"/>
              <a:cs typeface="Arimo"/>
              <a:sym typeface="Arimo"/>
            </a:endParaRPr>
          </a:p>
          <a:p>
            <a:pPr indent="0" lvl="0" marL="0" marR="0" rtl="0" algn="just">
              <a:lnSpc>
                <a:spcPct val="100000"/>
              </a:lnSpc>
              <a:spcBef>
                <a:spcPts val="0"/>
              </a:spcBef>
              <a:spcAft>
                <a:spcPts val="0"/>
              </a:spcAft>
              <a:buClr>
                <a:schemeClr val="dk1"/>
              </a:buClr>
              <a:buSzPts val="2400"/>
              <a:buFont typeface="Arimo"/>
              <a:buNone/>
            </a:pPr>
            <a:r>
              <a:rPr b="1" i="0" lang="en-US" sz="2400" u="none">
                <a:solidFill>
                  <a:schemeClr val="dk1"/>
                </a:solidFill>
                <a:latin typeface="Arimo"/>
                <a:ea typeface="Arimo"/>
                <a:cs typeface="Arimo"/>
                <a:sym typeface="Arimo"/>
              </a:rPr>
              <a:t>- Khi đo dòng điện một chiều DC, ta nhớ chuyển thang đo về thang DC mA ( </a:t>
            </a:r>
            <a:r>
              <a:rPr b="1" i="0" lang="en-US" sz="2400" u="none">
                <a:solidFill>
                  <a:srgbClr val="9900CC"/>
                </a:solidFill>
                <a:latin typeface="Arimo"/>
                <a:ea typeface="Arimo"/>
                <a:cs typeface="Arimo"/>
                <a:sym typeface="Arimo"/>
              </a:rPr>
              <a:t>Để thang đo lớn nhất</a:t>
            </a:r>
            <a:r>
              <a:rPr b="1" i="0" lang="en-US" sz="2400" u="none">
                <a:solidFill>
                  <a:schemeClr val="dk1"/>
                </a:solidFill>
                <a:latin typeface="Tahoma"/>
                <a:ea typeface="Tahoma"/>
                <a:cs typeface="Tahoma"/>
                <a:sym typeface="Tahoma"/>
              </a:rPr>
              <a:t> )</a:t>
            </a:r>
            <a:endParaRPr/>
          </a:p>
          <a:p>
            <a:pPr indent="-152400" lvl="0" marL="0" marR="0" rtl="0" algn="just">
              <a:lnSpc>
                <a:spcPct val="100000"/>
              </a:lnSpc>
              <a:spcBef>
                <a:spcPts val="0"/>
              </a:spcBef>
              <a:spcAft>
                <a:spcPts val="0"/>
              </a:spcAft>
              <a:buClr>
                <a:schemeClr val="dk1"/>
              </a:buClr>
              <a:buSzPts val="2400"/>
              <a:buFont typeface="Arimo"/>
              <a:buChar char="-"/>
            </a:pPr>
            <a:r>
              <a:rPr b="1" i="0" lang="en-US" sz="2400" u="none">
                <a:solidFill>
                  <a:schemeClr val="dk1"/>
                </a:solidFill>
                <a:latin typeface="Arimo"/>
                <a:ea typeface="Arimo"/>
                <a:cs typeface="Arimo"/>
                <a:sym typeface="Arimo"/>
              </a:rPr>
              <a:t>Khi đo ta đặt </a:t>
            </a:r>
            <a:r>
              <a:rPr b="1" i="0" lang="en-US" sz="2400" u="none">
                <a:solidFill>
                  <a:srgbClr val="FF3300"/>
                </a:solidFill>
                <a:latin typeface="Arimo"/>
                <a:ea typeface="Arimo"/>
                <a:cs typeface="Arimo"/>
                <a:sym typeface="Arimo"/>
              </a:rPr>
              <a:t>que đỏ vào cực dương (+)</a:t>
            </a:r>
            <a:r>
              <a:rPr b="1" i="0" lang="en-US" sz="2400" u="none">
                <a:solidFill>
                  <a:schemeClr val="dk1"/>
                </a:solidFill>
                <a:latin typeface="Arimo"/>
                <a:ea typeface="Arimo"/>
                <a:cs typeface="Arimo"/>
                <a:sym typeface="Arimo"/>
              </a:rPr>
              <a:t> nguồn, </a:t>
            </a:r>
            <a:r>
              <a:rPr b="1" i="0" lang="en-US" sz="2400" u="none">
                <a:solidFill>
                  <a:schemeClr val="hlink"/>
                </a:solidFill>
                <a:latin typeface="Arimo"/>
                <a:ea typeface="Arimo"/>
                <a:cs typeface="Arimo"/>
                <a:sym typeface="Arimo"/>
              </a:rPr>
              <a:t>que đen vào cực âm (-) nguồn</a:t>
            </a:r>
            <a:r>
              <a:rPr b="1" i="0" lang="en-US" sz="2400" u="none">
                <a:solidFill>
                  <a:schemeClr val="dk1"/>
                </a:solidFill>
                <a:latin typeface="Arimo"/>
                <a:ea typeface="Arimo"/>
                <a:cs typeface="Arimo"/>
                <a:sym typeface="Arimo"/>
              </a:rPr>
              <a:t> ( Que đỏ nối về phía cực dương với vật cần đo dòng điện qua , que đen nối về phía cực âm của nguồn )</a:t>
            </a:r>
            <a:endParaRPr/>
          </a:p>
        </p:txBody>
      </p:sp>
      <p:sp>
        <p:nvSpPr>
          <p:cNvPr id="485" name="Google Shape;485;p26"/>
          <p:cNvSpPr txBox="1"/>
          <p:nvPr/>
        </p:nvSpPr>
        <p:spPr>
          <a:xfrm>
            <a:off x="457200" y="2971800"/>
            <a:ext cx="8305800" cy="1431925"/>
          </a:xfrm>
          <a:prstGeom prst="rect">
            <a:avLst/>
          </a:prstGeom>
          <a:solidFill>
            <a:srgbClr val="FFFF99"/>
          </a:solidFill>
          <a:ln>
            <a:noFill/>
          </a:ln>
          <a:effectLst>
            <a:outerShdw blurRad="63500" dir="2700000" dist="17960">
              <a:srgbClr val="99995C"/>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1" i="0" lang="en-US" sz="2800" u="none">
                <a:solidFill>
                  <a:srgbClr val="FF0000"/>
                </a:solidFill>
                <a:latin typeface="Arial"/>
                <a:ea typeface="Arial"/>
                <a:cs typeface="Arial"/>
                <a:sym typeface="Arial"/>
              </a:rPr>
              <a:t>- Đọc trị số :</a:t>
            </a:r>
            <a:endParaRPr/>
          </a:p>
          <a:p>
            <a:pPr indent="0" lvl="0" marL="0" marR="0" rtl="0" algn="l">
              <a:lnSpc>
                <a:spcPct val="100000"/>
              </a:lnSpc>
              <a:spcBef>
                <a:spcPts val="1200"/>
              </a:spcBef>
              <a:spcAft>
                <a:spcPts val="0"/>
              </a:spcAft>
              <a:buClr>
                <a:srgbClr val="0000CC"/>
              </a:buClr>
              <a:buSzPts val="2400"/>
              <a:buFont typeface="Arial"/>
              <a:buNone/>
            </a:pPr>
            <a:r>
              <a:rPr b="1" i="0" lang="en-US" sz="2400" u="none">
                <a:solidFill>
                  <a:srgbClr val="0000CC"/>
                </a:solidFill>
                <a:latin typeface="Arial"/>
                <a:ea typeface="Arial"/>
                <a:cs typeface="Arial"/>
                <a:sym typeface="Arial"/>
              </a:rPr>
              <a:t>SỐ ĐO  =  SỐ ĐỌC ( số chỉ của kim)  X ( THANG ĐO / VẠCH ĐỌC )</a:t>
            </a:r>
            <a:endParaRPr/>
          </a:p>
        </p:txBody>
      </p:sp>
      <p:sp>
        <p:nvSpPr>
          <p:cNvPr id="486" name="Google Shape;486;p26"/>
          <p:cNvSpPr txBox="1"/>
          <p:nvPr/>
        </p:nvSpPr>
        <p:spPr>
          <a:xfrm>
            <a:off x="533400" y="4419600"/>
            <a:ext cx="8153400" cy="1552575"/>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Tahoma"/>
              <a:buNone/>
            </a:pPr>
            <a:r>
              <a:rPr b="1" i="0" lang="en-US" sz="2400" u="none">
                <a:solidFill>
                  <a:schemeClr val="dk1"/>
                </a:solidFill>
                <a:latin typeface="Tahoma"/>
                <a:ea typeface="Tahoma"/>
                <a:cs typeface="Tahoma"/>
                <a:sym typeface="Tahoma"/>
              </a:rPr>
              <a:t>Ví dụ: Để thang đo 2.5DCmA ; trên thang đo có  10 khoảng chia , khi đọc ta thấy kim chỉ 6 vạch thì giá trị đo là :</a:t>
            </a:r>
            <a:endParaRPr/>
          </a:p>
          <a:p>
            <a:pPr indent="0" lvl="0" marL="0" marR="0" rtl="0" algn="just">
              <a:lnSpc>
                <a:spcPct val="100000"/>
              </a:lnSpc>
              <a:spcBef>
                <a:spcPts val="0"/>
              </a:spcBef>
              <a:spcAft>
                <a:spcPts val="0"/>
              </a:spcAft>
              <a:buClr>
                <a:schemeClr val="dk1"/>
              </a:buClr>
              <a:buSzPts val="2400"/>
              <a:buFont typeface="Tahoma"/>
              <a:buNone/>
            </a:pPr>
            <a:r>
              <a:rPr b="1" i="0" lang="en-US" sz="2400" u="none">
                <a:solidFill>
                  <a:schemeClr val="dk1"/>
                </a:solidFill>
                <a:latin typeface="Tahoma"/>
                <a:ea typeface="Tahoma"/>
                <a:cs typeface="Tahoma"/>
                <a:sym typeface="Tahoma"/>
              </a:rPr>
              <a:t>                   Số đo  =  6  x 2.5/10  = 1,5 mA</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20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27"/>
          <p:cNvSpPr/>
          <p:nvPr/>
        </p:nvSpPr>
        <p:spPr>
          <a:xfrm>
            <a:off x="5711825" y="2413000"/>
            <a:ext cx="152400" cy="609600"/>
          </a:xfrm>
          <a:custGeom>
            <a:rect b="b" l="l" r="r" t="t"/>
            <a:pathLst>
              <a:path extrusionOk="0" h="384" w="96">
                <a:moveTo>
                  <a:pt x="96" y="0"/>
                </a:moveTo>
                <a:lnTo>
                  <a:pt x="0" y="0"/>
                </a:lnTo>
                <a:lnTo>
                  <a:pt x="0" y="384"/>
                </a:lnTo>
              </a:path>
            </a:pathLst>
          </a:custGeom>
          <a:noFill/>
          <a:ln cap="flat" cmpd="sng" w="28575">
            <a:solidFill>
              <a:srgbClr val="CC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92" name="Google Shape;492;p27"/>
          <p:cNvSpPr/>
          <p:nvPr/>
        </p:nvSpPr>
        <p:spPr>
          <a:xfrm>
            <a:off x="101600" y="1181100"/>
            <a:ext cx="3886200" cy="5600700"/>
          </a:xfrm>
          <a:prstGeom prst="roundRect">
            <a:avLst>
              <a:gd fmla="val 1279" name="adj"/>
            </a:avLst>
          </a:prstGeom>
          <a:gradFill>
            <a:gsLst>
              <a:gs pos="0">
                <a:schemeClr val="accent1"/>
              </a:gs>
              <a:gs pos="100000">
                <a:srgbClr val="253C57"/>
              </a:gs>
            </a:gsLst>
            <a:lin ang="18900000" scaled="0"/>
          </a:gra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493" name="Google Shape;493;p27"/>
          <p:cNvSpPr/>
          <p:nvPr/>
        </p:nvSpPr>
        <p:spPr>
          <a:xfrm>
            <a:off x="168275" y="1250950"/>
            <a:ext cx="3790950" cy="5465762"/>
          </a:xfrm>
          <a:prstGeom prst="roundRect">
            <a:avLst>
              <a:gd fmla="val 1049" name="adj"/>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MAT DONG HO VAN NANG" id="494" name="Google Shape;494;p27"/>
          <p:cNvPicPr preferRelativeResize="0"/>
          <p:nvPr/>
        </p:nvPicPr>
        <p:blipFill rotWithShape="1">
          <a:blip r:embed="rId3">
            <a:alphaModFix/>
          </a:blip>
          <a:srcRect b="0" l="0" r="0" t="0"/>
          <a:stretch/>
        </p:blipFill>
        <p:spPr>
          <a:xfrm>
            <a:off x="215900" y="1304925"/>
            <a:ext cx="3676650" cy="2825750"/>
          </a:xfrm>
          <a:prstGeom prst="rect">
            <a:avLst/>
          </a:prstGeom>
          <a:noFill/>
          <a:ln>
            <a:noFill/>
          </a:ln>
        </p:spPr>
      </p:pic>
      <p:pic>
        <p:nvPicPr>
          <p:cNvPr descr="MAT DONG HO VAN NANG" id="495" name="Google Shape;495;p27"/>
          <p:cNvPicPr preferRelativeResize="0"/>
          <p:nvPr/>
        </p:nvPicPr>
        <p:blipFill rotWithShape="1">
          <a:blip r:embed="rId4">
            <a:alphaModFix/>
          </a:blip>
          <a:srcRect b="0" l="0" r="0" t="0"/>
          <a:stretch/>
        </p:blipFill>
        <p:spPr>
          <a:xfrm>
            <a:off x="277812" y="3978275"/>
            <a:ext cx="3573462" cy="2641600"/>
          </a:xfrm>
          <a:prstGeom prst="rect">
            <a:avLst/>
          </a:prstGeom>
          <a:noFill/>
          <a:ln>
            <a:noFill/>
          </a:ln>
        </p:spPr>
      </p:pic>
      <p:sp>
        <p:nvSpPr>
          <p:cNvPr id="496" name="Google Shape;496;p27"/>
          <p:cNvSpPr/>
          <p:nvPr/>
        </p:nvSpPr>
        <p:spPr>
          <a:xfrm>
            <a:off x="-3175" y="1771650"/>
            <a:ext cx="4114800" cy="417195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497" name="Google Shape;497;p27"/>
          <p:cNvGrpSpPr/>
          <p:nvPr/>
        </p:nvGrpSpPr>
        <p:grpSpPr>
          <a:xfrm rot="4260000">
            <a:off x="1920875" y="3657600"/>
            <a:ext cx="304800" cy="304800"/>
            <a:chOff x="1560" y="2304"/>
            <a:chExt cx="192" cy="192"/>
          </a:xfrm>
        </p:grpSpPr>
        <p:sp>
          <p:nvSpPr>
            <p:cNvPr id="498" name="Google Shape;498;p27"/>
            <p:cNvSpPr/>
            <p:nvPr/>
          </p:nvSpPr>
          <p:spPr>
            <a:xfrm>
              <a:off x="1560" y="2304"/>
              <a:ext cx="192" cy="192"/>
            </a:xfrm>
            <a:prstGeom prst="ellipse">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499" name="Google Shape;499;p27"/>
            <p:cNvCxnSpPr/>
            <p:nvPr/>
          </p:nvCxnSpPr>
          <p:spPr>
            <a:xfrm>
              <a:off x="1590" y="2361"/>
              <a:ext cx="132" cy="78"/>
            </a:xfrm>
            <a:prstGeom prst="straightConnector1">
              <a:avLst/>
            </a:prstGeom>
            <a:noFill/>
            <a:ln cap="flat" cmpd="sng" w="28575">
              <a:solidFill>
                <a:schemeClr val="lt1"/>
              </a:solidFill>
              <a:prstDash val="solid"/>
              <a:miter lim="800000"/>
              <a:headEnd len="med" w="med" type="none"/>
              <a:tailEnd len="med" w="med" type="none"/>
            </a:ln>
          </p:spPr>
        </p:cxnSp>
      </p:grpSp>
      <p:grpSp>
        <p:nvGrpSpPr>
          <p:cNvPr id="500" name="Google Shape;500;p27"/>
          <p:cNvGrpSpPr/>
          <p:nvPr/>
        </p:nvGrpSpPr>
        <p:grpSpPr>
          <a:xfrm rot="3900000">
            <a:off x="73025" y="1657350"/>
            <a:ext cx="3810000" cy="3810000"/>
            <a:chOff x="4080" y="1152"/>
            <a:chExt cx="2400" cy="2400"/>
          </a:xfrm>
        </p:grpSpPr>
        <p:sp>
          <p:nvSpPr>
            <p:cNvPr id="501" name="Google Shape;501;p27"/>
            <p:cNvSpPr/>
            <p:nvPr/>
          </p:nvSpPr>
          <p:spPr>
            <a:xfrm>
              <a:off x="4080" y="1152"/>
              <a:ext cx="2400" cy="240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502" name="Google Shape;502;p27"/>
            <p:cNvCxnSpPr/>
            <p:nvPr/>
          </p:nvCxnSpPr>
          <p:spPr>
            <a:xfrm>
              <a:off x="4602" y="1392"/>
              <a:ext cx="726" cy="930"/>
            </a:xfrm>
            <a:prstGeom prst="straightConnector1">
              <a:avLst/>
            </a:prstGeom>
            <a:noFill/>
            <a:ln cap="flat" cmpd="sng" w="19050">
              <a:solidFill>
                <a:srgbClr val="CC3300"/>
              </a:solidFill>
              <a:prstDash val="solid"/>
              <a:miter lim="800000"/>
              <a:headEnd len="med" w="med" type="none"/>
              <a:tailEnd len="med" w="med" type="none"/>
            </a:ln>
          </p:spPr>
        </p:cxnSp>
      </p:grpSp>
      <p:grpSp>
        <p:nvGrpSpPr>
          <p:cNvPr id="503" name="Google Shape;503;p27"/>
          <p:cNvGrpSpPr/>
          <p:nvPr/>
        </p:nvGrpSpPr>
        <p:grpSpPr>
          <a:xfrm>
            <a:off x="1156038" y="4489788"/>
            <a:ext cx="1753512" cy="1753512"/>
            <a:chOff x="3700" y="2644"/>
            <a:chExt cx="1105" cy="1105"/>
          </a:xfrm>
        </p:grpSpPr>
        <p:sp>
          <p:nvSpPr>
            <p:cNvPr id="504" name="Google Shape;504;p27"/>
            <p:cNvSpPr/>
            <p:nvPr/>
          </p:nvSpPr>
          <p:spPr>
            <a:xfrm rot="780000">
              <a:off x="3792" y="2736"/>
              <a:ext cx="921" cy="921"/>
            </a:xfrm>
            <a:prstGeom prst="ellipse">
              <a:avLst/>
            </a:prstGeom>
            <a:solidFill>
              <a:srgbClr val="28517A"/>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05" name="Google Shape;505;p27"/>
            <p:cNvSpPr/>
            <p:nvPr/>
          </p:nvSpPr>
          <p:spPr>
            <a:xfrm rot="780000">
              <a:off x="3821" y="2764"/>
              <a:ext cx="864" cy="864"/>
            </a:xfrm>
            <a:prstGeom prst="ellipse">
              <a:avLst/>
            </a:prstGeom>
            <a:solidFill>
              <a:srgbClr val="28517A"/>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06" name="Google Shape;506;p27"/>
            <p:cNvSpPr/>
            <p:nvPr/>
          </p:nvSpPr>
          <p:spPr>
            <a:xfrm>
              <a:off x="4204" y="2764"/>
              <a:ext cx="96" cy="864"/>
            </a:xfrm>
            <a:prstGeom prst="roundRect">
              <a:avLst>
                <a:gd fmla="val 10800" name="adj"/>
              </a:avLst>
            </a:prstGeom>
            <a:solidFill>
              <a:srgbClr val="5CB5BC"/>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cxnSp>
          <p:nvCxnSpPr>
            <p:cNvPr id="507" name="Google Shape;507;p27"/>
            <p:cNvCxnSpPr/>
            <p:nvPr/>
          </p:nvCxnSpPr>
          <p:spPr>
            <a:xfrm>
              <a:off x="4252" y="2754"/>
              <a:ext cx="0" cy="192"/>
            </a:xfrm>
            <a:prstGeom prst="straightConnector1">
              <a:avLst/>
            </a:prstGeom>
            <a:noFill/>
            <a:ln cap="flat" cmpd="sng" w="38100">
              <a:solidFill>
                <a:schemeClr val="lt1"/>
              </a:solidFill>
              <a:prstDash val="solid"/>
              <a:miter lim="800000"/>
              <a:headEnd len="med" w="med" type="none"/>
              <a:tailEnd len="med" w="med" type="none"/>
            </a:ln>
          </p:spPr>
        </p:cxnSp>
      </p:grpSp>
      <p:grpSp>
        <p:nvGrpSpPr>
          <p:cNvPr id="508" name="Google Shape;508;p27"/>
          <p:cNvGrpSpPr/>
          <p:nvPr/>
        </p:nvGrpSpPr>
        <p:grpSpPr>
          <a:xfrm>
            <a:off x="3252251" y="6043558"/>
            <a:ext cx="525805" cy="430123"/>
            <a:chOff x="2387" y="3807"/>
            <a:chExt cx="331" cy="271"/>
          </a:xfrm>
        </p:grpSpPr>
        <p:grpSp>
          <p:nvGrpSpPr>
            <p:cNvPr id="509" name="Google Shape;509;p27"/>
            <p:cNvGrpSpPr/>
            <p:nvPr/>
          </p:nvGrpSpPr>
          <p:grpSpPr>
            <a:xfrm rot="-6480000">
              <a:off x="2456" y="3799"/>
              <a:ext cx="192" cy="286"/>
              <a:chOff x="2115" y="1605"/>
              <a:chExt cx="192" cy="286"/>
            </a:xfrm>
          </p:grpSpPr>
          <p:sp>
            <p:nvSpPr>
              <p:cNvPr id="510" name="Google Shape;510;p27"/>
              <p:cNvSpPr/>
              <p:nvPr/>
            </p:nvSpPr>
            <p:spPr>
              <a:xfrm>
                <a:off x="2115" y="1605"/>
                <a:ext cx="192" cy="192"/>
              </a:xfrm>
              <a:prstGeom prst="ellipse">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11" name="Google Shape;511;p27"/>
              <p:cNvSpPr/>
              <p:nvPr/>
            </p:nvSpPr>
            <p:spPr>
              <a:xfrm rot="-600000">
                <a:off x="2181" y="1692"/>
                <a:ext cx="96" cy="192"/>
              </a:xfrm>
              <a:prstGeom prst="roundRect">
                <a:avLst>
                  <a:gd fmla="val 10800" name="adj"/>
                </a:avLst>
              </a:prstGeom>
              <a:gradFill>
                <a:gsLst>
                  <a:gs pos="0">
                    <a:srgbClr val="FF3300"/>
                  </a:gs>
                  <a:gs pos="100000">
                    <a:srgbClr val="761800"/>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7"/>
              <p:cNvSpPr txBox="1"/>
              <p:nvPr/>
            </p:nvSpPr>
            <p:spPr>
              <a:xfrm rot="4800000">
                <a:off x="2130" y="1726"/>
                <a:ext cx="186" cy="9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13" name="Google Shape;513;p27"/>
            <p:cNvSpPr/>
            <p:nvPr/>
          </p:nvSpPr>
          <p:spPr>
            <a:xfrm rot="-1620000">
              <a:off x="2625" y="3842"/>
              <a:ext cx="47" cy="80"/>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14" name="Google Shape;514;p27"/>
          <p:cNvSpPr/>
          <p:nvPr/>
        </p:nvSpPr>
        <p:spPr>
          <a:xfrm>
            <a:off x="3659187" y="4191000"/>
            <a:ext cx="2278062" cy="1979612"/>
          </a:xfrm>
          <a:custGeom>
            <a:rect b="b" l="l" r="r" t="t"/>
            <a:pathLst>
              <a:path extrusionOk="0" h="1247" w="1435">
                <a:moveTo>
                  <a:pt x="0" y="1245"/>
                </a:moveTo>
                <a:cubicBezTo>
                  <a:pt x="65" y="1244"/>
                  <a:pt x="244" y="1247"/>
                  <a:pt x="393" y="1236"/>
                </a:cubicBezTo>
                <a:cubicBezTo>
                  <a:pt x="542" y="1225"/>
                  <a:pt x="751" y="1206"/>
                  <a:pt x="897" y="1176"/>
                </a:cubicBezTo>
                <a:cubicBezTo>
                  <a:pt x="1043" y="1146"/>
                  <a:pt x="1181" y="1116"/>
                  <a:pt x="1269" y="1056"/>
                </a:cubicBezTo>
                <a:cubicBezTo>
                  <a:pt x="1357" y="996"/>
                  <a:pt x="1415" y="898"/>
                  <a:pt x="1425" y="816"/>
                </a:cubicBezTo>
                <a:cubicBezTo>
                  <a:pt x="1435" y="734"/>
                  <a:pt x="1379" y="642"/>
                  <a:pt x="1329" y="564"/>
                </a:cubicBezTo>
                <a:cubicBezTo>
                  <a:pt x="1279" y="486"/>
                  <a:pt x="1178" y="417"/>
                  <a:pt x="1125" y="348"/>
                </a:cubicBezTo>
                <a:cubicBezTo>
                  <a:pt x="1072" y="279"/>
                  <a:pt x="1025" y="210"/>
                  <a:pt x="1013" y="152"/>
                </a:cubicBezTo>
                <a:cubicBezTo>
                  <a:pt x="1001" y="94"/>
                  <a:pt x="1045" y="32"/>
                  <a:pt x="1053" y="0"/>
                </a:cubicBezTo>
              </a:path>
            </a:pathLst>
          </a:custGeom>
          <a:noFill/>
          <a:ln cap="flat" cmpd="sng" w="38100">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515" name="Google Shape;515;p27"/>
          <p:cNvGrpSpPr/>
          <p:nvPr/>
        </p:nvGrpSpPr>
        <p:grpSpPr>
          <a:xfrm>
            <a:off x="389517" y="6049426"/>
            <a:ext cx="534592" cy="542104"/>
            <a:chOff x="583" y="3811"/>
            <a:chExt cx="337" cy="341"/>
          </a:xfrm>
        </p:grpSpPr>
        <p:grpSp>
          <p:nvGrpSpPr>
            <p:cNvPr id="516" name="Google Shape;516;p27"/>
            <p:cNvGrpSpPr/>
            <p:nvPr/>
          </p:nvGrpSpPr>
          <p:grpSpPr>
            <a:xfrm rot="-2580000">
              <a:off x="656" y="3837"/>
              <a:ext cx="192" cy="288"/>
              <a:chOff x="2112" y="1599"/>
              <a:chExt cx="192" cy="288"/>
            </a:xfrm>
          </p:grpSpPr>
          <p:sp>
            <p:nvSpPr>
              <p:cNvPr id="517" name="Google Shape;517;p27"/>
              <p:cNvSpPr/>
              <p:nvPr/>
            </p:nvSpPr>
            <p:spPr>
              <a:xfrm>
                <a:off x="2112" y="1599"/>
                <a:ext cx="192" cy="192"/>
              </a:xfrm>
              <a:prstGeom prst="ellipse">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18" name="Google Shape;518;p27"/>
              <p:cNvSpPr/>
              <p:nvPr/>
            </p:nvSpPr>
            <p:spPr>
              <a:xfrm rot="-600000">
                <a:off x="2179" y="1688"/>
                <a:ext cx="96" cy="192"/>
              </a:xfrm>
              <a:prstGeom prst="roundRect">
                <a:avLst>
                  <a:gd fmla="val 10800" name="adj"/>
                </a:avLst>
              </a:prstGeom>
              <a:gradFill>
                <a:gsLst>
                  <a:gs pos="0">
                    <a:srgbClr val="FFFFFF"/>
                  </a:gs>
                  <a:gs pos="100000">
                    <a:schemeClr val="dk1"/>
                  </a:gs>
                </a:gsLst>
                <a:lin ang="18900000" scaled="0"/>
              </a:gra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7"/>
              <p:cNvSpPr txBox="1"/>
              <p:nvPr/>
            </p:nvSpPr>
            <p:spPr>
              <a:xfrm rot="4800000">
                <a:off x="2130" y="1726"/>
                <a:ext cx="186" cy="9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20" name="Google Shape;520;p27"/>
            <p:cNvSpPr/>
            <p:nvPr/>
          </p:nvSpPr>
          <p:spPr>
            <a:xfrm rot="2220000">
              <a:off x="826" y="4001"/>
              <a:ext cx="48" cy="74"/>
            </a:xfrm>
            <a:prstGeom prst="ellipse">
              <a:avLst/>
            </a:prstGeom>
            <a:gradFill>
              <a:gsLst>
                <a:gs pos="0">
                  <a:schemeClr val="lt2"/>
                </a:gs>
                <a:gs pos="100000">
                  <a:srgbClr val="6E6D68"/>
                </a:gs>
              </a:gsLst>
              <a:lin ang="18900000" scaled="0"/>
            </a:gra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21" name="Google Shape;521;p27"/>
          <p:cNvSpPr/>
          <p:nvPr/>
        </p:nvSpPr>
        <p:spPr>
          <a:xfrm>
            <a:off x="815975" y="4216400"/>
            <a:ext cx="6216650" cy="2571750"/>
          </a:xfrm>
          <a:custGeom>
            <a:rect b="b" l="l" r="r" t="t"/>
            <a:pathLst>
              <a:path extrusionOk="0" h="1620" w="3916">
                <a:moveTo>
                  <a:pt x="0" y="1374"/>
                </a:moveTo>
                <a:cubicBezTo>
                  <a:pt x="40" y="1392"/>
                  <a:pt x="156" y="1446"/>
                  <a:pt x="240" y="1484"/>
                </a:cubicBezTo>
                <a:cubicBezTo>
                  <a:pt x="324" y="1522"/>
                  <a:pt x="378" y="1588"/>
                  <a:pt x="504" y="1604"/>
                </a:cubicBezTo>
                <a:cubicBezTo>
                  <a:pt x="630" y="1620"/>
                  <a:pt x="816" y="1594"/>
                  <a:pt x="996" y="1580"/>
                </a:cubicBezTo>
                <a:cubicBezTo>
                  <a:pt x="1176" y="1566"/>
                  <a:pt x="1311" y="1567"/>
                  <a:pt x="1584" y="1520"/>
                </a:cubicBezTo>
                <a:cubicBezTo>
                  <a:pt x="1857" y="1473"/>
                  <a:pt x="2325" y="1368"/>
                  <a:pt x="2636" y="1296"/>
                </a:cubicBezTo>
                <a:cubicBezTo>
                  <a:pt x="2947" y="1224"/>
                  <a:pt x="3255" y="1184"/>
                  <a:pt x="3452" y="1088"/>
                </a:cubicBezTo>
                <a:cubicBezTo>
                  <a:pt x="3649" y="992"/>
                  <a:pt x="3755" y="836"/>
                  <a:pt x="3820" y="720"/>
                </a:cubicBezTo>
                <a:cubicBezTo>
                  <a:pt x="3885" y="604"/>
                  <a:pt x="3836" y="484"/>
                  <a:pt x="3844" y="392"/>
                </a:cubicBezTo>
                <a:cubicBezTo>
                  <a:pt x="3852" y="300"/>
                  <a:pt x="3856" y="233"/>
                  <a:pt x="3868" y="168"/>
                </a:cubicBezTo>
                <a:cubicBezTo>
                  <a:pt x="3880" y="103"/>
                  <a:pt x="3906" y="35"/>
                  <a:pt x="3916" y="0"/>
                </a:cubicBezTo>
              </a:path>
            </a:pathLst>
          </a:custGeom>
          <a:noFill/>
          <a:ln cap="flat" cmpd="sng" w="38100">
            <a:solidFill>
              <a:srgbClr val="00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2" name="Google Shape;522;p27"/>
          <p:cNvSpPr/>
          <p:nvPr/>
        </p:nvSpPr>
        <p:spPr>
          <a:xfrm rot="5400000">
            <a:off x="5864225" y="2149475"/>
            <a:ext cx="457200" cy="533400"/>
          </a:xfrm>
          <a:prstGeom prst="can">
            <a:avLst>
              <a:gd fmla="val 6685" name="adj"/>
            </a:avLst>
          </a:prstGeom>
          <a:gradFill>
            <a:gsLst>
              <a:gs pos="0">
                <a:srgbClr val="767676"/>
              </a:gs>
              <a:gs pos="50000">
                <a:schemeClr val="lt1"/>
              </a:gs>
              <a:gs pos="100000">
                <a:srgbClr val="7676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3" name="Google Shape;523;p27"/>
          <p:cNvSpPr/>
          <p:nvPr/>
        </p:nvSpPr>
        <p:spPr>
          <a:xfrm rot="5400000">
            <a:off x="6188075" y="2238375"/>
            <a:ext cx="419100" cy="355600"/>
          </a:xfrm>
          <a:prstGeom prst="can">
            <a:avLst>
              <a:gd fmla="val 9771" name="adj"/>
            </a:avLst>
          </a:prstGeom>
          <a:gradFill>
            <a:gsLst>
              <a:gs pos="0">
                <a:srgbClr val="767600"/>
              </a:gs>
              <a:gs pos="50000">
                <a:srgbClr val="FFFF00"/>
              </a:gs>
              <a:gs pos="100000">
                <a:srgbClr val="767600"/>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4" name="Google Shape;524;p27"/>
          <p:cNvSpPr/>
          <p:nvPr/>
        </p:nvSpPr>
        <p:spPr>
          <a:xfrm rot="5400000">
            <a:off x="6321425" y="2238375"/>
            <a:ext cx="419100" cy="355600"/>
          </a:xfrm>
          <a:prstGeom prst="can">
            <a:avLst>
              <a:gd fmla="val 9771" name="adj"/>
            </a:avLst>
          </a:prstGeom>
          <a:gradFill>
            <a:gsLst>
              <a:gs pos="0">
                <a:srgbClr val="767676"/>
              </a:gs>
              <a:gs pos="50000">
                <a:schemeClr val="lt1"/>
              </a:gs>
              <a:gs pos="100000">
                <a:srgbClr val="76767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7"/>
          <p:cNvSpPr txBox="1"/>
          <p:nvPr/>
        </p:nvSpPr>
        <p:spPr>
          <a:xfrm rot="10800000">
            <a:off x="6370548" y="2206625"/>
            <a:ext cx="303481" cy="419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6" name="Google Shape;526;p27"/>
          <p:cNvSpPr/>
          <p:nvPr/>
        </p:nvSpPr>
        <p:spPr>
          <a:xfrm rot="5400000">
            <a:off x="6454775" y="2238375"/>
            <a:ext cx="419100" cy="355600"/>
          </a:xfrm>
          <a:prstGeom prst="can">
            <a:avLst>
              <a:gd fmla="val 9771" name="adj"/>
            </a:avLst>
          </a:prstGeom>
          <a:gradFill>
            <a:gsLst>
              <a:gs pos="0">
                <a:srgbClr val="477618"/>
              </a:gs>
              <a:gs pos="50000">
                <a:srgbClr val="99FF33"/>
              </a:gs>
              <a:gs pos="100000">
                <a:srgbClr val="477618"/>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7" name="Google Shape;527;p27"/>
          <p:cNvSpPr/>
          <p:nvPr/>
        </p:nvSpPr>
        <p:spPr>
          <a:xfrm rot="5400000">
            <a:off x="6600825" y="2238375"/>
            <a:ext cx="419100" cy="355600"/>
          </a:xfrm>
          <a:prstGeom prst="can">
            <a:avLst>
              <a:gd fmla="val 9771" name="adj"/>
            </a:avLst>
          </a:prstGeom>
          <a:gradFill>
            <a:gsLst>
              <a:gs pos="0">
                <a:srgbClr val="767676"/>
              </a:gs>
              <a:gs pos="50000">
                <a:schemeClr val="lt1"/>
              </a:gs>
              <a:gs pos="100000">
                <a:srgbClr val="7676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8" name="Google Shape;528;p27"/>
          <p:cNvSpPr/>
          <p:nvPr/>
        </p:nvSpPr>
        <p:spPr>
          <a:xfrm rot="5400000">
            <a:off x="6740525" y="2238375"/>
            <a:ext cx="419100" cy="355600"/>
          </a:xfrm>
          <a:prstGeom prst="can">
            <a:avLst>
              <a:gd fmla="val 9771" name="adj"/>
            </a:avLst>
          </a:prstGeom>
          <a:gradFill>
            <a:gsLst>
              <a:gs pos="0">
                <a:srgbClr val="761800"/>
              </a:gs>
              <a:gs pos="50000">
                <a:srgbClr val="FF3300"/>
              </a:gs>
              <a:gs pos="100000">
                <a:srgbClr val="761800"/>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29" name="Google Shape;529;p27"/>
          <p:cNvSpPr/>
          <p:nvPr/>
        </p:nvSpPr>
        <p:spPr>
          <a:xfrm rot="5400000">
            <a:off x="6959600" y="2149475"/>
            <a:ext cx="476250" cy="533400"/>
          </a:xfrm>
          <a:prstGeom prst="can">
            <a:avLst>
              <a:gd fmla="val 6685" name="adj"/>
            </a:avLst>
          </a:prstGeom>
          <a:gradFill>
            <a:gsLst>
              <a:gs pos="0">
                <a:srgbClr val="767676"/>
              </a:gs>
              <a:gs pos="50000">
                <a:schemeClr val="lt1"/>
              </a:gs>
              <a:gs pos="100000">
                <a:srgbClr val="7676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30" name="Google Shape;530;p27"/>
          <p:cNvSpPr/>
          <p:nvPr/>
        </p:nvSpPr>
        <p:spPr>
          <a:xfrm flipH="1">
            <a:off x="7467600" y="2438400"/>
            <a:ext cx="152400" cy="609600"/>
          </a:xfrm>
          <a:custGeom>
            <a:rect b="b" l="l" r="r" t="t"/>
            <a:pathLst>
              <a:path extrusionOk="0" h="384" w="96">
                <a:moveTo>
                  <a:pt x="96" y="0"/>
                </a:moveTo>
                <a:lnTo>
                  <a:pt x="0" y="0"/>
                </a:lnTo>
                <a:lnTo>
                  <a:pt x="0" y="384"/>
                </a:lnTo>
              </a:path>
            </a:pathLst>
          </a:custGeom>
          <a:noFill/>
          <a:ln cap="flat" cmpd="sng" w="28575">
            <a:solidFill>
              <a:srgbClr val="CC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531" name="Google Shape;531;p27"/>
          <p:cNvGrpSpPr/>
          <p:nvPr/>
        </p:nvGrpSpPr>
        <p:grpSpPr>
          <a:xfrm>
            <a:off x="3226301" y="4251834"/>
            <a:ext cx="653047" cy="672083"/>
            <a:chOff x="2370" y="2678"/>
            <a:chExt cx="411" cy="423"/>
          </a:xfrm>
        </p:grpSpPr>
        <p:grpSp>
          <p:nvGrpSpPr>
            <p:cNvPr id="532" name="Google Shape;532;p27"/>
            <p:cNvGrpSpPr/>
            <p:nvPr/>
          </p:nvGrpSpPr>
          <p:grpSpPr>
            <a:xfrm>
              <a:off x="2370" y="2678"/>
              <a:ext cx="411" cy="423"/>
              <a:chOff x="2370" y="2678"/>
              <a:chExt cx="411" cy="423"/>
            </a:xfrm>
          </p:grpSpPr>
          <p:sp>
            <p:nvSpPr>
              <p:cNvPr id="533" name="Google Shape;533;p27"/>
              <p:cNvSpPr/>
              <p:nvPr/>
            </p:nvSpPr>
            <p:spPr>
              <a:xfrm rot="780000">
                <a:off x="2406" y="2712"/>
                <a:ext cx="340" cy="356"/>
              </a:xfrm>
              <a:prstGeom prst="ellipse">
                <a:avLst/>
              </a:prstGeom>
              <a:solidFill>
                <a:srgbClr val="28517A"/>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34" name="Google Shape;534;p27"/>
              <p:cNvSpPr/>
              <p:nvPr/>
            </p:nvSpPr>
            <p:spPr>
              <a:xfrm rot="780000">
                <a:off x="2417" y="2723"/>
                <a:ext cx="319" cy="334"/>
              </a:xfrm>
              <a:prstGeom prst="ellipse">
                <a:avLst/>
              </a:prstGeom>
              <a:gradFill>
                <a:gsLst>
                  <a:gs pos="0">
                    <a:srgbClr val="132538"/>
                  </a:gs>
                  <a:gs pos="100000">
                    <a:srgbClr val="28517A"/>
                  </a:gs>
                </a:gsLst>
                <a:path path="circle">
                  <a:fillToRect b="50%" l="50%" r="50%" t="50%"/>
                </a:path>
                <a:tileRect/>
              </a:gradFill>
              <a:ln cap="flat" cmpd="sng" w="12700">
                <a:solidFill>
                  <a:srgbClr val="5CB5B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cxnSp>
          <p:nvCxnSpPr>
            <p:cNvPr id="535" name="Google Shape;535;p27"/>
            <p:cNvCxnSpPr/>
            <p:nvPr/>
          </p:nvCxnSpPr>
          <p:spPr>
            <a:xfrm>
              <a:off x="2584" y="2728"/>
              <a:ext cx="0" cy="144"/>
            </a:xfrm>
            <a:prstGeom prst="straightConnector1">
              <a:avLst/>
            </a:prstGeom>
            <a:noFill/>
            <a:ln cap="flat" cmpd="sng" w="19050">
              <a:solidFill>
                <a:schemeClr val="lt1"/>
              </a:solidFill>
              <a:prstDash val="solid"/>
              <a:miter lim="800000"/>
              <a:headEnd len="med" w="med" type="none"/>
              <a:tailEnd len="med" w="med" type="none"/>
            </a:ln>
          </p:spPr>
        </p:cxnSp>
      </p:grpSp>
      <p:sp>
        <p:nvSpPr>
          <p:cNvPr id="536" name="Google Shape;536;p27"/>
          <p:cNvSpPr/>
          <p:nvPr/>
        </p:nvSpPr>
        <p:spPr>
          <a:xfrm>
            <a:off x="3962400" y="2743200"/>
            <a:ext cx="2978150" cy="297180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nvGrpSpPr>
          <p:cNvPr id="537" name="Google Shape;537;p27"/>
          <p:cNvGrpSpPr/>
          <p:nvPr/>
        </p:nvGrpSpPr>
        <p:grpSpPr>
          <a:xfrm rot="-900000">
            <a:off x="3781425" y="2730500"/>
            <a:ext cx="3048000" cy="3048000"/>
            <a:chOff x="2784" y="1728"/>
            <a:chExt cx="1920" cy="1920"/>
          </a:xfrm>
        </p:grpSpPr>
        <p:grpSp>
          <p:nvGrpSpPr>
            <p:cNvPr id="538" name="Google Shape;538;p27"/>
            <p:cNvGrpSpPr/>
            <p:nvPr/>
          </p:nvGrpSpPr>
          <p:grpSpPr>
            <a:xfrm>
              <a:off x="3696" y="1895"/>
              <a:ext cx="641" cy="821"/>
              <a:chOff x="3696" y="1895"/>
              <a:chExt cx="641" cy="821"/>
            </a:xfrm>
          </p:grpSpPr>
          <p:cxnSp>
            <p:nvCxnSpPr>
              <p:cNvPr id="539" name="Google Shape;539;p27"/>
              <p:cNvCxnSpPr/>
              <p:nvPr/>
            </p:nvCxnSpPr>
            <p:spPr>
              <a:xfrm flipH="1" rot="-9720000">
                <a:off x="4137" y="1908"/>
                <a:ext cx="144" cy="384"/>
              </a:xfrm>
              <a:prstGeom prst="straightConnector1">
                <a:avLst/>
              </a:prstGeom>
              <a:noFill/>
              <a:ln cap="flat" cmpd="sng" w="28575">
                <a:solidFill>
                  <a:schemeClr val="lt1"/>
                </a:solidFill>
                <a:prstDash val="solid"/>
                <a:miter lim="800000"/>
                <a:headEnd len="med" w="med" type="none"/>
                <a:tailEnd len="med" w="med" type="none"/>
              </a:ln>
            </p:spPr>
          </p:cxnSp>
          <p:sp>
            <p:nvSpPr>
              <p:cNvPr id="540" name="Google Shape;540;p27"/>
              <p:cNvSpPr/>
              <p:nvPr/>
            </p:nvSpPr>
            <p:spPr>
              <a:xfrm rot="-8520000">
                <a:off x="3873" y="2114"/>
                <a:ext cx="144" cy="624"/>
              </a:xfrm>
              <a:prstGeom prst="flowChartTerminator">
                <a:avLst/>
              </a:prstGeom>
              <a:gradFill>
                <a:gsLst>
                  <a:gs pos="0">
                    <a:srgbClr val="760000"/>
                  </a:gs>
                  <a:gs pos="50000">
                    <a:srgbClr val="FF0000"/>
                  </a:gs>
                  <a:gs pos="100000">
                    <a:srgbClr val="760000"/>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41" name="Google Shape;541;p27"/>
            <p:cNvSpPr/>
            <p:nvPr/>
          </p:nvSpPr>
          <p:spPr>
            <a:xfrm>
              <a:off x="2784" y="1728"/>
              <a:ext cx="1920" cy="1920"/>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grpSp>
        <p:nvGrpSpPr>
          <p:cNvPr id="542" name="Google Shape;542;p27"/>
          <p:cNvGrpSpPr/>
          <p:nvPr/>
        </p:nvGrpSpPr>
        <p:grpSpPr>
          <a:xfrm rot="360000">
            <a:off x="5638800" y="2819400"/>
            <a:ext cx="2743200" cy="2679700"/>
            <a:chOff x="3848" y="1928"/>
            <a:chExt cx="1728" cy="1728"/>
          </a:xfrm>
        </p:grpSpPr>
        <p:grpSp>
          <p:nvGrpSpPr>
            <p:cNvPr id="543" name="Google Shape;543;p27"/>
            <p:cNvGrpSpPr/>
            <p:nvPr/>
          </p:nvGrpSpPr>
          <p:grpSpPr>
            <a:xfrm rot="-1980000">
              <a:off x="4447" y="1978"/>
              <a:ext cx="399" cy="900"/>
              <a:chOff x="3690" y="1842"/>
              <a:chExt cx="399" cy="900"/>
            </a:xfrm>
          </p:grpSpPr>
          <p:cxnSp>
            <p:nvCxnSpPr>
              <p:cNvPr id="544" name="Google Shape;544;p27"/>
              <p:cNvCxnSpPr/>
              <p:nvPr/>
            </p:nvCxnSpPr>
            <p:spPr>
              <a:xfrm flipH="1" rot="10800000">
                <a:off x="3945" y="1842"/>
                <a:ext cx="144" cy="384"/>
              </a:xfrm>
              <a:prstGeom prst="straightConnector1">
                <a:avLst/>
              </a:prstGeom>
              <a:noFill/>
              <a:ln cap="flat" cmpd="sng" w="28575">
                <a:solidFill>
                  <a:schemeClr val="lt1"/>
                </a:solidFill>
                <a:prstDash val="solid"/>
                <a:miter lim="800000"/>
                <a:headEnd len="med" w="med" type="none"/>
                <a:tailEnd len="med" w="med" type="none"/>
              </a:ln>
            </p:spPr>
          </p:cxnSp>
          <p:sp>
            <p:nvSpPr>
              <p:cNvPr id="545" name="Google Shape;545;p27"/>
              <p:cNvSpPr/>
              <p:nvPr/>
            </p:nvSpPr>
            <p:spPr>
              <a:xfrm rot="-9600000">
                <a:off x="3792" y="2112"/>
                <a:ext cx="144" cy="624"/>
              </a:xfrm>
              <a:prstGeom prst="flowChartTerminator">
                <a:avLst/>
              </a:prstGeom>
              <a:gradFill>
                <a:gsLst>
                  <a:gs pos="0">
                    <a:srgbClr val="002F76"/>
                  </a:gs>
                  <a:gs pos="50000">
                    <a:srgbClr val="0066FF"/>
                  </a:gs>
                  <a:gs pos="100000">
                    <a:srgbClr val="002F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46" name="Google Shape;546;p27"/>
            <p:cNvSpPr/>
            <p:nvPr/>
          </p:nvSpPr>
          <p:spPr>
            <a:xfrm>
              <a:off x="3848" y="1928"/>
              <a:ext cx="1728" cy="1728"/>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grpSp>
      <p:sp>
        <p:nvSpPr>
          <p:cNvPr id="547" name="Google Shape;547;p27"/>
          <p:cNvSpPr txBox="1"/>
          <p:nvPr/>
        </p:nvSpPr>
        <p:spPr>
          <a:xfrm>
            <a:off x="1368425" y="3267075"/>
            <a:ext cx="1419225" cy="390525"/>
          </a:xfrm>
          <a:prstGeom prst="rect">
            <a:avLst/>
          </a:prstGeom>
          <a:solidFill>
            <a:schemeClr val="lt1">
              <a:alpha val="41568"/>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548" name="Google Shape;548;p27"/>
          <p:cNvSpPr txBox="1"/>
          <p:nvPr/>
        </p:nvSpPr>
        <p:spPr>
          <a:xfrm>
            <a:off x="6076950" y="1668462"/>
            <a:ext cx="184150" cy="22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id="549" name="Google Shape;549;p27"/>
          <p:cNvPicPr preferRelativeResize="0"/>
          <p:nvPr>
            <p:ph idx="4294967295" type="body"/>
          </p:nvPr>
        </p:nvPicPr>
        <p:blipFill rotWithShape="1">
          <a:blip r:embed="rId5">
            <a:alphaModFix/>
          </a:blip>
          <a:srcRect b="0" l="0" r="0" t="0"/>
          <a:stretch/>
        </p:blipFill>
        <p:spPr>
          <a:xfrm>
            <a:off x="6169025" y="2286000"/>
            <a:ext cx="990600" cy="231775"/>
          </a:xfrm>
          <a:prstGeom prst="rect">
            <a:avLst/>
          </a:prstGeom>
          <a:noFill/>
          <a:ln>
            <a:noFill/>
          </a:ln>
        </p:spPr>
      </p:pic>
      <p:sp>
        <p:nvSpPr>
          <p:cNvPr id="550" name="Google Shape;550;p27"/>
          <p:cNvSpPr txBox="1"/>
          <p:nvPr/>
        </p:nvSpPr>
        <p:spPr>
          <a:xfrm>
            <a:off x="107950" y="287337"/>
            <a:ext cx="8893175"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4. CÁCH SỬ DỤNG ĐỒNG HỒ VẠN NĂNG ( VOM)</a:t>
            </a:r>
            <a:endParaRPr/>
          </a:p>
        </p:txBody>
      </p:sp>
      <p:sp>
        <p:nvSpPr>
          <p:cNvPr id="551" name="Google Shape;551;p27"/>
          <p:cNvSpPr txBox="1"/>
          <p:nvPr/>
        </p:nvSpPr>
        <p:spPr>
          <a:xfrm>
            <a:off x="4648200" y="1295400"/>
            <a:ext cx="2619375"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50021"/>
              </a:buClr>
              <a:buSzPts val="2800"/>
              <a:buFont typeface="Tahoma"/>
              <a:buNone/>
            </a:pPr>
            <a:r>
              <a:rPr b="1" i="0" lang="en-US" sz="2800" u="none">
                <a:solidFill>
                  <a:srgbClr val="A50021"/>
                </a:solidFill>
                <a:latin typeface="Tahoma"/>
                <a:ea typeface="Tahoma"/>
                <a:cs typeface="Tahoma"/>
                <a:sym typeface="Tahoma"/>
              </a:rPr>
              <a:t>d. Đo điện trở</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1000"/>
                                        <p:tgtEl>
                                          <p:spTgt spid="5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20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2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2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2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20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20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20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20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2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28"/>
          <p:cNvSpPr txBox="1"/>
          <p:nvPr/>
        </p:nvSpPr>
        <p:spPr>
          <a:xfrm>
            <a:off x="304800" y="152400"/>
            <a:ext cx="8534400" cy="1004887"/>
          </a:xfrm>
          <a:prstGeom prst="rect">
            <a:avLst/>
          </a:prstGeom>
          <a:solidFill>
            <a:srgbClr val="FFFF99"/>
          </a:solidFill>
          <a:ln>
            <a:noFill/>
          </a:ln>
          <a:effectLst>
            <a:outerShdw blurRad="63500" dir="2700000" dist="17960">
              <a:srgbClr val="99995C"/>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3CC"/>
              </a:buClr>
              <a:buSzPts val="2400"/>
              <a:buFont typeface="Arial"/>
              <a:buNone/>
            </a:pPr>
            <a:r>
              <a:rPr b="1" i="0" lang="en-US" sz="2400" u="none">
                <a:solidFill>
                  <a:srgbClr val="0033CC"/>
                </a:solidFill>
                <a:latin typeface="Arial"/>
                <a:ea typeface="Arial"/>
                <a:cs typeface="Arial"/>
                <a:sym typeface="Arial"/>
              </a:rPr>
              <a:t>ĐỌC TRỊ SỐ :</a:t>
            </a:r>
            <a:r>
              <a:rPr b="1" i="0" lang="en-US" sz="2400" u="none">
                <a:solidFill>
                  <a:srgbClr val="993300"/>
                </a:solidFill>
                <a:latin typeface="Arial"/>
                <a:ea typeface="Arial"/>
                <a:cs typeface="Arial"/>
                <a:sym typeface="Arial"/>
              </a:rPr>
              <a:t>  </a:t>
            </a:r>
            <a:endParaRPr/>
          </a:p>
          <a:p>
            <a:pPr indent="0" lvl="0" marL="0" marR="0" rtl="0" algn="l">
              <a:lnSpc>
                <a:spcPct val="100000"/>
              </a:lnSpc>
              <a:spcBef>
                <a:spcPts val="1200"/>
              </a:spcBef>
              <a:spcAft>
                <a:spcPts val="0"/>
              </a:spcAft>
              <a:buClr>
                <a:srgbClr val="993300"/>
              </a:buClr>
              <a:buSzPts val="2400"/>
              <a:buFont typeface="Arial"/>
              <a:buNone/>
            </a:pPr>
            <a:r>
              <a:rPr b="1" i="0" lang="en-US" sz="2400" u="none">
                <a:solidFill>
                  <a:srgbClr val="993300"/>
                </a:solidFill>
                <a:latin typeface="Arial"/>
                <a:ea typeface="Arial"/>
                <a:cs typeface="Arial"/>
                <a:sym typeface="Arial"/>
              </a:rPr>
              <a:t>            SỐ ĐO  =  SỐ ĐỌC ( số chỉ của kim)  X THANG ĐO</a:t>
            </a:r>
            <a:endParaRPr/>
          </a:p>
        </p:txBody>
      </p:sp>
      <p:sp>
        <p:nvSpPr>
          <p:cNvPr id="557" name="Google Shape;557;p28"/>
          <p:cNvSpPr txBox="1"/>
          <p:nvPr/>
        </p:nvSpPr>
        <p:spPr>
          <a:xfrm>
            <a:off x="304800" y="1371600"/>
            <a:ext cx="8229600" cy="1249362"/>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Ví dụ: Khi đo điện trở, nếu để thang đo  x 1k và kim chỉ vạch 54 thì giá trị điện trở là:</a:t>
            </a:r>
            <a:endParaRPr/>
          </a:p>
          <a:p>
            <a:pPr indent="0" lvl="0" marL="0" marR="0" rtl="0" algn="just">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R = 54 x 1000  =  54000 Ohm</a:t>
            </a:r>
            <a:r>
              <a:rPr b="1" i="0" lang="en-US" sz="2800" u="none">
                <a:solidFill>
                  <a:schemeClr val="dk1"/>
                </a:solidFill>
                <a:latin typeface="Arial"/>
                <a:ea typeface="Arial"/>
                <a:cs typeface="Arial"/>
                <a:sym typeface="Arial"/>
              </a:rPr>
              <a:t> </a:t>
            </a:r>
            <a:endParaRPr/>
          </a:p>
        </p:txBody>
      </p:sp>
      <p:sp>
        <p:nvSpPr>
          <p:cNvPr id="558" name="Google Shape;558;p28"/>
          <p:cNvSpPr txBox="1"/>
          <p:nvPr/>
        </p:nvSpPr>
        <p:spPr>
          <a:xfrm>
            <a:off x="304800" y="2590800"/>
            <a:ext cx="8382000" cy="410845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3300"/>
              </a:buClr>
              <a:buSzPts val="2400"/>
              <a:buFont typeface="Arial"/>
              <a:buNone/>
            </a:pPr>
            <a:r>
              <a:rPr b="1" i="0" lang="en-US" sz="2400" u="sng">
                <a:solidFill>
                  <a:srgbClr val="FF3300"/>
                </a:solidFill>
                <a:latin typeface="Arial"/>
                <a:ea typeface="Arial"/>
                <a:cs typeface="Arial"/>
                <a:sym typeface="Arial"/>
              </a:rPr>
              <a:t>Chú ý</a:t>
            </a:r>
            <a:r>
              <a:rPr b="1" i="0" lang="en-US" sz="2400" u="none">
                <a:solidFill>
                  <a:srgbClr val="FF3300"/>
                </a:solidFill>
                <a:latin typeface="Arial"/>
                <a:ea typeface="Arial"/>
                <a:cs typeface="Arial"/>
                <a:sym typeface="Arial"/>
              </a:rPr>
              <a:t>:</a:t>
            </a:r>
            <a:endParaRPr/>
          </a:p>
          <a:p>
            <a:pPr indent="-152400" lvl="0" marL="0" marR="0" rtl="0" algn="just">
              <a:lnSpc>
                <a:spcPct val="100000"/>
              </a:lnSpc>
              <a:spcBef>
                <a:spcPts val="1200"/>
              </a:spcBef>
              <a:spcAft>
                <a:spcPts val="0"/>
              </a:spcAft>
              <a:buClr>
                <a:schemeClr val="dk1"/>
              </a:buClr>
              <a:buSzPts val="2400"/>
              <a:buFont typeface="Arial"/>
              <a:buChar char="-"/>
            </a:pPr>
            <a:r>
              <a:rPr b="1" i="0" lang="en-US" sz="2400" u="none">
                <a:solidFill>
                  <a:schemeClr val="dk1"/>
                </a:solidFill>
                <a:latin typeface="Arial"/>
                <a:ea typeface="Arial"/>
                <a:cs typeface="Arial"/>
                <a:sym typeface="Arial"/>
              </a:rPr>
              <a:t>Mạch đo phải ở trạng thái không có điện ( ngắt điện trước khi đo)</a:t>
            </a:r>
            <a:endParaRPr/>
          </a:p>
          <a:p>
            <a:pPr indent="-152400" lvl="0" marL="0" marR="0" rtl="0" algn="just">
              <a:lnSpc>
                <a:spcPct val="100000"/>
              </a:lnSpc>
              <a:spcBef>
                <a:spcPts val="1200"/>
              </a:spcBef>
              <a:spcAft>
                <a:spcPts val="0"/>
              </a:spcAft>
              <a:buClr>
                <a:schemeClr val="dk1"/>
              </a:buClr>
              <a:buSzPts val="2400"/>
              <a:buFont typeface="Arial"/>
              <a:buChar char="-"/>
            </a:pPr>
            <a:r>
              <a:rPr b="1" i="0" lang="en-US" sz="2400" u="none">
                <a:solidFill>
                  <a:schemeClr val="dk1"/>
                </a:solidFill>
                <a:latin typeface="Arial"/>
                <a:ea typeface="Arial"/>
                <a:cs typeface="Arial"/>
                <a:sym typeface="Arial"/>
              </a:rPr>
              <a:t>Điện trở khi đo phải tháo ra khỏi mạch điện</a:t>
            </a:r>
            <a:endParaRPr/>
          </a:p>
          <a:p>
            <a:pPr indent="-152400" lvl="0" marL="0" marR="0" rtl="0" algn="just">
              <a:lnSpc>
                <a:spcPct val="100000"/>
              </a:lnSpc>
              <a:spcBef>
                <a:spcPts val="1200"/>
              </a:spcBef>
              <a:spcAft>
                <a:spcPts val="0"/>
              </a:spcAft>
              <a:buClr>
                <a:schemeClr val="dk1"/>
              </a:buClr>
              <a:buSzPts val="2400"/>
              <a:buFont typeface="Arial"/>
              <a:buChar char="-"/>
            </a:pPr>
            <a:r>
              <a:rPr b="1" i="0" lang="en-US" sz="2400" u="none">
                <a:solidFill>
                  <a:schemeClr val="dk1"/>
                </a:solidFill>
                <a:latin typeface="Arial"/>
                <a:ea typeface="Arial"/>
                <a:cs typeface="Arial"/>
                <a:sym typeface="Arial"/>
              </a:rPr>
              <a:t>Không được chạm tay vào que đo.</a:t>
            </a:r>
            <a:endParaRPr/>
          </a:p>
          <a:p>
            <a:pPr indent="-152400" lvl="0" marL="0" marR="0" rtl="0" algn="just">
              <a:lnSpc>
                <a:spcPct val="100000"/>
              </a:lnSpc>
              <a:spcBef>
                <a:spcPts val="1200"/>
              </a:spcBef>
              <a:spcAft>
                <a:spcPts val="0"/>
              </a:spcAft>
              <a:buClr>
                <a:schemeClr val="dk1"/>
              </a:buClr>
              <a:buSzPts val="2400"/>
              <a:buFont typeface="Arial"/>
              <a:buChar char="-"/>
            </a:pPr>
            <a:r>
              <a:rPr b="1" i="0" lang="en-US" sz="2400" u="none">
                <a:solidFill>
                  <a:schemeClr val="dk1"/>
                </a:solidFill>
                <a:latin typeface="Arial"/>
                <a:ea typeface="Arial"/>
                <a:cs typeface="Arial"/>
                <a:sym typeface="Arial"/>
              </a:rPr>
              <a:t> Nếu để thang đo quá lớn, khi đo kim chỉ nhích lên một chút, như vậy khó đọc trị số và không chính xác, để đọc dễ dàng và chính xác hơn chúng ta di chuyển dần về thang đo nhỏ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20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2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2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29"/>
          <p:cNvSpPr txBox="1"/>
          <p:nvPr/>
        </p:nvSpPr>
        <p:spPr>
          <a:xfrm>
            <a:off x="107950" y="287337"/>
            <a:ext cx="8893175"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NGUYÊN TẮC CHUNG KHI ĐO ĐIỆN TRỞ</a:t>
            </a:r>
            <a:endParaRPr/>
          </a:p>
        </p:txBody>
      </p:sp>
      <p:sp>
        <p:nvSpPr>
          <p:cNvPr id="565" name="Google Shape;565;p29"/>
          <p:cNvSpPr txBox="1"/>
          <p:nvPr/>
        </p:nvSpPr>
        <p:spPr>
          <a:xfrm>
            <a:off x="304800" y="838200"/>
            <a:ext cx="3225800" cy="396875"/>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6600CC"/>
              </a:buClr>
              <a:buSzPts val="2000"/>
              <a:buFont typeface="Arimo"/>
              <a:buNone/>
            </a:pPr>
            <a:r>
              <a:rPr b="1" i="0" lang="en-US" sz="2000" u="none">
                <a:solidFill>
                  <a:srgbClr val="6600CC"/>
                </a:solidFill>
                <a:latin typeface="Arimo"/>
                <a:ea typeface="Arimo"/>
                <a:cs typeface="Arimo"/>
                <a:sym typeface="Arimo"/>
              </a:rPr>
              <a:t>1. </a:t>
            </a:r>
            <a:r>
              <a:rPr b="1" i="0" lang="en-US" sz="2000" u="sng">
                <a:solidFill>
                  <a:srgbClr val="6600CC"/>
                </a:solidFill>
                <a:latin typeface="Arimo"/>
                <a:ea typeface="Arimo"/>
                <a:cs typeface="Arimo"/>
                <a:sym typeface="Arimo"/>
              </a:rPr>
              <a:t>Điều chỉnh  núm chỉnh 0</a:t>
            </a:r>
            <a:endParaRPr/>
          </a:p>
        </p:txBody>
      </p:sp>
      <p:sp>
        <p:nvSpPr>
          <p:cNvPr id="566" name="Google Shape;566;p29"/>
          <p:cNvSpPr txBox="1"/>
          <p:nvPr/>
        </p:nvSpPr>
        <p:spPr>
          <a:xfrm>
            <a:off x="609600" y="1219200"/>
            <a:ext cx="8153400" cy="118745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just">
              <a:lnSpc>
                <a:spcPct val="100000"/>
              </a:lnSpc>
              <a:spcBef>
                <a:spcPts val="0"/>
              </a:spcBef>
              <a:spcAft>
                <a:spcPts val="0"/>
              </a:spcAft>
              <a:buClr>
                <a:srgbClr val="660066"/>
              </a:buClr>
              <a:buSzPts val="2400"/>
              <a:buFont typeface="Arimo"/>
              <a:buNone/>
            </a:pPr>
            <a:r>
              <a:rPr b="1" i="0" lang="en-US" sz="2400" u="none">
                <a:solidFill>
                  <a:srgbClr val="660066"/>
                </a:solidFill>
                <a:latin typeface="Arimo"/>
                <a:ea typeface="Arimo"/>
                <a:cs typeface="Arimo"/>
                <a:sym typeface="Arimo"/>
              </a:rPr>
              <a:t>Chập mạch hai đầu que đo (nghĩa là điện trở đo bằng 0), nếu kim chưa chỉ về 0 thì cần phải xoay núm chỉnh 0 để kim chỉ về số 0 của thang đo.</a:t>
            </a:r>
            <a:endParaRPr/>
          </a:p>
        </p:txBody>
      </p:sp>
      <p:sp>
        <p:nvSpPr>
          <p:cNvPr id="567" name="Google Shape;567;p29"/>
          <p:cNvSpPr txBox="1"/>
          <p:nvPr/>
        </p:nvSpPr>
        <p:spPr>
          <a:xfrm>
            <a:off x="609600" y="2362200"/>
            <a:ext cx="8001000" cy="457200"/>
          </a:xfrm>
          <a:prstGeom prst="rect">
            <a:avLst/>
          </a:prstGeom>
          <a:noFill/>
          <a:ln>
            <a:noFill/>
          </a:ln>
        </p:spPr>
        <p:txBody>
          <a:bodyPr anchorCtr="0" anchor="t" bIns="46800" lIns="90000" spcFirstLastPara="1" rIns="90000" wrap="square" tIns="46800">
            <a:spAutoFit/>
          </a:bodyPr>
          <a:lstStyle/>
          <a:p>
            <a:pPr indent="0" lvl="0" marL="0" marR="0" rtl="0" algn="just">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Thao tác này cần được thực hiện cho mỗi lần đo.</a:t>
            </a:r>
            <a:endParaRPr/>
          </a:p>
        </p:txBody>
      </p:sp>
      <p:sp>
        <p:nvSpPr>
          <p:cNvPr id="568" name="Google Shape;568;p29"/>
          <p:cNvSpPr txBox="1"/>
          <p:nvPr/>
        </p:nvSpPr>
        <p:spPr>
          <a:xfrm>
            <a:off x="228600" y="2819400"/>
            <a:ext cx="2011362" cy="45720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6600CC"/>
              </a:buClr>
              <a:buSzPts val="2400"/>
              <a:buFont typeface="Arimo"/>
              <a:buNone/>
            </a:pPr>
            <a:r>
              <a:rPr b="1" i="0" lang="en-US" sz="2400" u="none">
                <a:solidFill>
                  <a:srgbClr val="6600CC"/>
                </a:solidFill>
                <a:latin typeface="Arimo"/>
                <a:ea typeface="Arimo"/>
                <a:cs typeface="Arimo"/>
                <a:sym typeface="Arimo"/>
              </a:rPr>
              <a:t>2. </a:t>
            </a:r>
            <a:r>
              <a:rPr b="1" i="0" lang="en-US" sz="2400" u="sng">
                <a:solidFill>
                  <a:srgbClr val="6600CC"/>
                </a:solidFill>
                <a:latin typeface="Arimo"/>
                <a:ea typeface="Arimo"/>
                <a:cs typeface="Arimo"/>
                <a:sym typeface="Arimo"/>
              </a:rPr>
              <a:t>Đo điện trở</a:t>
            </a:r>
            <a:endParaRPr/>
          </a:p>
        </p:txBody>
      </p:sp>
      <p:sp>
        <p:nvSpPr>
          <p:cNvPr id="569" name="Google Shape;569;p29"/>
          <p:cNvSpPr txBox="1"/>
          <p:nvPr/>
        </p:nvSpPr>
        <p:spPr>
          <a:xfrm>
            <a:off x="457200" y="3352800"/>
            <a:ext cx="5233987" cy="1552575"/>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just">
              <a:lnSpc>
                <a:spcPct val="100000"/>
              </a:lnSpc>
              <a:spcBef>
                <a:spcPts val="0"/>
              </a:spcBef>
              <a:spcAft>
                <a:spcPts val="0"/>
              </a:spcAft>
              <a:buClr>
                <a:srgbClr val="6600CC"/>
              </a:buClr>
              <a:buSzPts val="2400"/>
              <a:buFont typeface="Arimo"/>
              <a:buNone/>
            </a:pPr>
            <a:r>
              <a:rPr b="1" i="0" lang="en-US" sz="2400" u="none">
                <a:solidFill>
                  <a:srgbClr val="6600CC"/>
                </a:solidFill>
                <a:latin typeface="Arimo"/>
                <a:ea typeface="Arimo"/>
                <a:cs typeface="Arimo"/>
                <a:sym typeface="Arimo"/>
              </a:rPr>
              <a:t>Khi đo cần bắt đầu thang đo lớn nhất rồi giảm dần, cho đến khi nhận được kết quả đo thích hợp. Điều này tránh cho kim bị va đập mạnh.</a:t>
            </a:r>
            <a:endParaRPr/>
          </a:p>
        </p:txBody>
      </p:sp>
      <p:sp>
        <p:nvSpPr>
          <p:cNvPr id="570" name="Google Shape;570;p29"/>
          <p:cNvSpPr txBox="1"/>
          <p:nvPr/>
        </p:nvSpPr>
        <p:spPr>
          <a:xfrm>
            <a:off x="457200" y="4876800"/>
            <a:ext cx="5832475" cy="118745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just">
              <a:lnSpc>
                <a:spcPct val="100000"/>
              </a:lnSpc>
              <a:spcBef>
                <a:spcPts val="0"/>
              </a:spcBef>
              <a:spcAft>
                <a:spcPts val="0"/>
              </a:spcAft>
              <a:buClr>
                <a:schemeClr val="dk1"/>
              </a:buClr>
              <a:buSzPts val="2400"/>
              <a:buFont typeface="Arimo"/>
              <a:buNone/>
            </a:pPr>
            <a:r>
              <a:rPr b="1" i="0" lang="en-US" sz="2400" u="none">
                <a:solidFill>
                  <a:schemeClr val="dk1"/>
                </a:solidFill>
                <a:latin typeface="Arimo"/>
                <a:ea typeface="Arimo"/>
                <a:cs typeface="Arimo"/>
                <a:sym typeface="Arimo"/>
              </a:rPr>
              <a:t>Chọn thang R x 1k. Nối chập mạch hai đầu que đo và hiệu chỉnh để kim về 0. Lần lượt thực hiện đo các điện trở.</a:t>
            </a:r>
            <a:endParaRPr/>
          </a:p>
        </p:txBody>
      </p:sp>
      <p:sp>
        <p:nvSpPr>
          <p:cNvPr id="571" name="Google Shape;571;p29"/>
          <p:cNvSpPr txBox="1"/>
          <p:nvPr/>
        </p:nvSpPr>
        <p:spPr>
          <a:xfrm>
            <a:off x="457200" y="6035675"/>
            <a:ext cx="8382000" cy="822325"/>
          </a:xfrm>
          <a:prstGeom prst="rect">
            <a:avLst/>
          </a:prstGeom>
          <a:noFill/>
          <a:ln>
            <a:noFill/>
          </a:ln>
        </p:spPr>
        <p:txBody>
          <a:bodyPr anchorCtr="0" anchor="t" bIns="46800" lIns="90000" spcFirstLastPara="1" rIns="90000" wrap="square" tIns="46800">
            <a:spAutoFit/>
          </a:bodyPr>
          <a:lstStyle/>
          <a:p>
            <a:pPr indent="0" lvl="0" marL="0" marR="0" rtl="0" algn="just">
              <a:lnSpc>
                <a:spcPct val="100000"/>
              </a:lnSpc>
              <a:spcBef>
                <a:spcPts val="0"/>
              </a:spcBef>
              <a:spcAft>
                <a:spcPts val="0"/>
              </a:spcAft>
              <a:buClr>
                <a:srgbClr val="660066"/>
              </a:buClr>
              <a:buSzPts val="2400"/>
              <a:buFont typeface="Arimo"/>
              <a:buNone/>
            </a:pPr>
            <a:r>
              <a:rPr b="1" i="0" lang="en-US" sz="2400" u="none">
                <a:solidFill>
                  <a:srgbClr val="660066"/>
                </a:solidFill>
                <a:latin typeface="Arimo"/>
                <a:ea typeface="Arimo"/>
                <a:cs typeface="Arimo"/>
                <a:sym typeface="Arimo"/>
              </a:rPr>
              <a:t>Không chạm tay vào các đầu kim đo hoặc các phần tử đo vì điện trở người gây sai số đo.</a:t>
            </a:r>
            <a:endParaRPr/>
          </a:p>
        </p:txBody>
      </p:sp>
      <p:pic>
        <p:nvPicPr>
          <p:cNvPr descr="05040" id="572" name="Google Shape;572;p29"/>
          <p:cNvPicPr preferRelativeResize="0"/>
          <p:nvPr/>
        </p:nvPicPr>
        <p:blipFill rotWithShape="1">
          <a:blip r:embed="rId3">
            <a:alphaModFix/>
          </a:blip>
          <a:srcRect b="0" l="0" r="0" t="0"/>
          <a:stretch/>
        </p:blipFill>
        <p:spPr>
          <a:xfrm>
            <a:off x="5724525" y="2924175"/>
            <a:ext cx="3384550" cy="2978150"/>
          </a:xfrm>
          <a:prstGeom prst="rect">
            <a:avLst/>
          </a:prstGeom>
          <a:noFill/>
          <a:ln>
            <a:noFill/>
          </a:ln>
        </p:spPr>
      </p:pic>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2000"/>
                                        <p:tgtEl>
                                          <p:spTgt spid="57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txBox="1"/>
          <p:nvPr/>
        </p:nvSpPr>
        <p:spPr>
          <a:xfrm>
            <a:off x="2362200" y="381000"/>
            <a:ext cx="36576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CC"/>
              </a:buClr>
              <a:buSzPts val="2800"/>
              <a:buFont typeface="Tahoma"/>
              <a:buNone/>
            </a:pPr>
            <a:r>
              <a:rPr b="1" i="0" lang="en-US" sz="2800" u="none">
                <a:solidFill>
                  <a:srgbClr val="6600CC"/>
                </a:solidFill>
                <a:latin typeface="Tahoma"/>
                <a:ea typeface="Tahoma"/>
                <a:cs typeface="Tahoma"/>
                <a:sym typeface="Tahoma"/>
              </a:rPr>
              <a:t>KiỂM TRA BÀI CŨ</a:t>
            </a:r>
            <a:endParaRPr/>
          </a:p>
        </p:txBody>
      </p:sp>
      <p:sp>
        <p:nvSpPr>
          <p:cNvPr id="113" name="Google Shape;113;p3"/>
          <p:cNvSpPr txBox="1"/>
          <p:nvPr/>
        </p:nvSpPr>
        <p:spPr>
          <a:xfrm>
            <a:off x="457200" y="914400"/>
            <a:ext cx="8001000" cy="822325"/>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1" i="0" lang="en-US" sz="2400" u="sng">
                <a:solidFill>
                  <a:schemeClr val="dk1"/>
                </a:solidFill>
                <a:latin typeface="Arial"/>
                <a:ea typeface="Arial"/>
                <a:cs typeface="Arial"/>
                <a:sym typeface="Arial"/>
              </a:rPr>
              <a:t>?</a:t>
            </a:r>
            <a:r>
              <a:rPr b="1" i="0" lang="en-US" sz="2400" u="none">
                <a:solidFill>
                  <a:schemeClr val="dk1"/>
                </a:solidFill>
                <a:latin typeface="Arial"/>
                <a:ea typeface="Arial"/>
                <a:cs typeface="Arial"/>
                <a:sym typeface="Arial"/>
              </a:rPr>
              <a:t> Trên mặt đồng hồ đo điện có ghi:        0,1; 2kV;                              Hãy cho biết ý nghĩa các ký hiệu này?</a:t>
            </a:r>
            <a:endParaRPr/>
          </a:p>
        </p:txBody>
      </p:sp>
      <p:pic>
        <p:nvPicPr>
          <p:cNvPr id="114" name="Google Shape;114;p3"/>
          <p:cNvPicPr preferRelativeResize="0"/>
          <p:nvPr/>
        </p:nvPicPr>
        <p:blipFill rotWithShape="1">
          <a:blip r:embed="rId3">
            <a:alphaModFix/>
          </a:blip>
          <a:srcRect b="0" l="0" r="0" t="0"/>
          <a:stretch/>
        </p:blipFill>
        <p:spPr>
          <a:xfrm>
            <a:off x="6172200" y="914400"/>
            <a:ext cx="757237" cy="457200"/>
          </a:xfrm>
          <a:prstGeom prst="rect">
            <a:avLst/>
          </a:prstGeom>
          <a:noFill/>
          <a:ln>
            <a:noFill/>
          </a:ln>
        </p:spPr>
      </p:pic>
      <p:sp>
        <p:nvSpPr>
          <p:cNvPr id="115" name="Google Shape;115;p3"/>
          <p:cNvSpPr txBox="1"/>
          <p:nvPr/>
        </p:nvSpPr>
        <p:spPr>
          <a:xfrm>
            <a:off x="381000" y="2743200"/>
            <a:ext cx="8283575" cy="822325"/>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0033CC"/>
              </a:buClr>
              <a:buSzPts val="2400"/>
              <a:buFont typeface="Arial"/>
              <a:buNone/>
            </a:pPr>
            <a:r>
              <a:rPr b="1" i="0" lang="en-US" sz="2400" u="none">
                <a:solidFill>
                  <a:srgbClr val="0033CC"/>
                </a:solidFill>
                <a:latin typeface="Arial"/>
                <a:ea typeface="Arial"/>
                <a:cs typeface="Arial"/>
                <a:sym typeface="Arial"/>
              </a:rPr>
              <a:t>Ký hiệu 0,1</a:t>
            </a:r>
            <a:r>
              <a:rPr b="1" i="0" lang="en-US" sz="2400" u="none">
                <a:solidFill>
                  <a:schemeClr val="dk1"/>
                </a:solidFill>
                <a:latin typeface="Arial"/>
                <a:ea typeface="Arial"/>
                <a:cs typeface="Arial"/>
                <a:sym typeface="Arial"/>
              </a:rPr>
              <a:t> cho biết cấp chính xác của đồng hồ đo điện.</a:t>
            </a:r>
            <a:endParaRPr b="1" i="0" sz="24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33CC"/>
              </a:buClr>
              <a:buSzPts val="2400"/>
              <a:buFont typeface="Arial"/>
              <a:buNone/>
            </a:pPr>
            <a:r>
              <a:rPr b="1" i="0" lang="en-US" sz="2400" u="none">
                <a:solidFill>
                  <a:srgbClr val="0033CC"/>
                </a:solidFill>
                <a:latin typeface="Arial"/>
                <a:ea typeface="Arial"/>
                <a:cs typeface="Arial"/>
                <a:sym typeface="Arial"/>
              </a:rPr>
              <a:t>Ký hiệu 2kV</a:t>
            </a:r>
            <a:r>
              <a:rPr b="1" i="0" lang="en-US" sz="2400" u="none">
                <a:solidFill>
                  <a:schemeClr val="dk1"/>
                </a:solidFill>
                <a:latin typeface="Arial"/>
                <a:ea typeface="Arial"/>
                <a:cs typeface="Arial"/>
                <a:sym typeface="Arial"/>
              </a:rPr>
              <a:t> cho biết điện áp thử cách điện.</a:t>
            </a:r>
            <a:endParaRPr/>
          </a:p>
        </p:txBody>
      </p:sp>
      <p:sp>
        <p:nvSpPr>
          <p:cNvPr id="116" name="Google Shape;116;p3"/>
          <p:cNvSpPr txBox="1"/>
          <p:nvPr/>
        </p:nvSpPr>
        <p:spPr>
          <a:xfrm>
            <a:off x="533400" y="1752600"/>
            <a:ext cx="1349375"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Trả lời :</a:t>
            </a:r>
            <a:endParaRPr/>
          </a:p>
        </p:txBody>
      </p:sp>
      <p:sp>
        <p:nvSpPr>
          <p:cNvPr id="117" name="Google Shape;117;p3"/>
          <p:cNvSpPr txBox="1"/>
          <p:nvPr/>
        </p:nvSpPr>
        <p:spPr>
          <a:xfrm>
            <a:off x="2286000" y="2209800"/>
            <a:ext cx="6030912" cy="45720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a:t>
            </a:r>
            <a:r>
              <a:rPr b="1" i="0" lang="en-US" sz="2400" u="none">
                <a:solidFill>
                  <a:schemeClr val="dk1"/>
                </a:solidFill>
                <a:latin typeface="Arial"/>
                <a:ea typeface="Arial"/>
                <a:cs typeface="Arial"/>
                <a:sym typeface="Arial"/>
              </a:rPr>
              <a:t>cho biết khi đo đồng hồ đặt nằm ngang.</a:t>
            </a:r>
            <a:endParaRPr/>
          </a:p>
        </p:txBody>
      </p:sp>
      <p:sp>
        <p:nvSpPr>
          <p:cNvPr id="118" name="Google Shape;118;p3"/>
          <p:cNvSpPr txBox="1"/>
          <p:nvPr/>
        </p:nvSpPr>
        <p:spPr>
          <a:xfrm>
            <a:off x="363537" y="2216150"/>
            <a:ext cx="1368425"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Ký hiệu </a:t>
            </a:r>
            <a:endParaRPr/>
          </a:p>
        </p:txBody>
      </p:sp>
      <p:pic>
        <p:nvPicPr>
          <p:cNvPr id="119" name="Google Shape;119;p3"/>
          <p:cNvPicPr preferRelativeResize="0"/>
          <p:nvPr/>
        </p:nvPicPr>
        <p:blipFill rotWithShape="1">
          <a:blip r:embed="rId4">
            <a:alphaModFix/>
          </a:blip>
          <a:srcRect b="0" l="0" r="0" t="0"/>
          <a:stretch/>
        </p:blipFill>
        <p:spPr>
          <a:xfrm>
            <a:off x="1676400" y="2209800"/>
            <a:ext cx="685800" cy="457200"/>
          </a:xfrm>
          <a:prstGeom prst="rect">
            <a:avLst/>
          </a:prstGeom>
          <a:noFill/>
          <a:ln>
            <a:noFill/>
          </a:ln>
        </p:spPr>
      </p:pic>
      <p:sp>
        <p:nvSpPr>
          <p:cNvPr id="120" name="Google Shape;120;p3"/>
          <p:cNvSpPr txBox="1"/>
          <p:nvPr/>
        </p:nvSpPr>
        <p:spPr>
          <a:xfrm>
            <a:off x="381000" y="3581400"/>
            <a:ext cx="4805362" cy="45720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ahoma"/>
              <a:buNone/>
            </a:pPr>
            <a:r>
              <a:rPr b="1" i="1" lang="en-US" sz="2400" u="sng">
                <a:solidFill>
                  <a:schemeClr val="dk1"/>
                </a:solidFill>
                <a:latin typeface="Tahoma"/>
                <a:ea typeface="Tahoma"/>
                <a:cs typeface="Tahoma"/>
                <a:sym typeface="Tahoma"/>
              </a:rPr>
              <a:t>?</a:t>
            </a:r>
            <a:r>
              <a:rPr b="1" i="1" lang="en-US" sz="2400" u="none">
                <a:solidFill>
                  <a:schemeClr val="dk1"/>
                </a:solidFill>
                <a:latin typeface="Tahoma"/>
                <a:ea typeface="Tahoma"/>
                <a:cs typeface="Tahoma"/>
                <a:sym typeface="Tahoma"/>
              </a:rPr>
              <a:t> Tác dụng của đồng hồ điện?</a:t>
            </a:r>
            <a:r>
              <a:rPr b="1" i="0" lang="en-US" sz="2400" u="none">
                <a:solidFill>
                  <a:schemeClr val="dk1"/>
                </a:solidFill>
                <a:latin typeface="Tahoma"/>
                <a:ea typeface="Tahoma"/>
                <a:cs typeface="Tahoma"/>
                <a:sym typeface="Tahoma"/>
              </a:rPr>
              <a:t> </a:t>
            </a:r>
            <a:endParaRPr/>
          </a:p>
        </p:txBody>
      </p:sp>
      <p:sp>
        <p:nvSpPr>
          <p:cNvPr id="121" name="Google Shape;121;p3"/>
          <p:cNvSpPr txBox="1"/>
          <p:nvPr/>
        </p:nvSpPr>
        <p:spPr>
          <a:xfrm>
            <a:off x="457200" y="4495800"/>
            <a:ext cx="7848600" cy="1552575"/>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0033CC"/>
              </a:buClr>
              <a:buSzPts val="2400"/>
              <a:buFont typeface="Tahoma"/>
              <a:buNone/>
            </a:pPr>
            <a:r>
              <a:rPr b="1" i="0" lang="en-US" sz="2400" u="none">
                <a:solidFill>
                  <a:srgbClr val="0033CC"/>
                </a:solidFill>
                <a:latin typeface="Tahoma"/>
                <a:ea typeface="Tahoma"/>
                <a:cs typeface="Tahoma"/>
                <a:sym typeface="Tahoma"/>
              </a:rPr>
              <a:t>Tác dụng của đồng hồ điện:</a:t>
            </a:r>
            <a:r>
              <a:rPr b="1" i="1" lang="en-US" sz="2400" u="none">
                <a:solidFill>
                  <a:schemeClr val="dk1"/>
                </a:solidFill>
                <a:latin typeface="Tahoma"/>
                <a:ea typeface="Tahoma"/>
                <a:cs typeface="Tahoma"/>
                <a:sym typeface="Tahoma"/>
              </a:rPr>
              <a:t> </a:t>
            </a:r>
            <a:r>
              <a:rPr b="1" i="0" lang="en-US" sz="2400" u="none">
                <a:solidFill>
                  <a:schemeClr val="dk1"/>
                </a:solidFill>
                <a:latin typeface="Tahoma"/>
                <a:ea typeface="Tahoma"/>
                <a:cs typeface="Tahoma"/>
                <a:sym typeface="Tahoma"/>
              </a:rPr>
              <a:t> Đồng hồ đo điện giúp phát hiện những hư hỏng, sự cố kĩ thuật, hiện tượng làm việc không bình thường của mạch điện và đồ dùng điện. </a:t>
            </a:r>
            <a:endParaRPr/>
          </a:p>
        </p:txBody>
      </p:sp>
      <p:sp>
        <p:nvSpPr>
          <p:cNvPr id="122" name="Google Shape;122;p3"/>
          <p:cNvSpPr txBox="1"/>
          <p:nvPr/>
        </p:nvSpPr>
        <p:spPr>
          <a:xfrm>
            <a:off x="381000" y="4038600"/>
            <a:ext cx="1349375" cy="457200"/>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Trả lời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20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2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2000"/>
                                        <p:tgtEl>
                                          <p:spTgt spid="11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2000"/>
                                        <p:tgtEl>
                                          <p:spTgt spid="12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2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j0232133" id="577" name="Google Shape;577;p30"/>
          <p:cNvPicPr preferRelativeResize="0"/>
          <p:nvPr/>
        </p:nvPicPr>
        <p:blipFill rotWithShape="1">
          <a:blip r:embed="rId3">
            <a:alphaModFix/>
          </a:blip>
          <a:srcRect b="0" l="0" r="0" t="0"/>
          <a:stretch/>
        </p:blipFill>
        <p:spPr>
          <a:xfrm>
            <a:off x="304800" y="4430712"/>
            <a:ext cx="2068512" cy="2122487"/>
          </a:xfrm>
          <a:prstGeom prst="rect">
            <a:avLst/>
          </a:prstGeom>
          <a:noFill/>
          <a:ln>
            <a:noFill/>
          </a:ln>
        </p:spPr>
      </p:pic>
      <p:sp>
        <p:nvSpPr>
          <p:cNvPr id="578" name="Google Shape;578;p30"/>
          <p:cNvSpPr/>
          <p:nvPr/>
        </p:nvSpPr>
        <p:spPr>
          <a:xfrm>
            <a:off x="228600" y="304800"/>
            <a:ext cx="7924800" cy="1981200"/>
          </a:xfrm>
          <a:prstGeom prst="cloudCallout">
            <a:avLst>
              <a:gd fmla="val 3319" name="adj1"/>
              <a:gd fmla="val 44498" name="adj2"/>
            </a:avLst>
          </a:prstGeom>
          <a:solidFill>
            <a:srgbClr val="CCFFCC"/>
          </a:solidFill>
          <a:ln cap="flat" cmpd="sng" w="9525">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Mình tóm tắt quy trình đo điện trở bằng đồng hồ vạn năng (VOM, AVO, …) như thế nào đây ?</a:t>
            </a:r>
            <a:endParaRPr/>
          </a:p>
        </p:txBody>
      </p:sp>
      <p:sp>
        <p:nvSpPr>
          <p:cNvPr id="579" name="Google Shape;579;p30"/>
          <p:cNvSpPr txBox="1"/>
          <p:nvPr/>
        </p:nvSpPr>
        <p:spPr>
          <a:xfrm>
            <a:off x="3962400" y="2667000"/>
            <a:ext cx="3810000" cy="337820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hlink"/>
              </a:buClr>
              <a:buSzPts val="2400"/>
              <a:buFont typeface="Tahoma"/>
              <a:buNone/>
            </a:pPr>
            <a:r>
              <a:rPr b="1" i="0" lang="en-US" sz="2400" u="none">
                <a:solidFill>
                  <a:schemeClr val="hlink"/>
                </a:solidFill>
                <a:latin typeface="Tahoma"/>
                <a:ea typeface="Tahoma"/>
                <a:cs typeface="Tahoma"/>
                <a:sym typeface="Tahoma"/>
              </a:rPr>
              <a:t>Quy trình đo đện trở bằng VOM, AVO :</a:t>
            </a:r>
            <a:endParaRPr/>
          </a:p>
          <a:p>
            <a:pPr indent="0" lvl="0" marL="0" marR="0" rtl="0" algn="just">
              <a:lnSpc>
                <a:spcPct val="100000"/>
              </a:lnSpc>
              <a:spcBef>
                <a:spcPts val="0"/>
              </a:spcBef>
              <a:spcAft>
                <a:spcPts val="0"/>
              </a:spcAft>
              <a:buClr>
                <a:srgbClr val="9900CC"/>
              </a:buClr>
              <a:buSzPts val="2400"/>
              <a:buFont typeface="Tahoma"/>
              <a:buNone/>
            </a:pPr>
            <a:r>
              <a:rPr b="1" i="1" lang="en-US" sz="2400" u="none">
                <a:solidFill>
                  <a:srgbClr val="9900CC"/>
                </a:solidFill>
                <a:latin typeface="Tahoma"/>
                <a:ea typeface="Tahoma"/>
                <a:cs typeface="Tahoma"/>
                <a:sym typeface="Tahoma"/>
              </a:rPr>
              <a:t>- Ước lượng giá trị điện trở cần đo. </a:t>
            </a:r>
            <a:endParaRPr/>
          </a:p>
          <a:p>
            <a:pPr indent="0" lvl="0" marL="0" marR="0" rtl="0" algn="just">
              <a:lnSpc>
                <a:spcPct val="100000"/>
              </a:lnSpc>
              <a:spcBef>
                <a:spcPts val="0"/>
              </a:spcBef>
              <a:spcAft>
                <a:spcPts val="0"/>
              </a:spcAft>
              <a:buClr>
                <a:srgbClr val="9900CC"/>
              </a:buClr>
              <a:buSzPts val="2400"/>
              <a:buFont typeface="Tahoma"/>
              <a:buNone/>
            </a:pPr>
            <a:r>
              <a:rPr b="1" i="1" lang="en-US" sz="2400" u="none">
                <a:solidFill>
                  <a:srgbClr val="9900CC"/>
                </a:solidFill>
                <a:latin typeface="Tahoma"/>
                <a:ea typeface="Tahoma"/>
                <a:cs typeface="Tahoma"/>
                <a:sym typeface="Tahoma"/>
              </a:rPr>
              <a:t>- Xác định thang đo.</a:t>
            </a:r>
            <a:endParaRPr/>
          </a:p>
          <a:p>
            <a:pPr indent="0" lvl="0" marL="0" marR="0" rtl="0" algn="just">
              <a:lnSpc>
                <a:spcPct val="100000"/>
              </a:lnSpc>
              <a:spcBef>
                <a:spcPts val="0"/>
              </a:spcBef>
              <a:spcAft>
                <a:spcPts val="0"/>
              </a:spcAft>
              <a:buClr>
                <a:srgbClr val="9900CC"/>
              </a:buClr>
              <a:buSzPts val="2400"/>
              <a:buFont typeface="Tahoma"/>
              <a:buNone/>
            </a:pPr>
            <a:r>
              <a:rPr b="1" i="1" lang="en-US" sz="2400" u="none">
                <a:solidFill>
                  <a:srgbClr val="9900CC"/>
                </a:solidFill>
                <a:latin typeface="Tahoma"/>
                <a:ea typeface="Tahoma"/>
                <a:cs typeface="Tahoma"/>
                <a:sym typeface="Tahoma"/>
              </a:rPr>
              <a:t>- Chỉnh kim  ôm kế về 0 ( vạch số không)  </a:t>
            </a:r>
            <a:endParaRPr/>
          </a:p>
          <a:p>
            <a:pPr indent="0" lvl="0" marL="0" marR="0" rtl="0" algn="just">
              <a:lnSpc>
                <a:spcPct val="100000"/>
              </a:lnSpc>
              <a:spcBef>
                <a:spcPts val="0"/>
              </a:spcBef>
              <a:spcAft>
                <a:spcPts val="0"/>
              </a:spcAft>
              <a:buClr>
                <a:srgbClr val="9900CC"/>
              </a:buClr>
              <a:buSzPts val="2400"/>
              <a:buFont typeface="Tahoma"/>
              <a:buNone/>
            </a:pPr>
            <a:r>
              <a:rPr b="1" i="1" lang="en-US" sz="2400" u="none">
                <a:solidFill>
                  <a:srgbClr val="9900CC"/>
                </a:solidFill>
                <a:latin typeface="Tahoma"/>
                <a:ea typeface="Tahoma"/>
                <a:cs typeface="Tahoma"/>
                <a:sym typeface="Tahoma"/>
              </a:rPr>
              <a:t>- Tiến hành đo. </a:t>
            </a:r>
            <a:endParaRPr/>
          </a:p>
          <a:p>
            <a:pPr indent="0" lvl="0" marL="0" marR="0" rtl="0" algn="just">
              <a:lnSpc>
                <a:spcPct val="100000"/>
              </a:lnSpc>
              <a:spcBef>
                <a:spcPts val="0"/>
              </a:spcBef>
              <a:spcAft>
                <a:spcPts val="0"/>
              </a:spcAft>
              <a:buClr>
                <a:srgbClr val="9900CC"/>
              </a:buClr>
              <a:buSzPts val="2400"/>
              <a:buFont typeface="Tahoma"/>
              <a:buNone/>
            </a:pPr>
            <a:r>
              <a:rPr b="1" i="1" lang="en-US" sz="2400" u="none">
                <a:solidFill>
                  <a:srgbClr val="9900CC"/>
                </a:solidFill>
                <a:latin typeface="Tahoma"/>
                <a:ea typeface="Tahoma"/>
                <a:cs typeface="Tahoma"/>
                <a:sym typeface="Tahoma"/>
              </a:rPr>
              <a:t>- Đọc và ghi kết quả đo</a:t>
            </a:r>
            <a:r>
              <a:rPr b="1" i="0" lang="en-US" sz="2400" u="none">
                <a:solidFill>
                  <a:schemeClr val="dk1"/>
                </a:solidFill>
                <a:latin typeface="Tahoma"/>
                <a:ea typeface="Tahoma"/>
                <a:cs typeface="Tahoma"/>
                <a:sym typeface="Tahoma"/>
              </a:rPr>
              <a:t>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30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8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1"/>
          <p:cNvSpPr txBox="1"/>
          <p:nvPr/>
        </p:nvSpPr>
        <p:spPr>
          <a:xfrm>
            <a:off x="3505200" y="1676400"/>
            <a:ext cx="52578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3300"/>
              </a:buClr>
              <a:buSzPts val="2400"/>
              <a:buFont typeface="Tahoma"/>
              <a:buNone/>
            </a:pPr>
            <a:r>
              <a:rPr b="1" i="0" lang="en-US" sz="2400" u="none">
                <a:solidFill>
                  <a:srgbClr val="FF3300"/>
                </a:solidFill>
                <a:latin typeface="Tahoma"/>
                <a:ea typeface="Tahoma"/>
                <a:cs typeface="Tahoma"/>
                <a:sym typeface="Tahoma"/>
              </a:rPr>
              <a:t>Cách sử dụng đồng hồ vạn năng:</a:t>
            </a:r>
            <a:endParaRPr/>
          </a:p>
        </p:txBody>
      </p:sp>
      <p:sp>
        <p:nvSpPr>
          <p:cNvPr id="585" name="Google Shape;585;p31"/>
          <p:cNvSpPr txBox="1"/>
          <p:nvPr/>
        </p:nvSpPr>
        <p:spPr>
          <a:xfrm>
            <a:off x="3429000" y="2133600"/>
            <a:ext cx="5486400" cy="4511675"/>
          </a:xfrm>
          <a:prstGeom prst="rect">
            <a:avLst/>
          </a:prstGeom>
          <a:solidFill>
            <a:srgbClr val="CCFFCC"/>
          </a:solidFill>
          <a:ln cap="flat" cmpd="dbl" w="381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2400"/>
              <a:buFont typeface="Arial"/>
              <a:buAutoNum type="arabicPeriod"/>
            </a:pPr>
            <a:r>
              <a:rPr b="1" i="0" lang="en-US" sz="2400" u="none">
                <a:solidFill>
                  <a:schemeClr val="dk1"/>
                </a:solidFill>
                <a:latin typeface="Arial"/>
                <a:ea typeface="Arial"/>
                <a:cs typeface="Arial"/>
                <a:sym typeface="Arial"/>
              </a:rPr>
              <a:t>Chỉnh núm xoay về phần đại lượng cần đo ở thang đo cao nhất rồi giảm dần để tránh vượt quá giới hạn đo. </a:t>
            </a:r>
            <a:endParaRPr/>
          </a:p>
          <a:p>
            <a:pPr indent="-342900" lvl="0" marL="342900" marR="0" rtl="0" algn="just">
              <a:lnSpc>
                <a:spcPct val="100000"/>
              </a:lnSpc>
              <a:spcBef>
                <a:spcPts val="0"/>
              </a:spcBef>
              <a:spcAft>
                <a:spcPts val="0"/>
              </a:spcAft>
              <a:buClr>
                <a:schemeClr val="dk1"/>
              </a:buClr>
              <a:buSzPts val="2400"/>
              <a:buFont typeface="Arial"/>
              <a:buAutoNum type="arabicPeriod"/>
            </a:pPr>
            <a:r>
              <a:rPr b="1" i="0" lang="en-US" sz="2400" u="none">
                <a:solidFill>
                  <a:schemeClr val="dk1"/>
                </a:solidFill>
                <a:latin typeface="Arial"/>
                <a:ea typeface="Arial"/>
                <a:cs typeface="Arial"/>
                <a:sym typeface="Arial"/>
              </a:rPr>
              <a:t>Chỉnh kim về vạch số 0 (không) trên thang đo.</a:t>
            </a:r>
            <a:endParaRPr/>
          </a:p>
          <a:p>
            <a:pPr indent="-342900" lvl="0" marL="342900" marR="0" rtl="0" algn="just">
              <a:lnSpc>
                <a:spcPct val="100000"/>
              </a:lnSpc>
              <a:spcBef>
                <a:spcPts val="0"/>
              </a:spcBef>
              <a:spcAft>
                <a:spcPts val="0"/>
              </a:spcAft>
              <a:buClr>
                <a:schemeClr val="dk1"/>
              </a:buClr>
              <a:buSzPts val="2400"/>
              <a:buFont typeface="Arial"/>
              <a:buAutoNum type="arabicPeriod"/>
            </a:pPr>
            <a:r>
              <a:rPr b="1" i="0" lang="en-US" sz="2400" u="none">
                <a:solidFill>
                  <a:schemeClr val="dk1"/>
                </a:solidFill>
                <a:latin typeface="Arial"/>
                <a:ea typeface="Arial"/>
                <a:cs typeface="Arial"/>
                <a:sym typeface="Arial"/>
              </a:rPr>
              <a:t>Đọc số đo ở thang đo tương ứng với giới hạn đo phù hợp.</a:t>
            </a:r>
            <a:endParaRPr/>
          </a:p>
          <a:p>
            <a:pPr indent="-342900" lvl="0" marL="342900" marR="0" rtl="0" algn="just">
              <a:lnSpc>
                <a:spcPct val="100000"/>
              </a:lnSpc>
              <a:spcBef>
                <a:spcPts val="0"/>
              </a:spcBef>
              <a:spcAft>
                <a:spcPts val="0"/>
              </a:spcAft>
              <a:buClr>
                <a:schemeClr val="dk1"/>
              </a:buClr>
              <a:buSzPts val="2400"/>
              <a:buFont typeface="Arial"/>
              <a:buAutoNum type="arabicPeriod"/>
            </a:pPr>
            <a:r>
              <a:rPr b="1" i="0" lang="en-US" sz="2400" u="none">
                <a:solidFill>
                  <a:schemeClr val="dk1"/>
                </a:solidFill>
                <a:latin typeface="Arial"/>
                <a:ea typeface="Arial"/>
                <a:cs typeface="Arial"/>
                <a:sym typeface="Arial"/>
              </a:rPr>
              <a:t>Khi đo điện trở, bật công tắc xoay về phần đo ohm, chập 2 đầu que đo, chỉnh kim về vạch số 0 trên thang ohm rồi đo ngay.</a:t>
            </a:r>
            <a:endParaRPr/>
          </a:p>
        </p:txBody>
      </p:sp>
      <p:pic>
        <p:nvPicPr>
          <p:cNvPr descr="j0232133" id="586" name="Google Shape;586;p31"/>
          <p:cNvPicPr preferRelativeResize="0"/>
          <p:nvPr/>
        </p:nvPicPr>
        <p:blipFill rotWithShape="1">
          <a:blip r:embed="rId3">
            <a:alphaModFix/>
          </a:blip>
          <a:srcRect b="0" l="0" r="0" t="0"/>
          <a:stretch/>
        </p:blipFill>
        <p:spPr>
          <a:xfrm>
            <a:off x="304800" y="4430712"/>
            <a:ext cx="2068512" cy="2122487"/>
          </a:xfrm>
          <a:prstGeom prst="rect">
            <a:avLst/>
          </a:prstGeom>
          <a:noFill/>
          <a:ln>
            <a:noFill/>
          </a:ln>
        </p:spPr>
      </p:pic>
      <p:sp>
        <p:nvSpPr>
          <p:cNvPr id="587" name="Google Shape;587;p31"/>
          <p:cNvSpPr/>
          <p:nvPr/>
        </p:nvSpPr>
        <p:spPr>
          <a:xfrm>
            <a:off x="228600" y="304800"/>
            <a:ext cx="3200400" cy="2438400"/>
          </a:xfrm>
          <a:prstGeom prst="cloudCallout">
            <a:avLst>
              <a:gd fmla="val 8218" name="adj1"/>
              <a:gd fmla="val 36155" name="adj2"/>
            </a:avLst>
          </a:prstGeom>
          <a:solidFill>
            <a:srgbClr val="CCFFFF"/>
          </a:solidFill>
          <a:ln cap="flat" cmpd="sng" w="9525">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hlink"/>
              </a:buClr>
              <a:buSzPts val="2400"/>
              <a:buFont typeface="Arial"/>
              <a:buNone/>
            </a:pPr>
            <a:r>
              <a:rPr b="1" i="0" lang="en-US" sz="2400" u="none">
                <a:solidFill>
                  <a:schemeClr val="hlink"/>
                </a:solidFill>
                <a:latin typeface="Arial"/>
                <a:ea typeface="Arial"/>
                <a:cs typeface="Arial"/>
                <a:sym typeface="Arial"/>
              </a:rPr>
              <a:t>Tóm tắt cách sử dụng đồng hồ vạn năng (VOM)</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30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500"/>
                                        <p:tgtEl>
                                          <p:spTgt spid="5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20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2"/>
          <p:cNvSpPr txBox="1"/>
          <p:nvPr/>
        </p:nvSpPr>
        <p:spPr>
          <a:xfrm>
            <a:off x="838200" y="838200"/>
            <a:ext cx="7315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800"/>
              <a:buFont typeface="Tahoma"/>
              <a:buNone/>
            </a:pPr>
            <a:r>
              <a:rPr b="1" i="0" lang="en-US" sz="2800" u="none">
                <a:solidFill>
                  <a:srgbClr val="0000CC"/>
                </a:solidFill>
                <a:latin typeface="Tahoma"/>
                <a:ea typeface="Tahoma"/>
                <a:cs typeface="Tahoma"/>
                <a:sym typeface="Tahoma"/>
              </a:rPr>
              <a:t>CHUẨN BỊ THỰC HÀNH TiẾT TiẾP THEO</a:t>
            </a:r>
            <a:endParaRPr/>
          </a:p>
        </p:txBody>
      </p:sp>
      <p:sp>
        <p:nvSpPr>
          <p:cNvPr id="594" name="Google Shape;594;p32"/>
          <p:cNvSpPr txBox="1"/>
          <p:nvPr/>
        </p:nvSpPr>
        <p:spPr>
          <a:xfrm>
            <a:off x="457200" y="1524000"/>
            <a:ext cx="7843837" cy="45720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6600"/>
              </a:buClr>
              <a:buSzPts val="2400"/>
              <a:buFont typeface="Tahoma"/>
              <a:buNone/>
            </a:pPr>
            <a:r>
              <a:rPr b="1" i="0" lang="en-US" sz="2400" u="none">
                <a:solidFill>
                  <a:srgbClr val="006600"/>
                </a:solidFill>
                <a:latin typeface="Tahoma"/>
                <a:ea typeface="Tahoma"/>
                <a:cs typeface="Tahoma"/>
                <a:sym typeface="Tahoma"/>
              </a:rPr>
              <a:t>1. Tìm hiểu các kí hiệu được ghi trên mặt đồng hồ.</a:t>
            </a:r>
            <a:endParaRPr/>
          </a:p>
        </p:txBody>
      </p:sp>
      <p:sp>
        <p:nvSpPr>
          <p:cNvPr id="595" name="Google Shape;595;p32"/>
          <p:cNvSpPr txBox="1"/>
          <p:nvPr/>
        </p:nvSpPr>
        <p:spPr>
          <a:xfrm>
            <a:off x="457200" y="2133600"/>
            <a:ext cx="7269162" cy="45720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6600"/>
              </a:buClr>
              <a:buSzPts val="2400"/>
              <a:buFont typeface="Tahoma"/>
              <a:buNone/>
            </a:pPr>
            <a:r>
              <a:rPr b="1" i="0" lang="en-US" sz="2400" u="none">
                <a:solidFill>
                  <a:srgbClr val="006600"/>
                </a:solidFill>
                <a:latin typeface="Tahoma"/>
                <a:ea typeface="Tahoma"/>
                <a:cs typeface="Tahoma"/>
                <a:sym typeface="Tahoma"/>
              </a:rPr>
              <a:t>2. Chức năng của đồng hồ đo: đo đại lượng gì?</a:t>
            </a:r>
            <a:endParaRPr/>
          </a:p>
        </p:txBody>
      </p:sp>
      <p:sp>
        <p:nvSpPr>
          <p:cNvPr id="596" name="Google Shape;596;p32"/>
          <p:cNvSpPr txBox="1"/>
          <p:nvPr/>
        </p:nvSpPr>
        <p:spPr>
          <a:xfrm>
            <a:off x="457200" y="2667000"/>
            <a:ext cx="5872162" cy="45720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6600"/>
              </a:buClr>
              <a:buSzPts val="2400"/>
              <a:buFont typeface="Tahoma"/>
              <a:buNone/>
            </a:pPr>
            <a:r>
              <a:rPr b="1" i="0" lang="en-US" sz="2400" u="none">
                <a:solidFill>
                  <a:srgbClr val="006600"/>
                </a:solidFill>
                <a:latin typeface="Tahoma"/>
                <a:ea typeface="Tahoma"/>
                <a:cs typeface="Tahoma"/>
                <a:sym typeface="Tahoma"/>
              </a:rPr>
              <a:t>3. Tìm hiểu đại lượng đo và thang đo.</a:t>
            </a:r>
            <a:endParaRPr/>
          </a:p>
        </p:txBody>
      </p:sp>
      <p:sp>
        <p:nvSpPr>
          <p:cNvPr id="597" name="Google Shape;597;p32"/>
          <p:cNvSpPr txBox="1"/>
          <p:nvPr/>
        </p:nvSpPr>
        <p:spPr>
          <a:xfrm>
            <a:off x="457200" y="3200400"/>
            <a:ext cx="7632700" cy="822325"/>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just">
              <a:lnSpc>
                <a:spcPct val="100000"/>
              </a:lnSpc>
              <a:spcBef>
                <a:spcPts val="0"/>
              </a:spcBef>
              <a:spcAft>
                <a:spcPts val="0"/>
              </a:spcAft>
              <a:buClr>
                <a:srgbClr val="006600"/>
              </a:buClr>
              <a:buSzPts val="2400"/>
              <a:buFont typeface="Tahoma"/>
              <a:buNone/>
            </a:pPr>
            <a:r>
              <a:rPr b="1" i="0" lang="en-US" sz="2400" u="none">
                <a:solidFill>
                  <a:srgbClr val="006600"/>
                </a:solidFill>
                <a:latin typeface="Tahoma"/>
                <a:ea typeface="Tahoma"/>
                <a:cs typeface="Tahoma"/>
                <a:sym typeface="Tahoma"/>
              </a:rPr>
              <a:t>4. Cấu tạo bên ngoài đồng hồ đo: các bộ phận chính và các núm điều chỉnh của đồng hồ.</a:t>
            </a:r>
            <a:endParaRPr/>
          </a:p>
        </p:txBody>
      </p:sp>
      <p:sp>
        <p:nvSpPr>
          <p:cNvPr id="598" name="Google Shape;598;p32"/>
          <p:cNvSpPr txBox="1"/>
          <p:nvPr/>
        </p:nvSpPr>
        <p:spPr>
          <a:xfrm>
            <a:off x="457200" y="4114800"/>
            <a:ext cx="8377237" cy="457200"/>
          </a:xfrm>
          <a:prstGeom prst="rect">
            <a:avLst/>
          </a:prstGeom>
          <a:noFill/>
          <a:ln>
            <a:noFill/>
          </a:ln>
          <a:effectLst>
            <a:outerShdw blurRad="63500" dir="2700000" dist="17960">
              <a:srgbClr val="7A9999"/>
            </a:outerShdw>
          </a:effectLst>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6600"/>
              </a:buClr>
              <a:buSzPts val="2400"/>
              <a:buFont typeface="Tahoma"/>
              <a:buNone/>
            </a:pPr>
            <a:r>
              <a:rPr b="1" i="0" lang="en-US" sz="2400" u="none">
                <a:solidFill>
                  <a:srgbClr val="006600"/>
                </a:solidFill>
                <a:latin typeface="Tahoma"/>
                <a:ea typeface="Tahoma"/>
                <a:cs typeface="Tahoma"/>
                <a:sym typeface="Tahoma"/>
              </a:rPr>
              <a:t>5. Thực hành đo một số điện trở trên bảng thực hành.</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2000"/>
                                        <p:tgtEl>
                                          <p:spTgt spid="59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2000"/>
                                        <p:tgtEl>
                                          <p:spTgt spid="596"/>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2000"/>
                                        <p:tgtEl>
                                          <p:spTgt spid="597"/>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200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nvSpPr>
        <p:spPr>
          <a:xfrm>
            <a:off x="2438400" y="2667000"/>
            <a:ext cx="4392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Tiết 4,5, - B</a:t>
            </a:r>
            <a:r>
              <a:rPr b="1" i="0" lang="en-US" sz="2400" u="none">
                <a:solidFill>
                  <a:schemeClr val="dk1"/>
                </a:solidFill>
                <a:latin typeface="Arimo"/>
                <a:ea typeface="Arimo"/>
                <a:cs typeface="Arimo"/>
                <a:sym typeface="Arimo"/>
              </a:rPr>
              <a:t>À</a:t>
            </a:r>
            <a:r>
              <a:rPr b="1" i="0" lang="en-US" sz="2400" u="none">
                <a:solidFill>
                  <a:schemeClr val="dk1"/>
                </a:solidFill>
                <a:latin typeface="Arial"/>
                <a:ea typeface="Arial"/>
                <a:cs typeface="Arial"/>
                <a:sym typeface="Arial"/>
              </a:rPr>
              <a:t>I  4</a:t>
            </a:r>
            <a:r>
              <a:rPr b="0" i="0" lang="en-US" sz="2400" u="none">
                <a:solidFill>
                  <a:srgbClr val="00FF00"/>
                </a:solidFill>
                <a:latin typeface="Calibri"/>
                <a:ea typeface="Calibri"/>
                <a:cs typeface="Calibri"/>
                <a:sym typeface="Calibri"/>
              </a:rPr>
              <a:t> </a:t>
            </a:r>
            <a:endParaRPr/>
          </a:p>
        </p:txBody>
      </p:sp>
      <p:sp>
        <p:nvSpPr>
          <p:cNvPr id="128" name="Google Shape;128;p4"/>
          <p:cNvSpPr txBox="1"/>
          <p:nvPr/>
        </p:nvSpPr>
        <p:spPr>
          <a:xfrm>
            <a:off x="838200" y="3048000"/>
            <a:ext cx="7772400" cy="6413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CC"/>
              </a:buClr>
              <a:buSzPts val="3600"/>
              <a:buFont typeface="Tahoma"/>
              <a:buNone/>
            </a:pPr>
            <a:r>
              <a:rPr b="1" i="0" lang="en-US" sz="3600" u="none">
                <a:solidFill>
                  <a:srgbClr val="6600CC"/>
                </a:solidFill>
                <a:latin typeface="Tahoma"/>
                <a:ea typeface="Tahoma"/>
                <a:cs typeface="Tahoma"/>
                <a:sym typeface="Tahoma"/>
              </a:rPr>
              <a:t>SỬ DỤNG ĐỒNG HỒ ĐO ĐIỆN</a:t>
            </a:r>
            <a:endParaRPr/>
          </a:p>
        </p:txBody>
      </p:sp>
      <p:sp>
        <p:nvSpPr>
          <p:cNvPr id="129" name="Google Shape;129;p4"/>
          <p:cNvSpPr txBox="1"/>
          <p:nvPr/>
        </p:nvSpPr>
        <p:spPr>
          <a:xfrm>
            <a:off x="762000" y="1120775"/>
            <a:ext cx="8001000" cy="1200150"/>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Tiết trước các em đã tìm hiểu về  dụng cụ dùng trong lắp đặt mạch điện. Hôm nay các em tìm hiểu Bài 4 “Thực hành: SỬ DỤNG ĐỒNG HỒ ĐIỆN ”.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2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nvSpPr>
        <p:spPr>
          <a:xfrm>
            <a:off x="1981200" y="228600"/>
            <a:ext cx="53340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CC"/>
              </a:buClr>
              <a:buSzPts val="2400"/>
              <a:buFont typeface="Tahoma"/>
              <a:buNone/>
            </a:pPr>
            <a:r>
              <a:rPr b="1" i="0" lang="en-US" sz="2400" u="none">
                <a:solidFill>
                  <a:srgbClr val="0000CC"/>
                </a:solidFill>
                <a:latin typeface="Tahoma"/>
                <a:ea typeface="Tahoma"/>
                <a:cs typeface="Tahoma"/>
                <a:sym typeface="Tahoma"/>
              </a:rPr>
              <a:t>DỤNG CỤ, VẬT LIỆU VÀ THIẾT BỊ</a:t>
            </a:r>
            <a:endParaRPr/>
          </a:p>
        </p:txBody>
      </p:sp>
      <p:pic>
        <p:nvPicPr>
          <p:cNvPr descr="j0232133" id="136" name="Google Shape;136;p5"/>
          <p:cNvPicPr preferRelativeResize="0"/>
          <p:nvPr/>
        </p:nvPicPr>
        <p:blipFill rotWithShape="1">
          <a:blip r:embed="rId3">
            <a:alphaModFix/>
          </a:blip>
          <a:srcRect b="0" l="0" r="0" t="0"/>
          <a:stretch/>
        </p:blipFill>
        <p:spPr>
          <a:xfrm>
            <a:off x="304800" y="4430712"/>
            <a:ext cx="2068512" cy="2122487"/>
          </a:xfrm>
          <a:prstGeom prst="rect">
            <a:avLst/>
          </a:prstGeom>
          <a:noFill/>
          <a:ln>
            <a:noFill/>
          </a:ln>
        </p:spPr>
      </p:pic>
      <p:sp>
        <p:nvSpPr>
          <p:cNvPr id="137" name="Google Shape;137;p5"/>
          <p:cNvSpPr txBox="1"/>
          <p:nvPr/>
        </p:nvSpPr>
        <p:spPr>
          <a:xfrm>
            <a:off x="3348037" y="3810000"/>
            <a:ext cx="5795962" cy="1917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FF"/>
              </a:buClr>
              <a:buSzPts val="2400"/>
              <a:buFont typeface="Tahoma"/>
              <a:buNone/>
            </a:pPr>
            <a:r>
              <a:rPr b="1" i="0" lang="en-US" sz="2400" u="none">
                <a:solidFill>
                  <a:srgbClr val="0000FF"/>
                </a:solidFill>
                <a:latin typeface="Tahoma"/>
                <a:ea typeface="Tahoma"/>
                <a:cs typeface="Tahoma"/>
                <a:sym typeface="Tahoma"/>
              </a:rPr>
              <a:t>Đồng hồ đo điện:</a:t>
            </a:r>
            <a:endParaRPr/>
          </a:p>
          <a:p>
            <a:pPr indent="-152400" lvl="0" marL="0" marR="0" rtl="0" algn="just">
              <a:lnSpc>
                <a:spcPct val="100000"/>
              </a:lnSpc>
              <a:spcBef>
                <a:spcPts val="0"/>
              </a:spcBef>
              <a:spcAft>
                <a:spcPts val="0"/>
              </a:spcAft>
              <a:buClr>
                <a:srgbClr val="993300"/>
              </a:buClr>
              <a:buSzPts val="2400"/>
              <a:buFont typeface="Arial"/>
              <a:buChar char="•"/>
            </a:pPr>
            <a:r>
              <a:rPr b="1" i="0" lang="en-US" sz="2400" u="none">
                <a:solidFill>
                  <a:srgbClr val="993300"/>
                </a:solidFill>
                <a:latin typeface="Arial"/>
                <a:ea typeface="Arial"/>
                <a:cs typeface="Arial"/>
                <a:sym typeface="Arial"/>
              </a:rPr>
              <a:t> Ampe kế </a:t>
            </a:r>
            <a:r>
              <a:rPr b="1" i="1" lang="en-US" sz="2400" u="none">
                <a:solidFill>
                  <a:srgbClr val="993300"/>
                </a:solidFill>
                <a:latin typeface="Arial"/>
                <a:ea typeface="Arial"/>
                <a:cs typeface="Arial"/>
                <a:sym typeface="Arial"/>
              </a:rPr>
              <a:t>(</a:t>
            </a:r>
            <a:r>
              <a:rPr b="1" i="1" lang="en-US" sz="2400" u="none">
                <a:solidFill>
                  <a:srgbClr val="008000"/>
                </a:solidFill>
                <a:latin typeface="Arial"/>
                <a:ea typeface="Arial"/>
                <a:cs typeface="Arial"/>
                <a:sym typeface="Arial"/>
              </a:rPr>
              <a:t>điện từ, thang đo 1A</a:t>
            </a:r>
            <a:r>
              <a:rPr b="1" i="0" lang="en-US" sz="2400" u="none">
                <a:solidFill>
                  <a:srgbClr val="993300"/>
                </a:solidFill>
                <a:latin typeface="Arial"/>
                <a:ea typeface="Arial"/>
                <a:cs typeface="Arial"/>
                <a:sym typeface="Arial"/>
              </a:rPr>
              <a:t>) </a:t>
            </a:r>
            <a:endParaRPr/>
          </a:p>
          <a:p>
            <a:pPr indent="-152400" lvl="0" marL="0" marR="0" rtl="0" algn="just">
              <a:lnSpc>
                <a:spcPct val="100000"/>
              </a:lnSpc>
              <a:spcBef>
                <a:spcPts val="0"/>
              </a:spcBef>
              <a:spcAft>
                <a:spcPts val="0"/>
              </a:spcAft>
              <a:buClr>
                <a:srgbClr val="993300"/>
              </a:buClr>
              <a:buSzPts val="2400"/>
              <a:buFont typeface="Arial"/>
              <a:buChar char="•"/>
            </a:pPr>
            <a:r>
              <a:rPr b="1" i="0" lang="en-US" sz="2400" u="none">
                <a:solidFill>
                  <a:srgbClr val="993300"/>
                </a:solidFill>
                <a:latin typeface="Arial"/>
                <a:ea typeface="Arial"/>
                <a:cs typeface="Arial"/>
                <a:sym typeface="Arial"/>
              </a:rPr>
              <a:t> Vôn kế </a:t>
            </a:r>
            <a:r>
              <a:rPr b="1" i="1" lang="en-US" sz="2400" u="none">
                <a:solidFill>
                  <a:srgbClr val="993300"/>
                </a:solidFill>
                <a:latin typeface="Arial"/>
                <a:ea typeface="Arial"/>
                <a:cs typeface="Arial"/>
                <a:sym typeface="Arial"/>
              </a:rPr>
              <a:t>(</a:t>
            </a:r>
            <a:r>
              <a:rPr b="1" i="1" lang="en-US" sz="2400" u="none">
                <a:solidFill>
                  <a:srgbClr val="008000"/>
                </a:solidFill>
                <a:latin typeface="Arial"/>
                <a:ea typeface="Arial"/>
                <a:cs typeface="Arial"/>
                <a:sym typeface="Arial"/>
              </a:rPr>
              <a:t>điện từ, thang đo 300V</a:t>
            </a:r>
            <a:r>
              <a:rPr b="1" i="0" lang="en-US" sz="2400" u="none">
                <a:solidFill>
                  <a:srgbClr val="993300"/>
                </a:solidFill>
                <a:latin typeface="Arial"/>
                <a:ea typeface="Arial"/>
                <a:cs typeface="Arial"/>
                <a:sym typeface="Arial"/>
              </a:rPr>
              <a:t>) .</a:t>
            </a:r>
            <a:endParaRPr/>
          </a:p>
          <a:p>
            <a:pPr indent="-152400" lvl="0" marL="0" marR="0" rtl="0" algn="just">
              <a:lnSpc>
                <a:spcPct val="100000"/>
              </a:lnSpc>
              <a:spcBef>
                <a:spcPts val="0"/>
              </a:spcBef>
              <a:spcAft>
                <a:spcPts val="0"/>
              </a:spcAft>
              <a:buClr>
                <a:srgbClr val="993300"/>
              </a:buClr>
              <a:buSzPts val="2400"/>
              <a:buFont typeface="Arial"/>
              <a:buChar char="•"/>
            </a:pPr>
            <a:r>
              <a:rPr b="1" i="0" lang="en-US" sz="2400" u="none">
                <a:solidFill>
                  <a:srgbClr val="993300"/>
                </a:solidFill>
                <a:latin typeface="Arial"/>
                <a:ea typeface="Arial"/>
                <a:cs typeface="Arial"/>
                <a:sym typeface="Arial"/>
              </a:rPr>
              <a:t> Ôm kế.</a:t>
            </a:r>
            <a:endParaRPr/>
          </a:p>
          <a:p>
            <a:pPr indent="-152400" lvl="0" marL="0" marR="0" rtl="0" algn="just">
              <a:lnSpc>
                <a:spcPct val="100000"/>
              </a:lnSpc>
              <a:spcBef>
                <a:spcPts val="0"/>
              </a:spcBef>
              <a:spcAft>
                <a:spcPts val="0"/>
              </a:spcAft>
              <a:buClr>
                <a:srgbClr val="993300"/>
              </a:buClr>
              <a:buSzPts val="2400"/>
              <a:buFont typeface="Arial"/>
              <a:buChar char="•"/>
            </a:pPr>
            <a:r>
              <a:rPr b="1" i="0" lang="en-US" sz="2400" u="none">
                <a:solidFill>
                  <a:srgbClr val="993300"/>
                </a:solidFill>
                <a:latin typeface="Arial"/>
                <a:ea typeface="Arial"/>
                <a:cs typeface="Arial"/>
                <a:sym typeface="Arial"/>
              </a:rPr>
              <a:t> Đồng hồ vạn năng.</a:t>
            </a:r>
            <a:endParaRPr/>
          </a:p>
        </p:txBody>
      </p:sp>
      <p:sp>
        <p:nvSpPr>
          <p:cNvPr id="138" name="Google Shape;138;p5"/>
          <p:cNvSpPr/>
          <p:nvPr/>
        </p:nvSpPr>
        <p:spPr>
          <a:xfrm>
            <a:off x="228600" y="762000"/>
            <a:ext cx="7315200" cy="2286000"/>
          </a:xfrm>
          <a:prstGeom prst="cloudCallout">
            <a:avLst>
              <a:gd fmla="val 3595" name="adj1"/>
              <a:gd fmla="val 34245" name="adj2"/>
            </a:avLst>
          </a:prstGeom>
          <a:gradFill>
            <a:gsLst>
              <a:gs pos="0">
                <a:srgbClr val="6B8EB2"/>
              </a:gs>
              <a:gs pos="50000">
                <a:srgbClr val="99CCFF"/>
              </a:gs>
              <a:gs pos="100000">
                <a:srgbClr val="6B8EB2"/>
              </a:gs>
            </a:gsLst>
            <a:lin ang="27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2400"/>
              <a:buFont typeface="Arimo"/>
              <a:buNone/>
            </a:pPr>
            <a:r>
              <a:rPr b="1" i="0" lang="en-US" sz="2400" u="none">
                <a:solidFill>
                  <a:schemeClr val="dk1"/>
                </a:solidFill>
                <a:latin typeface="Arimo"/>
                <a:ea typeface="Arimo"/>
                <a:cs typeface="Arimo"/>
                <a:sym typeface="Arimo"/>
              </a:rPr>
              <a:t>Để thực hành bài “Sử dụng đồng hồ đo điện”, chúng ta cần  phải có những dụng cụ, vật liệu, thiết bị  nào?</a:t>
            </a:r>
            <a:endParaRPr/>
          </a:p>
        </p:txBody>
      </p:sp>
      <p:sp>
        <p:nvSpPr>
          <p:cNvPr id="139" name="Google Shape;139;p5"/>
          <p:cNvSpPr txBox="1"/>
          <p:nvPr/>
        </p:nvSpPr>
        <p:spPr>
          <a:xfrm>
            <a:off x="3352800" y="5670550"/>
            <a:ext cx="5033962" cy="11874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Tahoma"/>
              <a:buNone/>
            </a:pPr>
            <a:r>
              <a:rPr b="1" i="0" lang="en-US" sz="2400" u="none">
                <a:solidFill>
                  <a:srgbClr val="0000FF"/>
                </a:solidFill>
                <a:latin typeface="Tahoma"/>
                <a:ea typeface="Tahoma"/>
                <a:cs typeface="Tahoma"/>
                <a:sym typeface="Tahoma"/>
              </a:rPr>
              <a:t>Vật liệu:</a:t>
            </a:r>
            <a:endParaRPr/>
          </a:p>
          <a:p>
            <a:pPr indent="0" lvl="0" marL="0" marR="0" rtl="0" algn="l">
              <a:lnSpc>
                <a:spcPct val="100000"/>
              </a:lnSpc>
              <a:spcBef>
                <a:spcPts val="0"/>
              </a:spcBef>
              <a:spcAft>
                <a:spcPts val="0"/>
              </a:spcAft>
              <a:buClr>
                <a:srgbClr val="993300"/>
              </a:buClr>
              <a:buSzPts val="2400"/>
              <a:buFont typeface="Arial"/>
              <a:buNone/>
            </a:pPr>
            <a:r>
              <a:rPr b="1" i="0" lang="en-US" sz="2400" u="none">
                <a:solidFill>
                  <a:srgbClr val="993300"/>
                </a:solidFill>
                <a:latin typeface="Arial"/>
                <a:ea typeface="Arial"/>
                <a:cs typeface="Arial"/>
                <a:sym typeface="Arial"/>
              </a:rPr>
              <a:t>* Bảng thực h</a:t>
            </a:r>
            <a:r>
              <a:rPr b="1" i="0" lang="en-US" sz="2400" u="none">
                <a:solidFill>
                  <a:srgbClr val="993300"/>
                </a:solidFill>
                <a:latin typeface="Calibri"/>
                <a:ea typeface="Calibri"/>
                <a:cs typeface="Calibri"/>
                <a:sym typeface="Calibri"/>
              </a:rPr>
              <a:t>à</a:t>
            </a:r>
            <a:r>
              <a:rPr b="1" i="0" lang="en-US" sz="2400" u="none">
                <a:solidFill>
                  <a:srgbClr val="993300"/>
                </a:solidFill>
                <a:latin typeface="Arial"/>
                <a:ea typeface="Arial"/>
                <a:cs typeface="Arial"/>
                <a:sym typeface="Arial"/>
              </a:rPr>
              <a:t>nh đo điện trở. </a:t>
            </a:r>
            <a:endParaRPr/>
          </a:p>
          <a:p>
            <a:pPr indent="0" lvl="0" marL="0" marR="0" rtl="0" algn="l">
              <a:lnSpc>
                <a:spcPct val="100000"/>
              </a:lnSpc>
              <a:spcBef>
                <a:spcPts val="0"/>
              </a:spcBef>
              <a:spcAft>
                <a:spcPts val="0"/>
              </a:spcAft>
              <a:buClr>
                <a:srgbClr val="993300"/>
              </a:buClr>
              <a:buSzPts val="2400"/>
              <a:buFont typeface="Arial"/>
              <a:buNone/>
            </a:pPr>
            <a:r>
              <a:rPr b="1" i="0" lang="en-US" sz="2400" u="none">
                <a:solidFill>
                  <a:srgbClr val="993300"/>
                </a:solidFill>
                <a:latin typeface="Arial"/>
                <a:ea typeface="Arial"/>
                <a:cs typeface="Arial"/>
                <a:sym typeface="Arial"/>
              </a:rPr>
              <a:t>* Dây dẫn điện.</a:t>
            </a:r>
            <a:endParaRPr/>
          </a:p>
        </p:txBody>
      </p:sp>
      <p:sp>
        <p:nvSpPr>
          <p:cNvPr id="140" name="Google Shape;140;p5"/>
          <p:cNvSpPr txBox="1"/>
          <p:nvPr/>
        </p:nvSpPr>
        <p:spPr>
          <a:xfrm>
            <a:off x="3352800" y="2971800"/>
            <a:ext cx="4953000" cy="822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FF"/>
              </a:buClr>
              <a:buSzPts val="2400"/>
              <a:buFont typeface="Tahoma"/>
              <a:buNone/>
            </a:pPr>
            <a:r>
              <a:rPr b="1" i="0" lang="en-US" sz="2400" u="none">
                <a:solidFill>
                  <a:srgbClr val="0000FF"/>
                </a:solidFill>
                <a:latin typeface="Tahoma"/>
                <a:ea typeface="Tahoma"/>
                <a:cs typeface="Tahoma"/>
                <a:sym typeface="Tahoma"/>
              </a:rPr>
              <a:t>Dụng cụ:</a:t>
            </a:r>
            <a:endParaRPr/>
          </a:p>
          <a:p>
            <a:pPr indent="0" lvl="0" marL="0" marR="0" rtl="0" algn="just">
              <a:lnSpc>
                <a:spcPct val="100000"/>
              </a:lnSpc>
              <a:spcBef>
                <a:spcPts val="0"/>
              </a:spcBef>
              <a:spcAft>
                <a:spcPts val="0"/>
              </a:spcAft>
              <a:buClr>
                <a:srgbClr val="993300"/>
              </a:buClr>
              <a:buSzPts val="2400"/>
              <a:buFont typeface="Arial"/>
              <a:buNone/>
            </a:pPr>
            <a:r>
              <a:rPr b="1" i="0" lang="en-US" sz="2400" u="none">
                <a:solidFill>
                  <a:srgbClr val="993300"/>
                </a:solidFill>
                <a:latin typeface="Arial"/>
                <a:ea typeface="Arial"/>
                <a:cs typeface="Arial"/>
                <a:sym typeface="Arial"/>
              </a:rPr>
              <a:t> K</a:t>
            </a:r>
            <a:r>
              <a:rPr b="1" i="0" lang="en-US" sz="2400" u="none">
                <a:solidFill>
                  <a:srgbClr val="993300"/>
                </a:solidFill>
                <a:latin typeface="Tahoma"/>
                <a:ea typeface="Tahoma"/>
                <a:cs typeface="Tahoma"/>
                <a:sym typeface="Tahoma"/>
              </a:rPr>
              <a:t>ì</a:t>
            </a:r>
            <a:r>
              <a:rPr b="1" i="0" lang="en-US" sz="2400" u="none">
                <a:solidFill>
                  <a:srgbClr val="993300"/>
                </a:solidFill>
                <a:latin typeface="Arial"/>
                <a:ea typeface="Arial"/>
                <a:cs typeface="Arial"/>
                <a:sym typeface="Arial"/>
              </a:rPr>
              <a:t>m điện , tua v</a:t>
            </a:r>
            <a:r>
              <a:rPr b="1" i="0" lang="en-US" sz="2400" u="none">
                <a:solidFill>
                  <a:srgbClr val="993300"/>
                </a:solidFill>
                <a:latin typeface="Tahoma"/>
                <a:ea typeface="Tahoma"/>
                <a:cs typeface="Tahoma"/>
                <a:sym typeface="Tahoma"/>
              </a:rPr>
              <a:t>í</a:t>
            </a:r>
            <a:r>
              <a:rPr b="1" i="0" lang="en-US" sz="2400" u="none">
                <a:solidFill>
                  <a:srgbClr val="993300"/>
                </a:solidFill>
                <a:latin typeface="Arial"/>
                <a:ea typeface="Arial"/>
                <a:cs typeface="Arial"/>
                <a:sym typeface="Arial"/>
              </a:rPr>
              <a:t>t , b</a:t>
            </a:r>
            <a:r>
              <a:rPr b="1" i="0" lang="en-US" sz="2400" u="none">
                <a:solidFill>
                  <a:srgbClr val="993300"/>
                </a:solidFill>
                <a:latin typeface="Tahoma"/>
                <a:ea typeface="Tahoma"/>
                <a:cs typeface="Tahoma"/>
                <a:sym typeface="Tahoma"/>
              </a:rPr>
              <a:t>ú</a:t>
            </a:r>
            <a:r>
              <a:rPr b="1" i="0" lang="en-US" sz="2400" u="none">
                <a:solidFill>
                  <a:srgbClr val="993300"/>
                </a:solidFill>
                <a:latin typeface="Arial"/>
                <a:ea typeface="Arial"/>
                <a:cs typeface="Arial"/>
                <a:sym typeface="Arial"/>
              </a:rPr>
              <a:t>t thử điện</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3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0" st="0"/>
                                            </p:txEl>
                                          </p:spTgt>
                                        </p:tgtEl>
                                        <p:attrNameLst>
                                          <p:attrName>style.visibility</p:attrName>
                                        </p:attrNameLst>
                                      </p:cBhvr>
                                      <p:to>
                                        <p:strVal val="visible"/>
                                      </p:to>
                                    </p:set>
                                    <p:animEffect filter="fade" transition="in">
                                      <p:cBhvr>
                                        <p:cTn dur="2000"/>
                                        <p:tgtEl>
                                          <p:spTgt spid="1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1" st="1"/>
                                            </p:txEl>
                                          </p:spTgt>
                                        </p:tgtEl>
                                        <p:attrNameLst>
                                          <p:attrName>style.visibility</p:attrName>
                                        </p:attrNameLst>
                                      </p:cBhvr>
                                      <p:to>
                                        <p:strVal val="visible"/>
                                      </p:to>
                                    </p:set>
                                    <p:animEffect filter="fade" transition="in">
                                      <p:cBhvr>
                                        <p:cTn dur="2000"/>
                                        <p:tgtEl>
                                          <p:spTgt spid="140">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animEffect filter="fade" transition="in">
                                      <p:cBhvr>
                                        <p:cTn dur="500"/>
                                        <p:tgtEl>
                                          <p:spTgt spid="137">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animEffect filter="fade" transition="in">
                                      <p:cBhvr>
                                        <p:cTn dur="500"/>
                                        <p:tgtEl>
                                          <p:spTgt spid="137">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animEffect filter="fade" transition="in">
                                      <p:cBhvr>
                                        <p:cTn dur="500"/>
                                        <p:tgtEl>
                                          <p:spTgt spid="137">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37">
                                            <p:txEl>
                                              <p:pRg end="3" st="3"/>
                                            </p:txEl>
                                          </p:spTgt>
                                        </p:tgtEl>
                                        <p:attrNameLst>
                                          <p:attrName>style.visibility</p:attrName>
                                        </p:attrNameLst>
                                      </p:cBhvr>
                                      <p:to>
                                        <p:strVal val="visible"/>
                                      </p:to>
                                    </p:set>
                                    <p:animEffect filter="fade" transition="in">
                                      <p:cBhvr>
                                        <p:cTn dur="500"/>
                                        <p:tgtEl>
                                          <p:spTgt spid="137">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37">
                                            <p:txEl>
                                              <p:pRg end="4" st="4"/>
                                            </p:txEl>
                                          </p:spTgt>
                                        </p:tgtEl>
                                        <p:attrNameLst>
                                          <p:attrName>style.visibility</p:attrName>
                                        </p:attrNameLst>
                                      </p:cBhvr>
                                      <p:to>
                                        <p:strVal val="visible"/>
                                      </p:to>
                                    </p:set>
                                    <p:animEffect filter="fade" transition="in">
                                      <p:cBhvr>
                                        <p:cTn dur="500"/>
                                        <p:tgtEl>
                                          <p:spTgt spid="13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animEffect filter="fade" transition="in">
                                      <p:cBhvr>
                                        <p:cTn dur="2000"/>
                                        <p:tgtEl>
                                          <p:spTgt spid="139">
                                            <p:txEl>
                                              <p:pRg end="0" st="0"/>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animEffect filter="fade" transition="in">
                                      <p:cBhvr>
                                        <p:cTn dur="2000"/>
                                        <p:tgtEl>
                                          <p:spTgt spid="139">
                                            <p:txEl>
                                              <p:pRg end="1" st="1"/>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animEffect filter="fade" transition="in">
                                      <p:cBhvr>
                                        <p:cTn dur="2000"/>
                                        <p:tgtEl>
                                          <p:spTgt spid="13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6"/>
          <p:cNvSpPr/>
          <p:nvPr/>
        </p:nvSpPr>
        <p:spPr>
          <a:xfrm>
            <a:off x="914400" y="914400"/>
            <a:ext cx="7620000" cy="4267200"/>
          </a:xfrm>
          <a:prstGeom prst="rect">
            <a:avLst/>
          </a:prstGeom>
        </p:spPr>
        <p:txBody>
          <a:bodyPr>
            <a:prstTxWarp prst="textPlain"/>
          </a:bodyPr>
          <a:lstStyle/>
          <a:p>
            <a:pPr lvl="0" algn="l"/>
            <a:r>
              <a:rPr b="0" i="1">
                <a:ln cap="flat" cmpd="sng" w="9525">
                  <a:solidFill>
                    <a:srgbClr val="000000"/>
                  </a:solidFill>
                  <a:prstDash val="solid"/>
                  <a:miter lim="800000"/>
                  <a:headEnd len="sm" w="sm" type="none"/>
                  <a:tailEnd len="sm" w="sm" type="none"/>
                </a:ln>
                <a:solidFill>
                  <a:srgbClr val="000000"/>
                </a:solidFill>
                <a:latin typeface="Times New Roman"/>
              </a:rPr>
              <a:t>KIẾN THỨC BỔ TRỢ </a:t>
            </a:r>
          </a:p>
        </p:txBody>
      </p:sp>
    </p:spTree>
  </p:cSld>
  <p:clrMapOvr>
    <a:masterClrMapping/>
  </p:clrMapOvr>
  <p:transition>
    <p:circl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Sunwa" id="151" name="Google Shape;151;p7"/>
          <p:cNvPicPr preferRelativeResize="0"/>
          <p:nvPr/>
        </p:nvPicPr>
        <p:blipFill rotWithShape="1">
          <a:blip r:embed="rId3">
            <a:alphaModFix/>
          </a:blip>
          <a:srcRect b="906" l="1458" r="970" t="4862"/>
          <a:stretch/>
        </p:blipFill>
        <p:spPr>
          <a:xfrm>
            <a:off x="5562600" y="1676400"/>
            <a:ext cx="3276600" cy="4267200"/>
          </a:xfrm>
          <a:prstGeom prst="rect">
            <a:avLst/>
          </a:prstGeom>
          <a:noFill/>
          <a:ln>
            <a:noFill/>
          </a:ln>
        </p:spPr>
      </p:pic>
      <p:sp>
        <p:nvSpPr>
          <p:cNvPr id="152" name="Google Shape;152;p7"/>
          <p:cNvSpPr txBox="1"/>
          <p:nvPr/>
        </p:nvSpPr>
        <p:spPr>
          <a:xfrm>
            <a:off x="381000" y="304800"/>
            <a:ext cx="79248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9900CC"/>
              </a:buClr>
              <a:buSzPts val="2800"/>
              <a:buFont typeface="Tahoma"/>
              <a:buNone/>
            </a:pPr>
            <a:r>
              <a:rPr b="1" i="0" lang="en-US" sz="2800" u="none">
                <a:solidFill>
                  <a:srgbClr val="9900CC"/>
                </a:solidFill>
                <a:latin typeface="Tahoma"/>
                <a:ea typeface="Tahoma"/>
                <a:cs typeface="Tahoma"/>
                <a:sym typeface="Tahoma"/>
              </a:rPr>
              <a:t>1. GiỚI THIỆU ĐỒNG HỒ VẠN NĂNG</a:t>
            </a:r>
            <a:endParaRPr/>
          </a:p>
        </p:txBody>
      </p:sp>
      <p:sp>
        <p:nvSpPr>
          <p:cNvPr id="153" name="Google Shape;153;p7"/>
          <p:cNvSpPr txBox="1"/>
          <p:nvPr/>
        </p:nvSpPr>
        <p:spPr>
          <a:xfrm>
            <a:off x="1143000" y="731837"/>
            <a:ext cx="6835775" cy="579437"/>
          </a:xfrm>
          <a:prstGeom prst="rect">
            <a:avLst/>
          </a:prstGeom>
          <a:noFill/>
          <a:ln>
            <a:noFill/>
          </a:ln>
          <a:effectLst>
            <a:outerShdw blurRad="63500" dir="2700000" dist="17960">
              <a:srgbClr val="2F4D71"/>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CC6600"/>
              </a:buClr>
              <a:buSzPts val="3200"/>
              <a:buFont typeface="Arial"/>
              <a:buNone/>
            </a:pPr>
            <a:r>
              <a:rPr b="1" i="0" lang="en-US" sz="3200" u="none">
                <a:solidFill>
                  <a:srgbClr val="CC6600"/>
                </a:solidFill>
                <a:latin typeface="Arial"/>
                <a:ea typeface="Arial"/>
                <a:cs typeface="Arial"/>
                <a:sym typeface="Arial"/>
              </a:rPr>
              <a:t>VOM ( volt ohm miliampere meter)</a:t>
            </a:r>
            <a:r>
              <a:rPr b="0" i="0" lang="en-US" sz="1800" u="none">
                <a:solidFill>
                  <a:srgbClr val="CC6600"/>
                </a:solidFill>
                <a:latin typeface="Arial"/>
                <a:ea typeface="Arial"/>
                <a:cs typeface="Arial"/>
                <a:sym typeface="Arial"/>
              </a:rPr>
              <a:t> </a:t>
            </a:r>
            <a:endParaRPr/>
          </a:p>
        </p:txBody>
      </p:sp>
      <p:sp>
        <p:nvSpPr>
          <p:cNvPr id="154" name="Google Shape;154;p7"/>
          <p:cNvSpPr txBox="1"/>
          <p:nvPr/>
        </p:nvSpPr>
        <p:spPr>
          <a:xfrm>
            <a:off x="381000" y="1676400"/>
            <a:ext cx="5029200" cy="4064000"/>
          </a:xfrm>
          <a:prstGeom prst="rect">
            <a:avLst/>
          </a:prstGeom>
          <a:noFill/>
          <a:ln>
            <a:noFill/>
          </a:ln>
          <a:effectLst>
            <a:outerShdw blurRad="63500" dir="2700000" dist="17960">
              <a:srgbClr val="999900"/>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900"/>
              <a:buFont typeface="Arial"/>
              <a:buNone/>
            </a:pPr>
            <a:r>
              <a:rPr b="1" i="0" lang="en-US" sz="2900" u="none">
                <a:solidFill>
                  <a:schemeClr val="dk1"/>
                </a:solidFill>
                <a:latin typeface="Arial"/>
                <a:ea typeface="Arial"/>
                <a:cs typeface="Arial"/>
                <a:sym typeface="Arial"/>
              </a:rPr>
              <a:t>Đồng hồ vạn năng  (VOM) là thiết bị đo không thể thiếu đối với bất kì một kĩ thuật viên điện tử.</a:t>
            </a:r>
            <a:endParaRPr/>
          </a:p>
          <a:p>
            <a:pPr indent="0" lvl="0" marL="0" marR="0" rtl="0" algn="just">
              <a:lnSpc>
                <a:spcPct val="100000"/>
              </a:lnSpc>
              <a:spcBef>
                <a:spcPts val="0"/>
              </a:spcBef>
              <a:spcAft>
                <a:spcPts val="0"/>
              </a:spcAft>
              <a:buClr>
                <a:schemeClr val="dk1"/>
              </a:buClr>
              <a:buSzPts val="2900"/>
              <a:buFont typeface="Arial"/>
              <a:buNone/>
            </a:pPr>
            <a:r>
              <a:rPr b="1" i="0" lang="en-US" sz="2900" u="none">
                <a:solidFill>
                  <a:schemeClr val="dk1"/>
                </a:solidFill>
                <a:latin typeface="Arial"/>
                <a:ea typeface="Arial"/>
                <a:cs typeface="Arial"/>
                <a:sym typeface="Arial"/>
              </a:rPr>
              <a:t>Đồng hồ vạn năng có ba chức năng chính:</a:t>
            </a:r>
            <a:endParaRPr/>
          </a:p>
          <a:p>
            <a:pPr indent="0" lvl="0" marL="0" marR="0" rtl="0" algn="just">
              <a:lnSpc>
                <a:spcPct val="100000"/>
              </a:lnSpc>
              <a:spcBef>
                <a:spcPts val="0"/>
              </a:spcBef>
              <a:spcAft>
                <a:spcPts val="0"/>
              </a:spcAft>
              <a:buClr>
                <a:srgbClr val="9900CC"/>
              </a:buClr>
              <a:buSzPts val="2800"/>
              <a:buFont typeface="Tahoma"/>
              <a:buNone/>
            </a:pPr>
            <a:r>
              <a:rPr b="1" i="0" lang="en-US" sz="2800" u="none">
                <a:solidFill>
                  <a:srgbClr val="9900CC"/>
                </a:solidFill>
                <a:latin typeface="Tahoma"/>
                <a:ea typeface="Tahoma"/>
                <a:cs typeface="Tahoma"/>
                <a:sym typeface="Tahoma"/>
              </a:rPr>
              <a:t>- Volt</a:t>
            </a:r>
            <a:r>
              <a:rPr b="1" i="0" lang="en-US" sz="2900" u="none">
                <a:solidFill>
                  <a:srgbClr val="660066"/>
                </a:solidFill>
                <a:latin typeface="Arial"/>
                <a:ea typeface="Arial"/>
                <a:cs typeface="Arial"/>
                <a:sym typeface="Arial"/>
              </a:rPr>
              <a:t>  </a:t>
            </a:r>
            <a:r>
              <a:rPr b="1" i="0" lang="en-US" sz="2900" u="none">
                <a:solidFill>
                  <a:schemeClr val="dk1"/>
                </a:solidFill>
                <a:latin typeface="Arial"/>
                <a:ea typeface="Arial"/>
                <a:cs typeface="Arial"/>
                <a:sym typeface="Arial"/>
              </a:rPr>
              <a:t>Đo điện áp</a:t>
            </a:r>
            <a:endParaRPr/>
          </a:p>
          <a:p>
            <a:pPr indent="0" lvl="0" marL="0" marR="0" rtl="0" algn="just">
              <a:lnSpc>
                <a:spcPct val="100000"/>
              </a:lnSpc>
              <a:spcBef>
                <a:spcPts val="0"/>
              </a:spcBef>
              <a:spcAft>
                <a:spcPts val="0"/>
              </a:spcAft>
              <a:buClr>
                <a:srgbClr val="9900CC"/>
              </a:buClr>
              <a:buSzPts val="2800"/>
              <a:buFont typeface="Tahoma"/>
              <a:buNone/>
            </a:pPr>
            <a:r>
              <a:rPr b="1" i="0" lang="en-US" sz="2800" u="none">
                <a:solidFill>
                  <a:srgbClr val="9900CC"/>
                </a:solidFill>
                <a:latin typeface="Tahoma"/>
                <a:ea typeface="Tahoma"/>
                <a:cs typeface="Tahoma"/>
                <a:sym typeface="Tahoma"/>
              </a:rPr>
              <a:t>- Ohm</a:t>
            </a:r>
            <a:r>
              <a:rPr b="0" i="0" lang="en-US" sz="2900" u="none">
                <a:solidFill>
                  <a:schemeClr val="dk1"/>
                </a:solidFill>
                <a:latin typeface="Arial"/>
                <a:ea typeface="Arial"/>
                <a:cs typeface="Arial"/>
                <a:sym typeface="Arial"/>
              </a:rPr>
              <a:t> </a:t>
            </a:r>
            <a:r>
              <a:rPr b="1" i="0" lang="en-US" sz="2900" u="none">
                <a:solidFill>
                  <a:schemeClr val="dk1"/>
                </a:solidFill>
                <a:latin typeface="Arial"/>
                <a:ea typeface="Arial"/>
                <a:cs typeface="Arial"/>
                <a:sym typeface="Arial"/>
              </a:rPr>
              <a:t>Đo điện trở </a:t>
            </a:r>
            <a:endParaRPr/>
          </a:p>
          <a:p>
            <a:pPr indent="0" lvl="0" marL="0" marR="0" rtl="0" algn="just">
              <a:lnSpc>
                <a:spcPct val="100000"/>
              </a:lnSpc>
              <a:spcBef>
                <a:spcPts val="0"/>
              </a:spcBef>
              <a:spcAft>
                <a:spcPts val="0"/>
              </a:spcAft>
              <a:buClr>
                <a:srgbClr val="9900CC"/>
              </a:buClr>
              <a:buSzPts val="2800"/>
              <a:buFont typeface="Tahoma"/>
              <a:buNone/>
            </a:pPr>
            <a:r>
              <a:rPr b="1" i="0" lang="en-US" sz="2800" u="none">
                <a:solidFill>
                  <a:srgbClr val="9900CC"/>
                </a:solidFill>
                <a:latin typeface="Tahoma"/>
                <a:ea typeface="Tahoma"/>
                <a:cs typeface="Tahoma"/>
                <a:sym typeface="Tahoma"/>
              </a:rPr>
              <a:t>- Miliampere</a:t>
            </a:r>
            <a:r>
              <a:rPr b="1" i="0" lang="en-US" sz="2900" u="none">
                <a:solidFill>
                  <a:srgbClr val="660066"/>
                </a:solidFill>
                <a:latin typeface="Arial"/>
                <a:ea typeface="Arial"/>
                <a:cs typeface="Arial"/>
                <a:sym typeface="Arial"/>
              </a:rPr>
              <a:t>  </a:t>
            </a:r>
            <a:r>
              <a:rPr b="1" i="0" lang="en-US" sz="2900" u="none">
                <a:solidFill>
                  <a:schemeClr val="dk1"/>
                </a:solidFill>
                <a:latin typeface="Arial"/>
                <a:ea typeface="Arial"/>
                <a:cs typeface="Arial"/>
                <a:sym typeface="Arial"/>
              </a:rPr>
              <a:t>Đo dòng điện</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0"/>
                                        <p:tgtEl>
                                          <p:spTgt spid="15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nvSpPr>
        <p:spPr>
          <a:xfrm>
            <a:off x="6280150" y="857250"/>
            <a:ext cx="184150" cy="366712"/>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sp>
        <p:nvSpPr>
          <p:cNvPr id="162" name="Google Shape;162;p8"/>
          <p:cNvSpPr txBox="1"/>
          <p:nvPr/>
        </p:nvSpPr>
        <p:spPr>
          <a:xfrm>
            <a:off x="381000" y="0"/>
            <a:ext cx="84582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6600"/>
              </a:buClr>
              <a:buSzPts val="2800"/>
              <a:buFont typeface="Arial"/>
              <a:buNone/>
            </a:pPr>
            <a:r>
              <a:rPr b="1" i="0" lang="en-US" sz="2800" u="none">
                <a:solidFill>
                  <a:srgbClr val="FF6600"/>
                </a:solidFill>
                <a:latin typeface="Arial"/>
                <a:ea typeface="Arial"/>
                <a:cs typeface="Arial"/>
                <a:sym typeface="Arial"/>
              </a:rPr>
              <a:t>2. MỘT SỐ ĐỒNG HỒ VẠN NĂNG</a:t>
            </a:r>
            <a:endParaRPr/>
          </a:p>
        </p:txBody>
      </p:sp>
      <p:pic>
        <p:nvPicPr>
          <p:cNvPr descr="Sunwa" id="163" name="Google Shape;163;p8"/>
          <p:cNvPicPr preferRelativeResize="0"/>
          <p:nvPr/>
        </p:nvPicPr>
        <p:blipFill rotWithShape="1">
          <a:blip r:embed="rId3">
            <a:alphaModFix/>
          </a:blip>
          <a:srcRect b="906" l="1458" r="970" t="4862"/>
          <a:stretch/>
        </p:blipFill>
        <p:spPr>
          <a:xfrm>
            <a:off x="304800" y="1143000"/>
            <a:ext cx="4038600" cy="5410200"/>
          </a:xfrm>
          <a:prstGeom prst="rect">
            <a:avLst/>
          </a:prstGeom>
          <a:noFill/>
          <a:ln>
            <a:noFill/>
          </a:ln>
        </p:spPr>
      </p:pic>
      <p:sp>
        <p:nvSpPr>
          <p:cNvPr id="164" name="Google Shape;164;p8"/>
          <p:cNvSpPr txBox="1"/>
          <p:nvPr/>
        </p:nvSpPr>
        <p:spPr>
          <a:xfrm>
            <a:off x="381000" y="533400"/>
            <a:ext cx="27432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9900CC"/>
              </a:buClr>
              <a:buSzPts val="2800"/>
              <a:buFont typeface="Arial"/>
              <a:buNone/>
            </a:pPr>
            <a:r>
              <a:rPr b="1" i="0" lang="en-US" sz="2800" u="none">
                <a:solidFill>
                  <a:srgbClr val="9900CC"/>
                </a:solidFill>
                <a:latin typeface="Arial"/>
                <a:ea typeface="Arial"/>
                <a:cs typeface="Arial"/>
                <a:sym typeface="Arial"/>
              </a:rPr>
              <a:t>a. Chỉ thị kim</a:t>
            </a:r>
            <a:endParaRPr/>
          </a:p>
        </p:txBody>
      </p:sp>
      <p:pic>
        <p:nvPicPr>
          <p:cNvPr descr="VOM china" id="165" name="Google Shape;165;p8"/>
          <p:cNvPicPr preferRelativeResize="0"/>
          <p:nvPr/>
        </p:nvPicPr>
        <p:blipFill rotWithShape="1">
          <a:blip r:embed="rId4">
            <a:alphaModFix/>
          </a:blip>
          <a:srcRect b="0" l="0" r="0" t="0"/>
          <a:stretch/>
        </p:blipFill>
        <p:spPr>
          <a:xfrm>
            <a:off x="4572000" y="1143000"/>
            <a:ext cx="4267200" cy="5334000"/>
          </a:xfrm>
          <a:prstGeom prst="rect">
            <a:avLst/>
          </a:prstGeom>
          <a:noFill/>
          <a:ln>
            <a:noFill/>
          </a:ln>
        </p:spPr>
      </p:pic>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000"/>
                                        <p:tgtEl>
                                          <p:spTgt spid="16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2000"/>
                                        <p:tgtEl>
                                          <p:spTgt spid="16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3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9"/>
          <p:cNvSpPr txBox="1"/>
          <p:nvPr/>
        </p:nvSpPr>
        <p:spPr>
          <a:xfrm>
            <a:off x="6280150" y="857250"/>
            <a:ext cx="184150" cy="366712"/>
          </a:xfrm>
          <a:prstGeom prst="rect">
            <a:avLst/>
          </a:prstGeom>
          <a:noFill/>
          <a:ln>
            <a:noFill/>
          </a:ln>
          <a:effectLst>
            <a:outerShdw blurRad="63500" dir="2700000" dist="17960">
              <a:srgbClr val="2F4D7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2400" u="none">
              <a:solidFill>
                <a:schemeClr val="dk1"/>
              </a:solidFill>
              <a:latin typeface="Tahoma"/>
              <a:ea typeface="Tahoma"/>
              <a:cs typeface="Tahoma"/>
              <a:sym typeface="Tahoma"/>
            </a:endParaRPr>
          </a:p>
        </p:txBody>
      </p:sp>
      <p:pic>
        <p:nvPicPr>
          <p:cNvPr descr="voltmeter" id="173" name="Google Shape;173;p9"/>
          <p:cNvPicPr preferRelativeResize="0"/>
          <p:nvPr/>
        </p:nvPicPr>
        <p:blipFill rotWithShape="1">
          <a:blip r:embed="rId3">
            <a:alphaModFix/>
          </a:blip>
          <a:srcRect b="0" l="0" r="0" t="0"/>
          <a:stretch/>
        </p:blipFill>
        <p:spPr>
          <a:xfrm>
            <a:off x="0" y="1143000"/>
            <a:ext cx="4648200" cy="5715000"/>
          </a:xfrm>
          <a:prstGeom prst="rect">
            <a:avLst/>
          </a:prstGeom>
          <a:noFill/>
          <a:ln>
            <a:noFill/>
          </a:ln>
        </p:spPr>
      </p:pic>
      <p:pic>
        <p:nvPicPr>
          <p:cNvPr descr="voltmeter-battery-pack1-005-320x332" id="174" name="Google Shape;174;p9"/>
          <p:cNvPicPr preferRelativeResize="0"/>
          <p:nvPr/>
        </p:nvPicPr>
        <p:blipFill rotWithShape="1">
          <a:blip r:embed="rId4">
            <a:alphaModFix/>
          </a:blip>
          <a:srcRect b="0" l="0" r="0" t="0"/>
          <a:stretch/>
        </p:blipFill>
        <p:spPr>
          <a:xfrm>
            <a:off x="4648200" y="1143000"/>
            <a:ext cx="4495800" cy="5715000"/>
          </a:xfrm>
          <a:prstGeom prst="rect">
            <a:avLst/>
          </a:prstGeom>
          <a:noFill/>
          <a:ln>
            <a:noFill/>
          </a:ln>
        </p:spPr>
      </p:pic>
      <p:sp>
        <p:nvSpPr>
          <p:cNvPr id="175" name="Google Shape;175;p9"/>
          <p:cNvSpPr txBox="1"/>
          <p:nvPr/>
        </p:nvSpPr>
        <p:spPr>
          <a:xfrm>
            <a:off x="457200" y="533400"/>
            <a:ext cx="51054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66"/>
              </a:buClr>
              <a:buSzPts val="2800"/>
              <a:buFont typeface="Arial"/>
              <a:buNone/>
            </a:pPr>
            <a:r>
              <a:rPr b="1" i="0" lang="en-US" sz="2800" u="none">
                <a:solidFill>
                  <a:srgbClr val="660066"/>
                </a:solidFill>
                <a:latin typeface="Arial"/>
                <a:ea typeface="Arial"/>
                <a:cs typeface="Arial"/>
                <a:sym typeface="Arial"/>
              </a:rPr>
              <a:t>a. Chỉ thị hiện số ( điện tử )</a:t>
            </a:r>
            <a:endParaRPr/>
          </a:p>
        </p:txBody>
      </p:sp>
      <p:sp>
        <p:nvSpPr>
          <p:cNvPr id="176" name="Google Shape;176;p9"/>
          <p:cNvSpPr txBox="1"/>
          <p:nvPr/>
        </p:nvSpPr>
        <p:spPr>
          <a:xfrm>
            <a:off x="381000" y="0"/>
            <a:ext cx="6400800" cy="519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33CC"/>
              </a:buClr>
              <a:buSzPts val="2800"/>
              <a:buFont typeface="Arial"/>
              <a:buNone/>
            </a:pPr>
            <a:r>
              <a:rPr b="1" i="0" lang="en-US" sz="2800" u="none">
                <a:solidFill>
                  <a:srgbClr val="0033CC"/>
                </a:solidFill>
                <a:latin typeface="Arial"/>
                <a:ea typeface="Arial"/>
                <a:cs typeface="Arial"/>
                <a:sym typeface="Arial"/>
              </a:rPr>
              <a:t>2. MỘT SỐ ĐỒNG HỒ VẠN NĂNG</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000"/>
                                        <p:tgtEl>
                                          <p:spTgt spid="175"/>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2000"/>
                                        <p:tgtEl>
                                          <p:spTgt spid="17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2012-08-02T03:47:32Z</dcterms:created>
  <dc:creator>VietNam</dc:creator>
</cp:coreProperties>
</file>