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61" r:id="rId4"/>
    <p:sldId id="259" r:id="rId5"/>
    <p:sldId id="260" r:id="rId6"/>
    <p:sldId id="262" r:id="rId7"/>
    <p:sldId id="263" r:id="rId8"/>
    <p:sldId id="264" r:id="rId9"/>
    <p:sldId id="268" r:id="rId10"/>
    <p:sldId id="265" r:id="rId11"/>
    <p:sldId id="267"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58" d="100"/>
          <a:sy n="58" d="100"/>
        </p:scale>
        <p:origin x="90"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6B3ED-3359-4A67-8B86-58E5935A80F3}"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40FC8-64AA-407A-B719-B09E1F1AA915}" type="slidenum">
              <a:rPr lang="en-US" smtClean="0"/>
              <a:t>‹#›</a:t>
            </a:fld>
            <a:endParaRPr lang="en-US"/>
          </a:p>
        </p:txBody>
      </p:sp>
    </p:spTree>
    <p:extLst>
      <p:ext uri="{BB962C8B-B14F-4D97-AF65-F5344CB8AC3E}">
        <p14:creationId xmlns:p14="http://schemas.microsoft.com/office/powerpoint/2010/main" val="198847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D0675B2-EA68-40FB-B932-C3AF9D2A0431}" type="slidenum">
              <a:rPr lang="en-US" altLang="en-US" b="1">
                <a:latin typeface="Arial" panose="020B0604020202020204" pitchFamily="34" charset="0"/>
              </a:rPr>
              <a:pPr eaLnBrk="1" hangingPunct="1">
                <a:spcBef>
                  <a:spcPct val="0"/>
                </a:spcBef>
              </a:pPr>
              <a:t>1</a:t>
            </a:fld>
            <a:endParaRPr lang="en-US" altLang="en-US" b="1">
              <a:latin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extLst>
      <p:ext uri="{BB962C8B-B14F-4D97-AF65-F5344CB8AC3E}">
        <p14:creationId xmlns:p14="http://schemas.microsoft.com/office/powerpoint/2010/main" val="418796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25C641-4695-4456-A38E-67F743C8AFB8}"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284953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5C641-4695-4456-A38E-67F743C8AFB8}"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396256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5C641-4695-4456-A38E-67F743C8AFB8}"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383517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5C641-4695-4456-A38E-67F743C8AFB8}"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219829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25C641-4695-4456-A38E-67F743C8AFB8}"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106580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25C641-4695-4456-A38E-67F743C8AFB8}"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21686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25C641-4695-4456-A38E-67F743C8AFB8}" type="datetimeFigureOut">
              <a:rPr lang="en-US" smtClean="0"/>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200968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25C641-4695-4456-A38E-67F743C8AFB8}" type="datetimeFigureOut">
              <a:rPr lang="en-US" smtClean="0"/>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27198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5C641-4695-4456-A38E-67F743C8AFB8}" type="datetimeFigureOut">
              <a:rPr lang="en-US" smtClean="0"/>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2946311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5C641-4695-4456-A38E-67F743C8AFB8}"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43488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5C641-4695-4456-A38E-67F743C8AFB8}"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300D3-EB77-41CE-9FEE-F12DA51D41AF}" type="slidenum">
              <a:rPr lang="en-US" smtClean="0"/>
              <a:t>‹#›</a:t>
            </a:fld>
            <a:endParaRPr lang="en-US"/>
          </a:p>
        </p:txBody>
      </p:sp>
    </p:spTree>
    <p:extLst>
      <p:ext uri="{BB962C8B-B14F-4D97-AF65-F5344CB8AC3E}">
        <p14:creationId xmlns:p14="http://schemas.microsoft.com/office/powerpoint/2010/main" val="57776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5C641-4695-4456-A38E-67F743C8AFB8}" type="datetimeFigureOut">
              <a:rPr lang="en-US" smtClean="0"/>
              <a:t>8/26/2021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300D3-EB77-41CE-9FEE-F12DA51D41AF}" type="slidenum">
              <a:rPr lang="en-US" smtClean="0"/>
              <a:t>‹#›</a:t>
            </a:fld>
            <a:endParaRPr lang="en-US"/>
          </a:p>
        </p:txBody>
      </p:sp>
    </p:spTree>
    <p:extLst>
      <p:ext uri="{BB962C8B-B14F-4D97-AF65-F5344CB8AC3E}">
        <p14:creationId xmlns:p14="http://schemas.microsoft.com/office/powerpoint/2010/main" val="3611694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3"/>
          <p:cNvSpPr>
            <a:spLocks noChangeArrowheads="1" noChangeShapeType="1" noTextEdit="1"/>
          </p:cNvSpPr>
          <p:nvPr/>
        </p:nvSpPr>
        <p:spPr bwMode="auto">
          <a:xfrm>
            <a:off x="2520850" y="2052969"/>
            <a:ext cx="7524038" cy="4572000"/>
          </a:xfrm>
          <a:prstGeom prst="rect">
            <a:avLst/>
          </a:prstGeom>
        </p:spPr>
        <p:txBody>
          <a:bodyPr spcFirstLastPara="1" wrap="none" fromWordArt="1">
            <a:prstTxWarp prst="textArchUp">
              <a:avLst>
                <a:gd name="adj" fmla="val 10452940"/>
              </a:avLst>
            </a:prstTxWarp>
          </a:bodyPr>
          <a:lstStyle/>
          <a:p>
            <a:pPr algn="ctr"/>
            <a:endParaRPr lang="en-US" sz="2000" kern="10" dirty="0">
              <a:ln w="9525">
                <a:solidFill>
                  <a:srgbClr val="0000FF"/>
                </a:solidFill>
                <a:round/>
                <a:headEnd/>
                <a:tailEnd/>
              </a:ln>
              <a:solidFill>
                <a:srgbClr val="CC3300"/>
              </a:solidFill>
              <a:effectLst>
                <a:outerShdw dist="107763" dir="18900000" algn="ctr" rotWithShape="0">
                  <a:srgbClr val="C7DFD3"/>
                </a:outerShdw>
              </a:effectLst>
              <a:latin typeface="Times New Roman" panose="02020603050405020304" pitchFamily="18" charset="0"/>
              <a:cs typeface="Times New Roman" panose="02020603050405020304" pitchFamily="18" charset="0"/>
            </a:endParaRPr>
          </a:p>
        </p:txBody>
      </p:sp>
      <p:pic>
        <p:nvPicPr>
          <p:cNvPr id="2051" name="Picture 6" descr="A-ANI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05414" y="2641842"/>
            <a:ext cx="175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2" name="Group 4"/>
          <p:cNvGrpSpPr>
            <a:grpSpLocks/>
          </p:cNvGrpSpPr>
          <p:nvPr/>
        </p:nvGrpSpPr>
        <p:grpSpPr bwMode="auto">
          <a:xfrm rot="5400000">
            <a:off x="8180380" y="3758407"/>
            <a:ext cx="2884487" cy="2838450"/>
            <a:chOff x="3936" y="-15"/>
            <a:chExt cx="1817" cy="1788"/>
          </a:xfrm>
        </p:grpSpPr>
        <p:pic>
          <p:nvPicPr>
            <p:cNvPr id="2070" name="Picture 5" descr="hoa-h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6" descr="hoa-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7"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8"/>
          <p:cNvGrpSpPr>
            <a:grpSpLocks/>
          </p:cNvGrpSpPr>
          <p:nvPr/>
        </p:nvGrpSpPr>
        <p:grpSpPr bwMode="auto">
          <a:xfrm rot="10800000">
            <a:off x="1611314" y="3984625"/>
            <a:ext cx="2884487" cy="2838450"/>
            <a:chOff x="3936" y="-15"/>
            <a:chExt cx="1817" cy="1788"/>
          </a:xfrm>
        </p:grpSpPr>
        <p:pic>
          <p:nvPicPr>
            <p:cNvPr id="2067" name="Picture 9" descr="hoa-h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10" descr="hoa-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11"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4" name="Group 17"/>
          <p:cNvGrpSpPr>
            <a:grpSpLocks/>
          </p:cNvGrpSpPr>
          <p:nvPr/>
        </p:nvGrpSpPr>
        <p:grpSpPr bwMode="auto">
          <a:xfrm>
            <a:off x="7783514" y="0"/>
            <a:ext cx="2884487" cy="2838450"/>
            <a:chOff x="3936" y="-15"/>
            <a:chExt cx="1817" cy="1788"/>
          </a:xfrm>
        </p:grpSpPr>
        <p:pic>
          <p:nvPicPr>
            <p:cNvPr id="2064" name="Picture 18" descr="hoa-h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9" descr="hoa-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0"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5" name="Group 21"/>
          <p:cNvGrpSpPr>
            <a:grpSpLocks/>
          </p:cNvGrpSpPr>
          <p:nvPr/>
        </p:nvGrpSpPr>
        <p:grpSpPr bwMode="auto">
          <a:xfrm rot="-5400000">
            <a:off x="1500981" y="23019"/>
            <a:ext cx="2884488" cy="2838450"/>
            <a:chOff x="3936" y="-15"/>
            <a:chExt cx="1817" cy="1788"/>
          </a:xfrm>
        </p:grpSpPr>
        <p:pic>
          <p:nvPicPr>
            <p:cNvPr id="2061" name="Picture 22" descr="hoa-h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3" descr="hoa-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4" descr="hoa-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6" name="WordArt 27"/>
          <p:cNvSpPr>
            <a:spLocks noChangeArrowheads="1" noChangeShapeType="1" noTextEdit="1"/>
          </p:cNvSpPr>
          <p:nvPr/>
        </p:nvSpPr>
        <p:spPr bwMode="auto">
          <a:xfrm>
            <a:off x="3469317" y="5505449"/>
            <a:ext cx="6276975" cy="542925"/>
          </a:xfrm>
          <a:prstGeom prst="rect">
            <a:avLst/>
          </a:prstGeom>
        </p:spPr>
        <p:txBody>
          <a:bodyPr wrap="none" fromWordArt="1">
            <a:prstTxWarp prst="textPlain">
              <a:avLst>
                <a:gd name="adj" fmla="val 50000"/>
              </a:avLst>
            </a:prstTxWarp>
          </a:bodyPr>
          <a:lstStyle/>
          <a:p>
            <a:endParaRPr lang="en-US" sz="3600" kern="1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Constantia" panose="02030602050306030303" pitchFamily="18" charset="0"/>
            </a:endParaRPr>
          </a:p>
        </p:txBody>
      </p:sp>
      <p:sp>
        <p:nvSpPr>
          <p:cNvPr id="2058" name="TextBox 2"/>
          <p:cNvSpPr txBox="1">
            <a:spLocks noChangeArrowheads="1"/>
          </p:cNvSpPr>
          <p:nvPr/>
        </p:nvSpPr>
        <p:spPr bwMode="auto">
          <a:xfrm>
            <a:off x="1982788" y="393816"/>
            <a:ext cx="85820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0000FF"/>
                </a:solidFill>
                <a:latin typeface="Times New Roman" panose="02020603050405020304" pitchFamily="18" charset="0"/>
                <a:cs typeface="Times New Roman" panose="02020603050405020304" pitchFamily="18" charset="0"/>
              </a:rPr>
              <a:t>NHIỆT LIỆT CHÀO MỪNG CÁC THẦY GIÁO, CÔ GIÁO </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a:solidFill>
                  <a:srgbClr val="0000FF"/>
                </a:solidFill>
                <a:latin typeface="Times New Roman" panose="02020603050405020304" pitchFamily="18" charset="0"/>
                <a:cs typeface="Times New Roman" panose="02020603050405020304" pitchFamily="18" charset="0"/>
              </a:rPr>
              <a:t>VỀ DỰ GIỜ THĂM </a:t>
            </a:r>
            <a:r>
              <a:rPr lang="en-US" altLang="en-US" b="1" dirty="0" smtClean="0">
                <a:solidFill>
                  <a:srgbClr val="0000FF"/>
                </a:solidFill>
                <a:latin typeface="Times New Roman" panose="02020603050405020304" pitchFamily="18" charset="0"/>
                <a:cs typeface="Times New Roman" panose="02020603050405020304" pitchFamily="18" charset="0"/>
              </a:rPr>
              <a:t>LỚP</a:t>
            </a:r>
          </a:p>
          <a:p>
            <a:pPr algn="ctr" eaLnBrk="1" hangingPunct="1">
              <a:spcBef>
                <a:spcPct val="0"/>
              </a:spcBef>
              <a:buFontTx/>
              <a:buNone/>
            </a:pPr>
            <a:r>
              <a:rPr lang="en-US" altLang="en-US" b="1" dirty="0" smtClean="0">
                <a:solidFill>
                  <a:srgbClr val="0000FF"/>
                </a:solidFill>
                <a:latin typeface="Times New Roman" panose="02020603050405020304" pitchFamily="18" charset="0"/>
                <a:cs typeface="Times New Roman" panose="02020603050405020304" pitchFamily="18" charset="0"/>
              </a:rPr>
              <a:t>MÔN CÔNG NGHỆ 6</a:t>
            </a:r>
            <a:endParaRPr lang="vi-VN" altLang="en-US" b="1" dirty="0">
              <a:solidFill>
                <a:srgbClr val="0000FF"/>
              </a:solidFill>
              <a:latin typeface="Times New Roman" panose="02020603050405020304" pitchFamily="18" charset="0"/>
              <a:cs typeface="Times New Roman" panose="02020603050405020304" pitchFamily="18" charset="0"/>
            </a:endParaRPr>
          </a:p>
        </p:txBody>
      </p:sp>
      <p:sp>
        <p:nvSpPr>
          <p:cNvPr id="2059" name="TextBox 3"/>
          <p:cNvSpPr txBox="1">
            <a:spLocks noChangeArrowheads="1"/>
          </p:cNvSpPr>
          <p:nvPr/>
        </p:nvSpPr>
        <p:spPr bwMode="auto">
          <a:xfrm>
            <a:off x="3105151" y="3963510"/>
            <a:ext cx="66505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smtClean="0">
                <a:solidFill>
                  <a:srgbClr val="0000FF"/>
                </a:solidFill>
                <a:latin typeface="Times New Roman" panose="02020603050405020304" pitchFamily="18" charset="0"/>
                <a:cs typeface="Times New Roman" panose="02020603050405020304" pitchFamily="18" charset="0"/>
              </a:rPr>
              <a:t>Bài</a:t>
            </a:r>
            <a:r>
              <a:rPr lang="en-US" altLang="en-US" sz="3600" b="1" dirty="0" smtClean="0">
                <a:solidFill>
                  <a:srgbClr val="0000FF"/>
                </a:solidFill>
                <a:latin typeface="Times New Roman" panose="02020603050405020304" pitchFamily="18" charset="0"/>
                <a:cs typeface="Times New Roman" panose="02020603050405020304" pitchFamily="18" charset="0"/>
              </a:rPr>
              <a:t> 3: NGÔI NHÀ THÔNG MINH</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2060" name="TextBox 3"/>
          <p:cNvSpPr txBox="1">
            <a:spLocks noChangeArrowheads="1"/>
          </p:cNvSpPr>
          <p:nvPr/>
        </p:nvSpPr>
        <p:spPr bwMode="auto">
          <a:xfrm>
            <a:off x="4100513" y="5501317"/>
            <a:ext cx="4785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N</a:t>
            </a:r>
            <a:r>
              <a:rPr lang="vi-VN" altLang="en-US" sz="3600" b="1" dirty="0">
                <a:solidFill>
                  <a:srgbClr val="0000FF"/>
                </a:solidFill>
                <a:latin typeface="Times New Roman" panose="02020603050405020304" pitchFamily="18" charset="0"/>
                <a:cs typeface="Times New Roman" panose="02020603050405020304" pitchFamily="18" charset="0"/>
              </a:rPr>
              <a:t>ă</a:t>
            </a:r>
            <a:r>
              <a:rPr lang="en-US" altLang="en-US" sz="3600" b="1" dirty="0">
                <a:solidFill>
                  <a:srgbClr val="0000FF"/>
                </a:solidFill>
                <a:latin typeface="Times New Roman" panose="02020603050405020304" pitchFamily="18" charset="0"/>
                <a:cs typeface="Times New Roman" panose="02020603050405020304" pitchFamily="18" charset="0"/>
              </a:rPr>
              <a:t>m </a:t>
            </a:r>
            <a:r>
              <a:rPr lang="en-US" altLang="en-US" sz="3600" b="1" dirty="0" err="1">
                <a:solidFill>
                  <a:srgbClr val="0000FF"/>
                </a:solidFill>
                <a:latin typeface="Times New Roman" panose="02020603050405020304" pitchFamily="18" charset="0"/>
                <a:cs typeface="Times New Roman" panose="02020603050405020304" pitchFamily="18" charset="0"/>
              </a:rPr>
              <a:t>học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smtClean="0">
                <a:solidFill>
                  <a:srgbClr val="0000FF"/>
                </a:solidFill>
                <a:latin typeface="Times New Roman" panose="02020603050405020304" pitchFamily="18" charset="0"/>
                <a:cs typeface="Times New Roman" panose="02020603050405020304" pitchFamily="18" charset="0"/>
              </a:rPr>
              <a:t>2021 - 2022</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68910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2087" y="731520"/>
            <a:ext cx="5701754" cy="584775"/>
          </a:xfrm>
          <a:prstGeom prst="rect">
            <a:avLst/>
          </a:prstGeom>
          <a:noFill/>
          <a:ln>
            <a:solidFill>
              <a:srgbClr val="FF0000"/>
            </a:solidFill>
          </a:ln>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HOẠT ĐỘNG TRẢI NGHIỆM</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963962" y="2360814"/>
            <a:ext cx="815800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464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73824" y="472703"/>
            <a:ext cx="4312024" cy="683746"/>
          </a:xfrm>
          <a:ln>
            <a:solidFill>
              <a:srgbClr val="FF0000"/>
            </a:solidFill>
          </a:ln>
        </p:spPr>
        <p:txBody>
          <a:bodyPr>
            <a:normAutofit fontScale="90000"/>
          </a:bodyPr>
          <a:lstStyle/>
          <a:p>
            <a:r>
              <a:rPr lang="en-US" sz="3200" b="1" dirty="0" smtClean="0">
                <a:latin typeface="Times New Roman" panose="02020603050405020304" pitchFamily="18" charset="0"/>
                <a:cs typeface="Times New Roman" panose="02020603050405020304" pitchFamily="18" charset="0"/>
              </a:rPr>
              <a:t>HƯỚNG DẪN VỀ NHÀ</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45457" y="1495993"/>
            <a:ext cx="11013141" cy="1226170"/>
          </a:xfrm>
          <a:prstGeom prst="rect">
            <a:avLst/>
          </a:prstGeom>
        </p:spPr>
        <p:txBody>
          <a:bodyPr wrap="square">
            <a:spAutoFit/>
          </a:bodyPr>
          <a:lstStyle/>
          <a:p>
            <a:pPr algn="just" fontAlgn="base">
              <a:lnSpc>
                <a:spcPct val="107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buFontTx/>
              <a:buChar char="-"/>
            </a:pPr>
            <a:r>
              <a:rPr lang="nl-NL" sz="2400" dirty="0" smtClean="0">
                <a:latin typeface="Times New Roman" panose="02020603050405020304" pitchFamily="18" charset="0"/>
                <a:cs typeface="Times New Roman" panose="02020603050405020304" pitchFamily="18" charset="0"/>
              </a:rPr>
              <a:t>Liệt </a:t>
            </a:r>
            <a:r>
              <a:rPr lang="nl-NL" sz="2400" dirty="0">
                <a:latin typeface="Times New Roman" panose="02020603050405020304" pitchFamily="18" charset="0"/>
                <a:cs typeface="Times New Roman" panose="02020603050405020304" pitchFamily="18" charset="0"/>
              </a:rPr>
              <a:t>kê các biện pháp đã được thực hiện tại gia đình em để sử dụng hiệu quả năng lượng và tiết </a:t>
            </a:r>
            <a:r>
              <a:rPr lang="nl-NL" sz="2400" dirty="0" smtClean="0">
                <a:latin typeface="Times New Roman" panose="02020603050405020304" pitchFamily="18" charset="0"/>
                <a:cs typeface="Times New Roman" panose="02020603050405020304" pitchFamily="18" charset="0"/>
              </a:rPr>
              <a:t>kiệm</a:t>
            </a:r>
            <a:r>
              <a:rPr lang="en-US" sz="2400" dirty="0" smtClean="0">
                <a:latin typeface="Times New Roman" panose="02020603050405020304" pitchFamily="18" charset="0"/>
                <a:cs typeface="Times New Roman" panose="02020603050405020304" pitchFamily="18" charset="0"/>
              </a:rPr>
              <a:t>. </a:t>
            </a:r>
            <a:r>
              <a:rPr lang="nl-NL" sz="2400" dirty="0" smtClean="0">
                <a:latin typeface="Times New Roman" panose="02020603050405020304" pitchFamily="18" charset="0"/>
                <a:cs typeface="Times New Roman" panose="02020603050405020304" pitchFamily="18" charset="0"/>
              </a:rPr>
              <a:t>Ghi  </a:t>
            </a:r>
            <a:r>
              <a:rPr lang="nl-NL" sz="2400" dirty="0">
                <a:latin typeface="Times New Roman" panose="02020603050405020304" pitchFamily="18" charset="0"/>
                <a:cs typeface="Times New Roman" panose="02020603050405020304" pitchFamily="18" charset="0"/>
              </a:rPr>
              <a:t>trên giấy A4. Giờ sau nộp lại cho GV</a:t>
            </a:r>
            <a:r>
              <a:rPr lang="nl-NL" sz="2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5286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d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1314_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619626"/>
            <a:ext cx="2209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1314_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4196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1314_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52976"/>
            <a:ext cx="2057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1314_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4958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d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47800" y="3054350"/>
            <a:ext cx="6858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d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46900" y="3060700"/>
            <a:ext cx="6858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0"/>
          <p:cNvSpPr txBox="1">
            <a:spLocks noChangeArrowheads="1"/>
          </p:cNvSpPr>
          <p:nvPr/>
        </p:nvSpPr>
        <p:spPr bwMode="auto">
          <a:xfrm>
            <a:off x="1981200" y="2057400"/>
            <a:ext cx="8305800"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4400" b="1">
                <a:solidFill>
                  <a:srgbClr val="0000FF"/>
                </a:solidFill>
                <a:latin typeface="Times New Roman" panose="02020603050405020304" pitchFamily="18" charset="0"/>
              </a:rPr>
              <a:t>TIẾT HỌC ĐẾN ĐÂY LÀ HẾT</a:t>
            </a:r>
          </a:p>
          <a:p>
            <a:pPr algn="ctr">
              <a:spcBef>
                <a:spcPct val="50000"/>
              </a:spcBef>
              <a:buFontTx/>
              <a:buNone/>
            </a:pPr>
            <a:r>
              <a:rPr lang="en-US" altLang="en-US" sz="4400" b="1">
                <a:solidFill>
                  <a:srgbClr val="0000FF"/>
                </a:solidFill>
                <a:latin typeface="Times New Roman" panose="02020603050405020304" pitchFamily="18" charset="0"/>
              </a:rPr>
              <a:t>XIN CẢM ƠN QUÝ THẦY CÔ!</a:t>
            </a:r>
          </a:p>
        </p:txBody>
      </p:sp>
    </p:spTree>
    <p:extLst>
      <p:ext uri="{BB962C8B-B14F-4D97-AF65-F5344CB8AC3E}">
        <p14:creationId xmlns:p14="http://schemas.microsoft.com/office/powerpoint/2010/main" val="2884121396"/>
      </p:ext>
    </p:extLst>
  </p:cSld>
  <p:clrMapOvr>
    <a:masterClrMapping/>
  </p:clrMapOvr>
  <p:transition spd="med">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96" descr="C:\Users\USER\Desktop\tien-ich-cua-nha-thong-minh_ma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17" y="397565"/>
            <a:ext cx="10641496" cy="433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65761" y="4938323"/>
            <a:ext cx="11494936" cy="1126462"/>
          </a:xfrm>
          <a:prstGeom prst="rect">
            <a:avLst/>
          </a:prstGeom>
        </p:spPr>
        <p:txBody>
          <a:bodyPr wrap="square">
            <a:spAutoFit/>
          </a:bodyPr>
          <a:lstStyle/>
          <a:p>
            <a:pPr>
              <a:lnSpc>
                <a:spcPct val="120000"/>
              </a:lnSpc>
              <a:spcAft>
                <a:spcPts val="0"/>
              </a:spcAft>
            </a:pP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127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3492" y="3320543"/>
            <a:ext cx="9721892" cy="699102"/>
          </a:xfrm>
          <a:prstGeom prst="rect">
            <a:avLst/>
          </a:prstGeom>
          <a:ln>
            <a:solidFill>
              <a:srgbClr val="FF0000"/>
            </a:solidFill>
          </a:ln>
        </p:spPr>
        <p:txBody>
          <a:bodyPr wrap="none">
            <a:spAutoFit/>
          </a:bodyPr>
          <a:lstStyle/>
          <a:p>
            <a:pPr algn="ctr">
              <a:lnSpc>
                <a:spcPct val="120000"/>
              </a:lnSpc>
              <a:spcAft>
                <a:spcPts val="0"/>
              </a:spcAft>
            </a:pPr>
            <a:r>
              <a:rPr lang="en-US" sz="3600" b="1" dirty="0">
                <a:latin typeface="Times New Roman" panose="02020603050405020304" pitchFamily="18" charset="0"/>
                <a:ea typeface="Times New Roman" panose="02020603050405020304" pitchFamily="18" charset="0"/>
              </a:rPr>
              <a:t>TIẾT 6. BÀI 3. NGÔI NHÀ THÔNG MINH(T2)</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555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8774" y="1096286"/>
            <a:ext cx="10776283" cy="631198"/>
          </a:xfrm>
          <a:prstGeom prst="rect">
            <a:avLst/>
          </a:prstGeom>
        </p:spPr>
        <p:txBody>
          <a:bodyPr wrap="none">
            <a:spAutoFit/>
          </a:bodyPr>
          <a:lstStyle/>
          <a:p>
            <a:pPr indent="-228600">
              <a:lnSpc>
                <a:spcPct val="120000"/>
              </a:lnSpc>
              <a:spcAft>
                <a:spcPts val="0"/>
              </a:spcAft>
            </a:pPr>
            <a:r>
              <a:rPr lang="en-US" sz="3200" b="1" dirty="0" smtClean="0">
                <a:effectLst/>
                <a:latin typeface="Times New Roman" panose="02020603050405020304" pitchFamily="18" charset="0"/>
                <a:ea typeface="Arial" panose="020B0604020202020204" pitchFamily="34" charset="0"/>
              </a:rPr>
              <a:t>III. </a:t>
            </a:r>
            <a:r>
              <a:rPr lang="en-US" sz="3200" b="1" dirty="0" err="1" smtClean="0">
                <a:effectLst/>
                <a:latin typeface="Times New Roman" panose="02020603050405020304" pitchFamily="18" charset="0"/>
                <a:ea typeface="Arial" panose="020B0604020202020204" pitchFamily="34" charset="0"/>
              </a:rPr>
              <a:t>Sử</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dụng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năng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lượng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tiết</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kiệm</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và</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hiệu</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quả</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trong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gia</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đình</a:t>
            </a:r>
            <a:endParaRPr lang="en-US" sz="3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9217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4168775" y="0"/>
            <a:ext cx="3854450" cy="6858000"/>
          </a:xfrm>
          <a:prstGeom prst="rect">
            <a:avLst/>
          </a:prstGeom>
        </p:spPr>
      </p:pic>
    </p:spTree>
    <p:extLst>
      <p:ext uri="{BB962C8B-B14F-4D97-AF65-F5344CB8AC3E}">
        <p14:creationId xmlns:p14="http://schemas.microsoft.com/office/powerpoint/2010/main" val="3203664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5181" y="1907573"/>
            <a:ext cx="10479876" cy="2419124"/>
          </a:xfrm>
          <a:prstGeom prst="rect">
            <a:avLst/>
          </a:prstGeom>
        </p:spPr>
        <p:txBody>
          <a:bodyPr wrap="square">
            <a:spAutoFit/>
          </a:bodyPr>
          <a:lstStyle/>
          <a:p>
            <a:pPr indent="-228600" algn="just">
              <a:lnSpc>
                <a:spcPct val="120000"/>
              </a:lnSpc>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niệm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kiệm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hiệu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quả</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đình</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38774" y="1096286"/>
            <a:ext cx="10776283" cy="631198"/>
          </a:xfrm>
          <a:prstGeom prst="rect">
            <a:avLst/>
          </a:prstGeom>
        </p:spPr>
        <p:txBody>
          <a:bodyPr wrap="none">
            <a:spAutoFit/>
          </a:bodyPr>
          <a:lstStyle/>
          <a:p>
            <a:pPr indent="-228600">
              <a:lnSpc>
                <a:spcPct val="120000"/>
              </a:lnSpc>
              <a:spcAft>
                <a:spcPts val="0"/>
              </a:spcAft>
            </a:pPr>
            <a:r>
              <a:rPr lang="en-US" sz="3200" b="1" dirty="0" smtClean="0">
                <a:effectLst/>
                <a:latin typeface="Times New Roman" panose="02020603050405020304" pitchFamily="18" charset="0"/>
                <a:ea typeface="Arial" panose="020B0604020202020204" pitchFamily="34" charset="0"/>
              </a:rPr>
              <a:t>III. </a:t>
            </a:r>
            <a:r>
              <a:rPr lang="en-US" sz="3200" b="1" dirty="0" err="1" smtClean="0">
                <a:effectLst/>
                <a:latin typeface="Times New Roman" panose="02020603050405020304" pitchFamily="18" charset="0"/>
                <a:ea typeface="Arial" panose="020B0604020202020204" pitchFamily="34" charset="0"/>
              </a:rPr>
              <a:t>Sử</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dụng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năng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lượng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tiết</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kiệm</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và</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hiệu</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quả</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trong</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gia</a:t>
            </a:r>
            <a:r>
              <a:rPr lang="en-US" sz="3200" b="1" dirty="0" smtClean="0">
                <a:effectLst/>
                <a:latin typeface="Times New Roman" panose="02020603050405020304" pitchFamily="18" charset="0"/>
                <a:ea typeface="Arial" panose="020B0604020202020204" pitchFamily="34" charset="0"/>
              </a:rPr>
              <a:t> </a:t>
            </a:r>
            <a:r>
              <a:rPr lang="en-US" sz="3200" b="1" dirty="0" err="1" smtClean="0">
                <a:effectLst/>
                <a:latin typeface="Times New Roman" panose="02020603050405020304" pitchFamily="18" charset="0"/>
                <a:ea typeface="Arial" panose="020B0604020202020204" pitchFamily="34" charset="0"/>
              </a:rPr>
              <a:t>đình</a:t>
            </a:r>
            <a:endParaRPr lang="en-US" sz="3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65155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8473" y="2302345"/>
            <a:ext cx="9933709" cy="1126462"/>
          </a:xfrm>
          <a:prstGeom prst="rect">
            <a:avLst/>
          </a:prstGeom>
        </p:spPr>
        <p:txBody>
          <a:bodyPr wrap="square">
            <a:spAutoFit/>
          </a:bodyPr>
          <a:lstStyle/>
          <a:p>
            <a:pPr>
              <a:lnSpc>
                <a:spcPct val="120000"/>
              </a:lnSpc>
              <a:spcAft>
                <a:spcPts val="0"/>
              </a:spcAft>
            </a:pPr>
            <a:r>
              <a:rPr lang="en-US" sz="2800" dirty="0" err="1" smtClean="0">
                <a:latin typeface="Times New Roman" panose="02020603050405020304" pitchFamily="18" charset="0"/>
                <a:ea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5 </a:t>
            </a:r>
            <a:r>
              <a:rPr lang="en-US" sz="2800" dirty="0" err="1">
                <a:latin typeface="Times New Roman" panose="02020603050405020304" pitchFamily="18" charset="0"/>
                <a:ea typeface="Times New Roman" panose="02020603050405020304" pitchFamily="18" charset="0"/>
              </a:rPr>
              <a:t>phút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4551218" y="665018"/>
            <a:ext cx="3493200" cy="523220"/>
          </a:xfrm>
          <a:prstGeom prst="rect">
            <a:avLst/>
          </a:prstGeom>
          <a:noFill/>
          <a:ln>
            <a:solidFill>
              <a:srgbClr val="0070C0"/>
            </a:solidFill>
          </a:ln>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HOẠT ĐỘNG NHÓM</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22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356" y="1704107"/>
            <a:ext cx="1825464" cy="2712859"/>
          </a:xfrm>
          <a:prstGeom prst="rect">
            <a:avLst/>
          </a:prstGeom>
          <a:solidFill>
            <a:srgbClr val="FF0000"/>
          </a:solidFill>
          <a:ln>
            <a:solidFill>
              <a:srgbClr val="FF0000"/>
            </a:solidFill>
          </a:ln>
        </p:spPr>
        <p:txBody>
          <a:bodyPr wrap="square">
            <a:spAutoFit/>
          </a:bodyPr>
          <a:lstStyle/>
          <a:p>
            <a:pPr>
              <a:lnSpc>
                <a:spcPct val="120000"/>
              </a:lnSpc>
              <a:spcAft>
                <a:spcPts val="0"/>
              </a:spcAft>
            </a:pPr>
            <a:r>
              <a:rPr lang="nl-NL" sz="2400" b="1" dirty="0">
                <a:latin typeface="Times New Roman" panose="02020603050405020304" pitchFamily="18" charset="0"/>
                <a:ea typeface="Times New Roman" panose="02020603050405020304" pitchFamily="18" charset="0"/>
              </a:rPr>
              <a:t>Sử dụng năng lượng tiết kiệm và hiệu quả trong gia đình</a:t>
            </a:r>
            <a:endParaRPr lang="en-US" sz="24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816927" y="348798"/>
            <a:ext cx="6096000" cy="940066"/>
          </a:xfrm>
          <a:prstGeom prst="rect">
            <a:avLst/>
          </a:prstGeom>
          <a:solidFill>
            <a:srgbClr val="FFC000"/>
          </a:solidFill>
          <a:ln>
            <a:solidFill>
              <a:srgbClr val="0070C0"/>
            </a:solidFill>
          </a:ln>
        </p:spPr>
        <p:txBody>
          <a:bodyPr>
            <a:spAutoFit/>
          </a:bodyPr>
          <a:lstStyle/>
          <a:p>
            <a:pPr indent="-228600">
              <a:lnSpc>
                <a:spcPct val="120000"/>
              </a:lnSpc>
              <a:spcAft>
                <a:spcPts val="0"/>
              </a:spcAft>
            </a:pPr>
            <a:r>
              <a:rPr lang="en-US" sz="2400" dirty="0" err="1">
                <a:latin typeface="Times New Roman" panose="02020603050405020304" pitchFamily="18" charset="0"/>
                <a:ea typeface="Arial" panose="020B0604020202020204" pitchFamily="34" charset="0"/>
                <a:cs typeface="Times New Roman" panose="02020603050405020304" pitchFamily="18" charset="0"/>
              </a:rPr>
              <a:t>Thiết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kế</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phải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đảm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thoáng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tăng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tự</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nhiên</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3816927" y="1720343"/>
            <a:ext cx="7039106" cy="564257"/>
          </a:xfrm>
          <a:prstGeom prst="rect">
            <a:avLst/>
          </a:prstGeom>
          <a:solidFill>
            <a:schemeClr val="accent1"/>
          </a:solidFill>
          <a:ln>
            <a:solidFill>
              <a:srgbClr val="0070C0"/>
            </a:solidFill>
          </a:ln>
        </p:spPr>
        <p:txBody>
          <a:bodyPr wrap="none">
            <a:spAutoFit/>
          </a:bodyPr>
          <a:lstStyle/>
          <a:p>
            <a:pPr>
              <a:lnSpc>
                <a:spcPct val="120000"/>
              </a:lnSpc>
              <a:spcAft>
                <a:spcPts val="0"/>
              </a:spcAft>
            </a:pPr>
            <a:r>
              <a:rPr lang="vi-VN" sz="2800" dirty="0">
                <a:latin typeface="Times New Roman" panose="02020603050405020304" pitchFamily="18" charset="0"/>
                <a:ea typeface="Times New Roman" panose="02020603050405020304" pitchFamily="18" charset="0"/>
              </a:rPr>
              <a:t>Sử dụng các vật liệu có khả năng cách nhiệt tốt.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816927" y="2812296"/>
            <a:ext cx="5484194" cy="496483"/>
          </a:xfrm>
          <a:prstGeom prst="rect">
            <a:avLst/>
          </a:prstGeom>
          <a:solidFill>
            <a:srgbClr val="92D050"/>
          </a:solidFill>
          <a:ln>
            <a:solidFill>
              <a:srgbClr val="0070C0"/>
            </a:solidFill>
          </a:ln>
        </p:spPr>
        <p:txBody>
          <a:bodyPr wrap="none">
            <a:spAutoFit/>
          </a:bodyPr>
          <a:lstStyle/>
          <a:p>
            <a:pPr indent="-228600" algn="just">
              <a:lnSpc>
                <a:spcPct val="120000"/>
              </a:lnSpc>
              <a:spcAft>
                <a:spcPts val="0"/>
              </a:spcAft>
            </a:pPr>
            <a:r>
              <a:rPr lang="en-US" sz="2400" dirty="0" err="1">
                <a:latin typeface="Times New Roman" panose="02020603050405020304" pitchFamily="18" charset="0"/>
                <a:ea typeface="Arial" panose="020B0604020202020204" pitchFamily="34" charset="0"/>
              </a:rPr>
              <a:t>Lựa</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chọn</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các</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thiết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bị</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tiết</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kiệm</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năng</a:t>
            </a:r>
            <a:r>
              <a:rPr lang="en-US" sz="2400" dirty="0">
                <a:latin typeface="Times New Roman" panose="02020603050405020304" pitchFamily="18" charset="0"/>
                <a:ea typeface="Arial" panose="020B0604020202020204" pitchFamily="34" charset="0"/>
              </a:rPr>
              <a:t> </a:t>
            </a:r>
            <a:r>
              <a:rPr lang="en-US" sz="2400" dirty="0" err="1">
                <a:latin typeface="Times New Roman" panose="02020603050405020304" pitchFamily="18" charset="0"/>
                <a:ea typeface="Arial" panose="020B0604020202020204" pitchFamily="34" charset="0"/>
              </a:rPr>
              <a:t>lượng</a:t>
            </a:r>
            <a:r>
              <a:rPr lang="en-US" sz="2400" dirty="0">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sp>
        <p:nvSpPr>
          <p:cNvPr id="8" name="Rectangle 7"/>
          <p:cNvSpPr/>
          <p:nvPr/>
        </p:nvSpPr>
        <p:spPr>
          <a:xfrm>
            <a:off x="3816927" y="3778111"/>
            <a:ext cx="6096000" cy="1200329"/>
          </a:xfrm>
          <a:prstGeom prst="rect">
            <a:avLst/>
          </a:prstGeom>
          <a:solidFill>
            <a:schemeClr val="accent3">
              <a:lumMod val="20000"/>
              <a:lumOff val="80000"/>
            </a:schemeClr>
          </a:solidFill>
          <a:ln>
            <a:solidFill>
              <a:srgbClr val="0070C0"/>
            </a:solidFill>
          </a:ln>
        </p:spPr>
        <p:txBody>
          <a:bodyPr>
            <a:spAutoFit/>
          </a:bodyPr>
          <a:lstStyle/>
          <a:p>
            <a:r>
              <a:rPr lang="en-US" sz="2400" dirty="0" err="1" smtClean="0">
                <a:latin typeface="Times New Roman" panose="02020603050405020304" pitchFamily="18" charset="0"/>
                <a:ea typeface="Times New Roman" panose="02020603050405020304" pitchFamily="18" charset="0"/>
              </a:rPr>
              <a:t>Sử</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dụng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các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nguồn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năng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lượng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thân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thiện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với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môi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trường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như</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năng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lượng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gió</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năng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lượng</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mặt</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trời</a:t>
            </a:r>
            <a:endParaRPr lang="en-US" sz="2400" dirty="0"/>
          </a:p>
        </p:txBody>
      </p:sp>
      <p:sp>
        <p:nvSpPr>
          <p:cNvPr id="9" name="Rectangle 8"/>
          <p:cNvSpPr/>
          <p:nvPr/>
        </p:nvSpPr>
        <p:spPr>
          <a:xfrm>
            <a:off x="3816927" y="5427440"/>
            <a:ext cx="6096000" cy="954107"/>
          </a:xfrm>
          <a:prstGeom prst="rect">
            <a:avLst/>
          </a:prstGeom>
          <a:solidFill>
            <a:schemeClr val="accent2">
              <a:lumMod val="20000"/>
              <a:lumOff val="80000"/>
            </a:schemeClr>
          </a:solidFill>
          <a:ln>
            <a:solidFill>
              <a:srgbClr val="0070C0"/>
            </a:solidFill>
          </a:ln>
        </p:spPr>
        <p:txBody>
          <a:bodyPr>
            <a:spAutoFit/>
          </a:bodyPr>
          <a:lstStyle/>
          <a:p>
            <a:r>
              <a:rPr lang="nl-NL" sz="2800" dirty="0">
                <a:latin typeface="Times New Roman" panose="02020603050405020304" pitchFamily="18" charset="0"/>
                <a:ea typeface="Times New Roman" panose="02020603050405020304" pitchFamily="18" charset="0"/>
              </a:rPr>
              <a:t>Sử dụng các thiết bị tiêu thụ điện đúng cách, tiết kiệm năng lượng</a:t>
            </a:r>
            <a:endParaRPr lang="en-US" sz="2800" dirty="0"/>
          </a:p>
        </p:txBody>
      </p:sp>
      <p:cxnSp>
        <p:nvCxnSpPr>
          <p:cNvPr id="11" name="Straight Arrow Connector 10"/>
          <p:cNvCxnSpPr/>
          <p:nvPr/>
        </p:nvCxnSpPr>
        <p:spPr>
          <a:xfrm flipV="1">
            <a:off x="2493820" y="818831"/>
            <a:ext cx="1323107" cy="8852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2531920" y="2135586"/>
            <a:ext cx="1285007" cy="1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endCxn id="7" idx="1"/>
          </p:cNvCxnSpPr>
          <p:nvPr/>
        </p:nvCxnSpPr>
        <p:spPr>
          <a:xfrm flipV="1">
            <a:off x="2493819" y="3060538"/>
            <a:ext cx="1323108" cy="1255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2531920" y="3975917"/>
            <a:ext cx="1285007" cy="108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455720" y="4404688"/>
            <a:ext cx="1399307" cy="13687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341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017" y="1288468"/>
            <a:ext cx="10773295" cy="3149580"/>
          </a:xfrm>
          <a:prstGeom prst="rect">
            <a:avLst/>
          </a:prstGeom>
        </p:spPr>
        <p:txBody>
          <a:bodyPr wrap="square">
            <a:spAutoFit/>
          </a:bodyPr>
          <a:lstStyle/>
          <a:p>
            <a:pPr marR="12700" indent="-228600" algn="just">
              <a:lnSpc>
                <a:spcPct val="120000"/>
              </a:lnSpc>
              <a:spcAft>
                <a:spcPts val="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1.Bạn </a:t>
            </a:r>
            <a:r>
              <a:rPr lang="en-US" sz="2800" dirty="0" err="1">
                <a:latin typeface="Times New Roman" panose="02020603050405020304" pitchFamily="18" charset="0"/>
                <a:ea typeface="Arial" panose="020B0604020202020204" pitchFamily="34" charset="0"/>
                <a:cs typeface="Times New Roman" panose="02020603050405020304" pitchFamily="18" charset="0"/>
              </a:rPr>
              <a:t>Huy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nói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800" dirty="0">
                <a:latin typeface="Times New Roman" panose="02020603050405020304" pitchFamily="18" charset="0"/>
                <a:ea typeface="Arial" panose="020B0604020202020204" pitchFamily="34" charset="0"/>
                <a:cs typeface="Times New Roman" panose="02020603050405020304" pitchFamily="18" charset="0"/>
              </a:rPr>
              <a:t> minh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đang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ở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đâu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ngôi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bật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tắt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thật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kiệm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Lan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nói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800" dirty="0">
                <a:latin typeface="Times New Roman" panose="02020603050405020304" pitchFamily="18" charset="0"/>
                <a:ea typeface="Arial" panose="020B0604020202020204" pitchFamily="34" charset="0"/>
                <a:cs typeface="Times New Roman" panose="02020603050405020304" pitchFamily="18" charset="0"/>
              </a:rPr>
              <a:t> minh </a:t>
            </a:r>
            <a:r>
              <a:rPr lang="en-US" sz="2800" dirty="0" err="1">
                <a:latin typeface="Times New Roman" panose="02020603050405020304" pitchFamily="18" charset="0"/>
                <a:ea typeface="Arial" panose="020B0604020202020204" pitchFamily="34" charset="0"/>
                <a:cs typeface="Times New Roman" panose="02020603050405020304" pitchFamily="18" charset="0"/>
              </a:rPr>
              <a:t>lắp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đặt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bị</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khiển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vậy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thật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sự</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cũng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kiệm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Hãy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nêu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xét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về</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ý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trên</a:t>
            </a:r>
            <a:r>
              <a:rPr lang="en-US" sz="2800" dirty="0">
                <a:latin typeface="Times New Roman" panose="02020603050405020304" pitchFamily="18" charset="0"/>
                <a:ea typeface="Arial" panose="020B0604020202020204" pitchFamily="34" charset="0"/>
                <a:cs typeface="Times New Roman" panose="02020603050405020304" pitchFamily="18" charset="0"/>
              </a:rPr>
              <a:t>.</a:t>
            </a:r>
          </a:p>
          <a:p>
            <a:pPr>
              <a:lnSpc>
                <a:spcPct val="120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2. Nếu được lắp đặt các hệ thống thông minh trong ngôi nhà của mình thì em sẽ lắp đặt những hệ thống gì? Hãy lí giải về sự lựa chọn của em.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4551218" y="665018"/>
            <a:ext cx="2271776" cy="523220"/>
          </a:xfrm>
          <a:prstGeom prst="rect">
            <a:avLst/>
          </a:prstGeom>
          <a:noFill/>
          <a:ln>
            <a:solidFill>
              <a:srgbClr val="0070C0"/>
            </a:solidFill>
          </a:ln>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THẢO LUẬN</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841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480</Words>
  <Application>Microsoft Office PowerPoint</Application>
  <PresentationFormat>Widescreen</PresentationFormat>
  <Paragraphs>29</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Constantia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9</cp:revision>
  <dcterms:created xsi:type="dcterms:W3CDTF">2021-08-26T04:01:10Z</dcterms:created>
  <dcterms:modified xsi:type="dcterms:W3CDTF">2021-08-26T08:32:36Z</dcterms:modified>
</cp:coreProperties>
</file>