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63" r:id="rId6"/>
    <p:sldId id="264" r:id="rId7"/>
    <p:sldId id="283" r:id="rId8"/>
    <p:sldId id="284" r:id="rId9"/>
    <p:sldId id="285" r:id="rId10"/>
    <p:sldId id="265" r:id="rId11"/>
    <p:sldId id="27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9A9"/>
    <a:srgbClr val="FFBF86"/>
    <a:srgbClr val="C2F784"/>
    <a:srgbClr val="FFF47D"/>
    <a:srgbClr val="171C21"/>
    <a:srgbClr val="B4DADD"/>
    <a:srgbClr val="D8FF32"/>
    <a:srgbClr val="946039"/>
    <a:srgbClr val="F5F1F2"/>
    <a:srgbClr val="DED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1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FB45F-23E9-4850-9508-0D117B8F1B23}"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FBE63-C329-4C17-A13A-BA301FB155A4}" type="slidenum">
              <a:rPr lang="en-GB" smtClean="0"/>
              <a:t>‹#›</a:t>
            </a:fld>
            <a:endParaRPr lang="en-GB"/>
          </a:p>
        </p:txBody>
      </p:sp>
    </p:spTree>
    <p:extLst>
      <p:ext uri="{BB962C8B-B14F-4D97-AF65-F5344CB8AC3E}">
        <p14:creationId xmlns:p14="http://schemas.microsoft.com/office/powerpoint/2010/main" val="366006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3FA83E-39E5-4DAC-968B-ECD3365BC1B2}"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131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FA83E-39E5-4DAC-968B-ECD3365BC1B2}"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151389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FA83E-39E5-4DAC-968B-ECD3365BC1B2}"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31258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FA83E-39E5-4DAC-968B-ECD3365BC1B2}"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368547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3FA83E-39E5-4DAC-968B-ECD3365BC1B2}"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11827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3FA83E-39E5-4DAC-968B-ECD3365BC1B2}"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426237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3FA83E-39E5-4DAC-968B-ECD3365BC1B2}" type="datetimeFigureOut">
              <a:rPr lang="en-GB" smtClean="0"/>
              <a:t>01/06/2023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364316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3FA83E-39E5-4DAC-968B-ECD3365BC1B2}" type="datetimeFigureOut">
              <a:rPr lang="en-GB" smtClean="0"/>
              <a:t>01/06/2023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182977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FA83E-39E5-4DAC-968B-ECD3365BC1B2}" type="datetimeFigureOut">
              <a:rPr lang="en-GB" smtClean="0"/>
              <a:t>01/06/2023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288521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FA83E-39E5-4DAC-968B-ECD3365BC1B2}"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5611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FA83E-39E5-4DAC-968B-ECD3365BC1B2}"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56595-8A18-49B1-83A1-E4F3A388107D}" type="slidenum">
              <a:rPr lang="en-GB" smtClean="0"/>
              <a:t>‹#›</a:t>
            </a:fld>
            <a:endParaRPr lang="en-GB"/>
          </a:p>
        </p:txBody>
      </p:sp>
    </p:spTree>
    <p:extLst>
      <p:ext uri="{BB962C8B-B14F-4D97-AF65-F5344CB8AC3E}">
        <p14:creationId xmlns:p14="http://schemas.microsoft.com/office/powerpoint/2010/main" val="318779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FA83E-39E5-4DAC-968B-ECD3365BC1B2}" type="datetimeFigureOut">
              <a:rPr lang="en-GB" smtClean="0"/>
              <a:t>01/06/2023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56595-8A18-49B1-83A1-E4F3A388107D}" type="slidenum">
              <a:rPr lang="en-GB" smtClean="0"/>
              <a:t>‹#›</a:t>
            </a:fld>
            <a:endParaRPr lang="en-GB"/>
          </a:p>
        </p:txBody>
      </p:sp>
    </p:spTree>
    <p:extLst>
      <p:ext uri="{BB962C8B-B14F-4D97-AF65-F5344CB8AC3E}">
        <p14:creationId xmlns:p14="http://schemas.microsoft.com/office/powerpoint/2010/main" val="34393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1" name="Picture 40" descr="Screen Clippin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62288" y="0"/>
            <a:ext cx="10291142" cy="6844733"/>
          </a:xfrm>
          <a:prstGeom prst="rect">
            <a:avLst/>
          </a:prstGeom>
          <a:solidFill>
            <a:schemeClr val="bg1"/>
          </a:solidFill>
        </p:spPr>
      </p:pic>
      <p:sp>
        <p:nvSpPr>
          <p:cNvPr id="2" name="Rectangle 1"/>
          <p:cNvSpPr/>
          <p:nvPr/>
        </p:nvSpPr>
        <p:spPr>
          <a:xfrm>
            <a:off x="2063485" y="299338"/>
            <a:ext cx="8163998" cy="6246056"/>
          </a:xfrm>
          <a:prstGeom prst="rect">
            <a:avLst/>
          </a:prstGeom>
          <a:solidFill>
            <a:srgbClr val="C2F784">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2F784"/>
              </a:solidFill>
            </a:endParaRPr>
          </a:p>
        </p:txBody>
      </p:sp>
      <p:sp>
        <p:nvSpPr>
          <p:cNvPr id="4" name="TextBox 3"/>
          <p:cNvSpPr txBox="1"/>
          <p:nvPr/>
        </p:nvSpPr>
        <p:spPr>
          <a:xfrm>
            <a:off x="3535927" y="1986558"/>
            <a:ext cx="4543865"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BÀI 9: THỜI TRANG</a:t>
            </a:r>
            <a:endParaRPr lang="en-GB"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3129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2000">
              <a:schemeClr val="bg1"/>
            </a:gs>
            <a:gs pos="100000">
              <a:srgbClr val="D8FF32"/>
            </a:gs>
          </a:gsLst>
          <a:lin ang="2700000" scaled="1"/>
        </a:gradFill>
        <a:effectLst/>
      </p:bgPr>
    </p:bg>
    <p:spTree>
      <p:nvGrpSpPr>
        <p:cNvPr id="1" name=""/>
        <p:cNvGrpSpPr/>
        <p:nvPr/>
      </p:nvGrpSpPr>
      <p:grpSpPr>
        <a:xfrm>
          <a:off x="0" y="0"/>
          <a:ext cx="0" cy="0"/>
          <a:chOff x="0" y="0"/>
          <a:chExt cx="0" cy="0"/>
        </a:xfrm>
      </p:grpSpPr>
      <p:sp>
        <p:nvSpPr>
          <p:cNvPr id="3" name="Rectangle 2"/>
          <p:cNvSpPr/>
          <p:nvPr/>
        </p:nvSpPr>
        <p:spPr>
          <a:xfrm>
            <a:off x="0" y="-1"/>
            <a:ext cx="9104809" cy="661182"/>
          </a:xfrm>
          <a:prstGeom prst="rect">
            <a:avLst/>
          </a:prstGeom>
          <a:solidFill>
            <a:srgbClr val="FFF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II. MỘT SỐ PHONG CÁCH THỜI TRANG</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9104810" y="0"/>
            <a:ext cx="3087189" cy="661182"/>
          </a:xfrm>
          <a:prstGeom prst="rect">
            <a:avLst/>
          </a:prstGeom>
          <a:solidFill>
            <a:srgbClr val="F6A9A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2" name="Group 11"/>
          <p:cNvGrpSpPr/>
          <p:nvPr/>
        </p:nvGrpSpPr>
        <p:grpSpPr>
          <a:xfrm>
            <a:off x="1" y="661182"/>
            <a:ext cx="10873369" cy="6196818"/>
            <a:chOff x="0" y="661182"/>
            <a:chExt cx="10873369" cy="6196818"/>
          </a:xfrm>
        </p:grpSpPr>
        <p:pic>
          <p:nvPicPr>
            <p:cNvPr id="13" name="Picture 12" descr="Phong cách thời trang của bạn nói gì về bạn? - Bá Minh Silk - Lụa Tơ Tằm"/>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51101"/>
            <a:stretch>
              <a:fillRect/>
            </a:stretch>
          </p:blipFill>
          <p:spPr bwMode="auto">
            <a:xfrm>
              <a:off x="5486400" y="661182"/>
              <a:ext cx="5386969" cy="6196818"/>
            </a:xfrm>
            <a:custGeom>
              <a:avLst/>
              <a:gdLst>
                <a:gd name="connsiteX0" fmla="*/ 0 w 3726089"/>
                <a:gd name="connsiteY0" fmla="*/ 0 h 4286250"/>
                <a:gd name="connsiteX1" fmla="*/ 3726089 w 3726089"/>
                <a:gd name="connsiteY1" fmla="*/ 0 h 4286250"/>
                <a:gd name="connsiteX2" fmla="*/ 3726089 w 3726089"/>
                <a:gd name="connsiteY2" fmla="*/ 4286250 h 4286250"/>
                <a:gd name="connsiteX3" fmla="*/ 0 w 3726089"/>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3726089" h="4286250">
                  <a:moveTo>
                    <a:pt x="0" y="0"/>
                  </a:moveTo>
                  <a:lnTo>
                    <a:pt x="3726089" y="0"/>
                  </a:lnTo>
                  <a:lnTo>
                    <a:pt x="3726089" y="4286250"/>
                  </a:lnTo>
                  <a:lnTo>
                    <a:pt x="0" y="4286250"/>
                  </a:lnTo>
                  <a:close/>
                </a:path>
              </a:pathLst>
            </a:custGeom>
            <a:noFill/>
            <a:extLst>
              <a:ext uri="{909E8E84-426E-40DD-AFC4-6F175D3DCCD1}">
                <a14:hiddenFill xmlns:a14="http://schemas.microsoft.com/office/drawing/2010/main">
                  <a:solidFill>
                    <a:srgbClr val="FFFFFF"/>
                  </a:solidFill>
                </a14:hiddenFill>
              </a:ext>
            </a:extLst>
          </p:spPr>
        </p:pic>
        <p:pic>
          <p:nvPicPr>
            <p:cNvPr id="15" name="Picture 14" descr="Phong cách thời trang của bạn nói gì về bạn? - Bá Minh Silk - Lụa Tơ Tằm"/>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r="50199"/>
            <a:stretch>
              <a:fillRect/>
            </a:stretch>
          </p:blipFill>
          <p:spPr bwMode="auto">
            <a:xfrm>
              <a:off x="0" y="661182"/>
              <a:ext cx="5486400" cy="6196818"/>
            </a:xfrm>
            <a:custGeom>
              <a:avLst/>
              <a:gdLst>
                <a:gd name="connsiteX0" fmla="*/ 0 w 5486400"/>
                <a:gd name="connsiteY0" fmla="*/ 0 h 6196818"/>
                <a:gd name="connsiteX1" fmla="*/ 5486400 w 5486400"/>
                <a:gd name="connsiteY1" fmla="*/ 0 h 6196818"/>
                <a:gd name="connsiteX2" fmla="*/ 5486400 w 5486400"/>
                <a:gd name="connsiteY2" fmla="*/ 6196818 h 6196818"/>
                <a:gd name="connsiteX3" fmla="*/ 0 w 5486400"/>
                <a:gd name="connsiteY3" fmla="*/ 6196818 h 6196818"/>
              </a:gdLst>
              <a:ahLst/>
              <a:cxnLst>
                <a:cxn ang="0">
                  <a:pos x="connsiteX0" y="connsiteY0"/>
                </a:cxn>
                <a:cxn ang="0">
                  <a:pos x="connsiteX1" y="connsiteY1"/>
                </a:cxn>
                <a:cxn ang="0">
                  <a:pos x="connsiteX2" y="connsiteY2"/>
                </a:cxn>
                <a:cxn ang="0">
                  <a:pos x="connsiteX3" y="connsiteY3"/>
                </a:cxn>
              </a:cxnLst>
              <a:rect l="l" t="t" r="r" b="b"/>
              <a:pathLst>
                <a:path w="5486400" h="6196818">
                  <a:moveTo>
                    <a:pt x="0" y="0"/>
                  </a:moveTo>
                  <a:lnTo>
                    <a:pt x="5486400" y="0"/>
                  </a:lnTo>
                  <a:lnTo>
                    <a:pt x="5486400" y="6196818"/>
                  </a:lnTo>
                  <a:lnTo>
                    <a:pt x="0" y="6196818"/>
                  </a:lnTo>
                  <a:close/>
                </a:path>
              </a:pathLst>
            </a:cu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486401" y="661181"/>
            <a:ext cx="6705599" cy="6196818"/>
          </a:xfrm>
          <a:prstGeom prst="rect">
            <a:avLst/>
          </a:prstGeom>
          <a:solidFill>
            <a:srgbClr val="C2F784">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67203" y="1876941"/>
            <a:ext cx="4743993"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Phong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gì</a:t>
            </a:r>
            <a:r>
              <a:rPr lang="en-US" sz="2800" dirty="0" smtClean="0">
                <a:solidFill>
                  <a:schemeClr val="bg1"/>
                </a:solidFill>
                <a:latin typeface="Times New Roman" panose="02020603050405020304" pitchFamily="18" charset="0"/>
                <a:cs typeface="Times New Roman" panose="02020603050405020304" pitchFamily="18" charset="0"/>
              </a:rPr>
              <a:t>?</a:t>
            </a:r>
            <a:endParaRPr lang="en-GB"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291225" y="2753772"/>
            <a:ext cx="4681576" cy="2246769"/>
          </a:xfrm>
          <a:prstGeom prst="rect">
            <a:avLst/>
          </a:prstGeom>
          <a:noFill/>
        </p:spPr>
        <p:txBody>
          <a:bodyPr wrap="square" rtlCol="0">
            <a:spAutoFit/>
          </a:bodyPr>
          <a:lstStyle/>
          <a:p>
            <a:r>
              <a:rPr lang="en-US" sz="2800" dirty="0" err="1" smtClean="0">
                <a:solidFill>
                  <a:srgbClr val="171C21"/>
                </a:solidFill>
                <a:latin typeface="Times New Roman" panose="02020603050405020304" pitchFamily="18" charset="0"/>
                <a:cs typeface="Times New Roman" panose="02020603050405020304" pitchFamily="18" charset="0"/>
              </a:rPr>
              <a:t>Phong</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cách</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thời</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trang</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là</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cách</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mặc</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trang</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phục</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hợp</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thời</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tạo</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nét</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độc</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đáo</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riêng</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cho</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từng</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cá</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nhân</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và</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được</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lựa</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chọn</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bởi</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tính</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cách</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sở</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thích</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của</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người</a:t>
            </a:r>
            <a:r>
              <a:rPr lang="en-US" sz="2800" dirty="0" smtClean="0">
                <a:solidFill>
                  <a:srgbClr val="171C21"/>
                </a:solidFill>
                <a:latin typeface="Times New Roman" panose="02020603050405020304" pitchFamily="18" charset="0"/>
                <a:cs typeface="Times New Roman" panose="02020603050405020304" pitchFamily="18" charset="0"/>
              </a:rPr>
              <a:t> </a:t>
            </a:r>
            <a:r>
              <a:rPr lang="en-US" sz="2800" dirty="0" err="1" smtClean="0">
                <a:solidFill>
                  <a:srgbClr val="171C21"/>
                </a:solidFill>
                <a:latin typeface="Times New Roman" panose="02020603050405020304" pitchFamily="18" charset="0"/>
                <a:cs typeface="Times New Roman" panose="02020603050405020304" pitchFamily="18" charset="0"/>
              </a:rPr>
              <a:t>mặc</a:t>
            </a:r>
            <a:r>
              <a:rPr lang="en-US" sz="2800" dirty="0" smtClean="0">
                <a:solidFill>
                  <a:srgbClr val="171C21"/>
                </a:solidFill>
                <a:latin typeface="Times New Roman" panose="02020603050405020304" pitchFamily="18" charset="0"/>
                <a:cs typeface="Times New Roman" panose="02020603050405020304" pitchFamily="18" charset="0"/>
              </a:rPr>
              <a:t>.</a:t>
            </a:r>
            <a:endParaRPr lang="en-GB" sz="2800" dirty="0">
              <a:solidFill>
                <a:srgbClr val="171C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1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par>
                                <p:cTn id="13" presetID="14" presetClass="exit" presetSubtype="10" fill="hold" grpId="1" nodeType="with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mph" presetSubtype="0" fill="hold" grpId="0" nodeType="clickEffect">
                                  <p:stCondLst>
                                    <p:cond delay="0"/>
                                  </p:stCondLst>
                                  <p:childTnLst>
                                    <p:anim calcmode="discrete" valueType="str">
                                      <p:cBhvr override="childStyle">
                                        <p:cTn id="19"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000">
              <a:srgbClr val="F6A9A9"/>
            </a:gs>
            <a:gs pos="100000">
              <a:srgbClr val="FFF47D"/>
            </a:gs>
          </a:gsLst>
          <a:lin ang="27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5267894"/>
              </p:ext>
            </p:extLst>
          </p:nvPr>
        </p:nvGraphicFramePr>
        <p:xfrm>
          <a:off x="495597" y="827312"/>
          <a:ext cx="10358845" cy="5721557"/>
        </p:xfrm>
        <a:graphic>
          <a:graphicData uri="http://schemas.openxmlformats.org/drawingml/2006/table">
            <a:tbl>
              <a:tblPr firstRow="1" firstCol="1" bandRow="1">
                <a:tableStyleId>{5940675A-B579-460E-94D1-54222C63F5DA}</a:tableStyleId>
              </a:tblPr>
              <a:tblGrid>
                <a:gridCol w="1699045">
                  <a:extLst>
                    <a:ext uri="{9D8B030D-6E8A-4147-A177-3AD203B41FA5}">
                      <a16:colId xmlns:a16="http://schemas.microsoft.com/office/drawing/2014/main" val="1763035651"/>
                    </a:ext>
                  </a:extLst>
                </a:gridCol>
                <a:gridCol w="4834782">
                  <a:extLst>
                    <a:ext uri="{9D8B030D-6E8A-4147-A177-3AD203B41FA5}">
                      <a16:colId xmlns:a16="http://schemas.microsoft.com/office/drawing/2014/main" val="920874370"/>
                    </a:ext>
                  </a:extLst>
                </a:gridCol>
                <a:gridCol w="3825018">
                  <a:extLst>
                    <a:ext uri="{9D8B030D-6E8A-4147-A177-3AD203B41FA5}">
                      <a16:colId xmlns:a16="http://schemas.microsoft.com/office/drawing/2014/main" val="404880119"/>
                    </a:ext>
                  </a:extLst>
                </a:gridCol>
              </a:tblGrid>
              <a:tr h="472134">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Kiểu</a:t>
                      </a:r>
                      <a:r>
                        <a:rPr lang="en-US" sz="2400" b="1" dirty="0">
                          <a:effectLst/>
                          <a:latin typeface="Times New Roman" panose="02020603050405020304" pitchFamily="18" charset="0"/>
                          <a:cs typeface="Times New Roman" panose="02020603050405020304" pitchFamily="18" charset="0"/>
                        </a:rPr>
                        <a:t> may</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Ứng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dụng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7944828"/>
                  </a:ext>
                </a:extLst>
              </a:tr>
              <a:tr h="1748554">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cổ</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điển</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200" dirty="0">
                          <a:effectLst/>
                          <a:latin typeface="Times New Roman" panose="02020603050405020304" pitchFamily="18" charset="0"/>
                          <a:cs typeface="Times New Roman" panose="02020603050405020304" pitchFamily="18" charset="0"/>
                        </a:rPr>
                        <a:t> </a:t>
                      </a:r>
                      <a:r>
                        <a:rPr lang="en-US" sz="2200" dirty="0" err="1" smtClean="0">
                          <a:effectLst/>
                          <a:latin typeface="Times New Roman" panose="02020603050405020304" pitchFamily="18" charset="0"/>
                          <a:cs typeface="Times New Roman" panose="02020603050405020304" pitchFamily="18" charset="0"/>
                        </a:rPr>
                        <a:t>G</a:t>
                      </a:r>
                      <a:r>
                        <a:rPr lang="en-US" sz="2200" dirty="0" err="1" smtClean="0">
                          <a:latin typeface="Times New Roman" panose="02020603050405020304" pitchFamily="18" charset="0"/>
                          <a:cs typeface="Times New Roman" panose="02020603050405020304" pitchFamily="18" charset="0"/>
                        </a:rPr>
                        <a:t>iản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túc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tôn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p>
                    <a:p>
                      <a:pPr>
                        <a:lnSpc>
                          <a:spcPct val="120000"/>
                        </a:lnSpc>
                        <a:spcAft>
                          <a:spcPts val="0"/>
                        </a:spcAft>
                      </a:pP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Phù</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hợp</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với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nhiều</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người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được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sử</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dụng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khi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học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làm</a:t>
                      </a:r>
                      <a:r>
                        <a:rPr lang="en-US" sz="2200" kern="1200" dirty="0" smtClean="0">
                          <a:effectLst/>
                          <a:latin typeface="Times New Roman" panose="02020603050405020304" pitchFamily="18" charset="0"/>
                          <a:cs typeface="Times New Roman" panose="02020603050405020304" pitchFamily="18" charset="0"/>
                        </a:rPr>
                        <a:t> hay </a:t>
                      </a:r>
                      <a:r>
                        <a:rPr lang="en-US" sz="2200" kern="1200" dirty="0" err="1" smtClean="0">
                          <a:effectLst/>
                          <a:latin typeface="Times New Roman" panose="02020603050405020304" pitchFamily="18" charset="0"/>
                          <a:cs typeface="Times New Roman" panose="02020603050405020304" pitchFamily="18" charset="0"/>
                        </a:rPr>
                        <a:t>tham</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gia</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các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sự</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kiện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có</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tính</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chất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trang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trọng</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9584012"/>
                  </a:ext>
                </a:extLst>
              </a:tr>
              <a:tr h="1202472">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thao</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kern="1200" dirty="0" err="1" smtClean="0">
                          <a:effectLst/>
                          <a:latin typeface="Times New Roman" panose="02020603050405020304" pitchFamily="18" charset="0"/>
                          <a:cs typeface="Times New Roman" panose="02020603050405020304" pitchFamily="18" charset="0"/>
                        </a:rPr>
                        <a:t>Thiết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kế</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đơn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giản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có</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những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đường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nét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mạnh</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mẽ</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và</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khoẻ</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khoắn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thoải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mái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và</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linh</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hoạt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cho</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mọi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hoạt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động</a:t>
                      </a:r>
                      <a:r>
                        <a:rPr lang="en-US" sz="2200" kern="1200" dirty="0" smtClean="0">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a:effectLst/>
                          <a:latin typeface="Times New Roman" panose="02020603050405020304" pitchFamily="18" charset="0"/>
                          <a:cs typeface="Times New Roman" panose="02020603050405020304" pitchFamily="18" charset="0"/>
                        </a:rPr>
                        <a:t> </a:t>
                      </a:r>
                      <a:r>
                        <a:rPr lang="en-US" sz="2200" kern="1200" dirty="0" smtClean="0">
                          <a:effectLst/>
                          <a:latin typeface="Times New Roman" panose="02020603050405020304" pitchFamily="18" charset="0"/>
                          <a:cs typeface="Times New Roman" panose="02020603050405020304" pitchFamily="18" charset="0"/>
                        </a:rPr>
                        <a:t>Cho </a:t>
                      </a:r>
                      <a:r>
                        <a:rPr lang="en-US" sz="2200" kern="1200" dirty="0" err="1" smtClean="0">
                          <a:effectLst/>
                          <a:latin typeface="Times New Roman" panose="02020603050405020304" pitchFamily="18" charset="0"/>
                          <a:cs typeface="Times New Roman" panose="02020603050405020304" pitchFamily="18" charset="0"/>
                        </a:rPr>
                        <a:t>nhiều</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đối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tượng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lứa</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tuổi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khác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nhau</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742409"/>
                  </a:ext>
                </a:extLst>
              </a:tr>
              <a:tr h="1416037">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dân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gian</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Thiết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kế</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có</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nét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đặc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trưng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của</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trang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phục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dân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tộc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về</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hoa</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văn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chất</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liệu</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kiểu</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dáng</a:t>
                      </a:r>
                      <a:r>
                        <a:rPr lang="en-US" sz="2200" kern="1200" dirty="0" smtClean="0">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Phù</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hợp</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với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nhiều</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người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vừa</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mang</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vẻ</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hiện</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đại</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vừa</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đậm</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nét</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văn</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hóa</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dân</a:t>
                      </a:r>
                      <a:r>
                        <a:rPr lang="en-US" sz="2200" kern="1200" baseline="0" dirty="0" smtClean="0">
                          <a:effectLst/>
                          <a:latin typeface="Times New Roman" panose="02020603050405020304" pitchFamily="18" charset="0"/>
                          <a:cs typeface="Times New Roman" panose="02020603050405020304" pitchFamily="18" charset="0"/>
                        </a:rPr>
                        <a:t> </a:t>
                      </a:r>
                      <a:r>
                        <a:rPr lang="en-US" sz="2200" kern="1200" baseline="0" dirty="0" err="1" smtClean="0">
                          <a:effectLst/>
                          <a:latin typeface="Times New Roman" panose="02020603050405020304" pitchFamily="18" charset="0"/>
                          <a:cs typeface="Times New Roman" panose="02020603050405020304" pitchFamily="18" charset="0"/>
                        </a:rPr>
                        <a:t>tộc</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007496"/>
                  </a:ext>
                </a:extLst>
              </a:tr>
              <a:tr h="843024">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lãng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mạn</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Nhẹ</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nhàng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mềm</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mại</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thông</a:t>
                      </a:r>
                      <a:r>
                        <a:rPr lang="en-US" sz="2200" kern="1200" dirty="0" smtClean="0">
                          <a:effectLst/>
                          <a:latin typeface="Times New Roman" panose="02020603050405020304" pitchFamily="18" charset="0"/>
                          <a:cs typeface="Times New Roman" panose="02020603050405020304" pitchFamily="18" charset="0"/>
                        </a:rPr>
                        <a:t> qua </a:t>
                      </a:r>
                      <a:r>
                        <a:rPr lang="en-US" sz="2200" kern="1200" dirty="0" err="1" smtClean="0">
                          <a:effectLst/>
                          <a:latin typeface="Times New Roman" panose="02020603050405020304" pitchFamily="18" charset="0"/>
                          <a:cs typeface="Times New Roman" panose="02020603050405020304" pitchFamily="18" charset="0"/>
                        </a:rPr>
                        <a:t>các</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đường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cong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đường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uốn</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lượn</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0"/>
                        </a:spcAft>
                      </a:pPr>
                      <a:r>
                        <a:rPr lang="en-US" sz="2200" dirty="0" err="1" smtClean="0">
                          <a:effectLst/>
                          <a:latin typeface="Times New Roman" panose="02020603050405020304" pitchFamily="18" charset="0"/>
                          <a:cs typeface="Times New Roman" panose="02020603050405020304" pitchFamily="18" charset="0"/>
                        </a:rPr>
                        <a:t>Thường</a:t>
                      </a:r>
                      <a:r>
                        <a:rPr lang="en-US" sz="2200" dirty="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sử</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dụng</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cho</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phụ</a:t>
                      </a:r>
                      <a:r>
                        <a:rPr lang="en-US" sz="2200" kern="1200" dirty="0" smtClean="0">
                          <a:effectLst/>
                          <a:latin typeface="Times New Roman" panose="02020603050405020304" pitchFamily="18" charset="0"/>
                          <a:cs typeface="Times New Roman" panose="02020603050405020304" pitchFamily="18" charset="0"/>
                        </a:rPr>
                        <a:t> </a:t>
                      </a:r>
                      <a:r>
                        <a:rPr lang="en-US" sz="2200" kern="1200" dirty="0" err="1" smtClean="0">
                          <a:effectLst/>
                          <a:latin typeface="Times New Roman" panose="02020603050405020304" pitchFamily="18" charset="0"/>
                          <a:cs typeface="Times New Roman" panose="02020603050405020304" pitchFamily="18" charset="0"/>
                        </a:rPr>
                        <a:t>nữ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2720831"/>
                  </a:ext>
                </a:extLst>
              </a:tr>
            </a:tbl>
          </a:graphicData>
        </a:graphic>
      </p:graphicFrame>
      <p:sp>
        <p:nvSpPr>
          <p:cNvPr id="2" name="Rectangle 1"/>
          <p:cNvSpPr/>
          <p:nvPr/>
        </p:nvSpPr>
        <p:spPr>
          <a:xfrm>
            <a:off x="0" y="-1"/>
            <a:ext cx="7707086" cy="615163"/>
          </a:xfrm>
          <a:prstGeom prst="rect">
            <a:avLst/>
          </a:prstGeom>
          <a:solidFill>
            <a:srgbClr val="FFF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II. MỘT SỐ PHONG CÁCH THỜI TRANG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80960" y="0"/>
            <a:ext cx="4511040" cy="61516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ọc Tập, Giáo Dục, Trẻ Em, Học Bài, Tải hình PNG 103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375" y="4971905"/>
            <a:ext cx="1825625" cy="178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6A9A9"/>
            </a:gs>
            <a:gs pos="78000">
              <a:schemeClr val="bg1"/>
            </a:gs>
          </a:gsLst>
          <a:lin ang="210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II. MỘT SỐ PHONG CÁCH THỜI TRANG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673487" y="1037760"/>
            <a:ext cx="3230240" cy="5347855"/>
          </a:xfrm>
          <a:prstGeom prst="roundRect">
            <a:avLst/>
          </a:prstGeom>
          <a:solidFill>
            <a:schemeClr val="bg1"/>
          </a:solidFill>
          <a:ln w="38100">
            <a:solidFill>
              <a:srgbClr val="FFBF8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p>
          <a:p>
            <a:pPr marL="342900" indent="-342900">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nghề</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tiếp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cắt</a:t>
            </a:r>
            <a:r>
              <a:rPr lang="en-US" sz="2400" dirty="0" smtClean="0">
                <a:solidFill>
                  <a:schemeClr val="tx1"/>
                </a:solidFill>
                <a:latin typeface="Times New Roman" panose="02020603050405020304" pitchFamily="18" charset="0"/>
                <a:cs typeface="Times New Roman" panose="02020603050405020304" pitchFamily="18" charset="0"/>
              </a:rPr>
              <a:t>, may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kiểu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phẩm</a:t>
            </a:r>
            <a:r>
              <a:rPr lang="en-US" sz="2400" dirty="0" smtClean="0">
                <a:solidFill>
                  <a:schemeClr val="tx1"/>
                </a:solidFill>
                <a:latin typeface="Times New Roman" panose="02020603050405020304" pitchFamily="18" charset="0"/>
                <a:cs typeface="Times New Roman" panose="02020603050405020304" pitchFamily="18" charset="0"/>
              </a:rPr>
              <a:t> may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đến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tạp</a:t>
            </a:r>
            <a:r>
              <a:rPr lang="en-US" sz="2400" dirty="0" smtClean="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cửa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hàng</a:t>
            </a:r>
            <a:r>
              <a:rPr lang="en-US" sz="2400" dirty="0" smtClean="0">
                <a:solidFill>
                  <a:schemeClr val="tx1"/>
                </a:solidFill>
                <a:latin typeface="Times New Roman" panose="02020603050405020304" pitchFamily="18" charset="0"/>
                <a:cs typeface="Times New Roman" panose="02020603050405020304" pitchFamily="18" charset="0"/>
              </a:rPr>
              <a:t> may </a:t>
            </a:r>
            <a:r>
              <a:rPr lang="en-US" sz="2400" dirty="0" err="1" smtClean="0">
                <a:solidFill>
                  <a:schemeClr val="tx1"/>
                </a:solidFill>
                <a:latin typeface="Times New Roman" panose="02020603050405020304" pitchFamily="18" charset="0"/>
                <a:cs typeface="Times New Roman" panose="02020603050405020304" pitchFamily="18" charset="0"/>
              </a:rPr>
              <a:t>đo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điều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doanh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nghiệp</a:t>
            </a:r>
            <a:r>
              <a:rPr lang="en-US" sz="2400" dirty="0" smtClean="0">
                <a:solidFill>
                  <a:schemeClr val="tx1"/>
                </a:solidFill>
                <a:latin typeface="Times New Roman" panose="02020603050405020304" pitchFamily="18" charset="0"/>
                <a:cs typeface="Times New Roman" panose="02020603050405020304" pitchFamily="18" charset="0"/>
              </a:rPr>
              <a:t> may.</a:t>
            </a:r>
            <a:endParaRPr lang="en-GB" sz="24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TÌM HIỂU ] - Tất Tần Tật Về Ngành Thiết Kế Thời Trang 2020 -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090" y="3861436"/>
            <a:ext cx="3333928" cy="22399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652705" y="1129138"/>
            <a:ext cx="2975716" cy="1982352"/>
          </a:xfrm>
          <a:prstGeom prst="rect">
            <a:avLst/>
          </a:prstGeom>
          <a:ln>
            <a:noFill/>
          </a:ln>
          <a:effectLst>
            <a:outerShdw blurRad="190500" algn="tl" rotWithShape="0">
              <a:srgbClr val="000000">
                <a:alpha val="70000"/>
              </a:srgbClr>
            </a:outerShdw>
          </a:effectLst>
        </p:spPr>
      </p:pic>
      <p:pic>
        <p:nvPicPr>
          <p:cNvPr id="2052" name="Picture 4" descr="Ngành Thiết kế Thời trang - Thông tin Tuyển sinh - Trường Đại học Văn Lang  2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57" y="4271468"/>
            <a:ext cx="3253247" cy="182995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4" name="Picture 6" descr="Tăng cường kỹ năng thực hành: Trên 90% sinh viên khoa Công nghệ May &amp;amp;Thời  trang có việc làm sau khi tốt nghiệ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57" y="1037759"/>
            <a:ext cx="3434067" cy="2320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5083195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rgbClr val="F6A9A9"/>
            </a:gs>
            <a:gs pos="100000">
              <a:schemeClr val="bg1"/>
            </a:gs>
          </a:gsLst>
          <a:lin ang="30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7966364"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8224155" y="1308699"/>
            <a:ext cx="3741422" cy="3070999"/>
          </a:xfrm>
          <a:prstGeom prst="wedgeEllipseCallout">
            <a:avLst/>
          </a:prstGeom>
          <a:solidFill>
            <a:srgbClr val="FFF4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Quan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Hình</a:t>
            </a:r>
            <a:r>
              <a:rPr lang="en-US" sz="2400" dirty="0" smtClean="0">
                <a:solidFill>
                  <a:schemeClr val="tx1"/>
                </a:solidFill>
                <a:latin typeface="Times New Roman" panose="02020603050405020304" pitchFamily="18" charset="0"/>
                <a:cs typeface="Times New Roman" panose="02020603050405020304" pitchFamily="18" charset="0"/>
              </a:rPr>
              <a:t> 9.1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nêu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biệt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về</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phụ</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nữ</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Việt</a:t>
            </a:r>
            <a:r>
              <a:rPr lang="en-US" sz="2400" dirty="0" smtClean="0">
                <a:solidFill>
                  <a:schemeClr val="tx1"/>
                </a:solidFill>
                <a:latin typeface="Times New Roman" panose="02020603050405020304" pitchFamily="18" charset="0"/>
                <a:cs typeface="Times New Roman" panose="02020603050405020304" pitchFamily="18" charset="0"/>
              </a:rPr>
              <a:t> Nam </a:t>
            </a:r>
            <a:r>
              <a:rPr lang="en-US" sz="2400" dirty="0" err="1" smtClean="0">
                <a:solidFill>
                  <a:schemeClr val="tx1"/>
                </a:solidFill>
                <a:latin typeface="Times New Roman" panose="02020603050405020304" pitchFamily="18" charset="0"/>
                <a:cs typeface="Times New Roman" panose="02020603050405020304" pitchFamily="18" charset="0"/>
              </a:rPr>
              <a:t>giữa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điểm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nhau</a:t>
            </a:r>
            <a:r>
              <a:rPr lang="en-US" sz="2400" dirty="0" smtClean="0">
                <a:solidFill>
                  <a:schemeClr val="tx1"/>
                </a:solidFill>
                <a:latin typeface="Times New Roman" panose="02020603050405020304" pitchFamily="18" charset="0"/>
                <a:cs typeface="Times New Roman" panose="02020603050405020304" pitchFamily="18" charset="0"/>
              </a:rPr>
              <a:t>?</a:t>
            </a:r>
            <a:endParaRPr lang="en-GB" sz="2400" dirty="0">
              <a:solidFill>
                <a:schemeClr val="tx1"/>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797169" y="1064525"/>
            <a:ext cx="2705686" cy="5094753"/>
            <a:chOff x="1032300" y="956002"/>
            <a:chExt cx="2516254" cy="4829436"/>
          </a:xfrm>
        </p:grpSpPr>
        <p:pic>
          <p:nvPicPr>
            <p:cNvPr id="4" name="Picture 3"/>
            <p:cNvPicPr>
              <a:picLocks noChangeAspect="1"/>
            </p:cNvPicPr>
            <p:nvPr/>
          </p:nvPicPr>
          <p:blipFill>
            <a:blip r:embed="rId2"/>
            <a:stretch>
              <a:fillRect/>
            </a:stretch>
          </p:blipFill>
          <p:spPr>
            <a:xfrm>
              <a:off x="1032300" y="956002"/>
              <a:ext cx="2516254" cy="4321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1471560" y="5347815"/>
              <a:ext cx="2076994" cy="437623"/>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kỉ</a:t>
              </a:r>
              <a:r>
                <a:rPr lang="en-US" sz="2400" b="1" dirty="0" smtClean="0">
                  <a:latin typeface="Times New Roman" panose="02020603050405020304" pitchFamily="18" charset="0"/>
                  <a:cs typeface="Times New Roman" panose="02020603050405020304" pitchFamily="18" charset="0"/>
                </a:rPr>
                <a:t> XIX</a:t>
              </a:r>
              <a:endParaRPr lang="en-GB" sz="2400" b="1"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4262510" y="1064524"/>
            <a:ext cx="3052689" cy="5064625"/>
            <a:chOff x="4415113" y="956002"/>
            <a:chExt cx="2689099" cy="4800877"/>
          </a:xfrm>
        </p:grpSpPr>
        <p:pic>
          <p:nvPicPr>
            <p:cNvPr id="6" name="Picture 5"/>
            <p:cNvPicPr>
              <a:picLocks noChangeAspect="1"/>
            </p:cNvPicPr>
            <p:nvPr/>
          </p:nvPicPr>
          <p:blipFill>
            <a:blip r:embed="rId3"/>
            <a:stretch>
              <a:fillRect/>
            </a:stretch>
          </p:blipFill>
          <p:spPr>
            <a:xfrm>
              <a:off x="4415113" y="956002"/>
              <a:ext cx="2689099" cy="43213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5195649" y="5319256"/>
              <a:ext cx="1436914" cy="437623"/>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nay</a:t>
              </a:r>
              <a:endParaRPr lang="en-GB"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80133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3000">
              <a:srgbClr val="C2F784"/>
            </a:gs>
            <a:gs pos="100000">
              <a:schemeClr val="bg1"/>
            </a:gs>
          </a:gsLst>
          <a:lin ang="30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8764172" cy="661182"/>
          </a:xfrm>
          <a:prstGeom prst="rect">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73406761"/>
              </p:ext>
            </p:extLst>
          </p:nvPr>
        </p:nvGraphicFramePr>
        <p:xfrm>
          <a:off x="6549432" y="1026018"/>
          <a:ext cx="5322905" cy="5062481"/>
        </p:xfrm>
        <a:graphic>
          <a:graphicData uri="http://schemas.openxmlformats.org/drawingml/2006/table">
            <a:tbl>
              <a:tblPr firstRow="1" bandRow="1">
                <a:tableStyleId>{5940675A-B579-460E-94D1-54222C63F5DA}</a:tableStyleId>
              </a:tblPr>
              <a:tblGrid>
                <a:gridCol w="1004123">
                  <a:extLst>
                    <a:ext uri="{9D8B030D-6E8A-4147-A177-3AD203B41FA5}">
                      <a16:colId xmlns:a16="http://schemas.microsoft.com/office/drawing/2014/main" val="802017102"/>
                    </a:ext>
                  </a:extLst>
                </a:gridCol>
                <a:gridCol w="1922954">
                  <a:extLst>
                    <a:ext uri="{9D8B030D-6E8A-4147-A177-3AD203B41FA5}">
                      <a16:colId xmlns:a16="http://schemas.microsoft.com/office/drawing/2014/main" val="1313252403"/>
                    </a:ext>
                  </a:extLst>
                </a:gridCol>
                <a:gridCol w="2395828">
                  <a:extLst>
                    <a:ext uri="{9D8B030D-6E8A-4147-A177-3AD203B41FA5}">
                      <a16:colId xmlns:a16="http://schemas.microsoft.com/office/drawing/2014/main" val="3764936405"/>
                    </a:ext>
                  </a:extLst>
                </a:gridCol>
              </a:tblGrid>
              <a:tr h="584054">
                <a:tc>
                  <a:txBody>
                    <a:bodyPr/>
                    <a:lstStyle/>
                    <a:p>
                      <a:pPr algn="ctr"/>
                      <a:r>
                        <a:rPr lang="en-US" sz="2400" b="1" dirty="0" err="1" smtClean="0">
                          <a:latin typeface="Times New Roman" panose="02020603050405020304" pitchFamily="18" charset="0"/>
                          <a:cs typeface="Times New Roman" panose="02020603050405020304" pitchFamily="18" charset="0"/>
                        </a:rPr>
                        <a:t>Đặc</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điểm</a:t>
                      </a:r>
                      <a:endParaRPr lang="en-GB"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Thời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trang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kỉ</a:t>
                      </a:r>
                      <a:r>
                        <a:rPr lang="en-US" sz="2400" b="1" baseline="0" dirty="0" smtClean="0">
                          <a:latin typeface="Times New Roman" panose="02020603050405020304" pitchFamily="18" charset="0"/>
                          <a:cs typeface="Times New Roman" panose="02020603050405020304" pitchFamily="18" charset="0"/>
                        </a:rPr>
                        <a:t> XIX</a:t>
                      </a:r>
                      <a:endParaRPr lang="en-GB"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Thời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trang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hiện</a:t>
                      </a:r>
                      <a:r>
                        <a:rPr lang="en-US" sz="2400" b="1" baseline="0" dirty="0" smtClean="0">
                          <a:latin typeface="Times New Roman" panose="02020603050405020304" pitchFamily="18" charset="0"/>
                          <a:cs typeface="Times New Roman" panose="02020603050405020304" pitchFamily="18" charset="0"/>
                        </a:rPr>
                        <a:t> nay</a:t>
                      </a:r>
                      <a:endParaRPr lang="en-GB"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3955633"/>
                  </a:ext>
                </a:extLst>
              </a:tr>
              <a:tr h="1355674">
                <a:tc>
                  <a:txBody>
                    <a:bodyPr/>
                    <a:lstStyle/>
                    <a:p>
                      <a:pPr algn="ctr"/>
                      <a:r>
                        <a:rPr lang="en-US" sz="2400" b="1" dirty="0" err="1" smtClean="0">
                          <a:latin typeface="Times New Roman" panose="02020603050405020304" pitchFamily="18" charset="0"/>
                          <a:cs typeface="Times New Roman" panose="02020603050405020304" pitchFamily="18" charset="0"/>
                        </a:rPr>
                        <a:t>Áo</a:t>
                      </a:r>
                      <a:r>
                        <a:rPr lang="en-US" sz="2400" b="1" baseline="0" dirty="0" smtClean="0">
                          <a:latin typeface="Times New Roman" panose="02020603050405020304" pitchFamily="18" charset="0"/>
                          <a:cs typeface="Times New Roman" panose="02020603050405020304" pitchFamily="18" charset="0"/>
                        </a:rPr>
                        <a:t> </a:t>
                      </a:r>
                      <a:endParaRPr lang="en-GB" sz="2400" b="1" dirty="0">
                        <a:latin typeface="Times New Roman" panose="02020603050405020304" pitchFamily="18" charset="0"/>
                        <a:cs typeface="Times New Roman" panose="02020603050405020304" pitchFamily="18" charset="0"/>
                      </a:endParaRPr>
                    </a:p>
                  </a:txBody>
                  <a:tcPr anchor="ctr"/>
                </a:tc>
                <a:tc>
                  <a:txBody>
                    <a:bodyPr/>
                    <a:lstStyle/>
                    <a:p>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460348"/>
                  </a:ext>
                </a:extLst>
              </a:tr>
              <a:tr h="872167">
                <a:tc>
                  <a:txBody>
                    <a:bodyPr/>
                    <a:lstStyle/>
                    <a:p>
                      <a:pPr algn="ctr"/>
                      <a:r>
                        <a:rPr lang="en-US" sz="2400" b="1" dirty="0" err="1" smtClean="0">
                          <a:latin typeface="Times New Roman" panose="02020603050405020304" pitchFamily="18" charset="0"/>
                          <a:cs typeface="Times New Roman" panose="02020603050405020304" pitchFamily="18" charset="0"/>
                        </a:rPr>
                        <a:t>Tóc</a:t>
                      </a:r>
                      <a:r>
                        <a:rPr lang="en-US" sz="2400" b="1" baseline="0" dirty="0" smtClean="0">
                          <a:latin typeface="Times New Roman" panose="02020603050405020304" pitchFamily="18" charset="0"/>
                          <a:cs typeface="Times New Roman" panose="02020603050405020304" pitchFamily="18" charset="0"/>
                        </a:rPr>
                        <a:t> </a:t>
                      </a:r>
                    </a:p>
                    <a:p>
                      <a:pPr algn="ctr"/>
                      <a:endParaRPr lang="en-US" sz="2400" b="1" baseline="0" dirty="0" smtClean="0">
                        <a:latin typeface="Times New Roman" panose="02020603050405020304" pitchFamily="18" charset="0"/>
                        <a:cs typeface="Times New Roman" panose="02020603050405020304" pitchFamily="18" charset="0"/>
                      </a:endParaRPr>
                    </a:p>
                  </a:txBody>
                  <a:tcPr anchor="ctr"/>
                </a:tc>
                <a:tc>
                  <a:txBody>
                    <a:bodyPr/>
                    <a:lstStyle/>
                    <a:p>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7582149"/>
                  </a:ext>
                </a:extLst>
              </a:tr>
              <a:tr h="581003">
                <a:tc rowSpan="2">
                  <a:txBody>
                    <a:bodyPr/>
                    <a:lstStyle/>
                    <a:p>
                      <a:pPr algn="ctr"/>
                      <a:r>
                        <a:rPr lang="en-US" sz="2400" b="1" dirty="0" err="1" smtClean="0">
                          <a:latin typeface="Times New Roman" panose="02020603050405020304" pitchFamily="18" charset="0"/>
                          <a:cs typeface="Times New Roman" panose="02020603050405020304" pitchFamily="18" charset="0"/>
                        </a:rPr>
                        <a:t>Phụ</a:t>
                      </a:r>
                      <a:r>
                        <a:rPr lang="en-US" sz="2400" b="1" baseline="0" dirty="0" smtClean="0">
                          <a:latin typeface="Times New Roman" panose="02020603050405020304" pitchFamily="18" charset="0"/>
                          <a:cs typeface="Times New Roman" panose="02020603050405020304" pitchFamily="18" charset="0"/>
                        </a:rPr>
                        <a:t> </a:t>
                      </a:r>
                    </a:p>
                    <a:p>
                      <a:pPr algn="ctr"/>
                      <a:endParaRPr lang="en-US" sz="2400" b="1" baseline="0" dirty="0" smtClean="0">
                        <a:latin typeface="Times New Roman" panose="02020603050405020304" pitchFamily="18" charset="0"/>
                        <a:cs typeface="Times New Roman" panose="02020603050405020304" pitchFamily="18" charset="0"/>
                      </a:endParaRPr>
                    </a:p>
                    <a:p>
                      <a:pPr algn="ctr"/>
                      <a:r>
                        <a:rPr lang="en-US" sz="2400" b="1" baseline="0" dirty="0" err="1" smtClean="0">
                          <a:latin typeface="Times New Roman" panose="02020603050405020304" pitchFamily="18" charset="0"/>
                          <a:cs typeface="Times New Roman" panose="02020603050405020304" pitchFamily="18" charset="0"/>
                        </a:rPr>
                        <a:t>kiện</a:t>
                      </a:r>
                      <a:r>
                        <a:rPr lang="en-US" sz="2400" b="1" baseline="0" dirty="0" smtClean="0">
                          <a:latin typeface="Times New Roman" panose="02020603050405020304" pitchFamily="18" charset="0"/>
                          <a:cs typeface="Times New Roman" panose="02020603050405020304" pitchFamily="18" charset="0"/>
                        </a:rPr>
                        <a:t> </a:t>
                      </a:r>
                      <a:endParaRPr lang="en-GB" sz="2400" b="1" dirty="0">
                        <a:latin typeface="Times New Roman" panose="02020603050405020304" pitchFamily="18" charset="0"/>
                        <a:cs typeface="Times New Roman" panose="02020603050405020304" pitchFamily="18" charset="0"/>
                      </a:endParaRPr>
                    </a:p>
                  </a:txBody>
                  <a:tcPr anchor="ctr"/>
                </a:tc>
                <a:tc>
                  <a:txBody>
                    <a:bodyPr/>
                    <a:lstStyle/>
                    <a:p>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7285983"/>
                  </a:ext>
                </a:extLst>
              </a:tr>
              <a:tr h="460594">
                <a:tc vMerge="1">
                  <a:txBody>
                    <a:bodyPr/>
                    <a:lstStyle/>
                    <a:p>
                      <a:endParaRPr lang="en-GB" sz="2400" b="1"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2563407"/>
                  </a:ext>
                </a:extLst>
              </a:tr>
              <a:tr h="460594">
                <a:tc>
                  <a:txBody>
                    <a:bodyPr/>
                    <a:lstStyle/>
                    <a:p>
                      <a:pPr algn="ctr"/>
                      <a:r>
                        <a:rPr lang="en-US" sz="2400" b="1" dirty="0" err="1" smtClean="0">
                          <a:latin typeface="Times New Roman" panose="02020603050405020304" pitchFamily="18" charset="0"/>
                          <a:cs typeface="Times New Roman" panose="02020603050405020304" pitchFamily="18" charset="0"/>
                        </a:rPr>
                        <a:t>Trang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endParaRPr lang="en-GB" sz="2400" b="1" dirty="0">
                        <a:latin typeface="Times New Roman" panose="02020603050405020304" pitchFamily="18" charset="0"/>
                        <a:cs typeface="Times New Roman" panose="02020603050405020304" pitchFamily="18" charset="0"/>
                      </a:endParaRPr>
                    </a:p>
                  </a:txBody>
                  <a:tcPr/>
                </a:tc>
                <a:tc>
                  <a:txBody>
                    <a:bodyPr/>
                    <a:lstStyle/>
                    <a:p>
                      <a:r>
                        <a:rPr lang="en-US" sz="2400" baseline="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76886292"/>
                  </a:ext>
                </a:extLst>
              </a:tr>
            </a:tbl>
          </a:graphicData>
        </a:graphic>
      </p:graphicFrame>
      <p:grpSp>
        <p:nvGrpSpPr>
          <p:cNvPr id="11" name="Group 10"/>
          <p:cNvGrpSpPr/>
          <p:nvPr/>
        </p:nvGrpSpPr>
        <p:grpSpPr>
          <a:xfrm>
            <a:off x="469222" y="1056967"/>
            <a:ext cx="2469921" cy="4600404"/>
            <a:chOff x="1032300" y="956002"/>
            <a:chExt cx="2516254" cy="4921155"/>
          </a:xfrm>
        </p:grpSpPr>
        <p:pic>
          <p:nvPicPr>
            <p:cNvPr id="12" name="Picture 11"/>
            <p:cNvPicPr>
              <a:picLocks noChangeAspect="1"/>
            </p:cNvPicPr>
            <p:nvPr/>
          </p:nvPicPr>
          <p:blipFill>
            <a:blip r:embed="rId2"/>
            <a:stretch>
              <a:fillRect/>
            </a:stretch>
          </p:blipFill>
          <p:spPr>
            <a:xfrm>
              <a:off x="1032300" y="956002"/>
              <a:ext cx="2516254" cy="4321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p:cNvSpPr txBox="1"/>
            <p:nvPr/>
          </p:nvSpPr>
          <p:spPr>
            <a:xfrm>
              <a:off x="1265870" y="5383304"/>
              <a:ext cx="2076994" cy="493853"/>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kỉ</a:t>
              </a:r>
              <a:r>
                <a:rPr lang="en-US" sz="2400" b="1" dirty="0" smtClean="0">
                  <a:latin typeface="Times New Roman" panose="02020603050405020304" pitchFamily="18" charset="0"/>
                  <a:cs typeface="Times New Roman" panose="02020603050405020304" pitchFamily="18" charset="0"/>
                </a:rPr>
                <a:t> XIX</a:t>
              </a:r>
              <a:endParaRPr lang="en-GB" sz="24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523010" y="1085194"/>
            <a:ext cx="2144951" cy="4653776"/>
            <a:chOff x="4415113" y="956002"/>
            <a:chExt cx="2689099" cy="4843246"/>
          </a:xfrm>
        </p:grpSpPr>
        <p:pic>
          <p:nvPicPr>
            <p:cNvPr id="19" name="Picture 18"/>
            <p:cNvPicPr>
              <a:picLocks noChangeAspect="1"/>
            </p:cNvPicPr>
            <p:nvPr/>
          </p:nvPicPr>
          <p:blipFill>
            <a:blip r:embed="rId3"/>
            <a:stretch>
              <a:fillRect/>
            </a:stretch>
          </p:blipFill>
          <p:spPr>
            <a:xfrm>
              <a:off x="4415113" y="956002"/>
              <a:ext cx="2689099" cy="43213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5041205" y="5318787"/>
              <a:ext cx="1895311" cy="480461"/>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nay</a:t>
              </a:r>
              <a:endParaRPr lang="en-GB" sz="2400" b="1" dirty="0">
                <a:latin typeface="Times New Roman" panose="02020603050405020304" pitchFamily="18" charset="0"/>
                <a:cs typeface="Times New Roman" panose="02020603050405020304" pitchFamily="18" charset="0"/>
              </a:endParaRPr>
            </a:p>
          </p:txBody>
        </p:sp>
      </p:grpSp>
      <p:sp>
        <p:nvSpPr>
          <p:cNvPr id="4" name="Rectangle 3"/>
          <p:cNvSpPr/>
          <p:nvPr/>
        </p:nvSpPr>
        <p:spPr>
          <a:xfrm>
            <a:off x="8595360" y="6479177"/>
            <a:ext cx="3596640" cy="378823"/>
          </a:xfrm>
          <a:prstGeom prst="rect">
            <a:avLst/>
          </a:prstGeom>
          <a:solidFill>
            <a:srgbClr val="FFF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79177"/>
            <a:ext cx="8621486" cy="378823"/>
          </a:xfrm>
          <a:prstGeom prst="rect">
            <a:avLst/>
          </a:prstGeom>
          <a:solidFill>
            <a:srgbClr val="F6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598955" y="2041776"/>
            <a:ext cx="2208626" cy="1107996"/>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nâu</a:t>
            </a:r>
            <a:r>
              <a:rPr lang="en-US"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endParaRPr lang="en-GB" dirty="0"/>
          </a:p>
        </p:txBody>
      </p:sp>
      <p:sp>
        <p:nvSpPr>
          <p:cNvPr id="9" name="TextBox 8"/>
          <p:cNvSpPr txBox="1"/>
          <p:nvPr/>
        </p:nvSpPr>
        <p:spPr>
          <a:xfrm>
            <a:off x="9493836" y="1925601"/>
            <a:ext cx="2534913" cy="1477328"/>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endParaRPr lang="en-GB" dirty="0"/>
          </a:p>
        </p:txBody>
      </p:sp>
      <p:sp>
        <p:nvSpPr>
          <p:cNvPr id="10" name="TextBox 9"/>
          <p:cNvSpPr txBox="1"/>
          <p:nvPr/>
        </p:nvSpPr>
        <p:spPr>
          <a:xfrm>
            <a:off x="7842956" y="3257423"/>
            <a:ext cx="1557060" cy="7315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endParaRPr lang="en-GB" sz="2400" dirty="0"/>
          </a:p>
        </p:txBody>
      </p:sp>
      <p:sp>
        <p:nvSpPr>
          <p:cNvPr id="21" name="TextBox 20"/>
          <p:cNvSpPr txBox="1"/>
          <p:nvPr/>
        </p:nvSpPr>
        <p:spPr>
          <a:xfrm>
            <a:off x="9983883" y="3370217"/>
            <a:ext cx="1664165"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Xõa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endParaRPr lang="en-GB" sz="2400" dirty="0">
              <a:latin typeface="Times New Roman" panose="02020603050405020304" pitchFamily="18" charset="0"/>
              <a:cs typeface="Times New Roman" panose="02020603050405020304" pitchFamily="18" charset="0"/>
            </a:endParaRPr>
          </a:p>
          <a:p>
            <a:endParaRPr lang="en-GB" dirty="0"/>
          </a:p>
        </p:txBody>
      </p:sp>
      <p:sp>
        <p:nvSpPr>
          <p:cNvPr id="22" name="TextBox 21"/>
          <p:cNvSpPr txBox="1"/>
          <p:nvPr/>
        </p:nvSpPr>
        <p:spPr>
          <a:xfrm>
            <a:off x="7651075" y="4112855"/>
            <a:ext cx="1920240"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endParaRPr lang="en-US" sz="2400" dirty="0">
              <a:latin typeface="Times New Roman" panose="02020603050405020304" pitchFamily="18" charset="0"/>
              <a:cs typeface="Times New Roman" panose="02020603050405020304" pitchFamily="18" charset="0"/>
            </a:endParaRPr>
          </a:p>
          <a:p>
            <a:endParaRPr lang="en-GB" dirty="0"/>
          </a:p>
        </p:txBody>
      </p:sp>
      <p:sp>
        <p:nvSpPr>
          <p:cNvPr id="23" name="TextBox 22"/>
          <p:cNvSpPr txBox="1"/>
          <p:nvPr/>
        </p:nvSpPr>
        <p:spPr>
          <a:xfrm>
            <a:off x="9863369" y="4112855"/>
            <a:ext cx="1737360"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xách</a:t>
            </a:r>
            <a:endParaRPr lang="en-US" sz="2400" dirty="0">
              <a:latin typeface="Times New Roman" panose="02020603050405020304" pitchFamily="18" charset="0"/>
              <a:cs typeface="Times New Roman" panose="02020603050405020304" pitchFamily="18" charset="0"/>
            </a:endParaRPr>
          </a:p>
          <a:p>
            <a:endParaRPr lang="en-GB" dirty="0"/>
          </a:p>
        </p:txBody>
      </p:sp>
      <p:sp>
        <p:nvSpPr>
          <p:cNvPr id="24" name="TextBox 23"/>
          <p:cNvSpPr txBox="1"/>
          <p:nvPr/>
        </p:nvSpPr>
        <p:spPr>
          <a:xfrm>
            <a:off x="7651075" y="4728665"/>
            <a:ext cx="1748941"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mộc</a:t>
            </a:r>
            <a:endParaRPr lang="en-US" sz="2400" dirty="0">
              <a:latin typeface="Times New Roman" panose="02020603050405020304" pitchFamily="18" charset="0"/>
              <a:cs typeface="Times New Roman" panose="02020603050405020304" pitchFamily="18" charset="0"/>
            </a:endParaRPr>
          </a:p>
          <a:p>
            <a:endParaRPr lang="en-GB" dirty="0"/>
          </a:p>
        </p:txBody>
      </p:sp>
      <p:sp>
        <p:nvSpPr>
          <p:cNvPr id="25" name="TextBox 24"/>
          <p:cNvSpPr txBox="1"/>
          <p:nvPr/>
        </p:nvSpPr>
        <p:spPr>
          <a:xfrm>
            <a:off x="9863368" y="4694703"/>
            <a:ext cx="1887215"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gót</a:t>
            </a:r>
            <a:endParaRPr lang="en-US" sz="2400" dirty="0">
              <a:latin typeface="Times New Roman" panose="02020603050405020304" pitchFamily="18" charset="0"/>
              <a:cs typeface="Times New Roman" panose="02020603050405020304" pitchFamily="18" charset="0"/>
            </a:endParaRPr>
          </a:p>
          <a:p>
            <a:endParaRPr lang="en-GB" dirty="0"/>
          </a:p>
        </p:txBody>
      </p:sp>
      <p:sp>
        <p:nvSpPr>
          <p:cNvPr id="26" name="TextBox 25"/>
          <p:cNvSpPr txBox="1"/>
          <p:nvPr/>
        </p:nvSpPr>
        <p:spPr>
          <a:xfrm>
            <a:off x="7971748" y="5371421"/>
            <a:ext cx="1463040" cy="54864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Không</a:t>
            </a:r>
            <a:endParaRPr lang="en-GB" sz="2400" dirty="0">
              <a:latin typeface="Times New Roman" panose="02020603050405020304" pitchFamily="18" charset="0"/>
              <a:cs typeface="Times New Roman" panose="02020603050405020304" pitchFamily="18" charset="0"/>
            </a:endParaRPr>
          </a:p>
          <a:p>
            <a:endParaRPr lang="en-GB" dirty="0"/>
          </a:p>
        </p:txBody>
      </p:sp>
      <p:sp>
        <p:nvSpPr>
          <p:cNvPr id="27" name="TextBox 26"/>
          <p:cNvSpPr txBox="1"/>
          <p:nvPr/>
        </p:nvSpPr>
        <p:spPr>
          <a:xfrm>
            <a:off x="10393680" y="5417358"/>
            <a:ext cx="1188720" cy="738664"/>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8607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circle(in)">
                                      <p:cBhvr>
                                        <p:cTn id="36" dur="20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circle(in)">
                                      <p:cBhvr>
                                        <p:cTn id="41" dur="2000"/>
                                        <p:tgtEl>
                                          <p:spTgt spid="2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circle(in)">
                                      <p:cBhvr>
                                        <p:cTn id="46" dur="2000"/>
                                        <p:tgtEl>
                                          <p:spTgt spid="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circle(in)">
                                      <p:cBhvr>
                                        <p:cTn id="51" dur="2000"/>
                                        <p:tgtEl>
                                          <p:spTgt spid="2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barn(inVertical)">
                                      <p:cBhvr>
                                        <p:cTn id="5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FFFF00"/>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7529"/>
            <a:ext cx="8177348"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8054282" y="1569493"/>
            <a:ext cx="3722853" cy="1729946"/>
          </a:xfrm>
          <a:prstGeom prst="wedgeEllipseCallout">
            <a:avLst/>
          </a:prstGeom>
          <a:solidFill>
            <a:srgbClr val="F6A9A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Thời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trang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80930" y="1786167"/>
            <a:ext cx="3705856" cy="3108543"/>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53134" y="6072049"/>
            <a:ext cx="2253817" cy="822910"/>
            <a:chOff x="2899954" y="4310740"/>
            <a:chExt cx="5525589" cy="1841865"/>
          </a:xfrm>
          <a:solidFill>
            <a:srgbClr val="C2F784"/>
          </a:solidFill>
        </p:grpSpPr>
        <p:sp>
          <p:nvSpPr>
            <p:cNvPr id="20" name="Diamond 19"/>
            <p:cNvSpPr/>
            <p:nvPr/>
          </p:nvSpPr>
          <p:spPr>
            <a:xfrm>
              <a:off x="2899954" y="4310742"/>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p:cNvSpPr/>
            <p:nvPr/>
          </p:nvSpPr>
          <p:spPr>
            <a:xfrm>
              <a:off x="4741817" y="4310741"/>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p:cNvSpPr/>
            <p:nvPr/>
          </p:nvSpPr>
          <p:spPr>
            <a:xfrm>
              <a:off x="6583680" y="4310740"/>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Freeform 13"/>
          <p:cNvSpPr/>
          <p:nvPr/>
        </p:nvSpPr>
        <p:spPr>
          <a:xfrm rot="16200000">
            <a:off x="9694814" y="5025550"/>
            <a:ext cx="1254035" cy="2410866"/>
          </a:xfrm>
          <a:custGeom>
            <a:avLst/>
            <a:gdLst>
              <a:gd name="connsiteX0" fmla="*/ 0 w 1463041"/>
              <a:gd name="connsiteY0" fmla="*/ 0 h 2975694"/>
              <a:gd name="connsiteX1" fmla="*/ 126134 w 1463041"/>
              <a:gd name="connsiteY1" fmla="*/ 6369 h 2975694"/>
              <a:gd name="connsiteX2" fmla="*/ 1463041 w 1463041"/>
              <a:gd name="connsiteY2" fmla="*/ 1487847 h 2975694"/>
              <a:gd name="connsiteX3" fmla="*/ 126134 w 1463041"/>
              <a:gd name="connsiteY3" fmla="*/ 2969325 h 2975694"/>
              <a:gd name="connsiteX4" fmla="*/ 0 w 1463041"/>
              <a:gd name="connsiteY4" fmla="*/ 2975694 h 2975694"/>
              <a:gd name="connsiteX5" fmla="*/ 0 w 1463041"/>
              <a:gd name="connsiteY5" fmla="*/ 2482570 h 2975694"/>
              <a:gd name="connsiteX6" fmla="*/ 75714 w 1463041"/>
              <a:gd name="connsiteY6" fmla="*/ 2478747 h 2975694"/>
              <a:gd name="connsiteX7" fmla="*/ 969917 w 1463041"/>
              <a:gd name="connsiteY7" fmla="*/ 1487846 h 2975694"/>
              <a:gd name="connsiteX8" fmla="*/ 75714 w 1463041"/>
              <a:gd name="connsiteY8" fmla="*/ 496946 h 2975694"/>
              <a:gd name="connsiteX9" fmla="*/ 0 w 1463041"/>
              <a:gd name="connsiteY9" fmla="*/ 493122 h 297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2975694">
                <a:moveTo>
                  <a:pt x="0" y="0"/>
                </a:moveTo>
                <a:lnTo>
                  <a:pt x="126134" y="6369"/>
                </a:lnTo>
                <a:cubicBezTo>
                  <a:pt x="877055" y="82630"/>
                  <a:pt x="1463041" y="716806"/>
                  <a:pt x="1463041" y="1487847"/>
                </a:cubicBezTo>
                <a:cubicBezTo>
                  <a:pt x="1463041" y="2258888"/>
                  <a:pt x="877055" y="2893065"/>
                  <a:pt x="126134" y="2969325"/>
                </a:cubicBezTo>
                <a:lnTo>
                  <a:pt x="0" y="2975694"/>
                </a:lnTo>
                <a:lnTo>
                  <a:pt x="0" y="2482570"/>
                </a:lnTo>
                <a:lnTo>
                  <a:pt x="75714" y="2478747"/>
                </a:lnTo>
                <a:cubicBezTo>
                  <a:pt x="577974" y="2427739"/>
                  <a:pt x="969917" y="2003564"/>
                  <a:pt x="969917" y="1487846"/>
                </a:cubicBezTo>
                <a:cubicBezTo>
                  <a:pt x="969917" y="972128"/>
                  <a:pt x="577974" y="547953"/>
                  <a:pt x="75714" y="496946"/>
                </a:cubicBezTo>
                <a:lnTo>
                  <a:pt x="0" y="493122"/>
                </a:lnTo>
                <a:close/>
              </a:path>
            </a:pathLst>
          </a:cu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ình ảnh Phụ Nữ Thời Trang Cô Gái Xinh đẹp Nhân Vật Hoạt Hình Phim Hoạt Hình,  Quần áo, Phụ Nữ Thời Trang, Phim Hoạt Hình miễn phí tải tập tin 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0000">
                        <a14:foregroundMark x1="52812" y1="3281" x2="49531" y2="2969"/>
                        <a14:foregroundMark x1="50313" y1="4063" x2="48281" y2="3438"/>
                        <a14:foregroundMark x1="47969" y1="4063" x2="43438" y2="11094"/>
                        <a14:foregroundMark x1="43281" y1="11563" x2="43281" y2="16563"/>
                        <a14:foregroundMark x1="42656" y1="18594" x2="42969" y2="20156"/>
                        <a14:foregroundMark x1="43281" y1="21719" x2="42188" y2="23906"/>
                        <a14:foregroundMark x1="41719" y1="24219" x2="42188" y2="27656"/>
                        <a14:foregroundMark x1="41250" y1="27031" x2="38438" y2="34531"/>
                        <a14:foregroundMark x1="38750" y1="34844" x2="28125" y2="25625"/>
                        <a14:foregroundMark x1="28281" y1="25625" x2="26875" y2="23438"/>
                        <a14:foregroundMark x1="27344" y1="23906" x2="26563" y2="21719"/>
                        <a14:foregroundMark x1="26563" y1="22344" x2="22969" y2="26250"/>
                        <a14:foregroundMark x1="22813" y1="27031" x2="24375" y2="30469"/>
                        <a14:foregroundMark x1="24844" y1="32188" x2="24531" y2="42031"/>
                        <a14:foregroundMark x1="25000" y1="43906" x2="25625" y2="41875"/>
                        <a14:foregroundMark x1="26250" y1="43125" x2="26563" y2="32188"/>
                        <a14:foregroundMark x1="28594" y1="41094" x2="29063" y2="45938"/>
                        <a14:foregroundMark x1="29844" y1="45313" x2="30156" y2="43125"/>
                        <a14:foregroundMark x1="30312" y1="44375" x2="30156" y2="37813"/>
                        <a14:foregroundMark x1="30625" y1="38125" x2="31406" y2="40313"/>
                        <a14:foregroundMark x1="32344" y1="41875" x2="34844" y2="42656"/>
                        <a14:foregroundMark x1="33594" y1="40000" x2="34688" y2="41563"/>
                        <a14:foregroundMark x1="35469" y1="42813" x2="35156" y2="45313"/>
                        <a14:foregroundMark x1="34688" y1="46094" x2="33906" y2="53125"/>
                        <a14:foregroundMark x1="33906" y1="54219" x2="34375" y2="60781"/>
                        <a14:foregroundMark x1="34375" y1="61563" x2="37500" y2="64844"/>
                        <a14:foregroundMark x1="37188" y1="65625" x2="35625" y2="69375"/>
                        <a14:foregroundMark x1="35469" y1="70313" x2="36719" y2="71094"/>
                        <a14:foregroundMark x1="36406" y1="71406" x2="40000" y2="71406"/>
                        <a14:foregroundMark x1="38906" y1="72656" x2="37500" y2="77969"/>
                        <a14:foregroundMark x1="37656" y1="78125" x2="33906" y2="91250"/>
                        <a14:foregroundMark x1="34375" y1="91875" x2="32188" y2="92813"/>
                        <a14:foregroundMark x1="32656" y1="93125" x2="24844" y2="92344"/>
                        <a14:foregroundMark x1="25781" y1="93125" x2="23594" y2="94063"/>
                        <a14:foregroundMark x1="23750" y1="94844" x2="26094" y2="97656"/>
                        <a14:foregroundMark x1="26094" y1="99063" x2="33906" y2="99375"/>
                        <a14:foregroundMark x1="40000" y1="99063" x2="42656" y2="88281"/>
                        <a14:foregroundMark x1="42656" y1="88594" x2="47344" y2="73906"/>
                        <a14:foregroundMark x1="46563" y1="74688" x2="53125" y2="73438"/>
                        <a14:foregroundMark x1="53281" y1="74063" x2="58438" y2="74688"/>
                        <a14:foregroundMark x1="58594" y1="75156" x2="63125" y2="78750"/>
                        <a14:foregroundMark x1="63125" y1="79688" x2="69219" y2="84531"/>
                        <a14:foregroundMark x1="68750" y1="84688" x2="70156" y2="87969"/>
                        <a14:foregroundMark x1="69531" y1="87969" x2="66875" y2="93594"/>
                        <a14:foregroundMark x1="67188" y1="94063" x2="69688" y2="95625"/>
                        <a14:foregroundMark x1="69219" y1="96406" x2="74844" y2="93594"/>
                        <a14:foregroundMark x1="73750" y1="93594" x2="76094" y2="87969"/>
                        <a14:foregroundMark x1="75781" y1="87813" x2="77813" y2="85469"/>
                        <a14:foregroundMark x1="78281" y1="85938" x2="78750" y2="83438"/>
                        <a14:foregroundMark x1="80000" y1="84219" x2="70156" y2="73906"/>
                        <a14:foregroundMark x1="70156" y1="74688" x2="66875" y2="71094"/>
                        <a14:foregroundMark x1="68750" y1="72813" x2="70938" y2="69844"/>
                        <a14:foregroundMark x1="70781" y1="71563" x2="70000" y2="63281"/>
                        <a14:foregroundMark x1="70469" y1="63281" x2="62969" y2="46563"/>
                        <a14:foregroundMark x1="63125" y1="46875" x2="62969" y2="42344"/>
                        <a14:foregroundMark x1="63125" y1="42344" x2="68750" y2="35000"/>
                        <a14:foregroundMark x1="68438" y1="35781" x2="69688" y2="27187"/>
                        <a14:foregroundMark x1="69531" y1="35781" x2="70156" y2="40313"/>
                        <a14:foregroundMark x1="70469" y1="41563" x2="72188" y2="39844"/>
                        <a14:foregroundMark x1="72188" y1="39531" x2="71719" y2="33750"/>
                        <a14:foregroundMark x1="71563" y1="37500" x2="74063" y2="35781"/>
                        <a14:foregroundMark x1="74063" y1="36094" x2="77344" y2="34531"/>
                        <a14:foregroundMark x1="77344" y1="34531" x2="71719" y2="23750"/>
                        <a14:foregroundMark x1="72188" y1="24219" x2="73281" y2="20625"/>
                        <a14:foregroundMark x1="73750" y1="20938" x2="70000" y2="18125"/>
                        <a14:foregroundMark x1="69531" y1="18594" x2="66406" y2="20625"/>
                        <a14:foregroundMark x1="65938" y1="18594" x2="59844" y2="3281"/>
                        <a14:foregroundMark x1="59375" y1="3750" x2="51250" y2="1719"/>
                        <a14:foregroundMark x1="44063" y1="37813" x2="40781" y2="42656"/>
                        <a14:backgroundMark x1="57500" y1="625" x2="57500" y2="625"/>
                        <a14:backgroundMark x1="58281" y1="938" x2="50625" y2="313"/>
                        <a14:backgroundMark x1="67969" y1="38281" x2="65000" y2="44063"/>
                        <a14:backgroundMark x1="68750" y1="36719" x2="67813" y2="37969"/>
                        <a14:backgroundMark x1="70313" y1="35469" x2="70000" y2="30625"/>
                        <a14:backgroundMark x1="74531" y1="37031" x2="73281" y2="30156"/>
                        <a14:backgroundMark x1="76406" y1="34219" x2="74531" y2="29375"/>
                        <a14:backgroundMark x1="67813" y1="21563" x2="68750" y2="16719"/>
                        <a14:backgroundMark x1="60156" y1="4219" x2="62969" y2="11719"/>
                        <a14:backgroundMark x1="62031" y1="12031" x2="66094" y2="18750"/>
                        <a14:backgroundMark x1="36719" y1="33438" x2="38750" y2="29219"/>
                        <a14:backgroundMark x1="37500" y1="35156" x2="37969" y2="30938"/>
                        <a14:backgroundMark x1="42813" y1="40313" x2="42344" y2="48594"/>
                        <a14:backgroundMark x1="42344" y1="40781" x2="44063" y2="37656"/>
                        <a14:backgroundMark x1="39219" y1="45781" x2="39531" y2="46875"/>
                        <a14:backgroundMark x1="30469" y1="42813" x2="34531" y2="42500"/>
                        <a14:backgroundMark x1="26719" y1="42813" x2="26719" y2="35000"/>
                        <a14:backgroundMark x1="27187" y1="34688" x2="27187" y2="31406"/>
                        <a14:backgroundMark x1="24688" y1="31094" x2="24688" y2="34375"/>
                        <a14:backgroundMark x1="31250" y1="38750" x2="31250" y2="42344"/>
                        <a14:backgroundMark x1="33281" y1="39063" x2="35313" y2="43594"/>
                        <a14:backgroundMark x1="29375" y1="35156" x2="30156" y2="38281"/>
                        <a14:backgroundMark x1="33438" y1="99219" x2="26875" y2="97500"/>
                        <a14:backgroundMark x1="40000" y1="97031" x2="39531" y2="97500"/>
                        <a14:backgroundMark x1="39531" y1="95938" x2="41875" y2="90000"/>
                        <a14:backgroundMark x1="69531" y1="88125" x2="67969" y2="90000"/>
                        <a14:backgroundMark x1="69531" y1="88906" x2="69531" y2="90156"/>
                        <a14:backgroundMark x1="69375" y1="87188" x2="69375" y2="84844"/>
                        <a14:backgroundMark x1="70625" y1="87969" x2="70625" y2="87969"/>
                        <a14:backgroundMark x1="69375" y1="85938" x2="57656" y2="74063"/>
                        <a14:backgroundMark x1="58906" y1="76563" x2="67031" y2="82813"/>
                        <a14:backgroundMark x1="52969" y1="74844" x2="52344" y2="73125"/>
                        <a14:backgroundMark x1="48125" y1="74844" x2="43750" y2="84688"/>
                      </a14:backgroundRemoval>
                    </a14:imgEffect>
                  </a14:imgLayer>
                </a14:imgProps>
              </a:ext>
              <a:ext uri="{28A0092B-C50C-407E-A947-70E740481C1C}">
                <a14:useLocalDpi xmlns:a14="http://schemas.microsoft.com/office/drawing/2010/main" val="0"/>
              </a:ext>
            </a:extLst>
          </a:blip>
          <a:srcRect/>
          <a:stretch>
            <a:fillRect/>
          </a:stretch>
        </p:blipFill>
        <p:spPr bwMode="auto">
          <a:xfrm>
            <a:off x="8969531" y="3334543"/>
            <a:ext cx="2704603" cy="2704604"/>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306950" y="6035091"/>
            <a:ext cx="2253817" cy="822910"/>
            <a:chOff x="2899954" y="4310740"/>
            <a:chExt cx="5525589" cy="1841865"/>
          </a:xfrm>
          <a:solidFill>
            <a:srgbClr val="C2F784"/>
          </a:solidFill>
        </p:grpSpPr>
        <p:sp>
          <p:nvSpPr>
            <p:cNvPr id="15" name="Diamond 14"/>
            <p:cNvSpPr/>
            <p:nvPr/>
          </p:nvSpPr>
          <p:spPr>
            <a:xfrm>
              <a:off x="2899954" y="4310742"/>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iamond 15"/>
            <p:cNvSpPr/>
            <p:nvPr/>
          </p:nvSpPr>
          <p:spPr>
            <a:xfrm>
              <a:off x="4741817" y="4310741"/>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iamond 16"/>
            <p:cNvSpPr/>
            <p:nvPr/>
          </p:nvSpPr>
          <p:spPr>
            <a:xfrm>
              <a:off x="6583680" y="4310740"/>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4"/>
          <a:stretch>
            <a:fillRect/>
          </a:stretch>
        </p:blipFill>
        <p:spPr>
          <a:xfrm rot="19728170">
            <a:off x="-17398" y="763476"/>
            <a:ext cx="1427578" cy="927925"/>
          </a:xfrm>
          <a:prstGeom prst="ellipse">
            <a:avLst/>
          </a:prstGeom>
        </p:spPr>
      </p:pic>
    </p:spTree>
    <p:extLst>
      <p:ext uri="{BB962C8B-B14F-4D97-AF65-F5344CB8AC3E}">
        <p14:creationId xmlns:p14="http://schemas.microsoft.com/office/powerpoint/2010/main" val="2478716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58333E-6 -3.33333E-6 L -0.30559 -0.06134 " pathEditMode="relative" rAng="0" ptsTypes="AA">
                                      <p:cBhvr>
                                        <p:cTn id="25" dur="2000" fill="hold"/>
                                        <p:tgtEl>
                                          <p:spTgt spid="9"/>
                                        </p:tgtEl>
                                        <p:attrNameLst>
                                          <p:attrName>ppt_x</p:attrName>
                                          <p:attrName>ppt_y</p:attrName>
                                        </p:attrNameLst>
                                      </p:cBhvr>
                                      <p:rCtr x="-15286" y="-3079"/>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1300">
              <a:schemeClr val="bg1"/>
            </a:gs>
            <a:gs pos="32000">
              <a:schemeClr val="bg1"/>
            </a:gs>
          </a:gsLst>
          <a:lin ang="7800000" scaled="0"/>
          <a:tileRect/>
        </a:gradFill>
        <a:effectLst/>
      </p:bgPr>
    </p:bg>
    <p:spTree>
      <p:nvGrpSpPr>
        <p:cNvPr id="1" name=""/>
        <p:cNvGrpSpPr/>
        <p:nvPr/>
      </p:nvGrpSpPr>
      <p:grpSpPr>
        <a:xfrm>
          <a:off x="0" y="0"/>
          <a:ext cx="0" cy="0"/>
          <a:chOff x="0" y="0"/>
          <a:chExt cx="0" cy="0"/>
        </a:xfrm>
      </p:grpSpPr>
      <p:pic>
        <p:nvPicPr>
          <p:cNvPr id="4098" name="Picture 2" descr="Nhân vật hoạt hình nữ thần khá gợi cảm cho ngày của con gái | Công cụ đồ  họa PSD Tải xuống miễn phí - Pikbes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874044" y="3259307"/>
            <a:ext cx="2065457" cy="2921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0"/>
            <a:ext cx="8334102" cy="661182"/>
          </a:xfrm>
          <a:prstGeom prst="rect">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rot="2918771">
            <a:off x="8943425" y="5624808"/>
            <a:ext cx="2253817" cy="822910"/>
            <a:chOff x="2899954" y="4310740"/>
            <a:chExt cx="5525589" cy="1841865"/>
          </a:xfrm>
          <a:solidFill>
            <a:srgbClr val="FFF47D"/>
          </a:solidFill>
        </p:grpSpPr>
        <p:sp>
          <p:nvSpPr>
            <p:cNvPr id="20" name="Diamond 19"/>
            <p:cNvSpPr/>
            <p:nvPr/>
          </p:nvSpPr>
          <p:spPr>
            <a:xfrm>
              <a:off x="2899954" y="4310742"/>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p:cNvSpPr/>
            <p:nvPr/>
          </p:nvSpPr>
          <p:spPr>
            <a:xfrm>
              <a:off x="4741817" y="4310741"/>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p:cNvSpPr/>
            <p:nvPr/>
          </p:nvSpPr>
          <p:spPr>
            <a:xfrm>
              <a:off x="6583680" y="4310740"/>
              <a:ext cx="1841863" cy="18418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Cloud Callout 6"/>
          <p:cNvSpPr/>
          <p:nvPr/>
        </p:nvSpPr>
        <p:spPr>
          <a:xfrm flipH="1">
            <a:off x="7821365" y="1029029"/>
            <a:ext cx="2806010" cy="2660393"/>
          </a:xfrm>
          <a:prstGeom prst="cloudCallout">
            <a:avLst>
              <a:gd name="adj1" fmla="val -40299"/>
              <a:gd name="adj2" fmla="val 64876"/>
            </a:avLst>
          </a:prstGeom>
          <a:solidFill>
            <a:srgbClr val="F6A9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yếu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tố</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ảnh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hưởng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đến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thay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đổi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gì</a:t>
            </a:r>
            <a:r>
              <a:rPr lang="en-US" sz="2400" dirty="0" smtClean="0">
                <a:solidFill>
                  <a:schemeClr val="tx1"/>
                </a:solidFill>
                <a:latin typeface="Times New Roman" panose="02020603050405020304" pitchFamily="18" charset="0"/>
                <a:cs typeface="Times New Roman" panose="02020603050405020304" pitchFamily="18" charset="0"/>
              </a:rPr>
              <a:t>?</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10" name="Freeform 9"/>
          <p:cNvSpPr/>
          <p:nvPr/>
        </p:nvSpPr>
        <p:spPr>
          <a:xfrm>
            <a:off x="2465963" y="3305928"/>
            <a:ext cx="2295543" cy="2295543"/>
          </a:xfrm>
          <a:custGeom>
            <a:avLst/>
            <a:gdLst>
              <a:gd name="connsiteX0" fmla="*/ 0 w 2295543"/>
              <a:gd name="connsiteY0" fmla="*/ 1147772 h 2295543"/>
              <a:gd name="connsiteX1" fmla="*/ 1147772 w 2295543"/>
              <a:gd name="connsiteY1" fmla="*/ 0 h 2295543"/>
              <a:gd name="connsiteX2" fmla="*/ 2295544 w 2295543"/>
              <a:gd name="connsiteY2" fmla="*/ 1147772 h 2295543"/>
              <a:gd name="connsiteX3" fmla="*/ 1147772 w 2295543"/>
              <a:gd name="connsiteY3" fmla="*/ 2295544 h 2295543"/>
              <a:gd name="connsiteX4" fmla="*/ 0 w 2295543"/>
              <a:gd name="connsiteY4" fmla="*/ 1147772 h 229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543" h="2295543">
                <a:moveTo>
                  <a:pt x="0" y="1147772"/>
                </a:moveTo>
                <a:cubicBezTo>
                  <a:pt x="0" y="513875"/>
                  <a:pt x="513875" y="0"/>
                  <a:pt x="1147772" y="0"/>
                </a:cubicBezTo>
                <a:cubicBezTo>
                  <a:pt x="1781669" y="0"/>
                  <a:pt x="2295544" y="513875"/>
                  <a:pt x="2295544" y="1147772"/>
                </a:cubicBezTo>
                <a:cubicBezTo>
                  <a:pt x="2295544" y="1781669"/>
                  <a:pt x="1781669" y="2295544"/>
                  <a:pt x="1147772" y="2295544"/>
                </a:cubicBezTo>
                <a:cubicBezTo>
                  <a:pt x="513875" y="2295544"/>
                  <a:pt x="0" y="1781669"/>
                  <a:pt x="0" y="1147772"/>
                </a:cubicBezTo>
                <a:close/>
              </a:path>
            </a:pathLst>
          </a:custGeom>
          <a:solidFill>
            <a:srgbClr val="FFBF86"/>
          </a:solidFill>
          <a:ln>
            <a:noFill/>
          </a:ln>
          <a:effectLst/>
          <a:scene3d>
            <a:camera prst="orthographicFront">
              <a:rot lat="0" lon="0" rev="0"/>
            </a:camera>
            <a:lightRig rig="contrasting" dir="t">
              <a:rot lat="0" lon="0" rev="7800000"/>
            </a:lightRig>
          </a:scene3d>
          <a:sp3d>
            <a:bevelT w="139700" h="1397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51414" tIns="351414" rIns="351414" bIns="351414"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Times New Roman" panose="02020603050405020304" pitchFamily="18" charset="0"/>
                <a:cs typeface="Times New Roman" panose="02020603050405020304" pitchFamily="18" charset="0"/>
              </a:rPr>
              <a:t>Các</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yếu</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tố</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ảnh</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hưởng</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đến</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sự</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thay</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đổi</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của</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thời</a:t>
            </a:r>
            <a:r>
              <a:rPr lang="en-US" sz="24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err="1" smtClean="0">
                <a:solidFill>
                  <a:schemeClr val="tx1"/>
                </a:solidFill>
                <a:latin typeface="Times New Roman" panose="02020603050405020304" pitchFamily="18" charset="0"/>
                <a:cs typeface="Times New Roman" panose="02020603050405020304" pitchFamily="18" charset="0"/>
              </a:rPr>
              <a:t>trang</a:t>
            </a:r>
            <a:endParaRPr lang="en-US" sz="2400" b="0" kern="1200" dirty="0">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704441" y="2594224"/>
            <a:ext cx="1835153" cy="1081983"/>
            <a:chOff x="704441" y="2594224"/>
            <a:chExt cx="1835153" cy="1081983"/>
          </a:xfrm>
          <a:solidFill>
            <a:srgbClr val="F6A9A9"/>
          </a:solidFill>
          <a:scene3d>
            <a:camera prst="orthographicFront">
              <a:rot lat="0" lon="0" rev="0"/>
            </a:camera>
            <a:lightRig rig="balanced" dir="t">
              <a:rot lat="0" lon="0" rev="8700000"/>
            </a:lightRig>
          </a:scene3d>
        </p:grpSpPr>
        <p:sp>
          <p:nvSpPr>
            <p:cNvPr id="11" name="Left Arrow 10"/>
            <p:cNvSpPr/>
            <p:nvPr/>
          </p:nvSpPr>
          <p:spPr>
            <a:xfrm rot="12900000">
              <a:off x="1262043" y="3150037"/>
              <a:ext cx="1277551" cy="526170"/>
            </a:xfrm>
            <a:prstGeom prst="lef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hueOff val="0"/>
                <a:satOff val="0"/>
                <a:lumOff val="0"/>
                <a:alphaOff val="0"/>
              </a:schemeClr>
            </a:fontRef>
          </p:style>
        </p:sp>
        <p:sp>
          <p:nvSpPr>
            <p:cNvPr id="12" name="Freeform 11"/>
            <p:cNvSpPr/>
            <p:nvPr/>
          </p:nvSpPr>
          <p:spPr>
            <a:xfrm>
              <a:off x="704441" y="2594224"/>
              <a:ext cx="1331439" cy="1053898"/>
            </a:xfrm>
            <a:custGeom>
              <a:avLst/>
              <a:gdLst>
                <a:gd name="connsiteX0" fmla="*/ 0 w 1331439"/>
                <a:gd name="connsiteY0" fmla="*/ 105390 h 1053898"/>
                <a:gd name="connsiteX1" fmla="*/ 105390 w 1331439"/>
                <a:gd name="connsiteY1" fmla="*/ 0 h 1053898"/>
                <a:gd name="connsiteX2" fmla="*/ 1226049 w 1331439"/>
                <a:gd name="connsiteY2" fmla="*/ 0 h 1053898"/>
                <a:gd name="connsiteX3" fmla="*/ 1331439 w 1331439"/>
                <a:gd name="connsiteY3" fmla="*/ 105390 h 1053898"/>
                <a:gd name="connsiteX4" fmla="*/ 1331439 w 1331439"/>
                <a:gd name="connsiteY4" fmla="*/ 948508 h 1053898"/>
                <a:gd name="connsiteX5" fmla="*/ 1226049 w 1331439"/>
                <a:gd name="connsiteY5" fmla="*/ 1053898 h 1053898"/>
                <a:gd name="connsiteX6" fmla="*/ 105390 w 1331439"/>
                <a:gd name="connsiteY6" fmla="*/ 1053898 h 1053898"/>
                <a:gd name="connsiteX7" fmla="*/ 0 w 1331439"/>
                <a:gd name="connsiteY7" fmla="*/ 948508 h 1053898"/>
                <a:gd name="connsiteX8" fmla="*/ 0 w 1331439"/>
                <a:gd name="connsiteY8" fmla="*/ 105390 h 10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1439" h="1053898">
                  <a:moveTo>
                    <a:pt x="0" y="105390"/>
                  </a:moveTo>
                  <a:cubicBezTo>
                    <a:pt x="0" y="47185"/>
                    <a:pt x="47185" y="0"/>
                    <a:pt x="105390" y="0"/>
                  </a:cubicBezTo>
                  <a:lnTo>
                    <a:pt x="1226049" y="0"/>
                  </a:lnTo>
                  <a:cubicBezTo>
                    <a:pt x="1284254" y="0"/>
                    <a:pt x="1331439" y="47185"/>
                    <a:pt x="1331439" y="105390"/>
                  </a:cubicBezTo>
                  <a:lnTo>
                    <a:pt x="1331439" y="948508"/>
                  </a:lnTo>
                  <a:cubicBezTo>
                    <a:pt x="1331439" y="1006713"/>
                    <a:pt x="1284254" y="1053898"/>
                    <a:pt x="1226049" y="1053898"/>
                  </a:cubicBezTo>
                  <a:lnTo>
                    <a:pt x="105390" y="1053898"/>
                  </a:lnTo>
                  <a:cubicBezTo>
                    <a:pt x="47185" y="1053898"/>
                    <a:pt x="0" y="1006713"/>
                    <a:pt x="0" y="948508"/>
                  </a:cubicBezTo>
                  <a:lnTo>
                    <a:pt x="0" y="105390"/>
                  </a:lnTo>
                  <a:close/>
                </a:path>
              </a:pathLst>
            </a:cu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74683" tIns="74683" rIns="74683" bIns="74683" numCol="1" spcCol="1270" anchor="ctr" anchorCtr="0">
              <a:noAutofit/>
            </a:bodyPr>
            <a:lstStyle/>
            <a:p>
              <a:pPr lvl="0" algn="ctr" defTabSz="1022350">
                <a:lnSpc>
                  <a:spcPct val="90000"/>
                </a:lnSpc>
                <a:spcBef>
                  <a:spcPct val="0"/>
                </a:spcBef>
                <a:spcAft>
                  <a:spcPct val="35000"/>
                </a:spcAft>
              </a:pPr>
              <a:r>
                <a:rPr lang="en-US" sz="2300" kern="1200" dirty="0" err="1" smtClean="0">
                  <a:solidFill>
                    <a:schemeClr val="tx1"/>
                  </a:solidFill>
                  <a:latin typeface="Times New Roman" panose="02020603050405020304" pitchFamily="18" charset="0"/>
                  <a:cs typeface="Times New Roman" panose="02020603050405020304" pitchFamily="18" charset="0"/>
                </a:rPr>
                <a:t>Văn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hóa</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xã</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hội</a:t>
              </a:r>
              <a:endParaRPr lang="en-US" sz="2300" kern="1200"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2976963" y="1531014"/>
            <a:ext cx="1453791" cy="1763156"/>
            <a:chOff x="2385611" y="1388014"/>
            <a:chExt cx="1453791" cy="1763156"/>
          </a:xfrm>
          <a:solidFill>
            <a:srgbClr val="FFF47D"/>
          </a:solidFill>
          <a:scene3d>
            <a:camera prst="orthographicFront">
              <a:rot lat="0" lon="0" rev="0"/>
            </a:camera>
            <a:lightRig rig="balanced" dir="t">
              <a:rot lat="0" lon="0" rev="8700000"/>
            </a:lightRig>
          </a:scene3d>
        </p:grpSpPr>
        <p:sp>
          <p:nvSpPr>
            <p:cNvPr id="14" name="Left Arrow 13"/>
            <p:cNvSpPr/>
            <p:nvPr/>
          </p:nvSpPr>
          <p:spPr>
            <a:xfrm rot="16200000">
              <a:off x="2473731" y="2249310"/>
              <a:ext cx="1277551" cy="526170"/>
            </a:xfrm>
            <a:prstGeom prst="lef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3">
              <a:schemeClr val="accent5">
                <a:hueOff val="-3676672"/>
                <a:satOff val="-5114"/>
                <a:lumOff val="-1961"/>
                <a:alphaOff val="0"/>
              </a:schemeClr>
            </a:effectRef>
            <a:fontRef idx="minor">
              <a:schemeClr val="lt1">
                <a:hueOff val="0"/>
                <a:satOff val="0"/>
                <a:lumOff val="0"/>
                <a:alphaOff val="0"/>
              </a:schemeClr>
            </a:fontRef>
          </p:style>
        </p:sp>
        <p:sp>
          <p:nvSpPr>
            <p:cNvPr id="15" name="Freeform 14"/>
            <p:cNvSpPr/>
            <p:nvPr/>
          </p:nvSpPr>
          <p:spPr>
            <a:xfrm>
              <a:off x="2385611" y="1388014"/>
              <a:ext cx="1453791" cy="971212"/>
            </a:xfrm>
            <a:custGeom>
              <a:avLst/>
              <a:gdLst>
                <a:gd name="connsiteX0" fmla="*/ 0 w 1453791"/>
                <a:gd name="connsiteY0" fmla="*/ 97121 h 971212"/>
                <a:gd name="connsiteX1" fmla="*/ 97121 w 1453791"/>
                <a:gd name="connsiteY1" fmla="*/ 0 h 971212"/>
                <a:gd name="connsiteX2" fmla="*/ 1356670 w 1453791"/>
                <a:gd name="connsiteY2" fmla="*/ 0 h 971212"/>
                <a:gd name="connsiteX3" fmla="*/ 1453791 w 1453791"/>
                <a:gd name="connsiteY3" fmla="*/ 97121 h 971212"/>
                <a:gd name="connsiteX4" fmla="*/ 1453791 w 1453791"/>
                <a:gd name="connsiteY4" fmla="*/ 874091 h 971212"/>
                <a:gd name="connsiteX5" fmla="*/ 1356670 w 1453791"/>
                <a:gd name="connsiteY5" fmla="*/ 971212 h 971212"/>
                <a:gd name="connsiteX6" fmla="*/ 97121 w 1453791"/>
                <a:gd name="connsiteY6" fmla="*/ 971212 h 971212"/>
                <a:gd name="connsiteX7" fmla="*/ 0 w 1453791"/>
                <a:gd name="connsiteY7" fmla="*/ 874091 h 971212"/>
                <a:gd name="connsiteX8" fmla="*/ 0 w 1453791"/>
                <a:gd name="connsiteY8" fmla="*/ 97121 h 9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791" h="971212">
                  <a:moveTo>
                    <a:pt x="0" y="97121"/>
                  </a:moveTo>
                  <a:cubicBezTo>
                    <a:pt x="0" y="43483"/>
                    <a:pt x="43483" y="0"/>
                    <a:pt x="97121" y="0"/>
                  </a:cubicBezTo>
                  <a:lnTo>
                    <a:pt x="1356670" y="0"/>
                  </a:lnTo>
                  <a:cubicBezTo>
                    <a:pt x="1410308" y="0"/>
                    <a:pt x="1453791" y="43483"/>
                    <a:pt x="1453791" y="97121"/>
                  </a:cubicBezTo>
                  <a:lnTo>
                    <a:pt x="1453791" y="874091"/>
                  </a:lnTo>
                  <a:cubicBezTo>
                    <a:pt x="1453791" y="927729"/>
                    <a:pt x="1410308" y="971212"/>
                    <a:pt x="1356670" y="971212"/>
                  </a:cubicBezTo>
                  <a:lnTo>
                    <a:pt x="97121" y="971212"/>
                  </a:lnTo>
                  <a:cubicBezTo>
                    <a:pt x="43483" y="971212"/>
                    <a:pt x="0" y="927729"/>
                    <a:pt x="0" y="874091"/>
                  </a:cubicBezTo>
                  <a:lnTo>
                    <a:pt x="0" y="97121"/>
                  </a:lnTo>
                  <a:close/>
                </a:path>
              </a:pathLst>
            </a:cu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3">
              <a:schemeClr val="accent5">
                <a:hueOff val="-3676672"/>
                <a:satOff val="-5114"/>
                <a:lumOff val="-1961"/>
                <a:alphaOff val="0"/>
              </a:schemeClr>
            </a:effectRef>
            <a:fontRef idx="minor">
              <a:schemeClr val="lt1"/>
            </a:fontRef>
          </p:style>
          <p:txBody>
            <a:bodyPr spcFirstLastPara="0" vert="horz" wrap="square" lIns="72261" tIns="72261" rIns="72261" bIns="72261" numCol="1" spcCol="1270" anchor="ctr" anchorCtr="0">
              <a:noAutofit/>
            </a:bodyPr>
            <a:lstStyle/>
            <a:p>
              <a:pPr lvl="0" algn="ctr" defTabSz="1022350">
                <a:lnSpc>
                  <a:spcPct val="90000"/>
                </a:lnSpc>
                <a:spcBef>
                  <a:spcPct val="0"/>
                </a:spcBef>
                <a:spcAft>
                  <a:spcPct val="35000"/>
                </a:spcAft>
              </a:pPr>
              <a:r>
                <a:rPr lang="en-US" sz="2300" kern="1200" dirty="0" err="1" smtClean="0">
                  <a:solidFill>
                    <a:schemeClr val="tx1"/>
                  </a:solidFill>
                  <a:latin typeface="Times New Roman" panose="02020603050405020304" pitchFamily="18" charset="0"/>
                  <a:cs typeface="Times New Roman" panose="02020603050405020304" pitchFamily="18" charset="0"/>
                </a:rPr>
                <a:t>Kinh</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tế</a:t>
              </a:r>
              <a:endParaRPr lang="en-US" sz="2300" kern="1200" dirty="0">
                <a:solidFill>
                  <a:schemeClr val="tx1"/>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4499077" y="2022473"/>
            <a:ext cx="2390135" cy="1499919"/>
            <a:chOff x="4291993" y="2066954"/>
            <a:chExt cx="2390135" cy="1499919"/>
          </a:xfrm>
        </p:grpSpPr>
        <p:sp>
          <p:nvSpPr>
            <p:cNvPr id="16" name="Left Arrow 15"/>
            <p:cNvSpPr/>
            <p:nvPr/>
          </p:nvSpPr>
          <p:spPr>
            <a:xfrm rot="19330765">
              <a:off x="4291993" y="3040703"/>
              <a:ext cx="1491419" cy="526170"/>
            </a:xfrm>
            <a:prstGeom prst="leftArrow">
              <a:avLst>
                <a:gd name="adj1" fmla="val 60000"/>
                <a:gd name="adj2" fmla="val 50000"/>
              </a:avLst>
            </a:prstGeom>
            <a:solidFill>
              <a:srgbClr val="F5F1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5">
                <a:hueOff val="-7353344"/>
                <a:satOff val="-10228"/>
                <a:lumOff val="-3922"/>
                <a:alphaOff val="0"/>
              </a:schemeClr>
            </a:effectRef>
            <a:fontRef idx="minor">
              <a:schemeClr val="lt1">
                <a:hueOff val="0"/>
                <a:satOff val="0"/>
                <a:lumOff val="0"/>
                <a:alphaOff val="0"/>
              </a:schemeClr>
            </a:fontRef>
          </p:style>
        </p:sp>
        <p:sp>
          <p:nvSpPr>
            <p:cNvPr id="17" name="Freeform 16"/>
            <p:cNvSpPr/>
            <p:nvPr/>
          </p:nvSpPr>
          <p:spPr>
            <a:xfrm>
              <a:off x="4928227" y="2066954"/>
              <a:ext cx="1753901" cy="1403121"/>
            </a:xfrm>
            <a:custGeom>
              <a:avLst/>
              <a:gdLst>
                <a:gd name="connsiteX0" fmla="*/ 0 w 1753901"/>
                <a:gd name="connsiteY0" fmla="*/ 140312 h 1403121"/>
                <a:gd name="connsiteX1" fmla="*/ 140312 w 1753901"/>
                <a:gd name="connsiteY1" fmla="*/ 0 h 1403121"/>
                <a:gd name="connsiteX2" fmla="*/ 1613589 w 1753901"/>
                <a:gd name="connsiteY2" fmla="*/ 0 h 1403121"/>
                <a:gd name="connsiteX3" fmla="*/ 1753901 w 1753901"/>
                <a:gd name="connsiteY3" fmla="*/ 140312 h 1403121"/>
                <a:gd name="connsiteX4" fmla="*/ 1753901 w 1753901"/>
                <a:gd name="connsiteY4" fmla="*/ 1262809 h 1403121"/>
                <a:gd name="connsiteX5" fmla="*/ 1613589 w 1753901"/>
                <a:gd name="connsiteY5" fmla="*/ 1403121 h 1403121"/>
                <a:gd name="connsiteX6" fmla="*/ 140312 w 1753901"/>
                <a:gd name="connsiteY6" fmla="*/ 1403121 h 1403121"/>
                <a:gd name="connsiteX7" fmla="*/ 0 w 1753901"/>
                <a:gd name="connsiteY7" fmla="*/ 1262809 h 1403121"/>
                <a:gd name="connsiteX8" fmla="*/ 0 w 1753901"/>
                <a:gd name="connsiteY8" fmla="*/ 140312 h 140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901" h="1403121">
                  <a:moveTo>
                    <a:pt x="0" y="140312"/>
                  </a:moveTo>
                  <a:cubicBezTo>
                    <a:pt x="0" y="62820"/>
                    <a:pt x="62820" y="0"/>
                    <a:pt x="140312" y="0"/>
                  </a:cubicBezTo>
                  <a:lnTo>
                    <a:pt x="1613589" y="0"/>
                  </a:lnTo>
                  <a:cubicBezTo>
                    <a:pt x="1691081" y="0"/>
                    <a:pt x="1753901" y="62820"/>
                    <a:pt x="1753901" y="140312"/>
                  </a:cubicBezTo>
                  <a:lnTo>
                    <a:pt x="1753901" y="1262809"/>
                  </a:lnTo>
                  <a:cubicBezTo>
                    <a:pt x="1753901" y="1340301"/>
                    <a:pt x="1691081" y="1403121"/>
                    <a:pt x="1613589" y="1403121"/>
                  </a:cubicBezTo>
                  <a:lnTo>
                    <a:pt x="140312" y="1403121"/>
                  </a:lnTo>
                  <a:cubicBezTo>
                    <a:pt x="62820" y="1403121"/>
                    <a:pt x="0" y="1340301"/>
                    <a:pt x="0" y="1262809"/>
                  </a:cubicBezTo>
                  <a:lnTo>
                    <a:pt x="0" y="140312"/>
                  </a:lnTo>
                  <a:close/>
                </a:path>
              </a:pathLst>
            </a:custGeom>
            <a:solidFill>
              <a:srgbClr val="C2F784"/>
            </a:solidFill>
            <a:ln>
              <a:noFill/>
            </a:ln>
            <a:effectLst/>
            <a:scene3d>
              <a:camera prst="orthographicFront">
                <a:rot lat="0" lon="0" rev="0"/>
              </a:camera>
              <a:lightRig rig="contrasting" dir="t">
                <a:rot lat="0" lon="0" rev="7800000"/>
              </a:lightRig>
            </a:scene3d>
            <a:sp3d>
              <a:bevelT w="139700" h="139700"/>
            </a:sp3d>
          </p:spPr>
          <p:style>
            <a:lnRef idx="0">
              <a:schemeClr val="lt1">
                <a:hueOff val="0"/>
                <a:satOff val="0"/>
                <a:lumOff val="0"/>
                <a:alphaOff val="0"/>
              </a:schemeClr>
            </a:lnRef>
            <a:fillRef idx="3">
              <a:scrgbClr r="0" g="0" b="0"/>
            </a:fillRef>
            <a:effectRef idx="3">
              <a:schemeClr val="accent5">
                <a:hueOff val="-7353344"/>
                <a:satOff val="-10228"/>
                <a:lumOff val="-3922"/>
                <a:alphaOff val="0"/>
              </a:schemeClr>
            </a:effectRef>
            <a:fontRef idx="minor">
              <a:schemeClr val="lt1"/>
            </a:fontRef>
          </p:style>
          <p:txBody>
            <a:bodyPr spcFirstLastPara="0" vert="horz" wrap="square" lIns="84911" tIns="84911" rIns="84911" bIns="84911" numCol="1" spcCol="1270" anchor="ctr" anchorCtr="0">
              <a:noAutofit/>
            </a:bodyPr>
            <a:lstStyle/>
            <a:p>
              <a:pPr lvl="0" algn="ctr" defTabSz="1022350">
                <a:lnSpc>
                  <a:spcPct val="90000"/>
                </a:lnSpc>
                <a:spcBef>
                  <a:spcPct val="0"/>
                </a:spcBef>
                <a:spcAft>
                  <a:spcPct val="35000"/>
                </a:spcAft>
              </a:pPr>
              <a:r>
                <a:rPr lang="en-US" sz="2300" kern="1200" dirty="0" err="1" smtClean="0">
                  <a:solidFill>
                    <a:schemeClr val="tx1"/>
                  </a:solidFill>
                  <a:latin typeface="Times New Roman" panose="02020603050405020304" pitchFamily="18" charset="0"/>
                  <a:cs typeface="Times New Roman" panose="02020603050405020304" pitchFamily="18" charset="0"/>
                </a:rPr>
                <a:t>Sự</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phát</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triển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khoa</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học</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và</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công</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nghệ</a:t>
              </a:r>
              <a:r>
                <a:rPr lang="en-US" sz="2300" kern="1200" dirty="0" smtClean="0">
                  <a:solidFill>
                    <a:schemeClr val="tx1"/>
                  </a:solidFill>
                  <a:latin typeface="Times New Roman" panose="02020603050405020304" pitchFamily="18" charset="0"/>
                  <a:cs typeface="Times New Roman" panose="02020603050405020304" pitchFamily="18" charset="0"/>
                </a:rPr>
                <a:t>, …</a:t>
              </a:r>
              <a:endParaRPr lang="en-US" sz="2300" kern="1200" dirty="0">
                <a:solidFill>
                  <a:schemeClr val="tx1"/>
                </a:solidFill>
                <a:latin typeface="Times New Roman" panose="02020603050405020304" pitchFamily="18" charset="0"/>
                <a:cs typeface="Times New Roman" panose="02020603050405020304" pitchFamily="18" charset="0"/>
              </a:endParaRPr>
            </a:p>
          </p:txBody>
        </p:sp>
      </p:grpSp>
      <p:sp>
        <p:nvSpPr>
          <p:cNvPr id="26" name="Rectangle 25"/>
          <p:cNvSpPr/>
          <p:nvPr/>
        </p:nvSpPr>
        <p:spPr>
          <a:xfrm>
            <a:off x="8334103" y="0"/>
            <a:ext cx="3857896"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5374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1.25E-6 0.07778 L -0.09154 0.05996 C -0.11055 0.05602 -0.13919 0.05394 -0.16914 0.05394 C -0.20325 0.05394 -0.2306 0.05602 -0.24961 0.05996 L -0.34101 0.07778 " pathEditMode="relative" rAng="0" ptsTypes="AAAAA">
                                      <p:cBhvr>
                                        <p:cTn id="26" dur="2000" fill="hold"/>
                                        <p:tgtEl>
                                          <p:spTgt spid="4098"/>
                                        </p:tgtEl>
                                        <p:attrNameLst>
                                          <p:attrName>ppt_x</p:attrName>
                                          <p:attrName>ppt_y</p:attrName>
                                        </p:attrNameLst>
                                      </p:cBhvr>
                                      <p:rCtr x="-17057" y="-1204"/>
                                    </p:animMotion>
                                  </p:childTnLst>
                                </p:cTn>
                              </p:par>
                              <p:par>
                                <p:cTn id="27" presetID="2" presetClass="exit" presetSubtype="3" fill="hold" grpId="1"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1+ppt_w/2"/>
                                          </p:val>
                                        </p:tav>
                                      </p:tavLst>
                                    </p:anim>
                                    <p:anim calcmode="lin" valueType="num">
                                      <p:cBhvr additive="base">
                                        <p:cTn id="29" dur="500"/>
                                        <p:tgtEl>
                                          <p:spTgt spid="7"/>
                                        </p:tgtEl>
                                        <p:attrNameLst>
                                          <p:attrName>ppt_y</p:attrName>
                                        </p:attrNameLst>
                                      </p:cBhvr>
                                      <p:tavLst>
                                        <p:tav tm="0">
                                          <p:val>
                                            <p:strVal val="ppt_y"/>
                                          </p:val>
                                        </p:tav>
                                        <p:tav tm="100000">
                                          <p:val>
                                            <p:strVal val="0-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chemeClr val="bg1"/>
            </a:gs>
            <a:gs pos="98000">
              <a:srgbClr val="FFF47D"/>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2902915"/>
            <a:ext cx="2858432" cy="285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0" y="0"/>
            <a:ext cx="8961119"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8961120" y="0"/>
            <a:ext cx="3230880" cy="661182"/>
          </a:xfrm>
          <a:prstGeom prst="rect">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xplosion 1 13"/>
          <p:cNvSpPr/>
          <p:nvPr/>
        </p:nvSpPr>
        <p:spPr>
          <a:xfrm>
            <a:off x="1366303" y="661182"/>
            <a:ext cx="4092357" cy="3245294"/>
          </a:xfrm>
          <a:prstGeom prst="irregularSeal1">
            <a:avLst/>
          </a:prstGeom>
          <a:solidFill>
            <a:srgbClr val="F6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Xu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a:t>
            </a:r>
            <a:endParaRPr lang="en-GB" sz="2400" dirty="0">
              <a:solidFill>
                <a:schemeClr val="tx1"/>
              </a:solidFill>
              <a:latin typeface="Times New Roman" panose="02020603050405020304" pitchFamily="18" charset="0"/>
              <a:cs typeface="Times New Roman" panose="02020603050405020304" pitchFamily="18" charset="0"/>
            </a:endParaRPr>
          </a:p>
          <a:p>
            <a:pPr algn="ctr"/>
            <a:endParaRPr lang="en-GB" dirty="0"/>
          </a:p>
        </p:txBody>
      </p:sp>
      <p:sp>
        <p:nvSpPr>
          <p:cNvPr id="4" name="TextBox 3"/>
          <p:cNvSpPr txBox="1"/>
          <p:nvPr/>
        </p:nvSpPr>
        <p:spPr>
          <a:xfrm>
            <a:off x="7108476" y="1498999"/>
            <a:ext cx="4055013" cy="1569660"/>
          </a:xfrm>
          <a:prstGeom prst="rect">
            <a:avLst/>
          </a:prstGeom>
          <a:noFill/>
          <a:ln>
            <a:noFill/>
          </a:ln>
          <a:effectLst/>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Xu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nay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phú</a:t>
            </a:r>
            <a:r>
              <a:rPr lang="en-US"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734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1" nodeType="clickEffect">
                                  <p:stCondLst>
                                    <p:cond delay="0"/>
                                  </p:stCondLst>
                                  <p:childTnLst>
                                    <p:animEffect transition="out" filter="wipe(left)">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5E-6 -2.96296E-6 L 0.39192 0.03426 " pathEditMode="relative" rAng="0" ptsTypes="AA">
                                      <p:cBhvr>
                                        <p:cTn id="22" dur="2000" fill="hold"/>
                                        <p:tgtEl>
                                          <p:spTgt spid="8"/>
                                        </p:tgtEl>
                                        <p:attrNameLst>
                                          <p:attrName>ppt_x</p:attrName>
                                          <p:attrName>ppt_y</p:attrName>
                                        </p:attrNameLst>
                                      </p:cBhvr>
                                      <p:rCtr x="19596" y="1713"/>
                                    </p:animMotion>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4"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rgbClr val="F6A9A9"/>
            </a:gs>
            <a:gs pos="100000">
              <a:schemeClr val="bg1"/>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8904" y="1432553"/>
            <a:ext cx="2108152" cy="4344792"/>
          </a:xfrm>
          <a:prstGeom prst="roundRect">
            <a:avLst/>
          </a:prstGeom>
          <a:solidFill>
            <a:schemeClr val="bg1"/>
          </a:solidFill>
          <a:ln w="38100">
            <a:solidFill>
              <a:srgbClr val="FFBF8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anose="02020603050405020304" pitchFamily="18" charset="0"/>
                <a:cs typeface="Times New Roman" panose="02020603050405020304" pitchFamily="18" charset="0"/>
              </a:rPr>
              <a:t>Mốt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thời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trang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thay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đổi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kiểu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quẩn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mặc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được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số</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ưa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chuộng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mỗi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kì</a:t>
            </a:r>
            <a:r>
              <a:rPr lang="en-US" sz="2400" dirty="0" smtClean="0">
                <a:solidFill>
                  <a:schemeClr val="tx1"/>
                </a:solidFill>
                <a:latin typeface="Times New Roman" panose="02020603050405020304" pitchFamily="18" charset="0"/>
                <a:cs typeface="Times New Roman" panose="02020603050405020304" pitchFamily="18" charset="0"/>
              </a:rPr>
              <a:t>.</a:t>
            </a:r>
            <a:endParaRPr lang="en-GB" sz="2400" dirty="0">
              <a:solidFill>
                <a:schemeClr val="tx1"/>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817729" y="1113898"/>
            <a:ext cx="7168926" cy="5376695"/>
            <a:chOff x="3332819" y="947644"/>
            <a:chExt cx="3281928" cy="2461446"/>
          </a:xfrm>
        </p:grpSpPr>
        <p:pic>
          <p:nvPicPr>
            <p:cNvPr id="7" name="Picture 6" descr="Top 12 mẫu áo dài cách tân nữ đẹp thời thượng - Shop Khởi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819" y="947644"/>
              <a:ext cx="1640964" cy="246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4973783" y="947644"/>
              <a:ext cx="1640964" cy="2461446"/>
            </a:xfrm>
            <a:prstGeom prst="rect">
              <a:avLst/>
            </a:prstGeom>
          </p:spPr>
        </p:pic>
      </p:grpSp>
    </p:spTree>
    <p:extLst>
      <p:ext uri="{BB962C8B-B14F-4D97-AF65-F5344CB8AC3E}">
        <p14:creationId xmlns:p14="http://schemas.microsoft.com/office/powerpoint/2010/main" val="2018941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rgbClr val="FFF47D"/>
            </a:gs>
            <a:gs pos="100000">
              <a:schemeClr val="bg1"/>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685539" y="982619"/>
            <a:ext cx="5382752" cy="2234172"/>
          </a:xfrm>
          <a:prstGeom prst="roundRect">
            <a:avLst/>
          </a:prstGeom>
          <a:solidFill>
            <a:schemeClr val="bg1"/>
          </a:solidFill>
          <a:ln w="38100">
            <a:solidFill>
              <a:srgbClr val="FFF47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Times New Roman" panose="02020603050405020304" pitchFamily="18" charset="0"/>
                <a:cs typeface="Times New Roman" panose="02020603050405020304" pitchFamily="18" charset="0"/>
              </a:rPr>
              <a:t>Ngành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nghiệp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bao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gồm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lĩnh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như</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xuất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tiêu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thụ</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loại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phục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này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nhiều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lao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động</a:t>
            </a:r>
            <a:endParaRPr lang="en-GB" sz="2400"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Ngành công nghiệp thời trang đang dịch chuy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684" y="978778"/>
            <a:ext cx="3585152" cy="2688865"/>
          </a:xfrm>
          <a:prstGeom prst="heart">
            <a:avLst/>
          </a:prstGeom>
          <a:noFill/>
          <a:extLst>
            <a:ext uri="{909E8E84-426E-40DD-AFC4-6F175D3DCCD1}">
              <a14:hiddenFill xmlns:a14="http://schemas.microsoft.com/office/drawing/2010/main">
                <a:solidFill>
                  <a:srgbClr val="FFFFFF"/>
                </a:solidFill>
              </a14:hiddenFill>
            </a:ext>
          </a:extLst>
        </p:spPr>
      </p:pic>
      <p:pic>
        <p:nvPicPr>
          <p:cNvPr id="4100" name="Picture 4" descr="5 vai trò thú vị trong ngành công nghiệp thời trang | Cuộc sống | Biz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39" y="3743181"/>
            <a:ext cx="4219100" cy="2449801"/>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descr="Ngành công nghiệp thời trang tại Hoa Kỳ cần sẵn sàng cho cuộc chạy đua  thương mại | E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096" y="3985239"/>
            <a:ext cx="3682164" cy="24557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2192000" cy="661182"/>
          </a:xfrm>
          <a:prstGeom prst="rect">
            <a:avLst/>
          </a:prstGeom>
          <a:solidFill>
            <a:srgbClr val="C2F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8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500" fill="hold"/>
                                        <p:tgtEl>
                                          <p:spTgt spid="4098"/>
                                        </p:tgtEl>
                                        <p:attrNameLst>
                                          <p:attrName>ppt_w</p:attrName>
                                        </p:attrNameLst>
                                      </p:cBhvr>
                                      <p:tavLst>
                                        <p:tav tm="0">
                                          <p:val>
                                            <p:fltVal val="0"/>
                                          </p:val>
                                        </p:tav>
                                        <p:tav tm="100000">
                                          <p:val>
                                            <p:strVal val="#ppt_w"/>
                                          </p:val>
                                        </p:tav>
                                      </p:tavLst>
                                    </p:anim>
                                    <p:anim calcmode="lin" valueType="num">
                                      <p:cBhvr>
                                        <p:cTn id="21" dur="500" fill="hold"/>
                                        <p:tgtEl>
                                          <p:spTgt spid="4098"/>
                                        </p:tgtEl>
                                        <p:attrNameLst>
                                          <p:attrName>ppt_h</p:attrName>
                                        </p:attrNameLst>
                                      </p:cBhvr>
                                      <p:tavLst>
                                        <p:tav tm="0">
                                          <p:val>
                                            <p:fltVal val="0"/>
                                          </p:val>
                                        </p:tav>
                                        <p:tav tm="100000">
                                          <p:val>
                                            <p:strVal val="#ppt_h"/>
                                          </p:val>
                                        </p:tav>
                                      </p:tavLst>
                                    </p:anim>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1000"/>
                                        <p:tgtEl>
                                          <p:spTgt spid="4100"/>
                                        </p:tgtEl>
                                      </p:cBhvr>
                                    </p:animEffect>
                                    <p:anim calcmode="lin" valueType="num">
                                      <p:cBhvr>
                                        <p:cTn id="28" dur="1000" fill="hold"/>
                                        <p:tgtEl>
                                          <p:spTgt spid="4100"/>
                                        </p:tgtEl>
                                        <p:attrNameLst>
                                          <p:attrName>ppt_x</p:attrName>
                                        </p:attrNameLst>
                                      </p:cBhvr>
                                      <p:tavLst>
                                        <p:tav tm="0">
                                          <p:val>
                                            <p:strVal val="#ppt_x"/>
                                          </p:val>
                                        </p:tav>
                                        <p:tav tm="100000">
                                          <p:val>
                                            <p:strVal val="#ppt_x"/>
                                          </p:val>
                                        </p:tav>
                                      </p:tavLst>
                                    </p:anim>
                                    <p:anim calcmode="lin" valueType="num">
                                      <p:cBhvr>
                                        <p:cTn id="2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barn(inVertical)">
                                      <p:cBhvr>
                                        <p:cTn id="3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4000">
              <a:srgbClr val="C2F784"/>
            </a:gs>
            <a:gs pos="100000">
              <a:schemeClr val="bg1"/>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518457" y="1370567"/>
            <a:ext cx="3108960" cy="1392702"/>
          </a:xfrm>
          <a:prstGeom prst="roundRect">
            <a:avLst/>
          </a:prstGeom>
          <a:solidFill>
            <a:srgbClr val="FFB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Hệ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nghiệp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endParaRPr lang="en-GB" sz="2400"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Ngành thời trang đang hủy hoại môi trường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70" y="800926"/>
            <a:ext cx="4187405" cy="2869039"/>
          </a:xfrm>
          <a:prstGeom prst="hexagon">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70292" y="3472655"/>
            <a:ext cx="4057125" cy="3385345"/>
          </a:xfrm>
          <a:prstGeom prst="rect">
            <a:avLst/>
          </a:prstGeom>
        </p:spPr>
      </p:pic>
      <p:pic>
        <p:nvPicPr>
          <p:cNvPr id="7" name="Picture 6"/>
          <p:cNvPicPr>
            <a:picLocks noChangeAspect="1"/>
          </p:cNvPicPr>
          <p:nvPr/>
        </p:nvPicPr>
        <p:blipFill>
          <a:blip r:embed="rId4"/>
          <a:stretch>
            <a:fillRect/>
          </a:stretch>
        </p:blipFill>
        <p:spPr>
          <a:xfrm>
            <a:off x="5702130" y="4044038"/>
            <a:ext cx="4595545" cy="2598960"/>
          </a:xfrm>
          <a:prstGeom prst="ellipse">
            <a:avLst/>
          </a:prstGeom>
        </p:spPr>
      </p:pic>
      <p:sp>
        <p:nvSpPr>
          <p:cNvPr id="9" name="Rectangle 8"/>
          <p:cNvSpPr/>
          <p:nvPr/>
        </p:nvSpPr>
        <p:spPr>
          <a:xfrm>
            <a:off x="0" y="0"/>
            <a:ext cx="12192000" cy="661182"/>
          </a:xfrm>
          <a:prstGeom prst="rect">
            <a:avLst/>
          </a:prstGeom>
          <a:solidFill>
            <a:srgbClr val="F6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 THỜI TRANG TRONG CUỘC SỐNG</a:t>
            </a:r>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3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80">
                                          <p:stCondLst>
                                            <p:cond delay="0"/>
                                          </p:stCondLst>
                                        </p:cTn>
                                        <p:tgtEl>
                                          <p:spTgt spid="5122"/>
                                        </p:tgtEl>
                                      </p:cBhvr>
                                    </p:animEffect>
                                    <p:anim calcmode="lin" valueType="num">
                                      <p:cBhvr>
                                        <p:cTn id="2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2"/>
                                        </p:tgtEl>
                                      </p:cBhvr>
                                      <p:to x="100000" y="60000"/>
                                    </p:animScale>
                                    <p:animScale>
                                      <p:cBhvr>
                                        <p:cTn id="32" dur="166" decel="50000">
                                          <p:stCondLst>
                                            <p:cond delay="676"/>
                                          </p:stCondLst>
                                        </p:cTn>
                                        <p:tgtEl>
                                          <p:spTgt spid="5122"/>
                                        </p:tgtEl>
                                      </p:cBhvr>
                                      <p:to x="100000" y="100000"/>
                                    </p:animScale>
                                    <p:animScale>
                                      <p:cBhvr>
                                        <p:cTn id="33" dur="26">
                                          <p:stCondLst>
                                            <p:cond delay="1312"/>
                                          </p:stCondLst>
                                        </p:cTn>
                                        <p:tgtEl>
                                          <p:spTgt spid="5122"/>
                                        </p:tgtEl>
                                      </p:cBhvr>
                                      <p:to x="100000" y="80000"/>
                                    </p:animScale>
                                    <p:animScale>
                                      <p:cBhvr>
                                        <p:cTn id="34" dur="166" decel="50000">
                                          <p:stCondLst>
                                            <p:cond delay="1338"/>
                                          </p:stCondLst>
                                        </p:cTn>
                                        <p:tgtEl>
                                          <p:spTgt spid="5122"/>
                                        </p:tgtEl>
                                      </p:cBhvr>
                                      <p:to x="100000" y="100000"/>
                                    </p:animScale>
                                    <p:animScale>
                                      <p:cBhvr>
                                        <p:cTn id="35" dur="26">
                                          <p:stCondLst>
                                            <p:cond delay="1642"/>
                                          </p:stCondLst>
                                        </p:cTn>
                                        <p:tgtEl>
                                          <p:spTgt spid="5122"/>
                                        </p:tgtEl>
                                      </p:cBhvr>
                                      <p:to x="100000" y="90000"/>
                                    </p:animScale>
                                    <p:animScale>
                                      <p:cBhvr>
                                        <p:cTn id="36" dur="166" decel="50000">
                                          <p:stCondLst>
                                            <p:cond delay="1668"/>
                                          </p:stCondLst>
                                        </p:cTn>
                                        <p:tgtEl>
                                          <p:spTgt spid="5122"/>
                                        </p:tgtEl>
                                      </p:cBhvr>
                                      <p:to x="100000" y="100000"/>
                                    </p:animScale>
                                    <p:animScale>
                                      <p:cBhvr>
                                        <p:cTn id="37" dur="26">
                                          <p:stCondLst>
                                            <p:cond delay="1808"/>
                                          </p:stCondLst>
                                        </p:cTn>
                                        <p:tgtEl>
                                          <p:spTgt spid="5122"/>
                                        </p:tgtEl>
                                      </p:cBhvr>
                                      <p:to x="100000" y="95000"/>
                                    </p:animScale>
                                    <p:animScale>
                                      <p:cBhvr>
                                        <p:cTn id="38" dur="166" decel="50000">
                                          <p:stCondLst>
                                            <p:cond delay="1834"/>
                                          </p:stCondLst>
                                        </p:cTn>
                                        <p:tgtEl>
                                          <p:spTgt spid="51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anim calcmode="lin" valueType="num">
                                      <p:cBhvr>
                                        <p:cTn id="46" dur="500" fill="hold"/>
                                        <p:tgtEl>
                                          <p:spTgt spid="7"/>
                                        </p:tgtEl>
                                        <p:attrNameLst>
                                          <p:attrName>ppt_x</p:attrName>
                                        </p:attrNameLst>
                                      </p:cBhvr>
                                      <p:tavLst>
                                        <p:tav tm="0">
                                          <p:val>
                                            <p:fltVal val="0.5"/>
                                          </p:val>
                                        </p:tav>
                                        <p:tav tm="100000">
                                          <p:val>
                                            <p:strVal val="#ppt_x"/>
                                          </p:val>
                                        </p:tav>
                                      </p:tavLst>
                                    </p:anim>
                                    <p:anim calcmode="lin" valueType="num">
                                      <p:cBhvr>
                                        <p:cTn id="47"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527</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Nhan</cp:lastModifiedBy>
  <cp:revision>115</cp:revision>
  <dcterms:created xsi:type="dcterms:W3CDTF">2021-08-25T08:21:43Z</dcterms:created>
  <dcterms:modified xsi:type="dcterms:W3CDTF">2023-06-01T10:56:35Z</dcterms:modified>
</cp:coreProperties>
</file>