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5aVHk98Dg6WkCipZT8DB7aVit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3438E5-7E2F-4023-8826-C3C7383E448F}">
  <a:tblStyle styleId="{1B3438E5-7E2F-4023-8826-C3C7383E448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531C6DD-9A04-4999-9D75-C6275FD46B34}"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23.jp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9.jpg"/><Relationship Id="rId5"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7.jpg"/><Relationship Id="rId5"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20.jpg"/><Relationship Id="rId5"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0.jpg"/><Relationship Id="rId11" Type="http://schemas.openxmlformats.org/officeDocument/2006/relationships/image" Target="../media/image13.jpg"/><Relationship Id="rId10" Type="http://schemas.openxmlformats.org/officeDocument/2006/relationships/image" Target="../media/image6.jpg"/><Relationship Id="rId9" Type="http://schemas.openxmlformats.org/officeDocument/2006/relationships/image" Target="../media/image11.jpg"/><Relationship Id="rId5" Type="http://schemas.openxmlformats.org/officeDocument/2006/relationships/image" Target="../media/image7.jpg"/><Relationship Id="rId6" Type="http://schemas.openxmlformats.org/officeDocument/2006/relationships/image" Target="../media/image4.jpg"/><Relationship Id="rId7" Type="http://schemas.openxmlformats.org/officeDocument/2006/relationships/image" Target="../media/image12.jpg"/><Relationship Id="rId8"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8.jpg"/><Relationship Id="rId5"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Background powerpoint 2007 9 | Gambar latar belakang, Latar belakang,  Pemandangan" id="88" name="Google Shape;88;p1"/>
          <p:cNvPicPr preferRelativeResize="0"/>
          <p:nvPr/>
        </p:nvPicPr>
        <p:blipFill rotWithShape="1">
          <a:blip r:embed="rId3">
            <a:alphaModFix/>
          </a:blip>
          <a:srcRect b="0" l="0" r="0" t="0"/>
          <a:stretch/>
        </p:blipFill>
        <p:spPr>
          <a:xfrm>
            <a:off x="0" y="-18473"/>
            <a:ext cx="12192000" cy="6768060"/>
          </a:xfrm>
          <a:prstGeom prst="rect">
            <a:avLst/>
          </a:prstGeom>
          <a:noFill/>
          <a:ln>
            <a:noFill/>
          </a:ln>
        </p:spPr>
      </p:pic>
      <p:sp>
        <p:nvSpPr>
          <p:cNvPr id="89" name="Google Shape;89;p1"/>
          <p:cNvSpPr txBox="1"/>
          <p:nvPr/>
        </p:nvSpPr>
        <p:spPr>
          <a:xfrm>
            <a:off x="304800" y="766618"/>
            <a:ext cx="11323782"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1"/>
                </a:solidFill>
                <a:latin typeface="Times New Roman"/>
                <a:ea typeface="Times New Roman"/>
                <a:cs typeface="Times New Roman"/>
                <a:sym typeface="Times New Roman"/>
              </a:rPr>
              <a:t>Công nghệ 6</a:t>
            </a:r>
            <a:endParaRPr/>
          </a:p>
          <a:p>
            <a:pPr indent="0" lvl="0" marL="0" marR="0" rtl="0" algn="ctr">
              <a:spcBef>
                <a:spcPts val="0"/>
              </a:spcBef>
              <a:spcAft>
                <a:spcPts val="0"/>
              </a:spcAft>
              <a:buNone/>
            </a:pPr>
            <a:r>
              <a:rPr b="1" i="0" lang="en-US" sz="6000" u="none" cap="none" strike="noStrike">
                <a:solidFill>
                  <a:schemeClr val="dk1"/>
                </a:solidFill>
                <a:latin typeface="Times New Roman"/>
                <a:ea typeface="Times New Roman"/>
                <a:cs typeface="Times New Roman"/>
                <a:sym typeface="Times New Roman"/>
              </a:rPr>
              <a:t>Giáo viên: Nguyễn Thùy Hương</a:t>
            </a:r>
            <a:endParaRPr b="1" i="0" sz="60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Hình nền Powerpoint đẹp nhất, đơn giản và dễ thương" id="170" name="Google Shape;170;p10"/>
          <p:cNvPicPr preferRelativeResize="0"/>
          <p:nvPr/>
        </p:nvPicPr>
        <p:blipFill rotWithShape="1">
          <a:blip r:embed="rId3">
            <a:alphaModFix/>
          </a:blip>
          <a:srcRect b="0" l="0" r="0" t="0"/>
          <a:stretch/>
        </p:blipFill>
        <p:spPr>
          <a:xfrm>
            <a:off x="254157" y="-50591"/>
            <a:ext cx="11782268" cy="6761588"/>
          </a:xfrm>
          <a:prstGeom prst="rect">
            <a:avLst/>
          </a:prstGeom>
          <a:noFill/>
          <a:ln>
            <a:noFill/>
          </a:ln>
        </p:spPr>
      </p:pic>
      <p:sp>
        <p:nvSpPr>
          <p:cNvPr id="171" name="Google Shape;171;p10"/>
          <p:cNvSpPr/>
          <p:nvPr/>
        </p:nvSpPr>
        <p:spPr>
          <a:xfrm>
            <a:off x="-1" y="11217"/>
            <a:ext cx="4668253" cy="842962"/>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1. Trang phục là gì?</a:t>
            </a:r>
            <a:endParaRPr b="1" sz="4000">
              <a:solidFill>
                <a:schemeClr val="lt1"/>
              </a:solidFill>
              <a:latin typeface="Times New Roman"/>
              <a:ea typeface="Times New Roman"/>
              <a:cs typeface="Times New Roman"/>
              <a:sym typeface="Times New Roman"/>
            </a:endParaRPr>
          </a:p>
        </p:txBody>
      </p:sp>
      <p:sp>
        <p:nvSpPr>
          <p:cNvPr id="172" name="Google Shape;172;p10"/>
          <p:cNvSpPr txBox="1"/>
          <p:nvPr/>
        </p:nvSpPr>
        <p:spPr>
          <a:xfrm>
            <a:off x="85822" y="865395"/>
            <a:ext cx="4582430" cy="3610351"/>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200"/>
              <a:buFont typeface="Arial"/>
              <a:buNone/>
            </a:pPr>
            <a:r>
              <a:t/>
            </a:r>
            <a:endParaRPr b="1" sz="2200">
              <a:solidFill>
                <a:srgbClr val="002060"/>
              </a:solidFill>
              <a:latin typeface="Times New Roman"/>
              <a:ea typeface="Times New Roman"/>
              <a:cs typeface="Times New Roman"/>
              <a:sym typeface="Times New Roman"/>
            </a:endParaRPr>
          </a:p>
        </p:txBody>
      </p:sp>
      <p:sp>
        <p:nvSpPr>
          <p:cNvPr id="173" name="Google Shape;173;p10"/>
          <p:cNvSpPr/>
          <p:nvPr/>
        </p:nvSpPr>
        <p:spPr>
          <a:xfrm>
            <a:off x="223836" y="1280160"/>
            <a:ext cx="3684021" cy="27853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1"/>
                </a:solidFill>
                <a:latin typeface="Times New Roman"/>
                <a:ea typeface="Times New Roman"/>
                <a:cs typeface="Times New Roman"/>
                <a:sym typeface="Times New Roman"/>
              </a:rPr>
              <a:t>    Các nhân vật trong hình sử dụng trang phục gì? Nêu tác dụng bộ trang phục đó</a:t>
            </a:r>
            <a:endParaRPr b="1" sz="3500">
              <a:solidFill>
                <a:schemeClr val="dk1"/>
              </a:solidFill>
              <a:latin typeface="Times New Roman"/>
              <a:ea typeface="Times New Roman"/>
              <a:cs typeface="Times New Roman"/>
              <a:sym typeface="Times New Roman"/>
            </a:endParaRPr>
          </a:p>
        </p:txBody>
      </p:sp>
      <p:pic>
        <p:nvPicPr>
          <p:cNvPr id="174" name="Google Shape;174;p10"/>
          <p:cNvPicPr preferRelativeResize="0"/>
          <p:nvPr/>
        </p:nvPicPr>
        <p:blipFill rotWithShape="1">
          <a:blip r:embed="rId4">
            <a:alphaModFix/>
          </a:blip>
          <a:srcRect b="0" l="0" r="0" t="0"/>
          <a:stretch/>
        </p:blipFill>
        <p:spPr>
          <a:xfrm>
            <a:off x="5587316" y="1280160"/>
            <a:ext cx="5010150" cy="4464529"/>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Hình nền Powerpoint đẹp nhất, đơn giản và dễ thương" id="179" name="Google Shape;179;p11"/>
          <p:cNvPicPr preferRelativeResize="0"/>
          <p:nvPr/>
        </p:nvPicPr>
        <p:blipFill rotWithShape="1">
          <a:blip r:embed="rId3">
            <a:alphaModFix/>
          </a:blip>
          <a:srcRect b="0" l="0" r="0" t="0"/>
          <a:stretch/>
        </p:blipFill>
        <p:spPr>
          <a:xfrm>
            <a:off x="254157" y="-50591"/>
            <a:ext cx="11782268" cy="6761588"/>
          </a:xfrm>
          <a:prstGeom prst="rect">
            <a:avLst/>
          </a:prstGeom>
          <a:noFill/>
          <a:ln>
            <a:noFill/>
          </a:ln>
        </p:spPr>
      </p:pic>
      <p:sp>
        <p:nvSpPr>
          <p:cNvPr id="180" name="Google Shape;180;p11"/>
          <p:cNvSpPr/>
          <p:nvPr/>
        </p:nvSpPr>
        <p:spPr>
          <a:xfrm>
            <a:off x="389467" y="77892"/>
            <a:ext cx="4668253" cy="842962"/>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1. Trang phục là gì?</a:t>
            </a:r>
            <a:endParaRPr b="1" sz="4000">
              <a:solidFill>
                <a:schemeClr val="lt1"/>
              </a:solidFill>
              <a:latin typeface="Times New Roman"/>
              <a:ea typeface="Times New Roman"/>
              <a:cs typeface="Times New Roman"/>
              <a:sym typeface="Times New Roman"/>
            </a:endParaRPr>
          </a:p>
        </p:txBody>
      </p:sp>
      <p:graphicFrame>
        <p:nvGraphicFramePr>
          <p:cNvPr id="181" name="Google Shape;181;p11"/>
          <p:cNvGraphicFramePr/>
          <p:nvPr/>
        </p:nvGraphicFramePr>
        <p:xfrm>
          <a:off x="389467" y="1376204"/>
          <a:ext cx="3000000" cy="3000000"/>
        </p:xfrm>
        <a:graphic>
          <a:graphicData uri="http://schemas.openxmlformats.org/drawingml/2006/table">
            <a:tbl>
              <a:tblPr>
                <a:noFill/>
                <a:tableStyleId>{1B3438E5-7E2F-4023-8826-C3C7383E448F}</a:tableStyleId>
              </a:tblPr>
              <a:tblGrid>
                <a:gridCol w="2588975"/>
                <a:gridCol w="4070050"/>
              </a:tblGrid>
              <a:tr h="594150">
                <a:tc>
                  <a:txBody>
                    <a:bodyPr/>
                    <a:lstStyle/>
                    <a:p>
                      <a:pPr indent="0" lvl="0" marL="0" marR="0" rtl="0" algn="ctr">
                        <a:spcBef>
                          <a:spcPts val="0"/>
                        </a:spcBef>
                        <a:spcAft>
                          <a:spcPts val="0"/>
                        </a:spcAft>
                        <a:buNone/>
                      </a:pPr>
                      <a:r>
                        <a:rPr b="1" lang="en-US" sz="1800" u="none" cap="none" strike="noStrike">
                          <a:solidFill>
                            <a:srgbClr val="000000"/>
                          </a:solidFill>
                          <a:latin typeface="Arial"/>
                          <a:ea typeface="Arial"/>
                          <a:cs typeface="Arial"/>
                          <a:sym typeface="Arial"/>
                        </a:rPr>
                        <a:t>Nhân vật</a:t>
                      </a:r>
                      <a:endParaRPr sz="18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1" lang="en-US" sz="1800" u="none" cap="none" strike="noStrike">
                          <a:solidFill>
                            <a:srgbClr val="000000"/>
                          </a:solidFill>
                          <a:latin typeface="Arial"/>
                          <a:ea typeface="Arial"/>
                          <a:cs typeface="Arial"/>
                          <a:sym typeface="Arial"/>
                        </a:rPr>
                        <a:t>Trang phục</a:t>
                      </a:r>
                      <a:endParaRPr sz="1800" u="none" cap="none" strike="noStrike"/>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94150">
                <a:tc>
                  <a:txBody>
                    <a:bodyPr/>
                    <a:lstStyle/>
                    <a:p>
                      <a:pPr indent="0" lvl="0" marL="0" marR="0" rtl="0" algn="l">
                        <a:spcBef>
                          <a:spcPts val="0"/>
                        </a:spcBef>
                        <a:spcAft>
                          <a:spcPts val="0"/>
                        </a:spcAft>
                        <a:buNone/>
                      </a:pPr>
                      <a:r>
                        <a:rPr lang="en-US" sz="1800" u="none" cap="none" strike="noStrike">
                          <a:solidFill>
                            <a:srgbClr val="000000"/>
                          </a:solidFill>
                          <a:latin typeface="Arial"/>
                          <a:ea typeface="Arial"/>
                          <a:cs typeface="Arial"/>
                          <a:sym typeface="Arial"/>
                        </a:rPr>
                        <a:t>Giáo viên</a:t>
                      </a:r>
                      <a:endParaRPr sz="1800" u="none" cap="none" strike="noStrike"/>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800" u="none" cap="none" strike="noStrike">
                          <a:solidFill>
                            <a:srgbClr val="000000"/>
                          </a:solidFill>
                          <a:latin typeface="Arial"/>
                          <a:ea typeface="Arial"/>
                          <a:cs typeface="Arial"/>
                          <a:sym typeface="Arial"/>
                        </a:rPr>
                        <a:t>Mặc áo dài</a:t>
                      </a:r>
                      <a:endParaRPr sz="1800" u="none" cap="none" strike="noStrike"/>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94150">
                <a:tc>
                  <a:txBody>
                    <a:bodyPr/>
                    <a:lstStyle/>
                    <a:p>
                      <a:pPr indent="0" lvl="0" marL="0" marR="0" rtl="0" algn="l">
                        <a:spcBef>
                          <a:spcPts val="0"/>
                        </a:spcBef>
                        <a:spcAft>
                          <a:spcPts val="0"/>
                        </a:spcAft>
                        <a:buNone/>
                      </a:pPr>
                      <a:r>
                        <a:rPr lang="en-US" sz="1800" u="none" cap="none" strike="noStrike">
                          <a:solidFill>
                            <a:srgbClr val="000000"/>
                          </a:solidFill>
                          <a:latin typeface="Arial"/>
                          <a:ea typeface="Arial"/>
                          <a:cs typeface="Arial"/>
                          <a:sym typeface="Arial"/>
                        </a:rPr>
                        <a:t>Học sinh</a:t>
                      </a:r>
                      <a:endParaRPr sz="1800" u="none" cap="none" strike="noStrike"/>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800" u="none" cap="none" strike="noStrike">
                          <a:solidFill>
                            <a:srgbClr val="000000"/>
                          </a:solidFill>
                          <a:latin typeface="Arial"/>
                          <a:ea typeface="Arial"/>
                          <a:cs typeface="Arial"/>
                          <a:sym typeface="Arial"/>
                        </a:rPr>
                        <a:t>Đồng phục học sinh</a:t>
                      </a:r>
                      <a:endParaRPr sz="1800" u="none" cap="none" strike="noStrike"/>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94150">
                <a:tc>
                  <a:txBody>
                    <a:bodyPr/>
                    <a:lstStyle/>
                    <a:p>
                      <a:pPr indent="0" lvl="0" marL="0" marR="0" rtl="0" algn="l">
                        <a:spcBef>
                          <a:spcPts val="0"/>
                        </a:spcBef>
                        <a:spcAft>
                          <a:spcPts val="0"/>
                        </a:spcAft>
                        <a:buNone/>
                      </a:pPr>
                      <a:r>
                        <a:rPr lang="en-US" sz="1800" u="none" cap="none" strike="noStrike">
                          <a:solidFill>
                            <a:srgbClr val="000000"/>
                          </a:solidFill>
                          <a:latin typeface="Arial"/>
                          <a:ea typeface="Arial"/>
                          <a:cs typeface="Arial"/>
                          <a:sym typeface="Arial"/>
                        </a:rPr>
                        <a:t>Bảo vệ</a:t>
                      </a:r>
                      <a:endParaRPr sz="1800" u="none" cap="none" strike="noStrike"/>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800" u="none" cap="none" strike="noStrike">
                          <a:solidFill>
                            <a:srgbClr val="000000"/>
                          </a:solidFill>
                          <a:latin typeface="Arial"/>
                          <a:ea typeface="Arial"/>
                          <a:cs typeface="Arial"/>
                          <a:sym typeface="Arial"/>
                        </a:rPr>
                        <a:t>Đồng phục bảo vệ</a:t>
                      </a:r>
                      <a:endParaRPr sz="1800" u="none" cap="none" strike="noStrike"/>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182" name="Google Shape;182;p11"/>
          <p:cNvSpPr/>
          <p:nvPr/>
        </p:nvSpPr>
        <p:spPr>
          <a:xfrm>
            <a:off x="3295650" y="3886975"/>
            <a:ext cx="8586000" cy="2585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900">
                <a:solidFill>
                  <a:srgbClr val="000000"/>
                </a:solidFill>
                <a:latin typeface="Arial"/>
                <a:ea typeface="Arial"/>
                <a:cs typeface="Arial"/>
                <a:sym typeface="Arial"/>
              </a:rPr>
              <a:t> </a:t>
            </a:r>
            <a:r>
              <a:rPr lang="en-US" sz="2100">
                <a:solidFill>
                  <a:srgbClr val="000000"/>
                </a:solidFill>
                <a:latin typeface="Arial"/>
                <a:ea typeface="Arial"/>
                <a:cs typeface="Arial"/>
                <a:sym typeface="Arial"/>
              </a:rPr>
              <a:t>Vai trò của các trang phục trên là:</a:t>
            </a:r>
            <a:endParaRPr sz="2100">
              <a:solidFill>
                <a:srgbClr val="333333"/>
              </a:solidFill>
              <a:latin typeface="Roboto"/>
              <a:ea typeface="Roboto"/>
              <a:cs typeface="Roboto"/>
              <a:sym typeface="Roboto"/>
            </a:endParaRPr>
          </a:p>
          <a:p>
            <a:pPr indent="0" lvl="0" marL="0" marR="0" rtl="0" algn="just">
              <a:spcBef>
                <a:spcPts val="0"/>
              </a:spcBef>
              <a:spcAft>
                <a:spcPts val="0"/>
              </a:spcAft>
              <a:buNone/>
            </a:pPr>
            <a:r>
              <a:rPr lang="en-US" sz="2100">
                <a:solidFill>
                  <a:srgbClr val="000000"/>
                </a:solidFill>
                <a:latin typeface="Arial"/>
                <a:ea typeface="Arial"/>
                <a:cs typeface="Arial"/>
                <a:sym typeface="Arial"/>
              </a:rPr>
              <a:t>Các trang phục trên được sử dụng thể hiện được nghề nghiệp của họ.</a:t>
            </a:r>
            <a:endParaRPr sz="2100">
              <a:solidFill>
                <a:srgbClr val="333333"/>
              </a:solidFill>
              <a:latin typeface="Roboto"/>
              <a:ea typeface="Roboto"/>
              <a:cs typeface="Roboto"/>
              <a:sym typeface="Roboto"/>
            </a:endParaRPr>
          </a:p>
          <a:p>
            <a:pPr indent="0" lvl="0" marL="0" marR="0" rtl="0" algn="just">
              <a:spcBef>
                <a:spcPts val="0"/>
              </a:spcBef>
              <a:spcAft>
                <a:spcPts val="0"/>
              </a:spcAft>
              <a:buNone/>
            </a:pPr>
            <a:r>
              <a:rPr lang="en-US" sz="2100">
                <a:solidFill>
                  <a:srgbClr val="000000"/>
                </a:solidFill>
                <a:latin typeface="Arial"/>
                <a:ea typeface="Arial"/>
                <a:cs typeface="Arial"/>
                <a:sym typeface="Arial"/>
              </a:rPr>
              <a:t>2. </a:t>
            </a:r>
            <a:endParaRPr sz="2100">
              <a:solidFill>
                <a:srgbClr val="333333"/>
              </a:solidFill>
              <a:latin typeface="Roboto"/>
              <a:ea typeface="Roboto"/>
              <a:cs typeface="Roboto"/>
              <a:sym typeface="Roboto"/>
            </a:endParaRPr>
          </a:p>
          <a:p>
            <a:pPr indent="0" lvl="0" marL="0" marR="0" rtl="0" algn="just">
              <a:spcBef>
                <a:spcPts val="0"/>
              </a:spcBef>
              <a:spcAft>
                <a:spcPts val="0"/>
              </a:spcAft>
              <a:buNone/>
            </a:pPr>
            <a:r>
              <a:rPr lang="en-US" sz="2100">
                <a:solidFill>
                  <a:srgbClr val="000000"/>
                </a:solidFill>
                <a:latin typeface="Arial"/>
                <a:ea typeface="Arial"/>
                <a:cs typeface="Arial"/>
                <a:sym typeface="Arial"/>
              </a:rPr>
              <a:t>- Một số nghề cần trang phục đặc biệt như công nhân, bác sĩ, y tá, bộ đội, công an. </a:t>
            </a:r>
            <a:endParaRPr sz="2100">
              <a:solidFill>
                <a:srgbClr val="333333"/>
              </a:solidFill>
              <a:latin typeface="Roboto"/>
              <a:ea typeface="Roboto"/>
              <a:cs typeface="Roboto"/>
              <a:sym typeface="Roboto"/>
            </a:endParaRPr>
          </a:p>
          <a:p>
            <a:pPr indent="0" lvl="0" marL="0" marR="0" rtl="0" algn="just">
              <a:spcBef>
                <a:spcPts val="0"/>
              </a:spcBef>
              <a:spcAft>
                <a:spcPts val="0"/>
              </a:spcAft>
              <a:buNone/>
            </a:pPr>
            <a:r>
              <a:rPr lang="en-US" sz="2100">
                <a:solidFill>
                  <a:srgbClr val="000000"/>
                </a:solidFill>
                <a:latin typeface="Arial"/>
                <a:ea typeface="Arial"/>
                <a:cs typeface="Arial"/>
                <a:sym typeface="Arial"/>
              </a:rPr>
              <a:t>- Những bộ trang phục đó được sử dụng để phân biệt được các ngành nghề, tiện lợi cho quá trình sử dụng và phù hợp với đặc điểm công việc của họ</a:t>
            </a:r>
            <a:r>
              <a:rPr lang="en-US" sz="2100">
                <a:solidFill>
                  <a:srgbClr val="76757A"/>
                </a:solidFill>
                <a:latin typeface="Arial"/>
                <a:ea typeface="Arial"/>
                <a:cs typeface="Arial"/>
                <a:sym typeface="Arial"/>
              </a:rPr>
              <a:t>.</a:t>
            </a:r>
            <a:endParaRPr b="0" i="0" sz="2100">
              <a:solidFill>
                <a:srgbClr val="333333"/>
              </a:solidFill>
              <a:latin typeface="Roboto"/>
              <a:ea typeface="Roboto"/>
              <a:cs typeface="Roboto"/>
              <a:sym typeface="Roboto"/>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Hình nền Powerpoint đẹp nhất, đơn giản và dễ thương" id="187" name="Google Shape;187;p12"/>
          <p:cNvPicPr preferRelativeResize="0"/>
          <p:nvPr/>
        </p:nvPicPr>
        <p:blipFill rotWithShape="1">
          <a:blip r:embed="rId3">
            <a:alphaModFix/>
          </a:blip>
          <a:srcRect b="0" l="0" r="0" t="0"/>
          <a:stretch/>
        </p:blipFill>
        <p:spPr>
          <a:xfrm>
            <a:off x="254157" y="-50591"/>
            <a:ext cx="11782268" cy="6761588"/>
          </a:xfrm>
          <a:prstGeom prst="rect">
            <a:avLst/>
          </a:prstGeom>
          <a:noFill/>
          <a:ln>
            <a:noFill/>
          </a:ln>
        </p:spPr>
      </p:pic>
      <p:sp>
        <p:nvSpPr>
          <p:cNvPr id="188" name="Google Shape;188;p12"/>
          <p:cNvSpPr/>
          <p:nvPr/>
        </p:nvSpPr>
        <p:spPr>
          <a:xfrm>
            <a:off x="-1" y="11217"/>
            <a:ext cx="6267451" cy="842962"/>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II. Một số loại trang phục</a:t>
            </a:r>
            <a:endParaRPr b="1" sz="4000">
              <a:solidFill>
                <a:schemeClr val="lt1"/>
              </a:solidFill>
              <a:latin typeface="Times New Roman"/>
              <a:ea typeface="Times New Roman"/>
              <a:cs typeface="Times New Roman"/>
              <a:sym typeface="Times New Roman"/>
            </a:endParaRPr>
          </a:p>
        </p:txBody>
      </p:sp>
      <p:sp>
        <p:nvSpPr>
          <p:cNvPr id="189" name="Google Shape;189;p12"/>
          <p:cNvSpPr txBox="1"/>
          <p:nvPr/>
        </p:nvSpPr>
        <p:spPr>
          <a:xfrm>
            <a:off x="85822" y="865395"/>
            <a:ext cx="6181628" cy="3610351"/>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200"/>
              <a:buFont typeface="Arial"/>
              <a:buNone/>
            </a:pPr>
            <a:r>
              <a:t/>
            </a:r>
            <a:endParaRPr b="1" sz="2200">
              <a:solidFill>
                <a:srgbClr val="002060"/>
              </a:solidFill>
              <a:latin typeface="Times New Roman"/>
              <a:ea typeface="Times New Roman"/>
              <a:cs typeface="Times New Roman"/>
              <a:sym typeface="Times New Roman"/>
            </a:endParaRPr>
          </a:p>
        </p:txBody>
      </p:sp>
      <p:pic>
        <p:nvPicPr>
          <p:cNvPr descr="anh-dong-phuc-LQP-cho-bai-T[1]" id="190" name="Google Shape;190;p12"/>
          <p:cNvPicPr preferRelativeResize="0"/>
          <p:nvPr/>
        </p:nvPicPr>
        <p:blipFill rotWithShape="1">
          <a:blip r:embed="rId4">
            <a:alphaModFix/>
          </a:blip>
          <a:srcRect b="0" l="0" r="0" t="0"/>
          <a:stretch/>
        </p:blipFill>
        <p:spPr>
          <a:xfrm>
            <a:off x="6521608" y="1280160"/>
            <a:ext cx="4191000" cy="2316163"/>
          </a:xfrm>
          <a:prstGeom prst="rect">
            <a:avLst/>
          </a:prstGeom>
          <a:noFill/>
          <a:ln>
            <a:noFill/>
          </a:ln>
        </p:spPr>
      </p:pic>
      <p:pic>
        <p:nvPicPr>
          <p:cNvPr id="191" name="Google Shape;191;p12"/>
          <p:cNvPicPr preferRelativeResize="0"/>
          <p:nvPr/>
        </p:nvPicPr>
        <p:blipFill rotWithShape="1">
          <a:blip r:embed="rId5">
            <a:alphaModFix/>
          </a:blip>
          <a:srcRect b="0" l="0" r="0" t="0"/>
          <a:stretch/>
        </p:blipFill>
        <p:spPr>
          <a:xfrm>
            <a:off x="6521608" y="3596323"/>
            <a:ext cx="4191000" cy="2354263"/>
          </a:xfrm>
          <a:prstGeom prst="rect">
            <a:avLst/>
          </a:prstGeom>
          <a:noFill/>
          <a:ln>
            <a:noFill/>
          </a:ln>
        </p:spPr>
      </p:pic>
      <p:sp>
        <p:nvSpPr>
          <p:cNvPr id="192" name="Google Shape;192;p12"/>
          <p:cNvSpPr/>
          <p:nvPr/>
        </p:nvSpPr>
        <p:spPr>
          <a:xfrm>
            <a:off x="0" y="1178455"/>
            <a:ext cx="6200775" cy="10064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9900CC"/>
                </a:solidFill>
                <a:latin typeface="Times New Roman"/>
                <a:ea typeface="Times New Roman"/>
                <a:cs typeface="Times New Roman"/>
                <a:sym typeface="Times New Roman"/>
              </a:rPr>
              <a:t>Em có nhận xét gì về cách mặc trang phục ở 2 hình này ?</a:t>
            </a:r>
            <a:endParaRPr/>
          </a:p>
        </p:txBody>
      </p:sp>
      <p:sp>
        <p:nvSpPr>
          <p:cNvPr id="193" name="Google Shape;193;p12"/>
          <p:cNvSpPr/>
          <p:nvPr/>
        </p:nvSpPr>
        <p:spPr>
          <a:xfrm>
            <a:off x="66675" y="2196146"/>
            <a:ext cx="620077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9900CC"/>
                </a:solidFill>
                <a:latin typeface="Times New Roman"/>
                <a:ea typeface="Times New Roman"/>
                <a:cs typeface="Times New Roman"/>
                <a:sym typeface="Times New Roman"/>
              </a:rPr>
              <a:t>Tại sao các bạn lại mặc áo khoác đến trường?</a:t>
            </a:r>
            <a:endParaRPr b="1" sz="3000">
              <a:solidFill>
                <a:srgbClr val="9900CC"/>
              </a:solidFill>
              <a:latin typeface="Times New Roman"/>
              <a:ea typeface="Times New Roman"/>
              <a:cs typeface="Times New Roman"/>
              <a:sym typeface="Times New Roman"/>
            </a:endParaRPr>
          </a:p>
        </p:txBody>
      </p:sp>
      <p:sp>
        <p:nvSpPr>
          <p:cNvPr id="194" name="Google Shape;194;p12"/>
          <p:cNvSpPr/>
          <p:nvPr/>
        </p:nvSpPr>
        <p:spPr>
          <a:xfrm>
            <a:off x="152497" y="3330203"/>
            <a:ext cx="620077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9900CC"/>
                </a:solidFill>
                <a:latin typeface="Times New Roman"/>
                <a:ea typeface="Times New Roman"/>
                <a:cs typeface="Times New Roman"/>
                <a:sym typeface="Times New Roman"/>
              </a:rPr>
              <a:t>Trang phục theo mùa</a:t>
            </a:r>
            <a:endParaRPr b="1" sz="3000">
              <a:solidFill>
                <a:srgbClr val="9900CC"/>
              </a:solidFill>
              <a:latin typeface="Times New Roman"/>
              <a:ea typeface="Times New Roman"/>
              <a:cs typeface="Times New Roman"/>
              <a:sym typeface="Times New Roman"/>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Hình nền Powerpoint đẹp nhất, đơn giản và dễ thương" id="199" name="Google Shape;199;p13"/>
          <p:cNvPicPr preferRelativeResize="0"/>
          <p:nvPr/>
        </p:nvPicPr>
        <p:blipFill rotWithShape="1">
          <a:blip r:embed="rId3">
            <a:alphaModFix/>
          </a:blip>
          <a:srcRect b="0" l="0" r="0" t="0"/>
          <a:stretch/>
        </p:blipFill>
        <p:spPr>
          <a:xfrm>
            <a:off x="309641" y="-50591"/>
            <a:ext cx="11782268" cy="6761588"/>
          </a:xfrm>
          <a:prstGeom prst="rect">
            <a:avLst/>
          </a:prstGeom>
          <a:noFill/>
          <a:ln>
            <a:noFill/>
          </a:ln>
        </p:spPr>
      </p:pic>
      <p:sp>
        <p:nvSpPr>
          <p:cNvPr id="200" name="Google Shape;200;p13"/>
          <p:cNvSpPr/>
          <p:nvPr/>
        </p:nvSpPr>
        <p:spPr>
          <a:xfrm>
            <a:off x="-1" y="11217"/>
            <a:ext cx="6267451" cy="842962"/>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II. Một số loại trang phục</a:t>
            </a:r>
            <a:endParaRPr b="1" sz="4000">
              <a:solidFill>
                <a:schemeClr val="lt1"/>
              </a:solidFill>
              <a:latin typeface="Times New Roman"/>
              <a:ea typeface="Times New Roman"/>
              <a:cs typeface="Times New Roman"/>
              <a:sym typeface="Times New Roman"/>
            </a:endParaRPr>
          </a:p>
        </p:txBody>
      </p:sp>
      <p:sp>
        <p:nvSpPr>
          <p:cNvPr id="201" name="Google Shape;201;p13"/>
          <p:cNvSpPr txBox="1"/>
          <p:nvPr/>
        </p:nvSpPr>
        <p:spPr>
          <a:xfrm>
            <a:off x="85822" y="865395"/>
            <a:ext cx="6181628" cy="3610351"/>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200"/>
              <a:buFont typeface="Arial"/>
              <a:buNone/>
            </a:pPr>
            <a:r>
              <a:t/>
            </a:r>
            <a:endParaRPr b="1" sz="2200">
              <a:solidFill>
                <a:srgbClr val="002060"/>
              </a:solidFill>
              <a:latin typeface="Times New Roman"/>
              <a:ea typeface="Times New Roman"/>
              <a:cs typeface="Times New Roman"/>
              <a:sym typeface="Times New Roman"/>
            </a:endParaRPr>
          </a:p>
        </p:txBody>
      </p:sp>
      <p:sp>
        <p:nvSpPr>
          <p:cNvPr id="202" name="Google Shape;202;p13"/>
          <p:cNvSpPr/>
          <p:nvPr/>
        </p:nvSpPr>
        <p:spPr>
          <a:xfrm>
            <a:off x="0" y="1178455"/>
            <a:ext cx="6200775" cy="10064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9900CC"/>
                </a:solidFill>
                <a:latin typeface="Times New Roman"/>
                <a:ea typeface="Times New Roman"/>
                <a:cs typeface="Times New Roman"/>
                <a:sym typeface="Times New Roman"/>
              </a:rPr>
              <a:t>Em có nhận xét gì về cách mặc trang phục ở 2 hình này ?</a:t>
            </a:r>
            <a:endParaRPr/>
          </a:p>
        </p:txBody>
      </p:sp>
      <p:sp>
        <p:nvSpPr>
          <p:cNvPr id="203" name="Google Shape;203;p13"/>
          <p:cNvSpPr/>
          <p:nvPr/>
        </p:nvSpPr>
        <p:spPr>
          <a:xfrm>
            <a:off x="66675" y="2196146"/>
            <a:ext cx="620077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9900CC"/>
                </a:solidFill>
                <a:latin typeface="Times New Roman"/>
                <a:ea typeface="Times New Roman"/>
                <a:cs typeface="Times New Roman"/>
                <a:sym typeface="Times New Roman"/>
              </a:rPr>
              <a:t>Trang phục theo công dụng</a:t>
            </a:r>
            <a:endParaRPr b="1" sz="3000">
              <a:solidFill>
                <a:srgbClr val="9900CC"/>
              </a:solidFill>
              <a:latin typeface="Times New Roman"/>
              <a:ea typeface="Times New Roman"/>
              <a:cs typeface="Times New Roman"/>
              <a:sym typeface="Times New Roman"/>
            </a:endParaRPr>
          </a:p>
        </p:txBody>
      </p:sp>
      <p:pic>
        <p:nvPicPr>
          <p:cNvPr descr="caylua[1]" id="204" name="Google Shape;204;p13"/>
          <p:cNvPicPr preferRelativeResize="0"/>
          <p:nvPr/>
        </p:nvPicPr>
        <p:blipFill rotWithShape="1">
          <a:blip r:embed="rId4">
            <a:alphaModFix/>
          </a:blip>
          <a:srcRect b="0" l="0" r="0" t="0"/>
          <a:stretch/>
        </p:blipFill>
        <p:spPr>
          <a:xfrm>
            <a:off x="6662913" y="938845"/>
            <a:ext cx="4284153" cy="2945355"/>
          </a:xfrm>
          <a:prstGeom prst="rect">
            <a:avLst/>
          </a:prstGeom>
          <a:noFill/>
          <a:ln>
            <a:noFill/>
          </a:ln>
        </p:spPr>
      </p:pic>
      <p:pic>
        <p:nvPicPr>
          <p:cNvPr descr="bigw250" id="205" name="Google Shape;205;p13"/>
          <p:cNvPicPr preferRelativeResize="0"/>
          <p:nvPr/>
        </p:nvPicPr>
        <p:blipFill rotWithShape="1">
          <a:blip r:embed="rId5">
            <a:alphaModFix/>
          </a:blip>
          <a:srcRect b="0" l="0" r="0" t="0"/>
          <a:stretch/>
        </p:blipFill>
        <p:spPr>
          <a:xfrm>
            <a:off x="6662913" y="4114800"/>
            <a:ext cx="4284153" cy="274320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Hình nền Powerpoint đẹp nhất, đơn giản và dễ thương" id="210" name="Google Shape;210;p14"/>
          <p:cNvPicPr preferRelativeResize="0"/>
          <p:nvPr/>
        </p:nvPicPr>
        <p:blipFill rotWithShape="1">
          <a:blip r:embed="rId3">
            <a:alphaModFix/>
          </a:blip>
          <a:srcRect b="0" l="0" r="0" t="0"/>
          <a:stretch/>
        </p:blipFill>
        <p:spPr>
          <a:xfrm>
            <a:off x="309641" y="-50591"/>
            <a:ext cx="11782268" cy="6761588"/>
          </a:xfrm>
          <a:prstGeom prst="rect">
            <a:avLst/>
          </a:prstGeom>
          <a:noFill/>
          <a:ln>
            <a:noFill/>
          </a:ln>
        </p:spPr>
      </p:pic>
      <p:sp>
        <p:nvSpPr>
          <p:cNvPr id="211" name="Google Shape;211;p14"/>
          <p:cNvSpPr/>
          <p:nvPr/>
        </p:nvSpPr>
        <p:spPr>
          <a:xfrm>
            <a:off x="-1" y="11217"/>
            <a:ext cx="6267451" cy="842962"/>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II. Một số loại trang phục</a:t>
            </a:r>
            <a:endParaRPr b="1" sz="4000">
              <a:solidFill>
                <a:schemeClr val="lt1"/>
              </a:solidFill>
              <a:latin typeface="Times New Roman"/>
              <a:ea typeface="Times New Roman"/>
              <a:cs typeface="Times New Roman"/>
              <a:sym typeface="Times New Roman"/>
            </a:endParaRPr>
          </a:p>
        </p:txBody>
      </p:sp>
      <p:sp>
        <p:nvSpPr>
          <p:cNvPr id="212" name="Google Shape;212;p14"/>
          <p:cNvSpPr txBox="1"/>
          <p:nvPr/>
        </p:nvSpPr>
        <p:spPr>
          <a:xfrm>
            <a:off x="85822" y="865395"/>
            <a:ext cx="6181628" cy="3610351"/>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200"/>
              <a:buFont typeface="Arial"/>
              <a:buNone/>
            </a:pPr>
            <a:r>
              <a:t/>
            </a:r>
            <a:endParaRPr b="1" sz="2200">
              <a:solidFill>
                <a:srgbClr val="002060"/>
              </a:solidFill>
              <a:latin typeface="Times New Roman"/>
              <a:ea typeface="Times New Roman"/>
              <a:cs typeface="Times New Roman"/>
              <a:sym typeface="Times New Roman"/>
            </a:endParaRPr>
          </a:p>
        </p:txBody>
      </p:sp>
      <p:sp>
        <p:nvSpPr>
          <p:cNvPr id="213" name="Google Shape;213;p14"/>
          <p:cNvSpPr/>
          <p:nvPr/>
        </p:nvSpPr>
        <p:spPr>
          <a:xfrm>
            <a:off x="0" y="1178455"/>
            <a:ext cx="6200775" cy="10064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9900CC"/>
                </a:solidFill>
                <a:latin typeface="Times New Roman"/>
                <a:ea typeface="Times New Roman"/>
                <a:cs typeface="Times New Roman"/>
                <a:sym typeface="Times New Roman"/>
              </a:rPr>
              <a:t>Em có nhận xét gì về cách mặc trang phục ở 2 hình này ?</a:t>
            </a:r>
            <a:endParaRPr/>
          </a:p>
        </p:txBody>
      </p:sp>
      <p:sp>
        <p:nvSpPr>
          <p:cNvPr id="214" name="Google Shape;214;p14"/>
          <p:cNvSpPr/>
          <p:nvPr/>
        </p:nvSpPr>
        <p:spPr>
          <a:xfrm>
            <a:off x="66675" y="2196146"/>
            <a:ext cx="620077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9900CC"/>
                </a:solidFill>
                <a:latin typeface="Times New Roman"/>
                <a:ea typeface="Times New Roman"/>
                <a:cs typeface="Times New Roman"/>
                <a:sym typeface="Times New Roman"/>
              </a:rPr>
              <a:t>Trang phục theo lứa tuổi</a:t>
            </a:r>
            <a:endParaRPr b="1" sz="3000">
              <a:solidFill>
                <a:srgbClr val="9900CC"/>
              </a:solidFill>
              <a:latin typeface="Times New Roman"/>
              <a:ea typeface="Times New Roman"/>
              <a:cs typeface="Times New Roman"/>
              <a:sym typeface="Times New Roman"/>
            </a:endParaRPr>
          </a:p>
        </p:txBody>
      </p:sp>
      <p:pic>
        <p:nvPicPr>
          <p:cNvPr id="215" name="Google Shape;215;p14"/>
          <p:cNvPicPr preferRelativeResize="0"/>
          <p:nvPr/>
        </p:nvPicPr>
        <p:blipFill rotWithShape="1">
          <a:blip r:embed="rId4">
            <a:alphaModFix/>
          </a:blip>
          <a:srcRect b="0" l="0" r="0" t="0"/>
          <a:stretch/>
        </p:blipFill>
        <p:spPr>
          <a:xfrm>
            <a:off x="6424594" y="2184930"/>
            <a:ext cx="2776556" cy="4495800"/>
          </a:xfrm>
          <a:prstGeom prst="rect">
            <a:avLst/>
          </a:prstGeom>
          <a:noFill/>
          <a:ln>
            <a:noFill/>
          </a:ln>
        </p:spPr>
      </p:pic>
      <p:pic>
        <p:nvPicPr>
          <p:cNvPr id="216" name="Google Shape;216;p14"/>
          <p:cNvPicPr preferRelativeResize="0"/>
          <p:nvPr/>
        </p:nvPicPr>
        <p:blipFill rotWithShape="1">
          <a:blip r:embed="rId5">
            <a:alphaModFix/>
          </a:blip>
          <a:srcRect b="0" l="0" r="0" t="0"/>
          <a:stretch/>
        </p:blipFill>
        <p:spPr>
          <a:xfrm>
            <a:off x="9258203" y="2184930"/>
            <a:ext cx="3124200" cy="449580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2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5"/>
          <p:cNvPicPr preferRelativeResize="0"/>
          <p:nvPr/>
        </p:nvPicPr>
        <p:blipFill rotWithShape="1">
          <a:blip r:embed="rId3">
            <a:alphaModFix/>
          </a:blip>
          <a:srcRect b="0" l="0" r="0" t="0"/>
          <a:stretch/>
        </p:blipFill>
        <p:spPr>
          <a:xfrm>
            <a:off x="114300" y="1"/>
            <a:ext cx="11963400" cy="6858000"/>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Hình nền Powerpoint đẹp nhất, đơn giản và dễ thương" id="226" name="Google Shape;226;p16"/>
          <p:cNvPicPr preferRelativeResize="0"/>
          <p:nvPr/>
        </p:nvPicPr>
        <p:blipFill rotWithShape="1">
          <a:blip r:embed="rId3">
            <a:alphaModFix/>
          </a:blip>
          <a:srcRect b="0" l="0" r="0" t="0"/>
          <a:stretch/>
        </p:blipFill>
        <p:spPr>
          <a:xfrm>
            <a:off x="0" y="59849"/>
            <a:ext cx="11782268" cy="6761588"/>
          </a:xfrm>
          <a:prstGeom prst="rect">
            <a:avLst/>
          </a:prstGeom>
          <a:noFill/>
          <a:ln>
            <a:noFill/>
          </a:ln>
        </p:spPr>
      </p:pic>
      <p:pic>
        <p:nvPicPr>
          <p:cNvPr id="227" name="Google Shape;227;p16"/>
          <p:cNvPicPr preferRelativeResize="0"/>
          <p:nvPr/>
        </p:nvPicPr>
        <p:blipFill rotWithShape="1">
          <a:blip r:embed="rId4">
            <a:alphaModFix/>
          </a:blip>
          <a:srcRect b="0" l="0" r="0" t="0"/>
          <a:stretch/>
        </p:blipFill>
        <p:spPr>
          <a:xfrm>
            <a:off x="6953251" y="1314450"/>
            <a:ext cx="5238749" cy="5334000"/>
          </a:xfrm>
          <a:prstGeom prst="rect">
            <a:avLst/>
          </a:prstGeom>
          <a:noFill/>
          <a:ln>
            <a:noFill/>
          </a:ln>
        </p:spPr>
      </p:pic>
      <p:graphicFrame>
        <p:nvGraphicFramePr>
          <p:cNvPr id="228" name="Google Shape;228;p16"/>
          <p:cNvGraphicFramePr/>
          <p:nvPr/>
        </p:nvGraphicFramePr>
        <p:xfrm>
          <a:off x="570777" y="136049"/>
          <a:ext cx="3000000" cy="3000000"/>
        </p:xfrm>
        <a:graphic>
          <a:graphicData uri="http://schemas.openxmlformats.org/drawingml/2006/table">
            <a:tbl>
              <a:tblPr>
                <a:noFill/>
                <a:tableStyleId>{1B3438E5-7E2F-4023-8826-C3C7383E448F}</a:tableStyleId>
              </a:tblPr>
              <a:tblGrid>
                <a:gridCol w="1583625"/>
                <a:gridCol w="1607625"/>
                <a:gridCol w="1595625"/>
                <a:gridCol w="1595625"/>
              </a:tblGrid>
              <a:tr h="203800">
                <a:tc gridSpan="4">
                  <a:txBody>
                    <a:bodyPr/>
                    <a:lstStyle/>
                    <a:p>
                      <a:pPr indent="0" lvl="0" marL="0" marR="0" rtl="0" algn="ctr">
                        <a:spcBef>
                          <a:spcPts val="0"/>
                        </a:spcBef>
                        <a:spcAft>
                          <a:spcPts val="0"/>
                        </a:spcAft>
                        <a:buNone/>
                      </a:pPr>
                      <a:r>
                        <a:rPr b="1" lang="en-US" sz="1300" u="none" cap="none" strike="noStrike"/>
                        <a:t>Trang phục</a:t>
                      </a:r>
                      <a:endParaRPr sz="1300" u="none" cap="none" strike="noStrike"/>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c hMerge="1"/>
              </a:tr>
              <a:tr h="4279775">
                <a:tc>
                  <a:txBody>
                    <a:bodyPr/>
                    <a:lstStyle/>
                    <a:p>
                      <a:pPr indent="0" lvl="0" marL="0" marR="0" rtl="0" algn="l">
                        <a:spcBef>
                          <a:spcPts val="0"/>
                        </a:spcBef>
                        <a:spcAft>
                          <a:spcPts val="0"/>
                        </a:spcAft>
                        <a:buNone/>
                      </a:pPr>
                      <a:r>
                        <a:rPr lang="en-US" sz="1300" u="none" cap="none" strike="noStrike"/>
                        <a:t>Theo giới tính</a:t>
                      </a:r>
                      <a:endParaRPr/>
                    </a:p>
                    <a:p>
                      <a:pPr indent="0" lvl="0" marL="0" marR="0" rtl="0" algn="l">
                        <a:spcBef>
                          <a:spcPts val="0"/>
                        </a:spcBef>
                        <a:spcAft>
                          <a:spcPts val="0"/>
                        </a:spcAft>
                        <a:buNone/>
                      </a:pPr>
                      <a:r>
                        <a:rPr lang="en-US" sz="1300" u="none" cap="none" strike="noStrike"/>
                        <a:t>- Trang phục nam:</a:t>
                      </a:r>
                      <a:endParaRPr/>
                    </a:p>
                    <a:p>
                      <a:pPr indent="0" lvl="0" marL="0" marR="0" rtl="0" algn="l">
                        <a:spcBef>
                          <a:spcPts val="0"/>
                        </a:spcBef>
                        <a:spcAft>
                          <a:spcPts val="0"/>
                        </a:spcAft>
                        <a:buNone/>
                      </a:pPr>
                      <a:r>
                        <a:rPr lang="en-US" sz="1300" u="none" cap="none" strike="noStrike"/>
                        <a:t>a, c, d, h, k</a:t>
                      </a:r>
                      <a:endParaRPr/>
                    </a:p>
                    <a:p>
                      <a:pPr indent="0" lvl="0" marL="0" marR="0" rtl="0" algn="l">
                        <a:spcBef>
                          <a:spcPts val="0"/>
                        </a:spcBef>
                        <a:spcAft>
                          <a:spcPts val="0"/>
                        </a:spcAft>
                        <a:buNone/>
                      </a:pPr>
                      <a:r>
                        <a:rPr lang="en-US" sz="1300" u="none" cap="none" strike="noStrike"/>
                        <a:t>- Trang phục nữ:</a:t>
                      </a:r>
                      <a:endParaRPr/>
                    </a:p>
                    <a:p>
                      <a:pPr indent="0" lvl="0" marL="0" marR="0" rtl="0" algn="l">
                        <a:spcBef>
                          <a:spcPts val="0"/>
                        </a:spcBef>
                        <a:spcAft>
                          <a:spcPts val="0"/>
                        </a:spcAft>
                        <a:buNone/>
                      </a:pPr>
                      <a:r>
                        <a:rPr lang="en-US" sz="1300" u="none" cap="none" strike="noStrike"/>
                        <a:t>b, e, g, i</a:t>
                      </a:r>
                      <a:endParaRPr/>
                    </a:p>
                  </a:txBody>
                  <a:tcPr marT="0" marB="0" marR="49450" marL="49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300" u="none" cap="none" strike="noStrike"/>
                        <a:t>Theo lứa tuổi</a:t>
                      </a:r>
                      <a:endParaRPr/>
                    </a:p>
                    <a:p>
                      <a:pPr indent="0" lvl="0" marL="0" marR="0" rtl="0" algn="l">
                        <a:spcBef>
                          <a:spcPts val="0"/>
                        </a:spcBef>
                        <a:spcAft>
                          <a:spcPts val="0"/>
                        </a:spcAft>
                        <a:buNone/>
                      </a:pPr>
                      <a:r>
                        <a:rPr lang="en-US" sz="1300" u="none" cap="none" strike="noStrike"/>
                        <a:t>- Trang phục trẻ em: b, i, k</a:t>
                      </a:r>
                      <a:endParaRPr/>
                    </a:p>
                    <a:p>
                      <a:pPr indent="0" lvl="0" marL="0" marR="0" rtl="0" algn="l">
                        <a:spcBef>
                          <a:spcPts val="0"/>
                        </a:spcBef>
                        <a:spcAft>
                          <a:spcPts val="0"/>
                        </a:spcAft>
                        <a:buNone/>
                      </a:pPr>
                      <a:r>
                        <a:rPr lang="en-US" sz="1300" u="none" cap="none" strike="noStrike"/>
                        <a:t>- Trang phục thanh niên: a, e. g,</a:t>
                      </a:r>
                      <a:endParaRPr/>
                    </a:p>
                    <a:p>
                      <a:pPr indent="0" lvl="0" marL="0" marR="0" rtl="0" algn="l">
                        <a:spcBef>
                          <a:spcPts val="0"/>
                        </a:spcBef>
                        <a:spcAft>
                          <a:spcPts val="0"/>
                        </a:spcAft>
                        <a:buNone/>
                      </a:pPr>
                      <a:r>
                        <a:rPr lang="en-US" sz="1300" u="none" cap="none" strike="noStrike"/>
                        <a:t>- Trang phục trung niên: c, d, h</a:t>
                      </a:r>
                      <a:endParaRPr/>
                    </a:p>
                  </a:txBody>
                  <a:tcPr marT="0" marB="0" marR="49450" marL="49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300" u="none" cap="none" strike="noStrike"/>
                        <a:t>Theo thời tiết</a:t>
                      </a:r>
                      <a:endParaRPr sz="1300" u="none" cap="none" strike="noStrike"/>
                    </a:p>
                    <a:p>
                      <a:pPr indent="0" lvl="0" marL="0" marR="0" rtl="0" algn="l">
                        <a:spcBef>
                          <a:spcPts val="0"/>
                        </a:spcBef>
                        <a:spcAft>
                          <a:spcPts val="0"/>
                        </a:spcAft>
                        <a:buNone/>
                      </a:pPr>
                      <a:r>
                        <a:rPr lang="en-US" sz="1300" u="none" cap="none" strike="noStrike"/>
                        <a:t>- Trang phục mùa nóng: a, b, c, d, e, g, i, k</a:t>
                      </a:r>
                      <a:endParaRPr/>
                    </a:p>
                    <a:p>
                      <a:pPr indent="0" lvl="0" marL="0" marR="0" rtl="0" algn="l">
                        <a:spcBef>
                          <a:spcPts val="0"/>
                        </a:spcBef>
                        <a:spcAft>
                          <a:spcPts val="0"/>
                        </a:spcAft>
                        <a:buNone/>
                      </a:pPr>
                      <a:r>
                        <a:rPr lang="en-US" sz="1300" u="none" cap="none" strike="noStrike"/>
                        <a:t>- Trang phục mùa lạnh: h</a:t>
                      </a:r>
                      <a:endParaRPr/>
                    </a:p>
                  </a:txBody>
                  <a:tcPr marT="0" marB="0" marR="49450" marL="49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300" u="none" cap="none" strike="noStrike"/>
                        <a:t>Theo công dụng</a:t>
                      </a:r>
                      <a:endParaRPr/>
                    </a:p>
                    <a:p>
                      <a:pPr indent="0" lvl="0" marL="0" marR="0" rtl="0" algn="l">
                        <a:spcBef>
                          <a:spcPts val="0"/>
                        </a:spcBef>
                        <a:spcAft>
                          <a:spcPts val="0"/>
                        </a:spcAft>
                        <a:buNone/>
                      </a:pPr>
                      <a:r>
                        <a:rPr lang="en-US" sz="1300" u="none" cap="none" strike="noStrike"/>
                        <a:t>- Trang phục mặc thường ngày: b, c, h, i</a:t>
                      </a:r>
                      <a:endParaRPr/>
                    </a:p>
                    <a:p>
                      <a:pPr indent="0" lvl="0" marL="0" marR="0" rtl="0" algn="l">
                        <a:spcBef>
                          <a:spcPts val="0"/>
                        </a:spcBef>
                        <a:spcAft>
                          <a:spcPts val="0"/>
                        </a:spcAft>
                        <a:buNone/>
                      </a:pPr>
                      <a:r>
                        <a:rPr lang="en-US" sz="1300" u="none" cap="none" strike="noStrike"/>
                        <a:t>- Trang phục lễ hội: e, g</a:t>
                      </a:r>
                      <a:endParaRPr/>
                    </a:p>
                    <a:p>
                      <a:pPr indent="0" lvl="0" marL="0" marR="0" rtl="0" algn="l">
                        <a:spcBef>
                          <a:spcPts val="0"/>
                        </a:spcBef>
                        <a:spcAft>
                          <a:spcPts val="0"/>
                        </a:spcAft>
                        <a:buNone/>
                      </a:pPr>
                      <a:r>
                        <a:rPr lang="en-US" sz="1300" u="none" cap="none" strike="noStrike"/>
                        <a:t>- Trang phục thể thao: a,</a:t>
                      </a:r>
                      <a:endParaRPr/>
                    </a:p>
                    <a:p>
                      <a:pPr indent="0" lvl="0" marL="0" marR="0" rtl="0" algn="l">
                        <a:spcBef>
                          <a:spcPts val="0"/>
                        </a:spcBef>
                        <a:spcAft>
                          <a:spcPts val="0"/>
                        </a:spcAft>
                        <a:buNone/>
                      </a:pPr>
                      <a:r>
                        <a:rPr lang="en-US" sz="1300" u="none" cap="none" strike="noStrike"/>
                        <a:t>- Đồng phục: k</a:t>
                      </a:r>
                      <a:endParaRPr/>
                    </a:p>
                    <a:p>
                      <a:pPr indent="0" lvl="0" marL="0" marR="0" rtl="0" algn="l">
                        <a:spcBef>
                          <a:spcPts val="0"/>
                        </a:spcBef>
                        <a:spcAft>
                          <a:spcPts val="0"/>
                        </a:spcAft>
                        <a:buNone/>
                      </a:pPr>
                      <a:r>
                        <a:rPr lang="en-US" sz="1300" u="none" cap="none" strike="noStrike"/>
                        <a:t>- Trang phục bảo hộ lao động: d</a:t>
                      </a:r>
                      <a:endParaRPr/>
                    </a:p>
                  </a:txBody>
                  <a:tcPr marT="0" marB="0" marR="49450" marL="49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Hình nền Powerpoint đẹp nhất, đơn giản và dễ thương" id="233" name="Google Shape;233;p17"/>
          <p:cNvPicPr preferRelativeResize="0"/>
          <p:nvPr/>
        </p:nvPicPr>
        <p:blipFill rotWithShape="1">
          <a:blip r:embed="rId3">
            <a:alphaModFix/>
          </a:blip>
          <a:srcRect b="0" l="0" r="0" t="0"/>
          <a:stretch/>
        </p:blipFill>
        <p:spPr>
          <a:xfrm>
            <a:off x="-4763" y="96412"/>
            <a:ext cx="11782268" cy="6761588"/>
          </a:xfrm>
          <a:prstGeom prst="rect">
            <a:avLst/>
          </a:prstGeom>
          <a:noFill/>
          <a:ln>
            <a:noFill/>
          </a:ln>
        </p:spPr>
      </p:pic>
      <p:pic>
        <p:nvPicPr>
          <p:cNvPr descr="C:\Users\USER\AppData\Local\Temp\FineReader11.00\media\image65.jpeg" id="234" name="Google Shape;234;p17"/>
          <p:cNvPicPr preferRelativeResize="0"/>
          <p:nvPr/>
        </p:nvPicPr>
        <p:blipFill rotWithShape="1">
          <a:blip r:embed="rId4">
            <a:alphaModFix/>
          </a:blip>
          <a:srcRect b="0" l="0" r="0" t="0"/>
          <a:stretch/>
        </p:blipFill>
        <p:spPr>
          <a:xfrm>
            <a:off x="2964179" y="365468"/>
            <a:ext cx="5181600" cy="1949450"/>
          </a:xfrm>
          <a:prstGeom prst="rect">
            <a:avLst/>
          </a:prstGeom>
          <a:noFill/>
          <a:ln>
            <a:noFill/>
          </a:ln>
        </p:spPr>
      </p:pic>
      <p:pic>
        <p:nvPicPr>
          <p:cNvPr descr="C:\Users\USER\Desktop\photo-1-15607688259001355046869 (1).jpg" id="235" name="Google Shape;235;p17"/>
          <p:cNvPicPr preferRelativeResize="0"/>
          <p:nvPr/>
        </p:nvPicPr>
        <p:blipFill rotWithShape="1">
          <a:blip r:embed="rId5">
            <a:alphaModFix/>
          </a:blip>
          <a:srcRect b="0" l="0" r="0" t="0"/>
          <a:stretch/>
        </p:blipFill>
        <p:spPr>
          <a:xfrm>
            <a:off x="6350" y="4763"/>
            <a:ext cx="2730500" cy="2781300"/>
          </a:xfrm>
          <a:prstGeom prst="rect">
            <a:avLst/>
          </a:prstGeom>
          <a:noFill/>
          <a:ln>
            <a:noFill/>
          </a:ln>
        </p:spPr>
      </p:pic>
      <p:graphicFrame>
        <p:nvGraphicFramePr>
          <p:cNvPr id="236" name="Google Shape;236;p17"/>
          <p:cNvGraphicFramePr/>
          <p:nvPr/>
        </p:nvGraphicFramePr>
        <p:xfrm>
          <a:off x="2964179" y="3041171"/>
          <a:ext cx="3000000" cy="3000000"/>
        </p:xfrm>
        <a:graphic>
          <a:graphicData uri="http://schemas.openxmlformats.org/drawingml/2006/table">
            <a:tbl>
              <a:tblPr>
                <a:noFill/>
                <a:tableStyleId>{A531C6DD-9A04-4999-9D75-C6275FD46B34}</a:tableStyleId>
              </a:tblPr>
              <a:tblGrid>
                <a:gridCol w="2376675"/>
                <a:gridCol w="3498875"/>
                <a:gridCol w="2937775"/>
              </a:tblGrid>
              <a:tr h="411800">
                <a:tc>
                  <a:txBody>
                    <a:bodyPr/>
                    <a:lstStyle/>
                    <a:p>
                      <a:pPr indent="0" lvl="0" marL="0" marR="0" rtl="0" algn="ctr">
                        <a:spcBef>
                          <a:spcPts val="0"/>
                        </a:spcBef>
                        <a:spcAft>
                          <a:spcPts val="0"/>
                        </a:spcAft>
                        <a:buNone/>
                      </a:pPr>
                      <a:r>
                        <a:rPr lang="en-US" sz="1400" u="none" cap="none" strike="noStrike"/>
                        <a:t>Nhân vật</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400" u="none" cap="none" strike="noStrike"/>
                        <a:t>Loại trang phục</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lang="en-US" sz="1400" u="none" cap="none" strike="noStrike"/>
                        <a:t>Vai trò</a:t>
                      </a:r>
                      <a:endParaRPr sz="1200" u="none" cap="none" strike="noStrike">
                        <a:latin typeface="Times New Roman"/>
                        <a:ea typeface="Times New Roman"/>
                        <a:cs typeface="Times New Roman"/>
                        <a:sym typeface="Times New Roman"/>
                      </a:endParaRPr>
                    </a:p>
                  </a:txBody>
                  <a:tcPr marT="0" marB="0" marR="68575" marL="68575"/>
                </a:tc>
              </a:tr>
              <a:tr h="411800">
                <a:tc>
                  <a:txBody>
                    <a:bodyPr/>
                    <a:lstStyle/>
                    <a:p>
                      <a:pPr indent="0" lvl="0" marL="0" marR="0" rtl="0" algn="ctr">
                        <a:spcBef>
                          <a:spcPts val="0"/>
                        </a:spcBef>
                        <a:spcAft>
                          <a:spcPts val="0"/>
                        </a:spcAft>
                        <a:buNone/>
                      </a:pPr>
                      <a:r>
                        <a:rPr lang="en-US" sz="1400" u="none" cap="none" strike="noStrike"/>
                        <a:t>A</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r>
              <a:tr h="411800">
                <a:tc>
                  <a:txBody>
                    <a:bodyPr/>
                    <a:lstStyle/>
                    <a:p>
                      <a:pPr indent="0" lvl="0" marL="0" marR="0" rtl="0" algn="ctr">
                        <a:spcBef>
                          <a:spcPts val="0"/>
                        </a:spcBef>
                        <a:spcAft>
                          <a:spcPts val="0"/>
                        </a:spcAft>
                        <a:buNone/>
                      </a:pPr>
                      <a:r>
                        <a:rPr lang="en-US" sz="1400" u="none" cap="none" strike="noStrike"/>
                        <a:t>B</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r>
              <a:tr h="411800">
                <a:tc>
                  <a:txBody>
                    <a:bodyPr/>
                    <a:lstStyle/>
                    <a:p>
                      <a:pPr indent="0" lvl="0" marL="0" marR="0" rtl="0" algn="ctr">
                        <a:spcBef>
                          <a:spcPts val="0"/>
                        </a:spcBef>
                        <a:spcAft>
                          <a:spcPts val="0"/>
                        </a:spcAft>
                        <a:buNone/>
                      </a:pPr>
                      <a:r>
                        <a:rPr lang="en-US" sz="1400" u="none" cap="none" strike="noStrike"/>
                        <a:t>C</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r>
              <a:tr h="411800">
                <a:tc>
                  <a:txBody>
                    <a:bodyPr/>
                    <a:lstStyle/>
                    <a:p>
                      <a:pPr indent="0" lvl="0" marL="0" marR="0" rtl="0" algn="ctr">
                        <a:spcBef>
                          <a:spcPts val="0"/>
                        </a:spcBef>
                        <a:spcAft>
                          <a:spcPts val="0"/>
                        </a:spcAft>
                        <a:buNone/>
                      </a:pPr>
                      <a:r>
                        <a:rPr lang="en-US" sz="1400" u="none" cap="none" strike="noStrike"/>
                        <a:t>D</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r>
              <a:tr h="411800">
                <a:tc>
                  <a:txBody>
                    <a:bodyPr/>
                    <a:lstStyle/>
                    <a:p>
                      <a:pPr indent="0" lvl="0" marL="0" marR="0" rtl="0" algn="ctr">
                        <a:spcBef>
                          <a:spcPts val="0"/>
                        </a:spcBef>
                        <a:spcAft>
                          <a:spcPts val="0"/>
                        </a:spcAft>
                        <a:buNone/>
                      </a:pPr>
                      <a:r>
                        <a:rPr lang="en-US" sz="1400" u="none" cap="none" strike="noStrike"/>
                        <a:t>E</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r>
              <a:tr h="411800">
                <a:tc>
                  <a:txBody>
                    <a:bodyPr/>
                    <a:lstStyle/>
                    <a:p>
                      <a:pPr indent="0" lvl="0" marL="0" marR="0" rtl="0" algn="ctr">
                        <a:spcBef>
                          <a:spcPts val="0"/>
                        </a:spcBef>
                        <a:spcAft>
                          <a:spcPts val="0"/>
                        </a:spcAft>
                        <a:buNone/>
                      </a:pPr>
                      <a:r>
                        <a:rPr lang="en-US" sz="1400" u="none" cap="none" strike="noStrike"/>
                        <a:t>G</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r>
              <a:tr h="411800">
                <a:tc>
                  <a:txBody>
                    <a:bodyPr/>
                    <a:lstStyle/>
                    <a:p>
                      <a:pPr indent="0" lvl="0" marL="0" marR="0" rtl="0" algn="ctr">
                        <a:spcBef>
                          <a:spcPts val="0"/>
                        </a:spcBef>
                        <a:spcAft>
                          <a:spcPts val="0"/>
                        </a:spcAft>
                        <a:buNone/>
                      </a:pPr>
                      <a:r>
                        <a:rPr lang="en-US" sz="1400" u="none" cap="none" strike="noStrike"/>
                        <a:t>I</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r>
              <a:tr h="411800">
                <a:tc>
                  <a:txBody>
                    <a:bodyPr/>
                    <a:lstStyle/>
                    <a:p>
                      <a:pPr indent="0" lvl="0" marL="0" marR="0" rtl="0" algn="ctr">
                        <a:spcBef>
                          <a:spcPts val="0"/>
                        </a:spcBef>
                        <a:spcAft>
                          <a:spcPts val="0"/>
                        </a:spcAft>
                        <a:buNone/>
                      </a:pPr>
                      <a:r>
                        <a:rPr lang="en-US" sz="1400" u="none" cap="none" strike="noStrike"/>
                        <a:t>K</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US" sz="1400" u="none" cap="none" strike="noStrike"/>
                        <a:t> </a:t>
                      </a:r>
                      <a:endParaRPr sz="1200" u="none" cap="none" strike="noStrike">
                        <a:latin typeface="Times New Roman"/>
                        <a:ea typeface="Times New Roman"/>
                        <a:cs typeface="Times New Roman"/>
                        <a:sym typeface="Times New Roman"/>
                      </a:endParaRPr>
                    </a:p>
                  </a:txBody>
                  <a:tcPr marT="0" marB="0" marR="68575" marL="68575"/>
                </a:tc>
              </a:tr>
            </a:tbl>
          </a:graphicData>
        </a:graphic>
      </p:graphicFrame>
      <p:sp>
        <p:nvSpPr>
          <p:cNvPr id="237" name="Google Shape;237;p17"/>
          <p:cNvSpPr/>
          <p:nvPr/>
        </p:nvSpPr>
        <p:spPr>
          <a:xfrm>
            <a:off x="2964180" y="2583974"/>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Em hãy hoàn thành nội dung bảng sau</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Background powerpoint 2007 9 | Gambar latar belakang, Latar belakang,  Pemandangan" id="94" name="Google Shape;94;p2"/>
          <p:cNvPicPr preferRelativeResize="0"/>
          <p:nvPr/>
        </p:nvPicPr>
        <p:blipFill rotWithShape="1">
          <a:blip r:embed="rId3">
            <a:alphaModFix/>
          </a:blip>
          <a:srcRect b="0" l="0" r="0" t="0"/>
          <a:stretch/>
        </p:blipFill>
        <p:spPr>
          <a:xfrm>
            <a:off x="0" y="-18473"/>
            <a:ext cx="12192000" cy="6768060"/>
          </a:xfrm>
          <a:prstGeom prst="rect">
            <a:avLst/>
          </a:prstGeom>
          <a:noFill/>
          <a:ln>
            <a:noFill/>
          </a:ln>
        </p:spPr>
      </p:pic>
      <p:sp>
        <p:nvSpPr>
          <p:cNvPr id="95" name="Google Shape;95;p2"/>
          <p:cNvSpPr txBox="1"/>
          <p:nvPr/>
        </p:nvSpPr>
        <p:spPr>
          <a:xfrm>
            <a:off x="304800" y="766618"/>
            <a:ext cx="11323782" cy="56323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1"/>
                </a:solidFill>
                <a:latin typeface="Times New Roman"/>
                <a:ea typeface="Times New Roman"/>
                <a:cs typeface="Times New Roman"/>
                <a:sym typeface="Times New Roman"/>
              </a:rPr>
              <a:t>Trò chơi khởi động: Alibaba</a:t>
            </a:r>
            <a:endParaRPr/>
          </a:p>
          <a:p>
            <a:pPr indent="0" lvl="0" marL="0" marR="0" rtl="0" algn="l">
              <a:spcBef>
                <a:spcPts val="0"/>
              </a:spcBef>
              <a:spcAft>
                <a:spcPts val="0"/>
              </a:spcAft>
              <a:buNone/>
            </a:pPr>
            <a:r>
              <a:rPr b="0" i="0" lang="en-US" sz="6000" u="none" cap="none" strike="noStrike">
                <a:solidFill>
                  <a:schemeClr val="dk1"/>
                </a:solidFill>
                <a:latin typeface="Calibri"/>
                <a:ea typeface="Calibri"/>
                <a:cs typeface="Calibri"/>
                <a:sym typeface="Calibri"/>
              </a:rPr>
              <a:t>Giáo viên sẽ hát theo nhịp bài hát Alibaba với lời đi kèm với những hành động, buộc các bạn trong lớp phải làm theo và hát vang "Alibaba”</a:t>
            </a:r>
            <a:endParaRPr b="1" sz="6000">
              <a:solidFill>
                <a:schemeClr val="dk1"/>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Background powerpoint 2007 9 | Gambar latar belakang, Latar belakang,  Pemandangan" id="100" name="Google Shape;100;p3"/>
          <p:cNvPicPr preferRelativeResize="0"/>
          <p:nvPr/>
        </p:nvPicPr>
        <p:blipFill rotWithShape="1">
          <a:blip r:embed="rId3">
            <a:alphaModFix/>
          </a:blip>
          <a:srcRect b="0" l="0" r="0" t="0"/>
          <a:stretch/>
        </p:blipFill>
        <p:spPr>
          <a:xfrm>
            <a:off x="0" y="-18473"/>
            <a:ext cx="12192000" cy="6768060"/>
          </a:xfrm>
          <a:prstGeom prst="rect">
            <a:avLst/>
          </a:prstGeom>
          <a:noFill/>
          <a:ln>
            <a:noFill/>
          </a:ln>
        </p:spPr>
      </p:pic>
      <p:pic>
        <p:nvPicPr>
          <p:cNvPr descr="Cách-xây-dựng-tủ-quần-áo-các-mặc-phong-cách-trang-phục-mặc-đẹp-cách-kết-hợp-quần-áo" id="101" name="Google Shape;101;p3"/>
          <p:cNvPicPr preferRelativeResize="0"/>
          <p:nvPr/>
        </p:nvPicPr>
        <p:blipFill rotWithShape="1">
          <a:blip r:embed="rId4">
            <a:alphaModFix/>
          </a:blip>
          <a:srcRect b="0" l="0" r="0" t="0"/>
          <a:stretch/>
        </p:blipFill>
        <p:spPr>
          <a:xfrm>
            <a:off x="1652154" y="1744547"/>
            <a:ext cx="8229600" cy="4019550"/>
          </a:xfrm>
          <a:prstGeom prst="rect">
            <a:avLst/>
          </a:prstGeom>
          <a:noFill/>
          <a:ln>
            <a:noFill/>
          </a:ln>
        </p:spPr>
      </p:pic>
      <p:sp>
        <p:nvSpPr>
          <p:cNvPr id="102" name="Google Shape;102;p3"/>
          <p:cNvSpPr/>
          <p:nvPr/>
        </p:nvSpPr>
        <p:spPr>
          <a:xfrm>
            <a:off x="1385454" y="433272"/>
            <a:ext cx="8610600" cy="1311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3300"/>
                </a:solidFill>
                <a:latin typeface="Times New Roman"/>
                <a:ea typeface="Times New Roman"/>
                <a:cs typeface="Times New Roman"/>
                <a:sym typeface="Times New Roman"/>
              </a:rPr>
              <a:t>   Khi sắp đến tết các em thích cha mẹ  sắm cho mình món gì nhất ? Tại sao?</a:t>
            </a:r>
            <a:endParaRPr/>
          </a:p>
        </p:txBody>
      </p:sp>
      <p:sp>
        <p:nvSpPr>
          <p:cNvPr id="103" name="Google Shape;103;p3"/>
          <p:cNvSpPr/>
          <p:nvPr/>
        </p:nvSpPr>
        <p:spPr>
          <a:xfrm>
            <a:off x="2255838" y="5764097"/>
            <a:ext cx="4611687"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FF"/>
                </a:solidFill>
                <a:latin typeface="Arial"/>
                <a:ea typeface="Arial"/>
                <a:cs typeface="Arial"/>
                <a:sym typeface="Arial"/>
              </a:rPr>
              <a:t>giày, dép, quần áo</a:t>
            </a:r>
            <a:endParaRPr b="1" sz="4000">
              <a:solidFill>
                <a:srgbClr val="0000FF"/>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Hình nền Powerpoint đẹp nhất, đơn giản và dễ thương" id="108" name="Google Shape;108;p4"/>
          <p:cNvPicPr preferRelativeResize="0"/>
          <p:nvPr/>
        </p:nvPicPr>
        <p:blipFill rotWithShape="1">
          <a:blip r:embed="rId3">
            <a:alphaModFix/>
          </a:blip>
          <a:srcRect b="0" l="0" r="0" t="0"/>
          <a:stretch/>
        </p:blipFill>
        <p:spPr>
          <a:xfrm>
            <a:off x="1" y="0"/>
            <a:ext cx="11782268" cy="6761588"/>
          </a:xfrm>
          <a:prstGeom prst="rect">
            <a:avLst/>
          </a:prstGeom>
          <a:noFill/>
          <a:ln>
            <a:noFill/>
          </a:ln>
        </p:spPr>
      </p:pic>
      <p:grpSp>
        <p:nvGrpSpPr>
          <p:cNvPr id="109" name="Google Shape;109;p4"/>
          <p:cNvGrpSpPr/>
          <p:nvPr/>
        </p:nvGrpSpPr>
        <p:grpSpPr>
          <a:xfrm>
            <a:off x="2899491" y="2039564"/>
            <a:ext cx="5983288" cy="3598550"/>
            <a:chOff x="0" y="5448"/>
            <a:chExt cx="5983288" cy="3598550"/>
          </a:xfrm>
        </p:grpSpPr>
        <p:sp>
          <p:nvSpPr>
            <p:cNvPr id="110" name="Google Shape;110;p4"/>
            <p:cNvSpPr/>
            <p:nvPr/>
          </p:nvSpPr>
          <p:spPr>
            <a:xfrm>
              <a:off x="0" y="492528"/>
              <a:ext cx="5983288" cy="831600"/>
            </a:xfrm>
            <a:prstGeom prst="rect">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299164" y="5448"/>
              <a:ext cx="5633433" cy="974160"/>
            </a:xfrm>
            <a:prstGeom prst="roundRect">
              <a:avLst>
                <a:gd fmla="val 16667" name="adj"/>
              </a:avLst>
            </a:prstGeom>
            <a:solidFill>
              <a:srgbClr val="7F6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txBox="1"/>
            <p:nvPr/>
          </p:nvSpPr>
          <p:spPr>
            <a:xfrm>
              <a:off x="346719" y="53003"/>
              <a:ext cx="5538323" cy="879050"/>
            </a:xfrm>
            <a:prstGeom prst="rect">
              <a:avLst/>
            </a:prstGeom>
            <a:noFill/>
            <a:ln>
              <a:noFill/>
            </a:ln>
          </p:spPr>
          <p:txBody>
            <a:bodyPr anchorCtr="0" anchor="ctr" bIns="0" lIns="158300" spcFirstLastPara="1" rIns="158300" wrap="square" tIns="0">
              <a:noAutofit/>
            </a:bodyPr>
            <a:lstStyle/>
            <a:p>
              <a:pPr indent="0" lvl="0" marL="0" marR="0" rtl="0" algn="l">
                <a:lnSpc>
                  <a:spcPct val="90000"/>
                </a:lnSpc>
                <a:spcBef>
                  <a:spcPts val="0"/>
                </a:spcBef>
                <a:spcAft>
                  <a:spcPts val="0"/>
                </a:spcAft>
                <a:buNone/>
              </a:pPr>
              <a:r>
                <a:rPr b="1" lang="en-US" sz="3600">
                  <a:solidFill>
                    <a:schemeClr val="lt1"/>
                  </a:solidFill>
                  <a:latin typeface="Times New Roman"/>
                  <a:ea typeface="Times New Roman"/>
                  <a:cs typeface="Times New Roman"/>
                  <a:sym typeface="Times New Roman"/>
                </a:rPr>
                <a:t>1. Vai trò của trang phục</a:t>
              </a:r>
              <a:endParaRPr b="1" sz="3600">
                <a:solidFill>
                  <a:schemeClr val="lt1"/>
                </a:solidFill>
                <a:latin typeface="Times New Roman"/>
                <a:ea typeface="Times New Roman"/>
                <a:cs typeface="Times New Roman"/>
                <a:sym typeface="Times New Roman"/>
              </a:endParaRPr>
            </a:p>
          </p:txBody>
        </p:sp>
        <p:sp>
          <p:nvSpPr>
            <p:cNvPr id="113" name="Google Shape;113;p4"/>
            <p:cNvSpPr/>
            <p:nvPr/>
          </p:nvSpPr>
          <p:spPr>
            <a:xfrm>
              <a:off x="0" y="2772398"/>
              <a:ext cx="5983288" cy="831600"/>
            </a:xfrm>
            <a:prstGeom prst="rect">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284848" y="1502328"/>
              <a:ext cx="5696972" cy="1757150"/>
            </a:xfrm>
            <a:prstGeom prst="roundRect">
              <a:avLst>
                <a:gd fmla="val 16667" name="adj"/>
              </a:avLst>
            </a:prstGeom>
            <a:solidFill>
              <a:srgbClr val="7F6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txBox="1"/>
            <p:nvPr/>
          </p:nvSpPr>
          <p:spPr>
            <a:xfrm>
              <a:off x="370625" y="1588105"/>
              <a:ext cx="5525418" cy="1585596"/>
            </a:xfrm>
            <a:prstGeom prst="rect">
              <a:avLst/>
            </a:prstGeom>
            <a:noFill/>
            <a:ln>
              <a:noFill/>
            </a:ln>
          </p:spPr>
          <p:txBody>
            <a:bodyPr anchorCtr="0" anchor="ctr" bIns="0" lIns="158300" spcFirstLastPara="1" rIns="158300" wrap="square" tIns="0">
              <a:noAutofit/>
            </a:bodyPr>
            <a:lstStyle/>
            <a:p>
              <a:pPr indent="0" lvl="0" marL="0" marR="0" rtl="0" algn="l">
                <a:lnSpc>
                  <a:spcPct val="90000"/>
                </a:lnSpc>
                <a:spcBef>
                  <a:spcPts val="0"/>
                </a:spcBef>
                <a:spcAft>
                  <a:spcPts val="0"/>
                </a:spcAft>
                <a:buNone/>
              </a:pPr>
              <a:r>
                <a:rPr b="1" lang="en-US" sz="3600">
                  <a:solidFill>
                    <a:schemeClr val="lt1"/>
                  </a:solidFill>
                  <a:latin typeface="Times New Roman"/>
                  <a:ea typeface="Times New Roman"/>
                  <a:cs typeface="Times New Roman"/>
                  <a:sym typeface="Times New Roman"/>
                </a:rPr>
                <a:t>2. Một số loại trang phục</a:t>
              </a:r>
              <a:endParaRPr b="1" sz="3600">
                <a:solidFill>
                  <a:schemeClr val="lt1"/>
                </a:solidFill>
                <a:latin typeface="Times New Roman"/>
                <a:ea typeface="Times New Roman"/>
                <a:cs typeface="Times New Roman"/>
                <a:sym typeface="Times New Roman"/>
              </a:endParaRPr>
            </a:p>
          </p:txBody>
        </p:sp>
      </p:grpSp>
      <p:sp>
        <p:nvSpPr>
          <p:cNvPr id="116" name="Google Shape;116;p4"/>
          <p:cNvSpPr/>
          <p:nvPr/>
        </p:nvSpPr>
        <p:spPr>
          <a:xfrm>
            <a:off x="2528888" y="614363"/>
            <a:ext cx="5257800" cy="842962"/>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Nội dung</a:t>
            </a:r>
            <a:endParaRPr b="1" sz="40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Hình nền Powerpoint đẹp nhất, đơn giản và dễ thương" id="121" name="Google Shape;121;p5"/>
          <p:cNvPicPr preferRelativeResize="0"/>
          <p:nvPr/>
        </p:nvPicPr>
        <p:blipFill rotWithShape="1">
          <a:blip r:embed="rId3">
            <a:alphaModFix/>
          </a:blip>
          <a:srcRect b="0" l="0" r="0" t="0"/>
          <a:stretch/>
        </p:blipFill>
        <p:spPr>
          <a:xfrm>
            <a:off x="409732" y="96412"/>
            <a:ext cx="11782268" cy="6761588"/>
          </a:xfrm>
          <a:prstGeom prst="rect">
            <a:avLst/>
          </a:prstGeom>
          <a:noFill/>
          <a:ln>
            <a:noFill/>
          </a:ln>
        </p:spPr>
      </p:pic>
      <p:pic>
        <p:nvPicPr>
          <p:cNvPr descr="hoa_lan" id="122" name="Google Shape;122;p5"/>
          <p:cNvPicPr preferRelativeResize="0"/>
          <p:nvPr/>
        </p:nvPicPr>
        <p:blipFill rotWithShape="1">
          <a:blip r:embed="rId4">
            <a:alphaModFix/>
          </a:blip>
          <a:srcRect b="6849" l="16841" r="22105" t="4111"/>
          <a:stretch/>
        </p:blipFill>
        <p:spPr>
          <a:xfrm>
            <a:off x="1630520" y="1506144"/>
            <a:ext cx="1905000" cy="1447800"/>
          </a:xfrm>
          <a:prstGeom prst="rect">
            <a:avLst/>
          </a:prstGeom>
          <a:noFill/>
          <a:ln>
            <a:noFill/>
          </a:ln>
        </p:spPr>
      </p:pic>
      <p:pic>
        <p:nvPicPr>
          <p:cNvPr descr="dong-phuc-hoc-sinh-m03[1]" id="123" name="Google Shape;123;p5"/>
          <p:cNvPicPr preferRelativeResize="0"/>
          <p:nvPr/>
        </p:nvPicPr>
        <p:blipFill rotWithShape="1">
          <a:blip r:embed="rId5">
            <a:alphaModFix/>
          </a:blip>
          <a:srcRect b="0" l="0" r="0" t="0"/>
          <a:stretch/>
        </p:blipFill>
        <p:spPr>
          <a:xfrm>
            <a:off x="3856631" y="1562267"/>
            <a:ext cx="2286000" cy="1409700"/>
          </a:xfrm>
          <a:prstGeom prst="rect">
            <a:avLst/>
          </a:prstGeom>
          <a:noFill/>
          <a:ln>
            <a:noFill/>
          </a:ln>
        </p:spPr>
      </p:pic>
      <p:pic>
        <p:nvPicPr>
          <p:cNvPr descr="vda1379425362" id="124" name="Google Shape;124;p5"/>
          <p:cNvPicPr preferRelativeResize="0"/>
          <p:nvPr/>
        </p:nvPicPr>
        <p:blipFill rotWithShape="1">
          <a:blip r:embed="rId6">
            <a:alphaModFix/>
          </a:blip>
          <a:srcRect b="0" l="0" r="0" t="0"/>
          <a:stretch/>
        </p:blipFill>
        <p:spPr>
          <a:xfrm>
            <a:off x="8607752" y="3236996"/>
            <a:ext cx="1905000" cy="1905000"/>
          </a:xfrm>
          <a:prstGeom prst="rect">
            <a:avLst/>
          </a:prstGeom>
          <a:noFill/>
          <a:ln>
            <a:noFill/>
          </a:ln>
        </p:spPr>
      </p:pic>
      <p:pic>
        <p:nvPicPr>
          <p:cNvPr descr="dong-ho-citole" id="125" name="Google Shape;125;p5"/>
          <p:cNvPicPr preferRelativeResize="0"/>
          <p:nvPr/>
        </p:nvPicPr>
        <p:blipFill rotWithShape="1">
          <a:blip r:embed="rId7">
            <a:alphaModFix/>
          </a:blip>
          <a:srcRect b="0" l="0" r="0" t="0"/>
          <a:stretch/>
        </p:blipFill>
        <p:spPr>
          <a:xfrm>
            <a:off x="6296107" y="3352132"/>
            <a:ext cx="1790700" cy="1905000"/>
          </a:xfrm>
          <a:prstGeom prst="rect">
            <a:avLst/>
          </a:prstGeom>
          <a:noFill/>
          <a:ln>
            <a:noFill/>
          </a:ln>
        </p:spPr>
      </p:pic>
      <p:pic>
        <p:nvPicPr>
          <p:cNvPr descr="tonmoisprint-primavera-den-vuong" id="126" name="Google Shape;126;p5"/>
          <p:cNvPicPr preferRelativeResize="0"/>
          <p:nvPr/>
        </p:nvPicPr>
        <p:blipFill rotWithShape="1">
          <a:blip r:embed="rId8">
            <a:alphaModFix/>
          </a:blip>
          <a:srcRect b="0" l="0" r="0" t="0"/>
          <a:stretch/>
        </p:blipFill>
        <p:spPr>
          <a:xfrm>
            <a:off x="3681335" y="3275096"/>
            <a:ext cx="2514600" cy="1828800"/>
          </a:xfrm>
          <a:prstGeom prst="rect">
            <a:avLst/>
          </a:prstGeom>
          <a:noFill/>
          <a:ln>
            <a:noFill/>
          </a:ln>
        </p:spPr>
      </p:pic>
      <p:pic>
        <p:nvPicPr>
          <p:cNvPr descr="KQD_V01_(01)" id="127" name="Google Shape;127;p5"/>
          <p:cNvPicPr preferRelativeResize="0"/>
          <p:nvPr/>
        </p:nvPicPr>
        <p:blipFill rotWithShape="1">
          <a:blip r:embed="rId9">
            <a:alphaModFix/>
          </a:blip>
          <a:srcRect b="0" l="0" r="0" t="0"/>
          <a:stretch/>
        </p:blipFill>
        <p:spPr>
          <a:xfrm>
            <a:off x="1706720" y="3236996"/>
            <a:ext cx="1828800" cy="1600200"/>
          </a:xfrm>
          <a:prstGeom prst="rect">
            <a:avLst/>
          </a:prstGeom>
          <a:noFill/>
          <a:ln>
            <a:noFill/>
          </a:ln>
        </p:spPr>
      </p:pic>
      <p:pic>
        <p:nvPicPr>
          <p:cNvPr descr="793458_M" id="128" name="Google Shape;128;p5"/>
          <p:cNvPicPr preferRelativeResize="0"/>
          <p:nvPr/>
        </p:nvPicPr>
        <p:blipFill rotWithShape="1">
          <a:blip r:embed="rId10">
            <a:alphaModFix/>
          </a:blip>
          <a:srcRect b="0" l="0" r="0" t="0"/>
          <a:stretch/>
        </p:blipFill>
        <p:spPr>
          <a:xfrm>
            <a:off x="8632389" y="1590365"/>
            <a:ext cx="1905000" cy="1371600"/>
          </a:xfrm>
          <a:prstGeom prst="rect">
            <a:avLst/>
          </a:prstGeom>
          <a:noFill/>
          <a:ln>
            <a:noFill/>
          </a:ln>
        </p:spPr>
      </p:pic>
      <p:pic>
        <p:nvPicPr>
          <p:cNvPr descr="images" id="129" name="Google Shape;129;p5"/>
          <p:cNvPicPr preferRelativeResize="0"/>
          <p:nvPr/>
        </p:nvPicPr>
        <p:blipFill rotWithShape="1">
          <a:blip r:embed="rId11">
            <a:alphaModFix/>
          </a:blip>
          <a:srcRect b="0" l="0" r="0" t="0"/>
          <a:stretch/>
        </p:blipFill>
        <p:spPr>
          <a:xfrm>
            <a:off x="6282610" y="1562267"/>
            <a:ext cx="2209800" cy="1438275"/>
          </a:xfrm>
          <a:prstGeom prst="rect">
            <a:avLst/>
          </a:prstGeom>
          <a:noFill/>
          <a:ln>
            <a:noFill/>
          </a:ln>
        </p:spPr>
      </p:pic>
      <p:sp>
        <p:nvSpPr>
          <p:cNvPr id="130" name="Google Shape;130;p5"/>
          <p:cNvSpPr/>
          <p:nvPr/>
        </p:nvSpPr>
        <p:spPr>
          <a:xfrm>
            <a:off x="872410" y="992438"/>
            <a:ext cx="7620000" cy="533400"/>
          </a:xfrm>
          <a:prstGeom prst="rect">
            <a:avLst/>
          </a:prstGeom>
          <a:noFill/>
          <a:ln>
            <a:noFill/>
          </a:ln>
        </p:spPr>
        <p:txBody>
          <a:bodyPr anchorCtr="0" anchor="t" bIns="45700" lIns="91425" spcFirstLastPara="1" rIns="91425" wrap="square" tIns="45700">
            <a:noAutofit/>
          </a:bodyPr>
          <a:lstStyle/>
          <a:p>
            <a:pPr indent="-609600" lvl="0" marL="609600" marR="0" rtl="0" algn="ctr">
              <a:lnSpc>
                <a:spcPct val="80000"/>
              </a:lnSpc>
              <a:spcBef>
                <a:spcPts val="0"/>
              </a:spcBef>
              <a:spcAft>
                <a:spcPts val="0"/>
              </a:spcAft>
              <a:buClr>
                <a:srgbClr val="9900CC"/>
              </a:buClr>
              <a:buSzPts val="3000"/>
              <a:buFont typeface="Times New Roman"/>
              <a:buNone/>
            </a:pPr>
            <a:r>
              <a:rPr b="1" i="0" lang="en-US" sz="3000" u="none" cap="none" strike="noStrike">
                <a:solidFill>
                  <a:srgbClr val="9900CC"/>
                </a:solidFill>
                <a:latin typeface="Times New Roman"/>
                <a:ea typeface="Times New Roman"/>
                <a:cs typeface="Times New Roman"/>
                <a:sym typeface="Times New Roman"/>
              </a:rPr>
              <a:t>Hình nào là trang phục ?</a:t>
            </a:r>
            <a:r>
              <a:rPr b="1" i="0" lang="en-US" sz="3000" u="none" cap="none" strike="noStrike">
                <a:solidFill>
                  <a:srgbClr val="9900CC"/>
                </a:solidFill>
                <a:latin typeface="Arial"/>
                <a:ea typeface="Arial"/>
                <a:cs typeface="Arial"/>
                <a:sym typeface="Arial"/>
              </a:rPr>
              <a:t>  </a:t>
            </a:r>
            <a:endParaRPr/>
          </a:p>
          <a:p>
            <a:pPr indent="-609600" lvl="0" marL="609600" marR="0" rtl="0" algn="ctr">
              <a:lnSpc>
                <a:spcPct val="80000"/>
              </a:lnSpc>
              <a:spcBef>
                <a:spcPts val="600"/>
              </a:spcBef>
              <a:spcAft>
                <a:spcPts val="0"/>
              </a:spcAft>
              <a:buClr>
                <a:srgbClr val="9900CC"/>
              </a:buClr>
              <a:buSzPts val="3000"/>
              <a:buFont typeface="Arial"/>
              <a:buNone/>
            </a:pPr>
            <a:r>
              <a:rPr b="1" i="0" lang="en-US" sz="3000" u="none" cap="none" strike="noStrike">
                <a:solidFill>
                  <a:srgbClr val="9900CC"/>
                </a:solidFill>
                <a:latin typeface="Arial"/>
                <a:ea typeface="Arial"/>
                <a:cs typeface="Arial"/>
                <a:sym typeface="Arial"/>
              </a:rPr>
              <a:t>		</a:t>
            </a:r>
            <a:endParaRPr/>
          </a:p>
          <a:p>
            <a:pPr indent="-609600" lvl="0" marL="609600" marR="0" rtl="0" algn="ctr">
              <a:lnSpc>
                <a:spcPct val="80000"/>
              </a:lnSpc>
              <a:spcBef>
                <a:spcPts val="600"/>
              </a:spcBef>
              <a:spcAft>
                <a:spcPts val="0"/>
              </a:spcAft>
              <a:buClr>
                <a:srgbClr val="9900CC"/>
              </a:buClr>
              <a:buSzPts val="3000"/>
              <a:buFont typeface="Arial"/>
              <a:buNone/>
            </a:pPr>
            <a:r>
              <a:rPr b="1" i="0" lang="en-US" sz="3000" u="none" cap="none" strike="noStrike">
                <a:solidFill>
                  <a:srgbClr val="9900CC"/>
                </a:solidFill>
                <a:latin typeface="Arial"/>
                <a:ea typeface="Arial"/>
                <a:cs typeface="Arial"/>
                <a:sym typeface="Arial"/>
              </a:rPr>
              <a:t>     </a:t>
            </a:r>
            <a:endParaRPr/>
          </a:p>
        </p:txBody>
      </p:sp>
      <p:sp>
        <p:nvSpPr>
          <p:cNvPr id="131" name="Google Shape;131;p5"/>
          <p:cNvSpPr/>
          <p:nvPr/>
        </p:nvSpPr>
        <p:spPr>
          <a:xfrm>
            <a:off x="409731" y="90137"/>
            <a:ext cx="7677075" cy="842962"/>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1. Trang phục là gì?</a:t>
            </a:r>
            <a:endParaRPr b="1" sz="40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500"/>
                                        <p:tgtEl>
                                          <p:spTgt spid="1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Hình nền Powerpoint đẹp nhất, đơn giản và dễ thương" id="136" name="Google Shape;136;p6"/>
          <p:cNvPicPr preferRelativeResize="0"/>
          <p:nvPr/>
        </p:nvPicPr>
        <p:blipFill rotWithShape="1">
          <a:blip r:embed="rId3">
            <a:alphaModFix/>
          </a:blip>
          <a:srcRect b="0" l="0" r="0" t="0"/>
          <a:stretch/>
        </p:blipFill>
        <p:spPr>
          <a:xfrm>
            <a:off x="1" y="0"/>
            <a:ext cx="11782268" cy="6761588"/>
          </a:xfrm>
          <a:prstGeom prst="rect">
            <a:avLst/>
          </a:prstGeom>
          <a:noFill/>
          <a:ln>
            <a:noFill/>
          </a:ln>
        </p:spPr>
      </p:pic>
      <p:pic>
        <p:nvPicPr>
          <p:cNvPr id="137" name="Google Shape;137;p6"/>
          <p:cNvPicPr preferRelativeResize="0"/>
          <p:nvPr/>
        </p:nvPicPr>
        <p:blipFill rotWithShape="1">
          <a:blip r:embed="rId4">
            <a:alphaModFix/>
          </a:blip>
          <a:srcRect b="0" l="0" r="0" t="0"/>
          <a:stretch/>
        </p:blipFill>
        <p:spPr>
          <a:xfrm>
            <a:off x="6829425" y="1533524"/>
            <a:ext cx="3773984" cy="5114926"/>
          </a:xfrm>
          <a:prstGeom prst="rect">
            <a:avLst/>
          </a:prstGeom>
          <a:noFill/>
          <a:ln>
            <a:noFill/>
          </a:ln>
        </p:spPr>
      </p:pic>
      <p:sp>
        <p:nvSpPr>
          <p:cNvPr id="138" name="Google Shape;138;p6"/>
          <p:cNvSpPr txBox="1"/>
          <p:nvPr/>
        </p:nvSpPr>
        <p:spPr>
          <a:xfrm>
            <a:off x="-1" y="1134385"/>
            <a:ext cx="6457953" cy="3799565"/>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2060"/>
              </a:buClr>
              <a:buSzPts val="2200"/>
              <a:buFont typeface="Arial"/>
              <a:buNone/>
            </a:pPr>
            <a:r>
              <a:rPr b="1" lang="en-US" sz="2200">
                <a:solidFill>
                  <a:srgbClr val="002060"/>
                </a:solidFill>
                <a:latin typeface="Times New Roman"/>
                <a:ea typeface="Times New Roman"/>
                <a:cs typeface="Times New Roman"/>
                <a:sym typeface="Times New Roman"/>
              </a:rPr>
              <a:t>?1 </a:t>
            </a:r>
            <a:r>
              <a:rPr b="1" lang="en-US" sz="2400">
                <a:solidFill>
                  <a:schemeClr val="dk1"/>
                </a:solidFill>
                <a:latin typeface="Calibri"/>
                <a:ea typeface="Calibri"/>
                <a:cs typeface="Calibri"/>
                <a:sym typeface="Calibri"/>
              </a:rPr>
              <a:t>Để bảo vệ </a:t>
            </a:r>
            <a:r>
              <a:rPr b="1" lang="en-US" sz="2400">
                <a:solidFill>
                  <a:srgbClr val="0000FF"/>
                </a:solidFill>
                <a:latin typeface="Calibri"/>
                <a:ea typeface="Calibri"/>
                <a:cs typeface="Calibri"/>
                <a:sym typeface="Calibri"/>
              </a:rPr>
              <a:t>đôi bàn chân</a:t>
            </a:r>
            <a:r>
              <a:rPr b="1" lang="en-US" sz="2400">
                <a:solidFill>
                  <a:schemeClr val="dk1"/>
                </a:solidFill>
                <a:latin typeface="Calibri"/>
                <a:ea typeface="Calibri"/>
                <a:cs typeface="Calibri"/>
                <a:sym typeface="Calibri"/>
              </a:rPr>
              <a:t> và </a:t>
            </a:r>
            <a:r>
              <a:rPr b="1" lang="en-US" sz="2400">
                <a:solidFill>
                  <a:srgbClr val="FF0000"/>
                </a:solidFill>
                <a:latin typeface="Calibri"/>
                <a:ea typeface="Calibri"/>
                <a:cs typeface="Calibri"/>
                <a:sym typeface="Calibri"/>
              </a:rPr>
              <a:t>cơ thể</a:t>
            </a:r>
            <a:r>
              <a:rPr b="1" lang="en-US" sz="2400">
                <a:solidFill>
                  <a:schemeClr val="dk1"/>
                </a:solidFill>
                <a:latin typeface="Calibri"/>
                <a:ea typeface="Calibri"/>
                <a:cs typeface="Calibri"/>
                <a:sym typeface="Calibri"/>
              </a:rPr>
              <a:t> tránh tác hại môi trường các em cần làm gì ?</a:t>
            </a:r>
            <a:endParaRPr/>
          </a:p>
          <a:p>
            <a:pPr indent="0" lvl="0" marL="0" marR="0" rtl="0" algn="l">
              <a:lnSpc>
                <a:spcPct val="90000"/>
              </a:lnSpc>
              <a:spcBef>
                <a:spcPts val="100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 Đi giày, dép, đeo bao tay, khẩu trang….</a:t>
            </a:r>
            <a:endParaRPr b="1" sz="24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200"/>
              <a:buFont typeface="Arial"/>
              <a:buNone/>
            </a:pPr>
            <a:r>
              <a:t/>
            </a:r>
            <a:endParaRPr b="1" sz="2200">
              <a:solidFill>
                <a:srgbClr val="002060"/>
              </a:solidFill>
              <a:latin typeface="Times New Roman"/>
              <a:ea typeface="Times New Roman"/>
              <a:cs typeface="Times New Roman"/>
              <a:sym typeface="Times New Roman"/>
            </a:endParaRPr>
          </a:p>
        </p:txBody>
      </p:sp>
      <p:sp>
        <p:nvSpPr>
          <p:cNvPr id="139" name="Google Shape;139;p6"/>
          <p:cNvSpPr/>
          <p:nvPr/>
        </p:nvSpPr>
        <p:spPr>
          <a:xfrm>
            <a:off x="0" y="-9625"/>
            <a:ext cx="6457950" cy="1144009"/>
          </a:xfrm>
          <a:prstGeom prst="roundRect">
            <a:avLst>
              <a:gd fmla="val 16667" name="adj"/>
            </a:avLst>
          </a:prstGeom>
          <a:solidFill>
            <a:schemeClr val="accent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Times New Roman"/>
                <a:ea typeface="Times New Roman"/>
                <a:cs typeface="Times New Roman"/>
                <a:sym typeface="Times New Roman"/>
              </a:rPr>
              <a:t>1. Trang phục là gì?</a:t>
            </a:r>
            <a:endParaRPr b="1" sz="32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5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5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500"/>
                                        <p:tgtEl>
                                          <p:spTgt spid="13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Hình nền Powerpoint đẹp nhất, đơn giản và dễ thương" id="144" name="Google Shape;144;p7"/>
          <p:cNvPicPr preferRelativeResize="0"/>
          <p:nvPr/>
        </p:nvPicPr>
        <p:blipFill rotWithShape="1">
          <a:blip r:embed="rId3">
            <a:alphaModFix/>
          </a:blip>
          <a:srcRect b="0" l="0" r="0" t="0"/>
          <a:stretch/>
        </p:blipFill>
        <p:spPr>
          <a:xfrm>
            <a:off x="1" y="0"/>
            <a:ext cx="11782268" cy="6761588"/>
          </a:xfrm>
          <a:prstGeom prst="rect">
            <a:avLst/>
          </a:prstGeom>
          <a:noFill/>
          <a:ln>
            <a:noFill/>
          </a:ln>
        </p:spPr>
      </p:pic>
      <p:sp>
        <p:nvSpPr>
          <p:cNvPr id="145" name="Google Shape;145;p7"/>
          <p:cNvSpPr txBox="1"/>
          <p:nvPr/>
        </p:nvSpPr>
        <p:spPr>
          <a:xfrm>
            <a:off x="76197" y="1232034"/>
            <a:ext cx="6457953" cy="34075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2060"/>
              </a:buClr>
              <a:buSzPts val="2200"/>
              <a:buFont typeface="Arial"/>
              <a:buNone/>
            </a:pPr>
            <a:r>
              <a:rPr b="1" lang="en-US" sz="2200">
                <a:solidFill>
                  <a:srgbClr val="002060"/>
                </a:solidFill>
                <a:latin typeface="Times New Roman"/>
                <a:ea typeface="Times New Roman"/>
                <a:cs typeface="Times New Roman"/>
                <a:sym typeface="Times New Roman"/>
              </a:rPr>
              <a:t>?1 </a:t>
            </a:r>
            <a:r>
              <a:rPr b="1" lang="en-US" sz="2400">
                <a:solidFill>
                  <a:schemeClr val="dk1"/>
                </a:solidFill>
                <a:latin typeface="Calibri"/>
                <a:ea typeface="Calibri"/>
                <a:cs typeface="Calibri"/>
                <a:sym typeface="Calibri"/>
              </a:rPr>
              <a:t>Để đầu không bị nắng em cần làm gì ?</a:t>
            </a:r>
            <a:endParaRPr/>
          </a:p>
          <a:p>
            <a:pPr indent="0" lvl="0" marL="0" marR="0" rtl="0" algn="l">
              <a:lnSpc>
                <a:spcPct val="90000"/>
              </a:lnSpc>
              <a:spcBef>
                <a:spcPts val="100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 Đội mũ, nón,…</a:t>
            </a:r>
            <a:endParaRPr b="1" sz="2400">
              <a:solidFill>
                <a:schemeClr val="dk1"/>
              </a:solidFill>
              <a:latin typeface="Calibri"/>
              <a:ea typeface="Calibri"/>
              <a:cs typeface="Calibri"/>
              <a:sym typeface="Calibri"/>
            </a:endParaRPr>
          </a:p>
          <a:p>
            <a:pPr indent="0" lvl="0" marL="0" marR="0" rtl="0" algn="just">
              <a:lnSpc>
                <a:spcPct val="90000"/>
              </a:lnSpc>
              <a:spcBef>
                <a:spcPts val="1000"/>
              </a:spcBef>
              <a:spcAft>
                <a:spcPts val="0"/>
              </a:spcAft>
              <a:buClr>
                <a:schemeClr val="dk1"/>
              </a:buClr>
              <a:buSzPts val="2200"/>
              <a:buFont typeface="Arial"/>
              <a:buNone/>
            </a:pPr>
            <a:r>
              <a:t/>
            </a:r>
            <a:endParaRPr b="1" sz="2200">
              <a:solidFill>
                <a:srgbClr val="002060"/>
              </a:solidFill>
              <a:latin typeface="Times New Roman"/>
              <a:ea typeface="Times New Roman"/>
              <a:cs typeface="Times New Roman"/>
              <a:sym typeface="Times New Roman"/>
            </a:endParaRPr>
          </a:p>
        </p:txBody>
      </p:sp>
      <p:sp>
        <p:nvSpPr>
          <p:cNvPr id="146" name="Google Shape;146;p7"/>
          <p:cNvSpPr/>
          <p:nvPr/>
        </p:nvSpPr>
        <p:spPr>
          <a:xfrm>
            <a:off x="0" y="-9625"/>
            <a:ext cx="6457950" cy="1144009"/>
          </a:xfrm>
          <a:prstGeom prst="roundRect">
            <a:avLst>
              <a:gd fmla="val 16667" name="adj"/>
            </a:avLst>
          </a:prstGeom>
          <a:solidFill>
            <a:schemeClr val="accent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Times New Roman"/>
                <a:ea typeface="Times New Roman"/>
                <a:cs typeface="Times New Roman"/>
                <a:sym typeface="Times New Roman"/>
              </a:rPr>
              <a:t>1. Trang phục là gì?</a:t>
            </a:r>
            <a:endParaRPr b="1" sz="3200">
              <a:solidFill>
                <a:schemeClr val="lt1"/>
              </a:solidFill>
              <a:latin typeface="Times New Roman"/>
              <a:ea typeface="Times New Roman"/>
              <a:cs typeface="Times New Roman"/>
              <a:sym typeface="Times New Roman"/>
            </a:endParaRPr>
          </a:p>
        </p:txBody>
      </p:sp>
      <p:pic>
        <p:nvPicPr>
          <p:cNvPr id="147" name="Google Shape;147;p7"/>
          <p:cNvPicPr preferRelativeResize="0"/>
          <p:nvPr/>
        </p:nvPicPr>
        <p:blipFill rotWithShape="1">
          <a:blip r:embed="rId4">
            <a:alphaModFix/>
          </a:blip>
          <a:srcRect b="0" l="0" r="0" t="0"/>
          <a:stretch/>
        </p:blipFill>
        <p:spPr>
          <a:xfrm>
            <a:off x="6681709" y="1063401"/>
            <a:ext cx="3843416" cy="3352800"/>
          </a:xfrm>
          <a:prstGeom prst="rect">
            <a:avLst/>
          </a:prstGeom>
          <a:noFill/>
          <a:ln>
            <a:noFill/>
          </a:ln>
        </p:spPr>
      </p:pic>
      <p:pic>
        <p:nvPicPr>
          <p:cNvPr descr="rvf1375425192" id="148" name="Google Shape;148;p7"/>
          <p:cNvPicPr preferRelativeResize="0"/>
          <p:nvPr/>
        </p:nvPicPr>
        <p:blipFill rotWithShape="1">
          <a:blip r:embed="rId5">
            <a:alphaModFix/>
          </a:blip>
          <a:srcRect b="1665" l="7777" r="16666" t="11667"/>
          <a:stretch/>
        </p:blipFill>
        <p:spPr>
          <a:xfrm>
            <a:off x="6638620" y="4416201"/>
            <a:ext cx="3886505" cy="2441798"/>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5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5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50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Hình nền Powerpoint đẹp nhất, đơn giản và dễ thương" id="153" name="Google Shape;153;p8"/>
          <p:cNvPicPr preferRelativeResize="0"/>
          <p:nvPr/>
        </p:nvPicPr>
        <p:blipFill rotWithShape="1">
          <a:blip r:embed="rId3">
            <a:alphaModFix/>
          </a:blip>
          <a:srcRect b="0" l="0" r="0" t="0"/>
          <a:stretch/>
        </p:blipFill>
        <p:spPr>
          <a:xfrm>
            <a:off x="1" y="0"/>
            <a:ext cx="11782268" cy="6761588"/>
          </a:xfrm>
          <a:prstGeom prst="rect">
            <a:avLst/>
          </a:prstGeom>
          <a:noFill/>
          <a:ln>
            <a:noFill/>
          </a:ln>
        </p:spPr>
      </p:pic>
      <p:sp>
        <p:nvSpPr>
          <p:cNvPr id="154" name="Google Shape;154;p8"/>
          <p:cNvSpPr/>
          <p:nvPr/>
        </p:nvSpPr>
        <p:spPr>
          <a:xfrm>
            <a:off x="-1" y="11217"/>
            <a:ext cx="9286875" cy="842962"/>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*Chức năng của trang phục?</a:t>
            </a:r>
            <a:endParaRPr b="1" sz="4000">
              <a:solidFill>
                <a:schemeClr val="lt1"/>
              </a:solidFill>
              <a:latin typeface="Times New Roman"/>
              <a:ea typeface="Times New Roman"/>
              <a:cs typeface="Times New Roman"/>
              <a:sym typeface="Times New Roman"/>
            </a:endParaRPr>
          </a:p>
        </p:txBody>
      </p:sp>
      <p:sp>
        <p:nvSpPr>
          <p:cNvPr id="155" name="Google Shape;155;p8"/>
          <p:cNvSpPr txBox="1"/>
          <p:nvPr/>
        </p:nvSpPr>
        <p:spPr>
          <a:xfrm>
            <a:off x="85822" y="865396"/>
            <a:ext cx="9201052" cy="34075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200"/>
              <a:buFont typeface="Arial"/>
              <a:buNone/>
            </a:pPr>
            <a:r>
              <a:t/>
            </a:r>
            <a:endParaRPr b="1" sz="2200">
              <a:solidFill>
                <a:srgbClr val="002060"/>
              </a:solidFill>
              <a:latin typeface="Times New Roman"/>
              <a:ea typeface="Times New Roman"/>
              <a:cs typeface="Times New Roman"/>
              <a:sym typeface="Times New Roman"/>
            </a:endParaRPr>
          </a:p>
        </p:txBody>
      </p:sp>
      <p:sp>
        <p:nvSpPr>
          <p:cNvPr id="156" name="Google Shape;156;p8"/>
          <p:cNvSpPr/>
          <p:nvPr/>
        </p:nvSpPr>
        <p:spPr>
          <a:xfrm>
            <a:off x="223836" y="1280160"/>
            <a:ext cx="8839200" cy="2225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1"/>
                </a:solidFill>
                <a:latin typeface="Times New Roman"/>
                <a:ea typeface="Times New Roman"/>
                <a:cs typeface="Times New Roman"/>
                <a:sym typeface="Times New Roman"/>
              </a:rPr>
              <a:t>    Trang phục bao gồm các loại quần áo và 1 số vật dụng khác đi kèm như mũ, giày, tất ,khăn quàng….Trong đó quần áo là vật dụng quan trọng nhất.</a:t>
            </a:r>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Hình nền Powerpoint đẹp nhất, đơn giản và dễ thương" id="161" name="Google Shape;161;p9"/>
          <p:cNvPicPr preferRelativeResize="0"/>
          <p:nvPr/>
        </p:nvPicPr>
        <p:blipFill rotWithShape="1">
          <a:blip r:embed="rId3">
            <a:alphaModFix/>
          </a:blip>
          <a:srcRect b="0" l="0" r="0" t="0"/>
          <a:stretch/>
        </p:blipFill>
        <p:spPr>
          <a:xfrm>
            <a:off x="1" y="0"/>
            <a:ext cx="11782268" cy="6761588"/>
          </a:xfrm>
          <a:prstGeom prst="rect">
            <a:avLst/>
          </a:prstGeom>
          <a:noFill/>
          <a:ln>
            <a:noFill/>
          </a:ln>
        </p:spPr>
      </p:pic>
      <p:sp>
        <p:nvSpPr>
          <p:cNvPr id="162" name="Google Shape;162;p9"/>
          <p:cNvSpPr txBox="1"/>
          <p:nvPr/>
        </p:nvSpPr>
        <p:spPr>
          <a:xfrm>
            <a:off x="76197" y="1232034"/>
            <a:ext cx="5198447" cy="34075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2060"/>
              </a:buClr>
              <a:buSzPts val="2200"/>
              <a:buFont typeface="Arial"/>
              <a:buNone/>
            </a:pPr>
            <a:r>
              <a:rPr b="1" lang="en-US" sz="2200">
                <a:solidFill>
                  <a:srgbClr val="002060"/>
                </a:solidFill>
                <a:latin typeface="Times New Roman"/>
                <a:ea typeface="Times New Roman"/>
                <a:cs typeface="Times New Roman"/>
                <a:sym typeface="Times New Roman"/>
              </a:rPr>
              <a:t>?1 </a:t>
            </a:r>
            <a:r>
              <a:rPr b="1" lang="en-US" sz="2400">
                <a:solidFill>
                  <a:schemeClr val="dk1"/>
                </a:solidFill>
                <a:latin typeface="Calibri"/>
                <a:ea typeface="Calibri"/>
                <a:cs typeface="Calibri"/>
                <a:sym typeface="Calibri"/>
              </a:rPr>
              <a:t>Bảo vệ con người tránh khỏi tác động xấu của thiên nhiên, môi trường</a:t>
            </a:r>
            <a:endParaRPr b="1" sz="24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 2.Tôn lên vẻ đẹp của con người</a:t>
            </a:r>
            <a:endParaRPr b="1" sz="24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2060"/>
              </a:buClr>
              <a:buSzPts val="2400"/>
              <a:buFont typeface="Arial"/>
              <a:buNone/>
            </a:pPr>
            <a:r>
              <a:rPr b="1" lang="en-US" sz="2400">
                <a:solidFill>
                  <a:srgbClr val="002060"/>
                </a:solidFill>
                <a:latin typeface="Times New Roman"/>
                <a:ea typeface="Times New Roman"/>
                <a:cs typeface="Times New Roman"/>
                <a:sym typeface="Times New Roman"/>
              </a:rPr>
              <a:t>?</a:t>
            </a:r>
            <a:r>
              <a:rPr b="1" lang="en-US" sz="2400">
                <a:solidFill>
                  <a:schemeClr val="dk1"/>
                </a:solidFill>
                <a:latin typeface="Times New Roman"/>
                <a:ea typeface="Times New Roman"/>
                <a:cs typeface="Times New Roman"/>
                <a:sym typeface="Times New Roman"/>
              </a:rPr>
              <a:t>3. giúp mọi người hiểu biết thêm về sở thích, nghề nghiệp của mọi người.</a:t>
            </a:r>
            <a:endParaRPr b="1" sz="2200">
              <a:solidFill>
                <a:schemeClr val="dk1"/>
              </a:solidFill>
              <a:latin typeface="Times New Roman"/>
              <a:ea typeface="Times New Roman"/>
              <a:cs typeface="Times New Roman"/>
              <a:sym typeface="Times New Roman"/>
            </a:endParaRPr>
          </a:p>
        </p:txBody>
      </p:sp>
      <p:sp>
        <p:nvSpPr>
          <p:cNvPr id="163" name="Google Shape;163;p9"/>
          <p:cNvSpPr/>
          <p:nvPr/>
        </p:nvSpPr>
        <p:spPr>
          <a:xfrm>
            <a:off x="0" y="-9625"/>
            <a:ext cx="5274644" cy="1144009"/>
          </a:xfrm>
          <a:prstGeom prst="roundRect">
            <a:avLst>
              <a:gd fmla="val 16667" name="adj"/>
            </a:avLst>
          </a:prstGeom>
          <a:solidFill>
            <a:schemeClr val="accent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Times New Roman"/>
                <a:ea typeface="Times New Roman"/>
                <a:cs typeface="Times New Roman"/>
                <a:sym typeface="Times New Roman"/>
              </a:rPr>
              <a:t>1. Trang phục là gì?</a:t>
            </a:r>
            <a:endParaRPr b="1" sz="3200">
              <a:solidFill>
                <a:schemeClr val="lt1"/>
              </a:solidFill>
              <a:latin typeface="Times New Roman"/>
              <a:ea typeface="Times New Roman"/>
              <a:cs typeface="Times New Roman"/>
              <a:sym typeface="Times New Roman"/>
            </a:endParaRPr>
          </a:p>
        </p:txBody>
      </p:sp>
      <p:pic>
        <p:nvPicPr>
          <p:cNvPr id="164" name="Google Shape;164;p9"/>
          <p:cNvPicPr preferRelativeResize="0"/>
          <p:nvPr>
            <p:ph idx="1" type="body"/>
          </p:nvPr>
        </p:nvPicPr>
        <p:blipFill rotWithShape="1">
          <a:blip r:embed="rId4">
            <a:alphaModFix/>
          </a:blip>
          <a:srcRect b="0" l="0" r="0" t="0"/>
          <a:stretch/>
        </p:blipFill>
        <p:spPr>
          <a:xfrm>
            <a:off x="5274644" y="154005"/>
            <a:ext cx="3581400" cy="6617208"/>
          </a:xfrm>
          <a:prstGeom prst="rect">
            <a:avLst/>
          </a:prstGeom>
          <a:noFill/>
          <a:ln>
            <a:noFill/>
          </a:ln>
        </p:spPr>
      </p:pic>
      <p:pic>
        <p:nvPicPr>
          <p:cNvPr descr="Dan-Truong" id="165" name="Google Shape;165;p9"/>
          <p:cNvPicPr preferRelativeResize="0"/>
          <p:nvPr/>
        </p:nvPicPr>
        <p:blipFill rotWithShape="1">
          <a:blip r:embed="rId5">
            <a:alphaModFix/>
          </a:blip>
          <a:srcRect b="0" l="0" r="0" t="0"/>
          <a:stretch/>
        </p:blipFill>
        <p:spPr>
          <a:xfrm>
            <a:off x="8856044" y="154004"/>
            <a:ext cx="3335956" cy="6607583"/>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5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5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500"/>
                                        <p:tgtEl>
                                          <p:spTgt spid="16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2021-05-06T02:57:35Z</dcterms:created>
  <dc:creator>BuiHuong</dc:creator>
</cp:coreProperties>
</file>