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embeddedFontLst>
    <p:embeddedFont>
      <p:font typeface="Tahom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gsRVFqpGnePLLaAcSuTKsxVua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A330FE-7F52-4E71-8893-EA67A9D8A4D8}">
  <a:tblStyle styleId="{72A330FE-7F52-4E71-8893-EA67A9D8A4D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/>
          <p:nvPr>
            <p:ph type="title"/>
          </p:nvPr>
        </p:nvSpPr>
        <p:spPr>
          <a:xfrm rot="5400000">
            <a:off x="-436711" y="1966987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" name="Google Shape;27;p19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" name="Google Shape;28;p1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" name="Google Shape;29;p1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Google Shape;30;p19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19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" name="Google Shape;37;p2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" name="Google Shape;38;p2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2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" name="Google Shape;40;p20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4" name="Google Shape;54;p22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5" name="Google Shape;55;p22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6" name="Google Shape;56;p22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7" name="Google Shape;57;p2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22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b="1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0210" lvl="0" marL="45720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indent="-393700" lvl="1" marL="914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93700" lvl="5" marL="27432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73" name="Google Shape;73;p25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74" name="Google Shape;74;p2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26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26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2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26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kx="0" rotWithShape="0" algn="bl" stA="23000" stPos="0" sy="-100000" ky="0"/>
          </a:effectLst>
        </p:spPr>
      </p:sp>
      <p:sp>
        <p:nvSpPr>
          <p:cNvPr id="83" name="Google Shape;83;p26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84" name="Google Shape;84;p2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26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7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1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17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Google Shape;16;p1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" name="Google Shape;17;p1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EJ023" id="105" name="Google Shape;105;p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3333" l="10834" r="5832" t="5556"/>
          <a:stretch/>
        </p:blipFill>
        <p:spPr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ANH DONG" id="106" name="Google Shape;106;p1"/>
          <p:cNvSpPr/>
          <p:nvPr/>
        </p:nvSpPr>
        <p:spPr>
          <a:xfrm>
            <a:off x="685800" y="1752600"/>
            <a:ext cx="7772400" cy="2819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993300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Times New Roman"/>
              </a:rPr>
              <a:t>Công nghệ</a:t>
            </a:r>
          </a:p>
        </p:txBody>
      </p:sp>
      <p:sp>
        <p:nvSpPr>
          <p:cNvPr id="107" name="Google Shape;107;p1"/>
          <p:cNvSpPr/>
          <p:nvPr/>
        </p:nvSpPr>
        <p:spPr>
          <a:xfrm>
            <a:off x="4876800" y="3886200"/>
            <a:ext cx="776288" cy="12858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rgbClr val="EAEAEA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 Black"/>
              </a:rPr>
              <a:t>6</a:t>
            </a:r>
          </a:p>
        </p:txBody>
      </p:sp>
      <p:sp>
        <p:nvSpPr>
          <p:cNvPr id="108" name="Google Shape;108;p1"/>
          <p:cNvSpPr txBox="1"/>
          <p:nvPr/>
        </p:nvSpPr>
        <p:spPr>
          <a:xfrm>
            <a:off x="381000" y="1038225"/>
            <a:ext cx="80772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NHIỆT LIỆT CHÀO MỪNG CÁC THẦY CÔ GIÁO 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 ĐẾN DỰ GIỜ  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609600" y="5638800"/>
            <a:ext cx="73914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 THỰC HIỆN: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TRƯỜNG: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>
            <p:ph idx="1" type="body"/>
          </p:nvPr>
        </p:nvSpPr>
        <p:spPr>
          <a:xfrm>
            <a:off x="0" y="-45720"/>
            <a:ext cx="91440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463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80"/>
              <a:buChar char="*"/>
            </a:pPr>
            <a:r>
              <a:rPr b="1" i="1" lang="en-US" sz="2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Ghi chú:</a:t>
            </a:r>
            <a:endParaRPr sz="2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4630" lvl="0" marL="228600" rtl="0" algn="l">
              <a:lnSpc>
                <a:spcPct val="150000"/>
              </a:lnSpc>
              <a:spcBef>
                <a:spcPts val="820"/>
              </a:spcBef>
              <a:spcAft>
                <a:spcPts val="0"/>
              </a:spcAft>
              <a:buSzPts val="3380"/>
              <a:buChar char="*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Điện năng tiêu thụ của một đồ dùng điện = công suất </a:t>
            </a: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 sử dụng của đồ dùng điện.</a:t>
            </a:r>
            <a:endParaRPr/>
          </a:p>
          <a:p>
            <a:pPr indent="-214630" lvl="0" marL="228600" rtl="0" algn="l">
              <a:lnSpc>
                <a:spcPct val="150000"/>
              </a:lnSpc>
              <a:spcBef>
                <a:spcPts val="820"/>
              </a:spcBef>
              <a:spcAft>
                <a:spcPts val="0"/>
              </a:spcAft>
              <a:buSzPts val="3380"/>
              <a:buChar char="*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Điện năng tiêu thụ của các đồ dùng điện= tổng điện năng tiêu thụ của từng đồ dùng điện trong gia đình.</a:t>
            </a:r>
            <a:endParaRPr/>
          </a:p>
          <a:p>
            <a:pPr indent="-214630" lvl="0" marL="228600" rtl="0" algn="l">
              <a:lnSpc>
                <a:spcPct val="150000"/>
              </a:lnSpc>
              <a:spcBef>
                <a:spcPts val="820"/>
              </a:spcBef>
              <a:spcAft>
                <a:spcPts val="0"/>
              </a:spcAft>
              <a:buSzPts val="3380"/>
              <a:buChar char="*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Chi phí sử dụng điện năng = điện năng tiêu thụ </a:t>
            </a: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 tiền điện sinh hoạt hiện hành</a:t>
            </a:r>
            <a:endParaRPr/>
          </a:p>
          <a:p>
            <a:pPr indent="-214630" lvl="0" marL="228600" rtl="0" algn="l">
              <a:lnSpc>
                <a:spcPct val="150000"/>
              </a:lnSpc>
              <a:spcBef>
                <a:spcPts val="820"/>
              </a:spcBef>
              <a:spcAft>
                <a:spcPts val="0"/>
              </a:spcAft>
              <a:buSzPts val="3380"/>
              <a:buChar char="*"/>
            </a:pPr>
            <a:r>
              <a:rPr b="1"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Tiêu thụ điện năng của gia đình trong tháng</a:t>
            </a: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4630" lvl="0" marL="228600" rtl="0" algn="l">
              <a:lnSpc>
                <a:spcPct val="150000"/>
              </a:lnSpc>
              <a:spcBef>
                <a:spcPts val="820"/>
              </a:spcBef>
              <a:spcAft>
                <a:spcPts val="0"/>
              </a:spcAft>
              <a:buSzPts val="3380"/>
              <a:buChar char="*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 điện năng tiêu thụ các ngày trong tháng như nhau thì điện năng tiêu thụ trong tháng (30 ngày)là A=................................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idx="1" type="body"/>
          </p:nvPr>
        </p:nvSpPr>
        <p:spPr>
          <a:xfrm>
            <a:off x="0" y="0"/>
            <a:ext cx="91440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2860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SzPts val="3120"/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Nguyên nhân gây lãng phí điện năng 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228600" rtl="0" algn="l">
              <a:lnSpc>
                <a:spcPct val="220000"/>
              </a:lnSpc>
              <a:spcBef>
                <a:spcPts val="780"/>
              </a:spcBef>
              <a:spcAft>
                <a:spcPts val="0"/>
              </a:spcAft>
              <a:buSzPts val="3120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...................................................................................................................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228600" rtl="0" algn="l">
              <a:lnSpc>
                <a:spcPct val="220000"/>
              </a:lnSpc>
              <a:spcBef>
                <a:spcPts val="780"/>
              </a:spcBef>
              <a:spcAft>
                <a:spcPts val="0"/>
              </a:spcAft>
              <a:buSzPts val="3120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..................................................................................................................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228600" rtl="0" algn="l">
              <a:lnSpc>
                <a:spcPct val="220000"/>
              </a:lnSpc>
              <a:spcBef>
                <a:spcPts val="780"/>
              </a:spcBef>
              <a:spcAft>
                <a:spcPts val="0"/>
              </a:spcAft>
              <a:buSzPts val="3120"/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Đề xuất việc làm cụ thể để sử dụng điện năng trong gia đình an toàn, tiết kiệm và hiệu quả.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228600" rtl="0" algn="l">
              <a:lnSpc>
                <a:spcPct val="220000"/>
              </a:lnSpc>
              <a:spcBef>
                <a:spcPts val="780"/>
              </a:spcBef>
              <a:spcAft>
                <a:spcPts val="0"/>
              </a:spcAft>
              <a:buSzPts val="3120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220000"/>
              </a:lnSpc>
              <a:spcBef>
                <a:spcPts val="780"/>
              </a:spcBef>
              <a:spcAft>
                <a:spcPts val="0"/>
              </a:spcAft>
              <a:buSzPts val="312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p12"/>
          <p:cNvGraphicFramePr/>
          <p:nvPr/>
        </p:nvGraphicFramePr>
        <p:xfrm>
          <a:off x="0" y="99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{72A330FE-7F52-4E71-8893-EA67A9D8A4D8}</a:tableStyleId>
              </a:tblPr>
              <a:tblGrid>
                <a:gridCol w="886225"/>
                <a:gridCol w="4063400"/>
                <a:gridCol w="2097175"/>
                <a:gridCol w="2097175"/>
              </a:tblGrid>
              <a:tr h="301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TT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Tiêu chí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 tối đa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 đạt được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42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AutoNum type="arabicPeriod"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Cấu trúc bài báo cáo đầy đủ nội dung, rõ ràng, chặt chẽ. 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22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AutoNum type="arabicPeriod"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Diễn đạt tự tin trôi chảy, thuyết phục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42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AutoNum type="arabicPeriod"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thức báo cáo đẹp, phong phú, hấp dẫn, sáng tạo.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22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AutoNum type="arabicPeriod"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Liên hệ thực tế và có minh chứng. 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225">
                <a:tc>
                  <a:txBody>
                    <a:bodyPr/>
                    <a:lstStyle/>
                    <a:p>
                      <a:pPr indent="0" lvl="0" marL="4572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Tổng điểm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550" marL="64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7" name="Google Shape;177;p12"/>
          <p:cNvSpPr/>
          <p:nvPr/>
        </p:nvSpPr>
        <p:spPr>
          <a:xfrm>
            <a:off x="609600" y="152400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TIÊU CHÍ ĐÁNH GIÁ DỰ ÁN</a:t>
            </a:r>
            <a:endParaRPr/>
          </a:p>
        </p:txBody>
      </p:sp>
    </p:spTree>
  </p:cSld>
  <p:clrMapOvr>
    <a:masterClrMapping/>
  </p:clrMapOvr>
  <p:transition>
    <p:zoom dir="out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1219200" y="762000"/>
            <a:ext cx="6934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ctr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Sản phẩm của dự án</a:t>
            </a:r>
            <a:endParaRPr/>
          </a:p>
        </p:txBody>
      </p:sp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228600" y="1828800"/>
            <a:ext cx="89154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28600" rtl="0" algn="l">
              <a:spcBef>
                <a:spcPts val="0"/>
              </a:spcBef>
              <a:spcAft>
                <a:spcPts val="0"/>
              </a:spcAft>
              <a:buSzPts val="3640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nhóm có thể trình bày dự án một trong các hình thức sau:</a:t>
            </a:r>
            <a:endParaRPr/>
          </a:p>
          <a:p>
            <a:pPr indent="-231140" lvl="0" marL="228600" rtl="0" algn="l">
              <a:spcBef>
                <a:spcPts val="860"/>
              </a:spcBef>
              <a:spcAft>
                <a:spcPts val="0"/>
              </a:spcAft>
              <a:buSzPts val="364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Giấy A0</a:t>
            </a:r>
            <a:endParaRPr/>
          </a:p>
          <a:p>
            <a:pPr indent="-231140" lvl="0" marL="228600" rtl="0" algn="l">
              <a:spcBef>
                <a:spcPts val="860"/>
              </a:spcBef>
              <a:spcAft>
                <a:spcPts val="0"/>
              </a:spcAft>
              <a:buSzPts val="364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Point</a:t>
            </a:r>
            <a:endParaRPr/>
          </a:p>
          <a:p>
            <a:pPr indent="-231140" lvl="0" marL="228600" rtl="0" algn="l">
              <a:spcBef>
                <a:spcPts val="860"/>
              </a:spcBef>
              <a:spcAft>
                <a:spcPts val="0"/>
              </a:spcAft>
              <a:buSzPts val="364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Kịch</a:t>
            </a:r>
            <a:endParaRPr/>
          </a:p>
          <a:p>
            <a:pPr indent="-231140" lvl="0" marL="228600" rtl="0" algn="l">
              <a:spcBef>
                <a:spcPts val="860"/>
              </a:spcBef>
              <a:spcAft>
                <a:spcPts val="0"/>
              </a:spcAft>
              <a:buSzPts val="364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</a:t>
            </a:r>
            <a:endParaRPr/>
          </a:p>
          <a:p>
            <a:pPr indent="-231140" lvl="0" marL="228600" rtl="0" algn="l">
              <a:spcBef>
                <a:spcPts val="860"/>
              </a:spcBef>
              <a:spcAft>
                <a:spcPts val="0"/>
              </a:spcAft>
              <a:buSzPts val="364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……..</a:t>
            </a:r>
            <a:endParaRPr/>
          </a:p>
        </p:txBody>
      </p:sp>
      <p:pic>
        <p:nvPicPr>
          <p:cNvPr descr="Học trực tuyến cho học sinh mầm non có thực sự hiệu quả? - Làm cha mẹ" id="184" name="Google Shape;1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199" y="5202781"/>
            <a:ext cx="2209801" cy="1655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876800" y="-357188"/>
            <a:ext cx="18288000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>
            <p:ph type="title"/>
          </p:nvPr>
        </p:nvSpPr>
        <p:spPr>
          <a:xfrm>
            <a:off x="304800" y="-762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ctr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Năng lượng tái tạo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ì sao tác giả cho rằng chỉ có nhạc sĩ ve sầu mới tấu nổi bản nhạ" id="195" name="Google Shape;1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19601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5"/>
          <p:cNvSpPr txBox="1"/>
          <p:nvPr>
            <p:ph idx="1" type="body"/>
          </p:nvPr>
        </p:nvSpPr>
        <p:spPr>
          <a:xfrm>
            <a:off x="228600" y="731520"/>
            <a:ext cx="89154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nhà.</a:t>
            </a:r>
            <a:endParaRPr/>
          </a:p>
          <a:p>
            <a:pPr indent="-297180" lvl="0" marL="228600" rtl="0" algn="l">
              <a:lnSpc>
                <a:spcPct val="150000"/>
              </a:lnSpc>
              <a:spcBef>
                <a:spcPts val="1020"/>
              </a:spcBef>
              <a:spcAft>
                <a:spcPts val="0"/>
              </a:spcAft>
              <a:buSzPts val="4680"/>
              <a:buFont typeface="Noto Sans Symbols"/>
              <a:buChar char="⮚"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hiện các biện pháp an toàn và tiết kiệm điện tại gia đình có minh chứng.</a:t>
            </a:r>
            <a:endParaRPr/>
          </a:p>
          <a:p>
            <a:pPr indent="-231140" lvl="0" marL="228600" rtl="0" algn="l">
              <a:lnSpc>
                <a:spcPct val="150000"/>
              </a:lnSpc>
              <a:spcBef>
                <a:spcPts val="860"/>
              </a:spcBef>
              <a:spcAft>
                <a:spcPts val="0"/>
              </a:spcAft>
              <a:buSzPts val="3640"/>
              <a:buFont typeface="Noto Sans Symbols"/>
              <a:buChar char="⮚"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Chuẩn bị nội dung bài ôn tập cuối chương.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/>
        </p:nvSpPr>
        <p:spPr>
          <a:xfrm>
            <a:off x="0" y="3656013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SỨC KHỎE QÚY THẦY CÔ VÀ CÁC EM </a:t>
            </a:r>
            <a:endParaRPr/>
          </a:p>
        </p:txBody>
      </p:sp>
      <p:sp>
        <p:nvSpPr>
          <p:cNvPr id="202" name="Google Shape;202;p16"/>
          <p:cNvSpPr/>
          <p:nvPr/>
        </p:nvSpPr>
        <p:spPr>
          <a:xfrm>
            <a:off x="304800" y="1524000"/>
            <a:ext cx="8153400" cy="121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rgbClr val="FF0066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0"/>
                </a:gradFill>
                <a:latin typeface="Times New Roman"/>
              </a:rPr>
              <a:t>TIẾT HỌC KẾT THÚC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0+ hình ảnh hoạt hình về học tập - hinhanhsieudep.net" id="114" name="Google Shape;1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14800"/>
            <a:ext cx="32004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/>
          <p:nvPr/>
        </p:nvSpPr>
        <p:spPr>
          <a:xfrm>
            <a:off x="3124200" y="-228600"/>
            <a:ext cx="6019800" cy="3657600"/>
          </a:xfrm>
          <a:prstGeom prst="cloudCallout">
            <a:avLst>
              <a:gd fmla="val -49654" name="adj1"/>
              <a:gd fmla="val 68654" name="adj2"/>
            </a:avLst>
          </a:prstGeom>
          <a:solidFill>
            <a:srgbClr val="FFFF00"/>
          </a:solidFill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trò của điện năng  trong sản xuất  và đời sống?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images (2).jpg"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296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90600" y="-76200"/>
            <a:ext cx="11954177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hinh-nen-slide-thuyet-trinh-dep-29-1024x768.jpg"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0"/>
            <a:ext cx="9753600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-108520" y="836712"/>
            <a:ext cx="9298423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6890"/>
              <a:buNone/>
            </a:pPr>
            <a:r>
              <a:rPr b="1" lang="en-US" sz="5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32 +33. Dự án</a:t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381000" y="2276872"/>
            <a:ext cx="8534400" cy="18722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 An Toàn và Tiết Kiệm Điện Trong Gia Đình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0" y="0"/>
            <a:ext cx="9144000" cy="1240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 của dự án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228600" y="1879265"/>
            <a:ext cx="891540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Đánh giá được thực trạng sử dụng điện năng trong gia đình.</a:t>
            </a:r>
            <a:endParaRPr b="0" i="1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 Đề xuất việc làm cụ thể để sử dụng điện năng trong gia đình, tại trường, tại lớp học  an toàn, tiết kiệm và hiệu quả.</a:t>
            </a:r>
            <a:endParaRPr b="0" i="1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1447800" y="304800"/>
            <a:ext cx="5369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r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 Vụ Dự Án</a:t>
            </a:r>
            <a:endParaRPr/>
          </a:p>
        </p:txBody>
      </p:sp>
      <p:sp>
        <p:nvSpPr>
          <p:cNvPr id="140" name="Google Shape;140;p6"/>
          <p:cNvSpPr txBox="1"/>
          <p:nvPr>
            <p:ph idx="1" type="body"/>
          </p:nvPr>
        </p:nvSpPr>
        <p:spPr>
          <a:xfrm>
            <a:off x="0" y="1524000"/>
            <a:ext cx="8686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160"/>
              <a:buChar char="*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Thực trạng sử dụng điện năng của gia đình</a:t>
            </a:r>
            <a:endParaRPr/>
          </a:p>
          <a:p>
            <a:pPr indent="-264160" lvl="0" marL="228600" rtl="0" algn="l">
              <a:lnSpc>
                <a:spcPct val="200000"/>
              </a:lnSpc>
              <a:spcBef>
                <a:spcPts val="940"/>
              </a:spcBef>
              <a:spcAft>
                <a:spcPts val="0"/>
              </a:spcAft>
              <a:buSzPts val="4160"/>
              <a:buChar char="*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Nguyên nhân gây lãng phí điện năng</a:t>
            </a:r>
            <a:endParaRPr/>
          </a:p>
          <a:p>
            <a:pPr indent="-264160" lvl="0" marL="228600" rtl="0" algn="l">
              <a:lnSpc>
                <a:spcPct val="200000"/>
              </a:lnSpc>
              <a:spcBef>
                <a:spcPts val="940"/>
              </a:spcBef>
              <a:spcAft>
                <a:spcPts val="0"/>
              </a:spcAft>
              <a:buSzPts val="4160"/>
              <a:buChar char="*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Biện pháp sử dụng điện năng an toàn, tiết kiệm và hiệu quả trong gia đình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200000"/>
              </a:lnSpc>
              <a:spcBef>
                <a:spcPts val="940"/>
              </a:spcBef>
              <a:spcAft>
                <a:spcPts val="0"/>
              </a:spcAft>
              <a:buSzPts val="4160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title"/>
          </p:nvPr>
        </p:nvSpPr>
        <p:spPr>
          <a:xfrm>
            <a:off x="990600" y="76200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ctr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chia nhóm</a:t>
            </a:r>
            <a:endParaRPr/>
          </a:p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304800" y="838200"/>
            <a:ext cx="88392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160"/>
              <a:buFont typeface="Noto Sans Symbols"/>
              <a:buChar char="❖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lớp thành ba nhóm theo dãy. </a:t>
            </a:r>
            <a:endParaRPr/>
          </a:p>
          <a:p>
            <a:pPr indent="-182880" lvl="0" marL="228600" rtl="0" algn="l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SzPts val="4160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-  Dãy 1- NHóm 1</a:t>
            </a:r>
            <a:endParaRPr/>
          </a:p>
          <a:p>
            <a:pPr indent="-182880" lvl="0" marL="228600" rtl="0" algn="l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SzPts val="4160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- Dãy 2- Nhóm 2</a:t>
            </a:r>
            <a:endParaRPr/>
          </a:p>
          <a:p>
            <a:pPr indent="-182880" lvl="0" marL="228600" rtl="0" algn="l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SzPts val="4160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- Dãy 3+4- Nhóm 3</a:t>
            </a:r>
            <a:endParaRPr/>
          </a:p>
          <a:p>
            <a:pPr indent="-264160" lvl="0" marL="228600" rtl="0" algn="l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SzPts val="4160"/>
              <a:buFont typeface="Noto Sans Symbols"/>
              <a:buChar char="❖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nhóm bầu nhóm trưởng và thư kí . </a:t>
            </a:r>
            <a:endParaRPr/>
          </a:p>
          <a:p>
            <a:pPr indent="-264160" lvl="0" marL="228600" rtl="0" algn="l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SzPts val="4160"/>
              <a:buFont typeface="Noto Sans Symbols"/>
              <a:buChar char="❖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trưởng phân công nhiệm vụ cụ thể cho từng thành viên theo nhiệm vụ chung của nhóm.</a:t>
            </a:r>
            <a:endParaRPr/>
          </a:p>
        </p:txBody>
      </p:sp>
    </p:spTree>
  </p:cSld>
  <p:clrMapOvr>
    <a:masterClrMapping/>
  </p:clrMapOvr>
  <p:transition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8"/>
          <p:cNvGraphicFramePr/>
          <p:nvPr/>
        </p:nvGraphicFramePr>
        <p:xfrm>
          <a:off x="228601" y="114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{72A330FE-7F52-4E71-8893-EA67A9D8A4D8}</a:tableStyleId>
              </a:tblPr>
              <a:tblGrid>
                <a:gridCol w="2048900"/>
                <a:gridCol w="3339750"/>
                <a:gridCol w="3298150"/>
              </a:tblGrid>
              <a:tr h="177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Vị trí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Mô tả nhiệm vụ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Tên thành viên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5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Nhóm trưởng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Quản lí các thành viên trong nhóm, hướng dẫn, góp ý, đôn đốc các thành viên trong nhóm hoàn thành nhiệm vụ</a:t>
                      </a:r>
                      <a:endParaRPr/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……………………..............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……………………………..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……………………………..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…………………………….</a:t>
                      </a:r>
                      <a:endParaRPr/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0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 kí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……………………………….</a:t>
                      </a:r>
                      <a:endParaRPr/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……………………………….</a:t>
                      </a:r>
                      <a:endParaRPr/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0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Thành viên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……………………………….</a:t>
                      </a:r>
                      <a:endParaRPr/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……………………………….</a:t>
                      </a:r>
                      <a:endParaRPr/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0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Thành viên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……………………………….</a:t>
                      </a:r>
                      <a:endParaRPr/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……………………………….</a:t>
                      </a:r>
                      <a:endParaRPr/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0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Thành viên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……………………………….</a:t>
                      </a:r>
                      <a:endParaRPr/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……………………………….</a:t>
                      </a:r>
                      <a:endParaRPr/>
                    </a:p>
                  </a:txBody>
                  <a:tcPr marT="0" marB="0" marR="67000" marL="670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2" name="Google Shape;152;p8"/>
          <p:cNvSpPr/>
          <p:nvPr/>
        </p:nvSpPr>
        <p:spPr>
          <a:xfrm>
            <a:off x="373650" y="0"/>
            <a:ext cx="6680034" cy="1133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  nhóm:…………………………………………..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 sách và vị trí nhân sự:</a:t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457200" y="1524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ctr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báo cáo dự án</a:t>
            </a:r>
            <a:endParaRPr/>
          </a:p>
        </p:txBody>
      </p:sp>
      <p:graphicFrame>
        <p:nvGraphicFramePr>
          <p:cNvPr id="158" name="Google Shape;158;p9"/>
          <p:cNvGraphicFramePr/>
          <p:nvPr/>
        </p:nvGraphicFramePr>
        <p:xfrm>
          <a:off x="228600" y="190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{72A330FE-7F52-4E71-8893-EA67A9D8A4D8}</a:tableStyleId>
              </a:tblPr>
              <a:tblGrid>
                <a:gridCol w="1084175"/>
                <a:gridCol w="1856725"/>
                <a:gridCol w="1607950"/>
                <a:gridCol w="1361775"/>
                <a:gridCol w="2699975"/>
              </a:tblGrid>
              <a:tr h="498350">
                <a:tc>
                  <a:txBody>
                    <a:bodyPr/>
                    <a:lstStyle/>
                    <a:p>
                      <a:pPr indent="0" lvl="0" marL="0" marR="24130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STT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Tên đồ dùng điện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Công suất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24130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(W)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 lượng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Thời gian sử dụng trong ngày t(h)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175"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175"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175"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750" marL="66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9" name="Google Shape;159;p9"/>
          <p:cNvSpPr/>
          <p:nvPr/>
        </p:nvSpPr>
        <p:spPr>
          <a:xfrm>
            <a:off x="228600" y="1219200"/>
            <a:ext cx="7315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</a:t>
            </a:r>
            <a:r>
              <a:rPr b="0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Lập danh sách các đồ dùng điện trong gia đình</a:t>
            </a:r>
            <a:endParaRPr b="0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0" name="Google Shape;160;p9"/>
          <p:cNvGraphicFramePr/>
          <p:nvPr/>
        </p:nvGraphicFramePr>
        <p:xfrm>
          <a:off x="304800" y="419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{72A330FE-7F52-4E71-8893-EA67A9D8A4D8}</a:tableStyleId>
              </a:tblPr>
              <a:tblGrid>
                <a:gridCol w="1219200"/>
                <a:gridCol w="1491625"/>
                <a:gridCol w="2480550"/>
                <a:gridCol w="3343000"/>
              </a:tblGrid>
              <a:tr h="756500">
                <a:tc>
                  <a:txBody>
                    <a:bodyPr/>
                    <a:lstStyle/>
                    <a:p>
                      <a:pPr indent="0" lvl="0" marL="0" marR="24130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TT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Tên đồ dùng điện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Điện năng tiêu thụ của đồ dùng điện trong ngày A(Wh)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 phí sử dụng điện năng của đồ dùng điện trong ngày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175"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175"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175"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175"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413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550" marL="675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1" name="Google Shape;161;p9"/>
          <p:cNvSpPr/>
          <p:nvPr/>
        </p:nvSpPr>
        <p:spPr>
          <a:xfrm>
            <a:off x="290176" y="3581400"/>
            <a:ext cx="67185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2.Tính</a:t>
            </a:r>
            <a:r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 năng tiêu thụ của đồ dùng điện trong gia đình</a:t>
            </a:r>
            <a:endParaRPr b="0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b="0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2020-11-21T02:58:14Z</dcterms:created>
  <dc:creator>ADMIN</dc:creator>
</cp:coreProperties>
</file>