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56" r:id="rId5"/>
    <p:sldId id="288" r:id="rId6"/>
    <p:sldId id="291" r:id="rId7"/>
    <p:sldId id="293" r:id="rId8"/>
    <p:sldId id="298" r:id="rId9"/>
    <p:sldId id="292" r:id="rId10"/>
    <p:sldId id="299" r:id="rId11"/>
    <p:sldId id="301" r:id="rId12"/>
    <p:sldId id="295" r:id="rId13"/>
    <p:sldId id="303" r:id="rId14"/>
    <p:sldId id="304" r:id="rId15"/>
    <p:sldId id="305" r:id="rId16"/>
    <p:sldId id="307" r:id="rId17"/>
    <p:sldId id="311" r:id="rId18"/>
    <p:sldId id="308" r:id="rId19"/>
    <p:sldId id="309" r:id="rId20"/>
    <p:sldId id="312" r:id="rId21"/>
    <p:sldId id="314" r:id="rId22"/>
    <p:sldId id="316" r:id="rId23"/>
    <p:sldId id="317" r:id="rId24"/>
    <p:sldId id="315" r:id="rId25"/>
    <p:sldId id="318" r:id="rId26"/>
    <p:sldId id="320" r:id="rId27"/>
    <p:sldId id="321" r:id="rId28"/>
    <p:sldId id="323" r:id="rId29"/>
    <p:sldId id="324" r:id="rId30"/>
    <p:sldId id="325" r:id="rId31"/>
    <p:sldId id="322" r:id="rId32"/>
    <p:sldId id="326" r:id="rId33"/>
    <p:sldId id="327" r:id="rId34"/>
    <p:sldId id="32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74" autoAdjust="0"/>
  </p:normalViewPr>
  <p:slideViewPr>
    <p:cSldViewPr snapToGrid="0">
      <p:cViewPr varScale="1">
        <p:scale>
          <a:sx n="73" d="100"/>
          <a:sy n="73" d="100"/>
        </p:scale>
        <p:origin x="60" y="96"/>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B8555-540F-4EF7-8D46-8ABB018A3B6F}" type="doc">
      <dgm:prSet loTypeId="urn:microsoft.com/office/officeart/2005/8/layout/process3" loCatId="process" qsTypeId="urn:microsoft.com/office/officeart/2005/8/quickstyle/simple1" qsCatId="simple" csTypeId="urn:microsoft.com/office/officeart/2005/8/colors/accent5_2" csCatId="accent5" phldr="1"/>
      <dgm:spPr/>
      <dgm:t>
        <a:bodyPr/>
        <a:lstStyle/>
        <a:p>
          <a:endParaRPr lang="en-US"/>
        </a:p>
      </dgm:t>
    </dgm:pt>
    <dgm:pt modelId="{C1C0BC68-A810-4B5F-92EF-C6470DBD2260}">
      <dgm:prSet phldrT="[Text]"/>
      <dgm:spPr/>
      <dgm:t>
        <a:bodyPr/>
        <a:lstStyle/>
        <a:p>
          <a:r>
            <a:rPr lang="vi-VN" dirty="0" smtClean="0">
              <a:latin typeface="+mj-lt"/>
            </a:rPr>
            <a:t>Tiết 24. Đèn điện</a:t>
          </a:r>
          <a:endParaRPr lang="en-US" dirty="0">
            <a:latin typeface="+mj-lt"/>
          </a:endParaRPr>
        </a:p>
      </dgm:t>
      <dgm:extLst>
        <a:ext uri="{E40237B7-FDA0-4F09-8148-C483321AD2D9}">
          <dgm14:cNvPr xmlns:dgm14="http://schemas.microsoft.com/office/drawing/2010/diagram" id="0" name="" title="Step 1 Title"/>
        </a:ext>
      </dgm:extLst>
    </dgm:pt>
    <dgm:pt modelId="{DCC0BBCA-D868-4FF6-B174-2CC347601C09}" type="parTrans" cxnId="{E25CC5FC-6634-43C9-B82A-600821DFEB2A}">
      <dgm:prSet/>
      <dgm:spPr/>
      <dgm:t>
        <a:bodyPr/>
        <a:lstStyle/>
        <a:p>
          <a:endParaRPr lang="en-US"/>
        </a:p>
      </dgm:t>
    </dgm:pt>
    <dgm:pt modelId="{F5287809-3C15-4CCC-8752-80339C1152A5}" type="sibTrans" cxnId="{E25CC5FC-6634-43C9-B82A-600821DFEB2A}">
      <dgm:prSet/>
      <dgm:spPr/>
      <dgm:t>
        <a:bodyPr/>
        <a:lstStyle/>
        <a:p>
          <a:endParaRPr lang="en-US"/>
        </a:p>
      </dgm:t>
      <dgm:extLst>
        <a:ext uri="{E40237B7-FDA0-4F09-8148-C483321AD2D9}">
          <dgm14:cNvPr xmlns:dgm14="http://schemas.microsoft.com/office/drawing/2010/diagram" id="0" name="" title="Arrow pointing right"/>
        </a:ext>
      </dgm:extLst>
    </dgm:pt>
    <dgm:pt modelId="{EC30385C-94E2-463C-9938-AC727EF3A0BD}">
      <dgm:prSet phldrT="[Text]"/>
      <dgm:spPr/>
      <dgm:t>
        <a:bodyPr/>
        <a:lstStyle/>
        <a:p>
          <a:r>
            <a:rPr lang="vi-VN" dirty="0" smtClean="0">
              <a:latin typeface="+mj-lt"/>
            </a:rPr>
            <a:t>I. Khái quát chung</a:t>
          </a:r>
          <a:endParaRPr lang="en-US" dirty="0">
            <a:latin typeface="+mj-lt"/>
          </a:endParaRPr>
        </a:p>
      </dgm:t>
      <dgm:extLst>
        <a:ext uri="{E40237B7-FDA0-4F09-8148-C483321AD2D9}">
          <dgm14:cNvPr xmlns:dgm14="http://schemas.microsoft.com/office/drawing/2010/diagram" id="0" name="" title="Step 1 task description"/>
        </a:ext>
      </dgm:extLst>
    </dgm:pt>
    <dgm:pt modelId="{58DF4C60-3566-42CD-B46D-A4F7342C86B5}" type="parTrans" cxnId="{4C6667EF-B515-4AD7-B1AE-F2348ABE3E9E}">
      <dgm:prSet/>
      <dgm:spPr/>
      <dgm:t>
        <a:bodyPr/>
        <a:lstStyle/>
        <a:p>
          <a:endParaRPr lang="en-US"/>
        </a:p>
      </dgm:t>
    </dgm:pt>
    <dgm:pt modelId="{08A01995-8A59-4BE3-9C91-CE9AECB335DE}" type="sibTrans" cxnId="{4C6667EF-B515-4AD7-B1AE-F2348ABE3E9E}">
      <dgm:prSet/>
      <dgm:spPr/>
      <dgm:t>
        <a:bodyPr/>
        <a:lstStyle/>
        <a:p>
          <a:endParaRPr lang="en-US"/>
        </a:p>
      </dgm:t>
    </dgm:pt>
    <dgm:pt modelId="{5D787C97-D980-4440-B210-928D6982299A}">
      <dgm:prSet phldrT="[Text]"/>
      <dgm:spPr/>
      <dgm:t>
        <a:bodyPr/>
        <a:lstStyle/>
        <a:p>
          <a:r>
            <a:rPr lang="vi-VN" dirty="0" smtClean="0">
              <a:latin typeface="+mj-lt"/>
            </a:rPr>
            <a:t>Tiết 25. Thực hành:Đèn điện</a:t>
          </a:r>
          <a:endParaRPr lang="en-US" dirty="0">
            <a:latin typeface="+mj-lt"/>
          </a:endParaRPr>
        </a:p>
      </dgm:t>
      <dgm:extLst>
        <a:ext uri="{E40237B7-FDA0-4F09-8148-C483321AD2D9}">
          <dgm14:cNvPr xmlns:dgm14="http://schemas.microsoft.com/office/drawing/2010/diagram" id="0" name="" title="Step 2 Title"/>
        </a:ext>
      </dgm:extLst>
    </dgm:pt>
    <dgm:pt modelId="{D85245B8-A960-43B4-AB37-E2A2097E6463}" type="parTrans" cxnId="{87BE6BD6-C499-4615-8EF5-B677B4CFE8C6}">
      <dgm:prSet/>
      <dgm:spPr/>
      <dgm:t>
        <a:bodyPr/>
        <a:lstStyle/>
        <a:p>
          <a:endParaRPr lang="en-US"/>
        </a:p>
      </dgm:t>
    </dgm:pt>
    <dgm:pt modelId="{C1CF9C7E-E63B-423A-9EB1-3CB2E27F093C}" type="sibTrans" cxnId="{87BE6BD6-C499-4615-8EF5-B677B4CFE8C6}">
      <dgm:prSet/>
      <dgm:spPr/>
      <dgm:t>
        <a:bodyPr/>
        <a:lstStyle/>
        <a:p>
          <a:endParaRPr lang="en-US"/>
        </a:p>
      </dgm:t>
      <dgm:extLst/>
    </dgm:pt>
    <dgm:pt modelId="{89EC74D7-8ED6-4609-997D-DDAF8AB36679}">
      <dgm:prSet phldrT="[Text]"/>
      <dgm:spPr/>
      <dgm:t>
        <a:bodyPr/>
        <a:lstStyle/>
        <a:p>
          <a:r>
            <a:rPr lang="vi-VN" dirty="0" smtClean="0">
              <a:latin typeface="+mj-lt"/>
            </a:rPr>
            <a:t>I. Chuẩn bị</a:t>
          </a:r>
          <a:endParaRPr lang="en-US" dirty="0">
            <a:latin typeface="+mj-lt"/>
          </a:endParaRPr>
        </a:p>
      </dgm:t>
      <dgm:extLst>
        <a:ext uri="{E40237B7-FDA0-4F09-8148-C483321AD2D9}">
          <dgm14:cNvPr xmlns:dgm14="http://schemas.microsoft.com/office/drawing/2010/diagram" id="0" name="" title="Step 2 task description"/>
        </a:ext>
      </dgm:extLst>
    </dgm:pt>
    <dgm:pt modelId="{0698AAB8-4775-4A7F-A278-8DD90161C1F5}" type="parTrans" cxnId="{D735CEB7-C537-4EB1-B47E-8C0A39B59309}">
      <dgm:prSet/>
      <dgm:spPr/>
      <dgm:t>
        <a:bodyPr/>
        <a:lstStyle/>
        <a:p>
          <a:endParaRPr lang="en-US"/>
        </a:p>
      </dgm:t>
    </dgm:pt>
    <dgm:pt modelId="{17559087-0E7E-42E7-8DC5-4B772FD58A02}" type="sibTrans" cxnId="{D735CEB7-C537-4EB1-B47E-8C0A39B59309}">
      <dgm:prSet/>
      <dgm:spPr/>
      <dgm:t>
        <a:bodyPr/>
        <a:lstStyle/>
        <a:p>
          <a:endParaRPr lang="en-US"/>
        </a:p>
      </dgm:t>
    </dgm:pt>
    <dgm:pt modelId="{58232C57-E9F2-40ED-B2DF-8614BAECEB45}">
      <dgm:prSet phldrT="[Text]"/>
      <dgm:spPr/>
      <dgm:t>
        <a:bodyPr/>
        <a:lstStyle/>
        <a:p>
          <a:r>
            <a:rPr lang="vi-VN" dirty="0" smtClean="0">
              <a:latin typeface="+mj-lt"/>
            </a:rPr>
            <a:t>II.Một số loại đèn thông dụng</a:t>
          </a:r>
          <a:endParaRPr lang="en-US" dirty="0">
            <a:latin typeface="+mj-lt"/>
          </a:endParaRPr>
        </a:p>
      </dgm:t>
      <dgm:extLst/>
    </dgm:pt>
    <dgm:pt modelId="{669CC350-A1F6-4402-A441-0F02939B6B63}" type="parTrans" cxnId="{6037C22C-2D38-41B0-8630-4CC3B917C86A}">
      <dgm:prSet/>
      <dgm:spPr/>
      <dgm:t>
        <a:bodyPr/>
        <a:lstStyle/>
        <a:p>
          <a:endParaRPr lang="en-US"/>
        </a:p>
      </dgm:t>
    </dgm:pt>
    <dgm:pt modelId="{C811ADFB-5DFD-438C-9BBA-F05C24EC8E19}" type="sibTrans" cxnId="{6037C22C-2D38-41B0-8630-4CC3B917C86A}">
      <dgm:prSet/>
      <dgm:spPr/>
      <dgm:t>
        <a:bodyPr/>
        <a:lstStyle/>
        <a:p>
          <a:endParaRPr lang="en-US"/>
        </a:p>
      </dgm:t>
    </dgm:pt>
    <dgm:pt modelId="{599D2F09-0E1B-468B-A5D6-14BD80DAF177}">
      <dgm:prSet phldrT="[Text]"/>
      <dgm:spPr/>
      <dgm:t>
        <a:bodyPr/>
        <a:lstStyle/>
        <a:p>
          <a:r>
            <a:rPr lang="vi-VN" dirty="0" smtClean="0">
              <a:latin typeface="+mj-lt"/>
            </a:rPr>
            <a:t>II. Nội dung và trình tự thực hành</a:t>
          </a:r>
          <a:endParaRPr lang="en-US" dirty="0">
            <a:latin typeface="+mj-lt"/>
          </a:endParaRPr>
        </a:p>
      </dgm:t>
      <dgm:extLst/>
    </dgm:pt>
    <dgm:pt modelId="{BC13E64C-760A-4EDA-981F-164907EA837B}" type="parTrans" cxnId="{6F2A7C66-5040-4FFE-BDCE-105323E1A2EA}">
      <dgm:prSet/>
      <dgm:spPr/>
      <dgm:t>
        <a:bodyPr/>
        <a:lstStyle/>
        <a:p>
          <a:endParaRPr lang="en-US"/>
        </a:p>
      </dgm:t>
    </dgm:pt>
    <dgm:pt modelId="{6FA0771B-1402-407B-9075-D8F638E51200}" type="sibTrans" cxnId="{6F2A7C66-5040-4FFE-BDCE-105323E1A2EA}">
      <dgm:prSet/>
      <dgm:spPr/>
      <dgm:t>
        <a:bodyPr/>
        <a:lstStyle/>
        <a:p>
          <a:endParaRPr lang="en-US"/>
        </a:p>
      </dgm:t>
    </dgm:pt>
    <dgm:pt modelId="{FBC3A0BC-9D8F-4C7B-B285-510A780E04E4}" type="pres">
      <dgm:prSet presAssocID="{51FB8555-540F-4EF7-8D46-8ABB018A3B6F}" presName="linearFlow" presStyleCnt="0">
        <dgm:presLayoutVars>
          <dgm:dir/>
          <dgm:animLvl val="lvl"/>
          <dgm:resizeHandles val="exact"/>
        </dgm:presLayoutVars>
      </dgm:prSet>
      <dgm:spPr/>
      <dgm:t>
        <a:bodyPr/>
        <a:lstStyle/>
        <a:p>
          <a:endParaRPr lang="en-US"/>
        </a:p>
      </dgm:t>
    </dgm:pt>
    <dgm:pt modelId="{ED22D1AC-1FA4-4D39-85EB-648D2E2E4B05}" type="pres">
      <dgm:prSet presAssocID="{C1C0BC68-A810-4B5F-92EF-C6470DBD2260}" presName="composite" presStyleCnt="0"/>
      <dgm:spPr/>
    </dgm:pt>
    <dgm:pt modelId="{3712DD02-33A5-46B6-B0E6-E3B73C051486}" type="pres">
      <dgm:prSet presAssocID="{C1C0BC68-A810-4B5F-92EF-C6470DBD2260}" presName="parTx" presStyleLbl="node1" presStyleIdx="0" presStyleCnt="2">
        <dgm:presLayoutVars>
          <dgm:chMax val="0"/>
          <dgm:chPref val="0"/>
          <dgm:bulletEnabled val="1"/>
        </dgm:presLayoutVars>
      </dgm:prSet>
      <dgm:spPr/>
      <dgm:t>
        <a:bodyPr/>
        <a:lstStyle/>
        <a:p>
          <a:endParaRPr lang="en-US"/>
        </a:p>
      </dgm:t>
    </dgm:pt>
    <dgm:pt modelId="{DB36A994-60A6-447D-8D30-19D2F536511E}" type="pres">
      <dgm:prSet presAssocID="{C1C0BC68-A810-4B5F-92EF-C6470DBD2260}" presName="parSh" presStyleLbl="node1" presStyleIdx="0" presStyleCnt="2"/>
      <dgm:spPr/>
      <dgm:t>
        <a:bodyPr/>
        <a:lstStyle/>
        <a:p>
          <a:endParaRPr lang="en-US"/>
        </a:p>
      </dgm:t>
    </dgm:pt>
    <dgm:pt modelId="{9D677988-374B-4BBA-B73C-8BE59201B4AA}" type="pres">
      <dgm:prSet presAssocID="{C1C0BC68-A810-4B5F-92EF-C6470DBD2260}" presName="desTx" presStyleLbl="fgAcc1" presStyleIdx="0" presStyleCnt="2">
        <dgm:presLayoutVars>
          <dgm:bulletEnabled val="1"/>
        </dgm:presLayoutVars>
      </dgm:prSet>
      <dgm:spPr/>
      <dgm:t>
        <a:bodyPr/>
        <a:lstStyle/>
        <a:p>
          <a:endParaRPr lang="en-US"/>
        </a:p>
      </dgm:t>
    </dgm:pt>
    <dgm:pt modelId="{51EA4E37-9197-43C9-9502-961CC2F00719}" type="pres">
      <dgm:prSet presAssocID="{F5287809-3C15-4CCC-8752-80339C1152A5}" presName="sibTrans" presStyleLbl="sibTrans2D1" presStyleIdx="0" presStyleCnt="1"/>
      <dgm:spPr/>
      <dgm:t>
        <a:bodyPr/>
        <a:lstStyle/>
        <a:p>
          <a:endParaRPr lang="en-US"/>
        </a:p>
      </dgm:t>
    </dgm:pt>
    <dgm:pt modelId="{6D356879-97F7-4A4F-8954-7F876FCD0A2F}" type="pres">
      <dgm:prSet presAssocID="{F5287809-3C15-4CCC-8752-80339C1152A5}" presName="connTx" presStyleLbl="sibTrans2D1" presStyleIdx="0" presStyleCnt="1"/>
      <dgm:spPr/>
      <dgm:t>
        <a:bodyPr/>
        <a:lstStyle/>
        <a:p>
          <a:endParaRPr lang="en-US"/>
        </a:p>
      </dgm:t>
    </dgm:pt>
    <dgm:pt modelId="{496864C7-FE7D-4DDB-B363-166C7F967B11}" type="pres">
      <dgm:prSet presAssocID="{5D787C97-D980-4440-B210-928D6982299A}" presName="composite" presStyleCnt="0"/>
      <dgm:spPr/>
    </dgm:pt>
    <dgm:pt modelId="{EE1DFB8A-86A2-4C34-92A7-723C55E7CCDF}" type="pres">
      <dgm:prSet presAssocID="{5D787C97-D980-4440-B210-928D6982299A}" presName="parTx" presStyleLbl="node1" presStyleIdx="0" presStyleCnt="2">
        <dgm:presLayoutVars>
          <dgm:chMax val="0"/>
          <dgm:chPref val="0"/>
          <dgm:bulletEnabled val="1"/>
        </dgm:presLayoutVars>
      </dgm:prSet>
      <dgm:spPr/>
      <dgm:t>
        <a:bodyPr/>
        <a:lstStyle/>
        <a:p>
          <a:endParaRPr lang="en-US"/>
        </a:p>
      </dgm:t>
    </dgm:pt>
    <dgm:pt modelId="{6BB0ABCB-2373-47ED-9774-278F8EE9E9B2}" type="pres">
      <dgm:prSet presAssocID="{5D787C97-D980-4440-B210-928D6982299A}" presName="parSh" presStyleLbl="node1" presStyleIdx="1" presStyleCnt="2"/>
      <dgm:spPr/>
      <dgm:t>
        <a:bodyPr/>
        <a:lstStyle/>
        <a:p>
          <a:endParaRPr lang="en-US"/>
        </a:p>
      </dgm:t>
    </dgm:pt>
    <dgm:pt modelId="{93C83A52-6E6B-41FD-9424-D118FD751CED}" type="pres">
      <dgm:prSet presAssocID="{5D787C97-D980-4440-B210-928D6982299A}" presName="desTx" presStyleLbl="fgAcc1" presStyleIdx="1" presStyleCnt="2">
        <dgm:presLayoutVars>
          <dgm:bulletEnabled val="1"/>
        </dgm:presLayoutVars>
      </dgm:prSet>
      <dgm:spPr/>
      <dgm:t>
        <a:bodyPr/>
        <a:lstStyle/>
        <a:p>
          <a:endParaRPr lang="en-US"/>
        </a:p>
      </dgm:t>
    </dgm:pt>
  </dgm:ptLst>
  <dgm:cxnLst>
    <dgm:cxn modelId="{EC1E9F7C-E8B1-4A3B-BAC9-7A1230613869}" type="presOf" srcId="{5D787C97-D980-4440-B210-928D6982299A}" destId="{EE1DFB8A-86A2-4C34-92A7-723C55E7CCDF}" srcOrd="0" destOrd="0" presId="urn:microsoft.com/office/officeart/2005/8/layout/process3"/>
    <dgm:cxn modelId="{A68819FE-7568-4FE1-B581-7E5863A83153}" type="presOf" srcId="{51FB8555-540F-4EF7-8D46-8ABB018A3B6F}" destId="{FBC3A0BC-9D8F-4C7B-B285-510A780E04E4}" srcOrd="0" destOrd="0" presId="urn:microsoft.com/office/officeart/2005/8/layout/process3"/>
    <dgm:cxn modelId="{EB088E4B-0A2D-4FAE-98F7-679D9462748A}" type="presOf" srcId="{5D787C97-D980-4440-B210-928D6982299A}" destId="{6BB0ABCB-2373-47ED-9774-278F8EE9E9B2}" srcOrd="1" destOrd="0" presId="urn:microsoft.com/office/officeart/2005/8/layout/process3"/>
    <dgm:cxn modelId="{D735CEB7-C537-4EB1-B47E-8C0A39B59309}" srcId="{5D787C97-D980-4440-B210-928D6982299A}" destId="{89EC74D7-8ED6-4609-997D-DDAF8AB36679}" srcOrd="0" destOrd="0" parTransId="{0698AAB8-4775-4A7F-A278-8DD90161C1F5}" sibTransId="{17559087-0E7E-42E7-8DC5-4B772FD58A02}"/>
    <dgm:cxn modelId="{E359B758-F406-4829-A72E-72DC9CEB1A9D}" type="presOf" srcId="{C1C0BC68-A810-4B5F-92EF-C6470DBD2260}" destId="{3712DD02-33A5-46B6-B0E6-E3B73C051486}" srcOrd="0" destOrd="0" presId="urn:microsoft.com/office/officeart/2005/8/layout/process3"/>
    <dgm:cxn modelId="{6F2A7C66-5040-4FFE-BDCE-105323E1A2EA}" srcId="{5D787C97-D980-4440-B210-928D6982299A}" destId="{599D2F09-0E1B-468B-A5D6-14BD80DAF177}" srcOrd="1" destOrd="0" parTransId="{BC13E64C-760A-4EDA-981F-164907EA837B}" sibTransId="{6FA0771B-1402-407B-9075-D8F638E51200}"/>
    <dgm:cxn modelId="{3E36C147-D162-44F7-9CA4-41D63852FB5D}" type="presOf" srcId="{58232C57-E9F2-40ED-B2DF-8614BAECEB45}" destId="{9D677988-374B-4BBA-B73C-8BE59201B4AA}" srcOrd="0" destOrd="1" presId="urn:microsoft.com/office/officeart/2005/8/layout/process3"/>
    <dgm:cxn modelId="{E25CC5FC-6634-43C9-B82A-600821DFEB2A}" srcId="{51FB8555-540F-4EF7-8D46-8ABB018A3B6F}" destId="{C1C0BC68-A810-4B5F-92EF-C6470DBD2260}" srcOrd="0" destOrd="0" parTransId="{DCC0BBCA-D868-4FF6-B174-2CC347601C09}" sibTransId="{F5287809-3C15-4CCC-8752-80339C1152A5}"/>
    <dgm:cxn modelId="{87BE6BD6-C499-4615-8EF5-B677B4CFE8C6}" srcId="{51FB8555-540F-4EF7-8D46-8ABB018A3B6F}" destId="{5D787C97-D980-4440-B210-928D6982299A}" srcOrd="1" destOrd="0" parTransId="{D85245B8-A960-43B4-AB37-E2A2097E6463}" sibTransId="{C1CF9C7E-E63B-423A-9EB1-3CB2E27F093C}"/>
    <dgm:cxn modelId="{6037C22C-2D38-41B0-8630-4CC3B917C86A}" srcId="{C1C0BC68-A810-4B5F-92EF-C6470DBD2260}" destId="{58232C57-E9F2-40ED-B2DF-8614BAECEB45}" srcOrd="1" destOrd="0" parTransId="{669CC350-A1F6-4402-A441-0F02939B6B63}" sibTransId="{C811ADFB-5DFD-438C-9BBA-F05C24EC8E19}"/>
    <dgm:cxn modelId="{4C6667EF-B515-4AD7-B1AE-F2348ABE3E9E}" srcId="{C1C0BC68-A810-4B5F-92EF-C6470DBD2260}" destId="{EC30385C-94E2-463C-9938-AC727EF3A0BD}" srcOrd="0" destOrd="0" parTransId="{58DF4C60-3566-42CD-B46D-A4F7342C86B5}" sibTransId="{08A01995-8A59-4BE3-9C91-CE9AECB335DE}"/>
    <dgm:cxn modelId="{439DF1A5-7F2B-4CEA-A227-28097B19E498}" type="presOf" srcId="{89EC74D7-8ED6-4609-997D-DDAF8AB36679}" destId="{93C83A52-6E6B-41FD-9424-D118FD751CED}" srcOrd="0" destOrd="0" presId="urn:microsoft.com/office/officeart/2005/8/layout/process3"/>
    <dgm:cxn modelId="{49EB6703-EA1F-4957-BF3C-43DFD780A52F}" type="presOf" srcId="{F5287809-3C15-4CCC-8752-80339C1152A5}" destId="{51EA4E37-9197-43C9-9502-961CC2F00719}" srcOrd="0" destOrd="0" presId="urn:microsoft.com/office/officeart/2005/8/layout/process3"/>
    <dgm:cxn modelId="{84D5790F-C5C5-45A9-B2AB-848D128D4071}" type="presOf" srcId="{599D2F09-0E1B-468B-A5D6-14BD80DAF177}" destId="{93C83A52-6E6B-41FD-9424-D118FD751CED}" srcOrd="0" destOrd="1" presId="urn:microsoft.com/office/officeart/2005/8/layout/process3"/>
    <dgm:cxn modelId="{035D5513-6A53-4B34-885B-3690395A9C80}" type="presOf" srcId="{F5287809-3C15-4CCC-8752-80339C1152A5}" destId="{6D356879-97F7-4A4F-8954-7F876FCD0A2F}" srcOrd="1" destOrd="0" presId="urn:microsoft.com/office/officeart/2005/8/layout/process3"/>
    <dgm:cxn modelId="{2CC75938-A94B-40DD-A46E-A73EFE8FDCCD}" type="presOf" srcId="{EC30385C-94E2-463C-9938-AC727EF3A0BD}" destId="{9D677988-374B-4BBA-B73C-8BE59201B4AA}" srcOrd="0" destOrd="0" presId="urn:microsoft.com/office/officeart/2005/8/layout/process3"/>
    <dgm:cxn modelId="{D9AF0E22-7C7F-46D0-A258-9DBA8FA3DBFF}" type="presOf" srcId="{C1C0BC68-A810-4B5F-92EF-C6470DBD2260}" destId="{DB36A994-60A6-447D-8D30-19D2F536511E}" srcOrd="1" destOrd="0" presId="urn:microsoft.com/office/officeart/2005/8/layout/process3"/>
    <dgm:cxn modelId="{919BF25F-7D36-48E1-AB55-19CBC76C64D6}" type="presParOf" srcId="{FBC3A0BC-9D8F-4C7B-B285-510A780E04E4}" destId="{ED22D1AC-1FA4-4D39-85EB-648D2E2E4B05}" srcOrd="0" destOrd="0" presId="urn:microsoft.com/office/officeart/2005/8/layout/process3"/>
    <dgm:cxn modelId="{1242E9A2-338B-4E1D-8425-F1930C1FD1CE}" type="presParOf" srcId="{ED22D1AC-1FA4-4D39-85EB-648D2E2E4B05}" destId="{3712DD02-33A5-46B6-B0E6-E3B73C051486}" srcOrd="0" destOrd="0" presId="urn:microsoft.com/office/officeart/2005/8/layout/process3"/>
    <dgm:cxn modelId="{93951B44-DC36-4FB9-A662-D7EF95C69F59}" type="presParOf" srcId="{ED22D1AC-1FA4-4D39-85EB-648D2E2E4B05}" destId="{DB36A994-60A6-447D-8D30-19D2F536511E}" srcOrd="1" destOrd="0" presId="urn:microsoft.com/office/officeart/2005/8/layout/process3"/>
    <dgm:cxn modelId="{4B618E5C-23DA-4CC1-B370-1783E5A7DD51}" type="presParOf" srcId="{ED22D1AC-1FA4-4D39-85EB-648D2E2E4B05}" destId="{9D677988-374B-4BBA-B73C-8BE59201B4AA}" srcOrd="2" destOrd="0" presId="urn:microsoft.com/office/officeart/2005/8/layout/process3"/>
    <dgm:cxn modelId="{960A4299-C0B9-44E1-B079-ABCB36EBE928}" type="presParOf" srcId="{FBC3A0BC-9D8F-4C7B-B285-510A780E04E4}" destId="{51EA4E37-9197-43C9-9502-961CC2F00719}" srcOrd="1" destOrd="0" presId="urn:microsoft.com/office/officeart/2005/8/layout/process3"/>
    <dgm:cxn modelId="{DD17E2A9-73D4-404A-99C8-A28A1A32FAD0}" type="presParOf" srcId="{51EA4E37-9197-43C9-9502-961CC2F00719}" destId="{6D356879-97F7-4A4F-8954-7F876FCD0A2F}" srcOrd="0" destOrd="0" presId="urn:microsoft.com/office/officeart/2005/8/layout/process3"/>
    <dgm:cxn modelId="{E5500DFE-9EFD-42E8-A0A1-8D0CED7AF569}" type="presParOf" srcId="{FBC3A0BC-9D8F-4C7B-B285-510A780E04E4}" destId="{496864C7-FE7D-4DDB-B363-166C7F967B11}" srcOrd="2" destOrd="0" presId="urn:microsoft.com/office/officeart/2005/8/layout/process3"/>
    <dgm:cxn modelId="{1B5FECA6-7A80-4A02-8E68-C8BC0F66BB0F}" type="presParOf" srcId="{496864C7-FE7D-4DDB-B363-166C7F967B11}" destId="{EE1DFB8A-86A2-4C34-92A7-723C55E7CCDF}" srcOrd="0" destOrd="0" presId="urn:microsoft.com/office/officeart/2005/8/layout/process3"/>
    <dgm:cxn modelId="{F2C83D5B-620C-4D7B-A0CF-8FDD12606A45}" type="presParOf" srcId="{496864C7-FE7D-4DDB-B363-166C7F967B11}" destId="{6BB0ABCB-2373-47ED-9774-278F8EE9E9B2}" srcOrd="1" destOrd="0" presId="urn:microsoft.com/office/officeart/2005/8/layout/process3"/>
    <dgm:cxn modelId="{DA133F4C-4DCD-4AFB-95BA-A46090A1E6F9}" type="presParOf" srcId="{496864C7-FE7D-4DDB-B363-166C7F967B11}" destId="{93C83A52-6E6B-41FD-9424-D118FD751CE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6A994-60A6-447D-8D30-19D2F536511E}">
      <dsp:nvSpPr>
        <dsp:cNvPr id="0" name=""/>
        <dsp:cNvSpPr/>
      </dsp:nvSpPr>
      <dsp:spPr>
        <a:xfrm>
          <a:off x="3782" y="48615"/>
          <a:ext cx="3246618" cy="18148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118110" numCol="1" spcCol="1270" anchor="t" anchorCtr="0">
          <a:noAutofit/>
        </a:bodyPr>
        <a:lstStyle/>
        <a:p>
          <a:pPr lvl="0" algn="l" defTabSz="1377950">
            <a:lnSpc>
              <a:spcPct val="90000"/>
            </a:lnSpc>
            <a:spcBef>
              <a:spcPct val="0"/>
            </a:spcBef>
            <a:spcAft>
              <a:spcPct val="35000"/>
            </a:spcAft>
          </a:pPr>
          <a:r>
            <a:rPr lang="vi-VN" sz="3100" kern="1200" dirty="0" smtClean="0">
              <a:latin typeface="+mj-lt"/>
            </a:rPr>
            <a:t>Tiết 24. Đèn điện</a:t>
          </a:r>
          <a:endParaRPr lang="en-US" sz="3100" kern="1200" dirty="0">
            <a:latin typeface="+mj-lt"/>
          </a:endParaRPr>
        </a:p>
      </dsp:txBody>
      <dsp:txXfrm>
        <a:off x="3782" y="48615"/>
        <a:ext cx="3246618" cy="1209868"/>
      </dsp:txXfrm>
    </dsp:sp>
    <dsp:sp modelId="{9D677988-374B-4BBA-B73C-8BE59201B4AA}">
      <dsp:nvSpPr>
        <dsp:cNvPr id="0" name=""/>
        <dsp:cNvSpPr/>
      </dsp:nvSpPr>
      <dsp:spPr>
        <a:xfrm>
          <a:off x="668752" y="1258484"/>
          <a:ext cx="3246618" cy="28458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285750" lvl="1" indent="-285750" algn="l" defTabSz="1377950">
            <a:lnSpc>
              <a:spcPct val="90000"/>
            </a:lnSpc>
            <a:spcBef>
              <a:spcPct val="0"/>
            </a:spcBef>
            <a:spcAft>
              <a:spcPct val="15000"/>
            </a:spcAft>
            <a:buChar char="••"/>
          </a:pPr>
          <a:r>
            <a:rPr lang="vi-VN" sz="3100" kern="1200" dirty="0" smtClean="0">
              <a:latin typeface="+mj-lt"/>
            </a:rPr>
            <a:t>I. Khái quát chung</a:t>
          </a:r>
          <a:endParaRPr lang="en-US" sz="3100" kern="1200" dirty="0">
            <a:latin typeface="+mj-lt"/>
          </a:endParaRPr>
        </a:p>
        <a:p>
          <a:pPr marL="285750" lvl="1" indent="-285750" algn="l" defTabSz="1377950">
            <a:lnSpc>
              <a:spcPct val="90000"/>
            </a:lnSpc>
            <a:spcBef>
              <a:spcPct val="0"/>
            </a:spcBef>
            <a:spcAft>
              <a:spcPct val="15000"/>
            </a:spcAft>
            <a:buChar char="••"/>
          </a:pPr>
          <a:r>
            <a:rPr lang="vi-VN" sz="3100" kern="1200" dirty="0" smtClean="0">
              <a:latin typeface="+mj-lt"/>
            </a:rPr>
            <a:t>II.Một số loại đèn thông dụng</a:t>
          </a:r>
          <a:endParaRPr lang="en-US" sz="3100" kern="1200" dirty="0">
            <a:latin typeface="+mj-lt"/>
          </a:endParaRPr>
        </a:p>
      </dsp:txBody>
      <dsp:txXfrm>
        <a:off x="752103" y="1341835"/>
        <a:ext cx="3079916" cy="2679098"/>
      </dsp:txXfrm>
    </dsp:sp>
    <dsp:sp modelId="{51EA4E37-9197-43C9-9502-961CC2F00719}">
      <dsp:nvSpPr>
        <dsp:cNvPr id="0" name=""/>
        <dsp:cNvSpPr/>
      </dsp:nvSpPr>
      <dsp:spPr>
        <a:xfrm>
          <a:off x="3742576" y="249392"/>
          <a:ext cx="1043412" cy="808314"/>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3742576" y="411055"/>
        <a:ext cx="800918" cy="484988"/>
      </dsp:txXfrm>
    </dsp:sp>
    <dsp:sp modelId="{6BB0ABCB-2373-47ED-9774-278F8EE9E9B2}">
      <dsp:nvSpPr>
        <dsp:cNvPr id="0" name=""/>
        <dsp:cNvSpPr/>
      </dsp:nvSpPr>
      <dsp:spPr>
        <a:xfrm>
          <a:off x="5219103" y="48615"/>
          <a:ext cx="3246618" cy="18148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118110" numCol="1" spcCol="1270" anchor="t" anchorCtr="0">
          <a:noAutofit/>
        </a:bodyPr>
        <a:lstStyle/>
        <a:p>
          <a:pPr lvl="0" algn="l" defTabSz="1377950">
            <a:lnSpc>
              <a:spcPct val="90000"/>
            </a:lnSpc>
            <a:spcBef>
              <a:spcPct val="0"/>
            </a:spcBef>
            <a:spcAft>
              <a:spcPct val="35000"/>
            </a:spcAft>
          </a:pPr>
          <a:r>
            <a:rPr lang="vi-VN" sz="3100" kern="1200" dirty="0" smtClean="0">
              <a:latin typeface="+mj-lt"/>
            </a:rPr>
            <a:t>Tiết 25. Thực hành:Đèn điện</a:t>
          </a:r>
          <a:endParaRPr lang="en-US" sz="3100" kern="1200" dirty="0">
            <a:latin typeface="+mj-lt"/>
          </a:endParaRPr>
        </a:p>
      </dsp:txBody>
      <dsp:txXfrm>
        <a:off x="5219103" y="48615"/>
        <a:ext cx="3246618" cy="1209868"/>
      </dsp:txXfrm>
    </dsp:sp>
    <dsp:sp modelId="{93C83A52-6E6B-41FD-9424-D118FD751CED}">
      <dsp:nvSpPr>
        <dsp:cNvPr id="0" name=""/>
        <dsp:cNvSpPr/>
      </dsp:nvSpPr>
      <dsp:spPr>
        <a:xfrm>
          <a:off x="5884073" y="1258484"/>
          <a:ext cx="3246618" cy="28458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285750" lvl="1" indent="-285750" algn="l" defTabSz="1377950">
            <a:lnSpc>
              <a:spcPct val="90000"/>
            </a:lnSpc>
            <a:spcBef>
              <a:spcPct val="0"/>
            </a:spcBef>
            <a:spcAft>
              <a:spcPct val="15000"/>
            </a:spcAft>
            <a:buChar char="••"/>
          </a:pPr>
          <a:r>
            <a:rPr lang="vi-VN" sz="3100" kern="1200" dirty="0" smtClean="0">
              <a:latin typeface="+mj-lt"/>
            </a:rPr>
            <a:t>I. Chuẩn bị</a:t>
          </a:r>
          <a:endParaRPr lang="en-US" sz="3100" kern="1200" dirty="0">
            <a:latin typeface="+mj-lt"/>
          </a:endParaRPr>
        </a:p>
        <a:p>
          <a:pPr marL="285750" lvl="1" indent="-285750" algn="l" defTabSz="1377950">
            <a:lnSpc>
              <a:spcPct val="90000"/>
            </a:lnSpc>
            <a:spcBef>
              <a:spcPct val="0"/>
            </a:spcBef>
            <a:spcAft>
              <a:spcPct val="15000"/>
            </a:spcAft>
            <a:buChar char="••"/>
          </a:pPr>
          <a:r>
            <a:rPr lang="vi-VN" sz="3100" kern="1200" dirty="0" smtClean="0">
              <a:latin typeface="+mj-lt"/>
            </a:rPr>
            <a:t>II. Nội dung và trình tự thực hành</a:t>
          </a:r>
          <a:endParaRPr lang="en-US" sz="3100" kern="1200" dirty="0">
            <a:latin typeface="+mj-lt"/>
          </a:endParaRPr>
        </a:p>
      </dsp:txBody>
      <dsp:txXfrm>
        <a:off x="5967424" y="1341835"/>
        <a:ext cx="3079916" cy="26790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8/26/2021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8/26/2021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8/26/2021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8/26/2021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8/26/2021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8/26/2021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8/26/2021</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t>8/26/2021</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8/26/2021</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8/26/2021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8/26/2021</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8/26/2021</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8/26/2021</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dirty="0" smtClean="0"/>
              <a:t>BÀI 11: ĐÈN ĐIỆN</a:t>
            </a:r>
            <a:endParaRPr lang="en-US" dirty="0"/>
          </a:p>
        </p:txBody>
      </p:sp>
      <p:sp>
        <p:nvSpPr>
          <p:cNvPr id="5" name="Subtitle 4"/>
          <p:cNvSpPr>
            <a:spLocks noGrp="1"/>
          </p:cNvSpPr>
          <p:nvPr>
            <p:ph type="subTitle" idx="1"/>
          </p:nvPr>
        </p:nvSpPr>
        <p:spPr>
          <a:xfrm>
            <a:off x="4186664" y="3378438"/>
            <a:ext cx="6916336" cy="1771600"/>
          </a:xfrm>
        </p:spPr>
        <p:txBody>
          <a:bodyPr>
            <a:normAutofit/>
          </a:bodyPr>
          <a:lstStyle/>
          <a:p>
            <a:r>
              <a:rPr lang="vi-VN" i="1" dirty="0" smtClean="0"/>
              <a:t>GV: Phạm Thị Nhàn</a:t>
            </a:r>
          </a:p>
          <a:p>
            <a:endParaRPr lang="en-US"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4321" y="344774"/>
            <a:ext cx="9144000" cy="769441"/>
          </a:xfrm>
          <a:prstGeom prst="rect">
            <a:avLst/>
          </a:prstGeom>
          <a:noFill/>
        </p:spPr>
        <p:txBody>
          <a:bodyPr wrap="square" rtlCol="0">
            <a:spAutoFit/>
          </a:bodyPr>
          <a:lstStyle/>
          <a:p>
            <a:r>
              <a:rPr lang="vi-VN" sz="4400" dirty="0" smtClean="0">
                <a:latin typeface="+mj-lt"/>
              </a:rPr>
              <a:t>II. Một số loại đèn thông dụng</a:t>
            </a:r>
            <a:endParaRPr lang="en-US" sz="44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622597891"/>
              </p:ext>
            </p:extLst>
          </p:nvPr>
        </p:nvGraphicFramePr>
        <p:xfrm>
          <a:off x="1" y="1114216"/>
          <a:ext cx="12192000" cy="5801959"/>
        </p:xfrm>
        <a:graphic>
          <a:graphicData uri="http://schemas.openxmlformats.org/drawingml/2006/table">
            <a:tbl>
              <a:tblPr firstRow="1" firstCol="1" bandRow="1">
                <a:tableStyleId>{16D9F66E-5EB9-4882-86FB-DCBF35E3C3E4}</a:tableStyleId>
              </a:tblPr>
              <a:tblGrid>
                <a:gridCol w="1693888"/>
                <a:gridCol w="3282845"/>
                <a:gridCol w="4242217"/>
                <a:gridCol w="2973050"/>
              </a:tblGrid>
              <a:tr h="864486">
                <a:tc>
                  <a:txBody>
                    <a:bodyPr/>
                    <a:lstStyle/>
                    <a:p>
                      <a:pPr algn="ctr">
                        <a:lnSpc>
                          <a:spcPct val="120000"/>
                        </a:lnSpc>
                        <a:spcAft>
                          <a:spcPts val="0"/>
                        </a:spcAft>
                      </a:pPr>
                      <a:r>
                        <a:rPr lang="nl-NL" sz="2100" dirty="0">
                          <a:effectLst/>
                        </a:rPr>
                        <a:t>Các loại đèn điện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gn="ctr">
                        <a:lnSpc>
                          <a:spcPct val="120000"/>
                        </a:lnSpc>
                        <a:spcAft>
                          <a:spcPts val="0"/>
                        </a:spcAft>
                      </a:pPr>
                      <a:r>
                        <a:rPr lang="nl-NL" sz="2100" dirty="0">
                          <a:effectLst/>
                        </a:rPr>
                        <a:t>Cấu tạo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gn="ctr">
                        <a:lnSpc>
                          <a:spcPct val="120000"/>
                        </a:lnSpc>
                        <a:spcAft>
                          <a:spcPts val="0"/>
                        </a:spcAft>
                      </a:pPr>
                      <a:r>
                        <a:rPr lang="nl-NL" sz="2100" dirty="0">
                          <a:effectLst/>
                        </a:rPr>
                        <a:t>Nguyên lý làm việc</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gn="ctr">
                        <a:lnSpc>
                          <a:spcPct val="120000"/>
                        </a:lnSpc>
                        <a:spcAft>
                          <a:spcPts val="0"/>
                        </a:spcAft>
                      </a:pPr>
                      <a:r>
                        <a:rPr lang="nl-NL" sz="2100" dirty="0">
                          <a:effectLst/>
                        </a:rPr>
                        <a:t>Thông số kỹ thuật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r>
              <a:tr h="1094282">
                <a:tc>
                  <a:txBody>
                    <a:bodyPr/>
                    <a:lstStyle/>
                    <a:p>
                      <a:pPr>
                        <a:lnSpc>
                          <a:spcPct val="120000"/>
                        </a:lnSpc>
                        <a:spcAft>
                          <a:spcPts val="0"/>
                        </a:spcAft>
                      </a:pPr>
                      <a:r>
                        <a:rPr lang="nl-NL" sz="2100" dirty="0">
                          <a:effectLst/>
                        </a:rPr>
                        <a:t>Bóng đèn sợi đốt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nl-NL" sz="1800" dirty="0">
                          <a:effectLst/>
                          <a:latin typeface="Tahoma (Headings)"/>
                        </a:rPr>
                        <a:t> </a:t>
                      </a:r>
                      <a:r>
                        <a:rPr lang="vi-VN" sz="1800" kern="1200" dirty="0" err="1" smtClean="0">
                          <a:solidFill>
                            <a:schemeClr val="dk1"/>
                          </a:solidFill>
                          <a:effectLst/>
                          <a:latin typeface="Tahoma (Headings)"/>
                          <a:ea typeface="+mn-ea"/>
                          <a:cs typeface="+mn-cs"/>
                        </a:rPr>
                        <a:t>G</a:t>
                      </a:r>
                      <a:r>
                        <a:rPr lang="en-US" sz="1800" kern="1200" dirty="0" err="1" smtClean="0">
                          <a:solidFill>
                            <a:schemeClr val="dk1"/>
                          </a:solidFill>
                          <a:effectLst/>
                          <a:latin typeface="Tahoma (Headings)"/>
                          <a:ea typeface="+mn-ea"/>
                          <a:cs typeface="+mn-cs"/>
                        </a:rPr>
                        <a:t>ồm</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có</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ba</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bộ</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phận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chính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bóng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thuỷ</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tinh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sợi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đốt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và</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đuôi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đèn</a:t>
                      </a:r>
                      <a:r>
                        <a:rPr lang="en-US" sz="1800" kern="1200" dirty="0" smtClean="0">
                          <a:solidFill>
                            <a:schemeClr val="dk1"/>
                          </a:solidFill>
                          <a:effectLst/>
                          <a:latin typeface="Tahoma (Headings)"/>
                          <a:ea typeface="+mn-ea"/>
                          <a:cs typeface="+mn-cs"/>
                        </a:rPr>
                        <a:t>.</a:t>
                      </a:r>
                    </a:p>
                    <a:p>
                      <a:pPr>
                        <a:lnSpc>
                          <a:spcPct val="120000"/>
                        </a:lnSpc>
                        <a:spcAft>
                          <a:spcPts val="0"/>
                        </a:spcAft>
                      </a:pPr>
                      <a:endParaRPr lang="en-US" sz="1800" dirty="0">
                        <a:effectLst/>
                        <a:latin typeface="Tahoma (Headings)"/>
                        <a:ea typeface="Times New Roman" panose="02020603050405020304" pitchFamily="18" charset="0"/>
                        <a:cs typeface="Times New Roman" panose="02020603050405020304" pitchFamily="18" charset="0"/>
                      </a:endParaRPr>
                    </a:p>
                  </a:txBody>
                  <a:tcPr marL="64353" marR="64353" marT="0" marB="0"/>
                </a:tc>
                <a:tc>
                  <a:txBody>
                    <a:bodyPr/>
                    <a:lstStyle/>
                    <a:p>
                      <a:r>
                        <a:rPr lang="nl-NL" sz="1800" dirty="0">
                          <a:effectLst/>
                          <a:latin typeface="Tahoma (Headings)"/>
                        </a:rPr>
                        <a:t> </a:t>
                      </a:r>
                      <a:r>
                        <a:rPr lang="en-US" sz="1800" kern="1200" dirty="0" err="1" smtClean="0">
                          <a:solidFill>
                            <a:schemeClr val="dk1"/>
                          </a:solidFill>
                          <a:effectLst/>
                          <a:latin typeface="Tahoma (Headings)"/>
                          <a:ea typeface="+mn-ea"/>
                          <a:cs typeface="+mn-cs"/>
                        </a:rPr>
                        <a:t>Khi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hoạt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động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dòng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điện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chạy</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trong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sợi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đốt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của</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bóng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đèn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làm</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cho</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sợi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đốt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nóng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lên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đến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nhiệt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độ</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rất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cao</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và</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phát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sáng</a:t>
                      </a:r>
                      <a:endParaRPr lang="en-US" sz="1800" kern="1200" dirty="0">
                        <a:solidFill>
                          <a:schemeClr val="dk1"/>
                        </a:solidFill>
                        <a:effectLst/>
                        <a:latin typeface="Tahoma (Headings)"/>
                        <a:ea typeface="+mn-ea"/>
                        <a:cs typeface="+mn-cs"/>
                      </a:endParaRPr>
                    </a:p>
                  </a:txBody>
                  <a:tcPr marL="64353" marR="64353" marT="0" marB="0"/>
                </a:tc>
                <a:tc>
                  <a:txBody>
                    <a:bodyPr/>
                    <a:lstStyle/>
                    <a:p>
                      <a:r>
                        <a:rPr lang="nl-NL" sz="1800" dirty="0">
                          <a:effectLst/>
                          <a:latin typeface="Tahoma (Headings)"/>
                        </a:rPr>
                        <a:t> </a:t>
                      </a:r>
                      <a:r>
                        <a:rPr lang="en-US" sz="1800" kern="1200" dirty="0" smtClean="0">
                          <a:solidFill>
                            <a:schemeClr val="dk1"/>
                          </a:solidFill>
                          <a:effectLst/>
                          <a:latin typeface="Tahoma (Headings)"/>
                          <a:ea typeface="+mn-ea"/>
                          <a:cs typeface="+mn-cs"/>
                        </a:rPr>
                        <a:t>110V/15</a:t>
                      </a:r>
                      <a:r>
                        <a:rPr lang="vi-VN" sz="1800" b="0" i="0" u="none" strike="noStrike" kern="1200" dirty="0" smtClean="0">
                          <a:solidFill>
                            <a:schemeClr val="dk1"/>
                          </a:solidFill>
                          <a:effectLst/>
                          <a:latin typeface="Tahoma (Headings)"/>
                          <a:ea typeface="+mn-ea"/>
                          <a:cs typeface="+mn-cs"/>
                        </a:rPr>
                        <a:t>W, </a:t>
                      </a:r>
                      <a:r>
                        <a:rPr lang="en-US" sz="1800" kern="1200" dirty="0" smtClean="0">
                          <a:solidFill>
                            <a:schemeClr val="dk1"/>
                          </a:solidFill>
                          <a:effectLst/>
                          <a:latin typeface="Tahoma (Headings)"/>
                          <a:ea typeface="+mn-ea"/>
                          <a:cs typeface="+mn-cs"/>
                        </a:rPr>
                        <a:t>110V/100</a:t>
                      </a:r>
                      <a:r>
                        <a:rPr lang="vi-VN" sz="1800" b="0" i="0" u="none" strike="noStrike" kern="1200" dirty="0" smtClean="0">
                          <a:solidFill>
                            <a:schemeClr val="dk1"/>
                          </a:solidFill>
                          <a:effectLst/>
                          <a:latin typeface="Tahoma (Headings)"/>
                          <a:ea typeface="+mn-ea"/>
                          <a:cs typeface="+mn-cs"/>
                        </a:rPr>
                        <a:t>W, 220</a:t>
                      </a:r>
                      <a:r>
                        <a:rPr lang="en-US" sz="1800" kern="1200" dirty="0" smtClean="0">
                          <a:solidFill>
                            <a:schemeClr val="dk1"/>
                          </a:solidFill>
                          <a:effectLst/>
                          <a:latin typeface="Tahoma (Headings)"/>
                          <a:ea typeface="+mn-ea"/>
                          <a:cs typeface="+mn-cs"/>
                        </a:rPr>
                        <a:t>V/25</a:t>
                      </a:r>
                      <a:r>
                        <a:rPr lang="vi-VN" sz="1800" b="0" i="0" u="none" strike="noStrike" kern="1200" dirty="0" smtClean="0">
                          <a:solidFill>
                            <a:schemeClr val="dk1"/>
                          </a:solidFill>
                          <a:effectLst/>
                          <a:latin typeface="Tahoma (Headings)"/>
                          <a:ea typeface="+mn-ea"/>
                          <a:cs typeface="+mn-cs"/>
                        </a:rPr>
                        <a:t>W, 220</a:t>
                      </a:r>
                      <a:r>
                        <a:rPr lang="en-US" sz="1800" kern="1200" dirty="0" smtClean="0">
                          <a:solidFill>
                            <a:schemeClr val="dk1"/>
                          </a:solidFill>
                          <a:effectLst/>
                          <a:latin typeface="Tahoma (Headings)"/>
                          <a:ea typeface="+mn-ea"/>
                          <a:cs typeface="+mn-cs"/>
                        </a:rPr>
                        <a:t>V/40</a:t>
                      </a:r>
                      <a:r>
                        <a:rPr lang="vi-VN" sz="1800" b="0" i="0" u="none" strike="noStrike" kern="1200" dirty="0" smtClean="0">
                          <a:solidFill>
                            <a:schemeClr val="dk1"/>
                          </a:solidFill>
                          <a:effectLst/>
                          <a:latin typeface="Tahoma (Headings)"/>
                          <a:ea typeface="+mn-ea"/>
                          <a:cs typeface="+mn-cs"/>
                        </a:rPr>
                        <a:t>W, 220V/60W, 220</a:t>
                      </a:r>
                      <a:r>
                        <a:rPr lang="en-US" sz="1800" kern="1200" dirty="0" smtClean="0">
                          <a:solidFill>
                            <a:schemeClr val="dk1"/>
                          </a:solidFill>
                          <a:effectLst/>
                          <a:latin typeface="Tahoma (Headings)"/>
                          <a:ea typeface="+mn-ea"/>
                          <a:cs typeface="+mn-cs"/>
                        </a:rPr>
                        <a:t>V/75</a:t>
                      </a:r>
                      <a:r>
                        <a:rPr lang="vi-VN" sz="1800" b="0" i="0" u="none" strike="noStrike" kern="1200" dirty="0" smtClean="0">
                          <a:solidFill>
                            <a:schemeClr val="dk1"/>
                          </a:solidFill>
                          <a:effectLst/>
                          <a:latin typeface="Tahoma (Headings)"/>
                          <a:ea typeface="+mn-ea"/>
                          <a:cs typeface="+mn-cs"/>
                        </a:rPr>
                        <a:t>W, 220V/100W.</a:t>
                      </a:r>
                      <a:endParaRPr lang="en-US" sz="1800" kern="1200" dirty="0">
                        <a:solidFill>
                          <a:schemeClr val="dk1"/>
                        </a:solidFill>
                        <a:effectLst/>
                        <a:latin typeface="Tahoma (Headings)"/>
                        <a:ea typeface="+mn-ea"/>
                        <a:cs typeface="+mn-cs"/>
                      </a:endParaRPr>
                    </a:p>
                  </a:txBody>
                  <a:tcPr marL="64353" marR="64353" marT="0" marB="0"/>
                </a:tc>
              </a:tr>
              <a:tr h="1316449">
                <a:tc>
                  <a:txBody>
                    <a:bodyPr/>
                    <a:lstStyle/>
                    <a:p>
                      <a:pPr>
                        <a:lnSpc>
                          <a:spcPct val="120000"/>
                        </a:lnSpc>
                        <a:spcAft>
                          <a:spcPts val="0"/>
                        </a:spcAft>
                      </a:pPr>
                      <a:r>
                        <a:rPr lang="nl-NL" sz="2100">
                          <a:effectLst/>
                        </a:rPr>
                        <a:t>Bóng đèn huỳnh quang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r>
                        <a:rPr lang="nl-NL" sz="1800" dirty="0">
                          <a:effectLst/>
                          <a:latin typeface="Tahoma (Headings)"/>
                        </a:rPr>
                        <a:t> </a:t>
                      </a:r>
                      <a:r>
                        <a:rPr lang="vi-VN" sz="1800" kern="1200" dirty="0" err="1" smtClean="0">
                          <a:solidFill>
                            <a:schemeClr val="dk1"/>
                          </a:solidFill>
                          <a:effectLst/>
                          <a:latin typeface="Tahoma (Headings)"/>
                          <a:ea typeface="+mn-ea"/>
                          <a:cs typeface="+mn-cs"/>
                        </a:rPr>
                        <a:t>G</a:t>
                      </a:r>
                      <a:r>
                        <a:rPr lang="en-US" sz="1800" kern="1200" dirty="0" err="1" smtClean="0">
                          <a:solidFill>
                            <a:schemeClr val="dk1"/>
                          </a:solidFill>
                          <a:effectLst/>
                          <a:latin typeface="Tahoma (Headings)"/>
                          <a:ea typeface="+mn-ea"/>
                          <a:cs typeface="+mn-cs"/>
                        </a:rPr>
                        <a:t>ồm</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hai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bộ</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phận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chính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ống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thuỷ</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tinh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có</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phủ</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lớp</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bột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huỳnh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quang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và</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hai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điện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cực</a:t>
                      </a:r>
                      <a:r>
                        <a:rPr lang="en-US" sz="1800" kern="1200" dirty="0" smtClean="0">
                          <a:solidFill>
                            <a:schemeClr val="dk1"/>
                          </a:solidFill>
                          <a:effectLst/>
                          <a:latin typeface="Tahoma (Headings)"/>
                          <a:ea typeface="+mn-ea"/>
                          <a:cs typeface="+mn-cs"/>
                        </a:rPr>
                        <a:t>.</a:t>
                      </a:r>
                      <a:endParaRPr lang="en-US" sz="1800" kern="1200" dirty="0">
                        <a:solidFill>
                          <a:schemeClr val="dk1"/>
                        </a:solidFill>
                        <a:effectLst/>
                        <a:latin typeface="Tahoma (Headings)"/>
                        <a:ea typeface="+mn-ea"/>
                        <a:cs typeface="+mn-cs"/>
                      </a:endParaRPr>
                    </a:p>
                  </a:txBody>
                  <a:tcPr marL="64353" marR="64353" marT="0" marB="0"/>
                </a:tc>
                <a:tc>
                  <a:txBody>
                    <a:bodyPr/>
                    <a:lstStyle/>
                    <a:p>
                      <a:r>
                        <a:rPr lang="nl-NL" sz="1800" dirty="0">
                          <a:effectLst/>
                          <a:latin typeface="Tahoma (Headings)"/>
                        </a:rPr>
                        <a:t> </a:t>
                      </a:r>
                      <a:r>
                        <a:rPr lang="en-US" sz="1800" kern="1200" dirty="0" err="1" smtClean="0">
                          <a:solidFill>
                            <a:schemeClr val="dk1"/>
                          </a:solidFill>
                          <a:effectLst/>
                          <a:latin typeface="Tahoma (Headings)"/>
                          <a:ea typeface="+mn-ea"/>
                          <a:cs typeface="+mn-cs"/>
                        </a:rPr>
                        <a:t>Khi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hoạt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động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sự</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phóng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điện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giữa</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hai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cực</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của</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đèn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tác</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dụng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lên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lớp</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bột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huỳnh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quang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phủ</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bên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trong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ống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làm</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phát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ra</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ánh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sáng</a:t>
                      </a:r>
                      <a:r>
                        <a:rPr lang="en-US" sz="1800" kern="1200" dirty="0" smtClean="0">
                          <a:solidFill>
                            <a:schemeClr val="dk1"/>
                          </a:solidFill>
                          <a:effectLst/>
                          <a:latin typeface="Tahoma (Headings)"/>
                          <a:ea typeface="+mn-ea"/>
                          <a:cs typeface="+mn-cs"/>
                        </a:rPr>
                        <a:t>.</a:t>
                      </a:r>
                      <a:endParaRPr lang="en-US" sz="1800" kern="1200" dirty="0">
                        <a:solidFill>
                          <a:schemeClr val="dk1"/>
                        </a:solidFill>
                        <a:effectLst/>
                        <a:latin typeface="Tahoma (Headings)"/>
                        <a:ea typeface="+mn-ea"/>
                        <a:cs typeface="+mn-cs"/>
                      </a:endParaRPr>
                    </a:p>
                  </a:txBody>
                  <a:tcPr marL="64353" marR="64353" marT="0" marB="0"/>
                </a:tc>
                <a:tc>
                  <a:txBody>
                    <a:bodyPr/>
                    <a:lstStyle/>
                    <a:p>
                      <a:r>
                        <a:rPr lang="nl-NL" sz="1800" dirty="0">
                          <a:effectLst/>
                          <a:latin typeface="Tahoma (Headings)"/>
                        </a:rPr>
                        <a:t> </a:t>
                      </a:r>
                      <a:r>
                        <a:rPr lang="en-US" sz="1800" kern="1200" dirty="0" smtClean="0">
                          <a:solidFill>
                            <a:schemeClr val="dk1"/>
                          </a:solidFill>
                          <a:effectLst/>
                          <a:latin typeface="Tahoma (Headings)"/>
                          <a:ea typeface="+mn-ea"/>
                          <a:cs typeface="+mn-cs"/>
                        </a:rPr>
                        <a:t>110V/18</a:t>
                      </a:r>
                      <a:r>
                        <a:rPr lang="vi-VN" sz="1800" b="0" i="0" u="none" strike="noStrike" kern="1200" dirty="0" smtClean="0">
                          <a:solidFill>
                            <a:schemeClr val="dk1"/>
                          </a:solidFill>
                          <a:effectLst/>
                          <a:latin typeface="Tahoma (Headings)"/>
                          <a:ea typeface="+mn-ea"/>
                          <a:cs typeface="+mn-cs"/>
                        </a:rPr>
                        <a:t>W, </a:t>
                      </a:r>
                      <a:r>
                        <a:rPr lang="en-US" sz="1800" kern="1200" dirty="0" smtClean="0">
                          <a:solidFill>
                            <a:schemeClr val="dk1"/>
                          </a:solidFill>
                          <a:effectLst/>
                          <a:latin typeface="Tahoma (Headings)"/>
                          <a:ea typeface="+mn-ea"/>
                          <a:cs typeface="+mn-cs"/>
                        </a:rPr>
                        <a:t>110</a:t>
                      </a:r>
                      <a:r>
                        <a:rPr lang="vi-VN" sz="1800" b="0" i="0" u="none" strike="noStrike" kern="1200" dirty="0" smtClean="0">
                          <a:solidFill>
                            <a:schemeClr val="dk1"/>
                          </a:solidFill>
                          <a:effectLst/>
                          <a:latin typeface="Tahoma (Headings)"/>
                          <a:ea typeface="+mn-ea"/>
                          <a:cs typeface="+mn-cs"/>
                        </a:rPr>
                        <a:t>V/40W, 220V/18W, 220V/20W, 220</a:t>
                      </a:r>
                      <a:r>
                        <a:rPr lang="en-US" sz="1800" kern="1200" dirty="0" smtClean="0">
                          <a:solidFill>
                            <a:schemeClr val="dk1"/>
                          </a:solidFill>
                          <a:effectLst/>
                          <a:latin typeface="Tahoma (Headings)"/>
                          <a:ea typeface="+mn-ea"/>
                          <a:cs typeface="+mn-cs"/>
                        </a:rPr>
                        <a:t>V/36</a:t>
                      </a:r>
                      <a:r>
                        <a:rPr lang="vi-VN" sz="1800" b="0" i="0" u="none" strike="noStrike" kern="1200" dirty="0" smtClean="0">
                          <a:solidFill>
                            <a:schemeClr val="dk1"/>
                          </a:solidFill>
                          <a:effectLst/>
                          <a:latin typeface="Tahoma (Headings)"/>
                          <a:ea typeface="+mn-ea"/>
                          <a:cs typeface="+mn-cs"/>
                        </a:rPr>
                        <a:t>W, 220V/40W.</a:t>
                      </a:r>
                      <a:endParaRPr lang="en-US" sz="1800" kern="1200" dirty="0">
                        <a:solidFill>
                          <a:schemeClr val="dk1"/>
                        </a:solidFill>
                        <a:effectLst/>
                        <a:latin typeface="Tahoma (Headings)"/>
                        <a:ea typeface="+mn-ea"/>
                        <a:cs typeface="+mn-cs"/>
                      </a:endParaRPr>
                    </a:p>
                  </a:txBody>
                  <a:tcPr marL="64353" marR="64353" marT="0" marB="0"/>
                </a:tc>
              </a:tr>
              <a:tr h="979328">
                <a:tc>
                  <a:txBody>
                    <a:bodyPr/>
                    <a:lstStyle/>
                    <a:p>
                      <a:pPr>
                        <a:lnSpc>
                          <a:spcPct val="120000"/>
                        </a:lnSpc>
                        <a:spcAft>
                          <a:spcPts val="0"/>
                        </a:spcAft>
                      </a:pPr>
                      <a:r>
                        <a:rPr lang="nl-NL" sz="2100">
                          <a:effectLst/>
                        </a:rPr>
                        <a:t>Bóng đèn com- pắc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r>
                        <a:rPr lang="nl-NL" sz="1800" dirty="0">
                          <a:effectLst/>
                          <a:latin typeface="Tahoma (Headings)"/>
                        </a:rPr>
                        <a:t> </a:t>
                      </a:r>
                      <a:r>
                        <a:rPr lang="en-US" sz="1800" kern="1200" dirty="0" err="1" smtClean="0">
                          <a:solidFill>
                            <a:schemeClr val="dk1"/>
                          </a:solidFill>
                          <a:effectLst/>
                          <a:latin typeface="Tahoma (Headings)"/>
                          <a:ea typeface="+mn-ea"/>
                          <a:cs typeface="+mn-cs"/>
                        </a:rPr>
                        <a:t>Cấu</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tạo</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bởi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những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hình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chữ</a:t>
                      </a:r>
                      <a:r>
                        <a:rPr lang="en-US" sz="1800" kern="1200" dirty="0" smtClean="0">
                          <a:solidFill>
                            <a:schemeClr val="dk1"/>
                          </a:solidFill>
                          <a:effectLst/>
                          <a:latin typeface="Tahoma (Headings)"/>
                          <a:ea typeface="+mn-ea"/>
                          <a:cs typeface="+mn-cs"/>
                        </a:rPr>
                        <a:t> </a:t>
                      </a:r>
                      <a:r>
                        <a:rPr lang="vi-VN" sz="1800" b="0" i="0" u="none" strike="noStrike" kern="1200" dirty="0" smtClean="0">
                          <a:solidFill>
                            <a:schemeClr val="dk1"/>
                          </a:solidFill>
                          <a:effectLst/>
                          <a:latin typeface="Tahoma (Headings)"/>
                          <a:ea typeface="+mn-ea"/>
                          <a:cs typeface="+mn-cs"/>
                        </a:rPr>
                        <a:t>U </a:t>
                      </a:r>
                      <a:r>
                        <a:rPr lang="en-US" sz="1800" kern="1200" dirty="0" err="1" smtClean="0">
                          <a:solidFill>
                            <a:schemeClr val="dk1"/>
                          </a:solidFill>
                          <a:effectLst/>
                          <a:latin typeface="Tahoma (Headings)"/>
                          <a:ea typeface="+mn-ea"/>
                          <a:cs typeface="+mn-cs"/>
                        </a:rPr>
                        <a:t>hoặc</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có</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dạng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ống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xoắn</a:t>
                      </a:r>
                      <a:r>
                        <a:rPr lang="vi-VN" sz="1800" b="0" i="0" u="none" strike="noStrike" kern="1200" dirty="0" smtClean="0">
                          <a:solidFill>
                            <a:schemeClr val="dk1"/>
                          </a:solidFill>
                          <a:effectLst/>
                          <a:latin typeface="Tahoma (Headings)"/>
                          <a:ea typeface="+mn-ea"/>
                          <a:cs typeface="+mn-cs"/>
                        </a:rPr>
                        <a:t>. </a:t>
                      </a:r>
                      <a:endParaRPr lang="en-US" sz="1800" kern="1200" dirty="0">
                        <a:solidFill>
                          <a:schemeClr val="dk1"/>
                        </a:solidFill>
                        <a:effectLst/>
                        <a:latin typeface="Tahoma (Headings)"/>
                        <a:ea typeface="+mn-ea"/>
                        <a:cs typeface="+mn-cs"/>
                      </a:endParaRPr>
                    </a:p>
                  </a:txBody>
                  <a:tcPr marL="64353" marR="64353" marT="0" marB="0"/>
                </a:tc>
                <a:tc>
                  <a:txBody>
                    <a:bodyPr/>
                    <a:lstStyle/>
                    <a:p>
                      <a:r>
                        <a:rPr lang="nl-NL" sz="1800" dirty="0">
                          <a:effectLst/>
                          <a:latin typeface="Tahoma (Headings)"/>
                        </a:rPr>
                        <a:t> </a:t>
                      </a:r>
                      <a:r>
                        <a:rPr lang="en-US" sz="1800" kern="1200" dirty="0" err="1" smtClean="0">
                          <a:solidFill>
                            <a:schemeClr val="dk1"/>
                          </a:solidFill>
                          <a:effectLst/>
                          <a:latin typeface="Tahoma (Headings)"/>
                          <a:ea typeface="+mn-ea"/>
                          <a:cs typeface="+mn-cs"/>
                        </a:rPr>
                        <a:t>Khi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hoạt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động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sự</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phóng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điện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giữa</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hai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cực</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của</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đèn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tác</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dụng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lên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lớp</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bột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huỳnh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quang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phủ</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bên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trong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ống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làm</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phát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ra</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ánh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sáng</a:t>
                      </a:r>
                      <a:r>
                        <a:rPr lang="en-US" sz="1800" kern="1200" dirty="0" smtClean="0">
                          <a:solidFill>
                            <a:schemeClr val="dk1"/>
                          </a:solidFill>
                          <a:effectLst/>
                          <a:latin typeface="Tahoma (Headings)"/>
                          <a:ea typeface="+mn-ea"/>
                          <a:cs typeface="+mn-cs"/>
                        </a:rPr>
                        <a:t>.</a:t>
                      </a:r>
                      <a:endParaRPr lang="en-US" sz="1800" kern="1200" dirty="0">
                        <a:solidFill>
                          <a:schemeClr val="dk1"/>
                        </a:solidFill>
                        <a:effectLst/>
                        <a:latin typeface="Tahoma (Headings)"/>
                        <a:ea typeface="+mn-ea"/>
                        <a:cs typeface="+mn-cs"/>
                      </a:endParaRPr>
                    </a:p>
                  </a:txBody>
                  <a:tcPr marL="64353" marR="64353" marT="0" marB="0"/>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nl-NL" sz="1800" b="0" dirty="0">
                          <a:effectLst/>
                          <a:latin typeface="Tahoma (Headings)"/>
                        </a:rPr>
                        <a:t> </a:t>
                      </a:r>
                      <a:r>
                        <a:rPr lang="vi-VN" sz="1800" b="0" i="0" u="none" strike="noStrike" kern="1200" dirty="0" smtClean="0">
                          <a:solidFill>
                            <a:schemeClr val="dk1"/>
                          </a:solidFill>
                          <a:effectLst/>
                          <a:latin typeface="Tahoma (Headings)"/>
                          <a:ea typeface="+mn-ea"/>
                          <a:cs typeface="+mn-cs"/>
                        </a:rPr>
                        <a:t>110</a:t>
                      </a:r>
                      <a:r>
                        <a:rPr lang="de-DE" sz="1800" b="0" i="0" u="none" strike="noStrike" kern="1200" dirty="0" smtClean="0">
                          <a:solidFill>
                            <a:schemeClr val="dk1"/>
                          </a:solidFill>
                          <a:effectLst/>
                          <a:latin typeface="Tahoma (Headings)"/>
                          <a:ea typeface="+mn-ea"/>
                          <a:cs typeface="+mn-cs"/>
                        </a:rPr>
                        <a:t>V/5</a:t>
                      </a:r>
                      <a:r>
                        <a:rPr lang="vi-VN" sz="1800" b="0" i="0" u="none" strike="noStrike" kern="1200" dirty="0" smtClean="0">
                          <a:solidFill>
                            <a:schemeClr val="dk1"/>
                          </a:solidFill>
                          <a:effectLst/>
                          <a:latin typeface="Tahoma (Headings)"/>
                          <a:ea typeface="+mn-ea"/>
                          <a:cs typeface="+mn-cs"/>
                        </a:rPr>
                        <a:t>W, 110 </a:t>
                      </a:r>
                      <a:r>
                        <a:rPr lang="de-DE" sz="1800" b="0" i="0" u="none" strike="noStrike" kern="1200" dirty="0" smtClean="0">
                          <a:solidFill>
                            <a:schemeClr val="dk1"/>
                          </a:solidFill>
                          <a:effectLst/>
                          <a:latin typeface="Tahoma (Headings)"/>
                          <a:ea typeface="+mn-ea"/>
                          <a:cs typeface="+mn-cs"/>
                        </a:rPr>
                        <a:t>V/8 </a:t>
                      </a:r>
                      <a:r>
                        <a:rPr lang="vi-VN" sz="1800" b="0" i="0" u="none" strike="noStrike" kern="1200" dirty="0" smtClean="0">
                          <a:solidFill>
                            <a:schemeClr val="dk1"/>
                          </a:solidFill>
                          <a:effectLst/>
                          <a:latin typeface="Tahoma (Headings)"/>
                          <a:ea typeface="+mn-ea"/>
                          <a:cs typeface="+mn-cs"/>
                        </a:rPr>
                        <a:t>W, 220</a:t>
                      </a:r>
                      <a:r>
                        <a:rPr lang="de-DE" sz="1800" b="0" i="0" u="none" strike="noStrike" kern="1200" dirty="0" smtClean="0">
                          <a:solidFill>
                            <a:schemeClr val="dk1"/>
                          </a:solidFill>
                          <a:effectLst/>
                          <a:latin typeface="Tahoma (Headings)"/>
                          <a:ea typeface="+mn-ea"/>
                          <a:cs typeface="+mn-cs"/>
                        </a:rPr>
                        <a:t>V/8</a:t>
                      </a:r>
                      <a:r>
                        <a:rPr lang="vi-VN" sz="1800" b="0" i="0" u="none" strike="noStrike" kern="1200" dirty="0" smtClean="0">
                          <a:solidFill>
                            <a:schemeClr val="dk1"/>
                          </a:solidFill>
                          <a:effectLst/>
                          <a:latin typeface="Tahoma (Headings)"/>
                          <a:ea typeface="+mn-ea"/>
                          <a:cs typeface="+mn-cs"/>
                        </a:rPr>
                        <a:t>W, 220V/15W, 220V/18W. </a:t>
                      </a:r>
                      <a:endParaRPr lang="en-US" sz="1800" b="0" kern="1200" dirty="0" smtClean="0">
                        <a:solidFill>
                          <a:schemeClr val="dk1"/>
                        </a:solidFill>
                        <a:effectLst/>
                        <a:latin typeface="Tahoma (Headings)"/>
                        <a:ea typeface="+mn-ea"/>
                        <a:cs typeface="+mn-cs"/>
                      </a:endParaRPr>
                    </a:p>
                    <a:p>
                      <a:pPr>
                        <a:lnSpc>
                          <a:spcPct val="120000"/>
                        </a:lnSpc>
                        <a:spcAft>
                          <a:spcPts val="0"/>
                        </a:spcAft>
                      </a:pPr>
                      <a:endParaRPr lang="en-US" sz="1800" b="0" dirty="0">
                        <a:effectLst/>
                        <a:latin typeface="Tahoma (Headings)"/>
                        <a:ea typeface="Times New Roman" panose="02020603050405020304" pitchFamily="18" charset="0"/>
                        <a:cs typeface="Times New Roman" panose="02020603050405020304" pitchFamily="18" charset="0"/>
                      </a:endParaRPr>
                    </a:p>
                  </a:txBody>
                  <a:tcPr marL="64353" marR="64353" marT="0" marB="0"/>
                </a:tc>
              </a:tr>
              <a:tr h="979328">
                <a:tc>
                  <a:txBody>
                    <a:bodyPr/>
                    <a:lstStyle/>
                    <a:p>
                      <a:pPr>
                        <a:lnSpc>
                          <a:spcPct val="120000"/>
                        </a:lnSpc>
                        <a:spcAft>
                          <a:spcPts val="0"/>
                        </a:spcAft>
                      </a:pPr>
                      <a:r>
                        <a:rPr lang="nl-NL" sz="2100">
                          <a:effectLst/>
                        </a:rPr>
                        <a:t>Bóng đèn LED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nl-NL" sz="1800" dirty="0">
                          <a:effectLst/>
                          <a:latin typeface="Tahoma (Headings)"/>
                        </a:rPr>
                        <a:t> </a:t>
                      </a:r>
                      <a:r>
                        <a:rPr lang="vi-VN" sz="1800" kern="1200" dirty="0" err="1" smtClean="0">
                          <a:solidFill>
                            <a:schemeClr val="dk1"/>
                          </a:solidFill>
                          <a:effectLst/>
                          <a:latin typeface="Tahoma (Headings)"/>
                          <a:ea typeface="+mn-ea"/>
                          <a:cs typeface="+mn-cs"/>
                        </a:rPr>
                        <a:t>G</a:t>
                      </a:r>
                      <a:r>
                        <a:rPr lang="en-US" sz="1800" kern="1200" dirty="0" err="1" smtClean="0">
                          <a:solidFill>
                            <a:schemeClr val="dk1"/>
                          </a:solidFill>
                          <a:effectLst/>
                          <a:latin typeface="Tahoma (Headings)"/>
                          <a:ea typeface="+mn-ea"/>
                          <a:cs typeface="+mn-cs"/>
                        </a:rPr>
                        <a:t>ồm</a:t>
                      </a:r>
                      <a:r>
                        <a:rPr lang="en-US" sz="1800" kern="1200" dirty="0" smtClean="0">
                          <a:solidFill>
                            <a:schemeClr val="dk1"/>
                          </a:solidFill>
                          <a:effectLst/>
                          <a:latin typeface="Tahoma (Headings)"/>
                          <a:ea typeface="+mn-ea"/>
                          <a:cs typeface="+mn-cs"/>
                        </a:rPr>
                        <a:t> 3 </a:t>
                      </a:r>
                      <a:r>
                        <a:rPr lang="en-US" sz="1800" kern="1200" dirty="0" err="1" smtClean="0">
                          <a:solidFill>
                            <a:schemeClr val="dk1"/>
                          </a:solidFill>
                          <a:effectLst/>
                          <a:latin typeface="Tahoma (Headings)"/>
                          <a:ea typeface="+mn-ea"/>
                          <a:cs typeface="+mn-cs"/>
                        </a:rPr>
                        <a:t>phần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chính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vỏ</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bóng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bảng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mạch</a:t>
                      </a:r>
                      <a:r>
                        <a:rPr lang="en-US" sz="1800" kern="1200" dirty="0" smtClean="0">
                          <a:solidFill>
                            <a:schemeClr val="dk1"/>
                          </a:solidFill>
                          <a:effectLst/>
                          <a:latin typeface="Tahoma (Headings)"/>
                          <a:ea typeface="+mn-ea"/>
                          <a:cs typeface="+mn-cs"/>
                        </a:rPr>
                        <a:t> LED, </a:t>
                      </a:r>
                      <a:r>
                        <a:rPr lang="en-US" sz="1800" kern="1200" dirty="0" err="1" smtClean="0">
                          <a:solidFill>
                            <a:schemeClr val="dk1"/>
                          </a:solidFill>
                          <a:effectLst/>
                          <a:latin typeface="Tahoma (Headings)"/>
                          <a:ea typeface="+mn-ea"/>
                          <a:cs typeface="+mn-cs"/>
                        </a:rPr>
                        <a:t>đuôi</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đèn</a:t>
                      </a:r>
                      <a:r>
                        <a:rPr lang="en-US" sz="1800" kern="1200" dirty="0" smtClean="0">
                          <a:solidFill>
                            <a:schemeClr val="dk1"/>
                          </a:solidFill>
                          <a:effectLst/>
                          <a:latin typeface="Tahoma (Headings)"/>
                          <a:ea typeface="+mn-ea"/>
                          <a:cs typeface="+mn-cs"/>
                        </a:rPr>
                        <a:t>.</a:t>
                      </a:r>
                    </a:p>
                    <a:p>
                      <a:pPr>
                        <a:lnSpc>
                          <a:spcPct val="120000"/>
                        </a:lnSpc>
                        <a:spcAft>
                          <a:spcPts val="0"/>
                        </a:spcAft>
                      </a:pPr>
                      <a:endParaRPr lang="en-US" sz="1800" dirty="0">
                        <a:effectLst/>
                        <a:latin typeface="Tahoma (Headings)"/>
                        <a:ea typeface="Times New Roman" panose="02020603050405020304" pitchFamily="18" charset="0"/>
                        <a:cs typeface="Times New Roman" panose="02020603050405020304" pitchFamily="18" charset="0"/>
                      </a:endParaRPr>
                    </a:p>
                  </a:txBody>
                  <a:tcPr marL="64353" marR="64353" marT="0" marB="0"/>
                </a:tc>
                <a:tc>
                  <a:txBody>
                    <a:bodyPr/>
                    <a:lstStyle/>
                    <a:p>
                      <a:r>
                        <a:rPr lang="nl-NL" sz="1800" dirty="0">
                          <a:effectLst/>
                          <a:latin typeface="Tahoma (Headings)"/>
                        </a:rPr>
                        <a:t> </a:t>
                      </a:r>
                      <a:r>
                        <a:rPr lang="vi-VN" sz="1800" kern="1200" dirty="0" err="1" smtClean="0">
                          <a:solidFill>
                            <a:schemeClr val="dk1"/>
                          </a:solidFill>
                          <a:effectLst/>
                          <a:latin typeface="Tahoma (Headings)"/>
                          <a:ea typeface="+mn-ea"/>
                          <a:cs typeface="+mn-cs"/>
                        </a:rPr>
                        <a:t>B</a:t>
                      </a:r>
                      <a:r>
                        <a:rPr lang="en-US" sz="1800" kern="1200" dirty="0" err="1" smtClean="0">
                          <a:solidFill>
                            <a:schemeClr val="dk1"/>
                          </a:solidFill>
                          <a:effectLst/>
                          <a:latin typeface="Tahoma (Headings)"/>
                          <a:ea typeface="+mn-ea"/>
                          <a:cs typeface="+mn-cs"/>
                        </a:rPr>
                        <a:t>ảng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mạch</a:t>
                      </a:r>
                      <a:r>
                        <a:rPr lang="en-US" sz="1800" kern="1200" dirty="0" smtClean="0">
                          <a:solidFill>
                            <a:schemeClr val="dk1"/>
                          </a:solidFill>
                          <a:effectLst/>
                          <a:latin typeface="Tahoma (Headings)"/>
                          <a:ea typeface="+mn-ea"/>
                          <a:cs typeface="+mn-cs"/>
                        </a:rPr>
                        <a:t> LED </a:t>
                      </a:r>
                      <a:r>
                        <a:rPr lang="en-US" sz="1800" kern="1200" dirty="0" err="1" smtClean="0">
                          <a:solidFill>
                            <a:schemeClr val="dk1"/>
                          </a:solidFill>
                          <a:effectLst/>
                          <a:latin typeface="Tahoma (Headings)"/>
                          <a:ea typeface="+mn-ea"/>
                          <a:cs typeface="+mn-cs"/>
                        </a:rPr>
                        <a:t>phát</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ra</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ánh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sáng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và</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vỏ</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bóng</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giúp</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phân</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bố</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đều</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ánh</a:t>
                      </a:r>
                      <a:r>
                        <a:rPr lang="en-US" sz="1800" kern="1200" dirty="0" smtClean="0">
                          <a:solidFill>
                            <a:schemeClr val="dk1"/>
                          </a:solidFill>
                          <a:effectLst/>
                          <a:latin typeface="Tahoma (Headings)"/>
                          <a:ea typeface="+mn-ea"/>
                          <a:cs typeface="+mn-cs"/>
                        </a:rPr>
                        <a:t> </a:t>
                      </a:r>
                      <a:r>
                        <a:rPr lang="en-US" sz="1800" kern="1200" dirty="0" err="1" smtClean="0">
                          <a:solidFill>
                            <a:schemeClr val="dk1"/>
                          </a:solidFill>
                          <a:effectLst/>
                          <a:latin typeface="Tahoma (Headings)"/>
                          <a:ea typeface="+mn-ea"/>
                          <a:cs typeface="+mn-cs"/>
                        </a:rPr>
                        <a:t>sáng</a:t>
                      </a:r>
                      <a:r>
                        <a:rPr lang="en-US" sz="1800" kern="1200" dirty="0" smtClean="0">
                          <a:solidFill>
                            <a:schemeClr val="dk1"/>
                          </a:solidFill>
                          <a:effectLst/>
                          <a:latin typeface="Tahoma (Headings)"/>
                          <a:ea typeface="+mn-ea"/>
                          <a:cs typeface="+mn-cs"/>
                        </a:rPr>
                        <a:t>.</a:t>
                      </a:r>
                      <a:endParaRPr lang="en-US" sz="1800" kern="1200" dirty="0">
                        <a:solidFill>
                          <a:schemeClr val="dk1"/>
                        </a:solidFill>
                        <a:effectLst/>
                        <a:latin typeface="Tahoma (Headings)"/>
                        <a:ea typeface="+mn-ea"/>
                        <a:cs typeface="+mn-cs"/>
                      </a:endParaRPr>
                    </a:p>
                  </a:txBody>
                  <a:tcPr marL="64353" marR="64353" marT="0" marB="0"/>
                </a:tc>
                <a:tc>
                  <a:txBody>
                    <a:bodyPr/>
                    <a:lstStyle/>
                    <a:p>
                      <a:pPr>
                        <a:lnSpc>
                          <a:spcPct val="120000"/>
                        </a:lnSpc>
                        <a:spcAft>
                          <a:spcPts val="0"/>
                        </a:spcAft>
                      </a:pPr>
                      <a:r>
                        <a:rPr lang="nl-NL" sz="1800" b="0" dirty="0">
                          <a:effectLst/>
                          <a:latin typeface="Tahoma (Headings)"/>
                        </a:rPr>
                        <a:t> </a:t>
                      </a:r>
                      <a:r>
                        <a:rPr lang="en-US" sz="1800" b="0" kern="1200" dirty="0" smtClean="0">
                          <a:solidFill>
                            <a:schemeClr val="dk1"/>
                          </a:solidFill>
                          <a:effectLst/>
                          <a:latin typeface="Tahoma (Headings)"/>
                          <a:ea typeface="+mn-ea"/>
                          <a:cs typeface="+mn-cs"/>
                        </a:rPr>
                        <a:t>110</a:t>
                      </a:r>
                      <a:r>
                        <a:rPr lang="de-DE" sz="1800" b="0" kern="1200" dirty="0" smtClean="0">
                          <a:solidFill>
                            <a:schemeClr val="dk1"/>
                          </a:solidFill>
                          <a:effectLst/>
                          <a:latin typeface="Tahoma (Headings)"/>
                          <a:ea typeface="+mn-ea"/>
                          <a:cs typeface="+mn-cs"/>
                        </a:rPr>
                        <a:t>V/</a:t>
                      </a:r>
                      <a:r>
                        <a:rPr lang="vi-VN" sz="1800" b="0" kern="1200" dirty="0" smtClean="0">
                          <a:solidFill>
                            <a:schemeClr val="dk1"/>
                          </a:solidFill>
                          <a:effectLst/>
                          <a:latin typeface="Tahoma (Headings)"/>
                          <a:ea typeface="+mn-ea"/>
                          <a:cs typeface="+mn-cs"/>
                        </a:rPr>
                        <a:t>5W</a:t>
                      </a:r>
                      <a:r>
                        <a:rPr lang="en-US" sz="1800" b="0" kern="1200" dirty="0" smtClean="0">
                          <a:solidFill>
                            <a:schemeClr val="dk1"/>
                          </a:solidFill>
                          <a:effectLst/>
                          <a:latin typeface="Tahoma (Headings)"/>
                          <a:ea typeface="+mn-ea"/>
                          <a:cs typeface="+mn-cs"/>
                        </a:rPr>
                        <a:t>, 110</a:t>
                      </a:r>
                      <a:r>
                        <a:rPr lang="de-DE" sz="1800" b="0" kern="1200" dirty="0" smtClean="0">
                          <a:solidFill>
                            <a:schemeClr val="dk1"/>
                          </a:solidFill>
                          <a:effectLst/>
                          <a:latin typeface="Tahoma (Headings)"/>
                          <a:ea typeface="+mn-ea"/>
                          <a:cs typeface="+mn-cs"/>
                        </a:rPr>
                        <a:t>V/</a:t>
                      </a:r>
                      <a:r>
                        <a:rPr lang="vi-VN" sz="1800" b="0" kern="1200" dirty="0" smtClean="0">
                          <a:solidFill>
                            <a:schemeClr val="dk1"/>
                          </a:solidFill>
                          <a:effectLst/>
                          <a:latin typeface="Tahoma (Headings)"/>
                          <a:ea typeface="+mn-ea"/>
                          <a:cs typeface="+mn-cs"/>
                        </a:rPr>
                        <a:t>8W</a:t>
                      </a:r>
                      <a:r>
                        <a:rPr lang="en-US" sz="1800" b="0" kern="1200" dirty="0" smtClean="0">
                          <a:solidFill>
                            <a:schemeClr val="dk1"/>
                          </a:solidFill>
                          <a:effectLst/>
                          <a:latin typeface="Tahoma (Headings)"/>
                          <a:ea typeface="+mn-ea"/>
                          <a:cs typeface="+mn-cs"/>
                        </a:rPr>
                        <a:t>, 220</a:t>
                      </a:r>
                      <a:r>
                        <a:rPr lang="vi-VN" sz="1800" b="0" i="0" u="none" strike="noStrike" kern="1200" dirty="0" smtClean="0">
                          <a:solidFill>
                            <a:schemeClr val="dk1"/>
                          </a:solidFill>
                          <a:effectLst/>
                          <a:latin typeface="Tahoma (Headings)"/>
                          <a:ea typeface="+mn-ea"/>
                          <a:cs typeface="+mn-cs"/>
                        </a:rPr>
                        <a:t>V/3W</a:t>
                      </a:r>
                      <a:r>
                        <a:rPr lang="en-US" sz="1800" b="0" kern="1200" dirty="0" smtClean="0">
                          <a:solidFill>
                            <a:schemeClr val="dk1"/>
                          </a:solidFill>
                          <a:effectLst/>
                          <a:latin typeface="Tahoma (Headings)"/>
                          <a:ea typeface="+mn-ea"/>
                          <a:cs typeface="+mn-cs"/>
                        </a:rPr>
                        <a:t>, 220</a:t>
                      </a:r>
                      <a:r>
                        <a:rPr lang="vi-VN" sz="1800" b="0" i="0" u="none" strike="noStrike" kern="1200" dirty="0" smtClean="0">
                          <a:solidFill>
                            <a:schemeClr val="dk1"/>
                          </a:solidFill>
                          <a:effectLst/>
                          <a:latin typeface="Tahoma (Headings)"/>
                          <a:ea typeface="+mn-ea"/>
                          <a:cs typeface="+mn-cs"/>
                        </a:rPr>
                        <a:t>V/6W</a:t>
                      </a:r>
                      <a:r>
                        <a:rPr lang="en-US" sz="1800" b="0" kern="1200" dirty="0" smtClean="0">
                          <a:solidFill>
                            <a:schemeClr val="dk1"/>
                          </a:solidFill>
                          <a:effectLst/>
                          <a:latin typeface="Tahoma (Headings)"/>
                          <a:ea typeface="+mn-ea"/>
                          <a:cs typeface="+mn-cs"/>
                        </a:rPr>
                        <a:t>, 220</a:t>
                      </a:r>
                      <a:r>
                        <a:rPr lang="vi-VN" sz="1800" b="0" i="0" u="none" strike="noStrike" kern="1200" dirty="0" smtClean="0">
                          <a:solidFill>
                            <a:schemeClr val="dk1"/>
                          </a:solidFill>
                          <a:effectLst/>
                          <a:latin typeface="Tahoma (Headings)"/>
                          <a:ea typeface="+mn-ea"/>
                          <a:cs typeface="+mn-cs"/>
                        </a:rPr>
                        <a:t>V/8W</a:t>
                      </a:r>
                      <a:endParaRPr lang="en-US" sz="1800" b="0" dirty="0">
                        <a:effectLst/>
                        <a:latin typeface="Tahoma (Headings)"/>
                        <a:ea typeface="Times New Roman" panose="02020603050405020304" pitchFamily="18" charset="0"/>
                        <a:cs typeface="Times New Roman" panose="02020603050405020304" pitchFamily="18" charset="0"/>
                      </a:endParaRPr>
                    </a:p>
                  </a:txBody>
                  <a:tcPr marL="64353" marR="64353" marT="0" marB="0"/>
                </a:tc>
              </a:tr>
            </a:tbl>
          </a:graphicData>
        </a:graphic>
      </p:graphicFrame>
    </p:spTree>
    <p:extLst>
      <p:ext uri="{BB962C8B-B14F-4D97-AF65-F5344CB8AC3E}">
        <p14:creationId xmlns:p14="http://schemas.microsoft.com/office/powerpoint/2010/main" val="37810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8308" y="464695"/>
            <a:ext cx="7420131" cy="584775"/>
          </a:xfrm>
          <a:prstGeom prst="rect">
            <a:avLst/>
          </a:prstGeom>
          <a:noFill/>
        </p:spPr>
        <p:txBody>
          <a:bodyPr wrap="square" rtlCol="0">
            <a:spAutoFit/>
          </a:bodyPr>
          <a:lstStyle/>
          <a:p>
            <a:pPr algn="ctr"/>
            <a:r>
              <a:rPr lang="vi-VN" sz="3200" b="1" dirty="0" smtClean="0">
                <a:latin typeface="+mj-lt"/>
              </a:rPr>
              <a:t>LUYỆN TẬP</a:t>
            </a:r>
            <a:endParaRPr lang="en-US" sz="3200" b="1" dirty="0">
              <a:latin typeface="+mj-lt"/>
            </a:endParaRPr>
          </a:p>
        </p:txBody>
      </p:sp>
      <p:sp>
        <p:nvSpPr>
          <p:cNvPr id="6" name="TextBox 5"/>
          <p:cNvSpPr txBox="1"/>
          <p:nvPr/>
        </p:nvSpPr>
        <p:spPr>
          <a:xfrm>
            <a:off x="1049311" y="1169233"/>
            <a:ext cx="9968459" cy="984885"/>
          </a:xfrm>
          <a:prstGeom prst="rect">
            <a:avLst/>
          </a:prstGeom>
          <a:noFill/>
        </p:spPr>
        <p:txBody>
          <a:bodyPr wrap="square" rtlCol="0">
            <a:spAutoFit/>
          </a:bodyPr>
          <a:lstStyle/>
          <a:p>
            <a:r>
              <a:rPr lang="nl-NL" sz="2000" b="1" dirty="0">
                <a:latin typeface="Tahoma (Headings)"/>
              </a:rPr>
              <a:t>Bài tập 1. Một nhà sản xuất đưa ra các thông tin về độ sáng và công suất tiêu thụ của một số loại bóng đèn như sau:</a:t>
            </a:r>
            <a:endParaRPr lang="en-US" sz="2000" b="1" dirty="0">
              <a:latin typeface="Tahoma (Headings)"/>
            </a:endParaRP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76975348"/>
              </p:ext>
            </p:extLst>
          </p:nvPr>
        </p:nvGraphicFramePr>
        <p:xfrm>
          <a:off x="3369287" y="2020162"/>
          <a:ext cx="5328505" cy="2162095"/>
        </p:xfrm>
        <a:graphic>
          <a:graphicData uri="http://schemas.openxmlformats.org/drawingml/2006/table">
            <a:tbl>
              <a:tblPr firstRow="1" firstCol="1" bandRow="1">
                <a:tableStyleId>{16D9F66E-5EB9-4882-86FB-DCBF35E3C3E4}</a:tableStyleId>
              </a:tblPr>
              <a:tblGrid>
                <a:gridCol w="1303052"/>
                <a:gridCol w="1419349"/>
                <a:gridCol w="1419349"/>
                <a:gridCol w="1186755"/>
              </a:tblGrid>
              <a:tr h="348601">
                <a:tc rowSpan="2">
                  <a:txBody>
                    <a:bodyPr/>
                    <a:lstStyle/>
                    <a:p>
                      <a:pPr algn="ctr">
                        <a:lnSpc>
                          <a:spcPct val="120000"/>
                        </a:lnSpc>
                        <a:spcAft>
                          <a:spcPts val="0"/>
                        </a:spcAft>
                      </a:pPr>
                      <a:r>
                        <a:rPr lang="nl-NL" sz="1800" dirty="0">
                          <a:effectLst/>
                        </a:rPr>
                        <a:t>Độ sáng(Lu-men)</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gn="ctr">
                        <a:lnSpc>
                          <a:spcPct val="120000"/>
                        </a:lnSpc>
                        <a:spcAft>
                          <a:spcPts val="0"/>
                        </a:spcAft>
                      </a:pPr>
                      <a:r>
                        <a:rPr lang="nl-NL" sz="1800">
                          <a:effectLst/>
                        </a:rPr>
                        <a:t>Công suất tiêu thụ</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767691">
                <a:tc vMerge="1">
                  <a:txBody>
                    <a:bodyPr/>
                    <a:lstStyle/>
                    <a:p>
                      <a:endParaRPr lang="en-US"/>
                    </a:p>
                  </a:txBody>
                  <a:tcPr/>
                </a:tc>
                <a:tc>
                  <a:txBody>
                    <a:bodyPr/>
                    <a:lstStyle/>
                    <a:p>
                      <a:pPr algn="ctr">
                        <a:lnSpc>
                          <a:spcPct val="120000"/>
                        </a:lnSpc>
                        <a:spcAft>
                          <a:spcPts val="0"/>
                        </a:spcAft>
                      </a:pPr>
                      <a:r>
                        <a:rPr lang="nl-NL" sz="1800" dirty="0">
                          <a:effectLst/>
                        </a:rPr>
                        <a:t>Bóng đèn sợi đốt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1800">
                          <a:effectLst/>
                        </a:rPr>
                        <a:t>Bóng đèn com-pắc</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1800">
                          <a:effectLst/>
                        </a:rPr>
                        <a:t>Bóng đèn LED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8601">
                <a:tc>
                  <a:txBody>
                    <a:bodyPr/>
                    <a:lstStyle/>
                    <a:p>
                      <a:pPr algn="ctr">
                        <a:lnSpc>
                          <a:spcPct val="120000"/>
                        </a:lnSpc>
                        <a:spcAft>
                          <a:spcPts val="0"/>
                        </a:spcAft>
                      </a:pPr>
                      <a:r>
                        <a:rPr lang="nl-NL" sz="1800">
                          <a:effectLst/>
                        </a:rPr>
                        <a:t>220</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1800">
                          <a:effectLst/>
                        </a:rPr>
                        <a:t>25W</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1800">
                          <a:effectLst/>
                        </a:rPr>
                        <a:t>6W</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1800">
                          <a:effectLst/>
                        </a:rPr>
                        <a:t>3W</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8601">
                <a:tc>
                  <a:txBody>
                    <a:bodyPr/>
                    <a:lstStyle/>
                    <a:p>
                      <a:pPr algn="ctr">
                        <a:lnSpc>
                          <a:spcPct val="120000"/>
                        </a:lnSpc>
                        <a:spcAft>
                          <a:spcPts val="0"/>
                        </a:spcAft>
                      </a:pPr>
                      <a:r>
                        <a:rPr lang="nl-NL" sz="1800">
                          <a:effectLst/>
                        </a:rPr>
                        <a:t>400</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1800">
                          <a:effectLst/>
                        </a:rPr>
                        <a:t>40W</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1800">
                          <a:effectLst/>
                        </a:rPr>
                        <a:t>9W</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1800" dirty="0">
                          <a:effectLst/>
                        </a:rPr>
                        <a:t>5W</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48601">
                <a:tc>
                  <a:txBody>
                    <a:bodyPr/>
                    <a:lstStyle/>
                    <a:p>
                      <a:pPr algn="ctr">
                        <a:lnSpc>
                          <a:spcPct val="120000"/>
                        </a:lnSpc>
                        <a:spcAft>
                          <a:spcPts val="0"/>
                        </a:spcAft>
                      </a:pPr>
                      <a:r>
                        <a:rPr lang="nl-NL" sz="1800">
                          <a:effectLst/>
                        </a:rPr>
                        <a:t>700</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1800">
                          <a:effectLst/>
                        </a:rPr>
                        <a:t>60W</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1800">
                          <a:effectLst/>
                        </a:rPr>
                        <a:t>12W</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1800" dirty="0">
                          <a:effectLst/>
                        </a:rPr>
                        <a:t>7W</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9" name="TextBox 8"/>
          <p:cNvSpPr txBox="1"/>
          <p:nvPr/>
        </p:nvSpPr>
        <p:spPr>
          <a:xfrm>
            <a:off x="1049311" y="4586991"/>
            <a:ext cx="10628027" cy="1015663"/>
          </a:xfrm>
          <a:prstGeom prst="rect">
            <a:avLst/>
          </a:prstGeom>
          <a:noFill/>
        </p:spPr>
        <p:txBody>
          <a:bodyPr wrap="square" rtlCol="0">
            <a:spAutoFit/>
          </a:bodyPr>
          <a:lstStyle/>
          <a:p>
            <a:r>
              <a:rPr lang="nl-NL" sz="2000" b="1" dirty="0">
                <a:latin typeface="Tahoma (Headings)"/>
              </a:rPr>
              <a:t>Nếu một bóng đèn sợi đốt với thông số kĩ thuật 220 V- 40 W bị hỏng, em hãy tham khảo thông tin trên và lựa chọn một loại bóng đèn để thay thế. Giải thích sự lựa chọn của em. </a:t>
            </a:r>
            <a:endParaRPr lang="en-US" sz="2000" b="1" dirty="0">
              <a:latin typeface="Tahoma (Headings)"/>
            </a:endParaRPr>
          </a:p>
        </p:txBody>
      </p:sp>
    </p:spTree>
    <p:extLst>
      <p:ext uri="{BB962C8B-B14F-4D97-AF65-F5344CB8AC3E}">
        <p14:creationId xmlns:p14="http://schemas.microsoft.com/office/powerpoint/2010/main" val="399554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8761" y="509666"/>
            <a:ext cx="8409482" cy="646331"/>
          </a:xfrm>
          <a:prstGeom prst="rect">
            <a:avLst/>
          </a:prstGeom>
          <a:noFill/>
        </p:spPr>
        <p:txBody>
          <a:bodyPr wrap="square" rtlCol="0">
            <a:spAutoFit/>
          </a:bodyPr>
          <a:lstStyle/>
          <a:p>
            <a:pPr algn="ctr"/>
            <a:r>
              <a:rPr lang="vi-VN" sz="3600" b="1" dirty="0" smtClean="0">
                <a:latin typeface="+mj-lt"/>
              </a:rPr>
              <a:t>BÀI TẬP VỀ NHÀ</a:t>
            </a:r>
            <a:endParaRPr lang="en-US" sz="3600" b="1" dirty="0">
              <a:latin typeface="+mj-lt"/>
            </a:endParaRPr>
          </a:p>
        </p:txBody>
      </p:sp>
      <p:sp>
        <p:nvSpPr>
          <p:cNvPr id="3" name="TextBox 2"/>
          <p:cNvSpPr txBox="1"/>
          <p:nvPr/>
        </p:nvSpPr>
        <p:spPr>
          <a:xfrm>
            <a:off x="1469037" y="1678898"/>
            <a:ext cx="8979108" cy="2677656"/>
          </a:xfrm>
          <a:prstGeom prst="rect">
            <a:avLst/>
          </a:prstGeom>
          <a:noFill/>
        </p:spPr>
        <p:txBody>
          <a:bodyPr wrap="square" rtlCol="0">
            <a:spAutoFit/>
          </a:bodyPr>
          <a:lstStyle/>
          <a:p>
            <a:r>
              <a:rPr lang="en-US" sz="2800" dirty="0">
                <a:latin typeface="Tahoma (Headings)"/>
              </a:rPr>
              <a:t>1. </a:t>
            </a:r>
            <a:r>
              <a:rPr lang="en-US" sz="2800" dirty="0" err="1">
                <a:latin typeface="Tahoma (Headings)"/>
              </a:rPr>
              <a:t>Gia</a:t>
            </a:r>
            <a:r>
              <a:rPr lang="en-US" sz="2800" dirty="0">
                <a:latin typeface="Tahoma (Headings)"/>
              </a:rPr>
              <a:t> </a:t>
            </a:r>
            <a:r>
              <a:rPr lang="en-US" sz="2800" dirty="0" err="1">
                <a:latin typeface="Tahoma (Headings)"/>
              </a:rPr>
              <a:t>đình</a:t>
            </a:r>
            <a:r>
              <a:rPr lang="en-US" sz="2800" dirty="0">
                <a:latin typeface="Tahoma (Headings)"/>
              </a:rPr>
              <a:t> </a:t>
            </a:r>
            <a:r>
              <a:rPr lang="en-US" sz="2800" dirty="0" err="1">
                <a:latin typeface="Tahoma (Headings)"/>
              </a:rPr>
              <a:t>em</a:t>
            </a:r>
            <a:r>
              <a:rPr lang="en-US" sz="2800" dirty="0">
                <a:latin typeface="Tahoma (Headings)"/>
              </a:rPr>
              <a:t> </a:t>
            </a:r>
            <a:r>
              <a:rPr lang="en-US" sz="2800" dirty="0" err="1">
                <a:latin typeface="Tahoma (Headings)"/>
              </a:rPr>
              <a:t>đang</a:t>
            </a:r>
            <a:r>
              <a:rPr lang="en-US" sz="2800" dirty="0">
                <a:latin typeface="Tahoma (Headings)"/>
              </a:rPr>
              <a:t> </a:t>
            </a:r>
            <a:r>
              <a:rPr lang="en-US" sz="2800" dirty="0" err="1">
                <a:latin typeface="Tahoma (Headings)"/>
              </a:rPr>
              <a:t>sử</a:t>
            </a:r>
            <a:r>
              <a:rPr lang="en-US" sz="2800" dirty="0">
                <a:latin typeface="Tahoma (Headings)"/>
              </a:rPr>
              <a:t> </a:t>
            </a:r>
            <a:r>
              <a:rPr lang="en-US" sz="2800" dirty="0" err="1">
                <a:latin typeface="Tahoma (Headings)"/>
              </a:rPr>
              <a:t>dụng</a:t>
            </a:r>
            <a:r>
              <a:rPr lang="en-US" sz="2800" dirty="0">
                <a:latin typeface="Tahoma (Headings)"/>
              </a:rPr>
              <a:t> </a:t>
            </a:r>
            <a:r>
              <a:rPr lang="en-US" sz="2800" dirty="0" err="1">
                <a:latin typeface="Tahoma (Headings)"/>
              </a:rPr>
              <a:t>bóng</a:t>
            </a:r>
            <a:r>
              <a:rPr lang="en-US" sz="2800" dirty="0">
                <a:latin typeface="Tahoma (Headings)"/>
              </a:rPr>
              <a:t> </a:t>
            </a:r>
            <a:r>
              <a:rPr lang="en-US" sz="2800" dirty="0" err="1">
                <a:latin typeface="Tahoma (Headings)"/>
              </a:rPr>
              <a:t>đèn</a:t>
            </a:r>
            <a:r>
              <a:rPr lang="en-US" sz="2800" dirty="0">
                <a:latin typeface="Tahoma (Headings)"/>
              </a:rPr>
              <a:t> </a:t>
            </a:r>
            <a:r>
              <a:rPr lang="en-US" sz="2800" dirty="0" err="1">
                <a:latin typeface="Tahoma (Headings)"/>
              </a:rPr>
              <a:t>loại</a:t>
            </a:r>
            <a:r>
              <a:rPr lang="en-US" sz="2800" dirty="0">
                <a:latin typeface="Tahoma (Headings)"/>
              </a:rPr>
              <a:t> </a:t>
            </a:r>
            <a:r>
              <a:rPr lang="en-US" sz="2800" dirty="0" err="1">
                <a:latin typeface="Tahoma (Headings)"/>
              </a:rPr>
              <a:t>nào</a:t>
            </a:r>
            <a:r>
              <a:rPr lang="en-US" sz="2800" dirty="0">
                <a:latin typeface="Tahoma (Headings)"/>
              </a:rPr>
              <a:t> ở </a:t>
            </a:r>
            <a:r>
              <a:rPr lang="en-US" sz="2800" dirty="0" err="1">
                <a:latin typeface="Tahoma (Headings)"/>
              </a:rPr>
              <a:t>khu</a:t>
            </a:r>
            <a:r>
              <a:rPr lang="en-US" sz="2800" dirty="0">
                <a:latin typeface="Tahoma (Headings)"/>
              </a:rPr>
              <a:t> </a:t>
            </a:r>
            <a:r>
              <a:rPr lang="en-US" sz="2800" dirty="0" err="1">
                <a:latin typeface="Tahoma (Headings)"/>
              </a:rPr>
              <a:t>vực</a:t>
            </a:r>
            <a:r>
              <a:rPr lang="en-US" sz="2800" dirty="0">
                <a:latin typeface="Tahoma (Headings)"/>
              </a:rPr>
              <a:t> </a:t>
            </a:r>
            <a:r>
              <a:rPr lang="en-US" sz="2800" dirty="0" err="1">
                <a:latin typeface="Tahoma (Headings)"/>
              </a:rPr>
              <a:t>sinh</a:t>
            </a:r>
            <a:r>
              <a:rPr lang="en-US" sz="2800" dirty="0">
                <a:latin typeface="Tahoma (Headings)"/>
              </a:rPr>
              <a:t> </a:t>
            </a:r>
            <a:r>
              <a:rPr lang="en-US" sz="2800" dirty="0" err="1">
                <a:latin typeface="Tahoma (Headings)"/>
              </a:rPr>
              <a:t>hoạt</a:t>
            </a:r>
            <a:r>
              <a:rPr lang="en-US" sz="2800" dirty="0">
                <a:latin typeface="Tahoma (Headings)"/>
              </a:rPr>
              <a:t> </a:t>
            </a:r>
            <a:r>
              <a:rPr lang="en-US" sz="2800" dirty="0" err="1">
                <a:latin typeface="Tahoma (Headings)"/>
              </a:rPr>
              <a:t>chung</a:t>
            </a:r>
            <a:r>
              <a:rPr lang="en-US" sz="2800" dirty="0">
                <a:latin typeface="Tahoma (Headings)"/>
              </a:rPr>
              <a:t>, </a:t>
            </a:r>
            <a:r>
              <a:rPr lang="en-US" sz="2800" dirty="0" err="1">
                <a:latin typeface="Tahoma (Headings)"/>
              </a:rPr>
              <a:t>khu</a:t>
            </a:r>
            <a:r>
              <a:rPr lang="en-US" sz="2800" dirty="0">
                <a:latin typeface="Tahoma (Headings)"/>
              </a:rPr>
              <a:t> </a:t>
            </a:r>
            <a:r>
              <a:rPr lang="en-US" sz="2800" dirty="0" err="1">
                <a:latin typeface="Tahoma (Headings)"/>
              </a:rPr>
              <a:t>vực</a:t>
            </a:r>
            <a:r>
              <a:rPr lang="en-US" sz="2800" dirty="0">
                <a:latin typeface="Tahoma (Headings)"/>
              </a:rPr>
              <a:t> </a:t>
            </a:r>
            <a:r>
              <a:rPr lang="en-US" sz="2800" dirty="0" err="1">
                <a:latin typeface="Tahoma (Headings)"/>
              </a:rPr>
              <a:t>nghỉ</a:t>
            </a:r>
            <a:r>
              <a:rPr lang="en-US" sz="2800" dirty="0">
                <a:latin typeface="Tahoma (Headings)"/>
              </a:rPr>
              <a:t> </a:t>
            </a:r>
            <a:r>
              <a:rPr lang="en-US" sz="2800" dirty="0" err="1">
                <a:latin typeface="Tahoma (Headings)"/>
              </a:rPr>
              <a:t>ngơi</a:t>
            </a:r>
            <a:r>
              <a:rPr lang="en-US" sz="2800" dirty="0">
                <a:latin typeface="Tahoma (Headings)"/>
              </a:rPr>
              <a:t>, </a:t>
            </a:r>
            <a:r>
              <a:rPr lang="en-US" sz="2800" dirty="0" err="1">
                <a:latin typeface="Tahoma (Headings)"/>
              </a:rPr>
              <a:t>khu</a:t>
            </a:r>
            <a:r>
              <a:rPr lang="en-US" sz="2800" dirty="0">
                <a:latin typeface="Tahoma (Headings)"/>
              </a:rPr>
              <a:t> </a:t>
            </a:r>
            <a:r>
              <a:rPr lang="en-US" sz="2800" dirty="0" err="1">
                <a:latin typeface="Tahoma (Headings)"/>
              </a:rPr>
              <a:t>vực</a:t>
            </a:r>
            <a:r>
              <a:rPr lang="en-US" sz="2800" dirty="0">
                <a:latin typeface="Tahoma (Headings)"/>
              </a:rPr>
              <a:t> </a:t>
            </a:r>
            <a:r>
              <a:rPr lang="en-US" sz="2800" dirty="0" err="1">
                <a:latin typeface="Tahoma (Headings)"/>
              </a:rPr>
              <a:t>nấu</a:t>
            </a:r>
            <a:r>
              <a:rPr lang="en-US" sz="2800" dirty="0">
                <a:latin typeface="Tahoma (Headings)"/>
              </a:rPr>
              <a:t> </a:t>
            </a:r>
            <a:r>
              <a:rPr lang="en-US" sz="2800" dirty="0" err="1">
                <a:latin typeface="Tahoma (Headings)"/>
              </a:rPr>
              <a:t>ăn</a:t>
            </a:r>
            <a:r>
              <a:rPr lang="en-US" sz="2800" dirty="0">
                <a:latin typeface="Tahoma (Headings)"/>
              </a:rPr>
              <a:t>,...?</a:t>
            </a:r>
          </a:p>
          <a:p>
            <a:r>
              <a:rPr lang="en-US" sz="2800" dirty="0">
                <a:latin typeface="Tahoma (Headings)"/>
              </a:rPr>
              <a:t> 2. </a:t>
            </a:r>
            <a:r>
              <a:rPr lang="en-US" sz="2800" dirty="0" err="1">
                <a:latin typeface="Tahoma (Headings)"/>
              </a:rPr>
              <a:t>Hãy</a:t>
            </a:r>
            <a:r>
              <a:rPr lang="en-US" sz="2800" dirty="0">
                <a:latin typeface="Tahoma (Headings)"/>
              </a:rPr>
              <a:t> </a:t>
            </a:r>
            <a:r>
              <a:rPr lang="en-US" sz="2800" dirty="0" err="1">
                <a:latin typeface="Tahoma (Headings)"/>
              </a:rPr>
              <a:t>đề</a:t>
            </a:r>
            <a:r>
              <a:rPr lang="en-US" sz="2800" dirty="0">
                <a:latin typeface="Tahoma (Headings)"/>
              </a:rPr>
              <a:t> </a:t>
            </a:r>
            <a:r>
              <a:rPr lang="en-US" sz="2800" dirty="0" err="1">
                <a:latin typeface="Tahoma (Headings)"/>
              </a:rPr>
              <a:t>xuất</a:t>
            </a:r>
            <a:r>
              <a:rPr lang="en-US" sz="2800" dirty="0">
                <a:latin typeface="Tahoma (Headings)"/>
              </a:rPr>
              <a:t> </a:t>
            </a:r>
            <a:r>
              <a:rPr lang="en-US" sz="2800" dirty="0" err="1">
                <a:latin typeface="Tahoma (Headings)"/>
              </a:rPr>
              <a:t>phương</a:t>
            </a:r>
            <a:r>
              <a:rPr lang="en-US" sz="2800" dirty="0">
                <a:latin typeface="Tahoma (Headings)"/>
              </a:rPr>
              <a:t> </a:t>
            </a:r>
            <a:r>
              <a:rPr lang="en-US" sz="2800" dirty="0" err="1">
                <a:latin typeface="Tahoma (Headings)"/>
              </a:rPr>
              <a:t>án</a:t>
            </a:r>
            <a:r>
              <a:rPr lang="en-US" sz="2800" dirty="0">
                <a:latin typeface="Tahoma (Headings)"/>
              </a:rPr>
              <a:t> </a:t>
            </a:r>
            <a:r>
              <a:rPr lang="en-US" sz="2800" dirty="0" err="1">
                <a:latin typeface="Tahoma (Headings)"/>
              </a:rPr>
              <a:t>thay</a:t>
            </a:r>
            <a:r>
              <a:rPr lang="en-US" sz="2800" dirty="0">
                <a:latin typeface="Tahoma (Headings)"/>
              </a:rPr>
              <a:t> </a:t>
            </a:r>
            <a:r>
              <a:rPr lang="en-US" sz="2800" dirty="0" err="1">
                <a:latin typeface="Tahoma (Headings)"/>
              </a:rPr>
              <a:t>thế</a:t>
            </a:r>
            <a:r>
              <a:rPr lang="en-US" sz="2800" dirty="0">
                <a:latin typeface="Tahoma (Headings)"/>
              </a:rPr>
              <a:t> </a:t>
            </a:r>
            <a:r>
              <a:rPr lang="en-US" sz="2800" dirty="0" err="1">
                <a:latin typeface="Tahoma (Headings)"/>
              </a:rPr>
              <a:t>bóng</a:t>
            </a:r>
            <a:r>
              <a:rPr lang="en-US" sz="2800" dirty="0">
                <a:latin typeface="Tahoma (Headings)"/>
              </a:rPr>
              <a:t> </a:t>
            </a:r>
            <a:r>
              <a:rPr lang="en-US" sz="2800" dirty="0" err="1">
                <a:latin typeface="Tahoma (Headings)"/>
              </a:rPr>
              <a:t>đèn</a:t>
            </a:r>
            <a:r>
              <a:rPr lang="en-US" sz="2800" dirty="0">
                <a:latin typeface="Tahoma (Headings)"/>
              </a:rPr>
              <a:t> ở </a:t>
            </a:r>
            <a:r>
              <a:rPr lang="en-US" sz="2800" dirty="0" err="1">
                <a:latin typeface="Tahoma (Headings)"/>
              </a:rPr>
              <a:t>gia</a:t>
            </a:r>
            <a:r>
              <a:rPr lang="en-US" sz="2800" dirty="0">
                <a:latin typeface="Tahoma (Headings)"/>
              </a:rPr>
              <a:t> </a:t>
            </a:r>
            <a:r>
              <a:rPr lang="en-US" sz="2800" dirty="0" err="1">
                <a:latin typeface="Tahoma (Headings)"/>
              </a:rPr>
              <a:t>đình</a:t>
            </a:r>
            <a:r>
              <a:rPr lang="en-US" sz="2800" dirty="0">
                <a:latin typeface="Tahoma (Headings)"/>
              </a:rPr>
              <a:t> </a:t>
            </a:r>
            <a:r>
              <a:rPr lang="en-US" sz="2800" dirty="0" err="1">
                <a:latin typeface="Tahoma (Headings)"/>
              </a:rPr>
              <a:t>em</a:t>
            </a:r>
            <a:r>
              <a:rPr lang="en-US" sz="2800" dirty="0">
                <a:latin typeface="Tahoma (Headings)"/>
              </a:rPr>
              <a:t> </a:t>
            </a:r>
            <a:r>
              <a:rPr lang="en-US" sz="2800" dirty="0" err="1">
                <a:latin typeface="Tahoma (Headings)"/>
              </a:rPr>
              <a:t>sao</a:t>
            </a:r>
            <a:r>
              <a:rPr lang="en-US" sz="2800" dirty="0">
                <a:latin typeface="Tahoma (Headings)"/>
              </a:rPr>
              <a:t> </a:t>
            </a:r>
            <a:r>
              <a:rPr lang="en-US" sz="2800" dirty="0" err="1">
                <a:latin typeface="Tahoma (Headings)"/>
              </a:rPr>
              <a:t>cho</a:t>
            </a:r>
            <a:r>
              <a:rPr lang="en-US" sz="2800" dirty="0">
                <a:latin typeface="Tahoma (Headings)"/>
              </a:rPr>
              <a:t> </a:t>
            </a:r>
            <a:r>
              <a:rPr lang="en-US" sz="2800" dirty="0" err="1">
                <a:latin typeface="Tahoma (Headings)"/>
              </a:rPr>
              <a:t>tiết</a:t>
            </a:r>
            <a:r>
              <a:rPr lang="en-US" sz="2800" dirty="0">
                <a:latin typeface="Tahoma (Headings)"/>
              </a:rPr>
              <a:t> </a:t>
            </a:r>
            <a:r>
              <a:rPr lang="en-US" sz="2800" dirty="0" err="1">
                <a:latin typeface="Tahoma (Headings)"/>
              </a:rPr>
              <a:t>kiệm</a:t>
            </a:r>
            <a:r>
              <a:rPr lang="en-US" sz="2800" dirty="0">
                <a:latin typeface="Tahoma (Headings)"/>
              </a:rPr>
              <a:t> </a:t>
            </a:r>
            <a:r>
              <a:rPr lang="en-US" sz="2800" dirty="0" err="1">
                <a:latin typeface="Tahoma (Headings)"/>
              </a:rPr>
              <a:t>điện</a:t>
            </a:r>
            <a:r>
              <a:rPr lang="en-US" sz="2800" dirty="0">
                <a:latin typeface="Tahoma (Headings)"/>
              </a:rPr>
              <a:t> </a:t>
            </a:r>
            <a:r>
              <a:rPr lang="en-US" sz="2800" dirty="0" err="1">
                <a:latin typeface="Tahoma (Headings)"/>
              </a:rPr>
              <a:t>năng</a:t>
            </a:r>
            <a:r>
              <a:rPr lang="en-US" sz="2800" dirty="0">
                <a:latin typeface="Tahoma (Headings)"/>
              </a:rPr>
              <a:t>.</a:t>
            </a:r>
          </a:p>
          <a:p>
            <a:endParaRPr lang="en-US" sz="2800" dirty="0">
              <a:latin typeface="Tahoma (Headings)"/>
            </a:endParaRPr>
          </a:p>
        </p:txBody>
      </p:sp>
    </p:spTree>
    <p:extLst>
      <p:ext uri="{BB962C8B-B14F-4D97-AF65-F5344CB8AC3E}">
        <p14:creationId xmlns:p14="http://schemas.microsoft.com/office/powerpoint/2010/main" val="226312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1"/>
            <a:ext cx="9144001" cy="1439055"/>
          </a:xfrm>
        </p:spPr>
        <p:txBody>
          <a:bodyPr/>
          <a:lstStyle/>
          <a:p>
            <a:pPr algn="ctr"/>
            <a:r>
              <a:rPr lang="vi-VN" dirty="0" smtClean="0"/>
              <a:t>Tiết 25. Thực hành: Đèn điện</a:t>
            </a:r>
            <a:endParaRPr lang="en-US" dirty="0"/>
          </a:p>
        </p:txBody>
      </p:sp>
      <p:pic>
        <p:nvPicPr>
          <p:cNvPr id="1028" name="Picture 4" descr="Tổng hợp tất cả các loại bóng đèn và thông số cơ bản của đè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752" y="1569352"/>
            <a:ext cx="9030661" cy="406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7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barn(inVertical)">
                                      <p:cBhvr>
                                        <p:cTn id="1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vi-VN" dirty="0" smtClean="0"/>
              <a:t>MỤC TIÊU BÀI HỌC</a:t>
            </a:r>
            <a:endParaRPr lang="en-US" dirty="0"/>
          </a:p>
        </p:txBody>
      </p:sp>
      <p:sp>
        <p:nvSpPr>
          <p:cNvPr id="14" name="Content Placeholder 13"/>
          <p:cNvSpPr>
            <a:spLocks noGrp="1"/>
          </p:cNvSpPr>
          <p:nvPr>
            <p:ph idx="1"/>
          </p:nvPr>
        </p:nvSpPr>
        <p:spPr>
          <a:xfrm>
            <a:off x="1153401" y="1312335"/>
            <a:ext cx="9504329" cy="4906016"/>
          </a:xfrm>
        </p:spPr>
        <p:txBody>
          <a:bodyPr>
            <a:normAutofit/>
          </a:bodyPr>
          <a:lstStyle/>
          <a:p>
            <a:endParaRPr lang="vi-VN" sz="2400" dirty="0" smtClean="0">
              <a:latin typeface="+mj-lt"/>
            </a:endParaRPr>
          </a:p>
          <a:p>
            <a:r>
              <a:rPr lang="nl-NL" sz="2800" dirty="0" smtClean="0">
                <a:latin typeface="Tahoma (Headings)"/>
              </a:rPr>
              <a:t>Nhận </a:t>
            </a:r>
            <a:r>
              <a:rPr lang="nl-NL" sz="2800" dirty="0">
                <a:latin typeface="Tahoma (Headings)"/>
              </a:rPr>
              <a:t>biết và phân loại các loại bóng đèn.</a:t>
            </a:r>
            <a:endParaRPr lang="en-US" sz="2800" dirty="0">
              <a:latin typeface="Tahoma (Headings)"/>
            </a:endParaRPr>
          </a:p>
          <a:p>
            <a:r>
              <a:rPr lang="nl-NL" sz="2800" dirty="0" smtClean="0">
                <a:latin typeface="Tahoma (Headings)"/>
              </a:rPr>
              <a:t>Đọc </a:t>
            </a:r>
            <a:r>
              <a:rPr lang="nl-NL" sz="2800" dirty="0">
                <a:latin typeface="Tahoma (Headings)"/>
              </a:rPr>
              <a:t>được và giải thích các thông số kỹ thuật ghi trên các loại bóng đèn.</a:t>
            </a:r>
            <a:endParaRPr lang="en-US" sz="2800" dirty="0">
              <a:latin typeface="Tahoma (Headings)"/>
            </a:endParaRPr>
          </a:p>
          <a:p>
            <a:r>
              <a:rPr lang="nl-NL" sz="2800" dirty="0" smtClean="0">
                <a:latin typeface="Tahoma (Headings)"/>
              </a:rPr>
              <a:t>Tự </a:t>
            </a:r>
            <a:r>
              <a:rPr lang="nl-NL" sz="2800" dirty="0">
                <a:latin typeface="Tahoma (Headings)"/>
              </a:rPr>
              <a:t>chuẩn bị được dụng cụ và vật liệu thực hành.</a:t>
            </a:r>
            <a:endParaRPr lang="en-US" sz="2800" dirty="0">
              <a:latin typeface="Tahoma (Headings)"/>
            </a:endParaRPr>
          </a:p>
          <a:p>
            <a:r>
              <a:rPr lang="nl-NL" sz="2800" dirty="0" smtClean="0">
                <a:latin typeface="Tahoma (Headings)"/>
              </a:rPr>
              <a:t> </a:t>
            </a:r>
            <a:r>
              <a:rPr lang="nl-NL" sz="2800" dirty="0">
                <a:latin typeface="Tahoma (Headings)"/>
              </a:rPr>
              <a:t>Quan sát và chỉ ra được chức năng của các bộ phận chính của mỗi bóng đèn</a:t>
            </a:r>
            <a:r>
              <a:rPr lang="nl-NL" sz="2800" dirty="0" smtClean="0">
                <a:latin typeface="Tahoma (Headings)"/>
              </a:rPr>
              <a:t>.</a:t>
            </a:r>
            <a:endParaRPr lang="en-US" sz="2800" dirty="0">
              <a:latin typeface="Tahoma (Headings)"/>
            </a:endParaRPr>
          </a:p>
        </p:txBody>
      </p:sp>
    </p:spTree>
    <p:extLst>
      <p:ext uri="{BB962C8B-B14F-4D97-AF65-F5344CB8AC3E}">
        <p14:creationId xmlns:p14="http://schemas.microsoft.com/office/powerpoint/2010/main" val="338856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112955" y="170214"/>
            <a:ext cx="8274571" cy="4388643"/>
            <a:chOff x="3112955" y="208851"/>
            <a:chExt cx="8274571" cy="4388643"/>
          </a:xfrm>
        </p:grpSpPr>
        <p:sp>
          <p:nvSpPr>
            <p:cNvPr id="5" name="Oval Callout 4"/>
            <p:cNvSpPr/>
            <p:nvPr/>
          </p:nvSpPr>
          <p:spPr>
            <a:xfrm>
              <a:off x="3112955" y="208851"/>
              <a:ext cx="8274571" cy="4388643"/>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37217" y="834841"/>
              <a:ext cx="6026045" cy="2677656"/>
            </a:xfrm>
            <a:prstGeom prst="rect">
              <a:avLst/>
            </a:prstGeom>
            <a:noFill/>
          </p:spPr>
          <p:txBody>
            <a:bodyPr wrap="square" rtlCol="0">
              <a:spAutoFit/>
            </a:bodyPr>
            <a:lstStyle/>
            <a:p>
              <a:endParaRPr lang="vi-VN" sz="2400" dirty="0" smtClean="0">
                <a:latin typeface="Tahoma (Headings)"/>
              </a:endParaRPr>
            </a:p>
            <a:p>
              <a:r>
                <a:rPr lang="nl-NL" sz="2400" dirty="0" smtClean="0">
                  <a:latin typeface="Tahoma (Headings)"/>
                </a:rPr>
                <a:t>Nhà </a:t>
              </a:r>
              <a:r>
                <a:rPr lang="nl-NL" sz="2400" dirty="0">
                  <a:latin typeface="Tahoma (Headings)"/>
                </a:rPr>
                <a:t>bạn Hoa vừa xây nhà xong, phòng bếp thì lắp đèn ống com- pắc, phòng khách lắp bóng đèn ống huỳnh quang và đèn LED, ngoài cổng lắp bóng đèn sợi đốt. Để giúp bạn Hoa sử dụng được các loại bóng đèn đó thì cần phải làm như thế nào</a:t>
              </a:r>
              <a:r>
                <a:rPr lang="nl-NL" sz="2400" dirty="0" smtClean="0">
                  <a:latin typeface="Tahoma (Headings)"/>
                </a:rPr>
                <a:t>? </a:t>
              </a:r>
              <a:endParaRPr lang="en-US" sz="2400" dirty="0">
                <a:latin typeface="Tahoma (Headings)"/>
              </a:endParaRPr>
            </a:p>
          </p:txBody>
        </p:sp>
      </p:grpSp>
      <p:sp>
        <p:nvSpPr>
          <p:cNvPr id="8" name="AutoShape 2" descr="Cô gái suy nghĩ nhân vật hoạt hình | Công cụ đồ họa PSD Tải xuống miễn phí  - Pikbest"/>
          <p:cNvSpPr>
            <a:spLocks noChangeAspect="1" noChangeArrowheads="1"/>
          </p:cNvSpPr>
          <p:nvPr/>
        </p:nvSpPr>
        <p:spPr bwMode="auto">
          <a:xfrm>
            <a:off x="530328" y="279816"/>
            <a:ext cx="1249177" cy="12491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16" y="3975142"/>
            <a:ext cx="2974298" cy="2974298"/>
          </a:xfrm>
          <a:prstGeom prst="rect">
            <a:avLst/>
          </a:prstGeom>
        </p:spPr>
      </p:pic>
      <p:sp>
        <p:nvSpPr>
          <p:cNvPr id="11" name="TextBox 10"/>
          <p:cNvSpPr txBox="1"/>
          <p:nvPr/>
        </p:nvSpPr>
        <p:spPr>
          <a:xfrm>
            <a:off x="2798836" y="2189058"/>
            <a:ext cx="6480075" cy="1323439"/>
          </a:xfrm>
          <a:prstGeom prst="rect">
            <a:avLst/>
          </a:prstGeom>
          <a:noFill/>
        </p:spPr>
        <p:txBody>
          <a:bodyPr wrap="square" rtlCol="0">
            <a:spAutoFit/>
          </a:bodyPr>
          <a:lstStyle/>
          <a:p>
            <a:r>
              <a:rPr lang="nl-NL" sz="4000" dirty="0">
                <a:solidFill>
                  <a:srgbClr val="FF0000"/>
                </a:solidFill>
                <a:latin typeface="Tahoma (Headings)"/>
              </a:rPr>
              <a:t>HS thảo luận nhóm với nhau. Thời gian 1 </a:t>
            </a:r>
            <a:r>
              <a:rPr lang="vi-VN" sz="4000" dirty="0">
                <a:solidFill>
                  <a:srgbClr val="FF0000"/>
                </a:solidFill>
                <a:latin typeface="Tahoma (Headings)"/>
              </a:rPr>
              <a:t>phút.</a:t>
            </a:r>
            <a:endParaRPr lang="en-US" sz="4000" dirty="0">
              <a:solidFill>
                <a:srgbClr val="FF0000"/>
              </a:solidFill>
            </a:endParaRPr>
          </a:p>
        </p:txBody>
      </p:sp>
    </p:spTree>
    <p:extLst>
      <p:ext uri="{BB962C8B-B14F-4D97-AF65-F5344CB8AC3E}">
        <p14:creationId xmlns:p14="http://schemas.microsoft.com/office/powerpoint/2010/main" val="165276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484" y="2110013"/>
            <a:ext cx="10203543" cy="2258787"/>
          </a:xfrm>
        </p:spPr>
        <p:txBody>
          <a:bodyPr>
            <a:normAutofit/>
          </a:bodyPr>
          <a:lstStyle/>
          <a:p>
            <a:r>
              <a:rPr lang="vi-VN" sz="3600" dirty="0" smtClean="0">
                <a:solidFill>
                  <a:schemeClr val="tx1">
                    <a:lumMod val="85000"/>
                    <a:lumOff val="15000"/>
                  </a:schemeClr>
                </a:solidFill>
              </a:rPr>
              <a:t>I. Vật liệu và dụng cụ cần thiết</a:t>
            </a:r>
            <a:br>
              <a:rPr lang="vi-VN" sz="3600" dirty="0" smtClean="0">
                <a:solidFill>
                  <a:schemeClr val="tx1">
                    <a:lumMod val="85000"/>
                    <a:lumOff val="15000"/>
                  </a:schemeClr>
                </a:solidFill>
              </a:rPr>
            </a:br>
            <a:r>
              <a:rPr lang="vi-VN" sz="3600" dirty="0">
                <a:solidFill>
                  <a:schemeClr val="tx1">
                    <a:lumMod val="85000"/>
                    <a:lumOff val="15000"/>
                  </a:schemeClr>
                </a:solidFill>
              </a:rPr>
              <a:t/>
            </a:r>
            <a:br>
              <a:rPr lang="vi-VN" sz="3600" dirty="0">
                <a:solidFill>
                  <a:schemeClr val="tx1">
                    <a:lumMod val="85000"/>
                    <a:lumOff val="15000"/>
                  </a:schemeClr>
                </a:solidFill>
              </a:rPr>
            </a:br>
            <a:r>
              <a:rPr lang="vi-VN" sz="3600" dirty="0" smtClean="0">
                <a:solidFill>
                  <a:schemeClr val="tx1">
                    <a:lumMod val="85000"/>
                    <a:lumOff val="15000"/>
                  </a:schemeClr>
                </a:solidFill>
              </a:rPr>
              <a:t>II. Nội dung và trình tự thực hành</a:t>
            </a:r>
            <a:endParaRPr lang="en-US" sz="3600" dirty="0">
              <a:solidFill>
                <a:schemeClr val="tx1">
                  <a:lumMod val="85000"/>
                  <a:lumOff val="15000"/>
                </a:schemeClr>
              </a:solidFill>
            </a:endParaRPr>
          </a:p>
        </p:txBody>
      </p:sp>
      <p:sp>
        <p:nvSpPr>
          <p:cNvPr id="4" name="Rectangle 3"/>
          <p:cNvSpPr/>
          <p:nvPr/>
        </p:nvSpPr>
        <p:spPr>
          <a:xfrm>
            <a:off x="2328824" y="820448"/>
            <a:ext cx="7548861" cy="769441"/>
          </a:xfrm>
          <a:prstGeom prst="rect">
            <a:avLst/>
          </a:prstGeom>
        </p:spPr>
        <p:txBody>
          <a:bodyPr wrap="none">
            <a:spAutoFit/>
          </a:bodyPr>
          <a:lstStyle/>
          <a:p>
            <a:pPr algn="ctr"/>
            <a:r>
              <a:rPr lang="vi-VN" sz="4400" dirty="0">
                <a:latin typeface="+mj-lt"/>
              </a:rPr>
              <a:t>Tiết 25. Thực hành: Đèn điện</a:t>
            </a:r>
            <a:endParaRPr lang="en-US" sz="4400" dirty="0">
              <a:latin typeface="+mj-lt"/>
            </a:endParaRPr>
          </a:p>
        </p:txBody>
      </p:sp>
      <p:sp>
        <p:nvSpPr>
          <p:cNvPr id="3" name="TextBox 2"/>
          <p:cNvSpPr txBox="1"/>
          <p:nvPr/>
        </p:nvSpPr>
        <p:spPr>
          <a:xfrm>
            <a:off x="-330664" y="1756070"/>
            <a:ext cx="5318975" cy="707886"/>
          </a:xfrm>
          <a:prstGeom prst="rect">
            <a:avLst/>
          </a:prstGeom>
          <a:noFill/>
        </p:spPr>
        <p:txBody>
          <a:bodyPr wrap="square" rtlCol="0">
            <a:spAutoFit/>
          </a:bodyPr>
          <a:lstStyle/>
          <a:p>
            <a:pPr algn="ctr"/>
            <a:r>
              <a:rPr lang="vi-VN" sz="4000" dirty="0" smtClean="0">
                <a:latin typeface="+mj-lt"/>
              </a:rPr>
              <a:t>NỘI DUNG: </a:t>
            </a:r>
            <a:endParaRPr lang="en-US" sz="4000" dirty="0">
              <a:latin typeface="+mj-lt"/>
            </a:endParaRPr>
          </a:p>
        </p:txBody>
      </p:sp>
    </p:spTree>
    <p:extLst>
      <p:ext uri="{BB962C8B-B14F-4D97-AF65-F5344CB8AC3E}">
        <p14:creationId xmlns:p14="http://schemas.microsoft.com/office/powerpoint/2010/main" val="60418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580572"/>
            <a:ext cx="10174515" cy="1756228"/>
          </a:xfrm>
        </p:spPr>
        <p:txBody>
          <a:bodyPr>
            <a:normAutofit/>
          </a:bodyPr>
          <a:lstStyle/>
          <a:p>
            <a:r>
              <a:rPr lang="vi-VN" sz="4400" dirty="0">
                <a:solidFill>
                  <a:schemeClr val="tx1">
                    <a:lumMod val="85000"/>
                    <a:lumOff val="15000"/>
                  </a:schemeClr>
                </a:solidFill>
              </a:rPr>
              <a:t>I. Vật </a:t>
            </a:r>
            <a:r>
              <a:rPr lang="vi-VN" sz="4400" dirty="0" smtClean="0">
                <a:solidFill>
                  <a:schemeClr val="tx1">
                    <a:lumMod val="85000"/>
                    <a:lumOff val="15000"/>
                  </a:schemeClr>
                </a:solidFill>
              </a:rPr>
              <a:t>liệu, </a:t>
            </a:r>
            <a:r>
              <a:rPr lang="vi-VN" sz="4400" dirty="0">
                <a:solidFill>
                  <a:schemeClr val="tx1">
                    <a:lumMod val="85000"/>
                    <a:lumOff val="15000"/>
                  </a:schemeClr>
                </a:solidFill>
              </a:rPr>
              <a:t>dụng cụ cần thiết</a:t>
            </a:r>
            <a:br>
              <a:rPr lang="vi-VN" sz="4400" dirty="0">
                <a:solidFill>
                  <a:schemeClr val="tx1">
                    <a:lumMod val="85000"/>
                    <a:lumOff val="15000"/>
                  </a:schemeClr>
                </a:solidFill>
              </a:rPr>
            </a:b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0890"/>
            <a:ext cx="3817257" cy="38172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230890"/>
            <a:ext cx="4521200" cy="38941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347" y="2216376"/>
            <a:ext cx="3908653" cy="3908653"/>
          </a:xfrm>
          <a:prstGeom prst="rect">
            <a:avLst/>
          </a:prstGeom>
        </p:spPr>
      </p:pic>
    </p:spTree>
    <p:extLst>
      <p:ext uri="{BB962C8B-B14F-4D97-AF65-F5344CB8AC3E}">
        <p14:creationId xmlns:p14="http://schemas.microsoft.com/office/powerpoint/2010/main" val="306336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580572"/>
            <a:ext cx="10174515" cy="1756228"/>
          </a:xfrm>
        </p:spPr>
        <p:txBody>
          <a:bodyPr>
            <a:normAutofit/>
          </a:bodyPr>
          <a:lstStyle/>
          <a:p>
            <a:r>
              <a:rPr lang="vi-VN" sz="4400" dirty="0">
                <a:solidFill>
                  <a:schemeClr val="tx1">
                    <a:lumMod val="85000"/>
                    <a:lumOff val="15000"/>
                  </a:schemeClr>
                </a:solidFill>
              </a:rPr>
              <a:t>I. Vật </a:t>
            </a:r>
            <a:r>
              <a:rPr lang="vi-VN" sz="4400" dirty="0" smtClean="0">
                <a:solidFill>
                  <a:schemeClr val="tx1">
                    <a:lumMod val="85000"/>
                    <a:lumOff val="15000"/>
                  </a:schemeClr>
                </a:solidFill>
              </a:rPr>
              <a:t>liệu, </a:t>
            </a:r>
            <a:r>
              <a:rPr lang="vi-VN" sz="4400" dirty="0">
                <a:solidFill>
                  <a:schemeClr val="tx1">
                    <a:lumMod val="85000"/>
                    <a:lumOff val="15000"/>
                  </a:schemeClr>
                </a:solidFill>
              </a:rPr>
              <a:t>dụng cụ cần thiết</a:t>
            </a:r>
            <a:br>
              <a:rPr lang="vi-VN" sz="4400" dirty="0">
                <a:solidFill>
                  <a:schemeClr val="tx1">
                    <a:lumMod val="85000"/>
                    <a:lumOff val="15000"/>
                  </a:schemeClr>
                </a:solidFill>
              </a:rPr>
            </a:br>
            <a:endParaRPr lang="en-US" sz="4400" dirty="0"/>
          </a:p>
        </p:txBody>
      </p:sp>
      <p:grpSp>
        <p:nvGrpSpPr>
          <p:cNvPr id="9" name="Group 8"/>
          <p:cNvGrpSpPr/>
          <p:nvPr/>
        </p:nvGrpSpPr>
        <p:grpSpPr>
          <a:xfrm>
            <a:off x="1191109" y="1837283"/>
            <a:ext cx="9113094" cy="4069771"/>
            <a:chOff x="1191109" y="1837283"/>
            <a:chExt cx="9113094" cy="406977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109" y="1837283"/>
              <a:ext cx="9113094" cy="4069771"/>
            </a:xfrm>
            <a:prstGeom prst="rect">
              <a:avLst/>
            </a:prstGeom>
          </p:spPr>
        </p:pic>
        <p:sp>
          <p:nvSpPr>
            <p:cNvPr id="8" name="TextBox 7"/>
            <p:cNvSpPr txBox="1"/>
            <p:nvPr/>
          </p:nvSpPr>
          <p:spPr>
            <a:xfrm>
              <a:off x="2249713" y="3872168"/>
              <a:ext cx="6995885" cy="400110"/>
            </a:xfrm>
            <a:prstGeom prst="rect">
              <a:avLst/>
            </a:prstGeom>
            <a:noFill/>
          </p:spPr>
          <p:txBody>
            <a:bodyPr wrap="square" rtlCol="0">
              <a:spAutoFit/>
            </a:bodyPr>
            <a:lstStyle/>
            <a:p>
              <a:r>
                <a:rPr lang="vi-VN" sz="2000" b="1" dirty="0">
                  <a:latin typeface="+mj-lt"/>
                </a:rPr>
                <a:t>L</a:t>
              </a:r>
              <a:r>
                <a:rPr lang="nl-NL" sz="2000" b="1" dirty="0" smtClean="0">
                  <a:latin typeface="+mj-lt"/>
                </a:rPr>
                <a:t>iệt </a:t>
              </a:r>
              <a:r>
                <a:rPr lang="nl-NL" sz="2000" b="1" dirty="0">
                  <a:latin typeface="+mj-lt"/>
                </a:rPr>
                <a:t>kê các dụng cụ và vật liệu cần thiết cho bài thực hành.</a:t>
              </a:r>
              <a:endParaRPr lang="en-US" sz="2000" b="1" dirty="0">
                <a:latin typeface="+mj-lt"/>
              </a:endParaRPr>
            </a:p>
          </p:txBody>
        </p:sp>
      </p:grpSp>
    </p:spTree>
    <p:extLst>
      <p:ext uri="{BB962C8B-B14F-4D97-AF65-F5344CB8AC3E}">
        <p14:creationId xmlns:p14="http://schemas.microsoft.com/office/powerpoint/2010/main" val="218653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580572"/>
            <a:ext cx="10174515" cy="1756228"/>
          </a:xfrm>
        </p:spPr>
        <p:txBody>
          <a:bodyPr>
            <a:normAutofit/>
          </a:bodyPr>
          <a:lstStyle/>
          <a:p>
            <a:r>
              <a:rPr lang="vi-VN" sz="4400" dirty="0">
                <a:solidFill>
                  <a:schemeClr val="tx1">
                    <a:lumMod val="85000"/>
                    <a:lumOff val="15000"/>
                  </a:schemeClr>
                </a:solidFill>
              </a:rPr>
              <a:t>I. Vật </a:t>
            </a:r>
            <a:r>
              <a:rPr lang="vi-VN" sz="4400" dirty="0" smtClean="0">
                <a:solidFill>
                  <a:schemeClr val="tx1">
                    <a:lumMod val="85000"/>
                    <a:lumOff val="15000"/>
                  </a:schemeClr>
                </a:solidFill>
              </a:rPr>
              <a:t>liệu, </a:t>
            </a:r>
            <a:r>
              <a:rPr lang="vi-VN" sz="4400" dirty="0">
                <a:solidFill>
                  <a:schemeClr val="tx1">
                    <a:lumMod val="85000"/>
                    <a:lumOff val="15000"/>
                  </a:schemeClr>
                </a:solidFill>
              </a:rPr>
              <a:t>dụng cụ cần thiết</a:t>
            </a:r>
            <a:br>
              <a:rPr lang="vi-VN" sz="4400" dirty="0">
                <a:solidFill>
                  <a:schemeClr val="tx1">
                    <a:lumMod val="85000"/>
                    <a:lumOff val="15000"/>
                  </a:schemeClr>
                </a:solidFill>
              </a:rPr>
            </a:br>
            <a:endParaRPr lang="en-US" sz="4400" dirty="0"/>
          </a:p>
        </p:txBody>
      </p:sp>
      <p:sp>
        <p:nvSpPr>
          <p:cNvPr id="3" name="TextBox 2"/>
          <p:cNvSpPr txBox="1"/>
          <p:nvPr/>
        </p:nvSpPr>
        <p:spPr>
          <a:xfrm>
            <a:off x="1582058" y="2002971"/>
            <a:ext cx="7590972" cy="1077218"/>
          </a:xfrm>
          <a:prstGeom prst="rect">
            <a:avLst/>
          </a:prstGeom>
          <a:noFill/>
        </p:spPr>
        <p:txBody>
          <a:bodyPr wrap="square" rtlCol="0">
            <a:spAutoFit/>
          </a:bodyPr>
          <a:lstStyle/>
          <a:p>
            <a:r>
              <a:rPr lang="nl-NL" sz="3200" dirty="0">
                <a:latin typeface="Tahoma (Headings)"/>
              </a:rPr>
              <a:t>- </a:t>
            </a:r>
            <a:r>
              <a:rPr lang="en-US" sz="3200" dirty="0" err="1">
                <a:latin typeface="Tahoma (Headings)"/>
              </a:rPr>
              <a:t>Dụng</a:t>
            </a:r>
            <a:r>
              <a:rPr lang="en-US" sz="3200" dirty="0">
                <a:latin typeface="Tahoma (Headings)"/>
              </a:rPr>
              <a:t> </a:t>
            </a:r>
            <a:r>
              <a:rPr lang="en-US" sz="3200" dirty="0" err="1">
                <a:latin typeface="Tahoma (Headings)"/>
              </a:rPr>
              <a:t>cụ</a:t>
            </a:r>
            <a:r>
              <a:rPr lang="en-US" sz="3200" dirty="0">
                <a:latin typeface="Tahoma (Headings)"/>
              </a:rPr>
              <a:t>, </a:t>
            </a:r>
            <a:r>
              <a:rPr lang="en-US" sz="3200" dirty="0" err="1">
                <a:latin typeface="Tahoma (Headings)"/>
              </a:rPr>
              <a:t>thiết</a:t>
            </a:r>
            <a:r>
              <a:rPr lang="en-US" sz="3200" dirty="0">
                <a:latin typeface="Tahoma (Headings)"/>
              </a:rPr>
              <a:t> </a:t>
            </a:r>
            <a:r>
              <a:rPr lang="en-US" sz="3200" dirty="0" err="1">
                <a:latin typeface="Tahoma (Headings)"/>
              </a:rPr>
              <a:t>bị</a:t>
            </a:r>
            <a:r>
              <a:rPr lang="en-US" sz="3200" dirty="0">
                <a:latin typeface="Tahoma (Headings)"/>
              </a:rPr>
              <a:t>: </a:t>
            </a:r>
            <a:r>
              <a:rPr lang="en-US" sz="3200" dirty="0" err="1">
                <a:latin typeface="Tahoma (Headings)"/>
              </a:rPr>
              <a:t>Bóng</a:t>
            </a:r>
            <a:r>
              <a:rPr lang="en-US" sz="3200" dirty="0">
                <a:latin typeface="Tahoma (Headings)"/>
              </a:rPr>
              <a:t> </a:t>
            </a:r>
            <a:r>
              <a:rPr lang="en-US" sz="3200" dirty="0" err="1">
                <a:latin typeface="Tahoma (Headings)"/>
              </a:rPr>
              <a:t>đèn</a:t>
            </a:r>
            <a:r>
              <a:rPr lang="en-US" sz="3200" dirty="0">
                <a:latin typeface="Tahoma (Headings)"/>
              </a:rPr>
              <a:t> </a:t>
            </a:r>
            <a:r>
              <a:rPr lang="en-US" sz="3200" dirty="0" err="1">
                <a:latin typeface="Tahoma (Headings)"/>
              </a:rPr>
              <a:t>các</a:t>
            </a:r>
            <a:r>
              <a:rPr lang="en-US" sz="3200" dirty="0">
                <a:latin typeface="Tahoma (Headings)"/>
              </a:rPr>
              <a:t> </a:t>
            </a:r>
            <a:r>
              <a:rPr lang="en-US" sz="3200" dirty="0" err="1">
                <a:latin typeface="Tahoma (Headings)"/>
              </a:rPr>
              <a:t>loại</a:t>
            </a:r>
            <a:endParaRPr lang="en-US" sz="3200" dirty="0">
              <a:latin typeface="Tahoma (Headings)"/>
            </a:endParaRPr>
          </a:p>
          <a:p>
            <a:r>
              <a:rPr lang="en-US" sz="3200" dirty="0">
                <a:latin typeface="Tahoma (Headings)"/>
              </a:rPr>
              <a:t>-  </a:t>
            </a:r>
            <a:r>
              <a:rPr lang="en-US" sz="3200" dirty="0" err="1">
                <a:latin typeface="Tahoma (Headings)"/>
              </a:rPr>
              <a:t>Nguồn</a:t>
            </a:r>
            <a:r>
              <a:rPr lang="en-US" sz="3200" dirty="0">
                <a:latin typeface="Tahoma (Headings)"/>
              </a:rPr>
              <a:t> </a:t>
            </a:r>
            <a:r>
              <a:rPr lang="en-US" sz="3200" dirty="0" err="1">
                <a:latin typeface="Tahoma (Headings)"/>
              </a:rPr>
              <a:t>điện</a:t>
            </a:r>
            <a:r>
              <a:rPr lang="en-US" sz="3200" dirty="0">
                <a:latin typeface="Tahoma (Headings)"/>
              </a:rPr>
              <a:t> 220 V.</a:t>
            </a:r>
          </a:p>
        </p:txBody>
      </p:sp>
    </p:spTree>
    <p:extLst>
      <p:ext uri="{BB962C8B-B14F-4D97-AF65-F5344CB8AC3E}">
        <p14:creationId xmlns:p14="http://schemas.microsoft.com/office/powerpoint/2010/main" val="321216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vi-VN" dirty="0" smtClean="0"/>
              <a:t>MỤC TIÊU BÀI HỌC</a:t>
            </a:r>
            <a:endParaRPr lang="en-US" dirty="0"/>
          </a:p>
        </p:txBody>
      </p:sp>
      <p:sp>
        <p:nvSpPr>
          <p:cNvPr id="14" name="Content Placeholder 13"/>
          <p:cNvSpPr>
            <a:spLocks noGrp="1"/>
          </p:cNvSpPr>
          <p:nvPr>
            <p:ph idx="1"/>
          </p:nvPr>
        </p:nvSpPr>
        <p:spPr>
          <a:xfrm>
            <a:off x="1153401" y="2065449"/>
            <a:ext cx="9504329" cy="4152901"/>
          </a:xfrm>
        </p:spPr>
        <p:txBody>
          <a:bodyPr>
            <a:normAutofit/>
          </a:bodyPr>
          <a:lstStyle/>
          <a:p>
            <a:r>
              <a:rPr lang="vi-VN" sz="2400" dirty="0" smtClean="0">
                <a:latin typeface="+mj-lt"/>
              </a:rPr>
              <a:t>Nhận biết được một số bộ phận chính của một số loại đèn</a:t>
            </a:r>
            <a:endParaRPr lang="en-US" sz="2400" dirty="0">
              <a:latin typeface="+mj-lt"/>
            </a:endParaRPr>
          </a:p>
          <a:p>
            <a:r>
              <a:rPr lang="vi-VN" sz="2400" dirty="0" smtClean="0">
                <a:latin typeface="+mj-lt"/>
              </a:rPr>
              <a:t>Mô tả được nguyên lí làm việc của một số loại bóng đèn</a:t>
            </a:r>
            <a:endParaRPr lang="en-US" sz="2400" dirty="0">
              <a:latin typeface="+mj-lt"/>
            </a:endParaRPr>
          </a:p>
          <a:p>
            <a:r>
              <a:rPr lang="vi-VN" sz="2400" dirty="0" smtClean="0">
                <a:latin typeface="+mj-lt"/>
              </a:rPr>
              <a:t>Lựa chọn và sử dụng được các loại bóng đèn đúng cách, tiết kiệm và an toàn</a:t>
            </a:r>
            <a:endParaRPr lang="en-US" sz="2400" dirty="0">
              <a:latin typeface="+mj-lt"/>
            </a:endParaRP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anim calcmode="lin" valueType="num">
                                      <p:cBhvr>
                                        <p:cTn id="2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1000"/>
                                        <p:tgtEl>
                                          <p:spTgt spid="14">
                                            <p:txEl>
                                              <p:pRg st="2" end="2"/>
                                            </p:txEl>
                                          </p:spTgt>
                                        </p:tgtEl>
                                      </p:cBhvr>
                                    </p:animEffect>
                                    <p:anim calcmode="lin" valueType="num">
                                      <p:cBhvr>
                                        <p:cTn id="29"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71" y="2888343"/>
            <a:ext cx="3486252" cy="3164113"/>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628" y="3055256"/>
            <a:ext cx="3486252" cy="3164113"/>
          </a:xfrm>
          <a:prstGeom prst="rect">
            <a:avLst/>
          </a:prstGeom>
        </p:spPr>
      </p:pic>
      <p:grpSp>
        <p:nvGrpSpPr>
          <p:cNvPr id="2" name="Group 1"/>
          <p:cNvGrpSpPr/>
          <p:nvPr/>
        </p:nvGrpSpPr>
        <p:grpSpPr>
          <a:xfrm>
            <a:off x="3889829" y="-1"/>
            <a:ext cx="4426857" cy="3802743"/>
            <a:chOff x="3889829" y="-1"/>
            <a:chExt cx="4426857" cy="3802743"/>
          </a:xfrm>
        </p:grpSpPr>
        <p:sp>
          <p:nvSpPr>
            <p:cNvPr id="6" name="6-Point Star 5"/>
            <p:cNvSpPr/>
            <p:nvPr/>
          </p:nvSpPr>
          <p:spPr>
            <a:xfrm>
              <a:off x="3889829" y="-1"/>
              <a:ext cx="4426857" cy="3802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01029" y="1016000"/>
              <a:ext cx="3178628" cy="1569660"/>
            </a:xfrm>
            <a:prstGeom prst="rect">
              <a:avLst/>
            </a:prstGeom>
            <a:noFill/>
          </p:spPr>
          <p:txBody>
            <a:bodyPr wrap="square" rtlCol="0">
              <a:spAutoFit/>
            </a:bodyPr>
            <a:lstStyle/>
            <a:p>
              <a:r>
                <a:rPr lang="vi-VN" sz="3200" dirty="0" smtClean="0">
                  <a:latin typeface="+mj-lt"/>
                </a:rPr>
                <a:t>Hãy kiểm tra vật liệu, dụng cụ của nhóm mình</a:t>
              </a:r>
              <a:endParaRPr lang="en-US" sz="3200" dirty="0">
                <a:latin typeface="+mj-lt"/>
              </a:endParaRPr>
            </a:p>
          </p:txBody>
        </p:sp>
      </p:grpSp>
    </p:spTree>
    <p:extLst>
      <p:ext uri="{BB962C8B-B14F-4D97-AF65-F5344CB8AC3E}">
        <p14:creationId xmlns:p14="http://schemas.microsoft.com/office/powerpoint/2010/main" val="41183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582" y="538384"/>
            <a:ext cx="10000344" cy="1054100"/>
          </a:xfrm>
        </p:spPr>
        <p:txBody>
          <a:bodyPr>
            <a:normAutofit fontScale="90000"/>
          </a:bodyPr>
          <a:lstStyle/>
          <a:p>
            <a:r>
              <a:rPr lang="vi-VN" dirty="0" smtClean="0"/>
              <a:t>II. Nội dung và trình tự thực hành</a:t>
            </a:r>
            <a:endParaRPr lang="en-US" dirty="0"/>
          </a:p>
        </p:txBody>
      </p:sp>
      <p:sp>
        <p:nvSpPr>
          <p:cNvPr id="3" name="Text Placeholder 2"/>
          <p:cNvSpPr>
            <a:spLocks noGrp="1"/>
          </p:cNvSpPr>
          <p:nvPr>
            <p:ph type="body" idx="1"/>
          </p:nvPr>
        </p:nvSpPr>
        <p:spPr>
          <a:xfrm>
            <a:off x="1729754" y="1861496"/>
            <a:ext cx="9144000" cy="713052"/>
          </a:xfrm>
        </p:spPr>
        <p:txBody>
          <a:bodyPr>
            <a:normAutofit/>
          </a:bodyPr>
          <a:lstStyle/>
          <a:p>
            <a:r>
              <a:rPr lang="vi-VN" sz="2800" dirty="0" smtClean="0">
                <a:latin typeface="+mj-lt"/>
              </a:rPr>
              <a:t>1. Nhận biết và phân loại bóng đèn</a:t>
            </a:r>
            <a:endParaRPr lang="en-US" sz="2800" dirty="0">
              <a:latin typeface="+mj-lt"/>
            </a:endParaRPr>
          </a:p>
        </p:txBody>
      </p:sp>
      <p:sp>
        <p:nvSpPr>
          <p:cNvPr id="4" name="TextBox 3"/>
          <p:cNvSpPr txBox="1"/>
          <p:nvPr/>
        </p:nvSpPr>
        <p:spPr>
          <a:xfrm>
            <a:off x="1729754" y="3168203"/>
            <a:ext cx="8380161" cy="1754326"/>
          </a:xfrm>
          <a:prstGeom prst="rect">
            <a:avLst/>
          </a:prstGeom>
          <a:noFill/>
        </p:spPr>
        <p:txBody>
          <a:bodyPr wrap="square" rtlCol="0">
            <a:spAutoFit/>
          </a:bodyPr>
          <a:lstStyle/>
          <a:p>
            <a:pPr algn="ctr"/>
            <a:r>
              <a:rPr lang="vi-VN" sz="5400" dirty="0">
                <a:solidFill>
                  <a:srgbClr val="C00000"/>
                </a:solidFill>
                <a:latin typeface="+mj-lt"/>
              </a:rPr>
              <a:t>Q</a:t>
            </a:r>
            <a:r>
              <a:rPr lang="vi-VN" sz="5400" dirty="0" smtClean="0">
                <a:solidFill>
                  <a:srgbClr val="C00000"/>
                </a:solidFill>
                <a:latin typeface="+mj-lt"/>
              </a:rPr>
              <a:t>uan sát các loại đèn điện đã chuẩn bị</a:t>
            </a:r>
          </a:p>
        </p:txBody>
      </p:sp>
    </p:spTree>
    <p:extLst>
      <p:ext uri="{BB962C8B-B14F-4D97-AF65-F5344CB8AC3E}">
        <p14:creationId xmlns:p14="http://schemas.microsoft.com/office/powerpoint/2010/main" val="146339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grpSp>
        <p:nvGrpSpPr>
          <p:cNvPr id="6" name="Group 5"/>
          <p:cNvGrpSpPr/>
          <p:nvPr/>
        </p:nvGrpSpPr>
        <p:grpSpPr>
          <a:xfrm>
            <a:off x="0" y="-1074"/>
            <a:ext cx="12192000" cy="6859074"/>
            <a:chOff x="0" y="-1074"/>
            <a:chExt cx="12192000" cy="685907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4"/>
              <a:ext cx="12192000" cy="6859074"/>
            </a:xfrm>
            <a:prstGeom prst="rect">
              <a:avLst/>
            </a:prstGeom>
          </p:spPr>
        </p:pic>
        <p:sp>
          <p:nvSpPr>
            <p:cNvPr id="5" name="TextBox 4"/>
            <p:cNvSpPr txBox="1"/>
            <p:nvPr/>
          </p:nvSpPr>
          <p:spPr>
            <a:xfrm>
              <a:off x="566670" y="0"/>
              <a:ext cx="3219719" cy="6001643"/>
            </a:xfrm>
            <a:prstGeom prst="rect">
              <a:avLst/>
            </a:prstGeom>
            <a:noFill/>
          </p:spPr>
          <p:txBody>
            <a:bodyPr wrap="square" rtlCol="0">
              <a:spAutoFit/>
            </a:bodyPr>
            <a:lstStyle/>
            <a:p>
              <a:pPr algn="ctr"/>
              <a:endParaRPr lang="vi-VN" sz="4800" dirty="0" smtClean="0">
                <a:latin typeface="+mj-lt"/>
              </a:endParaRPr>
            </a:p>
            <a:p>
              <a:pPr algn="ctr"/>
              <a:r>
                <a:rPr lang="vi-VN" sz="4800" dirty="0" smtClean="0">
                  <a:latin typeface="+mj-lt"/>
                </a:rPr>
                <a:t>Thảo luận: </a:t>
              </a:r>
            </a:p>
            <a:p>
              <a:pPr algn="ctr"/>
              <a:r>
                <a:rPr lang="vi-VN" sz="4800" dirty="0">
                  <a:latin typeface="+mj-lt"/>
                </a:rPr>
                <a:t>H</a:t>
              </a:r>
              <a:r>
                <a:rPr lang="vi-VN" sz="4800" dirty="0" smtClean="0">
                  <a:latin typeface="+mj-lt"/>
                </a:rPr>
                <a:t>ãy nhận biết và phân loại bóng đèn của nhóm mình </a:t>
              </a:r>
            </a:p>
          </p:txBody>
        </p:sp>
      </p:grpSp>
    </p:spTree>
    <p:extLst>
      <p:ext uri="{BB962C8B-B14F-4D97-AF65-F5344CB8AC3E}">
        <p14:creationId xmlns:p14="http://schemas.microsoft.com/office/powerpoint/2010/main" val="82076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582" y="538384"/>
            <a:ext cx="10000344" cy="1054100"/>
          </a:xfrm>
        </p:spPr>
        <p:txBody>
          <a:bodyPr>
            <a:normAutofit fontScale="90000"/>
          </a:bodyPr>
          <a:lstStyle/>
          <a:p>
            <a:r>
              <a:rPr lang="vi-VN" dirty="0" smtClean="0"/>
              <a:t>II. Nội dung và trình tự thực hành</a:t>
            </a:r>
            <a:endParaRPr lang="en-US" dirty="0"/>
          </a:p>
        </p:txBody>
      </p:sp>
      <p:sp>
        <p:nvSpPr>
          <p:cNvPr id="3" name="Text Placeholder 2"/>
          <p:cNvSpPr>
            <a:spLocks noGrp="1"/>
          </p:cNvSpPr>
          <p:nvPr>
            <p:ph type="body" idx="1"/>
          </p:nvPr>
        </p:nvSpPr>
        <p:spPr>
          <a:xfrm>
            <a:off x="1729754" y="1861496"/>
            <a:ext cx="9144000" cy="713052"/>
          </a:xfrm>
        </p:spPr>
        <p:txBody>
          <a:bodyPr>
            <a:normAutofit/>
          </a:bodyPr>
          <a:lstStyle/>
          <a:p>
            <a:r>
              <a:rPr lang="vi-VN" sz="2800" dirty="0" smtClean="0">
                <a:solidFill>
                  <a:schemeClr val="tx1">
                    <a:lumMod val="50000"/>
                    <a:lumOff val="50000"/>
                  </a:schemeClr>
                </a:solidFill>
                <a:latin typeface="+mj-lt"/>
              </a:rPr>
              <a:t>1. Nhận biết và phân loại bóng đèn</a:t>
            </a:r>
            <a:endParaRPr lang="en-US" sz="2800" dirty="0">
              <a:solidFill>
                <a:schemeClr val="tx1">
                  <a:lumMod val="50000"/>
                  <a:lumOff val="50000"/>
                </a:schemeClr>
              </a:solidFill>
              <a:latin typeface="+mj-lt"/>
            </a:endParaRPr>
          </a:p>
        </p:txBody>
      </p:sp>
      <p:sp>
        <p:nvSpPr>
          <p:cNvPr id="4" name="TextBox 3"/>
          <p:cNvSpPr txBox="1"/>
          <p:nvPr/>
        </p:nvSpPr>
        <p:spPr>
          <a:xfrm>
            <a:off x="1729754" y="2843560"/>
            <a:ext cx="8766528" cy="523220"/>
          </a:xfrm>
          <a:prstGeom prst="rect">
            <a:avLst/>
          </a:prstGeom>
          <a:noFill/>
        </p:spPr>
        <p:txBody>
          <a:bodyPr wrap="square" rtlCol="0">
            <a:spAutoFit/>
          </a:bodyPr>
          <a:lstStyle/>
          <a:p>
            <a:r>
              <a:rPr lang="vi-VN" sz="2800" dirty="0" smtClean="0">
                <a:latin typeface="+mj-lt"/>
              </a:rPr>
              <a:t>2. Đọc và giải thích ý nghĩa của các thông số kỹ thuật</a:t>
            </a:r>
          </a:p>
        </p:txBody>
      </p:sp>
    </p:spTree>
    <p:extLst>
      <p:ext uri="{BB962C8B-B14F-4D97-AF65-F5344CB8AC3E}">
        <p14:creationId xmlns:p14="http://schemas.microsoft.com/office/powerpoint/2010/main" val="308301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515" y="751805"/>
            <a:ext cx="9144001" cy="1025480"/>
          </a:xfrm>
        </p:spPr>
        <p:txBody>
          <a:bodyPr>
            <a:normAutofit fontScale="90000"/>
          </a:bodyPr>
          <a:lstStyle/>
          <a:p>
            <a:r>
              <a:rPr lang="vi-VN" sz="3600" dirty="0"/>
              <a:t>Q</a:t>
            </a:r>
            <a:r>
              <a:rPr lang="vi-VN" sz="3600" dirty="0" smtClean="0"/>
              <a:t>uan sát đèn điện của nhóm mình, thảo luận và ghi thông số kỹ thuật vào mục 1</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1809416006"/>
              </p:ext>
            </p:extLst>
          </p:nvPr>
        </p:nvGraphicFramePr>
        <p:xfrm>
          <a:off x="1210612" y="2331076"/>
          <a:ext cx="9182638" cy="2395470"/>
        </p:xfrm>
        <a:graphic>
          <a:graphicData uri="http://schemas.openxmlformats.org/drawingml/2006/table">
            <a:tbl>
              <a:tblPr firstRow="1" firstCol="1" bandRow="1">
                <a:tableStyleId>{16D9F66E-5EB9-4882-86FB-DCBF35E3C3E4}</a:tableStyleId>
              </a:tblPr>
              <a:tblGrid>
                <a:gridCol w="4591319"/>
                <a:gridCol w="4591319"/>
              </a:tblGrid>
              <a:tr h="1197735">
                <a:tc>
                  <a:txBody>
                    <a:bodyPr/>
                    <a:lstStyle/>
                    <a:p>
                      <a:pPr algn="ctr">
                        <a:lnSpc>
                          <a:spcPct val="120000"/>
                        </a:lnSpc>
                        <a:spcAft>
                          <a:spcPts val="0"/>
                        </a:spcAft>
                      </a:pPr>
                      <a:endParaRPr lang="vi-VN" sz="2800" b="0" dirty="0" smtClean="0">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0"/>
                        </a:spcAft>
                      </a:pPr>
                      <a:r>
                        <a:rPr lang="nl-NL" sz="2800" b="0" dirty="0" smtClean="0">
                          <a:effectLst/>
                          <a:latin typeface="Tahoma" panose="020B0604030504040204" pitchFamily="34" charset="0"/>
                          <a:ea typeface="Tahoma" panose="020B0604030504040204" pitchFamily="34" charset="0"/>
                          <a:cs typeface="Tahoma" panose="020B0604030504040204" pitchFamily="34" charset="0"/>
                        </a:rPr>
                        <a:t>Thông </a:t>
                      </a:r>
                      <a:r>
                        <a:rPr lang="nl-NL" sz="2800" b="0" dirty="0">
                          <a:effectLst/>
                          <a:latin typeface="Tahoma" panose="020B0604030504040204" pitchFamily="34" charset="0"/>
                          <a:ea typeface="Tahoma" panose="020B0604030504040204" pitchFamily="34" charset="0"/>
                          <a:cs typeface="Tahoma" panose="020B0604030504040204" pitchFamily="34" charset="0"/>
                        </a:rPr>
                        <a:t>số kỹ thuật</a:t>
                      </a:r>
                      <a:endParaRPr lang="en-US" sz="2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20000"/>
                        </a:lnSpc>
                        <a:spcAft>
                          <a:spcPts val="0"/>
                        </a:spcAft>
                      </a:pPr>
                      <a:endParaRPr lang="vi-VN" sz="28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0"/>
                        </a:spcAft>
                      </a:pPr>
                      <a:r>
                        <a:rPr lang="nl-NL" sz="28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Ý </a:t>
                      </a:r>
                      <a:r>
                        <a:rPr lang="nl-NL" sz="28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nghĩa</a:t>
                      </a:r>
                      <a:endParaRPr lang="en-US" sz="28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97735">
                <a:tc>
                  <a:txBody>
                    <a:bodyPr/>
                    <a:lstStyle/>
                    <a:p>
                      <a:pPr>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spcAft>
                          <a:spcPts val="0"/>
                        </a:spcAft>
                      </a:pPr>
                      <a:r>
                        <a:rPr lang="nl-NL"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9356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582" y="538384"/>
            <a:ext cx="10000344" cy="1054100"/>
          </a:xfrm>
        </p:spPr>
        <p:txBody>
          <a:bodyPr>
            <a:normAutofit fontScale="90000"/>
          </a:bodyPr>
          <a:lstStyle/>
          <a:p>
            <a:r>
              <a:rPr lang="vi-VN" dirty="0" smtClean="0"/>
              <a:t>II. Nội dung và trình tự thực hành</a:t>
            </a:r>
            <a:endParaRPr lang="en-US" dirty="0"/>
          </a:p>
        </p:txBody>
      </p:sp>
      <p:sp>
        <p:nvSpPr>
          <p:cNvPr id="3" name="Text Placeholder 2"/>
          <p:cNvSpPr>
            <a:spLocks noGrp="1"/>
          </p:cNvSpPr>
          <p:nvPr>
            <p:ph type="body" idx="1"/>
          </p:nvPr>
        </p:nvSpPr>
        <p:spPr>
          <a:xfrm>
            <a:off x="1729754" y="1861496"/>
            <a:ext cx="9144000" cy="713052"/>
          </a:xfrm>
        </p:spPr>
        <p:txBody>
          <a:bodyPr>
            <a:normAutofit/>
          </a:bodyPr>
          <a:lstStyle/>
          <a:p>
            <a:r>
              <a:rPr lang="vi-VN" sz="2800" dirty="0" smtClean="0">
                <a:solidFill>
                  <a:schemeClr val="tx1">
                    <a:lumMod val="50000"/>
                    <a:lumOff val="50000"/>
                  </a:schemeClr>
                </a:solidFill>
                <a:latin typeface="+mj-lt"/>
              </a:rPr>
              <a:t>1. Nhận biết và phân loại bóng đèn</a:t>
            </a:r>
            <a:endParaRPr lang="en-US" sz="2800" dirty="0">
              <a:solidFill>
                <a:schemeClr val="tx1">
                  <a:lumMod val="50000"/>
                  <a:lumOff val="50000"/>
                </a:schemeClr>
              </a:solidFill>
              <a:latin typeface="+mj-lt"/>
            </a:endParaRPr>
          </a:p>
        </p:txBody>
      </p:sp>
      <p:sp>
        <p:nvSpPr>
          <p:cNvPr id="4" name="TextBox 3"/>
          <p:cNvSpPr txBox="1"/>
          <p:nvPr/>
        </p:nvSpPr>
        <p:spPr>
          <a:xfrm>
            <a:off x="1729754" y="2843560"/>
            <a:ext cx="8766528" cy="523220"/>
          </a:xfrm>
          <a:prstGeom prst="rect">
            <a:avLst/>
          </a:prstGeom>
          <a:noFill/>
        </p:spPr>
        <p:txBody>
          <a:bodyPr wrap="square" rtlCol="0">
            <a:spAutoFit/>
          </a:bodyPr>
          <a:lstStyle/>
          <a:p>
            <a:r>
              <a:rPr lang="vi-VN" sz="2800" dirty="0" smtClean="0">
                <a:solidFill>
                  <a:schemeClr val="tx1">
                    <a:lumMod val="50000"/>
                    <a:lumOff val="50000"/>
                  </a:schemeClr>
                </a:solidFill>
                <a:latin typeface="+mj-lt"/>
              </a:rPr>
              <a:t>2. Đọc và giải thích ý nghĩa của các thông số kỹ thuật</a:t>
            </a:r>
          </a:p>
        </p:txBody>
      </p:sp>
      <p:sp>
        <p:nvSpPr>
          <p:cNvPr id="5" name="TextBox 4"/>
          <p:cNvSpPr txBox="1"/>
          <p:nvPr/>
        </p:nvSpPr>
        <p:spPr>
          <a:xfrm>
            <a:off x="1729754" y="3786389"/>
            <a:ext cx="9572172" cy="954107"/>
          </a:xfrm>
          <a:prstGeom prst="rect">
            <a:avLst/>
          </a:prstGeom>
          <a:noFill/>
        </p:spPr>
        <p:txBody>
          <a:bodyPr wrap="square" rtlCol="0">
            <a:spAutoFit/>
          </a:bodyPr>
          <a:lstStyle/>
          <a:p>
            <a:r>
              <a:rPr lang="vi-VN" sz="2800" dirty="0" smtClean="0">
                <a:latin typeface="+mj-lt"/>
              </a:rPr>
              <a:t>3. Quan sát, chỉ ra chức năng của các bộ phận chính của một số bóng đèn</a:t>
            </a:r>
            <a:endParaRPr lang="en-US" sz="2800" dirty="0">
              <a:latin typeface="+mj-lt"/>
            </a:endParaRPr>
          </a:p>
        </p:txBody>
      </p:sp>
    </p:spTree>
    <p:extLst>
      <p:ext uri="{BB962C8B-B14F-4D97-AF65-F5344CB8AC3E}">
        <p14:creationId xmlns:p14="http://schemas.microsoft.com/office/powerpoint/2010/main" val="250021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507106"/>
            <a:ext cx="9334478" cy="1180027"/>
          </a:xfrm>
        </p:spPr>
        <p:txBody>
          <a:bodyPr>
            <a:normAutofit fontScale="90000"/>
          </a:bodyPr>
          <a:lstStyle/>
          <a:p>
            <a:r>
              <a:rPr lang="vi-VN" sz="2800" dirty="0"/>
              <a:t>Quan sát đèn điện của nhóm mình, thảo luận và ghi </a:t>
            </a:r>
            <a:r>
              <a:rPr lang="vi-VN" sz="2800" dirty="0" smtClean="0"/>
              <a:t>chức năng các bộ phận chính của một số loại đèn điện </a:t>
            </a:r>
            <a:r>
              <a:rPr lang="vi-VN" sz="2800" dirty="0"/>
              <a:t>vào </a:t>
            </a:r>
            <a:r>
              <a:rPr lang="vi-VN" sz="2800" dirty="0" smtClean="0"/>
              <a:t>bảng dưới đây:</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552591837"/>
              </p:ext>
            </p:extLst>
          </p:nvPr>
        </p:nvGraphicFramePr>
        <p:xfrm>
          <a:off x="1712888" y="2653047"/>
          <a:ext cx="8603088" cy="1718461"/>
        </p:xfrm>
        <a:graphic>
          <a:graphicData uri="http://schemas.openxmlformats.org/drawingml/2006/table">
            <a:tbl>
              <a:tblPr firstRow="1" firstCol="1" bandRow="1">
                <a:tableStyleId>{16D9F66E-5EB9-4882-86FB-DCBF35E3C3E4}</a:tableStyleId>
              </a:tblPr>
              <a:tblGrid>
                <a:gridCol w="4301544"/>
                <a:gridCol w="4301544"/>
              </a:tblGrid>
              <a:tr h="1262130">
                <a:tc>
                  <a:txBody>
                    <a:bodyPr/>
                    <a:lstStyle/>
                    <a:p>
                      <a:pPr algn="ctr">
                        <a:lnSpc>
                          <a:spcPct val="120000"/>
                        </a:lnSpc>
                        <a:spcAft>
                          <a:spcPts val="0"/>
                        </a:spcAft>
                      </a:pPr>
                      <a:endParaRPr lang="vi-VN" sz="2400" b="0" dirty="0" smtClean="0">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0"/>
                        </a:spcAft>
                      </a:pPr>
                      <a:r>
                        <a:rPr lang="nl-NL" sz="2400" b="0" dirty="0" smtClean="0">
                          <a:effectLst/>
                          <a:latin typeface="Tahoma" panose="020B0604030504040204" pitchFamily="34" charset="0"/>
                          <a:ea typeface="Tahoma" panose="020B0604030504040204" pitchFamily="34" charset="0"/>
                          <a:cs typeface="Tahoma" panose="020B0604030504040204" pitchFamily="34" charset="0"/>
                        </a:rPr>
                        <a:t>Tên </a:t>
                      </a:r>
                      <a:r>
                        <a:rPr lang="nl-NL" sz="2400" b="0" dirty="0">
                          <a:effectLst/>
                          <a:latin typeface="Tahoma" panose="020B0604030504040204" pitchFamily="34" charset="0"/>
                          <a:ea typeface="Tahoma" panose="020B0604030504040204" pitchFamily="34" charset="0"/>
                          <a:cs typeface="Tahoma" panose="020B0604030504040204" pitchFamily="34" charset="0"/>
                        </a:rPr>
                        <a:t>bộ phận chính</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20000"/>
                        </a:lnSpc>
                        <a:spcAft>
                          <a:spcPts val="0"/>
                        </a:spcAft>
                      </a:pPr>
                      <a:endParaRPr lang="vi-VN" sz="2400" b="0" dirty="0" smtClean="0">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0"/>
                        </a:spcAft>
                      </a:pPr>
                      <a:r>
                        <a:rPr lang="nl-NL" sz="2400" b="0" dirty="0" smtClean="0">
                          <a:effectLst/>
                          <a:latin typeface="Tahoma" panose="020B0604030504040204" pitchFamily="34" charset="0"/>
                          <a:ea typeface="Tahoma" panose="020B0604030504040204" pitchFamily="34" charset="0"/>
                          <a:cs typeface="Tahoma" panose="020B0604030504040204" pitchFamily="34" charset="0"/>
                        </a:rPr>
                        <a:t>Chức </a:t>
                      </a:r>
                      <a:r>
                        <a:rPr lang="nl-NL" sz="2400" b="0" dirty="0">
                          <a:effectLst/>
                          <a:latin typeface="Tahoma" panose="020B0604030504040204" pitchFamily="34" charset="0"/>
                          <a:ea typeface="Tahoma" panose="020B0604030504040204" pitchFamily="34" charset="0"/>
                          <a:cs typeface="Tahoma" panose="020B0604030504040204" pitchFamily="34" charset="0"/>
                        </a:rPr>
                        <a:t>năng</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456331">
                <a:tc>
                  <a:txBody>
                    <a:bodyPr/>
                    <a:lstStyle/>
                    <a:p>
                      <a:pPr>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spcAft>
                          <a:spcPts val="0"/>
                        </a:spcAft>
                      </a:pPr>
                      <a:r>
                        <a:rPr lang="nl-NL"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640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089" y="713168"/>
            <a:ext cx="9144001" cy="2933700"/>
          </a:xfrm>
        </p:spPr>
        <p:txBody>
          <a:bodyPr>
            <a:normAutofit/>
          </a:bodyPr>
          <a:lstStyle/>
          <a:p>
            <a:pPr algn="ctr"/>
            <a:r>
              <a:rPr lang="vi-VN" sz="4800" dirty="0" smtClean="0">
                <a:solidFill>
                  <a:srgbClr val="FF0000"/>
                </a:solidFill>
              </a:rPr>
              <a:t>Các nhóm hoàn thiện báo cáo thực hành theo mẫu dưới đây</a:t>
            </a:r>
            <a:endParaRPr lang="en-US" sz="4800" dirty="0">
              <a:solidFill>
                <a:srgbClr val="FF0000"/>
              </a:solidFill>
            </a:endParaRPr>
          </a:p>
        </p:txBody>
      </p:sp>
    </p:spTree>
    <p:extLst>
      <p:ext uri="{BB962C8B-B14F-4D97-AF65-F5344CB8AC3E}">
        <p14:creationId xmlns:p14="http://schemas.microsoft.com/office/powerpoint/2010/main" val="295503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58344" y="334826"/>
            <a:ext cx="9144000" cy="2788456"/>
          </a:xfrm>
          <a:prstGeom prst="rect">
            <a:avLst/>
          </a:prstGeom>
        </p:spPr>
        <p:txBody>
          <a:bodyPr wrap="square">
            <a:spAutoFit/>
          </a:bodyPr>
          <a:lstStyle/>
          <a:p>
            <a:pPr algn="ctr">
              <a:lnSpc>
                <a:spcPct val="120000"/>
              </a:lnSpc>
              <a:spcAft>
                <a:spcPts val="0"/>
              </a:spcAft>
            </a:pPr>
            <a:r>
              <a:rPr lang="nl-NL" sz="2000" b="1" dirty="0" smtClean="0">
                <a:latin typeface="Times New Roman" panose="02020603050405020304" pitchFamily="18" charset="0"/>
                <a:ea typeface="Times New Roman" panose="02020603050405020304" pitchFamily="18" charset="0"/>
              </a:rPr>
              <a:t> </a:t>
            </a:r>
            <a:r>
              <a:rPr lang="nl-NL" sz="2000" b="1" dirty="0">
                <a:latin typeface="Times New Roman" panose="02020603050405020304" pitchFamily="18" charset="0"/>
                <a:ea typeface="Times New Roman" panose="02020603050405020304" pitchFamily="18" charset="0"/>
              </a:rPr>
              <a:t>BÁO CÁO THỰC </a:t>
            </a:r>
            <a:r>
              <a:rPr lang="vi-VN" sz="2000" b="1" dirty="0" smtClean="0">
                <a:latin typeface="Times New Roman" panose="02020603050405020304" pitchFamily="18" charset="0"/>
                <a:ea typeface="Times New Roman" panose="02020603050405020304" pitchFamily="18" charset="0"/>
              </a:rPr>
              <a:t>HÀNH:</a:t>
            </a:r>
            <a:r>
              <a:rPr lang="nl-NL" sz="2000" b="1" dirty="0" smtClean="0">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ĐÈN ĐIỆN</a:t>
            </a:r>
            <a:endParaRPr lang="en-US" sz="2000" dirty="0">
              <a:latin typeface="Times New Roman" panose="02020603050405020304" pitchFamily="18" charset="0"/>
              <a:ea typeface="Times New Roman" panose="02020603050405020304" pitchFamily="18" charset="0"/>
            </a:endParaRPr>
          </a:p>
          <a:p>
            <a:pPr>
              <a:lnSpc>
                <a:spcPct val="120000"/>
              </a:lnSpc>
              <a:spcAft>
                <a:spcPts val="0"/>
              </a:spcAft>
            </a:pPr>
            <a:r>
              <a:rPr lang="nl-NL" b="1" dirty="0">
                <a:latin typeface="Times New Roman" panose="02020603050405020304" pitchFamily="18" charset="0"/>
                <a:ea typeface="Times New Roman" panose="02020603050405020304" pitchFamily="18" charset="0"/>
              </a:rPr>
              <a:t>Nhóm:</a:t>
            </a:r>
            <a:endParaRPr lang="en-US" sz="1600" dirty="0">
              <a:latin typeface="Times New Roman" panose="02020603050405020304" pitchFamily="18" charset="0"/>
              <a:ea typeface="Times New Roman" panose="02020603050405020304" pitchFamily="18" charset="0"/>
            </a:endParaRPr>
          </a:p>
          <a:p>
            <a:pPr>
              <a:lnSpc>
                <a:spcPct val="120000"/>
              </a:lnSpc>
              <a:spcAft>
                <a:spcPts val="0"/>
              </a:spcAft>
            </a:pPr>
            <a:r>
              <a:rPr lang="nl-NL" dirty="0">
                <a:latin typeface="Times New Roman" panose="02020603050405020304" pitchFamily="18" charset="0"/>
                <a:ea typeface="Times New Roman" panose="02020603050405020304" pitchFamily="18" charset="0"/>
              </a:rPr>
              <a:t>Họ và tên:</a:t>
            </a:r>
            <a:endParaRPr lang="en-US" sz="1600" dirty="0">
              <a:latin typeface="Times New Roman" panose="02020603050405020304" pitchFamily="18" charset="0"/>
              <a:ea typeface="Times New Roman" panose="02020603050405020304" pitchFamily="18" charset="0"/>
            </a:endParaRPr>
          </a:p>
          <a:p>
            <a:pPr>
              <a:lnSpc>
                <a:spcPct val="120000"/>
              </a:lnSpc>
              <a:spcAft>
                <a:spcPts val="0"/>
              </a:spcAft>
            </a:pPr>
            <a:r>
              <a:rPr lang="nl-NL" dirty="0">
                <a:latin typeface="Times New Roman" panose="02020603050405020304" pitchFamily="18" charset="0"/>
                <a:ea typeface="Times New Roman" panose="02020603050405020304" pitchFamily="18" charset="0"/>
              </a:rPr>
              <a:t>1.......................................................................................................................................</a:t>
            </a:r>
            <a:endParaRPr lang="en-US" sz="1600" dirty="0">
              <a:latin typeface="Times New Roman" panose="02020603050405020304" pitchFamily="18" charset="0"/>
              <a:ea typeface="Times New Roman" panose="02020603050405020304" pitchFamily="18" charset="0"/>
            </a:endParaRPr>
          </a:p>
          <a:p>
            <a:pPr>
              <a:lnSpc>
                <a:spcPct val="120000"/>
              </a:lnSpc>
              <a:spcAft>
                <a:spcPts val="0"/>
              </a:spcAft>
            </a:pPr>
            <a:r>
              <a:rPr lang="nl-NL" dirty="0">
                <a:latin typeface="Times New Roman" panose="02020603050405020304" pitchFamily="18" charset="0"/>
                <a:ea typeface="Times New Roman" panose="02020603050405020304" pitchFamily="18" charset="0"/>
              </a:rPr>
              <a:t>2.......................................................................................................................................</a:t>
            </a:r>
            <a:endParaRPr lang="en-US" sz="1600" dirty="0">
              <a:latin typeface="Times New Roman" panose="02020603050405020304" pitchFamily="18" charset="0"/>
              <a:ea typeface="Times New Roman" panose="02020603050405020304" pitchFamily="18" charset="0"/>
            </a:endParaRPr>
          </a:p>
          <a:p>
            <a:pPr>
              <a:lnSpc>
                <a:spcPct val="120000"/>
              </a:lnSpc>
              <a:spcAft>
                <a:spcPts val="0"/>
              </a:spcAft>
            </a:pPr>
            <a:r>
              <a:rPr lang="nl-NL" dirty="0">
                <a:latin typeface="Times New Roman" panose="02020603050405020304" pitchFamily="18" charset="0"/>
                <a:ea typeface="Times New Roman" panose="02020603050405020304" pitchFamily="18" charset="0"/>
              </a:rPr>
              <a:t>3.......................................................................................................................................</a:t>
            </a:r>
            <a:endParaRPr lang="en-US" sz="1600" dirty="0">
              <a:latin typeface="Times New Roman" panose="02020603050405020304" pitchFamily="18" charset="0"/>
              <a:ea typeface="Times New Roman" panose="02020603050405020304" pitchFamily="18" charset="0"/>
            </a:endParaRPr>
          </a:p>
          <a:p>
            <a:pPr>
              <a:lnSpc>
                <a:spcPct val="120000"/>
              </a:lnSpc>
              <a:spcAft>
                <a:spcPts val="0"/>
              </a:spcAft>
            </a:pPr>
            <a:r>
              <a:rPr lang="nl-NL" dirty="0">
                <a:latin typeface="Times New Roman" panose="02020603050405020304" pitchFamily="18" charset="0"/>
                <a:ea typeface="Times New Roman" panose="02020603050405020304" pitchFamily="18" charset="0"/>
              </a:rPr>
              <a:t>4.......................................................................................................................................</a:t>
            </a:r>
            <a:endParaRPr lang="en-US" sz="1600" dirty="0">
              <a:latin typeface="Times New Roman" panose="02020603050405020304" pitchFamily="18" charset="0"/>
              <a:ea typeface="Times New Roman" panose="02020603050405020304" pitchFamily="18" charset="0"/>
            </a:endParaRPr>
          </a:p>
          <a:p>
            <a:pPr>
              <a:lnSpc>
                <a:spcPct val="120000"/>
              </a:lnSpc>
              <a:spcAft>
                <a:spcPts val="0"/>
              </a:spcAft>
            </a:pPr>
            <a:r>
              <a:rPr lang="nl-NL" dirty="0">
                <a:latin typeface="Times New Roman" panose="02020603050405020304" pitchFamily="18" charset="0"/>
                <a:ea typeface="Times New Roman" panose="02020603050405020304" pitchFamily="18" charset="0"/>
              </a:rPr>
              <a:t>1.Loại bóng đèn</a:t>
            </a:r>
            <a:r>
              <a:rPr lang="nl-NL" dirty="0" smtClean="0">
                <a:latin typeface="Times New Roman" panose="02020603050405020304" pitchFamily="18" charset="0"/>
                <a:ea typeface="Times New Roman" panose="02020603050405020304" pitchFamily="18" charset="0"/>
              </a:rPr>
              <a:t>:........................................................................................................</a:t>
            </a:r>
            <a:r>
              <a:rPr lang="vi-VN" dirty="0" smtClean="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18799528"/>
              </p:ext>
            </p:extLst>
          </p:nvPr>
        </p:nvGraphicFramePr>
        <p:xfrm>
          <a:off x="1674252" y="3306318"/>
          <a:ext cx="7753082" cy="512064"/>
        </p:xfrm>
        <a:graphic>
          <a:graphicData uri="http://schemas.openxmlformats.org/drawingml/2006/table">
            <a:tbl>
              <a:tblPr firstRow="1" firstCol="1" bandRow="1">
                <a:tableStyleId>{16D9F66E-5EB9-4882-86FB-DCBF35E3C3E4}</a:tableStyleId>
              </a:tblPr>
              <a:tblGrid>
                <a:gridCol w="3876541"/>
                <a:gridCol w="3876541"/>
              </a:tblGrid>
              <a:tr h="201399">
                <a:tc>
                  <a:txBody>
                    <a:bodyPr/>
                    <a:lstStyle/>
                    <a:p>
                      <a:pPr algn="ctr">
                        <a:lnSpc>
                          <a:spcPct val="120000"/>
                        </a:lnSpc>
                        <a:spcAft>
                          <a:spcPts val="0"/>
                        </a:spcAft>
                      </a:pPr>
                      <a:r>
                        <a:rPr lang="nl-NL" sz="1400" dirty="0">
                          <a:effectLst/>
                          <a:latin typeface="Tahoma" panose="020B0604030504040204" pitchFamily="34" charset="0"/>
                          <a:ea typeface="Tahoma" panose="020B0604030504040204" pitchFamily="34" charset="0"/>
                          <a:cs typeface="Tahoma" panose="020B0604030504040204" pitchFamily="34" charset="0"/>
                        </a:rPr>
                        <a:t>Thông số kỹ thuật</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20000"/>
                        </a:lnSpc>
                        <a:spcAft>
                          <a:spcPts val="0"/>
                        </a:spcAft>
                      </a:pPr>
                      <a:r>
                        <a:rPr lang="nl-NL" sz="1400" dirty="0">
                          <a:effectLst/>
                          <a:latin typeface="Tahoma" panose="020B0604030504040204" pitchFamily="34" charset="0"/>
                          <a:ea typeface="Tahoma" panose="020B0604030504040204" pitchFamily="34" charset="0"/>
                          <a:cs typeface="Tahoma" panose="020B0604030504040204" pitchFamily="34" charset="0"/>
                        </a:rPr>
                        <a:t>Ý nghĩa</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01399">
                <a:tc>
                  <a:txBody>
                    <a:bodyPr/>
                    <a:lstStyle/>
                    <a:p>
                      <a:pPr>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spcAft>
                          <a:spcPts val="0"/>
                        </a:spcAft>
                      </a:pPr>
                      <a:r>
                        <a:rPr lang="nl-NL"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9" name="Rectangle 8"/>
          <p:cNvSpPr/>
          <p:nvPr/>
        </p:nvSpPr>
        <p:spPr>
          <a:xfrm>
            <a:off x="1558344" y="4066640"/>
            <a:ext cx="3999813" cy="424732"/>
          </a:xfrm>
          <a:prstGeom prst="rect">
            <a:avLst/>
          </a:prstGeom>
        </p:spPr>
        <p:txBody>
          <a:bodyPr wrap="none">
            <a:spAutoFit/>
          </a:bodyPr>
          <a:lstStyle/>
          <a:p>
            <a:pPr>
              <a:lnSpc>
                <a:spcPct val="120000"/>
              </a:lnSpc>
              <a:spcAft>
                <a:spcPts val="0"/>
              </a:spcAft>
            </a:pPr>
            <a:r>
              <a:rPr lang="nl-NL" dirty="0">
                <a:latin typeface="Times New Roman" panose="02020603050405020304" pitchFamily="18" charset="0"/>
                <a:ea typeface="Times New Roman" panose="02020603050405020304" pitchFamily="18" charset="0"/>
              </a:rPr>
              <a:t>2.Cấu tạo và bộ phận chính của bóng đèn</a:t>
            </a:r>
            <a:endParaRPr lang="en-US" sz="1600"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209304805"/>
              </p:ext>
            </p:extLst>
          </p:nvPr>
        </p:nvGraphicFramePr>
        <p:xfrm>
          <a:off x="1714929" y="4774510"/>
          <a:ext cx="7725284" cy="512064"/>
        </p:xfrm>
        <a:graphic>
          <a:graphicData uri="http://schemas.openxmlformats.org/drawingml/2006/table">
            <a:tbl>
              <a:tblPr firstRow="1" firstCol="1" bandRow="1">
                <a:tableStyleId>{16D9F66E-5EB9-4882-86FB-DCBF35E3C3E4}</a:tableStyleId>
              </a:tblPr>
              <a:tblGrid>
                <a:gridCol w="3862642"/>
                <a:gridCol w="3862642"/>
              </a:tblGrid>
              <a:tr h="0">
                <a:tc>
                  <a:txBody>
                    <a:bodyPr/>
                    <a:lstStyle/>
                    <a:p>
                      <a:pPr algn="ctr">
                        <a:lnSpc>
                          <a:spcPct val="120000"/>
                        </a:lnSpc>
                        <a:spcAft>
                          <a:spcPts val="0"/>
                        </a:spcAft>
                      </a:pPr>
                      <a:r>
                        <a:rPr lang="nl-NL" sz="1400" dirty="0">
                          <a:effectLst/>
                          <a:latin typeface="Tahoma" panose="020B0604030504040204" pitchFamily="34" charset="0"/>
                          <a:ea typeface="Tahoma" panose="020B0604030504040204" pitchFamily="34" charset="0"/>
                          <a:cs typeface="Tahoma" panose="020B0604030504040204" pitchFamily="34" charset="0"/>
                        </a:rPr>
                        <a:t>Tên bộ phận chính</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20000"/>
                        </a:lnSpc>
                        <a:spcAft>
                          <a:spcPts val="0"/>
                        </a:spcAft>
                      </a:pPr>
                      <a:r>
                        <a:rPr lang="nl-NL" sz="1400" dirty="0">
                          <a:effectLst/>
                          <a:latin typeface="Tahoma" panose="020B0604030504040204" pitchFamily="34" charset="0"/>
                          <a:ea typeface="Tahoma" panose="020B0604030504040204" pitchFamily="34" charset="0"/>
                          <a:cs typeface="Tahoma" panose="020B0604030504040204" pitchFamily="34" charset="0"/>
                        </a:rPr>
                        <a:t>Chức năng</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0">
                <a:tc>
                  <a:txBody>
                    <a:bodyPr/>
                    <a:lstStyle/>
                    <a:p>
                      <a:pPr>
                        <a:lnSpc>
                          <a:spcPct val="120000"/>
                        </a:lnSpc>
                        <a:spcAft>
                          <a:spcPts val="0"/>
                        </a:spcAft>
                      </a:pPr>
                      <a:r>
                        <a:rPr lang="nl-NL" sz="14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20000"/>
                        </a:lnSpc>
                        <a:spcAft>
                          <a:spcPts val="0"/>
                        </a:spcAft>
                      </a:pPr>
                      <a:r>
                        <a:rPr lang="nl-NL" sz="14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0314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91196"/>
            <a:ext cx="9144001" cy="845176"/>
          </a:xfrm>
        </p:spPr>
        <p:txBody>
          <a:bodyPr>
            <a:normAutofit fontScale="90000"/>
          </a:bodyPr>
          <a:lstStyle/>
          <a:p>
            <a:pPr algn="ctr"/>
            <a:r>
              <a:rPr lang="nl-NL" sz="2800" b="1" dirty="0">
                <a:latin typeface="Tahoma" panose="020B0604030504040204" pitchFamily="34" charset="0"/>
                <a:ea typeface="Tahoma" panose="020B0604030504040204" pitchFamily="34" charset="0"/>
                <a:cs typeface="Tahoma" panose="020B0604030504040204" pitchFamily="34" charset="0"/>
              </a:rPr>
              <a:t>Phiếu đánh giá tổng hợp</a:t>
            </a:r>
            <a:r>
              <a:rPr lang="en-US" sz="2800" dirty="0">
                <a:latin typeface="Tahoma" panose="020B0604030504040204" pitchFamily="34" charset="0"/>
                <a:ea typeface="Tahoma" panose="020B0604030504040204" pitchFamily="34" charset="0"/>
                <a:cs typeface="Tahoma" panose="020B0604030504040204" pitchFamily="34" charset="0"/>
              </a:rPr>
              <a:t/>
            </a:r>
            <a:br>
              <a:rPr lang="en-US" sz="2800" dirty="0">
                <a:latin typeface="Tahoma" panose="020B0604030504040204" pitchFamily="34" charset="0"/>
                <a:ea typeface="Tahoma" panose="020B0604030504040204" pitchFamily="34" charset="0"/>
                <a:cs typeface="Tahoma" panose="020B0604030504040204" pitchFamily="34" charset="0"/>
              </a:rPr>
            </a:b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503585" y="1024006"/>
            <a:ext cx="5468164" cy="424732"/>
          </a:xfrm>
          <a:prstGeom prst="rect">
            <a:avLst/>
          </a:prstGeom>
        </p:spPr>
        <p:txBody>
          <a:bodyPr wrap="none">
            <a:spAutoFit/>
          </a:bodyPr>
          <a:lstStyle/>
          <a:p>
            <a:pPr algn="ctr">
              <a:lnSpc>
                <a:spcPct val="120000"/>
              </a:lnSpc>
              <a:spcAft>
                <a:spcPts val="0"/>
              </a:spcAft>
            </a:pPr>
            <a:r>
              <a:rPr lang="nl-NL" dirty="0">
                <a:latin typeface="Times New Roman" panose="02020603050405020304" pitchFamily="18" charset="0"/>
                <a:ea typeface="Times New Roman" panose="02020603050405020304" pitchFamily="18" charset="0"/>
              </a:rPr>
              <a:t>Tên nhóm.................................lớp.....................................</a:t>
            </a:r>
            <a:endParaRPr lang="en-US" sz="16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80528963"/>
              </p:ext>
            </p:extLst>
          </p:nvPr>
        </p:nvGraphicFramePr>
        <p:xfrm>
          <a:off x="1522412" y="1742187"/>
          <a:ext cx="9566298" cy="2418397"/>
        </p:xfrm>
        <a:graphic>
          <a:graphicData uri="http://schemas.openxmlformats.org/drawingml/2006/table">
            <a:tbl>
              <a:tblPr firstRow="1" firstCol="1" lastRow="1" lastCol="1" bandRow="1" bandCol="1">
                <a:tableStyleId>{16D9F66E-5EB9-4882-86FB-DCBF35E3C3E4}</a:tableStyleId>
              </a:tblPr>
              <a:tblGrid>
                <a:gridCol w="1438215"/>
                <a:gridCol w="668938"/>
                <a:gridCol w="698668"/>
                <a:gridCol w="698668"/>
                <a:gridCol w="698668"/>
                <a:gridCol w="698668"/>
                <a:gridCol w="698668"/>
                <a:gridCol w="698668"/>
                <a:gridCol w="698668"/>
                <a:gridCol w="698668"/>
                <a:gridCol w="733044"/>
                <a:gridCol w="1136757"/>
              </a:tblGrid>
              <a:tr h="486935">
                <a:tc>
                  <a:txBody>
                    <a:bodyPr/>
                    <a:lstStyle/>
                    <a:p>
                      <a:pPr algn="just">
                        <a:lnSpc>
                          <a:spcPct val="120000"/>
                        </a:lnSpc>
                        <a:spcAft>
                          <a:spcPts val="0"/>
                        </a:spcAft>
                      </a:pPr>
                      <a:r>
                        <a:rPr lang="nl-NL"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dirty="0">
                          <a:effectLst/>
                        </a:rPr>
                        <a:t>N1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N2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N3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N4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N5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N6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N7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N8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N9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N10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GV</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87321">
                <a:tc>
                  <a:txBody>
                    <a:bodyPr/>
                    <a:lstStyle/>
                    <a:p>
                      <a:pPr algn="just">
                        <a:lnSpc>
                          <a:spcPct val="120000"/>
                        </a:lnSpc>
                        <a:spcAft>
                          <a:spcPts val="0"/>
                        </a:spcAft>
                      </a:pPr>
                      <a:r>
                        <a:rPr lang="nl-NL" sz="1400">
                          <a:effectLst/>
                        </a:rPr>
                        <a:t>Sản phẩm(90%)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3159">
                <a:tc>
                  <a:txBody>
                    <a:bodyPr/>
                    <a:lstStyle/>
                    <a:p>
                      <a:pPr algn="just">
                        <a:lnSpc>
                          <a:spcPct val="120000"/>
                        </a:lnSpc>
                        <a:spcAft>
                          <a:spcPts val="0"/>
                        </a:spcAft>
                      </a:pPr>
                      <a:r>
                        <a:rPr lang="nl-NL" sz="1400">
                          <a:effectLst/>
                        </a:rPr>
                        <a:t>Ý thức (10%)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80982">
                <a:tc>
                  <a:txBody>
                    <a:bodyPr/>
                    <a:lstStyle/>
                    <a:p>
                      <a:pPr algn="just">
                        <a:lnSpc>
                          <a:spcPct val="120000"/>
                        </a:lnSpc>
                        <a:spcAft>
                          <a:spcPts val="0"/>
                        </a:spcAft>
                      </a:pPr>
                      <a:r>
                        <a:rPr lang="nl-NL" sz="1400">
                          <a:effectLst/>
                        </a:rPr>
                        <a:t>Điểm trung bình</a:t>
                      </a:r>
                      <a:endParaRPr lang="en-US" sz="1200">
                        <a:effectLst/>
                      </a:endParaRPr>
                    </a:p>
                    <a:p>
                      <a:pPr algn="just">
                        <a:lnSpc>
                          <a:spcPct val="120000"/>
                        </a:lnSpc>
                        <a:spcAft>
                          <a:spcPts val="0"/>
                        </a:spcAft>
                      </a:pPr>
                      <a:r>
                        <a:rPr lang="nl-NL" sz="1400">
                          <a:effectLst/>
                        </a:rPr>
                        <a:t>(ĐTB)</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nl-NL"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Rectangle 5"/>
          <p:cNvSpPr/>
          <p:nvPr/>
        </p:nvSpPr>
        <p:spPr>
          <a:xfrm rot="10800000" flipV="1">
            <a:off x="1471428" y="4331920"/>
            <a:ext cx="3512696" cy="1754326"/>
          </a:xfrm>
          <a:prstGeom prst="rect">
            <a:avLst/>
          </a:prstGeom>
        </p:spPr>
        <p:txBody>
          <a:bodyPr wrap="square">
            <a:spAutoFit/>
          </a:bodyPr>
          <a:lstStyle/>
          <a:p>
            <a:pPr algn="just">
              <a:lnSpc>
                <a:spcPct val="120000"/>
              </a:lnSpc>
              <a:spcAft>
                <a:spcPts val="0"/>
              </a:spcAft>
            </a:pPr>
            <a:r>
              <a:rPr lang="nl-NL" dirty="0">
                <a:latin typeface="Times New Roman" panose="02020603050405020304" pitchFamily="18" charset="0"/>
                <a:ea typeface="Times New Roman" panose="02020603050405020304" pitchFamily="18" charset="0"/>
              </a:rPr>
              <a:t>Cách tính điểm</a:t>
            </a:r>
            <a:endParaRPr lang="en-US" sz="1600" dirty="0">
              <a:latin typeface="Times New Roman" panose="02020603050405020304" pitchFamily="18" charset="0"/>
              <a:ea typeface="Times New Roman" panose="02020603050405020304" pitchFamily="18" charset="0"/>
            </a:endParaRPr>
          </a:p>
          <a:p>
            <a:pPr algn="just">
              <a:lnSpc>
                <a:spcPct val="120000"/>
              </a:lnSpc>
              <a:spcAft>
                <a:spcPts val="0"/>
              </a:spcAft>
            </a:pPr>
            <a:r>
              <a:rPr lang="nl-NL" dirty="0">
                <a:latin typeface="Times New Roman" panose="02020603050405020304" pitchFamily="18" charset="0"/>
                <a:ea typeface="Times New Roman" panose="02020603050405020304" pitchFamily="18" charset="0"/>
              </a:rPr>
              <a:t>+ Điểm trung bình của nhóm</a:t>
            </a:r>
            <a:endParaRPr lang="en-US" sz="1600" dirty="0">
              <a:latin typeface="Times New Roman" panose="02020603050405020304" pitchFamily="18" charset="0"/>
              <a:ea typeface="Times New Roman" panose="02020603050405020304" pitchFamily="18" charset="0"/>
            </a:endParaRPr>
          </a:p>
          <a:p>
            <a:pPr algn="just">
              <a:lnSpc>
                <a:spcPct val="120000"/>
              </a:lnSpc>
              <a:spcAft>
                <a:spcPts val="0"/>
              </a:spcAft>
            </a:pPr>
            <a:r>
              <a:rPr lang="nl-NL" dirty="0">
                <a:latin typeface="Times New Roman" panose="02020603050405020304" pitchFamily="18" charset="0"/>
                <a:ea typeface="Times New Roman" panose="02020603050405020304" pitchFamily="18" charset="0"/>
              </a:rPr>
              <a:t>ĐTB= (sản phẩmx9 +ý thứcx6):10</a:t>
            </a:r>
            <a:endParaRPr lang="en-US" sz="1600" dirty="0">
              <a:latin typeface="Times New Roman" panose="02020603050405020304" pitchFamily="18" charset="0"/>
              <a:ea typeface="Times New Roman" panose="02020603050405020304" pitchFamily="18" charset="0"/>
            </a:endParaRPr>
          </a:p>
          <a:p>
            <a:pPr algn="just">
              <a:lnSpc>
                <a:spcPct val="120000"/>
              </a:lnSpc>
              <a:spcAft>
                <a:spcPts val="0"/>
              </a:spcAft>
            </a:pPr>
            <a:r>
              <a:rPr lang="pt-BR" dirty="0">
                <a:latin typeface="Times New Roman" panose="02020603050405020304" pitchFamily="18" charset="0"/>
                <a:ea typeface="Times New Roman" panose="02020603050405020304" pitchFamily="18" charset="0"/>
              </a:rPr>
              <a:t>+ Điểm cá nhân</a:t>
            </a:r>
            <a:endParaRPr lang="en-US" sz="1600" dirty="0">
              <a:latin typeface="Times New Roman" panose="02020603050405020304" pitchFamily="18" charset="0"/>
              <a:ea typeface="Times New Roman" panose="02020603050405020304" pitchFamily="18" charset="0"/>
            </a:endParaRPr>
          </a:p>
          <a:p>
            <a:pPr algn="just">
              <a:lnSpc>
                <a:spcPct val="120000"/>
              </a:lnSpc>
              <a:spcAft>
                <a:spcPts val="0"/>
              </a:spcAft>
            </a:pPr>
            <a:r>
              <a:rPr lang="pt-BR" dirty="0">
                <a:latin typeface="Times New Roman" panose="02020603050405020304" pitchFamily="18" charset="0"/>
                <a:ea typeface="Times New Roman" panose="02020603050405020304" pitchFamily="18" charset="0"/>
              </a:rPr>
              <a:t>Điểm cá  nhân =(YTCN+ĐTB)/2</a:t>
            </a:r>
            <a:endParaRPr lang="en-US" sz="16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44204709"/>
              </p:ext>
            </p:extLst>
          </p:nvPr>
        </p:nvGraphicFramePr>
        <p:xfrm>
          <a:off x="4984124" y="4331920"/>
          <a:ext cx="6072658" cy="1797280"/>
        </p:xfrm>
        <a:graphic>
          <a:graphicData uri="http://schemas.openxmlformats.org/drawingml/2006/table">
            <a:tbl>
              <a:tblPr firstRow="1" firstCol="1" lastRow="1" lastCol="1" bandRow="1" bandCol="1">
                <a:tableStyleId>{16D9F66E-5EB9-4882-86FB-DCBF35E3C3E4}</a:tableStyleId>
              </a:tblPr>
              <a:tblGrid>
                <a:gridCol w="870796"/>
                <a:gridCol w="2039829"/>
                <a:gridCol w="1592308"/>
                <a:gridCol w="1569725"/>
              </a:tblGrid>
              <a:tr h="359456">
                <a:tc>
                  <a:txBody>
                    <a:bodyPr/>
                    <a:lstStyle/>
                    <a:p>
                      <a:pPr>
                        <a:lnSpc>
                          <a:spcPct val="120000"/>
                        </a:lnSpc>
                        <a:spcAft>
                          <a:spcPts val="0"/>
                        </a:spcAft>
                      </a:pPr>
                      <a:r>
                        <a:rPr lang="pt-BR" sz="1400">
                          <a:effectLst/>
                        </a:rPr>
                        <a:t>TT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spcAft>
                          <a:spcPts val="0"/>
                        </a:spcAft>
                      </a:pPr>
                      <a:r>
                        <a:rPr lang="pt-BR" sz="1400">
                          <a:effectLst/>
                        </a:rPr>
                        <a:t>Họ và tên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spcAft>
                          <a:spcPts val="0"/>
                        </a:spcAft>
                      </a:pPr>
                      <a:r>
                        <a:rPr lang="pt-BR" sz="1400">
                          <a:effectLst/>
                        </a:rPr>
                        <a:t>Điểm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spcAft>
                          <a:spcPts val="0"/>
                        </a:spcAft>
                      </a:pPr>
                      <a:r>
                        <a:rPr lang="pt-BR" sz="1400">
                          <a:effectLst/>
                        </a:rPr>
                        <a:t>Ghi chú</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59456">
                <a:tc>
                  <a:txBody>
                    <a:bodyPr/>
                    <a:lstStyle/>
                    <a:p>
                      <a:pPr algn="just">
                        <a:lnSpc>
                          <a:spcPct val="120000"/>
                        </a:lnSpc>
                        <a:spcAft>
                          <a:spcPts val="0"/>
                        </a:spcAft>
                      </a:pPr>
                      <a:r>
                        <a:rPr lang="pt-BR" sz="14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59456">
                <a:tc>
                  <a:txBody>
                    <a:bodyPr/>
                    <a:lstStyle/>
                    <a:p>
                      <a:pPr algn="just">
                        <a:lnSpc>
                          <a:spcPct val="120000"/>
                        </a:lnSpc>
                        <a:spcAft>
                          <a:spcPts val="0"/>
                        </a:spcAft>
                      </a:pPr>
                      <a:r>
                        <a:rPr lang="pt-BR" sz="14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59456">
                <a:tc>
                  <a:txBody>
                    <a:bodyPr/>
                    <a:lstStyle/>
                    <a:p>
                      <a:pPr algn="just">
                        <a:lnSpc>
                          <a:spcPct val="120000"/>
                        </a:lnSpc>
                        <a:spcAft>
                          <a:spcPts val="0"/>
                        </a:spcAft>
                      </a:pPr>
                      <a:r>
                        <a:rPr lang="pt-BR" sz="14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59456">
                <a:tc>
                  <a:txBody>
                    <a:bodyPr/>
                    <a:lstStyle/>
                    <a:p>
                      <a:pPr algn="just">
                        <a:lnSpc>
                          <a:spcPct val="120000"/>
                        </a:lnSpc>
                        <a:spcAft>
                          <a:spcPts val="0"/>
                        </a:spcAft>
                      </a:pPr>
                      <a:r>
                        <a:rPr lang="pt-BR" sz="1400">
                          <a:effectLst/>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4949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0273"/>
            <a:ext cx="9133730" cy="1233424"/>
          </a:xfrm>
        </p:spPr>
        <p:txBody>
          <a:bodyPr/>
          <a:lstStyle/>
          <a:p>
            <a:r>
              <a:rPr lang="vi-VN" dirty="0" smtClean="0"/>
              <a:t>Phân bố tiết học (Bài 11 học trong 2 tiết)</a:t>
            </a:r>
            <a:endParaRPr lang="en-US" dirty="0"/>
          </a:p>
        </p:txBody>
      </p:sp>
      <p:graphicFrame>
        <p:nvGraphicFramePr>
          <p:cNvPr id="4" name="Content Placeholder 3" descr="Accent process showing 3 groups arranged from left to right with task descriptions under each group"/>
          <p:cNvGraphicFramePr>
            <a:graphicFrameLocks noGrp="1"/>
          </p:cNvGraphicFramePr>
          <p:nvPr>
            <p:ph idx="1"/>
            <p:extLst>
              <p:ext uri="{D42A27DB-BD31-4B8C-83A1-F6EECF244321}">
                <p14:modId xmlns:p14="http://schemas.microsoft.com/office/powerpoint/2010/main" val="3744265743"/>
              </p:ext>
            </p:extLst>
          </p:nvPr>
        </p:nvGraphicFramePr>
        <p:xfrm>
          <a:off x="1528763" y="1485900"/>
          <a:ext cx="9134475"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402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777" y="120740"/>
            <a:ext cx="9144001" cy="780782"/>
          </a:xfrm>
        </p:spPr>
        <p:txBody>
          <a:bodyPr>
            <a:normAutofit/>
          </a:bodyPr>
          <a:lstStyle/>
          <a:p>
            <a:pPr algn="ctr"/>
            <a:r>
              <a:rPr lang="pt-BR" sz="2400" b="1" dirty="0"/>
              <a:t>Phiếu đánh giá điểm ý thức cá nhân trong quá trình hoạt động nhóm(YTCN)</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063454081"/>
              </p:ext>
            </p:extLst>
          </p:nvPr>
        </p:nvGraphicFramePr>
        <p:xfrm>
          <a:off x="1045895" y="901522"/>
          <a:ext cx="10019763" cy="2048256"/>
        </p:xfrm>
        <a:graphic>
          <a:graphicData uri="http://schemas.openxmlformats.org/drawingml/2006/table">
            <a:tbl>
              <a:tblPr firstRow="1" firstCol="1" lastRow="1" lastCol="1" bandRow="1" bandCol="1">
                <a:tableStyleId>{16D9F66E-5EB9-4882-86FB-DCBF35E3C3E4}</a:tableStyleId>
              </a:tblPr>
              <a:tblGrid>
                <a:gridCol w="2070858"/>
                <a:gridCol w="1297369"/>
                <a:gridCol w="1825380"/>
                <a:gridCol w="1939106"/>
                <a:gridCol w="1599200"/>
                <a:gridCol w="1287850"/>
              </a:tblGrid>
              <a:tr h="232904">
                <a:tc rowSpan="3">
                  <a:txBody>
                    <a:bodyPr/>
                    <a:lstStyle/>
                    <a:p>
                      <a:pPr algn="ctr">
                        <a:lnSpc>
                          <a:spcPct val="120000"/>
                        </a:lnSpc>
                        <a:spcAft>
                          <a:spcPts val="0"/>
                        </a:spcAft>
                      </a:pPr>
                      <a:r>
                        <a:rPr lang="pt-BR" sz="1400" dirty="0">
                          <a:effectLst/>
                        </a:rPr>
                        <a:t>TT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lnSpc>
                          <a:spcPct val="120000"/>
                        </a:lnSpc>
                        <a:spcAft>
                          <a:spcPts val="0"/>
                        </a:spcAft>
                      </a:pPr>
                      <a:r>
                        <a:rPr lang="pt-BR" sz="1400">
                          <a:effectLst/>
                        </a:rPr>
                        <a:t>Họ và tên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4">
                  <a:txBody>
                    <a:bodyPr/>
                    <a:lstStyle/>
                    <a:p>
                      <a:pPr algn="ctr">
                        <a:lnSpc>
                          <a:spcPct val="120000"/>
                        </a:lnSpc>
                        <a:spcAft>
                          <a:spcPts val="0"/>
                        </a:spcAft>
                      </a:pPr>
                      <a:r>
                        <a:rPr lang="pt-BR" sz="1400">
                          <a:effectLst/>
                        </a:rPr>
                        <a:t>Tiêu chí đánh giá</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algn="ctr">
                        <a:lnSpc>
                          <a:spcPct val="120000"/>
                        </a:lnSpc>
                        <a:spcAft>
                          <a:spcPts val="0"/>
                        </a:spcAft>
                      </a:pPr>
                      <a:r>
                        <a:rPr lang="pt-BR" sz="1400">
                          <a:effectLst/>
                        </a:rPr>
                        <a:t>Hợp tác nhóm, chủ động, sáng tạo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Hoàn thành nhiệm vụ được giao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Ý thức tổ chức, kỷ luật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Tổng điểm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n-US"/>
                    </a:p>
                  </a:txBody>
                  <a:tcPr/>
                </a:tc>
                <a:tc vMerge="1">
                  <a:txBody>
                    <a:bodyPr/>
                    <a:lstStyle/>
                    <a:p>
                      <a:endParaRPr lang="en-US"/>
                    </a:p>
                  </a:txBody>
                  <a:tcPr/>
                </a:tc>
                <a:tc>
                  <a:txBody>
                    <a:bodyPr/>
                    <a:lstStyle/>
                    <a:p>
                      <a:pPr algn="ctr">
                        <a:lnSpc>
                          <a:spcPct val="120000"/>
                        </a:lnSpc>
                        <a:spcAft>
                          <a:spcPts val="0"/>
                        </a:spcAft>
                      </a:pPr>
                      <a:r>
                        <a:rPr lang="pt-BR" sz="1400">
                          <a:effectLst/>
                        </a:rPr>
                        <a:t>Điểm tối đa: 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Điểm tối đa: 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Điểm tối đa: 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20000"/>
                        </a:lnSpc>
                        <a:spcAft>
                          <a:spcPts val="0"/>
                        </a:spcAft>
                      </a:pPr>
                      <a:r>
                        <a:rPr lang="pt-BR" sz="14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20000"/>
                        </a:lnSpc>
                        <a:spcAft>
                          <a:spcPts val="0"/>
                        </a:spcAft>
                      </a:pPr>
                      <a:r>
                        <a:rPr lang="pt-BR" sz="14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20000"/>
                        </a:lnSpc>
                        <a:spcAft>
                          <a:spcPts val="0"/>
                        </a:spcAft>
                      </a:pPr>
                      <a:r>
                        <a:rPr lang="pt-BR" sz="14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20000"/>
                        </a:lnSpc>
                        <a:spcAft>
                          <a:spcPts val="0"/>
                        </a:spcAft>
                      </a:pPr>
                      <a:r>
                        <a:rPr lang="pt-BR" sz="1400">
                          <a:effectLst/>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4"/>
          <p:cNvSpPr/>
          <p:nvPr/>
        </p:nvSpPr>
        <p:spPr>
          <a:xfrm>
            <a:off x="414829" y="3149424"/>
            <a:ext cx="4355680" cy="424732"/>
          </a:xfrm>
          <a:prstGeom prst="rect">
            <a:avLst/>
          </a:prstGeom>
        </p:spPr>
        <p:txBody>
          <a:bodyPr wrap="none">
            <a:spAutoFit/>
          </a:bodyPr>
          <a:lstStyle/>
          <a:p>
            <a:pPr algn="just">
              <a:lnSpc>
                <a:spcPct val="120000"/>
              </a:lnSpc>
              <a:spcAft>
                <a:spcPts val="0"/>
              </a:spcAft>
            </a:pPr>
            <a:r>
              <a:rPr lang="pt-BR" dirty="0">
                <a:latin typeface="Times New Roman" panose="02020603050405020304" pitchFamily="18" charset="0"/>
                <a:ea typeface="Times New Roman" panose="02020603050405020304" pitchFamily="18" charset="0"/>
              </a:rPr>
              <a:t>- Mức điểm cho tiêu chí hợp tác, trách nhiệm</a:t>
            </a:r>
            <a:endParaRPr lang="en-US" sz="16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19276489"/>
              </p:ext>
            </p:extLst>
          </p:nvPr>
        </p:nvGraphicFramePr>
        <p:xfrm>
          <a:off x="260284" y="3574156"/>
          <a:ext cx="5795493" cy="2816352"/>
        </p:xfrm>
        <a:graphic>
          <a:graphicData uri="http://schemas.openxmlformats.org/drawingml/2006/table">
            <a:tbl>
              <a:tblPr firstRow="1" firstCol="1" lastRow="1" lastCol="1" bandRow="1" bandCol="1">
                <a:tableStyleId>{16D9F66E-5EB9-4882-86FB-DCBF35E3C3E4}</a:tableStyleId>
              </a:tblPr>
              <a:tblGrid>
                <a:gridCol w="901521"/>
                <a:gridCol w="1519707"/>
                <a:gridCol w="1326524"/>
                <a:gridCol w="2047741"/>
              </a:tblGrid>
              <a:tr h="0">
                <a:tc>
                  <a:txBody>
                    <a:bodyPr/>
                    <a:lstStyle/>
                    <a:p>
                      <a:pPr algn="just">
                        <a:lnSpc>
                          <a:spcPct val="120000"/>
                        </a:lnSpc>
                        <a:spcAft>
                          <a:spcPts val="0"/>
                        </a:spcAft>
                      </a:pPr>
                      <a:r>
                        <a:rPr lang="pt-BR" sz="1400" dirty="0">
                          <a:effectLst/>
                        </a:rPr>
                        <a:t>Mức độ</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Chưa tốt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Tốt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Rất tốt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20000"/>
                        </a:lnSpc>
                        <a:spcAft>
                          <a:spcPts val="0"/>
                        </a:spcAft>
                      </a:pPr>
                      <a:r>
                        <a:rPr lang="pt-BR"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Có sự hợp tác với các thành viên trong nhóm nhưng vẫn còn hạn chế; chưa chủ động trong việc phối hợp nhóm làm việc.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dirty="0">
                          <a:effectLst/>
                        </a:rPr>
                        <a:t>Chủ động, có trách nhiệm với công việc được giao.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Chủ động có trách nhiệm cao với công việc được giao, có sự sáng tạo trong việc thực hiện nhiệm vụ kết quả tích cực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20000"/>
                        </a:lnSpc>
                        <a:spcAft>
                          <a:spcPts val="0"/>
                        </a:spcAft>
                      </a:pPr>
                      <a:r>
                        <a:rPr lang="pt-BR" sz="1400">
                          <a:effectLst/>
                        </a:rPr>
                        <a:t>Điểm đánh giá</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dirty="0">
                          <a:effectLst/>
                        </a:rPr>
                        <a:t>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8" name="Rectangle 7"/>
          <p:cNvSpPr/>
          <p:nvPr/>
        </p:nvSpPr>
        <p:spPr>
          <a:xfrm>
            <a:off x="6387920" y="3091738"/>
            <a:ext cx="4417454" cy="395749"/>
          </a:xfrm>
          <a:prstGeom prst="rect">
            <a:avLst/>
          </a:prstGeom>
        </p:spPr>
        <p:txBody>
          <a:bodyPr wrap="square">
            <a:spAutoFit/>
          </a:bodyPr>
          <a:lstStyle/>
          <a:p>
            <a:pPr algn="just">
              <a:lnSpc>
                <a:spcPct val="120000"/>
              </a:lnSpc>
              <a:spcAft>
                <a:spcPts val="0"/>
              </a:spcAft>
            </a:pPr>
            <a:r>
              <a:rPr lang="pt-BR" dirty="0">
                <a:latin typeface="Times New Roman" panose="02020603050405020304" pitchFamily="18" charset="0"/>
                <a:ea typeface="Times New Roman" panose="02020603050405020304" pitchFamily="18" charset="0"/>
              </a:rPr>
              <a:t>- Mức điểm cho tiêu chí hoàn thành nhiệm vụ</a:t>
            </a:r>
            <a:endParaRPr lang="en-US" sz="1600" dirty="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978075379"/>
              </p:ext>
            </p:extLst>
          </p:nvPr>
        </p:nvGraphicFramePr>
        <p:xfrm>
          <a:off x="6282982" y="3574156"/>
          <a:ext cx="5705341" cy="1280160"/>
        </p:xfrm>
        <a:graphic>
          <a:graphicData uri="http://schemas.openxmlformats.org/drawingml/2006/table">
            <a:tbl>
              <a:tblPr firstRow="1" firstCol="1" lastRow="1" lastCol="1" bandRow="1" bandCol="1">
                <a:tableStyleId>{16D9F66E-5EB9-4882-86FB-DCBF35E3C3E4}</a:tableStyleId>
              </a:tblPr>
              <a:tblGrid>
                <a:gridCol w="1056068"/>
                <a:gridCol w="1949543"/>
                <a:gridCol w="1063933"/>
                <a:gridCol w="851147"/>
                <a:gridCol w="784650"/>
              </a:tblGrid>
              <a:tr h="0">
                <a:tc>
                  <a:txBody>
                    <a:bodyPr/>
                    <a:lstStyle/>
                    <a:p>
                      <a:pPr algn="ctr">
                        <a:lnSpc>
                          <a:spcPct val="120000"/>
                        </a:lnSpc>
                        <a:spcAft>
                          <a:spcPts val="0"/>
                        </a:spcAft>
                      </a:pPr>
                      <a:r>
                        <a:rPr lang="pt-BR" sz="1400" dirty="0">
                          <a:effectLst/>
                        </a:rPr>
                        <a:t>Mức độ</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dirty="0">
                          <a:effectLst/>
                        </a:rPr>
                        <a:t>Không thực hiện nhiệm vụ được giao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Hoàn thành một phần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Hoàn thành tốt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Hoàn thành rất tốt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20000"/>
                        </a:lnSpc>
                        <a:spcAft>
                          <a:spcPts val="0"/>
                        </a:spcAft>
                      </a:pPr>
                      <a:r>
                        <a:rPr lang="pt-BR" sz="1400" dirty="0">
                          <a:effectLst/>
                        </a:rPr>
                        <a:t>Điểm đánh giá</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dirty="0">
                          <a:effectLst/>
                        </a:rPr>
                        <a:t>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0" name="Rectangle 9"/>
          <p:cNvSpPr/>
          <p:nvPr/>
        </p:nvSpPr>
        <p:spPr>
          <a:xfrm>
            <a:off x="6282982" y="4955283"/>
            <a:ext cx="4522392" cy="424732"/>
          </a:xfrm>
          <a:prstGeom prst="rect">
            <a:avLst/>
          </a:prstGeom>
        </p:spPr>
        <p:txBody>
          <a:bodyPr wrap="none">
            <a:spAutoFit/>
          </a:bodyPr>
          <a:lstStyle/>
          <a:p>
            <a:pPr algn="just">
              <a:lnSpc>
                <a:spcPct val="120000"/>
              </a:lnSpc>
              <a:spcAft>
                <a:spcPts val="0"/>
              </a:spcAft>
            </a:pPr>
            <a:r>
              <a:rPr lang="pt-BR" dirty="0">
                <a:latin typeface="Times New Roman" panose="02020603050405020304" pitchFamily="18" charset="0"/>
                <a:ea typeface="Times New Roman" panose="02020603050405020304" pitchFamily="18" charset="0"/>
              </a:rPr>
              <a:t>- Mức độ cho tiêu chí về ý thức tổ chức kỷ luật</a:t>
            </a:r>
            <a:endParaRPr lang="en-US" sz="1600"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99116342"/>
              </p:ext>
            </p:extLst>
          </p:nvPr>
        </p:nvGraphicFramePr>
        <p:xfrm>
          <a:off x="6282982" y="5380015"/>
          <a:ext cx="5617097" cy="1024128"/>
        </p:xfrm>
        <a:graphic>
          <a:graphicData uri="http://schemas.openxmlformats.org/drawingml/2006/table">
            <a:tbl>
              <a:tblPr firstRow="1" firstCol="1" lastRow="1" lastCol="1" bandRow="1" bandCol="1">
                <a:tableStyleId>{16D9F66E-5EB9-4882-86FB-DCBF35E3C3E4}</a:tableStyleId>
              </a:tblPr>
              <a:tblGrid>
                <a:gridCol w="880444"/>
                <a:gridCol w="2224304"/>
                <a:gridCol w="2512349"/>
              </a:tblGrid>
              <a:tr h="0">
                <a:tc>
                  <a:txBody>
                    <a:bodyPr/>
                    <a:lstStyle/>
                    <a:p>
                      <a:pPr algn="just">
                        <a:lnSpc>
                          <a:spcPct val="120000"/>
                        </a:lnSpc>
                        <a:spcAft>
                          <a:spcPts val="0"/>
                        </a:spcAft>
                      </a:pPr>
                      <a:r>
                        <a:rPr lang="pt-BR" sz="1400" dirty="0">
                          <a:effectLst/>
                        </a:rPr>
                        <a:t>Mức độ</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Đi muộn, không nghiêm túc trong giờ</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pPr>
                      <a:r>
                        <a:rPr lang="pt-BR" sz="1400">
                          <a:effectLst/>
                        </a:rPr>
                        <a:t>Chấp hành nội quy tốt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20000"/>
                        </a:lnSpc>
                        <a:spcAft>
                          <a:spcPts val="0"/>
                        </a:spcAft>
                      </a:pPr>
                      <a:r>
                        <a:rPr lang="pt-BR" sz="1400">
                          <a:effectLst/>
                        </a:rPr>
                        <a:t>Điểm đánh giá</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pt-BR" sz="1400" dirty="0">
                          <a:effectLst/>
                        </a:rPr>
                        <a:t>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0396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751805"/>
            <a:ext cx="9144001" cy="1089875"/>
          </a:xfrm>
        </p:spPr>
        <p:txBody>
          <a:bodyPr/>
          <a:lstStyle/>
          <a:p>
            <a:pPr algn="ctr"/>
            <a:r>
              <a:rPr lang="vi-VN" dirty="0" smtClean="0"/>
              <a:t>Bài tập về nhà</a:t>
            </a:r>
            <a:endParaRPr lang="en-US" dirty="0"/>
          </a:p>
        </p:txBody>
      </p:sp>
      <p:sp>
        <p:nvSpPr>
          <p:cNvPr id="3" name="Text Placeholder 2"/>
          <p:cNvSpPr>
            <a:spLocks noGrp="1"/>
          </p:cNvSpPr>
          <p:nvPr>
            <p:ph type="body" idx="1"/>
          </p:nvPr>
        </p:nvSpPr>
        <p:spPr>
          <a:xfrm>
            <a:off x="1522412" y="2238868"/>
            <a:ext cx="9144000" cy="1184766"/>
          </a:xfrm>
        </p:spPr>
        <p:txBody>
          <a:bodyPr/>
          <a:lstStyle/>
          <a:p>
            <a:pPr algn="ctr"/>
            <a:r>
              <a:rPr lang="vi-VN" dirty="0" smtClean="0"/>
              <a:t>Em hãy mô tả cách sử dụng đèn huỳnh quang tại gia đình em.</a:t>
            </a:r>
            <a:endParaRPr lang="en-US" dirty="0"/>
          </a:p>
        </p:txBody>
      </p:sp>
    </p:spTree>
    <p:extLst>
      <p:ext uri="{BB962C8B-B14F-4D97-AF65-F5344CB8AC3E}">
        <p14:creationId xmlns:p14="http://schemas.microsoft.com/office/powerpoint/2010/main" val="64295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1"/>
            <a:ext cx="9144001" cy="1439055"/>
          </a:xfrm>
        </p:spPr>
        <p:txBody>
          <a:bodyPr/>
          <a:lstStyle/>
          <a:p>
            <a:pPr algn="ctr"/>
            <a:r>
              <a:rPr lang="vi-VN" dirty="0" smtClean="0"/>
              <a:t>Tiết 24: Đèn điện</a:t>
            </a:r>
            <a:endParaRPr lang="en-US" dirty="0"/>
          </a:p>
        </p:txBody>
      </p:sp>
      <p:pic>
        <p:nvPicPr>
          <p:cNvPr id="1028" name="Picture 4" descr="Tổng hợp tất cả các loại bóng đèn và thông số cơ bản của đè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752" y="1569352"/>
            <a:ext cx="9030661" cy="406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59" descr="C:\Users\USER\Desktop\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651" y="-25757"/>
            <a:ext cx="7100349" cy="667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0" y="14991"/>
            <a:ext cx="5178846" cy="6857999"/>
            <a:chOff x="0" y="14991"/>
            <a:chExt cx="5178846" cy="685799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91"/>
              <a:ext cx="5178846" cy="6857999"/>
            </a:xfrm>
            <a:prstGeom prst="rect">
              <a:avLst/>
            </a:prstGeom>
          </p:spPr>
        </p:pic>
        <p:sp>
          <p:nvSpPr>
            <p:cNvPr id="6" name="TextBox 5"/>
            <p:cNvSpPr txBox="1"/>
            <p:nvPr/>
          </p:nvSpPr>
          <p:spPr>
            <a:xfrm>
              <a:off x="1034321" y="689547"/>
              <a:ext cx="2998033" cy="6093976"/>
            </a:xfrm>
            <a:prstGeom prst="rect">
              <a:avLst/>
            </a:prstGeom>
            <a:noFill/>
          </p:spPr>
          <p:txBody>
            <a:bodyPr wrap="square" rtlCol="0">
              <a:spAutoFit/>
            </a:bodyPr>
            <a:lstStyle/>
            <a:p>
              <a:r>
                <a:rPr lang="vi-VN" sz="2800" dirty="0" smtClean="0">
                  <a:solidFill>
                    <a:srgbClr val="00B0F0"/>
                  </a:solidFill>
                  <a:latin typeface="+mj-lt"/>
                </a:rPr>
                <a:t>Quan sát hình ảnh và thảo luận nhóm:</a:t>
              </a:r>
            </a:p>
            <a:p>
              <a:r>
                <a:rPr lang="vi-VN" sz="2800" dirty="0">
                  <a:solidFill>
                    <a:srgbClr val="00B0F0"/>
                  </a:solidFill>
                  <a:latin typeface="+mj-lt"/>
                </a:rPr>
                <a:t> </a:t>
              </a:r>
              <a:r>
                <a:rPr lang="vi-VN" sz="2800" dirty="0" smtClean="0">
                  <a:solidFill>
                    <a:srgbClr val="00B0F0"/>
                  </a:solidFill>
                  <a:latin typeface="+mj-lt"/>
                </a:rPr>
                <a:t>???Trước </a:t>
              </a:r>
              <a:r>
                <a:rPr lang="vi-VN" sz="2800" dirty="0">
                  <a:solidFill>
                    <a:srgbClr val="00B0F0"/>
                  </a:solidFill>
                  <a:latin typeface="+mj-lt"/>
                </a:rPr>
                <a:t>khi có đèn điện, người ta thường chiếu sáng bằng thiết bị nào? </a:t>
              </a:r>
              <a:endParaRPr lang="vi-VN" sz="2800" dirty="0" smtClean="0">
                <a:solidFill>
                  <a:srgbClr val="00B0F0"/>
                </a:solidFill>
                <a:latin typeface="+mj-lt"/>
              </a:endParaRPr>
            </a:p>
            <a:p>
              <a:r>
                <a:rPr lang="vi-VN" sz="2800" dirty="0">
                  <a:solidFill>
                    <a:srgbClr val="00B0F0"/>
                  </a:solidFill>
                  <a:latin typeface="+mj-lt"/>
                </a:rPr>
                <a:t> </a:t>
              </a:r>
              <a:r>
                <a:rPr lang="vi-VN" sz="2800" dirty="0" smtClean="0">
                  <a:solidFill>
                    <a:srgbClr val="00B0F0"/>
                  </a:solidFill>
                  <a:latin typeface="+mj-lt"/>
                </a:rPr>
                <a:t> ???Việc </a:t>
              </a:r>
              <a:r>
                <a:rPr lang="vi-VN" sz="2800" dirty="0">
                  <a:solidFill>
                    <a:srgbClr val="00B0F0"/>
                  </a:solidFill>
                  <a:latin typeface="+mj-lt"/>
                </a:rPr>
                <a:t>chiếu sáng có gặp khó khăn nào? Giải thích?</a:t>
              </a:r>
              <a:endParaRPr lang="en-US" sz="2800" dirty="0">
                <a:solidFill>
                  <a:srgbClr val="00B0F0"/>
                </a:solidFill>
                <a:latin typeface="+mj-lt"/>
              </a:endParaRPr>
            </a:p>
            <a:p>
              <a:endParaRPr lang="vi-VN" dirty="0" smtClean="0"/>
            </a:p>
            <a:p>
              <a:endParaRPr lang="vi-VN" dirty="0" smtClean="0"/>
            </a:p>
            <a:p>
              <a:endParaRPr lang="en-US" dirty="0"/>
            </a:p>
          </p:txBody>
        </p:sp>
      </p:grpSp>
    </p:spTree>
    <p:extLst>
      <p:ext uri="{BB962C8B-B14F-4D97-AF65-F5344CB8AC3E}">
        <p14:creationId xmlns:p14="http://schemas.microsoft.com/office/powerpoint/2010/main" val="30896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vi-VN" sz="4400" dirty="0" smtClean="0"/>
              <a:t>I.Khái quát chung</a:t>
            </a:r>
            <a:endParaRPr lang="en-US" sz="44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5869" y="929390"/>
            <a:ext cx="5896131" cy="5449455"/>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52" y="3905155"/>
            <a:ext cx="2710487" cy="2710487"/>
          </a:xfrm>
          <a:prstGeom prst="rect">
            <a:avLst/>
          </a:prstGeom>
        </p:spPr>
      </p:pic>
      <p:grpSp>
        <p:nvGrpSpPr>
          <p:cNvPr id="2" name="Group 1"/>
          <p:cNvGrpSpPr/>
          <p:nvPr/>
        </p:nvGrpSpPr>
        <p:grpSpPr>
          <a:xfrm>
            <a:off x="644016" y="1372262"/>
            <a:ext cx="5396459" cy="2743774"/>
            <a:chOff x="644016" y="1372262"/>
            <a:chExt cx="5396459" cy="2743774"/>
          </a:xfrm>
        </p:grpSpPr>
        <p:sp>
          <p:nvSpPr>
            <p:cNvPr id="14" name="Rounded Rectangular Callout 13"/>
            <p:cNvSpPr/>
            <p:nvPr/>
          </p:nvSpPr>
          <p:spPr>
            <a:xfrm>
              <a:off x="644016" y="1372262"/>
              <a:ext cx="5396459" cy="2314514"/>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3938" y="1530713"/>
              <a:ext cx="5276537" cy="2585323"/>
            </a:xfrm>
            <a:prstGeom prst="rect">
              <a:avLst/>
            </a:prstGeom>
            <a:noFill/>
          </p:spPr>
          <p:txBody>
            <a:bodyPr wrap="square" rtlCol="0">
              <a:spAutoFit/>
            </a:bodyPr>
            <a:lstStyle/>
            <a:p>
              <a:r>
                <a:rPr lang="vi-VN" sz="2400" dirty="0" smtClean="0">
                  <a:solidFill>
                    <a:schemeClr val="tx2"/>
                  </a:solidFill>
                  <a:latin typeface="Tahoma (Headings)"/>
                </a:rPr>
                <a:t>Quan sát hình bên và t</a:t>
              </a:r>
              <a:r>
                <a:rPr lang="en-US" sz="2400" dirty="0" err="1" smtClean="0">
                  <a:solidFill>
                    <a:schemeClr val="tx2"/>
                  </a:solidFill>
                  <a:latin typeface="Tahoma (Headings)"/>
                </a:rPr>
                <a:t>hảo</a:t>
              </a:r>
              <a:r>
                <a:rPr lang="en-US" sz="2400" dirty="0" smtClean="0">
                  <a:solidFill>
                    <a:schemeClr val="tx2"/>
                  </a:solidFill>
                  <a:latin typeface="Tahoma (Headings)"/>
                </a:rPr>
                <a:t> </a:t>
              </a:r>
              <a:r>
                <a:rPr lang="en-US" sz="2400" dirty="0" err="1">
                  <a:solidFill>
                    <a:schemeClr val="tx2"/>
                  </a:solidFill>
                  <a:latin typeface="Tahoma (Headings)"/>
                </a:rPr>
                <a:t>luận</a:t>
              </a:r>
              <a:r>
                <a:rPr lang="en-US" sz="2400" dirty="0">
                  <a:solidFill>
                    <a:schemeClr val="tx2"/>
                  </a:solidFill>
                  <a:latin typeface="Tahoma (Headings)"/>
                </a:rPr>
                <a:t> </a:t>
              </a:r>
              <a:r>
                <a:rPr lang="en-US" sz="2400" dirty="0" err="1">
                  <a:solidFill>
                    <a:schemeClr val="tx2"/>
                  </a:solidFill>
                  <a:latin typeface="Tahoma (Headings)"/>
                </a:rPr>
                <a:t>trong</a:t>
              </a:r>
              <a:r>
                <a:rPr lang="en-US" sz="2400" dirty="0">
                  <a:solidFill>
                    <a:schemeClr val="tx2"/>
                  </a:solidFill>
                  <a:latin typeface="Tahoma (Headings)"/>
                </a:rPr>
                <a:t> </a:t>
              </a:r>
              <a:r>
                <a:rPr lang="en-US" sz="2400" dirty="0" err="1">
                  <a:solidFill>
                    <a:schemeClr val="tx2"/>
                  </a:solidFill>
                  <a:latin typeface="Tahoma (Headings)"/>
                </a:rPr>
                <a:t>thời</a:t>
              </a:r>
              <a:r>
                <a:rPr lang="en-US" sz="2400" dirty="0">
                  <a:solidFill>
                    <a:schemeClr val="tx2"/>
                  </a:solidFill>
                  <a:latin typeface="Tahoma (Headings)"/>
                </a:rPr>
                <a:t> </a:t>
              </a:r>
              <a:r>
                <a:rPr lang="en-US" sz="2400" dirty="0" err="1">
                  <a:solidFill>
                    <a:schemeClr val="tx2"/>
                  </a:solidFill>
                  <a:latin typeface="Tahoma (Headings)"/>
                </a:rPr>
                <a:t>gian</a:t>
              </a:r>
              <a:r>
                <a:rPr lang="en-US" sz="2400" dirty="0">
                  <a:solidFill>
                    <a:schemeClr val="tx2"/>
                  </a:solidFill>
                  <a:latin typeface="Tahoma (Headings)"/>
                </a:rPr>
                <a:t> 2 </a:t>
              </a:r>
              <a:r>
                <a:rPr lang="en-US" sz="2400" dirty="0" err="1">
                  <a:solidFill>
                    <a:schemeClr val="tx2"/>
                  </a:solidFill>
                  <a:latin typeface="Tahoma (Headings)"/>
                </a:rPr>
                <a:t>phút</a:t>
              </a:r>
              <a:r>
                <a:rPr lang="en-US" sz="2400" dirty="0">
                  <a:solidFill>
                    <a:schemeClr val="tx2"/>
                  </a:solidFill>
                  <a:latin typeface="Tahoma (Headings)"/>
                </a:rPr>
                <a:t> </a:t>
              </a:r>
              <a:r>
                <a:rPr lang="en-US" sz="2400" dirty="0" err="1">
                  <a:solidFill>
                    <a:schemeClr val="tx2"/>
                  </a:solidFill>
                  <a:latin typeface="Tahoma (Headings)"/>
                </a:rPr>
                <a:t>và</a:t>
              </a:r>
              <a:r>
                <a:rPr lang="en-US" sz="2400" dirty="0">
                  <a:solidFill>
                    <a:schemeClr val="tx2"/>
                  </a:solidFill>
                  <a:latin typeface="Tahoma (Headings)"/>
                </a:rPr>
                <a:t> </a:t>
              </a:r>
              <a:r>
                <a:rPr lang="en-US" sz="2400" dirty="0" err="1">
                  <a:solidFill>
                    <a:schemeClr val="tx2"/>
                  </a:solidFill>
                  <a:latin typeface="Tahoma (Headings)"/>
                </a:rPr>
                <a:t>trả</a:t>
              </a:r>
              <a:r>
                <a:rPr lang="en-US" sz="2400" dirty="0">
                  <a:solidFill>
                    <a:schemeClr val="tx2"/>
                  </a:solidFill>
                  <a:latin typeface="Tahoma (Headings)"/>
                </a:rPr>
                <a:t> </a:t>
              </a:r>
              <a:r>
                <a:rPr lang="en-US" sz="2400" dirty="0" err="1">
                  <a:solidFill>
                    <a:schemeClr val="tx2"/>
                  </a:solidFill>
                  <a:latin typeface="Tahoma (Headings)"/>
                </a:rPr>
                <a:t>lời</a:t>
              </a:r>
              <a:r>
                <a:rPr lang="en-US" sz="2400" dirty="0">
                  <a:solidFill>
                    <a:schemeClr val="tx2"/>
                  </a:solidFill>
                  <a:latin typeface="Tahoma (Headings)"/>
                </a:rPr>
                <a:t> </a:t>
              </a:r>
              <a:r>
                <a:rPr lang="en-US" sz="2400" dirty="0" err="1">
                  <a:solidFill>
                    <a:schemeClr val="tx2"/>
                  </a:solidFill>
                  <a:latin typeface="Tahoma (Headings)"/>
                </a:rPr>
                <a:t>câu</a:t>
              </a:r>
              <a:r>
                <a:rPr lang="en-US" sz="2400" dirty="0">
                  <a:solidFill>
                    <a:schemeClr val="tx2"/>
                  </a:solidFill>
                  <a:latin typeface="Tahoma (Headings)"/>
                </a:rPr>
                <a:t> </a:t>
              </a:r>
              <a:r>
                <a:rPr lang="en-US" sz="2400" dirty="0" err="1">
                  <a:solidFill>
                    <a:schemeClr val="tx2"/>
                  </a:solidFill>
                  <a:latin typeface="Tahoma (Headings)"/>
                </a:rPr>
                <a:t>hỏi</a:t>
              </a:r>
              <a:r>
                <a:rPr lang="en-US" sz="2400" dirty="0">
                  <a:solidFill>
                    <a:schemeClr val="tx2"/>
                  </a:solidFill>
                  <a:latin typeface="Tahoma (Headings)"/>
                </a:rPr>
                <a:t> </a:t>
              </a:r>
              <a:r>
                <a:rPr lang="vi-VN" sz="2400" dirty="0" smtClean="0">
                  <a:solidFill>
                    <a:schemeClr val="tx2"/>
                  </a:solidFill>
                  <a:latin typeface="Tahoma (Headings)"/>
                </a:rPr>
                <a:t>sau:</a:t>
              </a:r>
              <a:endParaRPr lang="en-US" sz="2400" dirty="0">
                <a:solidFill>
                  <a:schemeClr val="tx2"/>
                </a:solidFill>
                <a:latin typeface="Tahoma (Headings)"/>
              </a:endParaRPr>
            </a:p>
            <a:p>
              <a:r>
                <a:rPr lang="vi-VN" sz="2400" dirty="0">
                  <a:solidFill>
                    <a:schemeClr val="tx2"/>
                  </a:solidFill>
                  <a:latin typeface="Tahoma (Headings)"/>
                </a:rPr>
                <a:t>-</a:t>
              </a:r>
              <a:r>
                <a:rPr lang="en-US" sz="2400" dirty="0" err="1" smtClean="0">
                  <a:solidFill>
                    <a:schemeClr val="tx2"/>
                  </a:solidFill>
                  <a:latin typeface="Tahoma (Headings)"/>
                </a:rPr>
                <a:t>Kể</a:t>
              </a:r>
              <a:r>
                <a:rPr lang="en-US" sz="2400" dirty="0" smtClean="0">
                  <a:solidFill>
                    <a:schemeClr val="tx2"/>
                  </a:solidFill>
                  <a:latin typeface="Tahoma (Headings)"/>
                </a:rPr>
                <a:t> </a:t>
              </a:r>
              <a:r>
                <a:rPr lang="en-US" sz="2400" dirty="0" err="1">
                  <a:solidFill>
                    <a:schemeClr val="tx2"/>
                  </a:solidFill>
                  <a:latin typeface="Tahoma (Headings)"/>
                </a:rPr>
                <a:t>tên</a:t>
              </a:r>
              <a:r>
                <a:rPr lang="en-US" sz="2400" dirty="0">
                  <a:solidFill>
                    <a:schemeClr val="tx2"/>
                  </a:solidFill>
                  <a:latin typeface="Tahoma (Headings)"/>
                </a:rPr>
                <a:t> </a:t>
              </a:r>
              <a:r>
                <a:rPr lang="en-US" sz="2400" dirty="0" err="1">
                  <a:solidFill>
                    <a:schemeClr val="tx2"/>
                  </a:solidFill>
                  <a:latin typeface="Tahoma (Headings)"/>
                </a:rPr>
                <a:t>các</a:t>
              </a:r>
              <a:r>
                <a:rPr lang="en-US" sz="2400" dirty="0">
                  <a:solidFill>
                    <a:schemeClr val="tx2"/>
                  </a:solidFill>
                  <a:latin typeface="Tahoma (Headings)"/>
                </a:rPr>
                <a:t> </a:t>
              </a:r>
              <a:r>
                <a:rPr lang="en-US" sz="2400" dirty="0" err="1">
                  <a:solidFill>
                    <a:schemeClr val="tx2"/>
                  </a:solidFill>
                  <a:latin typeface="Tahoma (Headings)"/>
                </a:rPr>
                <a:t>loại</a:t>
              </a:r>
              <a:r>
                <a:rPr lang="en-US" sz="2400" dirty="0">
                  <a:solidFill>
                    <a:schemeClr val="tx2"/>
                  </a:solidFill>
                  <a:latin typeface="Tahoma (Headings)"/>
                </a:rPr>
                <a:t> </a:t>
              </a:r>
              <a:r>
                <a:rPr lang="en-US" sz="2400" dirty="0" err="1">
                  <a:solidFill>
                    <a:schemeClr val="tx2"/>
                  </a:solidFill>
                  <a:latin typeface="Tahoma (Headings)"/>
                </a:rPr>
                <a:t>đèn</a:t>
              </a:r>
              <a:r>
                <a:rPr lang="en-US" sz="2400" dirty="0">
                  <a:solidFill>
                    <a:schemeClr val="tx2"/>
                  </a:solidFill>
                  <a:latin typeface="Tahoma (Headings)"/>
                </a:rPr>
                <a:t> </a:t>
              </a:r>
              <a:r>
                <a:rPr lang="en-US" sz="2400" dirty="0" err="1">
                  <a:solidFill>
                    <a:schemeClr val="tx2"/>
                  </a:solidFill>
                  <a:latin typeface="Tahoma (Headings)"/>
                </a:rPr>
                <a:t>có</a:t>
              </a:r>
              <a:r>
                <a:rPr lang="en-US" sz="2400" dirty="0">
                  <a:solidFill>
                    <a:schemeClr val="tx2"/>
                  </a:solidFill>
                  <a:latin typeface="Tahoma (Headings)"/>
                </a:rPr>
                <a:t> </a:t>
              </a:r>
              <a:r>
                <a:rPr lang="en-US" sz="2400" dirty="0" err="1">
                  <a:solidFill>
                    <a:schemeClr val="tx2"/>
                  </a:solidFill>
                  <a:latin typeface="Tahoma (Headings)"/>
                </a:rPr>
                <a:t>hình</a:t>
              </a:r>
              <a:r>
                <a:rPr lang="en-US" sz="2400" dirty="0">
                  <a:solidFill>
                    <a:schemeClr val="tx2"/>
                  </a:solidFill>
                  <a:latin typeface="Tahoma (Headings)"/>
                </a:rPr>
                <a:t> a, b, c, d</a:t>
              </a:r>
            </a:p>
            <a:p>
              <a:r>
                <a:rPr lang="vi-VN" sz="2400" dirty="0">
                  <a:solidFill>
                    <a:schemeClr val="tx2"/>
                  </a:solidFill>
                  <a:latin typeface="Tahoma (Headings)"/>
                </a:rPr>
                <a:t>-</a:t>
              </a:r>
              <a:r>
                <a:rPr lang="en-US" sz="2400" dirty="0" smtClean="0">
                  <a:solidFill>
                    <a:schemeClr val="tx2"/>
                  </a:solidFill>
                  <a:latin typeface="Tahoma (Headings)"/>
                </a:rPr>
                <a:t> </a:t>
              </a:r>
              <a:r>
                <a:rPr lang="en-US" sz="2400" dirty="0" err="1">
                  <a:solidFill>
                    <a:schemeClr val="tx2"/>
                  </a:solidFill>
                  <a:latin typeface="Tahoma (Headings)"/>
                </a:rPr>
                <a:t>Các</a:t>
              </a:r>
              <a:r>
                <a:rPr lang="en-US" sz="2400" dirty="0">
                  <a:solidFill>
                    <a:schemeClr val="tx2"/>
                  </a:solidFill>
                  <a:latin typeface="Tahoma (Headings)"/>
                </a:rPr>
                <a:t> </a:t>
              </a:r>
              <a:r>
                <a:rPr lang="en-US" sz="2400" dirty="0" err="1">
                  <a:solidFill>
                    <a:schemeClr val="tx2"/>
                  </a:solidFill>
                  <a:latin typeface="Tahoma (Headings)"/>
                </a:rPr>
                <a:t>loại</a:t>
              </a:r>
              <a:r>
                <a:rPr lang="en-US" sz="2400" dirty="0">
                  <a:solidFill>
                    <a:schemeClr val="tx2"/>
                  </a:solidFill>
                  <a:latin typeface="Tahoma (Headings)"/>
                </a:rPr>
                <a:t> </a:t>
              </a:r>
              <a:r>
                <a:rPr lang="en-US" sz="2400" dirty="0" err="1">
                  <a:solidFill>
                    <a:schemeClr val="tx2"/>
                  </a:solidFill>
                  <a:latin typeface="Tahoma (Headings)"/>
                </a:rPr>
                <a:t>đèn</a:t>
              </a:r>
              <a:r>
                <a:rPr lang="en-US" sz="2400" dirty="0">
                  <a:solidFill>
                    <a:schemeClr val="tx2"/>
                  </a:solidFill>
                  <a:latin typeface="Tahoma (Headings)"/>
                </a:rPr>
                <a:t> </a:t>
              </a:r>
              <a:r>
                <a:rPr lang="en-US" sz="2400" dirty="0" err="1">
                  <a:solidFill>
                    <a:schemeClr val="tx2"/>
                  </a:solidFill>
                  <a:latin typeface="Tahoma (Headings)"/>
                </a:rPr>
                <a:t>trên</a:t>
              </a:r>
              <a:r>
                <a:rPr lang="en-US" sz="2400" dirty="0">
                  <a:solidFill>
                    <a:schemeClr val="tx2"/>
                  </a:solidFill>
                  <a:latin typeface="Tahoma (Headings)"/>
                </a:rPr>
                <a:t> </a:t>
              </a:r>
              <a:r>
                <a:rPr lang="en-US" sz="2400" dirty="0" err="1">
                  <a:solidFill>
                    <a:schemeClr val="tx2"/>
                  </a:solidFill>
                  <a:latin typeface="Tahoma (Headings)"/>
                </a:rPr>
                <a:t>đều</a:t>
              </a:r>
              <a:r>
                <a:rPr lang="en-US" sz="2400" dirty="0">
                  <a:solidFill>
                    <a:schemeClr val="tx2"/>
                  </a:solidFill>
                  <a:latin typeface="Tahoma (Headings)"/>
                </a:rPr>
                <a:t> </a:t>
              </a:r>
              <a:r>
                <a:rPr lang="en-US" sz="2400" dirty="0" err="1">
                  <a:solidFill>
                    <a:schemeClr val="tx2"/>
                  </a:solidFill>
                  <a:latin typeface="Tahoma (Headings)"/>
                </a:rPr>
                <a:t>có</a:t>
              </a:r>
              <a:r>
                <a:rPr lang="en-US" sz="2400" dirty="0">
                  <a:solidFill>
                    <a:schemeClr val="tx2"/>
                  </a:solidFill>
                  <a:latin typeface="Tahoma (Headings)"/>
                </a:rPr>
                <a:t> </a:t>
              </a:r>
              <a:r>
                <a:rPr lang="en-US" sz="2400" dirty="0" err="1">
                  <a:solidFill>
                    <a:schemeClr val="tx2"/>
                  </a:solidFill>
                  <a:latin typeface="Tahoma (Headings)"/>
                </a:rPr>
                <a:t>chức</a:t>
              </a:r>
              <a:r>
                <a:rPr lang="en-US" sz="2400" dirty="0">
                  <a:solidFill>
                    <a:schemeClr val="tx2"/>
                  </a:solidFill>
                  <a:latin typeface="Tahoma (Headings)"/>
                </a:rPr>
                <a:t> </a:t>
              </a:r>
              <a:r>
                <a:rPr lang="en-US" sz="2400" dirty="0" err="1">
                  <a:solidFill>
                    <a:schemeClr val="tx2"/>
                  </a:solidFill>
                  <a:latin typeface="Tahoma (Headings)"/>
                </a:rPr>
                <a:t>năng</a:t>
              </a:r>
              <a:r>
                <a:rPr lang="en-US" sz="2400" dirty="0">
                  <a:solidFill>
                    <a:schemeClr val="tx2"/>
                  </a:solidFill>
                  <a:latin typeface="Tahoma (Headings)"/>
                </a:rPr>
                <a:t> </a:t>
              </a:r>
              <a:r>
                <a:rPr lang="vi-VN" sz="2400" dirty="0" smtClean="0">
                  <a:solidFill>
                    <a:schemeClr val="tx2"/>
                  </a:solidFill>
                  <a:latin typeface="Tahoma (Headings)"/>
                </a:rPr>
                <a:t>gì?</a:t>
              </a:r>
              <a:endParaRPr lang="en-US" sz="2400" dirty="0">
                <a:solidFill>
                  <a:schemeClr val="tx2"/>
                </a:solidFill>
                <a:latin typeface="Tahoma (Headings)"/>
              </a:endParaRPr>
            </a:p>
            <a:p>
              <a:endParaRPr lang="en-US" dirty="0"/>
            </a:p>
          </p:txBody>
        </p:sp>
      </p:grpSp>
    </p:spTree>
    <p:extLst>
      <p:ext uri="{BB962C8B-B14F-4D97-AF65-F5344CB8AC3E}">
        <p14:creationId xmlns:p14="http://schemas.microsoft.com/office/powerpoint/2010/main" val="1950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600" dirty="0"/>
              <a:t>I.Khái quát chung</a:t>
            </a:r>
            <a:endParaRPr lang="en-US" dirty="0"/>
          </a:p>
        </p:txBody>
      </p:sp>
      <p:sp>
        <p:nvSpPr>
          <p:cNvPr id="3" name="Text Placeholder 2"/>
          <p:cNvSpPr>
            <a:spLocks noGrp="1"/>
          </p:cNvSpPr>
          <p:nvPr>
            <p:ph type="body" idx="1"/>
          </p:nvPr>
        </p:nvSpPr>
        <p:spPr>
          <a:xfrm>
            <a:off x="1528572" y="1376017"/>
            <a:ext cx="9129158" cy="3315903"/>
          </a:xfrm>
        </p:spPr>
        <p:txBody>
          <a:bodyPr>
            <a:normAutofit/>
          </a:bodyPr>
          <a:lstStyle/>
          <a:p>
            <a:r>
              <a:rPr lang="en-US" sz="3200" b="0" dirty="0">
                <a:latin typeface="Tahoma (Headings)"/>
              </a:rPr>
              <a:t>- </a:t>
            </a:r>
            <a:r>
              <a:rPr lang="en-US" sz="3200" b="0" dirty="0" err="1">
                <a:latin typeface="Tahoma (Headings)"/>
              </a:rPr>
              <a:t>Một</a:t>
            </a:r>
            <a:r>
              <a:rPr lang="en-US" sz="3200" b="0" dirty="0">
                <a:latin typeface="Tahoma (Headings)"/>
              </a:rPr>
              <a:t> </a:t>
            </a:r>
            <a:r>
              <a:rPr lang="en-US" sz="3200" b="0" dirty="0" err="1">
                <a:latin typeface="Tahoma (Headings)"/>
              </a:rPr>
              <a:t>số</a:t>
            </a:r>
            <a:r>
              <a:rPr lang="en-US" sz="3200" b="0" dirty="0">
                <a:latin typeface="Tahoma (Headings)"/>
              </a:rPr>
              <a:t> </a:t>
            </a:r>
            <a:r>
              <a:rPr lang="en-US" sz="3200" b="0" dirty="0" err="1">
                <a:latin typeface="Tahoma (Headings)"/>
              </a:rPr>
              <a:t>loại</a:t>
            </a:r>
            <a:r>
              <a:rPr lang="en-US" sz="3200" b="0" dirty="0">
                <a:latin typeface="Tahoma (Headings)"/>
              </a:rPr>
              <a:t> </a:t>
            </a:r>
            <a:r>
              <a:rPr lang="en-US" sz="3200" b="0" dirty="0" err="1">
                <a:latin typeface="Tahoma (Headings)"/>
              </a:rPr>
              <a:t>đèn</a:t>
            </a:r>
            <a:r>
              <a:rPr lang="en-US" sz="3200" b="0" dirty="0">
                <a:latin typeface="Tahoma (Headings)"/>
              </a:rPr>
              <a:t> </a:t>
            </a:r>
            <a:r>
              <a:rPr lang="en-US" sz="3200" b="0" dirty="0" err="1">
                <a:latin typeface="Tahoma (Headings)"/>
              </a:rPr>
              <a:t>phổ</a:t>
            </a:r>
            <a:r>
              <a:rPr lang="en-US" sz="3200" b="0" dirty="0">
                <a:latin typeface="Tahoma (Headings)"/>
              </a:rPr>
              <a:t> </a:t>
            </a:r>
            <a:r>
              <a:rPr lang="en-US" sz="3200" b="0" dirty="0" err="1">
                <a:latin typeface="Tahoma (Headings)"/>
              </a:rPr>
              <a:t>biến</a:t>
            </a:r>
            <a:r>
              <a:rPr lang="en-US" sz="3200" b="0" dirty="0">
                <a:latin typeface="Tahoma (Headings)"/>
              </a:rPr>
              <a:t>: </a:t>
            </a:r>
            <a:r>
              <a:rPr lang="en-US" sz="3200" b="0" dirty="0" err="1">
                <a:latin typeface="Tahoma (Headings)"/>
              </a:rPr>
              <a:t>Đèn</a:t>
            </a:r>
            <a:r>
              <a:rPr lang="en-US" sz="3200" b="0" dirty="0">
                <a:latin typeface="Tahoma (Headings)"/>
              </a:rPr>
              <a:t> </a:t>
            </a:r>
            <a:r>
              <a:rPr lang="en-US" sz="3200" b="0" dirty="0" err="1">
                <a:latin typeface="Tahoma (Headings)"/>
              </a:rPr>
              <a:t>sợi</a:t>
            </a:r>
            <a:r>
              <a:rPr lang="en-US" sz="3200" b="0" dirty="0">
                <a:latin typeface="Tahoma (Headings)"/>
              </a:rPr>
              <a:t> </a:t>
            </a:r>
            <a:r>
              <a:rPr lang="en-US" sz="3200" b="0" dirty="0" err="1">
                <a:latin typeface="Tahoma (Headings)"/>
              </a:rPr>
              <a:t>đốt</a:t>
            </a:r>
            <a:r>
              <a:rPr lang="en-US" sz="3200" b="0" dirty="0">
                <a:latin typeface="Tahoma (Headings)"/>
              </a:rPr>
              <a:t>, </a:t>
            </a:r>
            <a:r>
              <a:rPr lang="en-US" sz="3200" b="0" dirty="0" err="1">
                <a:latin typeface="Tahoma (Headings)"/>
              </a:rPr>
              <a:t>đèn</a:t>
            </a:r>
            <a:r>
              <a:rPr lang="en-US" sz="3200" b="0" dirty="0">
                <a:latin typeface="Tahoma (Headings)"/>
              </a:rPr>
              <a:t> </a:t>
            </a:r>
            <a:r>
              <a:rPr lang="en-US" sz="3200" b="0" dirty="0" err="1">
                <a:latin typeface="Tahoma (Headings)"/>
              </a:rPr>
              <a:t>huỳnh</a:t>
            </a:r>
            <a:r>
              <a:rPr lang="en-US" sz="3200" b="0" dirty="0">
                <a:latin typeface="Tahoma (Headings)"/>
              </a:rPr>
              <a:t> </a:t>
            </a:r>
            <a:r>
              <a:rPr lang="en-US" sz="3200" b="0" dirty="0" err="1">
                <a:latin typeface="Tahoma (Headings)"/>
              </a:rPr>
              <a:t>quang</a:t>
            </a:r>
            <a:r>
              <a:rPr lang="en-US" sz="3200" b="0" dirty="0">
                <a:latin typeface="Tahoma (Headings)"/>
              </a:rPr>
              <a:t>, </a:t>
            </a:r>
            <a:r>
              <a:rPr lang="en-US" sz="3200" b="0" dirty="0" err="1">
                <a:latin typeface="Tahoma (Headings)"/>
              </a:rPr>
              <a:t>đèn</a:t>
            </a:r>
            <a:r>
              <a:rPr lang="en-US" sz="3200" b="0" dirty="0">
                <a:latin typeface="Tahoma (Headings)"/>
              </a:rPr>
              <a:t> </a:t>
            </a:r>
            <a:r>
              <a:rPr lang="en-US" sz="3200" b="0" dirty="0" err="1">
                <a:latin typeface="Tahoma (Headings)"/>
              </a:rPr>
              <a:t>compac</a:t>
            </a:r>
            <a:r>
              <a:rPr lang="en-US" sz="3200" b="0" dirty="0">
                <a:latin typeface="Tahoma (Headings)"/>
              </a:rPr>
              <a:t>, </a:t>
            </a:r>
            <a:r>
              <a:rPr lang="en-US" sz="3200" b="0" dirty="0" err="1">
                <a:latin typeface="Tahoma (Headings)"/>
              </a:rPr>
              <a:t>đèn</a:t>
            </a:r>
            <a:r>
              <a:rPr lang="en-US" sz="3200" b="0" dirty="0">
                <a:latin typeface="Tahoma (Headings)"/>
              </a:rPr>
              <a:t> LED</a:t>
            </a:r>
          </a:p>
          <a:p>
            <a:r>
              <a:rPr lang="en-US" sz="3200" b="0" dirty="0">
                <a:latin typeface="Tahoma (Headings)"/>
              </a:rPr>
              <a:t>- </a:t>
            </a:r>
            <a:r>
              <a:rPr lang="en-US" sz="3200" b="0" dirty="0" err="1">
                <a:latin typeface="Tahoma (Headings)"/>
              </a:rPr>
              <a:t>Đèn</a:t>
            </a:r>
            <a:r>
              <a:rPr lang="en-US" sz="3200" b="0" dirty="0">
                <a:latin typeface="Tahoma (Headings)"/>
              </a:rPr>
              <a:t> </a:t>
            </a:r>
            <a:r>
              <a:rPr lang="en-US" sz="3200" b="0" dirty="0" err="1">
                <a:latin typeface="Tahoma (Headings)"/>
              </a:rPr>
              <a:t>điện</a:t>
            </a:r>
            <a:r>
              <a:rPr lang="en-US" sz="3200" b="0" dirty="0">
                <a:latin typeface="Tahoma (Headings)"/>
              </a:rPr>
              <a:t> </a:t>
            </a:r>
            <a:r>
              <a:rPr lang="en-US" sz="3200" b="0" dirty="0" err="1">
                <a:latin typeface="Tahoma (Headings)"/>
              </a:rPr>
              <a:t>là</a:t>
            </a:r>
            <a:r>
              <a:rPr lang="en-US" sz="3200" b="0" dirty="0">
                <a:latin typeface="Tahoma (Headings)"/>
              </a:rPr>
              <a:t> </a:t>
            </a:r>
            <a:r>
              <a:rPr lang="en-US" sz="3200" b="0" dirty="0" err="1">
                <a:latin typeface="Tahoma (Headings)"/>
              </a:rPr>
              <a:t>đồ</a:t>
            </a:r>
            <a:r>
              <a:rPr lang="en-US" sz="3200" b="0" dirty="0">
                <a:latin typeface="Tahoma (Headings)"/>
              </a:rPr>
              <a:t> </a:t>
            </a:r>
            <a:r>
              <a:rPr lang="en-US" sz="3200" b="0" dirty="0" err="1">
                <a:latin typeface="Tahoma (Headings)"/>
              </a:rPr>
              <a:t>dùng</a:t>
            </a:r>
            <a:r>
              <a:rPr lang="en-US" sz="3200" b="0" dirty="0">
                <a:latin typeface="Tahoma (Headings)"/>
              </a:rPr>
              <a:t> </a:t>
            </a:r>
            <a:r>
              <a:rPr lang="en-US" sz="3200" b="0" dirty="0" err="1">
                <a:latin typeface="Tahoma (Headings)"/>
              </a:rPr>
              <a:t>điện</a:t>
            </a:r>
            <a:r>
              <a:rPr lang="en-US" sz="3200" b="0" dirty="0">
                <a:latin typeface="Tahoma (Headings)"/>
              </a:rPr>
              <a:t> </a:t>
            </a:r>
            <a:r>
              <a:rPr lang="en-US" sz="3200" b="0" dirty="0" err="1">
                <a:latin typeface="Tahoma (Headings)"/>
              </a:rPr>
              <a:t>dùng</a:t>
            </a:r>
            <a:r>
              <a:rPr lang="en-US" sz="3200" b="0" dirty="0">
                <a:latin typeface="Tahoma (Headings)"/>
              </a:rPr>
              <a:t> </a:t>
            </a:r>
            <a:r>
              <a:rPr lang="en-US" sz="3200" b="0" dirty="0" err="1">
                <a:latin typeface="Tahoma (Headings)"/>
              </a:rPr>
              <a:t>để</a:t>
            </a:r>
            <a:r>
              <a:rPr lang="en-US" sz="3200" b="0" dirty="0">
                <a:latin typeface="Tahoma (Headings)"/>
              </a:rPr>
              <a:t> </a:t>
            </a:r>
            <a:r>
              <a:rPr lang="en-US" sz="3200" b="0" dirty="0" err="1">
                <a:latin typeface="Tahoma (Headings)"/>
              </a:rPr>
              <a:t>chiếu</a:t>
            </a:r>
            <a:r>
              <a:rPr lang="en-US" sz="3200" b="0" dirty="0">
                <a:latin typeface="Tahoma (Headings)"/>
              </a:rPr>
              <a:t> </a:t>
            </a:r>
            <a:r>
              <a:rPr lang="en-US" sz="3200" b="0" dirty="0" err="1">
                <a:latin typeface="Tahoma (Headings)"/>
              </a:rPr>
              <a:t>sáng</a:t>
            </a:r>
            <a:r>
              <a:rPr lang="en-US" sz="3200" b="0" dirty="0">
                <a:latin typeface="Tahoma (Headings)"/>
              </a:rPr>
              <a:t>, </a:t>
            </a:r>
            <a:r>
              <a:rPr lang="en-US" sz="3200" b="0" dirty="0" err="1">
                <a:latin typeface="Tahoma (Headings)"/>
              </a:rPr>
              <a:t>ngoài</a:t>
            </a:r>
            <a:r>
              <a:rPr lang="en-US" sz="3200" b="0" dirty="0">
                <a:latin typeface="Tahoma (Headings)"/>
              </a:rPr>
              <a:t> </a:t>
            </a:r>
            <a:r>
              <a:rPr lang="en-US" sz="3200" b="0" dirty="0" err="1">
                <a:latin typeface="Tahoma (Headings)"/>
              </a:rPr>
              <a:t>ra</a:t>
            </a:r>
            <a:r>
              <a:rPr lang="en-US" sz="3200" b="0" dirty="0">
                <a:latin typeface="Tahoma (Headings)"/>
              </a:rPr>
              <a:t> </a:t>
            </a:r>
            <a:r>
              <a:rPr lang="en-US" sz="3200" b="0" dirty="0" err="1">
                <a:latin typeface="Tahoma (Headings)"/>
              </a:rPr>
              <a:t>còn</a:t>
            </a:r>
            <a:r>
              <a:rPr lang="en-US" sz="3200" b="0" dirty="0">
                <a:latin typeface="Tahoma (Headings)"/>
              </a:rPr>
              <a:t> </a:t>
            </a:r>
            <a:r>
              <a:rPr lang="en-US" sz="3200" b="0" dirty="0" err="1">
                <a:latin typeface="Tahoma (Headings)"/>
              </a:rPr>
              <a:t>được</a:t>
            </a:r>
            <a:r>
              <a:rPr lang="en-US" sz="3200" b="0" dirty="0">
                <a:latin typeface="Tahoma (Headings)"/>
              </a:rPr>
              <a:t> </a:t>
            </a:r>
            <a:r>
              <a:rPr lang="en-US" sz="3200" b="0" dirty="0" err="1">
                <a:latin typeface="Tahoma (Headings)"/>
              </a:rPr>
              <a:t>dùng</a:t>
            </a:r>
            <a:r>
              <a:rPr lang="en-US" sz="3200" b="0" dirty="0">
                <a:latin typeface="Tahoma (Headings)"/>
              </a:rPr>
              <a:t> </a:t>
            </a:r>
            <a:r>
              <a:rPr lang="en-US" sz="3200" b="0" dirty="0" err="1">
                <a:latin typeface="Tahoma (Headings)"/>
              </a:rPr>
              <a:t>để</a:t>
            </a:r>
            <a:r>
              <a:rPr lang="en-US" sz="3200" b="0" dirty="0">
                <a:latin typeface="Tahoma (Headings)"/>
              </a:rPr>
              <a:t> </a:t>
            </a:r>
            <a:r>
              <a:rPr lang="en-US" sz="3200" b="0" dirty="0" err="1">
                <a:latin typeface="Tahoma (Headings)"/>
              </a:rPr>
              <a:t>sưởi</a:t>
            </a:r>
            <a:r>
              <a:rPr lang="en-US" sz="3200" b="0" dirty="0">
                <a:latin typeface="Tahoma (Headings)"/>
              </a:rPr>
              <a:t> </a:t>
            </a:r>
            <a:r>
              <a:rPr lang="en-US" sz="3200" b="0" dirty="0" err="1">
                <a:latin typeface="Tahoma (Headings)"/>
              </a:rPr>
              <a:t>ấm</a:t>
            </a:r>
            <a:r>
              <a:rPr lang="en-US" sz="3200" b="0" dirty="0">
                <a:latin typeface="Tahoma (Headings)"/>
              </a:rPr>
              <a:t>, </a:t>
            </a:r>
            <a:r>
              <a:rPr lang="en-US" sz="3200" b="0" dirty="0" err="1">
                <a:latin typeface="Tahoma (Headings)"/>
              </a:rPr>
              <a:t>trang</a:t>
            </a:r>
            <a:r>
              <a:rPr lang="en-US" sz="3200" b="0" dirty="0">
                <a:latin typeface="Tahoma (Headings)"/>
              </a:rPr>
              <a:t> </a:t>
            </a:r>
            <a:r>
              <a:rPr lang="en-US" sz="3200" b="0" dirty="0" err="1">
                <a:latin typeface="Tahoma (Headings)"/>
              </a:rPr>
              <a:t>trí</a:t>
            </a:r>
            <a:r>
              <a:rPr lang="en-US" sz="3200" b="0" dirty="0">
                <a:latin typeface="Tahoma (Headings)"/>
              </a:rPr>
              <a:t>.</a:t>
            </a:r>
          </a:p>
          <a:p>
            <a:endParaRPr lang="en-US" dirty="0"/>
          </a:p>
        </p:txBody>
      </p:sp>
    </p:spTree>
    <p:extLst>
      <p:ext uri="{BB962C8B-B14F-4D97-AF65-F5344CB8AC3E}">
        <p14:creationId xmlns:p14="http://schemas.microsoft.com/office/powerpoint/2010/main" val="55034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0274"/>
            <a:ext cx="9133730" cy="850480"/>
          </a:xfrm>
        </p:spPr>
        <p:txBody>
          <a:bodyPr/>
          <a:lstStyle/>
          <a:p>
            <a:r>
              <a:rPr lang="en-US" sz="3600" dirty="0"/>
              <a:t>II. </a:t>
            </a:r>
            <a:r>
              <a:rPr lang="vi-VN" sz="3600" dirty="0"/>
              <a:t>Một số loại đèn thông </a:t>
            </a:r>
            <a:r>
              <a:rPr lang="vi-VN" sz="3600" dirty="0" smtClean="0"/>
              <a:t>dụng</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103" y="1717311"/>
            <a:ext cx="3067478" cy="232442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985" y="4308030"/>
            <a:ext cx="6744641" cy="218152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395" y="1717311"/>
            <a:ext cx="4315427" cy="232442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7636" y="2480627"/>
            <a:ext cx="2905207" cy="4008932"/>
          </a:xfrm>
          <a:prstGeom prst="rect">
            <a:avLst/>
          </a:prstGeom>
        </p:spPr>
      </p:pic>
      <p:sp>
        <p:nvSpPr>
          <p:cNvPr id="13" name="TextBox 12"/>
          <p:cNvSpPr txBox="1"/>
          <p:nvPr/>
        </p:nvSpPr>
        <p:spPr>
          <a:xfrm>
            <a:off x="1199213" y="989351"/>
            <a:ext cx="10792917" cy="523220"/>
          </a:xfrm>
          <a:prstGeom prst="rect">
            <a:avLst/>
          </a:prstGeom>
          <a:noFill/>
        </p:spPr>
        <p:txBody>
          <a:bodyPr wrap="square" rtlCol="0">
            <a:spAutoFit/>
          </a:bodyPr>
          <a:lstStyle/>
          <a:p>
            <a:r>
              <a:rPr lang="vi-VN" sz="2800" dirty="0" smtClean="0">
                <a:solidFill>
                  <a:srgbClr val="FF0000"/>
                </a:solidFill>
                <a:latin typeface="+mj-lt"/>
              </a:rPr>
              <a:t>Quan sát một số hình ảnh dưới đây và hoàn thành phiếu học tập</a:t>
            </a:r>
            <a:endParaRPr lang="en-US" sz="2800" dirty="0">
              <a:solidFill>
                <a:srgbClr val="FF0000"/>
              </a:solidFill>
              <a:latin typeface="+mj-lt"/>
            </a:endParaRPr>
          </a:p>
        </p:txBody>
      </p:sp>
    </p:spTree>
    <p:extLst>
      <p:ext uri="{BB962C8B-B14F-4D97-AF65-F5344CB8AC3E}">
        <p14:creationId xmlns:p14="http://schemas.microsoft.com/office/powerpoint/2010/main" val="363329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3731" y="344774"/>
            <a:ext cx="8244590" cy="769441"/>
          </a:xfrm>
          <a:prstGeom prst="rect">
            <a:avLst/>
          </a:prstGeom>
          <a:noFill/>
        </p:spPr>
        <p:txBody>
          <a:bodyPr wrap="square" rtlCol="0">
            <a:spAutoFit/>
          </a:bodyPr>
          <a:lstStyle/>
          <a:p>
            <a:pPr algn="ctr"/>
            <a:r>
              <a:rPr lang="vi-VN" sz="4400" dirty="0" smtClean="0">
                <a:solidFill>
                  <a:srgbClr val="FF0000"/>
                </a:solidFill>
                <a:latin typeface="+mj-lt"/>
              </a:rPr>
              <a:t> </a:t>
            </a:r>
            <a:r>
              <a:rPr lang="vi-VN" sz="4400" dirty="0">
                <a:solidFill>
                  <a:srgbClr val="FF0000"/>
                </a:solidFill>
                <a:latin typeface="+mj-lt"/>
              </a:rPr>
              <a:t>P</a:t>
            </a:r>
            <a:r>
              <a:rPr lang="vi-VN" sz="4400" dirty="0" smtClean="0">
                <a:solidFill>
                  <a:srgbClr val="FF0000"/>
                </a:solidFill>
                <a:latin typeface="+mj-lt"/>
              </a:rPr>
              <a:t>hiếu học tập</a:t>
            </a:r>
            <a:endParaRPr lang="en-US" sz="4400" dirty="0">
              <a:solidFill>
                <a:srgbClr val="FF0000"/>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211864011"/>
              </p:ext>
            </p:extLst>
          </p:nvPr>
        </p:nvGraphicFramePr>
        <p:xfrm>
          <a:off x="1094281" y="1450086"/>
          <a:ext cx="10403175" cy="5010675"/>
        </p:xfrm>
        <a:graphic>
          <a:graphicData uri="http://schemas.openxmlformats.org/drawingml/2006/table">
            <a:tbl>
              <a:tblPr firstRow="1" firstCol="1" bandRow="1">
                <a:tableStyleId>{16D9F66E-5EB9-4882-86FB-DCBF35E3C3E4}</a:tableStyleId>
              </a:tblPr>
              <a:tblGrid>
                <a:gridCol w="2663018"/>
                <a:gridCol w="1786595"/>
                <a:gridCol w="3139726"/>
                <a:gridCol w="2813836"/>
              </a:tblGrid>
              <a:tr h="911032">
                <a:tc>
                  <a:txBody>
                    <a:bodyPr/>
                    <a:lstStyle/>
                    <a:p>
                      <a:pPr algn="ctr">
                        <a:lnSpc>
                          <a:spcPct val="120000"/>
                        </a:lnSpc>
                        <a:spcAft>
                          <a:spcPts val="0"/>
                        </a:spcAft>
                      </a:pPr>
                      <a:r>
                        <a:rPr lang="nl-NL" sz="2100" dirty="0">
                          <a:effectLst/>
                        </a:rPr>
                        <a:t>Các loại đèn điện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gn="ctr">
                        <a:lnSpc>
                          <a:spcPct val="120000"/>
                        </a:lnSpc>
                        <a:spcAft>
                          <a:spcPts val="0"/>
                        </a:spcAft>
                      </a:pPr>
                      <a:r>
                        <a:rPr lang="nl-NL" sz="2100">
                          <a:effectLst/>
                        </a:rPr>
                        <a:t>Cấu tạo</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gn="ctr">
                        <a:lnSpc>
                          <a:spcPct val="120000"/>
                        </a:lnSpc>
                        <a:spcAft>
                          <a:spcPts val="0"/>
                        </a:spcAft>
                      </a:pPr>
                      <a:r>
                        <a:rPr lang="nl-NL" sz="2100" dirty="0">
                          <a:effectLst/>
                        </a:rPr>
                        <a:t>Nguyên lý làm việc</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gn="ctr">
                        <a:lnSpc>
                          <a:spcPct val="120000"/>
                        </a:lnSpc>
                        <a:spcAft>
                          <a:spcPts val="0"/>
                        </a:spcAft>
                      </a:pPr>
                      <a:r>
                        <a:rPr lang="nl-NL" sz="2100">
                          <a:effectLst/>
                        </a:rPr>
                        <a:t>Thông số kỹ thuật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r>
              <a:tr h="911032">
                <a:tc>
                  <a:txBody>
                    <a:bodyPr/>
                    <a:lstStyle/>
                    <a:p>
                      <a:pPr>
                        <a:lnSpc>
                          <a:spcPct val="120000"/>
                        </a:lnSpc>
                        <a:spcAft>
                          <a:spcPts val="0"/>
                        </a:spcAft>
                      </a:pPr>
                      <a:r>
                        <a:rPr lang="nl-NL" sz="2100" dirty="0">
                          <a:effectLst/>
                        </a:rPr>
                        <a:t>Bóng đèn sợi đốt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r>
              <a:tr h="1366547">
                <a:tc>
                  <a:txBody>
                    <a:bodyPr/>
                    <a:lstStyle/>
                    <a:p>
                      <a:pPr>
                        <a:lnSpc>
                          <a:spcPct val="120000"/>
                        </a:lnSpc>
                        <a:spcAft>
                          <a:spcPts val="0"/>
                        </a:spcAft>
                      </a:pPr>
                      <a:r>
                        <a:rPr lang="nl-NL" sz="2100">
                          <a:effectLst/>
                        </a:rPr>
                        <a:t>Bóng đèn huỳnh quang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r>
              <a:tr h="911032">
                <a:tc>
                  <a:txBody>
                    <a:bodyPr/>
                    <a:lstStyle/>
                    <a:p>
                      <a:pPr>
                        <a:lnSpc>
                          <a:spcPct val="120000"/>
                        </a:lnSpc>
                        <a:spcAft>
                          <a:spcPts val="0"/>
                        </a:spcAft>
                      </a:pPr>
                      <a:r>
                        <a:rPr lang="nl-NL" sz="2100">
                          <a:effectLst/>
                        </a:rPr>
                        <a:t>Bóng đèn com- pắc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r>
              <a:tr h="911032">
                <a:tc>
                  <a:txBody>
                    <a:bodyPr/>
                    <a:lstStyle/>
                    <a:p>
                      <a:pPr>
                        <a:lnSpc>
                          <a:spcPct val="120000"/>
                        </a:lnSpc>
                        <a:spcAft>
                          <a:spcPts val="0"/>
                        </a:spcAft>
                      </a:pPr>
                      <a:r>
                        <a:rPr lang="nl-NL" sz="2100">
                          <a:effectLst/>
                        </a:rPr>
                        <a:t>Bóng đèn LED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c>
                  <a:txBody>
                    <a:bodyPr/>
                    <a:lstStyle/>
                    <a:p>
                      <a:pPr>
                        <a:lnSpc>
                          <a:spcPct val="120000"/>
                        </a:lnSpc>
                        <a:spcAft>
                          <a:spcPts val="0"/>
                        </a:spcAft>
                      </a:pPr>
                      <a:r>
                        <a:rPr lang="nl-NL" sz="2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53" marR="64353" marT="0" marB="0"/>
                </a:tc>
              </a:tr>
            </a:tbl>
          </a:graphicData>
        </a:graphic>
      </p:graphicFrame>
    </p:spTree>
    <p:extLst>
      <p:ext uri="{BB962C8B-B14F-4D97-AF65-F5344CB8AC3E}">
        <p14:creationId xmlns:p14="http://schemas.microsoft.com/office/powerpoint/2010/main" val="33654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9A7CA-BEC5-41E5-AAE1-C9D7FC518E00}">
  <ds:schemaRefs>
    <ds:schemaRef ds:uri="http://schemas.microsoft.com/sharepoint/v3/contenttype/forms"/>
  </ds:schemaRefs>
</ds:datastoreItem>
</file>

<file path=customXml/itemProps3.xml><?xml version="1.0" encoding="utf-8"?>
<ds:datastoreItem xmlns:ds="http://schemas.openxmlformats.org/officeDocument/2006/customXml" ds:itemID="{B5F5AFAE-B80F-42D3-94B4-729362BC1BCB}">
  <ds:schemaRefs>
    <ds:schemaRef ds:uri="40262f94-9f35-4ac3-9a90-690165a166b7"/>
    <ds:schemaRef ds:uri="http://schemas.microsoft.com/office/infopath/2007/PartnerControls"/>
    <ds:schemaRef ds:uri="a4f35948-e619-41b3-aa29-22878b09cfd2"/>
    <ds:schemaRef ds:uri="http://www.w3.org/XML/1998/namespace"/>
    <ds:schemaRef ds:uri="http://schemas.microsoft.com/office/2006/documentManagement/types"/>
    <ds:schemaRef ds:uri="http://schemas.openxmlformats.org/package/2006/metadata/core-properties"/>
    <ds:schemaRef ds:uri="http://purl.org/dc/terms/"/>
    <ds:schemaRef ds:uri="http://purl.org/dc/dcmityp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1203</TotalTime>
  <Words>1296</Words>
  <Application>Microsoft Office PowerPoint</Application>
  <PresentationFormat>Widescreen</PresentationFormat>
  <Paragraphs>302</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Cambria</vt:lpstr>
      <vt:lpstr>Tahoma</vt:lpstr>
      <vt:lpstr>Tahoma (Headings)</vt:lpstr>
      <vt:lpstr>Times New Roman</vt:lpstr>
      <vt:lpstr>Verdana</vt:lpstr>
      <vt:lpstr>Back to School 16x9</vt:lpstr>
      <vt:lpstr>BÀI 11: ĐÈN ĐIỆN</vt:lpstr>
      <vt:lpstr>MỤC TIÊU BÀI HỌC</vt:lpstr>
      <vt:lpstr>Phân bố tiết học (Bài 11 học trong 2 tiết)</vt:lpstr>
      <vt:lpstr>Tiết 24: Đèn điện</vt:lpstr>
      <vt:lpstr>PowerPoint Presentation</vt:lpstr>
      <vt:lpstr>I.Khái quát chung</vt:lpstr>
      <vt:lpstr>I.Khái quát chung</vt:lpstr>
      <vt:lpstr>II. Một số loại đèn thông dụng</vt:lpstr>
      <vt:lpstr>PowerPoint Presentation</vt:lpstr>
      <vt:lpstr>PowerPoint Presentation</vt:lpstr>
      <vt:lpstr>PowerPoint Presentation</vt:lpstr>
      <vt:lpstr>PowerPoint Presentation</vt:lpstr>
      <vt:lpstr>Tiết 25. Thực hành: Đèn điện</vt:lpstr>
      <vt:lpstr>MỤC TIÊU BÀI HỌC</vt:lpstr>
      <vt:lpstr>PowerPoint Presentation</vt:lpstr>
      <vt:lpstr>I. Vật liệu và dụng cụ cần thiết  II. Nội dung và trình tự thực hành</vt:lpstr>
      <vt:lpstr>I. Vật liệu, dụng cụ cần thiết </vt:lpstr>
      <vt:lpstr>I. Vật liệu, dụng cụ cần thiết </vt:lpstr>
      <vt:lpstr>I. Vật liệu, dụng cụ cần thiết </vt:lpstr>
      <vt:lpstr>PowerPoint Presentation</vt:lpstr>
      <vt:lpstr>II. Nội dung và trình tự thực hành</vt:lpstr>
      <vt:lpstr>PowerPoint Presentation</vt:lpstr>
      <vt:lpstr>II. Nội dung và trình tự thực hành</vt:lpstr>
      <vt:lpstr>Quan sát đèn điện của nhóm mình, thảo luận và ghi thông số kỹ thuật vào mục 1</vt:lpstr>
      <vt:lpstr>II. Nội dung và trình tự thực hành</vt:lpstr>
      <vt:lpstr>Quan sát đèn điện của nhóm mình, thảo luận và ghi chức năng các bộ phận chính của một số loại đèn điện vào bảng dưới đây:</vt:lpstr>
      <vt:lpstr>Các nhóm hoàn thiện báo cáo thực hành theo mẫu dưới đây</vt:lpstr>
      <vt:lpstr>PowerPoint Presentation</vt:lpstr>
      <vt:lpstr>Phiếu đánh giá tổng hợp </vt:lpstr>
      <vt:lpstr>Phiếu đánh giá điểm ý thức cá nhân trong quá trình hoạt động nhóm(YTCN)</vt:lpstr>
      <vt:lpstr>Bài tập về nhà</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ĐÈN ĐIỆN</dc:title>
  <dc:creator>Microsoft account</dc:creator>
  <cp:lastModifiedBy>Microsoft account</cp:lastModifiedBy>
  <cp:revision>40</cp:revision>
  <dcterms:created xsi:type="dcterms:W3CDTF">2021-08-25T01:51:19Z</dcterms:created>
  <dcterms:modified xsi:type="dcterms:W3CDTF">2021-08-26T10:11:40Z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