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Libre Franklin"/>
      <p:regular r:id="rId31"/>
      <p:bold r:id="rId32"/>
      <p:italic r:id="rId33"/>
      <p:boldItalic r:id="rId34"/>
    </p:embeddedFont>
    <p:embeddedFont>
      <p:font typeface="Libre Baskerville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gM9MZzCy43QTPuAWCkKK47xy4s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D85DA8-D08F-4788-B143-AC442FB81DAA}">
  <a:tblStyle styleId="{6FD85DA8-D08F-4788-B143-AC442FB81D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D6B8229-5855-4D3A-8751-E11DAEDEB89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ibreFranklin-italic.fntdata"/><Relationship Id="rId10" Type="http://schemas.openxmlformats.org/officeDocument/2006/relationships/slide" Target="slides/slide4.xml"/><Relationship Id="rId32" Type="http://schemas.openxmlformats.org/officeDocument/2006/relationships/font" Target="fonts/LibreFranklin-bold.fntdata"/><Relationship Id="rId13" Type="http://schemas.openxmlformats.org/officeDocument/2006/relationships/slide" Target="slides/slide7.xml"/><Relationship Id="rId35" Type="http://schemas.openxmlformats.org/officeDocument/2006/relationships/font" Target="fonts/LibreBaskerville-regular.fntdata"/><Relationship Id="rId12" Type="http://schemas.openxmlformats.org/officeDocument/2006/relationships/slide" Target="slides/slide6.xml"/><Relationship Id="rId34" Type="http://schemas.openxmlformats.org/officeDocument/2006/relationships/font" Target="fonts/LibreFranklin-boldItalic.fntdata"/><Relationship Id="rId15" Type="http://schemas.openxmlformats.org/officeDocument/2006/relationships/slide" Target="slides/slide9.xml"/><Relationship Id="rId37" Type="http://schemas.openxmlformats.org/officeDocument/2006/relationships/font" Target="fonts/LibreBaskerville-italic.fntdata"/><Relationship Id="rId14" Type="http://schemas.openxmlformats.org/officeDocument/2006/relationships/slide" Target="slides/slide8.xml"/><Relationship Id="rId36" Type="http://schemas.openxmlformats.org/officeDocument/2006/relationships/font" Target="fonts/LibreBaskerville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Nội dung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Văn bản dọc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dọc và Văn bả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ống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bản chiếu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Đầu trang của Phầ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i Nội dung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ép so sánh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ỉ Tiêu đề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ội dung với Phụ đề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Ảnh với Phụ đề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7.gif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23.jpg"/><Relationship Id="rId6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Relationship Id="rId5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10" Type="http://schemas.openxmlformats.org/officeDocument/2006/relationships/image" Target="../media/image4.jpg"/><Relationship Id="rId9" Type="http://schemas.openxmlformats.org/officeDocument/2006/relationships/slide" Target="/ppt/slides/slide13.xml"/><Relationship Id="rId5" Type="http://schemas.openxmlformats.org/officeDocument/2006/relationships/slide" Target="/ppt/slides/slide13.xml"/><Relationship Id="rId6" Type="http://schemas.openxmlformats.org/officeDocument/2006/relationships/image" Target="../media/image6.jpg"/><Relationship Id="rId7" Type="http://schemas.openxmlformats.org/officeDocument/2006/relationships/image" Target="../media/image16.jpg"/><Relationship Id="rId8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ưa lũ miền Trung: Nước ngập đến cổ, đứng ăn cơm trong nước lũ, mẹ già nằm trên nước lũ chờ cứu hộ - Ảnh 1.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191250" cy="3476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5 người đi hái măng bị nước lũ cô lập trên rừng | Báo Dân trí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3490480"/>
            <a:ext cx="6096000" cy="329131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Mưa lũ ở miền Trung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Lũ trên các khu vực sông suối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C:\Users\Men\Desktop\Picture3.jpg"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llcoll" id="154" name="Google Shape;1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s386x.org/_/rsrc/1331128649834/students-corner-1/student-cartoon.gif" id="155" name="Google Shape;1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1524000" y="3124200"/>
            <a:ext cx="7239000" cy="1754326"/>
          </a:xfrm>
          <a:prstGeom prst="rect">
            <a:avLst/>
          </a:prstGeom>
          <a:solidFill>
            <a:srgbClr val="EAF1DD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Vai trò của các loại rừng phổ biến ở Việt Nam?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 về mỗi loại rừng trên.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819804" y="6330187"/>
            <a:ext cx="323738" cy="259556"/>
          </a:xfrm>
          <a:custGeom>
            <a:rect b="b" l="l" r="r" t="t"/>
            <a:pathLst>
              <a:path extrusionOk="0" h="129" w="120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819804" y="6330187"/>
            <a:ext cx="323738" cy="259556"/>
          </a:xfrm>
          <a:custGeom>
            <a:rect b="b" l="l" r="r" t="t"/>
            <a:pathLst>
              <a:path extrusionOk="0" h="129" w="120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262771" y="6064661"/>
            <a:ext cx="1413629" cy="5036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03:00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02:50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02:40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02:30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02:20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02:10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02:00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01:50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01:40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01:30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01:20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01:10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00:50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00:40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00:30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00:20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00:10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00:09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00:08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00:07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00:06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00:05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00:04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00:03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00:02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00:01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36C0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00:00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5400">
                <a:solidFill>
                  <a:srgbClr val="E5B8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H0ẠT ĐỘNG NHÓM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rgbClr val="E5B8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phút</a:t>
            </a:r>
            <a:endParaRPr b="1" sz="3600">
              <a:solidFill>
                <a:srgbClr val="E5B8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Rừng phòng hộ: Bảo vệ ( nguồn nước, đất, chống xói mòn, hạn chế thiên tai...)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Rừng sản xuất: Khai thác lâm sản và bảo vệ môi trường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Rừng đặc dụng: Nơi bảo tồn thiên nhiên...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ark-6-8616-1639107028.jpg" id="347" name="Google Shape;3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782" y="0"/>
            <a:ext cx="9164782" cy="495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park-6-8616-1639107028.jpg" id="353" name="Google Shape;3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782" y="0"/>
            <a:ext cx="916478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2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Vườn quốc gia Ba Bể, Bắc Kạn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à Nội - K9 Đá Chông - Rừng Quốc Gia Ba Vì" id="359" name="Google Shape;3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27"/>
            <a:ext cx="4156364" cy="3117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u di tích k9" id="360" name="Google Shape;3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6927"/>
            <a:ext cx="4953000" cy="3117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ừng quốc gia ba vì " id="361" name="Google Shape;36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7" y="3733800"/>
            <a:ext cx="5060374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Khu di tích K9 – Đá Chông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Vườn quốc gia Ba Vì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ha tuong niem k9" id="364" name="Google Shape;36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7300" y="3733800"/>
            <a:ext cx="40767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Nhà tưởng niệm Bác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k-9-1742-1639107029.jpg" id="370" name="Google Shape;3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782" y="0"/>
            <a:ext cx="9164782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4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Vườn quốc gia Yok Đôn, Đắk Lắk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7" name="Google Shape;37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Khám phá những vườn quốc gia ở Việt Nam được báo nước ngoài bình chọn" id="378" name="Google Shape;3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1" y="-6928"/>
            <a:ext cx="9155545" cy="686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ận cảnh những cánh rừng phòng hộ ven biển Thanh Hóa bị “xóa sổ” sau 1  quyết định - Báo Người lao động" id="383" name="Google Shape;383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ận cảnh những cánh rừng phòng hộ ven biển Thanh Hóa bị “xóa sổ” sau 1  quyết định - Báo Người lao động" id="384" name="Google Shape;384;p1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fee.edu.vn/uploads/news/2020_04/image-20200416094235-2.jpeg" id="385" name="Google Shape;3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21992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6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Đai rừng chắn cát và chắn sóng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Google Shape;391;p17"/>
          <p:cNvGraphicFramePr/>
          <p:nvPr/>
        </p:nvGraphicFramePr>
        <p:xfrm>
          <a:off x="1" y="685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{6FD85DA8-D08F-4788-B143-AC442FB81DAA}</a:tableStyleId>
              </a:tblPr>
              <a:tblGrid>
                <a:gridCol w="660100"/>
                <a:gridCol w="7337425"/>
                <a:gridCol w="1146475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rgbClr val="FF0000"/>
                          </a:solidFill>
                        </a:rPr>
                        <a:t>STT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rgbClr val="FF0000"/>
                          </a:solidFill>
                        </a:rPr>
                        <a:t>Vai trò của rừng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Đ/S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4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1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Bảo vệ nguồn nước, chống xói mòn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2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Chắn gió, chắn cát bay, chắn sóng, bảo vệ đê biển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3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Điều hòa khí hậu, bảo vệ và điều hòa nôi trường sinh thái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4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Một số rừng được sử dụng chủ yếu để sản xuất, khai thác gỗ và một số loại lâm sản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Rừng là nơi bảo vệ di tích lịch sử, danh lam thắng cảnh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6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Rừng cung cấp nơi vui chơi, an dưỡng 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7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Rừng là nơi bảo tồn thiên nhiên, nguồn gene sinh vật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8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Rừng là nơi có thể phục vụ nghiên cứu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9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Rừng là nơi cư trú của nhiều loại thực vật, động vật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10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Rừng là nơi cung cấp lương thực cho con người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cap="none" strike="noStrike"/>
                        <a:t> </a:t>
                      </a:r>
                      <a:endParaRPr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7225" marL="672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2" name="Google Shape;392;p1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Đánh dấu x vào các ô của bảng sau cho phù hợp: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7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7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7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7.3, xác định loại rừng phù hợp với mỗi hình ảnh sau: 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hocthoi.net/sites/default/files/styles/inbody400/public/1_3_0.png?itok=gzZBZbw0" id="408" name="Google Shape;4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1182707"/>
            <a:ext cx="8378825" cy="506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hocthoi.net/sites/default/files/styles/inbody400/public/2_4_0.png?itok=COeQqK0p" id="413" name="Google Shape;4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09" y="-34637"/>
            <a:ext cx="9116291" cy="687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ảnh báo lũ khẩn cấp trên các sông từ Hà Tĩnh đến Quảng Ngãi" id="92" name="Google Shape;92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ảnh báo lũ khẩn cấp trên các sông từ Hà Tĩnh đến Quảng Ngãi" id="93" name="Google Shape;93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ảnh báo lũ khẩn cấp trên các sông từ Hà Tĩnh đến Quảng Ngãi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32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mùa lũ nư­ớc sông thường có màu đỏ (đục) ?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" name="Google Shape;418;p20"/>
          <p:cNvGraphicFramePr/>
          <p:nvPr/>
        </p:nvGraphicFramePr>
        <p:xfrm>
          <a:off x="76200" y="14477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{DD6B8229-5855-4D3A-8751-E11DAEDEB896}</a:tableStyleId>
              </a:tblPr>
              <a:tblGrid>
                <a:gridCol w="1039300"/>
                <a:gridCol w="3151700"/>
                <a:gridCol w="4724400"/>
              </a:tblGrid>
              <a:tr h="118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Stt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Loại rừng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Tên ảnh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6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Rừng phòng hộ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18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Rừng sản xuất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18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Rưng đặc dụng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0" i="0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419" name="Google Shape;419;p20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7.3, xác định loại rừng phù hợp với mỗi hình ảnh theo bảng sau: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0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Rừng ngập mặn ở Nam Định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Rừng chắn cát ven biển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g) Vườn quốc gia U Minh Thượng – Kiên Giang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0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Rừng bạch đàn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Rừng keo</a:t>
            </a:r>
            <a:endParaRPr/>
          </a:p>
        </p:txBody>
      </p:sp>
      <p:sp>
        <p:nvSpPr>
          <p:cNvPr id="422" name="Google Shape;422;p20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Khu bảo tồn thiên nhiên Mường La – Sơn 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địa phương em có những loại rừng nào?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 trò của rừng đối với lĩnh vực quân sự?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ân đội ta huấn luyện nghiêm, chiến đấu giỏi" id="432" name="Google Shape;4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93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ộ đội hành quân trên đường Trường Sơn thời chống Mỹ (ảnh tư liệu)." id="433" name="Google Shape;43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285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 id="434" name="Google Shape;434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 id="435" name="Google Shape;435;p2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 id="436" name="Google Shape;436;p2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 id="437" name="Google Shape;437;p22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baolaichau.vn/sites/default/files/s(6943).jpg" id="438" name="Google Shape;4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3856"/>
            <a:ext cx="9126925" cy="6871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/>
          <p:nvPr/>
        </p:nvSpPr>
        <p:spPr>
          <a:xfrm>
            <a:off x="1828800" y="2651525"/>
            <a:ext cx="6057900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>
              <a:gd fmla="val 12500" name="adj"/>
            </a:avLst>
          </a:prstGeom>
          <a:solidFill>
            <a:srgbClr val="CCC0D9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b="1" sz="4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ễ Thương Vẽ Tay Hạnh Phúc Trẻ Em Nắm Tay Chơi Hình ảnh | Định dạng hình ảnh  AI 400948039| vn.lovepik.com" id="445" name="Google Shape;4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9" y="4343400"/>
            <a:ext cx="8655423" cy="237172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3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Nêu vai trò của rừng đối với gia đình và địa phương em?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Viết một đoạn văn hoặc kể một câu chuyện có nội dung đề cập đến vai trò của rừng.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66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thành cảm ơn quý thầy cô đã theo dõi và lắng nghe !</a:t>
            </a:r>
            <a:endParaRPr b="1" sz="66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ình ảnh về rừng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6" y="0"/>
            <a:ext cx="92093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i="1" lang="vi-VN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II: LÂM NGHIỆP</a:t>
            </a:r>
            <a:endParaRPr b="1" i="1"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b="1" lang="vi-VN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7: GIỚI THIỆU VỀ RỪNG</a:t>
            </a:r>
            <a:endParaRPr b="1" sz="3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ài nguyên rừng - TRUNG TÂM XÚC TIẾN ĐẦU TƯ VÀ HỖ TRỢ DOANH NGHIỆP TỈNH CÀ  MAU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Là một hệ sinh thái bao gồm hệ thực vật, vi sinh vật rừng, đất rừng và các yếu tố môi trường khác.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an sát Hình 7.1 và nêu các thành phần của rừng theo gợi ý: - Thành phần  sinh vật - Thành phần không phải sinh vật | VietJack.com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1" y="0"/>
            <a:ext cx="62484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phần sinh vật: chim, cò, cây cối...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phần không phải sinh vật: nước, đất...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sát hình 7.1 và nêu các thành phần của rừng?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ừng mưa nhiệt đới Trung Phi dễ bị tổn thương bởi biến đổi khí hậu" id="123" name="Google Shape;123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ài nguyên rừng - TRUNG TÂM XÚC TIẾN ĐẦU TƯ VÀ HỖ TRỢ DOANH NGHIỆP TỈNH CÀ  MAU"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855" y="0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kể tên các sản phẩm trong đời sống có nguồn gốc từ rừng?</a:t>
            </a:r>
            <a:endParaRPr b="1" sz="3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i hình 3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343400"/>
            <a:ext cx="4495800" cy="25146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Vai_tro_cua_rung"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4343400"/>
            <a:ext cx="4343400" cy="251460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Vai tro cua rung(3)" id="132" name="Google Shape;132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2133600"/>
            <a:ext cx="4495800" cy="2209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Vai_hính 4" id="133" name="Google Shape;13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0" y="152400"/>
            <a:ext cx="4495800" cy="198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Vai_tro_cua_rung" id="134" name="Google Shape;13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8200" y="152400"/>
            <a:ext cx="4343400" cy="198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Vai tro cua rung(4)" id="135" name="Google Shape;135;p7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48200" y="2133600"/>
            <a:ext cx="4343400" cy="2209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ương pháp định giá rừng - Thẩm định giá Thành Đô"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15" y="-14514"/>
            <a:ext cx="9129485" cy="687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Làm sạch môi trường không khí.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Phòng hộ: chắn gió, chăn cát, chống xói mòn, lũ lụt, hạn hán, hạn chế tốc độ dòng chảy...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Cung cấp nguyên liệu xuất khẩu và phục vụ cho đời sống.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Phục vụ nghiên cứu khoa học và du lịch, giải trí, bảo tồn nguồn gene động vật, thực vật...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vi-VN">
                <a:solidFill>
                  <a:srgbClr val="FF0000"/>
                </a:solidFill>
              </a:rPr>
              <a:t>Quan sát hình 7.2 a, b, c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ủ đề của Office">
  <a:themeElements>
    <a:clrScheme name="Văn phòng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2022-07-02T10:07:03Z</dcterms:created>
  <dc:creator>Windows User</dc:creator>
</cp:coreProperties>
</file>