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3" roundtripDataSignature="AMtx7mhejWLESprN+gzOmEb9PJtX/FIj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D9B91EE-2746-4692-BD9B-AB7DE1687B01}">
  <a:tblStyle styleId="{BD9B91EE-2746-4692-BD9B-AB7DE1687B01}"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7"/>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8"/>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2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2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2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2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6"/>
          <p:cNvSpPr/>
          <p:nvPr>
            <p:ph idx="2" type="pic"/>
          </p:nvPr>
        </p:nvSpPr>
        <p:spPr>
          <a:xfrm>
            <a:off x="1792288" y="612775"/>
            <a:ext cx="5486400" cy="4114800"/>
          </a:xfrm>
          <a:prstGeom prst="rect">
            <a:avLst/>
          </a:prstGeom>
          <a:noFill/>
          <a:ln>
            <a:noFill/>
          </a:ln>
        </p:spPr>
      </p:sp>
      <p:sp>
        <p:nvSpPr>
          <p:cNvPr id="64" name="Google Shape;64;p2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3.jpg"/><Relationship Id="rId5" Type="http://schemas.openxmlformats.org/officeDocument/2006/relationships/image" Target="../media/image1.jpg"/><Relationship Id="rId6"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691680" y="168558"/>
            <a:ext cx="610442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800" u="none" cap="none" strike="noStrike">
                <a:solidFill>
                  <a:srgbClr val="FF0000"/>
                </a:solidFill>
                <a:latin typeface="Times New Roman"/>
                <a:ea typeface="Times New Roman"/>
                <a:cs typeface="Times New Roman"/>
                <a:sym typeface="Times New Roman"/>
              </a:rPr>
              <a:t>BÀI 9. GIỚI THIỆU VỀ CHĂN NUÔI</a:t>
            </a:r>
            <a:endParaRPr/>
          </a:p>
        </p:txBody>
      </p:sp>
      <p:sp>
        <p:nvSpPr>
          <p:cNvPr id="85" name="Google Shape;85;p1"/>
          <p:cNvSpPr/>
          <p:nvPr/>
        </p:nvSpPr>
        <p:spPr>
          <a:xfrm>
            <a:off x="251520" y="5445224"/>
            <a:ext cx="8424936"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00B050"/>
                </a:solidFill>
                <a:latin typeface="Times New Roman"/>
                <a:ea typeface="Times New Roman"/>
                <a:cs typeface="Times New Roman"/>
                <a:sym typeface="Times New Roman"/>
              </a:rPr>
              <a:t>Chăn nuôi có vai trò như thế nào đối với con người và nẻn kinh tế? ở nước ta, có những vật nuôi phố biển nào, vật nuôi nào đặc trưng cho vùng miền và được nuôi theo những phương thức nào?</a:t>
            </a:r>
            <a:endParaRPr/>
          </a:p>
        </p:txBody>
      </p:sp>
      <p:pic>
        <p:nvPicPr>
          <p:cNvPr id="86" name="Google Shape;86;p1"/>
          <p:cNvPicPr preferRelativeResize="0"/>
          <p:nvPr/>
        </p:nvPicPr>
        <p:blipFill rotWithShape="1">
          <a:blip r:embed="rId3">
            <a:alphaModFix/>
          </a:blip>
          <a:srcRect b="0" l="0" r="0" t="0"/>
          <a:stretch/>
        </p:blipFill>
        <p:spPr>
          <a:xfrm>
            <a:off x="443561" y="836712"/>
            <a:ext cx="3527585" cy="2310191"/>
          </a:xfrm>
          <a:prstGeom prst="rect">
            <a:avLst/>
          </a:prstGeom>
          <a:noFill/>
          <a:ln>
            <a:noFill/>
          </a:ln>
        </p:spPr>
      </p:pic>
      <p:pic>
        <p:nvPicPr>
          <p:cNvPr id="87" name="Google Shape;87;p1"/>
          <p:cNvPicPr preferRelativeResize="0"/>
          <p:nvPr/>
        </p:nvPicPr>
        <p:blipFill rotWithShape="1">
          <a:blip r:embed="rId4">
            <a:alphaModFix/>
          </a:blip>
          <a:srcRect b="0" l="0" r="0" t="0"/>
          <a:stretch/>
        </p:blipFill>
        <p:spPr>
          <a:xfrm>
            <a:off x="415325" y="3199680"/>
            <a:ext cx="3591723" cy="2272319"/>
          </a:xfrm>
          <a:prstGeom prst="rect">
            <a:avLst/>
          </a:prstGeom>
          <a:noFill/>
          <a:ln>
            <a:noFill/>
          </a:ln>
        </p:spPr>
      </p:pic>
      <p:pic>
        <p:nvPicPr>
          <p:cNvPr id="88" name="Google Shape;88;p1"/>
          <p:cNvPicPr preferRelativeResize="0"/>
          <p:nvPr/>
        </p:nvPicPr>
        <p:blipFill rotWithShape="1">
          <a:blip r:embed="rId5">
            <a:alphaModFix/>
          </a:blip>
          <a:srcRect b="0" l="0" r="0" t="0"/>
          <a:stretch/>
        </p:blipFill>
        <p:spPr>
          <a:xfrm>
            <a:off x="4660932" y="3180743"/>
            <a:ext cx="3681516" cy="2310191"/>
          </a:xfrm>
          <a:prstGeom prst="rect">
            <a:avLst/>
          </a:prstGeom>
          <a:noFill/>
          <a:ln>
            <a:noFill/>
          </a:ln>
        </p:spPr>
      </p:pic>
      <p:pic>
        <p:nvPicPr>
          <p:cNvPr id="89" name="Google Shape;89;p1"/>
          <p:cNvPicPr preferRelativeResize="0"/>
          <p:nvPr/>
        </p:nvPicPr>
        <p:blipFill rotWithShape="1">
          <a:blip r:embed="rId6">
            <a:alphaModFix/>
          </a:blip>
          <a:srcRect b="0" l="0" r="0" t="0"/>
          <a:stretch/>
        </p:blipFill>
        <p:spPr>
          <a:xfrm>
            <a:off x="4660932" y="852533"/>
            <a:ext cx="3681516" cy="222182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5"/>
                                        </p:tgtEl>
                                        <p:attrNameLst>
                                          <p:attrName>style.visibility</p:attrName>
                                        </p:attrNameLst>
                                      </p:cBhvr>
                                      <p:to>
                                        <p:strVal val="visible"/>
                                      </p:to>
                                    </p:set>
                                    <p:anim calcmode="lin" valueType="num">
                                      <p:cBhvr additive="base">
                                        <p:cTn dur="500"/>
                                        <p:tgtEl>
                                          <p:spTgt spid="8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0"/>
          <p:cNvSpPr/>
          <p:nvPr/>
        </p:nvSpPr>
        <p:spPr>
          <a:xfrm>
            <a:off x="323528" y="188640"/>
            <a:ext cx="8568952"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IV. Một số ngành nghề phổ biến trong chăn nuôi</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1. Bác sĩ thú y</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Bác Sĩ thú y là những người làm nhiệm vụ phòng bệnh, khảm và chữa bệnh cho vật nuôi, từ đó góp phần bào vệ sức khoẻ cộng đồng; đồng thời nghiên cứu, thử nghiệm các loại thuốc, vaccine cho vật nuôi. Phẩm chẩt cẩn có của bác sĩ thú y là yêu động vật, cần thận, tì mỉ, khéo tay.</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2. Kĩ sư chăn nuôi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Kĩ sư chăn nuôi lã những người làm nhiệm vụ chọn và nhân giống vật nuôi; chề biến thức ăn, chăm sóc, phòng bệnh cho vật nuôi  </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Phầm chất cẩn có của kĩ sư chân nuôi là yêu động vật, thích nghiên cứu khoa học, thích châm sóc vật nuôi.</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1"/>
          <p:cNvSpPr/>
          <p:nvPr/>
        </p:nvSpPr>
        <p:spPr>
          <a:xfrm>
            <a:off x="574643" y="147990"/>
            <a:ext cx="813690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V. Một số biện pháp bảo vệ môi trường trong chăn nuôi</a:t>
            </a:r>
            <a:endParaRPr sz="2400">
              <a:solidFill>
                <a:srgbClr val="FF0000"/>
              </a:solidFill>
              <a:latin typeface="Times New Roman"/>
              <a:ea typeface="Times New Roman"/>
              <a:cs typeface="Times New Roman"/>
              <a:sym typeface="Times New Roman"/>
            </a:endParaRPr>
          </a:p>
        </p:txBody>
      </p:sp>
      <p:sp>
        <p:nvSpPr>
          <p:cNvPr id="148" name="Google Shape;148;p11"/>
          <p:cNvSpPr/>
          <p:nvPr/>
        </p:nvSpPr>
        <p:spPr>
          <a:xfrm>
            <a:off x="557197" y="764704"/>
            <a:ext cx="8154349"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2400">
                <a:solidFill>
                  <a:srgbClr val="00B0F0"/>
                </a:solidFill>
                <a:latin typeface="Times New Roman"/>
                <a:ea typeface="Times New Roman"/>
                <a:cs typeface="Times New Roman"/>
                <a:sym typeface="Times New Roman"/>
              </a:rPr>
              <a:t>Quan sát Hình 9.</a:t>
            </a:r>
            <a:r>
              <a:rPr lang="en-US" sz="2400">
                <a:solidFill>
                  <a:srgbClr val="00B0F0"/>
                </a:solidFill>
                <a:latin typeface="Times New Roman"/>
                <a:ea typeface="Times New Roman"/>
                <a:cs typeface="Times New Roman"/>
                <a:sym typeface="Times New Roman"/>
              </a:rPr>
              <a:t>7 </a:t>
            </a:r>
            <a:r>
              <a:rPr i="1" lang="en-US" sz="2400">
                <a:solidFill>
                  <a:srgbClr val="00B0F0"/>
                </a:solidFill>
                <a:latin typeface="Times New Roman"/>
                <a:ea typeface="Times New Roman"/>
                <a:cs typeface="Times New Roman"/>
                <a:sym typeface="Times New Roman"/>
              </a:rPr>
              <a:t>và nêu những biện phảp phố biển trong xừ li chất thài chăn nuôi?</a:t>
            </a:r>
            <a:endParaRPr i="1" sz="2400">
              <a:solidFill>
                <a:srgbClr val="00B0F0"/>
              </a:solidFill>
              <a:latin typeface="Times New Roman"/>
              <a:ea typeface="Times New Roman"/>
              <a:cs typeface="Times New Roman"/>
              <a:sym typeface="Times New Roman"/>
            </a:endParaRPr>
          </a:p>
        </p:txBody>
      </p:sp>
      <p:sp>
        <p:nvSpPr>
          <p:cNvPr id="149" name="Google Shape;149;p11"/>
          <p:cNvSpPr/>
          <p:nvPr/>
        </p:nvSpPr>
        <p:spPr>
          <a:xfrm>
            <a:off x="395536" y="1772816"/>
            <a:ext cx="8424936"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1. Vệ sinh khu vực chuồng trại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Thường xuyên vệ sinh chuồng nuôi và khu vực xung quanh, giữ cho chuồng nuôi luôn sạch, khô ráo, đù ánh sáng, thoáng mát về mùa hè, ấm về mùa đông.</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2. Thu gom và xử lí chất thài chăn nuôi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Chất thải chăn nuôi bao gồm phân, nưởc tiều, xác vật nuôi chết, nưởc thải,... Nếu chất thải khổng được thu gom và xử lí đủng cách sẽ gây ô nhiễm môi trường, ảnh hưởng đến sửc khoẻ con người và vật nuôi.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Chất thải chăn nuôi phài được thu gom triệt để càng sớm càng tốt, bảo quản và lưu trữ đúng nơi quy định, không đề chúng phát tán ra môi trường.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2000"/>
                                        <p:tgtEl>
                                          <p:spTgt spid="1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2"/>
          <p:cNvSpPr/>
          <p:nvPr/>
        </p:nvSpPr>
        <p:spPr>
          <a:xfrm>
            <a:off x="539552" y="317847"/>
            <a:ext cx="756084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Bài 1. Nêu mối quan hệ giữa trồng trọt vả chăn nuôi.</a:t>
            </a:r>
            <a:endParaRPr b="1" sz="2400">
              <a:solidFill>
                <a:srgbClr val="FF0000"/>
              </a:solidFill>
              <a:latin typeface="Times New Roman"/>
              <a:ea typeface="Times New Roman"/>
              <a:cs typeface="Times New Roman"/>
              <a:sym typeface="Times New Roman"/>
            </a:endParaRPr>
          </a:p>
        </p:txBody>
      </p:sp>
      <p:sp>
        <p:nvSpPr>
          <p:cNvPr id="155" name="Google Shape;155;p12"/>
          <p:cNvSpPr/>
          <p:nvPr/>
        </p:nvSpPr>
        <p:spPr>
          <a:xfrm>
            <a:off x="683568" y="1268760"/>
            <a:ext cx="7848872" cy="30469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solidFill>
                  <a:schemeClr val="dk1"/>
                </a:solidFill>
                <a:latin typeface="Times New Roman"/>
                <a:ea typeface="Times New Roman"/>
                <a:cs typeface="Times New Roman"/>
                <a:sym typeface="Times New Roman"/>
              </a:rPr>
            </a:br>
            <a:r>
              <a:rPr lang="en-US" sz="2400">
                <a:solidFill>
                  <a:schemeClr val="dk1"/>
                </a:solidFill>
                <a:latin typeface="Times New Roman"/>
                <a:ea typeface="Times New Roman"/>
                <a:cs typeface="Times New Roman"/>
                <a:sym typeface="Times New Roman"/>
              </a:rPr>
              <a:t>- Chăn nuôi và trồng trọt đều là một trong những ngành sản xuất chính của nước ta</a:t>
            </a:r>
            <a:br>
              <a:rPr lang="en-US" sz="2400">
                <a:solidFill>
                  <a:schemeClr val="dk1"/>
                </a:solidFill>
                <a:latin typeface="Times New Roman"/>
                <a:ea typeface="Times New Roman"/>
                <a:cs typeface="Times New Roman"/>
                <a:sym typeface="Times New Roman"/>
              </a:rPr>
            </a:br>
            <a:r>
              <a:rPr lang="en-US" sz="2400">
                <a:solidFill>
                  <a:schemeClr val="dk1"/>
                </a:solidFill>
                <a:latin typeface="Times New Roman"/>
                <a:ea typeface="Times New Roman"/>
                <a:cs typeface="Times New Roman"/>
                <a:sym typeface="Times New Roman"/>
              </a:rPr>
              <a:t>- Trồng trọt cung cấp thức ăn cho chăn nuôi</a:t>
            </a:r>
            <a:br>
              <a:rPr lang="en-US" sz="2400">
                <a:solidFill>
                  <a:schemeClr val="dk1"/>
                </a:solidFill>
                <a:latin typeface="Times New Roman"/>
                <a:ea typeface="Times New Roman"/>
                <a:cs typeface="Times New Roman"/>
                <a:sym typeface="Times New Roman"/>
              </a:rPr>
            </a:br>
            <a:r>
              <a:rPr lang="en-US" sz="2400">
                <a:solidFill>
                  <a:schemeClr val="dk1"/>
                </a:solidFill>
                <a:latin typeface="Times New Roman"/>
                <a:ea typeface="Times New Roman"/>
                <a:cs typeface="Times New Roman"/>
                <a:sym typeface="Times New Roman"/>
              </a:rPr>
              <a:t>- Chăn nuôi cung cấp sức kéo cho trồng trọt.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graphicFrame>
        <p:nvGraphicFramePr>
          <p:cNvPr id="160" name="Google Shape;160;p13"/>
          <p:cNvGraphicFramePr/>
          <p:nvPr/>
        </p:nvGraphicFramePr>
        <p:xfrm>
          <a:off x="323528" y="1268760"/>
          <a:ext cx="3000000" cy="3000000"/>
        </p:xfrm>
        <a:graphic>
          <a:graphicData uri="http://schemas.openxmlformats.org/drawingml/2006/table">
            <a:tbl>
              <a:tblPr bandRow="1" firstCol="1" firstRow="1">
                <a:noFill/>
                <a:tableStyleId>{BD9B91EE-2746-4692-BD9B-AB7DE1687B01}</a:tableStyleId>
              </a:tblPr>
              <a:tblGrid>
                <a:gridCol w="1465975"/>
                <a:gridCol w="3335450"/>
                <a:gridCol w="3335450"/>
              </a:tblGrid>
              <a:tr h="252725">
                <a:tc gridSpan="2">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Vật nuôi</a:t>
                      </a:r>
                      <a:endParaRPr sz="2400" u="none" cap="none" strike="noStrike">
                        <a:latin typeface="Times New Roman"/>
                        <a:ea typeface="Times New Roman"/>
                        <a:cs typeface="Times New Roman"/>
                        <a:sym typeface="Times New Roman"/>
                      </a:endParaRPr>
                    </a:p>
                  </a:txBody>
                  <a:tcPr marT="0" marB="0" marR="6350" marL="6350" anchor="b"/>
                </a:tc>
                <a:tc hMerge="1"/>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Vai trỏ</a:t>
                      </a:r>
                      <a:endParaRPr sz="2400" u="none" cap="none" strike="noStrike">
                        <a:latin typeface="Times New Roman"/>
                        <a:ea typeface="Times New Roman"/>
                        <a:cs typeface="Times New Roman"/>
                        <a:sym typeface="Times New Roman"/>
                      </a:endParaRPr>
                    </a:p>
                  </a:txBody>
                  <a:tcPr marT="0" marB="0" marR="6350" marL="6350" anchor="b"/>
                </a:tc>
              </a:tr>
              <a:tr h="243200">
                <a:tc rowSpan="2">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Gia súc</a:t>
                      </a:r>
                      <a:endParaRPr sz="2400" u="none" cap="none" strike="noStrike">
                        <a:latin typeface="Times New Roman"/>
                        <a:ea typeface="Times New Roman"/>
                        <a:cs typeface="Times New Roman"/>
                        <a:sym typeface="Times New Roman"/>
                      </a:endParaRPr>
                    </a:p>
                  </a:txBody>
                  <a:tcPr marT="0" marB="0" marR="6350" marL="6350" anchor="ctr"/>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r>
              <a:tr h="247650">
                <a:tc vMerge="1"/>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b"/>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b"/>
                </a:tc>
              </a:tr>
              <a:tr h="247650">
                <a:tc rowSpan="2">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Gia cẩm</a:t>
                      </a:r>
                      <a:endParaRPr sz="2400" u="none" cap="none" strike="noStrike">
                        <a:latin typeface="Times New Roman"/>
                        <a:ea typeface="Times New Roman"/>
                        <a:cs typeface="Times New Roman"/>
                        <a:sym typeface="Times New Roman"/>
                      </a:endParaRPr>
                    </a:p>
                  </a:txBody>
                  <a:tcPr marT="0" marB="0" marR="6350" marL="6350" anchor="ctr"/>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r>
              <a:tr h="252725">
                <a:tc vMerge="1"/>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c>
                  <a:txBody>
                    <a:bodyPr/>
                    <a:lstStyle/>
                    <a:p>
                      <a:pPr indent="1270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a:t>
                      </a:r>
                      <a:endParaRPr sz="2400" u="none" cap="none" strike="noStrike">
                        <a:latin typeface="Times New Roman"/>
                        <a:ea typeface="Times New Roman"/>
                        <a:cs typeface="Times New Roman"/>
                        <a:sym typeface="Times New Roman"/>
                      </a:endParaRPr>
                    </a:p>
                  </a:txBody>
                  <a:tcPr marT="0" marB="0" marR="6350" marL="6350" anchor="ctr"/>
                </a:tc>
              </a:tr>
            </a:tbl>
          </a:graphicData>
        </a:graphic>
      </p:graphicFrame>
      <p:sp>
        <p:nvSpPr>
          <p:cNvPr id="161" name="Google Shape;161;p13"/>
          <p:cNvSpPr/>
          <p:nvPr/>
        </p:nvSpPr>
        <p:spPr>
          <a:xfrm>
            <a:off x="107504" y="116632"/>
            <a:ext cx="8568952" cy="707886"/>
          </a:xfrm>
          <a:prstGeom prst="rect">
            <a:avLst/>
          </a:prstGeom>
          <a:solidFill>
            <a:srgbClr val="FFFFFF"/>
          </a:solidFill>
          <a:ln>
            <a:noFill/>
          </a:ln>
        </p:spPr>
        <p:txBody>
          <a:bodyPr anchorCtr="0" anchor="ctr" bIns="45700" lIns="91425" spcFirstLastPara="1" rIns="91425" wrap="square" tIns="45700">
            <a:spAutoFit/>
          </a:bodyPr>
          <a:lstStyle/>
          <a:p>
            <a:pPr indent="12700" lvl="0" marL="0" marR="0" rtl="0" algn="l">
              <a:lnSpc>
                <a:spcPct val="100000"/>
              </a:lnSpc>
              <a:spcBef>
                <a:spcPts val="0"/>
              </a:spcBef>
              <a:spcAft>
                <a:spcPts val="0"/>
              </a:spcAft>
              <a:buClr>
                <a:srgbClr val="FF0000"/>
              </a:buClr>
              <a:buSzPts val="2000"/>
              <a:buFont typeface="Times New Roman"/>
              <a:buNone/>
            </a:pPr>
            <a:r>
              <a:rPr b="0" i="0" lang="en-US" sz="2000" u="none" cap="none" strike="noStrike">
                <a:solidFill>
                  <a:srgbClr val="FF0000"/>
                </a:solidFill>
                <a:latin typeface="Times New Roman"/>
                <a:ea typeface="Times New Roman"/>
                <a:cs typeface="Times New Roman"/>
                <a:sym typeface="Times New Roman"/>
              </a:rPr>
              <a:t>Bài 2. Hãy kẻ tên 3 loại vật nuôi thuộc nhóm gia súc. 3 loại thuộc nhỏm gia cầm vá vai trò của chúng theo mẫu bảng dưởi đày.</a:t>
            </a:r>
            <a:endParaRPr b="0" i="0" sz="2000" u="none" cap="none" strike="noStrike">
              <a:solidFill>
                <a:srgbClr val="FF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4"/>
          <p:cNvSpPr/>
          <p:nvPr/>
        </p:nvSpPr>
        <p:spPr>
          <a:xfrm>
            <a:off x="107504" y="116632"/>
            <a:ext cx="8568952" cy="707886"/>
          </a:xfrm>
          <a:prstGeom prst="rect">
            <a:avLst/>
          </a:prstGeom>
          <a:solidFill>
            <a:srgbClr val="FFFFFF"/>
          </a:solidFill>
          <a:ln>
            <a:noFill/>
          </a:ln>
        </p:spPr>
        <p:txBody>
          <a:bodyPr anchorCtr="0" anchor="ctr" bIns="45700" lIns="91425" spcFirstLastPara="1" rIns="91425" wrap="square" tIns="45700">
            <a:spAutoFit/>
          </a:bodyPr>
          <a:lstStyle/>
          <a:p>
            <a:pPr indent="12700" lvl="0" marL="0" marR="0" rtl="0" algn="l">
              <a:lnSpc>
                <a:spcPct val="100000"/>
              </a:lnSpc>
              <a:spcBef>
                <a:spcPts val="0"/>
              </a:spcBef>
              <a:spcAft>
                <a:spcPts val="0"/>
              </a:spcAft>
              <a:buClr>
                <a:srgbClr val="FF0000"/>
              </a:buClr>
              <a:buSzPts val="2000"/>
              <a:buFont typeface="Times New Roman"/>
              <a:buNone/>
            </a:pPr>
            <a:r>
              <a:rPr b="0" i="0" lang="en-US" sz="2000" u="none" cap="none" strike="noStrike">
                <a:solidFill>
                  <a:srgbClr val="FF0000"/>
                </a:solidFill>
                <a:latin typeface="Times New Roman"/>
                <a:ea typeface="Times New Roman"/>
                <a:cs typeface="Times New Roman"/>
                <a:sym typeface="Times New Roman"/>
              </a:rPr>
              <a:t>Bài 2. Hãy kẻ tên 3 loại vật nuôi thuộc nhóm gia súc. 3 loại thuộc nhỏm gia cầm vá vai trò của chúng theo mẫu bảng dưởi đày.</a:t>
            </a:r>
            <a:endParaRPr b="0" i="0" sz="2000" u="none" cap="none" strike="noStrike">
              <a:solidFill>
                <a:srgbClr val="FF0000"/>
              </a:solidFill>
              <a:latin typeface="Arial"/>
              <a:ea typeface="Arial"/>
              <a:cs typeface="Arial"/>
              <a:sym typeface="Arial"/>
            </a:endParaRPr>
          </a:p>
        </p:txBody>
      </p:sp>
      <p:graphicFrame>
        <p:nvGraphicFramePr>
          <p:cNvPr id="167" name="Google Shape;167;p14"/>
          <p:cNvGraphicFramePr/>
          <p:nvPr/>
        </p:nvGraphicFramePr>
        <p:xfrm>
          <a:off x="107504" y="1052736"/>
          <a:ext cx="3000000" cy="3000000"/>
        </p:xfrm>
        <a:graphic>
          <a:graphicData uri="http://schemas.openxmlformats.org/drawingml/2006/table">
            <a:tbl>
              <a:tblPr bandRow="1" firstCol="1" firstRow="1">
                <a:noFill/>
                <a:tableStyleId>{BD9B91EE-2746-4692-BD9B-AB7DE1687B01}</a:tableStyleId>
              </a:tblPr>
              <a:tblGrid>
                <a:gridCol w="1010375"/>
                <a:gridCol w="1581925"/>
                <a:gridCol w="6120675"/>
              </a:tblGrid>
              <a:tr h="304800">
                <a:tc gridSpan="2">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Vật nuôi</a:t>
                      </a:r>
                      <a:endParaRPr sz="2400" u="none" cap="none" strike="noStrike">
                        <a:latin typeface="Times New Roman"/>
                        <a:ea typeface="Times New Roman"/>
                        <a:cs typeface="Times New Roman"/>
                        <a:sym typeface="Times New Roman"/>
                      </a:endParaRPr>
                    </a:p>
                  </a:txBody>
                  <a:tcPr marT="47625" marB="47625" marR="47625" marL="47625"/>
                </a:tc>
                <a:tc hMerge="1"/>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Vai trò</a:t>
                      </a:r>
                      <a:endParaRPr sz="2400" u="none" cap="none" strike="noStrike">
                        <a:latin typeface="Times New Roman"/>
                        <a:ea typeface="Times New Roman"/>
                        <a:cs typeface="Times New Roman"/>
                        <a:sym typeface="Times New Roman"/>
                      </a:endParaRPr>
                    </a:p>
                  </a:txBody>
                  <a:tcPr marT="47625" marB="47625" marR="47625" marL="47625"/>
                </a:tc>
              </a:tr>
              <a:tr h="304800">
                <a:tc rowSpan="3">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Gia súc</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Bò sữa</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Cung cấp thực phẩm (thịt, sữa) và xuất khẩu</a:t>
                      </a:r>
                      <a:endParaRPr sz="2400" u="none" cap="none" strike="noStrike">
                        <a:latin typeface="Times New Roman"/>
                        <a:ea typeface="Times New Roman"/>
                        <a:cs typeface="Times New Roman"/>
                        <a:sym typeface="Times New Roman"/>
                      </a:endParaRPr>
                    </a:p>
                  </a:txBody>
                  <a:tcPr marT="47625" marB="47625" marR="47625" marL="47625"/>
                </a:tc>
              </a:tr>
              <a:tr h="304800">
                <a:tc vMerge="1"/>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Trâu</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Cung cấp thực phẩm và sức kéo.</a:t>
                      </a:r>
                      <a:endParaRPr sz="2400" u="none" cap="none" strike="noStrike">
                        <a:latin typeface="Times New Roman"/>
                        <a:ea typeface="Times New Roman"/>
                        <a:cs typeface="Times New Roman"/>
                        <a:sym typeface="Times New Roman"/>
                      </a:endParaRPr>
                    </a:p>
                  </a:txBody>
                  <a:tcPr marT="47625" marB="47625" marR="47625" marL="47625"/>
                </a:tc>
              </a:tr>
              <a:tr h="304800">
                <a:tc vMerge="1"/>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Chó</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Giữ nhà, làm cảnh; làm bạn, cung cấp thực phẩm</a:t>
                      </a:r>
                      <a:endParaRPr sz="2400" u="none" cap="none" strike="noStrike">
                        <a:latin typeface="Times New Roman"/>
                        <a:ea typeface="Times New Roman"/>
                        <a:cs typeface="Times New Roman"/>
                        <a:sym typeface="Times New Roman"/>
                      </a:endParaRPr>
                    </a:p>
                  </a:txBody>
                  <a:tcPr marT="47625" marB="47625" marR="47625" marL="47625"/>
                </a:tc>
              </a:tr>
              <a:tr h="304800">
                <a:tc rowSpan="3">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Gia cầm</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Gà</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Cung cấp thực phẩm (thịt, trứng); lấy lông chế biến các sản phẩm tiêu dùng khác; phương tiện báo thức ở nông thôn; làm cảnh; đá gà;</a:t>
                      </a:r>
                      <a:endParaRPr sz="2400" u="none" cap="none" strike="noStrike">
                        <a:latin typeface="Times New Roman"/>
                        <a:ea typeface="Times New Roman"/>
                        <a:cs typeface="Times New Roman"/>
                        <a:sym typeface="Times New Roman"/>
                      </a:endParaRPr>
                    </a:p>
                  </a:txBody>
                  <a:tcPr marT="47625" marB="47625" marR="47625" marL="47625"/>
                </a:tc>
              </a:tr>
              <a:tr h="304800">
                <a:tc vMerge="1"/>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Vịt</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Cung cấp thịt, trứng, lông; một số loài phục vụ xiếc/</a:t>
                      </a:r>
                      <a:endParaRPr sz="2400" u="none" cap="none" strike="noStrike">
                        <a:latin typeface="Times New Roman"/>
                        <a:ea typeface="Times New Roman"/>
                        <a:cs typeface="Times New Roman"/>
                        <a:sym typeface="Times New Roman"/>
                      </a:endParaRPr>
                    </a:p>
                  </a:txBody>
                  <a:tcPr marT="47625" marB="47625" marR="47625" marL="47625"/>
                </a:tc>
              </a:tr>
              <a:tr h="304800">
                <a:tc vMerge="1"/>
                <a:tc>
                  <a:txBody>
                    <a:bodyPr/>
                    <a:lstStyle/>
                    <a:p>
                      <a:pPr indent="0" lvl="0" marL="0" marR="0" rtl="0" algn="ctr">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Ngỗng</a:t>
                      </a:r>
                      <a:endParaRPr sz="2400" u="none" cap="none" strike="noStrike">
                        <a:latin typeface="Times New Roman"/>
                        <a:ea typeface="Times New Roman"/>
                        <a:cs typeface="Times New Roman"/>
                        <a:sym typeface="Times New Roman"/>
                      </a:endParaRPr>
                    </a:p>
                  </a:txBody>
                  <a:tcPr marT="47625" marB="47625" marR="47625" marL="47625"/>
                </a:tc>
                <a:tc>
                  <a:txBody>
                    <a:bodyPr/>
                    <a:lstStyle/>
                    <a:p>
                      <a:pPr indent="0" lvl="0" marL="0" marR="0" rtl="0" algn="l">
                        <a:lnSpc>
                          <a:spcPct val="115000"/>
                        </a:lnSpc>
                        <a:spcBef>
                          <a:spcPts val="0"/>
                        </a:spcBef>
                        <a:spcAft>
                          <a:spcPts val="0"/>
                        </a:spcAft>
                        <a:buNone/>
                      </a:pPr>
                      <a:r>
                        <a:rPr lang="en-US" sz="2400" u="none" cap="none" strike="noStrike">
                          <a:latin typeface="Times New Roman"/>
                          <a:ea typeface="Times New Roman"/>
                          <a:cs typeface="Times New Roman"/>
                          <a:sym typeface="Times New Roman"/>
                        </a:rPr>
                        <a:t>Cung cấp thịt, trứng, lông, ngoài ra còn canh gác, giữ nhà.</a:t>
                      </a:r>
                      <a:endParaRPr sz="2400" u="none" cap="none" strike="noStrike">
                        <a:latin typeface="Times New Roman"/>
                        <a:ea typeface="Times New Roman"/>
                        <a:cs typeface="Times New Roman"/>
                        <a:sym typeface="Times New Roman"/>
                      </a:endParaRPr>
                    </a:p>
                  </a:txBody>
                  <a:tcPr marT="47625" marB="47625" marR="47625" marL="47625"/>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10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5"/>
          <p:cNvSpPr/>
          <p:nvPr/>
        </p:nvSpPr>
        <p:spPr>
          <a:xfrm>
            <a:off x="467544" y="332656"/>
            <a:ext cx="8208912" cy="156966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0000"/>
                </a:solidFill>
                <a:latin typeface="Times New Roman"/>
                <a:ea typeface="Times New Roman"/>
                <a:cs typeface="Times New Roman"/>
                <a:sym typeface="Times New Roman"/>
              </a:rPr>
              <a:t>Bài 3. Ngày nay, người ta cho ràng chất thải chân nuôi là một nguổn tài nguyên rất có giá trị. Em cho biết ý kiên trén đúng hay sai. Tại sao?</a:t>
            </a:r>
            <a:endParaRPr/>
          </a:p>
          <a:p>
            <a:pPr indent="0" lvl="0" marL="0" marR="0" rtl="0" algn="l">
              <a:spcBef>
                <a:spcPts val="0"/>
              </a:spcBef>
              <a:spcAft>
                <a:spcPts val="0"/>
              </a:spcAft>
              <a:buNone/>
            </a:pPr>
            <a:r>
              <a:rPr lang="en-US" sz="2400">
                <a:solidFill>
                  <a:srgbClr val="FF0000"/>
                </a:solidFill>
                <a:latin typeface="Times New Roman"/>
                <a:ea typeface="Times New Roman"/>
                <a:cs typeface="Times New Roman"/>
                <a:sym typeface="Times New Roman"/>
              </a:rPr>
              <a:t>	</a:t>
            </a:r>
            <a:endParaRPr sz="2400">
              <a:solidFill>
                <a:srgbClr val="FF0000"/>
              </a:solidFill>
              <a:latin typeface="Times New Roman"/>
              <a:ea typeface="Times New Roman"/>
              <a:cs typeface="Times New Roman"/>
              <a:sym typeface="Times New Roman"/>
            </a:endParaRPr>
          </a:p>
        </p:txBody>
      </p:sp>
      <p:sp>
        <p:nvSpPr>
          <p:cNvPr id="173" name="Google Shape;173;p15"/>
          <p:cNvSpPr/>
          <p:nvPr/>
        </p:nvSpPr>
        <p:spPr>
          <a:xfrm>
            <a:off x="467544" y="1921789"/>
            <a:ext cx="828092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Theo em ý kiến trên đúng. Vì chất thải chăn nuôi có thể được tái sử dụng gom lại phục vụ nông nghiệp và nhu cầu của từng địa phương.</a:t>
            </a:r>
            <a:endParaRPr sz="24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5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6"/>
          <p:cNvSpPr/>
          <p:nvPr/>
        </p:nvSpPr>
        <p:spPr>
          <a:xfrm>
            <a:off x="323528" y="153506"/>
            <a:ext cx="8424936"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0000"/>
                </a:solidFill>
                <a:latin typeface="Times New Roman"/>
                <a:ea typeface="Times New Roman"/>
                <a:cs typeface="Times New Roman"/>
                <a:sym typeface="Times New Roman"/>
              </a:rPr>
              <a:t>Bài 4. Biện pháp não sau đày là nên hoặc không nén làm đẻ bào vê môi trường?</a:t>
            </a:r>
            <a:endParaRPr sz="2400">
              <a:solidFill>
                <a:srgbClr val="FF0000"/>
              </a:solidFill>
              <a:latin typeface="Times New Roman"/>
              <a:ea typeface="Times New Roman"/>
              <a:cs typeface="Times New Roman"/>
              <a:sym typeface="Times New Roman"/>
            </a:endParaRPr>
          </a:p>
        </p:txBody>
      </p:sp>
      <p:sp>
        <p:nvSpPr>
          <p:cNvPr id="179" name="Google Shape;179;p16"/>
          <p:cNvSpPr/>
          <p:nvPr/>
        </p:nvSpPr>
        <p:spPr>
          <a:xfrm>
            <a:off x="323528" y="1124744"/>
            <a:ext cx="8424936" cy="489364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Các biện pháp nên làm:</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1. Thường xuyên vệ sinh chuồng nuôi sạch sẽ</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2. Thu gom chất thải triệt để và sớm nhất có thể</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3. Thu phân để ủ làm bón phân hữu cơ</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4. Xây hầm biogas để xử lí chất thải cho trại chăn nuôi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Các biện pháp không nên làm:</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1. Thả rông vật nuôi, cho vật nuôi đi vệ sinh bừa bãi.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2. Nuôi vật nuôi dưới gầm nhà sàn hay quá gần nơi ở</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3. Chuồng nuôi cạnh đường giao thông, chợ hay khu công cộng để thuận tiện cho việc vận chuyển.</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4. Xả thẳng chất thải chăn nuôi ra ao, hồ, sông , suối..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5. Vứt rác vật nuôi chết xuống ao, hồ, sông, suối,..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6. Cho người lạ, chó, mèo,, tự do ra vào khu chăn nuôi</a:t>
            </a:r>
            <a:endParaRPr sz="24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p:nvPr/>
        </p:nvSpPr>
        <p:spPr>
          <a:xfrm>
            <a:off x="755576" y="808720"/>
            <a:ext cx="6480720" cy="30469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dk1"/>
                </a:solidFill>
                <a:latin typeface="Calibri"/>
                <a:ea typeface="Calibri"/>
                <a:cs typeface="Calibri"/>
                <a:sym typeface="Calibri"/>
              </a:rPr>
              <a:t>Trả lời:</a:t>
            </a:r>
            <a:endParaRPr sz="2400">
              <a:solidFill>
                <a:schemeClr val="dk1"/>
              </a:solidFill>
              <a:latin typeface="Calibri"/>
              <a:ea typeface="Calibri"/>
              <a:cs typeface="Calibri"/>
              <a:sym typeface="Calibri"/>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Vai trò của chăn nuôi:</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Cung cấp thực phẩm hàng ngày cho con người.</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Cung cấp nguyên liệu cho xuất khẩu </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Vật nuôi phổ biến ở nước ta:</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Gia súc: trâu, bò, chó, lợn, …</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p:nvPr/>
        </p:nvSpPr>
        <p:spPr>
          <a:xfrm>
            <a:off x="1691680" y="168558"/>
            <a:ext cx="552330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rgbClr val="FF0000"/>
                </a:solidFill>
                <a:latin typeface="Calibri"/>
                <a:ea typeface="Calibri"/>
                <a:cs typeface="Calibri"/>
                <a:sym typeface="Calibri"/>
              </a:rPr>
              <a:t>I. Vai trò, triển vọng của chăn nuôi</a:t>
            </a:r>
            <a:endParaRPr/>
          </a:p>
        </p:txBody>
      </p:sp>
      <p:pic>
        <p:nvPicPr>
          <p:cNvPr id="100" name="Google Shape;100;p3"/>
          <p:cNvPicPr preferRelativeResize="0"/>
          <p:nvPr/>
        </p:nvPicPr>
        <p:blipFill rotWithShape="1">
          <a:blip r:embed="rId3">
            <a:alphaModFix/>
          </a:blip>
          <a:srcRect b="0" l="0" r="0" t="0"/>
          <a:stretch/>
        </p:blipFill>
        <p:spPr>
          <a:xfrm>
            <a:off x="611560" y="1052736"/>
            <a:ext cx="8064896" cy="3528998"/>
          </a:xfrm>
          <a:prstGeom prst="rect">
            <a:avLst/>
          </a:prstGeom>
          <a:noFill/>
          <a:ln>
            <a:noFill/>
          </a:ln>
        </p:spPr>
      </p:pic>
      <p:sp>
        <p:nvSpPr>
          <p:cNvPr id="101" name="Google Shape;101;p3"/>
          <p:cNvSpPr/>
          <p:nvPr/>
        </p:nvSpPr>
        <p:spPr>
          <a:xfrm>
            <a:off x="1043608" y="5013176"/>
            <a:ext cx="7200800"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7030A0"/>
                </a:solidFill>
                <a:latin typeface="Times New Roman"/>
                <a:ea typeface="Times New Roman"/>
                <a:cs typeface="Times New Roman"/>
                <a:sym typeface="Times New Roman"/>
              </a:rPr>
              <a:t>Quan sát Hình 9.1 – Thảo luận nhóm 2,  nêu một số vai trò của chăn nuôi?</a:t>
            </a:r>
            <a:endParaRPr i="1" sz="2400">
              <a:solidFill>
                <a:srgbClr val="7030A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1"/>
                                        </p:tgtEl>
                                        <p:attrNameLst>
                                          <p:attrName>style.visibility</p:attrName>
                                        </p:attrNameLst>
                                      </p:cBhvr>
                                      <p:to>
                                        <p:strVal val="visible"/>
                                      </p:to>
                                    </p:set>
                                    <p:anim calcmode="lin" valueType="num">
                                      <p:cBhvr additive="base">
                                        <p:cTn dur="500"/>
                                        <p:tgtEl>
                                          <p:spTgt spid="10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p:nvPr/>
        </p:nvSpPr>
        <p:spPr>
          <a:xfrm>
            <a:off x="539552" y="692696"/>
            <a:ext cx="7992888" cy="501194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2400">
                <a:solidFill>
                  <a:schemeClr val="dk1"/>
                </a:solidFill>
                <a:latin typeface="Times New Roman"/>
                <a:ea typeface="Times New Roman"/>
                <a:cs typeface="Times New Roman"/>
                <a:sym typeface="Times New Roman"/>
              </a:rPr>
              <a:t>+ Chăn nuôi là 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endParaRPr/>
          </a:p>
          <a:p>
            <a:pPr indent="0" lvl="0" marL="0" marR="0" rtl="0" algn="l">
              <a:lnSpc>
                <a:spcPct val="150000"/>
              </a:lnSpc>
              <a:spcBef>
                <a:spcPts val="0"/>
              </a:spcBef>
              <a:spcAft>
                <a:spcPts val="0"/>
              </a:spcAft>
              <a:buNone/>
            </a:pPr>
            <a:r>
              <a:rPr lang="en-US" sz="2400">
                <a:solidFill>
                  <a:schemeClr val="dk1"/>
                </a:solidFill>
                <a:latin typeface="Times New Roman"/>
                <a:ea typeface="Times New Roman"/>
                <a:cs typeface="Times New Roman"/>
                <a:sym typeface="Times New Roman"/>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p:nvPr/>
        </p:nvSpPr>
        <p:spPr>
          <a:xfrm>
            <a:off x="755576" y="332656"/>
            <a:ext cx="7416824"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Calibri"/>
                <a:ea typeface="Calibri"/>
                <a:cs typeface="Calibri"/>
                <a:sym typeface="Calibri"/>
              </a:rPr>
              <a:t>II. Vật nuôi</a:t>
            </a:r>
            <a:endParaRPr/>
          </a:p>
          <a:p>
            <a:pPr indent="0" lvl="0" marL="0" marR="0" rtl="0" algn="l">
              <a:spcBef>
                <a:spcPts val="0"/>
              </a:spcBef>
              <a:spcAft>
                <a:spcPts val="0"/>
              </a:spcAft>
              <a:buNone/>
            </a:pPr>
            <a:r>
              <a:rPr b="1" lang="en-US" sz="2400">
                <a:solidFill>
                  <a:srgbClr val="FF0000"/>
                </a:solidFill>
                <a:latin typeface="Calibri"/>
                <a:ea typeface="Calibri"/>
                <a:cs typeface="Calibri"/>
                <a:sym typeface="Calibri"/>
              </a:rPr>
              <a:t>1. Một số vật nuôi phổ biến ở nước ta</a:t>
            </a:r>
            <a:endParaRPr/>
          </a:p>
        </p:txBody>
      </p:sp>
      <p:sp>
        <p:nvSpPr>
          <p:cNvPr id="112" name="Google Shape;112;p5"/>
          <p:cNvSpPr/>
          <p:nvPr/>
        </p:nvSpPr>
        <p:spPr>
          <a:xfrm>
            <a:off x="323528" y="1340768"/>
            <a:ext cx="864096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00B050"/>
                </a:solidFill>
                <a:latin typeface="Times New Roman"/>
                <a:ea typeface="Times New Roman"/>
                <a:cs typeface="Times New Roman"/>
                <a:sym typeface="Times New Roman"/>
              </a:rPr>
              <a:t>- NV 1. Quan sát Hình hình 9.2/sgk, thảo luận nhóm 2 trả lời câu hỏi:  Cho biết những vật nuôi nào là gia súc, vật nuôi nào là gia cẩm. Mục đích nuôi từng loại vật nuôi đó là gì?</a:t>
            </a:r>
            <a:endParaRPr sz="2400">
              <a:solidFill>
                <a:srgbClr val="00B050"/>
              </a:solidFill>
              <a:latin typeface="Times New Roman"/>
              <a:ea typeface="Times New Roman"/>
              <a:cs typeface="Times New Roman"/>
              <a:sym typeface="Times New Roman"/>
            </a:endParaRPr>
          </a:p>
        </p:txBody>
      </p:sp>
      <p:sp>
        <p:nvSpPr>
          <p:cNvPr id="113" name="Google Shape;113;p5"/>
          <p:cNvSpPr/>
          <p:nvPr/>
        </p:nvSpPr>
        <p:spPr>
          <a:xfrm>
            <a:off x="345434" y="2852936"/>
            <a:ext cx="8496944"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7030A0"/>
                </a:solidFill>
                <a:latin typeface="Times New Roman"/>
                <a:ea typeface="Times New Roman"/>
                <a:cs typeface="Times New Roman"/>
                <a:sym typeface="Times New Roman"/>
              </a:rPr>
              <a:t>- NV 2. Trong các loại vật nuôi ở Hình 9 3. em có ấn tương với loại vật nuôi nào nhất? Vì sao?</a:t>
            </a:r>
            <a:endParaRPr sz="2400">
              <a:solidFill>
                <a:srgbClr val="7030A0"/>
              </a:solidFill>
              <a:latin typeface="Times New Roman"/>
              <a:ea typeface="Times New Roman"/>
              <a:cs typeface="Times New Roman"/>
              <a:sym typeface="Times New Roman"/>
            </a:endParaRPr>
          </a:p>
        </p:txBody>
      </p:sp>
      <p:sp>
        <p:nvSpPr>
          <p:cNvPr id="114" name="Google Shape;114;p5"/>
          <p:cNvSpPr/>
          <p:nvPr/>
        </p:nvSpPr>
        <p:spPr>
          <a:xfrm>
            <a:off x="381438" y="4149080"/>
            <a:ext cx="8424936"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C000"/>
                </a:solidFill>
                <a:latin typeface="Times New Roman"/>
                <a:ea typeface="Times New Roman"/>
                <a:cs typeface="Times New Roman"/>
                <a:sym typeface="Times New Roman"/>
              </a:rPr>
              <a:t>- NV 3. Kể tên một loại vật nuôi đặc trưng vùng miến mà em biết và mô tả đặc điểm cùa loại vật nuôi đó.</a:t>
            </a:r>
            <a:endParaRPr sz="2400">
              <a:solidFill>
                <a:srgbClr val="FFC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10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10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2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6"/>
          <p:cNvSpPr/>
          <p:nvPr/>
        </p:nvSpPr>
        <p:spPr>
          <a:xfrm>
            <a:off x="539552" y="332656"/>
            <a:ext cx="7992888"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I. Vật nuôi</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1. Một số vật nuôi phổ biến ở nước ta</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Vật nuôi phổ biến là các con vật được nuôi ở hầu kháp các vùng miền của nước ta. Chúng được chia thành hai nhóm chinh lã gia súc và gia cằm</a:t>
            </a:r>
            <a:endParaRPr/>
          </a:p>
          <a:p>
            <a:pPr indent="0" lvl="0" marL="0" marR="0" rtl="0" algn="l">
              <a:spcBef>
                <a:spcPts val="0"/>
              </a:spcBef>
              <a:spcAft>
                <a:spcPts val="0"/>
              </a:spcAft>
              <a:buNone/>
            </a:pPr>
            <a:r>
              <a:rPr b="1" lang="en-US" sz="2400">
                <a:solidFill>
                  <a:schemeClr val="dk1"/>
                </a:solidFill>
                <a:latin typeface="Times New Roman"/>
                <a:ea typeface="Times New Roman"/>
                <a:cs typeface="Times New Roman"/>
                <a:sym typeface="Times New Roman"/>
              </a:rPr>
              <a:t> </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2. Vặt nuôi đặc trưng vùng miền</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Vật nuôi đặc trưng vùng miền là các giống vật nuôi được hình thành và chăn nuôi nhiều ờ một sồ địa phương; chúng thường có những đặc tính riêng biệt, nổi trội về chất lượng sàn phẩm</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7"/>
          <p:cNvSpPr/>
          <p:nvPr/>
        </p:nvSpPr>
        <p:spPr>
          <a:xfrm>
            <a:off x="539552" y="332656"/>
            <a:ext cx="8208912"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Calibri"/>
                <a:ea typeface="Calibri"/>
                <a:cs typeface="Calibri"/>
                <a:sym typeface="Calibri"/>
              </a:rPr>
              <a:t>III. Một số phương thức chăn nuôi phổ biến ở Việt Nam</a:t>
            </a:r>
            <a:endParaRPr b="1" sz="2400">
              <a:solidFill>
                <a:srgbClr val="FF0000"/>
              </a:solidFill>
              <a:latin typeface="Calibri"/>
              <a:ea typeface="Calibri"/>
              <a:cs typeface="Calibri"/>
              <a:sym typeface="Calibri"/>
            </a:endParaRPr>
          </a:p>
        </p:txBody>
      </p:sp>
      <p:sp>
        <p:nvSpPr>
          <p:cNvPr id="125" name="Google Shape;125;p7"/>
          <p:cNvSpPr/>
          <p:nvPr/>
        </p:nvSpPr>
        <p:spPr>
          <a:xfrm>
            <a:off x="544826" y="1484784"/>
            <a:ext cx="8347654"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00B050"/>
                </a:solidFill>
                <a:latin typeface="Times New Roman"/>
                <a:ea typeface="Times New Roman"/>
                <a:cs typeface="Times New Roman"/>
                <a:sym typeface="Times New Roman"/>
              </a:rPr>
              <a:t>- NV 1. Đọc nội dung mục III kết họp vói quan sát Hình 9.4, nêu đặc díểm cùa từng phương thức chăn nuôi.</a:t>
            </a:r>
            <a:endParaRPr sz="2400">
              <a:solidFill>
                <a:srgbClr val="00B050"/>
              </a:solidFill>
              <a:latin typeface="Times New Roman"/>
              <a:ea typeface="Times New Roman"/>
              <a:cs typeface="Times New Roman"/>
              <a:sym typeface="Times New Roman"/>
            </a:endParaRPr>
          </a:p>
        </p:txBody>
      </p:sp>
      <p:sp>
        <p:nvSpPr>
          <p:cNvPr id="126" name="Google Shape;126;p7"/>
          <p:cNvSpPr/>
          <p:nvPr/>
        </p:nvSpPr>
        <p:spPr>
          <a:xfrm>
            <a:off x="544826" y="2828836"/>
            <a:ext cx="8347654"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E36C09"/>
                </a:solidFill>
                <a:latin typeface="Times New Roman"/>
                <a:ea typeface="Times New Roman"/>
                <a:cs typeface="Times New Roman"/>
                <a:sym typeface="Times New Roman"/>
              </a:rPr>
              <a:t>- NV 2. Tìm hiểu thêm về phương thức chăn nuôi nông hộ và phương thức chăn nuôi trang trại. Cho biết ưu điểm, hạn chế, khà năng phát then trong tương lai của từng phương thức.</a:t>
            </a:r>
            <a:endParaRPr sz="2400">
              <a:solidFill>
                <a:srgbClr val="E36C09"/>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2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8"/>
          <p:cNvSpPr/>
          <p:nvPr/>
        </p:nvSpPr>
        <p:spPr>
          <a:xfrm>
            <a:off x="395536" y="197346"/>
            <a:ext cx="8424936" cy="563231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III. Một số phương thức chăn nuôi phố biến ở Việt Nam</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1. Chăn nuôi nông hộ</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Chăn 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endParaRPr/>
          </a:p>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2. Chăn nuôi trang trại</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Chăn nuôi trang trại là phương thức chăn nuôi tập trung tại khu vực riêng biệt xa khu vực dân cư. với số lượng vật nuôi lớn. Phương thức chăn nuôi này có sự đầu tư lớn về chuồng trại, thức an, vệ sinh phòng bệnh,... nên chan nuôi có năng suất cao, vật nuôi it bị dịch bệnh; có biện pháp xử lí chất thải tốt nên ít ảnh hưởng tởi mói trưởng vã sức khoẻ con người.</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9"/>
          <p:cNvSpPr/>
          <p:nvPr/>
        </p:nvSpPr>
        <p:spPr>
          <a:xfrm>
            <a:off x="755576" y="260648"/>
            <a:ext cx="741682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Times New Roman"/>
                <a:ea typeface="Times New Roman"/>
                <a:cs typeface="Times New Roman"/>
                <a:sym typeface="Times New Roman"/>
              </a:rPr>
              <a:t>IV. Một số ngành nghề phổ biến trong chăn nuôi</a:t>
            </a:r>
            <a:endParaRPr sz="2400">
              <a:solidFill>
                <a:srgbClr val="FF0000"/>
              </a:solidFill>
              <a:latin typeface="Times New Roman"/>
              <a:ea typeface="Times New Roman"/>
              <a:cs typeface="Times New Roman"/>
              <a:sym typeface="Times New Roman"/>
            </a:endParaRPr>
          </a:p>
        </p:txBody>
      </p:sp>
      <p:sp>
        <p:nvSpPr>
          <p:cNvPr id="137" name="Google Shape;137;p9"/>
          <p:cNvSpPr/>
          <p:nvPr/>
        </p:nvSpPr>
        <p:spPr>
          <a:xfrm>
            <a:off x="788232" y="1268760"/>
            <a:ext cx="7816215"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00B050"/>
                </a:solidFill>
                <a:latin typeface="Times New Roman"/>
                <a:ea typeface="Times New Roman"/>
                <a:cs typeface="Times New Roman"/>
                <a:sym typeface="Times New Roman"/>
              </a:rPr>
              <a:t>Đọc mục 1, mục 2/sgk và cho biết tương lai nghề đó. em thích hay cảm thấy phù hợp với nghề nào hơn. Tại sao?</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2022-07-01T08:39:21Z</dcterms:created>
  <dc:creator>LE LUA</dc:creator>
</cp:coreProperties>
</file>