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2190f8555d2747c6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41" r:id="rId12"/>
    <p:sldId id="3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8" clrIdx="0">
    <p:extLst>
      <p:ext uri="{19B8F6BF-5375-455C-9EA6-DF929625EA0E}">
        <p15:presenceInfo xmlns:p15="http://schemas.microsoft.com/office/powerpoint/2012/main" userId="ismail - [2010]" providerId="None"/>
      </p:ext>
    </p:extLst>
  </p:cmAuthor>
  <p:cmAuthor id="2" name="Đăng Lê" initials="ĐL" lastIdx="1" clrIdx="1">
    <p:extLst>
      <p:ext uri="{19B8F6BF-5375-455C-9EA6-DF929625EA0E}">
        <p15:presenceInfo xmlns:p15="http://schemas.microsoft.com/office/powerpoint/2012/main" userId="f51a43e16f3612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26924-09AF-4C97-A54D-42B9B5D8F02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24B65-BDB4-4735-AF4D-49438DA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ADE844-CA69-E193-A627-FF35BFFAB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E5F7AAF-E997-02F2-C78B-DAB61CDA3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D41CF-9507-A086-0782-1ED2093C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E5BF006-DB91-CB66-449B-EBACC1B0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611033-51D0-7A53-763B-E03A1F23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2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7EC3B4-9489-8C64-136F-7F749CDB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864AEE8-B316-70D8-85D0-76DBDBB4A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F35D1A-FB88-4B46-8906-E9742303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94F116-8656-CD77-2C92-35AE5F51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930042-4A21-E2A0-E060-BB0824DE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6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6A357AB-BB50-088F-B390-E360180D6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FBD54CD-0F95-D5A1-A5FC-EEDAF2053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D4C3853-5C27-6478-DC75-87C46F1D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5938AAF-E31E-FC1B-86CF-DB78A10D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D52B60-3A10-8CAC-2C9E-1E0B29D7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B25322-CBA4-83B2-24B3-3F04732D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3E3D64-0752-1120-4B28-A50185BD8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DFBF15E-F235-AFCF-F2CD-77ED7EBD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A5D1D49-032A-5739-1C0B-E8650234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23A186-9344-3ECB-4CB9-0874FD1F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9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7BCA905-0AB9-B369-4F8F-155356F6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C2B265-31FF-73AF-E9DB-AF1AAD301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663C89-2739-A94C-12AE-7A04EDA8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34379C9-4620-729D-8389-1B671AA5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C831AE-F431-0C5F-0750-BEE57C48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1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150556-0134-A0CF-A25E-61628D09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A229EA3-D1A3-13B6-7A31-F52E946D5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901DE33-007B-90AF-87B7-9A63A953B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271CBA0-4965-49DC-0BE3-CEA3DECB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20766F-5D17-1F86-C5E0-387043C6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C81B2F7-2537-513F-D3FB-4D4A2324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868169-A88F-470F-702D-C280F6AA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9F3DA74-60B8-DA69-6CC7-5C8F18C9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E1DABAD-BB5E-9F9A-C078-F036EEE71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71F7E5D-1DD9-5A16-F028-9986A89B3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2C71173-7906-3275-3032-CCA1F3195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9EBC9E-84FD-0E91-BEA4-A3F81DB4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D695DB3-9383-3FCE-FB34-5BF5B687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61FAED9-13F2-BB1F-CD03-912670EA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1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65FC66-C45D-2452-E5E6-6FB573AF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51357C5-667E-5471-51F7-26D6C39B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76222B1-ED3E-813C-D589-14AD19E3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F8D7328-99D5-5F5F-5B02-AE87FED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1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B4CAEE9-739D-54ED-20AC-0B00D2CD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5607320-AEA0-A1D4-9DA8-528BFBD4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544F6B0-7118-F69C-3530-98C61701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5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6D206E-3F05-CBB0-BE6D-A8532749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1960E6-3A49-4386-EE54-7CE188DDE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4DD06A9-B6E9-1CCF-38D9-F89A2A591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F95288A-9354-46A0-3D16-68AE208A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462E8-F93B-F6D0-B2B6-3920E009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D20C97-0EAA-9CBB-E8F7-1F50F309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BE48-39A7-CAD8-04D4-C20DB888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DA2B559-1780-CE05-69DA-BB2FB1374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003410D-C9A0-352E-5501-83F02441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D3DBB35-C092-8F85-09D4-DB5C3BE9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4A06288-F4CF-9461-7FE0-576F4D2B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C7821DC-E094-D942-5764-EC4C7D76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D689EF6-6A28-7288-E523-97C6FE33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054C2EA-9B4F-CD1A-ABD3-B3825FF52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E223F5-B377-CDD6-E2EC-3CFDA9A65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D0196-C984-4EF6-8205-358CAFA6AB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A7E1B-FEF5-9BF4-0D21-8AA7B616D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141D5AD-9466-D702-E6FB-E25DB2F6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E5282-205B-43D5-986C-BC8D64E2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7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.bin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33.w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32.png"/><Relationship Id="rId1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0.png"/><Relationship Id="rId18" Type="http://schemas.openxmlformats.org/officeDocument/2006/relationships/image" Target="../media/image54.png"/><Relationship Id="rId26" Type="http://schemas.openxmlformats.org/officeDocument/2006/relationships/oleObject" Target="../embeddings/oleObject4.bin"/><Relationship Id="rId21" Type="http://schemas.openxmlformats.org/officeDocument/2006/relationships/oleObject" Target="../embeddings/oleObject30.bin"/><Relationship Id="rId12" Type="http://schemas.openxmlformats.org/officeDocument/2006/relationships/image" Target="../media/image9.png"/><Relationship Id="rId17" Type="http://schemas.openxmlformats.org/officeDocument/2006/relationships/image" Target="../media/image10.wmf"/><Relationship Id="rId25" Type="http://schemas.openxmlformats.org/officeDocument/2006/relationships/image" Target="../media/image12.wmf"/><Relationship Id="rId2" Type="http://schemas.openxmlformats.org/officeDocument/2006/relationships/image" Target="../media/image8.emf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24" Type="http://schemas.openxmlformats.org/officeDocument/2006/relationships/oleObject" Target="../embeddings/oleObject4.bin"/><Relationship Id="rId15" Type="http://schemas.openxmlformats.org/officeDocument/2006/relationships/image" Target="../media/image10.wmf"/><Relationship Id="rId23" Type="http://schemas.openxmlformats.org/officeDocument/2006/relationships/image" Target="../media/image56.png"/><Relationship Id="rId28" Type="http://schemas.openxmlformats.org/officeDocument/2006/relationships/image" Target="../media/image13.emf"/><Relationship Id="rId10" Type="http://schemas.openxmlformats.org/officeDocument/2006/relationships/image" Target="../media/image52.png"/><Relationship Id="rId19" Type="http://schemas.openxmlformats.org/officeDocument/2006/relationships/oleObject" Target="../embeddings/oleObject3.bin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11.wmf"/><Relationship Id="rId27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50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6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0.wmf"/><Relationship Id="rId7" Type="http://schemas.openxmlformats.org/officeDocument/2006/relationships/oleObject" Target="../embeddings/oleObject70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2.emf"/><Relationship Id="rId7" Type="http://schemas.openxmlformats.org/officeDocument/2006/relationships/oleObject" Target="../embeddings/oleObject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76.wmf"/><Relationship Id="rId3" Type="http://schemas.openxmlformats.org/officeDocument/2006/relationships/image" Target="../media/image26.emf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100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73.png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06543" y="615805"/>
            <a:ext cx="11208379" cy="52321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DẤU HIỆU NHẬN BIẾT HAI ĐƯỜNG THẲNG SONG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15362" y="1290583"/>
                <a:ext cx="10073527" cy="830995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Quan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38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,38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,38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Đoán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xem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62" y="1290583"/>
                <a:ext cx="10073527" cy="830995"/>
              </a:xfrm>
              <a:prstGeom prst="rect">
                <a:avLst/>
              </a:prstGeom>
              <a:blipFill>
                <a:blip r:embed="rId2"/>
                <a:stretch>
                  <a:fillRect l="-96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6494670" y="693657"/>
            <a:ext cx="4181968" cy="2236115"/>
          </a:xfrm>
          <a:prstGeom prst="cloudCallout">
            <a:avLst>
              <a:gd name="adj1" fmla="val -24356"/>
              <a:gd name="adj2" fmla="val 62259"/>
            </a:avLst>
          </a:prstGeom>
          <a:solidFill>
            <a:srgbClr val="00FF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20" y="2444309"/>
            <a:ext cx="35052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2211583"/>
            <a:ext cx="39528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9793"/>
            <a:ext cx="42957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40261"/>
            <a:ext cx="1219200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3. HAI ĐƯỜNG THẲNG SONG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E794E041-AB82-F838-B14B-6D6FA5E11E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24160" y="4943882"/>
            <a:ext cx="1873857" cy="1873857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F71293BB-0F13-89FF-C54B-1BDF8D84A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111" y="1239610"/>
            <a:ext cx="987152" cy="52919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FDF0F70-1AD5-B839-6B9C-693A74FFC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44710"/>
              </p:ext>
            </p:extLst>
          </p:nvPr>
        </p:nvGraphicFramePr>
        <p:xfrm>
          <a:off x="4781058" y="5869740"/>
          <a:ext cx="1713612" cy="51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15640" progId="Equation.DSMT4">
                  <p:embed/>
                </p:oleObj>
              </mc:Choice>
              <mc:Fallback>
                <p:oleObj name="Equation" r:id="rId8" imgW="723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1058" y="5869740"/>
                        <a:ext cx="1713612" cy="51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57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EB8C2AAD-7F7C-4B94-F97A-8AAED988CDDC}"/>
              </a:ext>
            </a:extLst>
          </p:cNvPr>
          <p:cNvSpPr txBox="1"/>
          <p:nvPr/>
        </p:nvSpPr>
        <p:spPr>
          <a:xfrm>
            <a:off x="0" y="40261"/>
            <a:ext cx="1219200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3. HAI ĐƯỜNG THẲNG SONG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14B69-183C-45E4-F442-E0C5BAD43B5E}"/>
              </a:ext>
            </a:extLst>
          </p:cNvPr>
          <p:cNvSpPr txBox="1"/>
          <p:nvPr/>
        </p:nvSpPr>
        <p:spPr>
          <a:xfrm>
            <a:off x="506543" y="615805"/>
            <a:ext cx="11685457" cy="52321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TIÊN ĐỀ EUCLID VỀ ĐƯỜNG THẲNG SONG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524A9B16-6E6D-A57F-89D1-98A7DFD6F87B}"/>
              </a:ext>
            </a:extLst>
          </p:cNvPr>
          <p:cNvGrpSpPr/>
          <p:nvPr/>
        </p:nvGrpSpPr>
        <p:grpSpPr>
          <a:xfrm>
            <a:off x="289281" y="1311105"/>
            <a:ext cx="11613437" cy="1418844"/>
            <a:chOff x="289281" y="1311105"/>
            <a:chExt cx="11613437" cy="14188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5932B8B-8398-5C98-5BA0-8CE69058F697}"/>
                </a:ext>
              </a:extLst>
            </p:cNvPr>
            <p:cNvGrpSpPr/>
            <p:nvPr/>
          </p:nvGrpSpPr>
          <p:grpSpPr>
            <a:xfrm>
              <a:off x="289281" y="1311105"/>
              <a:ext cx="11613437" cy="1418844"/>
              <a:chOff x="1916630" y="695101"/>
              <a:chExt cx="14273441" cy="3168623"/>
            </a:xfrm>
            <a:solidFill>
              <a:schemeClr val="accent1">
                <a:lumMod val="20000"/>
                <a:lumOff val="80000"/>
              </a:schemeClr>
            </a:solidFill>
          </p:grpSpPr>
          <p:grpSp>
            <p:nvGrpSpPr>
              <p:cNvPr id="5" name="Group 3">
                <a:extLst>
                  <a:ext uri="{FF2B5EF4-FFF2-40B4-BE49-F238E27FC236}">
                    <a16:creationId xmlns:a16="http://schemas.microsoft.com/office/drawing/2014/main" id="{364EA36E-B85F-98CC-CD54-73DECF6A0574}"/>
                  </a:ext>
                </a:extLst>
              </p:cNvPr>
              <p:cNvGrpSpPr/>
              <p:nvPr/>
            </p:nvGrpSpPr>
            <p:grpSpPr>
              <a:xfrm>
                <a:off x="1975799" y="695101"/>
                <a:ext cx="14214272" cy="3168623"/>
                <a:chOff x="329482" y="10"/>
                <a:chExt cx="17913300" cy="8105587"/>
              </a:xfrm>
              <a:grpFill/>
            </p:grpSpPr>
            <p:grpSp>
              <p:nvGrpSpPr>
                <p:cNvPr id="7" name="Group 4">
                  <a:extLst>
                    <a:ext uri="{FF2B5EF4-FFF2-40B4-BE49-F238E27FC236}">
                      <a16:creationId xmlns:a16="http://schemas.microsoft.com/office/drawing/2014/main" id="{48B65D77-312C-A21C-AC39-A1234791B351}"/>
                    </a:ext>
                  </a:extLst>
                </p:cNvPr>
                <p:cNvGrpSpPr/>
                <p:nvPr/>
              </p:nvGrpSpPr>
              <p:grpSpPr>
                <a:xfrm>
                  <a:off x="1108646" y="281638"/>
                  <a:ext cx="17134134" cy="7823959"/>
                  <a:chOff x="668340" y="0"/>
                  <a:chExt cx="10329192" cy="4716619"/>
                </a:xfrm>
                <a:grpFill/>
              </p:grpSpPr>
              <p:sp>
                <p:nvSpPr>
                  <p:cNvPr id="10" name="Freeform 5">
                    <a:extLst>
                      <a:ext uri="{FF2B5EF4-FFF2-40B4-BE49-F238E27FC236}">
                        <a16:creationId xmlns:a16="http://schemas.microsoft.com/office/drawing/2014/main" id="{6D6FDC06-91D9-14C8-F5C0-698554F335EE}"/>
                      </a:ext>
                    </a:extLst>
                  </p:cNvPr>
                  <p:cNvSpPr/>
                  <p:nvPr/>
                </p:nvSpPr>
                <p:spPr>
                  <a:xfrm>
                    <a:off x="668340" y="0"/>
                    <a:ext cx="10329192" cy="4716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9882" h="7119301">
                        <a:moveTo>
                          <a:pt x="278431" y="16918"/>
                        </a:moveTo>
                        <a:cubicBezTo>
                          <a:pt x="278431" y="16918"/>
                          <a:pt x="604014" y="12258"/>
                          <a:pt x="1062558" y="12454"/>
                        </a:cubicBezTo>
                        <a:cubicBezTo>
                          <a:pt x="8804229" y="12671"/>
                          <a:pt x="10535814" y="0"/>
                          <a:pt x="10535814" y="0"/>
                        </a:cubicBezTo>
                        <a:cubicBezTo>
                          <a:pt x="10603278" y="0"/>
                          <a:pt x="10679215" y="0"/>
                          <a:pt x="10757988" y="85073"/>
                        </a:cubicBezTo>
                        <a:cubicBezTo>
                          <a:pt x="10800966" y="131488"/>
                          <a:pt x="10802035" y="240224"/>
                          <a:pt x="10802439" y="320281"/>
                        </a:cubicBezTo>
                        <a:cubicBezTo>
                          <a:pt x="10802439" y="320281"/>
                          <a:pt x="10800735" y="5267917"/>
                          <a:pt x="10800735" y="6356717"/>
                        </a:cubicBezTo>
                        <a:cubicBezTo>
                          <a:pt x="10800735" y="6570876"/>
                          <a:pt x="10809883" y="6870054"/>
                          <a:pt x="10809883" y="6870054"/>
                        </a:cubicBezTo>
                        <a:cubicBezTo>
                          <a:pt x="10809883" y="6998723"/>
                          <a:pt x="10805713" y="7119301"/>
                          <a:pt x="10552875" y="7111167"/>
                        </a:cubicBezTo>
                        <a:cubicBezTo>
                          <a:pt x="10552875" y="7111167"/>
                          <a:pt x="10176403" y="7090868"/>
                          <a:pt x="9081481" y="7098467"/>
                        </a:cubicBezTo>
                        <a:cubicBezTo>
                          <a:pt x="2545013" y="7106601"/>
                          <a:pt x="304023" y="7119301"/>
                          <a:pt x="304023" y="7119301"/>
                        </a:cubicBezTo>
                        <a:cubicBezTo>
                          <a:pt x="132548" y="7119301"/>
                          <a:pt x="4213" y="7018231"/>
                          <a:pt x="8532" y="6815685"/>
                        </a:cubicBezTo>
                        <a:cubicBezTo>
                          <a:pt x="8532" y="6815685"/>
                          <a:pt x="9630" y="6317143"/>
                          <a:pt x="4815" y="1670849"/>
                        </a:cubicBezTo>
                        <a:cubicBezTo>
                          <a:pt x="0" y="663668"/>
                          <a:pt x="25592" y="330596"/>
                          <a:pt x="25592" y="330596"/>
                        </a:cubicBezTo>
                        <a:cubicBezTo>
                          <a:pt x="27224" y="150571"/>
                          <a:pt x="143504" y="16918"/>
                          <a:pt x="278431" y="16918"/>
                        </a:cubicBezTo>
                        <a:close/>
                      </a:path>
                    </a:pathLst>
                  </a:custGeom>
                  <a:grpFill/>
                </p:spPr>
              </p:sp>
            </p:grpSp>
            <p:grpSp>
              <p:nvGrpSpPr>
                <p:cNvPr id="8" name="Group 6">
                  <a:extLst>
                    <a:ext uri="{FF2B5EF4-FFF2-40B4-BE49-F238E27FC236}">
                      <a16:creationId xmlns:a16="http://schemas.microsoft.com/office/drawing/2014/main" id="{5964CB03-7D2F-0E55-9E4B-2089358E9BB9}"/>
                    </a:ext>
                  </a:extLst>
                </p:cNvPr>
                <p:cNvGrpSpPr/>
                <p:nvPr/>
              </p:nvGrpSpPr>
              <p:grpSpPr>
                <a:xfrm>
                  <a:off x="329482" y="10"/>
                  <a:ext cx="17913300" cy="8105587"/>
                  <a:chOff x="-4212" y="6"/>
                  <a:chExt cx="10825341" cy="4898358"/>
                </a:xfrm>
                <a:grpFill/>
              </p:grpSpPr>
              <p:sp>
                <p:nvSpPr>
                  <p:cNvPr id="9" name="Freeform 7">
                    <a:extLst>
                      <a:ext uri="{FF2B5EF4-FFF2-40B4-BE49-F238E27FC236}">
                        <a16:creationId xmlns:a16="http://schemas.microsoft.com/office/drawing/2014/main" id="{584CA3B1-FFA3-0106-30D4-FCA78CB9E5B0}"/>
                      </a:ext>
                    </a:extLst>
                  </p:cNvPr>
                  <p:cNvSpPr/>
                  <p:nvPr/>
                </p:nvSpPr>
                <p:spPr>
                  <a:xfrm>
                    <a:off x="-4212" y="6"/>
                    <a:ext cx="10825341" cy="4898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5342" h="7087086">
                        <a:moveTo>
                          <a:pt x="278431" y="16918"/>
                        </a:moveTo>
                        <a:cubicBezTo>
                          <a:pt x="278431" y="16918"/>
                          <a:pt x="604014" y="12258"/>
                          <a:pt x="1062834" y="12454"/>
                        </a:cubicBezTo>
                        <a:cubicBezTo>
                          <a:pt x="8817733" y="12671"/>
                          <a:pt x="10551274" y="0"/>
                          <a:pt x="10551274" y="0"/>
                        </a:cubicBezTo>
                        <a:cubicBezTo>
                          <a:pt x="10618737" y="0"/>
                          <a:pt x="10694674" y="0"/>
                          <a:pt x="10773448" y="85073"/>
                        </a:cubicBezTo>
                        <a:cubicBezTo>
                          <a:pt x="10816426" y="131488"/>
                          <a:pt x="10817494" y="240224"/>
                          <a:pt x="10817899" y="320281"/>
                        </a:cubicBezTo>
                        <a:cubicBezTo>
                          <a:pt x="10817899" y="320281"/>
                          <a:pt x="10816195" y="5241263"/>
                          <a:pt x="10816195" y="6324502"/>
                        </a:cubicBezTo>
                        <a:cubicBezTo>
                          <a:pt x="10816195" y="6538661"/>
                          <a:pt x="10825342" y="6837839"/>
                          <a:pt x="10825342" y="6837839"/>
                        </a:cubicBezTo>
                        <a:cubicBezTo>
                          <a:pt x="10825342" y="6966508"/>
                          <a:pt x="10821173" y="7087086"/>
                          <a:pt x="10568335" y="7078952"/>
                        </a:cubicBezTo>
                        <a:cubicBezTo>
                          <a:pt x="10568335" y="7078952"/>
                          <a:pt x="10191862" y="7058653"/>
                          <a:pt x="9095459" y="7066252"/>
                        </a:cubicBezTo>
                        <a:cubicBezTo>
                          <a:pt x="2547822" y="7074386"/>
                          <a:pt x="304023" y="7087086"/>
                          <a:pt x="304023" y="7087086"/>
                        </a:cubicBezTo>
                        <a:cubicBezTo>
                          <a:pt x="132548" y="7087086"/>
                          <a:pt x="4213" y="6986016"/>
                          <a:pt x="8532" y="6783470"/>
                        </a:cubicBezTo>
                        <a:cubicBezTo>
                          <a:pt x="8532" y="6783470"/>
                          <a:pt x="9630" y="6284928"/>
                          <a:pt x="4815" y="1666310"/>
                        </a:cubicBezTo>
                        <a:cubicBezTo>
                          <a:pt x="0" y="663668"/>
                          <a:pt x="25592" y="330596"/>
                          <a:pt x="25592" y="330596"/>
                        </a:cubicBezTo>
                        <a:cubicBezTo>
                          <a:pt x="27224" y="150571"/>
                          <a:pt x="143504" y="16918"/>
                          <a:pt x="278431" y="16918"/>
                        </a:cubicBezTo>
                        <a:close/>
                      </a:path>
                    </a:pathLst>
                  </a:custGeom>
                  <a:grpFill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C2AFE5A9-FE7B-49A5-2588-C95B03295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16630" y="741981"/>
                <a:ext cx="1022990" cy="1305940"/>
              </a:xfrm>
              <a:prstGeom prst="ellipse">
                <a:avLst/>
              </a:prstGeom>
              <a:grpFill/>
            </p:spPr>
          </p:pic>
        </p:grp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6FC141A1-2DC6-C11A-B0AE-50811DF73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626" y="1386425"/>
              <a:ext cx="10633052" cy="1077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8" tIns="45719" rIns="91438" bIns="45719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Qua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điểm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ở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ngoài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chỉ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song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song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với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</a:rPr>
                <a:t>đó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A991FF64-CE05-8BB6-DFC2-8202130BA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301" y="2959959"/>
                <a:ext cx="11465397" cy="954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</a:rPr>
                  <a:t>Nhận 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xét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</a:rPr>
                  <a:t>: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Nếu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hai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cùng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đi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qua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điểm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cùng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song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song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thì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hai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trùng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nhau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A991FF64-CE05-8BB6-DFC2-8202130B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301" y="2959959"/>
                <a:ext cx="11465397" cy="954105"/>
              </a:xfrm>
              <a:prstGeom prst="rect">
                <a:avLst/>
              </a:prstGeom>
              <a:blipFill>
                <a:blip r:embed="rId3"/>
                <a:stretch>
                  <a:fillRect l="-1117" t="-7051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28" y="2668307"/>
            <a:ext cx="4658971" cy="1015661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5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>
            <a:extLst>
              <a:ext uri="{FF2B5EF4-FFF2-40B4-BE49-F238E27FC236}">
                <a16:creationId xmlns:a16="http://schemas.microsoft.com/office/drawing/2014/main" id="{80C3A83F-316B-1C61-8AE3-00F276FD4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98" y="1246770"/>
            <a:ext cx="4148138" cy="26679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32036EEB-2A4B-E35D-C296-0D9525B136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246" y="338830"/>
                <a:ext cx="10548824" cy="1815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</a:rPr>
                  <a:t>Bài 2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(SGK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trang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104). Quan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sát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45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Vì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sao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hai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song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song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nhau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?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Tính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số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đo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𝐵𝐶𝐷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32036EEB-2A4B-E35D-C296-0D9525B1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46" y="338830"/>
                <a:ext cx="10548824" cy="1815880"/>
              </a:xfrm>
              <a:prstGeom prst="rect">
                <a:avLst/>
              </a:prstGeom>
              <a:blipFill>
                <a:blip r:embed="rId3"/>
                <a:stretch>
                  <a:fillRect l="-1155" t="-3704" b="-8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E8F1153-407F-9ABD-6771-42ACCC2EC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56" y="-211025"/>
            <a:ext cx="1976827" cy="1802586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99F27704-470F-64C5-BADB-0E1BCF04A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604" y="2079087"/>
            <a:ext cx="2276899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AEECABB4-1D8D-B7E3-EA55-913C093A7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246" y="2674552"/>
                <a:ext cx="6798252" cy="474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117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</a:rPr>
                  <a:t>kề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</a:rPr>
                  <a:t>bù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AEECABB4-1D8D-B7E3-EA55-913C093A7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46" y="2674552"/>
                <a:ext cx="6798252" cy="474167"/>
              </a:xfrm>
              <a:prstGeom prst="rect">
                <a:avLst/>
              </a:prstGeom>
              <a:blipFill>
                <a:blip r:embed="rId5"/>
                <a:stretch>
                  <a:fillRect l="-1345" t="-7692" b="-28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7ADE67E3-2C0D-1FD9-782F-86DBDAB67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273" y="5298492"/>
                <a:ext cx="4307257" cy="473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7ADE67E3-2C0D-1FD9-782F-86DBDAB67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273" y="5298492"/>
                <a:ext cx="4307257" cy="473974"/>
              </a:xfrm>
              <a:prstGeom prst="rect">
                <a:avLst/>
              </a:prstGeom>
              <a:blipFill>
                <a:blip r:embed="rId6"/>
                <a:stretch>
                  <a:fillRect l="-2122" t="-7692" b="-28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44BDA3FE-4669-D355-C7F5-396C6702F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114262"/>
                <a:ext cx="3896139" cy="486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44BDA3FE-4669-D355-C7F5-396C6702F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114262"/>
                <a:ext cx="3896139" cy="4865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>
                <a:extLst>
                  <a:ext uri="{FF2B5EF4-FFF2-40B4-BE49-F238E27FC236}">
                    <a16:creationId xmlns:a16="http://schemas.microsoft.com/office/drawing/2014/main" id="{9BC12138-108E-DB82-4312-D3CAA6D8C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273" y="4860414"/>
                <a:ext cx="7255510" cy="474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itchFamily="18" charset="0"/>
                  </a:rPr>
                  <a:t> (</a:t>
                </a:r>
                <a:r>
                  <a:rPr lang="en-US" sz="2400" dirty="0" err="1">
                    <a:latin typeface="Times New Roman" pitchFamily="18" charset="0"/>
                  </a:rPr>
                  <a:t>Vì</a:t>
                </a:r>
                <a:r>
                  <a:rPr lang="en-US" sz="2400" dirty="0"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</a:rPr>
                  <a:t> so le </a:t>
                </a:r>
                <a:r>
                  <a:rPr lang="en-US" sz="2400" dirty="0" err="1">
                    <a:latin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 Box 4">
                <a:extLst>
                  <a:ext uri="{FF2B5EF4-FFF2-40B4-BE49-F238E27FC236}">
                    <a16:creationId xmlns:a16="http://schemas.microsoft.com/office/drawing/2014/main" id="{9BC12138-108E-DB82-4312-D3CAA6D8C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273" y="4860414"/>
                <a:ext cx="7255510" cy="474167"/>
              </a:xfrm>
              <a:prstGeom prst="rect">
                <a:avLst/>
              </a:prstGeom>
              <a:blipFill>
                <a:blip r:embed="rId10"/>
                <a:stretch>
                  <a:fillRect t="-7692" b="-28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4F3F827-AB18-7762-5EA6-388519A70551}"/>
              </a:ext>
            </a:extLst>
          </p:cNvPr>
          <p:cNvGrpSpPr/>
          <p:nvPr/>
        </p:nvGrpSpPr>
        <p:grpSpPr>
          <a:xfrm>
            <a:off x="543246" y="3579226"/>
            <a:ext cx="6514822" cy="461662"/>
            <a:chOff x="543246" y="3579226"/>
            <a:chExt cx="6514822" cy="461662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BA029635-3FA1-E893-42BA-DDC90B051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246" y="3579226"/>
              <a:ext cx="6514822" cy="46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8" tIns="45719" rIns="91438" bIns="45719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                (</a:t>
              </a:r>
              <a:r>
                <a:rPr lang="en-US" sz="2400" dirty="0" err="1">
                  <a:latin typeface="Times New Roman" pitchFamily="18" charset="0"/>
                </a:rPr>
                <a:t>Vì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hai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góc</a:t>
              </a:r>
              <a:r>
                <a:rPr lang="en-US" sz="2400" dirty="0">
                  <a:latin typeface="Times New Roman" pitchFamily="18" charset="0"/>
                </a:rPr>
                <a:t> so le </a:t>
              </a:r>
              <a:r>
                <a:rPr lang="en-US" sz="2400" dirty="0" err="1">
                  <a:latin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bằng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nhau</a:t>
              </a:r>
              <a:r>
                <a:rPr lang="en-US" sz="2400" dirty="0">
                  <a:latin typeface="Times New Roman" pitchFamily="18" charset="0"/>
                </a:rPr>
                <a:t>)</a:t>
              </a: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3692CF75-C841-BC8C-8F5D-2157CC0BB7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8977863"/>
                </p:ext>
              </p:extLst>
            </p:nvPr>
          </p:nvGraphicFramePr>
          <p:xfrm>
            <a:off x="756894" y="3615326"/>
            <a:ext cx="1132183" cy="394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45760" imgH="190440" progId="Equation.DSMT4">
                    <p:embed/>
                  </p:oleObj>
                </mc:Choice>
                <mc:Fallback>
                  <p:oleObj name="Equation" r:id="rId11" imgW="54576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56894" y="3615326"/>
                          <a:ext cx="1132183" cy="394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55E655-CA84-E62C-3856-116BFD3087B0}"/>
              </a:ext>
            </a:extLst>
          </p:cNvPr>
          <p:cNvGrpSpPr/>
          <p:nvPr/>
        </p:nvGrpSpPr>
        <p:grpSpPr>
          <a:xfrm>
            <a:off x="543246" y="4349733"/>
            <a:ext cx="3664170" cy="461663"/>
            <a:chOff x="543246" y="4349733"/>
            <a:chExt cx="3664170" cy="461663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EBC3E634-A9F4-25D2-CE36-27514F65C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246" y="4349733"/>
              <a:ext cx="3664170" cy="46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8" tIns="45719" rIns="91438" bIns="45719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b) Ta </a:t>
              </a:r>
              <a:r>
                <a:rPr lang="en-US" sz="2400" dirty="0" err="1">
                  <a:latin typeface="Times New Roman" pitchFamily="18" charset="0"/>
                </a:rPr>
                <a:t>có</a:t>
              </a:r>
              <a:endParaRPr lang="en-US" sz="2400" dirty="0">
                <a:latin typeface="Times New Roman" pitchFamily="18" charset="0"/>
              </a:endParaRP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38CD008E-643F-8479-984E-F3D7DAC938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3280937"/>
                </p:ext>
              </p:extLst>
            </p:nvPr>
          </p:nvGraphicFramePr>
          <p:xfrm>
            <a:off x="1652332" y="4350925"/>
            <a:ext cx="739242" cy="410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42720" imgH="190440" progId="Equation.DSMT4">
                    <p:embed/>
                  </p:oleObj>
                </mc:Choice>
                <mc:Fallback>
                  <p:oleObj name="Equation" r:id="rId13" imgW="34272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652332" y="4350925"/>
                          <a:ext cx="739242" cy="4106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599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CA9FB7F-CF0E-E811-3F4F-C6DFD2CFE72E}"/>
              </a:ext>
            </a:extLst>
          </p:cNvPr>
          <p:cNvGrpSpPr/>
          <p:nvPr/>
        </p:nvGrpSpPr>
        <p:grpSpPr>
          <a:xfrm>
            <a:off x="379779" y="290687"/>
            <a:ext cx="11613437" cy="3658461"/>
            <a:chOff x="1916630" y="695101"/>
            <a:chExt cx="14273441" cy="3168623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8AA84E8-386D-AA24-9861-C79E6A17F3A2}"/>
                </a:ext>
              </a:extLst>
            </p:cNvPr>
            <p:cNvGrpSpPr/>
            <p:nvPr/>
          </p:nvGrpSpPr>
          <p:grpSpPr>
            <a:xfrm>
              <a:off x="1975799" y="695101"/>
              <a:ext cx="14214272" cy="3168623"/>
              <a:chOff x="329482" y="10"/>
              <a:chExt cx="17913300" cy="8105587"/>
            </a:xfrm>
            <a:grpFill/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9EAFA35-8D22-74A9-0E17-84014720BF49}"/>
                  </a:ext>
                </a:extLst>
              </p:cNvPr>
              <p:cNvGrpSpPr/>
              <p:nvPr/>
            </p:nvGrpSpPr>
            <p:grpSpPr>
              <a:xfrm>
                <a:off x="1108646" y="281638"/>
                <a:ext cx="17134134" cy="7823959"/>
                <a:chOff x="668340" y="0"/>
                <a:chExt cx="10329192" cy="4716619"/>
              </a:xfrm>
              <a:grpFill/>
            </p:grpSpPr>
            <p:sp>
              <p:nvSpPr>
                <p:cNvPr id="8" name="Freeform 5">
                  <a:extLst>
                    <a:ext uri="{FF2B5EF4-FFF2-40B4-BE49-F238E27FC236}">
                      <a16:creationId xmlns:a16="http://schemas.microsoft.com/office/drawing/2014/main" id="{1C383A01-E372-49A3-21BA-E0CB6F92A436}"/>
                    </a:ext>
                  </a:extLst>
                </p:cNvPr>
                <p:cNvSpPr/>
                <p:nvPr/>
              </p:nvSpPr>
              <p:spPr>
                <a:xfrm>
                  <a:off x="668340" y="0"/>
                  <a:ext cx="10329192" cy="4716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6" name="Group 6">
                <a:extLst>
                  <a:ext uri="{FF2B5EF4-FFF2-40B4-BE49-F238E27FC236}">
                    <a16:creationId xmlns:a16="http://schemas.microsoft.com/office/drawing/2014/main" id="{777220A6-72BC-AAFE-70B3-106FF247F832}"/>
                  </a:ext>
                </a:extLst>
              </p:cNvPr>
              <p:cNvGrpSpPr/>
              <p:nvPr/>
            </p:nvGrpSpPr>
            <p:grpSpPr>
              <a:xfrm>
                <a:off x="329482" y="10"/>
                <a:ext cx="17913300" cy="8105587"/>
                <a:chOff x="-4212" y="6"/>
                <a:chExt cx="10825341" cy="4898358"/>
              </a:xfrm>
              <a:grpFill/>
            </p:grpSpPr>
            <p:sp>
              <p:nvSpPr>
                <p:cNvPr id="7" name="Freeform 7">
                  <a:extLst>
                    <a:ext uri="{FF2B5EF4-FFF2-40B4-BE49-F238E27FC236}">
                      <a16:creationId xmlns:a16="http://schemas.microsoft.com/office/drawing/2014/main" id="{D4FF0D9A-906F-9DB8-3A31-F606FA1085D6}"/>
                    </a:ext>
                  </a:extLst>
                </p:cNvPr>
                <p:cNvSpPr/>
                <p:nvPr/>
              </p:nvSpPr>
              <p:spPr>
                <a:xfrm>
                  <a:off x="-4212" y="6"/>
                  <a:ext cx="10825341" cy="489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749F7F52-317E-B616-1C8A-3CB49263B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6630" y="741982"/>
              <a:ext cx="1022990" cy="608101"/>
            </a:xfrm>
            <a:prstGeom prst="ellipse">
              <a:avLst/>
            </a:prstGeom>
            <a:grp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8032320A-DA8E-BA86-7F06-D8CC0FE2C2B1}"/>
                  </a:ext>
                </a:extLst>
              </p:cNvPr>
              <p:cNvSpPr/>
              <p:nvPr/>
            </p:nvSpPr>
            <p:spPr>
              <a:xfrm>
                <a:off x="1260267" y="495452"/>
                <a:ext cx="10732949" cy="156965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alt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8032320A-DA8E-BA86-7F06-D8CC0FE2C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67" y="495452"/>
                <a:ext cx="10732949" cy="1569658"/>
              </a:xfrm>
              <a:prstGeom prst="rect">
                <a:avLst/>
              </a:prstGeom>
              <a:blipFill>
                <a:blip r:embed="rId3"/>
                <a:stretch>
                  <a:fillRect l="-1477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ECA2AB4D-5EEA-2FD8-1947-73828834F293}"/>
                  </a:ext>
                </a:extLst>
              </p:cNvPr>
              <p:cNvSpPr/>
              <p:nvPr/>
            </p:nvSpPr>
            <p:spPr>
              <a:xfrm>
                <a:off x="1212124" y="2070255"/>
                <a:ext cx="10732949" cy="156965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alt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so le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ECA2AB4D-5EEA-2FD8-1947-73828834F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24" y="2070255"/>
                <a:ext cx="10732949" cy="1569658"/>
              </a:xfrm>
              <a:prstGeom prst="rect">
                <a:avLst/>
              </a:prstGeom>
              <a:blipFill>
                <a:blip r:embed="rId4"/>
                <a:stretch>
                  <a:fillRect l="-1477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3">
            <a:extLst>
              <a:ext uri="{FF2B5EF4-FFF2-40B4-BE49-F238E27FC236}">
                <a16:creationId xmlns:a16="http://schemas.microsoft.com/office/drawing/2014/main" id="{5BA55426-2BDC-D533-1A75-56F467BD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20" y="915152"/>
            <a:ext cx="6183036" cy="2650677"/>
          </a:xfrm>
          <a:prstGeom prst="cloudCallout">
            <a:avLst>
              <a:gd name="adj1" fmla="val -24356"/>
              <a:gd name="adj2" fmla="val 62259"/>
            </a:avLst>
          </a:prstGeom>
          <a:solidFill>
            <a:srgbClr val="00FF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573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8">
            <a:extLst>
              <a:ext uri="{FF2B5EF4-FFF2-40B4-BE49-F238E27FC236}">
                <a16:creationId xmlns:a16="http://schemas.microsoft.com/office/drawing/2014/main" id="{508E8EB3-1F86-80D2-D971-98F790FEB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5" y="1566961"/>
            <a:ext cx="3716875" cy="2902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21472645-787C-4940-19FD-CC24D07FB0ED}"/>
              </a:ext>
            </a:extLst>
          </p:cNvPr>
          <p:cNvCxnSpPr/>
          <p:nvPr/>
        </p:nvCxnSpPr>
        <p:spPr>
          <a:xfrm>
            <a:off x="5978769" y="1055077"/>
            <a:ext cx="117231" cy="580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2B9FB7B9-08E0-0514-2272-83CE078960BF}"/>
                  </a:ext>
                </a:extLst>
              </p:cNvPr>
              <p:cNvSpPr/>
              <p:nvPr/>
            </p:nvSpPr>
            <p:spPr>
              <a:xfrm>
                <a:off x="1736968" y="1055077"/>
                <a:ext cx="1823410" cy="52321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Hình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39</m:t>
                    </m:r>
                    <m:r>
                      <a:rPr lang="en-US" alt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endParaRPr lang="en-US" alt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2B9FB7B9-08E0-0514-2272-83CE07896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968" y="1055077"/>
                <a:ext cx="1823410" cy="523218"/>
              </a:xfrm>
              <a:prstGeom prst="rect">
                <a:avLst/>
              </a:prstGeom>
              <a:blipFill>
                <a:blip r:embed="rId10"/>
                <a:stretch>
                  <a:fillRect l="-702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F4F80C98-A484-CBED-AAB7-594EB9AF46CA}"/>
                  </a:ext>
                </a:extLst>
              </p:cNvPr>
              <p:cNvSpPr/>
              <p:nvPr/>
            </p:nvSpPr>
            <p:spPr>
              <a:xfrm>
                <a:off x="8514391" y="962195"/>
                <a:ext cx="1823410" cy="52321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Hình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39</m:t>
                    </m:r>
                    <m:r>
                      <a:rPr lang="en-US" alt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endParaRPr lang="en-US" alt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F4F80C98-A484-CBED-AAB7-594EB9AF4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391" y="962195"/>
                <a:ext cx="1823410" cy="523218"/>
              </a:xfrm>
              <a:prstGeom prst="rect">
                <a:avLst/>
              </a:prstGeom>
              <a:blipFill>
                <a:blip r:embed="rId11"/>
                <a:stretch>
                  <a:fillRect l="-702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6">
            <a:extLst>
              <a:ext uri="{FF2B5EF4-FFF2-40B4-BE49-F238E27FC236}">
                <a16:creationId xmlns:a16="http://schemas.microsoft.com/office/drawing/2014/main" id="{0EA6C702-E6E7-FB89-DD67-BD19617F5E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081" y="5128081"/>
            <a:ext cx="1729919" cy="17299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854598-1ED2-6EE4-D9C1-2C95D7B4A55A}"/>
              </a:ext>
            </a:extLst>
          </p:cNvPr>
          <p:cNvGrpSpPr/>
          <p:nvPr/>
        </p:nvGrpSpPr>
        <p:grpSpPr>
          <a:xfrm>
            <a:off x="368063" y="241455"/>
            <a:ext cx="11716085" cy="592661"/>
            <a:chOff x="368063" y="241455"/>
            <a:chExt cx="11716085" cy="592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3">
                  <a:extLst>
                    <a:ext uri="{FF2B5EF4-FFF2-40B4-BE49-F238E27FC236}">
                      <a16:creationId xmlns:a16="http://schemas.microsoft.com/office/drawing/2014/main" id="{63274331-8D51-A1B5-97BA-37DE02C49977}"/>
                    </a:ext>
                  </a:extLst>
                </p:cNvPr>
                <p:cNvSpPr/>
                <p:nvPr/>
              </p:nvSpPr>
              <p:spPr>
                <a:xfrm>
                  <a:off x="368063" y="241455"/>
                  <a:ext cx="11716085" cy="584773"/>
                </a:xfrm>
                <a:prstGeom prst="rect">
                  <a:avLst/>
                </a:prstGeom>
              </p:spPr>
              <p:txBody>
                <a:bodyPr wrap="square" lIns="91438" tIns="45719" rIns="91438" bIns="45719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3200" b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Ví </a:t>
                  </a:r>
                  <a:r>
                    <a:rPr lang="en-US" altLang="en-US" sz="3200" b="1" dirty="0" err="1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dụ</a:t>
                  </a:r>
                  <a:r>
                    <a:rPr lang="en-US" altLang="en-US" sz="3200" b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2: 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Quan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sát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39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,39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giải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thích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sao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" name="Rectangle 3">
                  <a:extLst>
                    <a:ext uri="{FF2B5EF4-FFF2-40B4-BE49-F238E27FC236}">
                      <a16:creationId xmlns:a16="http://schemas.microsoft.com/office/drawing/2014/main" id="{63274331-8D51-A1B5-97BA-37DE02C499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63" y="241455"/>
                  <a:ext cx="11716085" cy="584773"/>
                </a:xfrm>
                <a:prstGeom prst="rect">
                  <a:avLst/>
                </a:prstGeom>
                <a:blipFill>
                  <a:blip r:embed="rId13"/>
                  <a:stretch>
                    <a:fillRect l="-1301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>
                  <a:extLst>
                    <a:ext uri="{FF2B5EF4-FFF2-40B4-BE49-F238E27FC236}">
                      <a16:creationId xmlns:a16="http://schemas.microsoft.com/office/drawing/2014/main" id="{9F09F09F-E8F1-BF7D-E649-8AEAFA2137F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44482853"/>
                    </p:ext>
                  </p:extLst>
                </p:nvPr>
              </p:nvGraphicFramePr>
              <p:xfrm>
                <a:off x="9747044" y="290513"/>
                <a:ext cx="1904181" cy="5436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4" imgW="799920" imgH="228600" progId="Equation.DSMT4">
                        <p:embed/>
                      </p:oleObj>
                    </mc:Choice>
                    <mc:Fallback>
                      <p:oleObj name="Equation" r:id="rId14" imgW="79992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747044" y="290513"/>
                              <a:ext cx="1904181" cy="54360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>
                  <a:extLst>
                    <a:ext uri="{FF2B5EF4-FFF2-40B4-BE49-F238E27FC236}">
                      <a16:creationId xmlns:a16="http://schemas.microsoft.com/office/drawing/2014/main" id="{9F09F09F-E8F1-BF7D-E649-8AEAFA2137F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28758421"/>
                    </p:ext>
                  </p:extLst>
                </p:nvPr>
              </p:nvGraphicFramePr>
              <p:xfrm>
                <a:off x="9747044" y="290513"/>
                <a:ext cx="1904181" cy="5436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6" imgW="799920" imgH="228600" progId="Equation.DSMT4">
                        <p:embed/>
                      </p:oleObj>
                    </mc:Choice>
                    <mc:Fallback>
                      <p:oleObj name="Equation" r:id="rId16" imgW="79992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747044" y="290513"/>
                              <a:ext cx="1904181" cy="54360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A374FC-A2E0-A992-B785-5832A637E4EA}"/>
              </a:ext>
            </a:extLst>
          </p:cNvPr>
          <p:cNvGrpSpPr/>
          <p:nvPr/>
        </p:nvGrpSpPr>
        <p:grpSpPr>
          <a:xfrm>
            <a:off x="718355" y="4743473"/>
            <a:ext cx="5412814" cy="1827421"/>
            <a:chOff x="718355" y="4743473"/>
            <a:chExt cx="5412814" cy="1827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3">
                  <a:extLst>
                    <a:ext uri="{FF2B5EF4-FFF2-40B4-BE49-F238E27FC236}">
                      <a16:creationId xmlns:a16="http://schemas.microsoft.com/office/drawing/2014/main" id="{29D6A9D1-EB0F-741C-FEFD-7B8EADF7451A}"/>
                    </a:ext>
                  </a:extLst>
                </p:cNvPr>
                <p:cNvSpPr/>
                <p:nvPr/>
              </p:nvSpPr>
              <p:spPr>
                <a:xfrm>
                  <a:off x="718355" y="4743473"/>
                  <a:ext cx="5412814" cy="1827421"/>
                </a:xfrm>
                <a:prstGeom prst="rect">
                  <a:avLst/>
                </a:prstGeom>
              </p:spPr>
              <p:txBody>
                <a:bodyPr wrap="square" lIns="91438" tIns="45719" rIns="91438" bIns="45719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Đường </a:t>
                  </a:r>
                  <a:r>
                    <a:rPr lang="en-US" altLang="en-US" sz="2800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cắt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tạo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thành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cặp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đồng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vị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nhau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nên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6" name="Rectangle 3">
                  <a:extLst>
                    <a:ext uri="{FF2B5EF4-FFF2-40B4-BE49-F238E27FC236}">
                      <a16:creationId xmlns:a16="http://schemas.microsoft.com/office/drawing/2014/main" id="{29D6A9D1-EB0F-741C-FEFD-7B8EADF745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55" y="4743473"/>
                  <a:ext cx="5412814" cy="1827421"/>
                </a:xfrm>
                <a:prstGeom prst="rect">
                  <a:avLst/>
                </a:prstGeom>
                <a:blipFill>
                  <a:blip r:embed="rId18"/>
                  <a:stretch>
                    <a:fillRect l="-2365" t="-3333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B6BB6AAB-12B0-6788-9652-4A66F0AD4A3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38388235"/>
                    </p:ext>
                  </p:extLst>
                </p:nvPr>
              </p:nvGraphicFramePr>
              <p:xfrm>
                <a:off x="3060065" y="6096277"/>
                <a:ext cx="877755" cy="4114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9" imgW="406080" imgH="190440" progId="Equation.DSMT4">
                        <p:embed/>
                      </p:oleObj>
                    </mc:Choice>
                    <mc:Fallback>
                      <p:oleObj name="Equation" r:id="rId19" imgW="40608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60065" y="6096277"/>
                              <a:ext cx="877755" cy="41144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B6BB6AAB-12B0-6788-9652-4A66F0AD4A3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47828633"/>
                    </p:ext>
                  </p:extLst>
                </p:nvPr>
              </p:nvGraphicFramePr>
              <p:xfrm>
                <a:off x="3060065" y="6096277"/>
                <a:ext cx="877755" cy="4114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21" imgW="406080" imgH="190440" progId="Equation.DSMT4">
                        <p:embed/>
                      </p:oleObj>
                    </mc:Choice>
                    <mc:Fallback>
                      <p:oleObj name="Equation" r:id="rId21" imgW="40608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60065" y="6096277"/>
                              <a:ext cx="877755" cy="41144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4DB2D9-A49C-CBC4-DDC2-6C74404AD052}"/>
              </a:ext>
            </a:extLst>
          </p:cNvPr>
          <p:cNvGrpSpPr/>
          <p:nvPr/>
        </p:nvGrpSpPr>
        <p:grpSpPr>
          <a:xfrm>
            <a:off x="6371337" y="4797830"/>
            <a:ext cx="5412814" cy="1830435"/>
            <a:chOff x="6371337" y="4724090"/>
            <a:chExt cx="5412814" cy="1830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3">
                  <a:extLst>
                    <a:ext uri="{FF2B5EF4-FFF2-40B4-BE49-F238E27FC236}">
                      <a16:creationId xmlns:a16="http://schemas.microsoft.com/office/drawing/2014/main" id="{D399AF93-C960-E265-A44E-2B495483A689}"/>
                    </a:ext>
                  </a:extLst>
                </p:cNvPr>
                <p:cNvSpPr/>
                <p:nvPr/>
              </p:nvSpPr>
              <p:spPr>
                <a:xfrm>
                  <a:off x="6371337" y="4724090"/>
                  <a:ext cx="5412814" cy="1830435"/>
                </a:xfrm>
                <a:prstGeom prst="rect">
                  <a:avLst/>
                </a:prstGeom>
              </p:spPr>
              <p:txBody>
                <a:bodyPr wrap="square" lIns="91438" tIns="45719" rIns="91438" bIns="45719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Đường </a:t>
                  </a:r>
                  <a:r>
                    <a:rPr lang="en-US" altLang="en-US" sz="2800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cắt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tạo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thành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cặp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so le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nhau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nên</a:t>
                  </a:r>
                </a:p>
              </p:txBody>
            </p:sp>
          </mc:Choice>
          <mc:Fallback xmlns="">
            <p:sp>
              <p:nvSpPr>
                <p:cNvPr id="15" name="Rectangle 3">
                  <a:extLst>
                    <a:ext uri="{FF2B5EF4-FFF2-40B4-BE49-F238E27FC236}">
                      <a16:creationId xmlns:a16="http://schemas.microsoft.com/office/drawing/2014/main" id="{D399AF93-C960-E265-A44E-2B495483A6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1337" y="4724090"/>
                  <a:ext cx="5412814" cy="1830435"/>
                </a:xfrm>
                <a:prstGeom prst="rect">
                  <a:avLst/>
                </a:prstGeom>
                <a:blipFill>
                  <a:blip r:embed="rId23"/>
                  <a:stretch>
                    <a:fillRect l="-2252" t="-3333" b="-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Object 9">
                  <a:extLst>
                    <a:ext uri="{FF2B5EF4-FFF2-40B4-BE49-F238E27FC236}">
                      <a16:creationId xmlns:a16="http://schemas.microsoft.com/office/drawing/2014/main" id="{0DF690C5-B051-C7FE-B805-60795273613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92984613"/>
                    </p:ext>
                  </p:extLst>
                </p:nvPr>
              </p:nvGraphicFramePr>
              <p:xfrm>
                <a:off x="8616950" y="6077823"/>
                <a:ext cx="741363" cy="476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24" imgW="355320" imgH="228600" progId="Equation.DSMT4">
                        <p:embed/>
                      </p:oleObj>
                    </mc:Choice>
                    <mc:Fallback>
                      <p:oleObj name="Equation" r:id="rId24" imgW="35532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16950" y="6077823"/>
                              <a:ext cx="741363" cy="4762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Object 9">
                  <a:extLst>
                    <a:ext uri="{FF2B5EF4-FFF2-40B4-BE49-F238E27FC236}">
                      <a16:creationId xmlns:a16="http://schemas.microsoft.com/office/drawing/2014/main" id="{0DF690C5-B051-C7FE-B805-60795273613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92984613"/>
                    </p:ext>
                  </p:extLst>
                </p:nvPr>
              </p:nvGraphicFramePr>
              <p:xfrm>
                <a:off x="8616950" y="6077823"/>
                <a:ext cx="741363" cy="476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26" imgW="355320" imgH="228600" progId="Equation.DSMT4">
                        <p:embed/>
                      </p:oleObj>
                    </mc:Choice>
                    <mc:Fallback>
                      <p:oleObj name="Equation" r:id="rId26" imgW="35532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16950" y="6077823"/>
                              <a:ext cx="741363" cy="4762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2EF20DB-5EC7-46BB-FE3A-738DCF72200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88" y="1485413"/>
            <a:ext cx="3708058" cy="2924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3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8B1630C-16CA-E923-1635-3510EE5964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247" y="224927"/>
            <a:ext cx="1160870" cy="633202"/>
          </a:xfrm>
          <a:prstGeom prst="rect">
            <a:avLst/>
          </a:prstGeom>
        </p:spPr>
      </p:pic>
      <p:pic>
        <p:nvPicPr>
          <p:cNvPr id="30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796A9D2-6CF4-7C9B-9DD8-B6F492A8E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08" y="2094229"/>
            <a:ext cx="2811553" cy="25637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56ED90F-9FC7-2E70-3B51-E3FB54E90522}"/>
              </a:ext>
            </a:extLst>
          </p:cNvPr>
          <p:cNvGrpSpPr/>
          <p:nvPr/>
        </p:nvGrpSpPr>
        <p:grpSpPr>
          <a:xfrm>
            <a:off x="1563997" y="224927"/>
            <a:ext cx="10747717" cy="1815880"/>
            <a:chOff x="1563997" y="224927"/>
            <a:chExt cx="10747717" cy="1815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3">
                  <a:extLst>
                    <a:ext uri="{FF2B5EF4-FFF2-40B4-BE49-F238E27FC236}">
                      <a16:creationId xmlns:a16="http://schemas.microsoft.com/office/drawing/2014/main" id="{4885F1BB-CBE1-D021-BDC4-AAEA075A2135}"/>
                    </a:ext>
                  </a:extLst>
                </p:cNvPr>
                <p:cNvSpPr/>
                <p:nvPr/>
              </p:nvSpPr>
              <p:spPr>
                <a:xfrm>
                  <a:off x="1563997" y="224927"/>
                  <a:ext cx="10747717" cy="1815880"/>
                </a:xfrm>
                <a:prstGeom prst="rect">
                  <a:avLst/>
                </a:prstGeom>
              </p:spPr>
              <p:txBody>
                <a:bodyPr wrap="square" lIns="91438" tIns="45719" rIns="91438" bIns="45719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a) Cho </a:t>
                  </a:r>
                  <a:r>
                    <a:rPr lang="en-US" altLang="en-US" sz="2800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𝑀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nằm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ngoài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. </a:t>
                  </a:r>
                </a:p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Hãy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đi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𝑀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song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song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a14:m>
                  <a:r>
                    <a:rPr lang="en-US" alt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.</a:t>
                  </a:r>
                </a:p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:r>
                    <a:rPr lang="en-US" altLang="en-US" sz="2800" dirty="0" err="1">
                      <a:latin typeface="Times New Roman" pitchFamily="18" charset="0"/>
                      <a:cs typeface="Times New Roman" pitchFamily="18" charset="0"/>
                    </a:rPr>
                    <a:t>Giải</a:t>
                  </a: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latin typeface="Times New Roman" pitchFamily="18" charset="0"/>
                      <a:cs typeface="Times New Roman" pitchFamily="18" charset="0"/>
                    </a:rPr>
                    <a:t>thích</a:t>
                  </a: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latin typeface="Times New Roman" pitchFamily="18" charset="0"/>
                      <a:cs typeface="Times New Roman" pitchFamily="18" charset="0"/>
                    </a:rPr>
                    <a:t>vì</a:t>
                  </a: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2800" dirty="0" err="1">
                      <a:latin typeface="Times New Roman" pitchFamily="18" charset="0"/>
                      <a:cs typeface="Times New Roman" pitchFamily="18" charset="0"/>
                    </a:rPr>
                    <a:t>sao</a:t>
                  </a:r>
                  <a:r>
                    <a:rPr lang="en-US" alt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alt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3">
                  <a:extLst>
                    <a:ext uri="{FF2B5EF4-FFF2-40B4-BE49-F238E27FC236}">
                      <a16:creationId xmlns:a16="http://schemas.microsoft.com/office/drawing/2014/main" id="{4885F1BB-CBE1-D021-BDC4-AAEA075A21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997" y="224927"/>
                  <a:ext cx="10747717" cy="1815880"/>
                </a:xfrm>
                <a:prstGeom prst="rect">
                  <a:avLst/>
                </a:prstGeom>
                <a:blipFill>
                  <a:blip r:embed="rId4"/>
                  <a:stretch>
                    <a:fillRect l="-1191" t="-3691" b="-8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35B19B05-FA57-6061-2A67-B33FBC1AE45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88594526"/>
                    </p:ext>
                  </p:extLst>
                </p:nvPr>
              </p:nvGraphicFramePr>
              <p:xfrm>
                <a:off x="4420626" y="1560218"/>
                <a:ext cx="918292" cy="4174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419040" imgH="190440" progId="Equation.DSMT4">
                        <p:embed/>
                      </p:oleObj>
                    </mc:Choice>
                    <mc:Fallback>
                      <p:oleObj name="Equation" r:id="rId5" imgW="41904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20626" y="1560218"/>
                              <a:ext cx="918292" cy="41740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35B19B05-FA57-6061-2A67-B33FBC1AE45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49562923"/>
                    </p:ext>
                  </p:extLst>
                </p:nvPr>
              </p:nvGraphicFramePr>
              <p:xfrm>
                <a:off x="4420626" y="1560218"/>
                <a:ext cx="918292" cy="4174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419040" imgH="190440" progId="Equation.DSMT4">
                        <p:embed/>
                      </p:oleObj>
                    </mc:Choice>
                    <mc:Fallback>
                      <p:oleObj name="Equation" r:id="rId7" imgW="41904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20626" y="1560218"/>
                              <a:ext cx="918292" cy="41740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27568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AA7FE39-0DF5-095A-362E-AA9EB008B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03" y="77541"/>
            <a:ext cx="2440672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a)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endParaRPr lang="en-US" b="1" dirty="0">
              <a:solidFill>
                <a:srgbClr val="3F3F3F"/>
              </a:solidFill>
              <a:latin typeface="Times New Roman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2411EC-D72B-FA6C-6585-01DC6D14D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760" y="2427494"/>
            <a:ext cx="489232" cy="96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</a:t>
            </a:r>
          </a:p>
          <a:p>
            <a:pPr eaLnBrk="1" hangingPunct="1"/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.  </a:t>
            </a:r>
          </a:p>
          <a:p>
            <a:pPr eaLnBrk="1" hangingPunct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771E2FD-E1A3-AD01-B4B1-52B3B1D90E68}"/>
              </a:ext>
            </a:extLst>
          </p:cNvPr>
          <p:cNvGrpSpPr>
            <a:grpSpLocks/>
          </p:cNvGrpSpPr>
          <p:nvPr/>
        </p:nvGrpSpPr>
        <p:grpSpPr bwMode="auto">
          <a:xfrm>
            <a:off x="7207935" y="1894214"/>
            <a:ext cx="1941512" cy="2792202"/>
            <a:chOff x="4860" y="2067"/>
            <a:chExt cx="3057" cy="3056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F97A09CD-F368-5224-FF61-83ACC9180C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861" y="2066"/>
              <a:ext cx="3056" cy="3057"/>
            </a:xfrm>
            <a:prstGeom prst="rtTriangl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09C7C08E-48D2-C00E-0CB4-C67E40161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20" y="3327"/>
              <a:ext cx="1260" cy="126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7AD10882-8CB5-D3B6-094C-A469EE261A0B}"/>
              </a:ext>
            </a:extLst>
          </p:cNvPr>
          <p:cNvGrpSpPr>
            <a:grpSpLocks/>
          </p:cNvGrpSpPr>
          <p:nvPr/>
        </p:nvGrpSpPr>
        <p:grpSpPr bwMode="auto">
          <a:xfrm>
            <a:off x="8391219" y="226480"/>
            <a:ext cx="1941513" cy="2727152"/>
            <a:chOff x="4860" y="2067"/>
            <a:chExt cx="3057" cy="3056"/>
          </a:xfrm>
        </p:grpSpPr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36315176-6E45-4959-F79F-4663BB92AE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861" y="2066"/>
              <a:ext cx="3056" cy="3057"/>
            </a:xfrm>
            <a:prstGeom prst="rtTriangl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4242FF03-448F-AFFC-6990-A02E0BAEAD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20" y="3327"/>
              <a:ext cx="1260" cy="126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</p:grpSp>
      <p:sp>
        <p:nvSpPr>
          <p:cNvPr id="11" name="Line 12">
            <a:extLst>
              <a:ext uri="{FF2B5EF4-FFF2-40B4-BE49-F238E27FC236}">
                <a16:creationId xmlns:a16="http://schemas.microsoft.com/office/drawing/2014/main" id="{E7AC3D78-A057-B7FB-B6BA-A78920DBE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7077" y="2417166"/>
            <a:ext cx="1609609" cy="2315846"/>
          </a:xfrm>
          <a:prstGeom prst="lin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8E0466CC-7D9F-32F8-D258-4469A28850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96374" y="2959735"/>
            <a:ext cx="1956124" cy="1898"/>
          </a:xfrm>
          <a:prstGeom prst="line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endParaRPr lang="en-US"/>
          </a:p>
        </p:txBody>
      </p:sp>
      <p:pic>
        <p:nvPicPr>
          <p:cNvPr id="13" name="Picture 16" descr="Image-0000">
            <a:extLst>
              <a:ext uri="{FF2B5EF4-FFF2-40B4-BE49-F238E27FC236}">
                <a16:creationId xmlns:a16="http://schemas.microsoft.com/office/drawing/2014/main" id="{5E058713-1A35-85C1-7854-4923E6DD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37" y="2980811"/>
            <a:ext cx="6400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7">
            <a:extLst>
              <a:ext uri="{FF2B5EF4-FFF2-40B4-BE49-F238E27FC236}">
                <a16:creationId xmlns:a16="http://schemas.microsoft.com/office/drawing/2014/main" id="{AB64C4EF-708F-6A55-EB5D-59FFB0C777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5657" y="2963221"/>
            <a:ext cx="3471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5" name="Arc 19">
            <a:extLst>
              <a:ext uri="{FF2B5EF4-FFF2-40B4-BE49-F238E27FC236}">
                <a16:creationId xmlns:a16="http://schemas.microsoft.com/office/drawing/2014/main" id="{F3E3693F-653A-6ADE-E611-8795C9EF69D0}"/>
              </a:ext>
            </a:extLst>
          </p:cNvPr>
          <p:cNvSpPr>
            <a:spLocks/>
          </p:cNvSpPr>
          <p:nvPr/>
        </p:nvSpPr>
        <p:spPr bwMode="auto">
          <a:xfrm rot="345274">
            <a:off x="8419604" y="2402478"/>
            <a:ext cx="555955" cy="597477"/>
          </a:xfrm>
          <a:custGeom>
            <a:avLst/>
            <a:gdLst>
              <a:gd name="T0" fmla="*/ 2147483646 w 21475"/>
              <a:gd name="T1" fmla="*/ 0 h 16576"/>
              <a:gd name="T2" fmla="*/ 2147483646 w 21475"/>
              <a:gd name="T3" fmla="*/ 2147483646 h 16576"/>
              <a:gd name="T4" fmla="*/ 0 w 21475"/>
              <a:gd name="T5" fmla="*/ 2147483646 h 16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75" h="16576" fill="none" extrusionOk="0">
                <a:moveTo>
                  <a:pt x="13849" y="-1"/>
                </a:moveTo>
                <a:cubicBezTo>
                  <a:pt x="18140" y="3585"/>
                  <a:pt x="20874" y="8696"/>
                  <a:pt x="21475" y="14256"/>
                </a:cubicBezTo>
              </a:path>
              <a:path w="21475" h="16576" stroke="0" extrusionOk="0">
                <a:moveTo>
                  <a:pt x="13849" y="-1"/>
                </a:moveTo>
                <a:cubicBezTo>
                  <a:pt x="18140" y="3585"/>
                  <a:pt x="20874" y="8696"/>
                  <a:pt x="21475" y="14256"/>
                </a:cubicBezTo>
                <a:lnTo>
                  <a:pt x="0" y="16576"/>
                </a:lnTo>
                <a:lnTo>
                  <a:pt x="13849" y="-1"/>
                </a:lnTo>
                <a:close/>
              </a:path>
            </a:pathLst>
          </a:custGeom>
          <a:solidFill>
            <a:srgbClr val="0000FF">
              <a:alpha val="8980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6" name="Arc 20">
            <a:extLst>
              <a:ext uri="{FF2B5EF4-FFF2-40B4-BE49-F238E27FC236}">
                <a16:creationId xmlns:a16="http://schemas.microsoft.com/office/drawing/2014/main" id="{729CBF9F-03BC-58A0-074F-47F54A51C63C}"/>
              </a:ext>
            </a:extLst>
          </p:cNvPr>
          <p:cNvSpPr>
            <a:spLocks/>
          </p:cNvSpPr>
          <p:nvPr/>
        </p:nvSpPr>
        <p:spPr bwMode="auto">
          <a:xfrm rot="331273">
            <a:off x="7214304" y="4147794"/>
            <a:ext cx="488587" cy="610170"/>
          </a:xfrm>
          <a:custGeom>
            <a:avLst/>
            <a:gdLst>
              <a:gd name="T0" fmla="*/ 2147483646 w 21475"/>
              <a:gd name="T1" fmla="*/ 0 h 16576"/>
              <a:gd name="T2" fmla="*/ 2147483646 w 21475"/>
              <a:gd name="T3" fmla="*/ 2147483646 h 16576"/>
              <a:gd name="T4" fmla="*/ 0 w 21475"/>
              <a:gd name="T5" fmla="*/ 2147483646 h 16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75" h="16576" fill="none" extrusionOk="0">
                <a:moveTo>
                  <a:pt x="13849" y="-1"/>
                </a:moveTo>
                <a:cubicBezTo>
                  <a:pt x="18140" y="3585"/>
                  <a:pt x="20874" y="8696"/>
                  <a:pt x="21475" y="14256"/>
                </a:cubicBezTo>
              </a:path>
              <a:path w="21475" h="16576" stroke="0" extrusionOk="0">
                <a:moveTo>
                  <a:pt x="13849" y="-1"/>
                </a:moveTo>
                <a:cubicBezTo>
                  <a:pt x="18140" y="3585"/>
                  <a:pt x="20874" y="8696"/>
                  <a:pt x="21475" y="14256"/>
                </a:cubicBezTo>
                <a:lnTo>
                  <a:pt x="0" y="16576"/>
                </a:lnTo>
                <a:lnTo>
                  <a:pt x="13849" y="-1"/>
                </a:lnTo>
                <a:close/>
              </a:path>
            </a:pathLst>
          </a:custGeom>
          <a:solidFill>
            <a:srgbClr val="0000FF">
              <a:alpha val="8980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A0A4200-9BA1-44CE-508D-C270487E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74" y="4572286"/>
            <a:ext cx="4076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FB59437B-1FF5-7C98-25F7-18CC8C29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307" y="3584684"/>
            <a:ext cx="352978" cy="67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 </a:t>
            </a:r>
          </a:p>
          <a:p>
            <a:pPr eaLnBrk="1" hangingPunct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E8F9C14B-72D5-B916-2982-FB5C2108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374" y="2544114"/>
            <a:ext cx="428318" cy="67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 </a:t>
            </a:r>
          </a:p>
          <a:p>
            <a:pPr eaLnBrk="1" hangingPunct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D5BD874-EB14-DCA6-89F0-8B25D8B9A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559" y="4705086"/>
            <a:ext cx="527461" cy="67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  </a:t>
            </a:r>
          </a:p>
          <a:p>
            <a:pPr eaLnBrk="1" hangingPunct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EBDD3566-0ABB-3B12-DF84-E48AE3CDB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203" y="600759"/>
                <a:ext cx="8118171" cy="523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</a:rPr>
                  <a:t>Bước 1: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Vẽ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và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điểm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không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thuộc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EBDD3566-0ABB-3B12-DF84-E48AE3CD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03" y="600759"/>
                <a:ext cx="8118171" cy="523218"/>
              </a:xfrm>
              <a:prstGeom prst="rect">
                <a:avLst/>
              </a:prstGeom>
              <a:blipFill>
                <a:blip r:embed="rId4"/>
                <a:stretch>
                  <a:fillRect l="-1578" t="-12941" r="-601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E7B504B2-7F43-FD7A-005D-7961C8DE5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921" y="1039576"/>
                <a:ext cx="5407078" cy="224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</a:rPr>
                  <a:t>Bước 2: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Đặt ê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ke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sao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cho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cạnh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ngắn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góc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vuông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nằm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trên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và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cạnh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huyền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đi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vẽ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theo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cạnh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huyền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một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phần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đi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cắt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tại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E7B504B2-7F43-FD7A-005D-7961C8DE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921" y="1039576"/>
                <a:ext cx="5407078" cy="2246767"/>
              </a:xfrm>
              <a:prstGeom prst="rect">
                <a:avLst/>
              </a:prstGeom>
              <a:blipFill>
                <a:blip r:embed="rId5"/>
                <a:stretch>
                  <a:fillRect l="-2368" t="-2989" r="-1804" b="-67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E7CCC147-504D-7BBF-AE43-7C7261DD9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203" y="3281706"/>
                <a:ext cx="5655302" cy="2677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</a:rPr>
                  <a:t>Bước 3: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Dịch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chuyển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ê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ke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sao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cho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cạnh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huyền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ê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ke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vẫn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nằm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trên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còn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cạnh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ngắn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góc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vuông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đi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qua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điểm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vẽ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theo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cạnh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ngắn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góc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vuông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một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phần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3F3F3F"/>
                    </a:solidFill>
                    <a:latin typeface="Times New Roman" pitchFamily="18" charset="0"/>
                  </a:rPr>
                  <a:t>đi</a:t>
                </a:r>
                <a:r>
                  <a:rPr lang="en-US" dirty="0">
                    <a:solidFill>
                      <a:srgbClr val="3F3F3F"/>
                    </a:solidFill>
                    <a:latin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3F3F3F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E7CCC147-504D-7BBF-AE43-7C7261DD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203" y="3281706"/>
                <a:ext cx="5655302" cy="2677654"/>
              </a:xfrm>
              <a:prstGeom prst="rect">
                <a:avLst/>
              </a:prstGeom>
              <a:blipFill>
                <a:blip r:embed="rId6"/>
                <a:stretch>
                  <a:fillRect l="-2265" t="-2273" r="-2157" b="-52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0726A922-8BFA-0A2C-0457-EAF8AF05C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98" y="5860024"/>
                <a:ext cx="5897576" cy="523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</a:rPr>
                  <a:t>Bước 4: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Vẽ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hoàn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thiện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en-US" dirty="0">
                  <a:solidFill>
                    <a:srgbClr val="3F3F3F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0726A922-8BFA-0A2C-0457-EAF8AF05C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498" y="5860024"/>
                <a:ext cx="5897576" cy="523218"/>
              </a:xfrm>
              <a:prstGeom prst="rect">
                <a:avLst/>
              </a:prstGeom>
              <a:blipFill>
                <a:blip r:embed="rId7"/>
                <a:stretch>
                  <a:fillRect l="-206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7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12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F05805A4-E1A8-1DD8-61D0-96E9263B810A}"/>
              </a:ext>
            </a:extLst>
          </p:cNvPr>
          <p:cNvGrpSpPr/>
          <p:nvPr/>
        </p:nvGrpSpPr>
        <p:grpSpPr>
          <a:xfrm>
            <a:off x="3909390" y="369927"/>
            <a:ext cx="5618923" cy="3002696"/>
            <a:chOff x="3498574" y="273705"/>
            <a:chExt cx="5618923" cy="3002696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F23B9042-91DD-02EE-CDED-D90831FE31BC}"/>
                </a:ext>
              </a:extLst>
            </p:cNvPr>
            <p:cNvSpPr>
              <a:spLocks/>
            </p:cNvSpPr>
            <p:nvPr/>
          </p:nvSpPr>
          <p:spPr bwMode="auto">
            <a:xfrm rot="589447">
              <a:off x="5355380" y="2258651"/>
              <a:ext cx="384334" cy="481202"/>
            </a:xfrm>
            <a:custGeom>
              <a:avLst/>
              <a:gdLst>
                <a:gd name="T0" fmla="*/ 2147483646 w 21475"/>
                <a:gd name="T1" fmla="*/ 0 h 16576"/>
                <a:gd name="T2" fmla="*/ 2147483646 w 21475"/>
                <a:gd name="T3" fmla="*/ 2147483646 h 16576"/>
                <a:gd name="T4" fmla="*/ 0 w 21475"/>
                <a:gd name="T5" fmla="*/ 2147483646 h 16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75" h="16576" fill="none" extrusionOk="0">
                  <a:moveTo>
                    <a:pt x="13849" y="-1"/>
                  </a:moveTo>
                  <a:cubicBezTo>
                    <a:pt x="18140" y="3585"/>
                    <a:pt x="20874" y="8696"/>
                    <a:pt x="21475" y="14256"/>
                  </a:cubicBezTo>
                </a:path>
                <a:path w="21475" h="16576" stroke="0" extrusionOk="0">
                  <a:moveTo>
                    <a:pt x="13849" y="-1"/>
                  </a:moveTo>
                  <a:cubicBezTo>
                    <a:pt x="18140" y="3585"/>
                    <a:pt x="20874" y="8696"/>
                    <a:pt x="21475" y="14256"/>
                  </a:cubicBezTo>
                  <a:lnTo>
                    <a:pt x="0" y="16576"/>
                  </a:lnTo>
                  <a:lnTo>
                    <a:pt x="13849" y="-1"/>
                  </a:lnTo>
                  <a:close/>
                </a:path>
              </a:pathLst>
            </a:custGeom>
            <a:solidFill>
              <a:srgbClr val="0000FF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8" tIns="45719" rIns="91438" bIns="45719" anchor="ctr"/>
            <a:lstStyle/>
            <a:p>
              <a:endParaRPr lang="en-US"/>
            </a:p>
          </p:txBody>
        </p:sp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C624850A-927C-2B82-9C10-7346C93F0BAC}"/>
                </a:ext>
              </a:extLst>
            </p:cNvPr>
            <p:cNvGrpSpPr/>
            <p:nvPr/>
          </p:nvGrpSpPr>
          <p:grpSpPr>
            <a:xfrm>
              <a:off x="3498574" y="273705"/>
              <a:ext cx="5618923" cy="3002696"/>
              <a:chOff x="3485321" y="297095"/>
              <a:chExt cx="5618923" cy="3002696"/>
            </a:xfrm>
          </p:grpSpPr>
          <p:cxnSp>
            <p:nvCxnSpPr>
              <p:cNvPr id="4" name="Đường nối Thẳng 3">
                <a:extLst>
                  <a:ext uri="{FF2B5EF4-FFF2-40B4-BE49-F238E27FC236}">
                    <a16:creationId xmlns:a16="http://schemas.microsoft.com/office/drawing/2014/main" id="{56A93EC5-AC16-9B76-9FC2-FC86C04EB61A}"/>
                  </a:ext>
                </a:extLst>
              </p:cNvPr>
              <p:cNvCxnSpPr/>
              <p:nvPr/>
            </p:nvCxnSpPr>
            <p:spPr>
              <a:xfrm>
                <a:off x="3485321" y="1470991"/>
                <a:ext cx="54333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Đường nối Thẳng 5">
                <a:extLst>
                  <a:ext uri="{FF2B5EF4-FFF2-40B4-BE49-F238E27FC236}">
                    <a16:creationId xmlns:a16="http://schemas.microsoft.com/office/drawing/2014/main" id="{3922F900-1E2D-0E7A-675E-A17009C6F5FF}"/>
                  </a:ext>
                </a:extLst>
              </p:cNvPr>
              <p:cNvCxnSpPr/>
              <p:nvPr/>
            </p:nvCxnSpPr>
            <p:spPr>
              <a:xfrm>
                <a:off x="3538331" y="2703443"/>
                <a:ext cx="55659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Đường nối Thẳng 7">
                <a:extLst>
                  <a:ext uri="{FF2B5EF4-FFF2-40B4-BE49-F238E27FC236}">
                    <a16:creationId xmlns:a16="http://schemas.microsoft.com/office/drawing/2014/main" id="{5B29CC1D-1D33-7964-7788-D2A94A0A8F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3760" y="543339"/>
                <a:ext cx="1909142" cy="27564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 Box 5">
                <a:extLst>
                  <a:ext uri="{FF2B5EF4-FFF2-40B4-BE49-F238E27FC236}">
                    <a16:creationId xmlns:a16="http://schemas.microsoft.com/office/drawing/2014/main" id="{89BBD966-52C4-7508-9655-5159111E5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163" y="297095"/>
                <a:ext cx="527461" cy="830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c  </a:t>
                </a:r>
              </a:p>
              <a:p>
                <a:pPr eaLnBrk="1" hangingPunct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 </a:t>
                </a:r>
              </a:p>
            </p:txBody>
          </p:sp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5059A32A-3858-36D9-F201-D4B514924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11832" y="2301986"/>
                <a:ext cx="527461" cy="830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a  </a:t>
                </a:r>
              </a:p>
              <a:p>
                <a:pPr eaLnBrk="1" hangingPunct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 </a:t>
                </a:r>
              </a:p>
            </p:txBody>
          </p:sp>
          <p:sp>
            <p:nvSpPr>
              <p:cNvPr id="20" name="Text Box 5">
                <a:extLst>
                  <a:ext uri="{FF2B5EF4-FFF2-40B4-BE49-F238E27FC236}">
                    <a16:creationId xmlns:a16="http://schemas.microsoft.com/office/drawing/2014/main" id="{21315E99-9E30-6C4A-3498-FC75E68B9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25085" y="1055493"/>
                <a:ext cx="527461" cy="830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8" tIns="45719" rIns="91438" bIns="45719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b  </a:t>
                </a:r>
              </a:p>
              <a:p>
                <a:pPr eaLnBrk="1" hangingPunct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 </a:t>
                </a:r>
              </a:p>
            </p:txBody>
          </p:sp>
          <p:sp>
            <p:nvSpPr>
              <p:cNvPr id="24" name="Arc 20">
                <a:extLst>
                  <a:ext uri="{FF2B5EF4-FFF2-40B4-BE49-F238E27FC236}">
                    <a16:creationId xmlns:a16="http://schemas.microsoft.com/office/drawing/2014/main" id="{27E0B699-6A7A-CAA9-5A16-8875C5978E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89447">
                <a:off x="6236315" y="1020558"/>
                <a:ext cx="384334" cy="481202"/>
              </a:xfrm>
              <a:custGeom>
                <a:avLst/>
                <a:gdLst>
                  <a:gd name="T0" fmla="*/ 2147483646 w 21475"/>
                  <a:gd name="T1" fmla="*/ 0 h 16576"/>
                  <a:gd name="T2" fmla="*/ 2147483646 w 21475"/>
                  <a:gd name="T3" fmla="*/ 2147483646 h 16576"/>
                  <a:gd name="T4" fmla="*/ 0 w 21475"/>
                  <a:gd name="T5" fmla="*/ 2147483646 h 16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5" h="16576" fill="none" extrusionOk="0">
                    <a:moveTo>
                      <a:pt x="13849" y="-1"/>
                    </a:moveTo>
                    <a:cubicBezTo>
                      <a:pt x="18140" y="3585"/>
                      <a:pt x="20874" y="8696"/>
                      <a:pt x="21475" y="14256"/>
                    </a:cubicBezTo>
                  </a:path>
                  <a:path w="21475" h="16576" stroke="0" extrusionOk="0">
                    <a:moveTo>
                      <a:pt x="13849" y="-1"/>
                    </a:moveTo>
                    <a:cubicBezTo>
                      <a:pt x="18140" y="3585"/>
                      <a:pt x="20874" y="8696"/>
                      <a:pt x="21475" y="14256"/>
                    </a:cubicBezTo>
                    <a:lnTo>
                      <a:pt x="0" y="16576"/>
                    </a:lnTo>
                    <a:lnTo>
                      <a:pt x="13849" y="-1"/>
                    </a:lnTo>
                    <a:close/>
                  </a:path>
                </a:pathLst>
              </a:custGeom>
              <a:solidFill>
                <a:srgbClr val="0000FF">
                  <a:alpha val="89803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8" tIns="45719" rIns="91438" bIns="45719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C2F833-1DE9-6BB7-3F20-D29470C0D4DC}"/>
              </a:ext>
            </a:extLst>
          </p:cNvPr>
          <p:cNvGrpSpPr/>
          <p:nvPr/>
        </p:nvGrpSpPr>
        <p:grpSpPr>
          <a:xfrm>
            <a:off x="312843" y="128056"/>
            <a:ext cx="5645519" cy="584773"/>
            <a:chOff x="312843" y="128056"/>
            <a:chExt cx="5645519" cy="584773"/>
          </a:xfrm>
        </p:grpSpPr>
        <p:sp>
          <p:nvSpPr>
            <p:cNvPr id="2" name="Text Box 4">
              <a:extLst>
                <a:ext uri="{FF2B5EF4-FFF2-40B4-BE49-F238E27FC236}">
                  <a16:creationId xmlns:a16="http://schemas.microsoft.com/office/drawing/2014/main" id="{090EDABE-9914-F47C-3A6B-6CEBDD02C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43" y="128056"/>
              <a:ext cx="5645519" cy="584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8" tIns="45719" rIns="91438" bIns="45719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b) </a:t>
              </a:r>
              <a:r>
                <a:rPr lang="en-US" sz="3200" dirty="0" err="1">
                  <a:latin typeface="Times New Roman" pitchFamily="18" charset="0"/>
                </a:rPr>
                <a:t>Giải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thích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vì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sao</a:t>
              </a:r>
              <a:r>
                <a:rPr lang="en-US" sz="3200" dirty="0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52D35D89-0529-AFD1-30AD-68EAD84CED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6097130"/>
                </p:ext>
              </p:extLst>
            </p:nvPr>
          </p:nvGraphicFramePr>
          <p:xfrm>
            <a:off x="3554863" y="204421"/>
            <a:ext cx="913902" cy="489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55320" imgH="190440" progId="Equation.DSMT4">
                    <p:embed/>
                  </p:oleObj>
                </mc:Choice>
                <mc:Fallback>
                  <p:oleObj name="Equation" r:id="rId2" imgW="35532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54863" y="204421"/>
                          <a:ext cx="913902" cy="4895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641F8C-9A82-CA65-54EF-4B26E5A46EEF}"/>
              </a:ext>
            </a:extLst>
          </p:cNvPr>
          <p:cNvGrpSpPr/>
          <p:nvPr/>
        </p:nvGrpSpPr>
        <p:grpSpPr>
          <a:xfrm>
            <a:off x="664118" y="3772044"/>
            <a:ext cx="10588487" cy="954105"/>
            <a:chOff x="664118" y="3772044"/>
            <a:chExt cx="10588487" cy="954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4">
                  <a:extLst>
                    <a:ext uri="{FF2B5EF4-FFF2-40B4-BE49-F238E27FC236}">
                      <a16:creationId xmlns:a16="http://schemas.microsoft.com/office/drawing/2014/main" id="{7EA34DC2-6535-B542-B22B-172675BBBE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118" y="3772044"/>
                  <a:ext cx="10588487" cy="954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1438" tIns="45719" rIns="91438" bIns="45719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Đường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thẳng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cắt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hai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đường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thẳng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và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trong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các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góc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tạo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thành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có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một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cặp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góc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đồng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vị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bằng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nhau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(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góc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nhọn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của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ê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ke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)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nên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39" name="Text Box 4">
                  <a:extLst>
                    <a:ext uri="{FF2B5EF4-FFF2-40B4-BE49-F238E27FC236}">
                      <a16:creationId xmlns:a16="http://schemas.microsoft.com/office/drawing/2014/main" id="{7EA34DC2-6535-B542-B22B-172675BBB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4118" y="3772044"/>
                  <a:ext cx="10588487" cy="954105"/>
                </a:xfrm>
                <a:prstGeom prst="rect">
                  <a:avLst/>
                </a:prstGeom>
                <a:blipFill>
                  <a:blip r:embed="rId4"/>
                  <a:stretch>
                    <a:fillRect l="-1209" t="-7051" b="-17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>
                  <a:extLst>
                    <a:ext uri="{FF2B5EF4-FFF2-40B4-BE49-F238E27FC236}">
                      <a16:creationId xmlns:a16="http://schemas.microsoft.com/office/drawing/2014/main" id="{7CE5E888-A7F1-F607-0C36-03157CCC233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1255949"/>
                    </p:ext>
                  </p:extLst>
                </p:nvPr>
              </p:nvGraphicFramePr>
              <p:xfrm>
                <a:off x="8774642" y="4262183"/>
                <a:ext cx="811009" cy="4344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355320" imgH="190440" progId="Equation.DSMT4">
                        <p:embed/>
                      </p:oleObj>
                    </mc:Choice>
                    <mc:Fallback>
                      <p:oleObj name="Equation" r:id="rId5" imgW="35532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774642" y="4262183"/>
                              <a:ext cx="811009" cy="4344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>
                  <a:extLst>
                    <a:ext uri="{FF2B5EF4-FFF2-40B4-BE49-F238E27FC236}">
                      <a16:creationId xmlns:a16="http://schemas.microsoft.com/office/drawing/2014/main" id="{7CE5E888-A7F1-F607-0C36-03157CCC233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0769595"/>
                    </p:ext>
                  </p:extLst>
                </p:nvPr>
              </p:nvGraphicFramePr>
              <p:xfrm>
                <a:off x="8774642" y="4262183"/>
                <a:ext cx="811009" cy="43446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355320" imgH="190440" progId="Equation.DSMT4">
                        <p:embed/>
                      </p:oleObj>
                    </mc:Choice>
                    <mc:Fallback>
                      <p:oleObj name="Equation" r:id="rId7" imgW="35532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774642" y="4262183"/>
                              <a:ext cx="811009" cy="43446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4410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1A157E2-6BC4-37B7-5A2C-BF2224E68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602" y="378587"/>
            <a:ext cx="2276899" cy="6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2F8D954-DA62-E158-A573-72B956F6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098" y="1157008"/>
            <a:ext cx="5052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  </a:t>
            </a:r>
          </a:p>
          <a:p>
            <a:pPr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 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036F5BD5-DF54-AC06-B38D-E87EA74AF641}"/>
              </a:ext>
            </a:extLst>
          </p:cNvPr>
          <p:cNvGrpSpPr>
            <a:grpSpLocks/>
          </p:cNvGrpSpPr>
          <p:nvPr/>
        </p:nvGrpSpPr>
        <p:grpSpPr bwMode="auto">
          <a:xfrm>
            <a:off x="3295324" y="1442759"/>
            <a:ext cx="1941512" cy="1939925"/>
            <a:chOff x="4860" y="2067"/>
            <a:chExt cx="3057" cy="3056"/>
          </a:xfrm>
        </p:grpSpPr>
        <p:sp>
          <p:nvSpPr>
            <p:cNvPr id="5" name="AutoShape 8">
              <a:extLst>
                <a:ext uri="{FF2B5EF4-FFF2-40B4-BE49-F238E27FC236}">
                  <a16:creationId xmlns:a16="http://schemas.microsoft.com/office/drawing/2014/main" id="{539EA7AF-20FA-DE26-DA69-3CB8AA9E1B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861" y="2066"/>
              <a:ext cx="3056" cy="3057"/>
            </a:xfrm>
            <a:prstGeom prst="rtTriangl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6" name="AutoShape 9">
              <a:extLst>
                <a:ext uri="{FF2B5EF4-FFF2-40B4-BE49-F238E27FC236}">
                  <a16:creationId xmlns:a16="http://schemas.microsoft.com/office/drawing/2014/main" id="{88A3AA5D-CF04-13F9-E5A7-B92305CD61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20" y="3327"/>
              <a:ext cx="1260" cy="126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4AC486BB-35EC-E166-173E-A64CA67B5B5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024810" y="1650721"/>
            <a:ext cx="1941513" cy="1939925"/>
            <a:chOff x="4860" y="2067"/>
            <a:chExt cx="3057" cy="3056"/>
          </a:xfrm>
        </p:grpSpPr>
        <p:sp>
          <p:nvSpPr>
            <p:cNvPr id="8" name="AutoShape 12">
              <a:extLst>
                <a:ext uri="{FF2B5EF4-FFF2-40B4-BE49-F238E27FC236}">
                  <a16:creationId xmlns:a16="http://schemas.microsoft.com/office/drawing/2014/main" id="{9A6C6183-FD10-2E6A-4CF3-5218A11943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861" y="2066"/>
              <a:ext cx="3056" cy="3057"/>
            </a:xfrm>
            <a:prstGeom prst="rtTriangl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9" name="AutoShape 13">
              <a:extLst>
                <a:ext uri="{FF2B5EF4-FFF2-40B4-BE49-F238E27FC236}">
                  <a16:creationId xmlns:a16="http://schemas.microsoft.com/office/drawing/2014/main" id="{E08D0CB2-903F-A571-B6CE-EC6F0A3740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20" y="3327"/>
              <a:ext cx="1260" cy="126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</p:grpSp>
      <p:sp>
        <p:nvSpPr>
          <p:cNvPr id="10" name="Line 14">
            <a:extLst>
              <a:ext uri="{FF2B5EF4-FFF2-40B4-BE49-F238E27FC236}">
                <a16:creationId xmlns:a16="http://schemas.microsoft.com/office/drawing/2014/main" id="{55BA6A61-F3B9-428D-AC6E-C264FDBBB6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4048" y="1630082"/>
            <a:ext cx="17526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B43CCDA4-A091-8CCF-4FEB-79FAD54D84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0224" y="1630082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8" descr="Image-0000">
            <a:extLst>
              <a:ext uri="{FF2B5EF4-FFF2-40B4-BE49-F238E27FC236}">
                <a16:creationId xmlns:a16="http://schemas.microsoft.com/office/drawing/2014/main" id="{1A567FC5-64AB-EA2E-7586-0CB97A7B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09" y="1647546"/>
            <a:ext cx="6400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9">
            <a:extLst>
              <a:ext uri="{FF2B5EF4-FFF2-40B4-BE49-F238E27FC236}">
                <a16:creationId xmlns:a16="http://schemas.microsoft.com/office/drawing/2014/main" id="{A220B1D5-C128-0EF9-7743-CE19F4406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5511" y="1630082"/>
            <a:ext cx="3471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rc 21">
            <a:extLst>
              <a:ext uri="{FF2B5EF4-FFF2-40B4-BE49-F238E27FC236}">
                <a16:creationId xmlns:a16="http://schemas.microsoft.com/office/drawing/2014/main" id="{D34977C9-2339-0DE9-6B04-0BCE4F96B1F9}"/>
              </a:ext>
            </a:extLst>
          </p:cNvPr>
          <p:cNvSpPr>
            <a:spLocks/>
          </p:cNvSpPr>
          <p:nvPr/>
        </p:nvSpPr>
        <p:spPr bwMode="auto">
          <a:xfrm rot="11223997">
            <a:off x="4474198" y="1603096"/>
            <a:ext cx="530225" cy="409575"/>
          </a:xfrm>
          <a:custGeom>
            <a:avLst/>
            <a:gdLst>
              <a:gd name="T0" fmla="*/ 2147483646 w 21475"/>
              <a:gd name="T1" fmla="*/ 0 h 16576"/>
              <a:gd name="T2" fmla="*/ 2147483646 w 21475"/>
              <a:gd name="T3" fmla="*/ 2147483646 h 16576"/>
              <a:gd name="T4" fmla="*/ 0 w 21475"/>
              <a:gd name="T5" fmla="*/ 2147483646 h 16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75" h="16576" fill="none" extrusionOk="0">
                <a:moveTo>
                  <a:pt x="13849" y="-1"/>
                </a:moveTo>
                <a:cubicBezTo>
                  <a:pt x="18140" y="3585"/>
                  <a:pt x="20874" y="8696"/>
                  <a:pt x="21475" y="14256"/>
                </a:cubicBezTo>
              </a:path>
              <a:path w="21475" h="16576" stroke="0" extrusionOk="0">
                <a:moveTo>
                  <a:pt x="13849" y="-1"/>
                </a:moveTo>
                <a:cubicBezTo>
                  <a:pt x="18140" y="3585"/>
                  <a:pt x="20874" y="8696"/>
                  <a:pt x="21475" y="14256"/>
                </a:cubicBezTo>
                <a:lnTo>
                  <a:pt x="0" y="16576"/>
                </a:lnTo>
                <a:lnTo>
                  <a:pt x="13849" y="-1"/>
                </a:lnTo>
                <a:close/>
              </a:path>
            </a:pathLst>
          </a:custGeom>
          <a:solidFill>
            <a:srgbClr val="0000FF">
              <a:alpha val="8980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22">
            <a:extLst>
              <a:ext uri="{FF2B5EF4-FFF2-40B4-BE49-F238E27FC236}">
                <a16:creationId xmlns:a16="http://schemas.microsoft.com/office/drawing/2014/main" id="{3040521B-9F49-D725-67F3-565614A47159}"/>
              </a:ext>
            </a:extLst>
          </p:cNvPr>
          <p:cNvSpPr>
            <a:spLocks/>
          </p:cNvSpPr>
          <p:nvPr/>
        </p:nvSpPr>
        <p:spPr bwMode="auto">
          <a:xfrm rot="331273">
            <a:off x="3289923" y="2993746"/>
            <a:ext cx="530225" cy="409575"/>
          </a:xfrm>
          <a:custGeom>
            <a:avLst/>
            <a:gdLst>
              <a:gd name="T0" fmla="*/ 2147483646 w 21475"/>
              <a:gd name="T1" fmla="*/ 0 h 16576"/>
              <a:gd name="T2" fmla="*/ 2147483646 w 21475"/>
              <a:gd name="T3" fmla="*/ 2147483646 h 16576"/>
              <a:gd name="T4" fmla="*/ 0 w 21475"/>
              <a:gd name="T5" fmla="*/ 2147483646 h 16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75" h="16576" fill="none" extrusionOk="0">
                <a:moveTo>
                  <a:pt x="13849" y="-1"/>
                </a:moveTo>
                <a:cubicBezTo>
                  <a:pt x="18140" y="3585"/>
                  <a:pt x="20874" y="8696"/>
                  <a:pt x="21475" y="14256"/>
                </a:cubicBezTo>
              </a:path>
              <a:path w="21475" h="16576" stroke="0" extrusionOk="0">
                <a:moveTo>
                  <a:pt x="13849" y="-1"/>
                </a:moveTo>
                <a:cubicBezTo>
                  <a:pt x="18140" y="3585"/>
                  <a:pt x="20874" y="8696"/>
                  <a:pt x="21475" y="14256"/>
                </a:cubicBezTo>
                <a:lnTo>
                  <a:pt x="0" y="16576"/>
                </a:lnTo>
                <a:lnTo>
                  <a:pt x="13849" y="-1"/>
                </a:lnTo>
                <a:close/>
              </a:path>
            </a:pathLst>
          </a:custGeom>
          <a:solidFill>
            <a:srgbClr val="0000FF">
              <a:alpha val="8980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64E9832-02BC-6CE4-9F43-8FD3F2DB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28" y="3245511"/>
            <a:ext cx="4076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40B836EB-E544-9A48-B1C7-3448A4BC8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638" y="1280118"/>
            <a:ext cx="377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E5C842-78BA-54DC-B46F-F97500CA04AC}"/>
              </a:ext>
            </a:extLst>
          </p:cNvPr>
          <p:cNvGrpSpPr/>
          <p:nvPr/>
        </p:nvGrpSpPr>
        <p:grpSpPr>
          <a:xfrm>
            <a:off x="801756" y="4042573"/>
            <a:ext cx="10588487" cy="954105"/>
            <a:chOff x="801756" y="4042573"/>
            <a:chExt cx="10588487" cy="954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4">
                  <a:extLst>
                    <a:ext uri="{FF2B5EF4-FFF2-40B4-BE49-F238E27FC236}">
                      <a16:creationId xmlns:a16="http://schemas.microsoft.com/office/drawing/2014/main" id="{CE2E5022-8B2C-860E-1030-1A862099E0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1756" y="4042573"/>
                  <a:ext cx="10588487" cy="954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1438" tIns="45719" rIns="91438" bIns="45719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Đường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thẳng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cắt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hai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đường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thẳng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và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trong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các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góc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tạo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thành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có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một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cặp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góc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so le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trong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bằng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nhau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(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góc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nhọn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của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ê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ke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)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nên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19" name="Text Box 4">
                  <a:extLst>
                    <a:ext uri="{FF2B5EF4-FFF2-40B4-BE49-F238E27FC236}">
                      <a16:creationId xmlns:a16="http://schemas.microsoft.com/office/drawing/2014/main" id="{CE2E5022-8B2C-860E-1030-1A862099E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1756" y="4042573"/>
                  <a:ext cx="10588487" cy="954105"/>
                </a:xfrm>
                <a:prstGeom prst="rect">
                  <a:avLst/>
                </a:prstGeom>
                <a:blipFill>
                  <a:blip r:embed="rId4"/>
                  <a:stretch>
                    <a:fillRect l="-1210" t="-6369" b="-165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>
                  <a:extLst>
                    <a:ext uri="{FF2B5EF4-FFF2-40B4-BE49-F238E27FC236}">
                      <a16:creationId xmlns:a16="http://schemas.microsoft.com/office/drawing/2014/main" id="{E779C6D5-9E5D-5DC0-FC89-B40A7FB72F1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84872191"/>
                    </p:ext>
                  </p:extLst>
                </p:nvPr>
              </p:nvGraphicFramePr>
              <p:xfrm>
                <a:off x="9304593" y="4549121"/>
                <a:ext cx="753807" cy="40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355320" imgH="190440" progId="Equation.DSMT4">
                        <p:embed/>
                      </p:oleObj>
                    </mc:Choice>
                    <mc:Fallback>
                      <p:oleObj name="Equation" r:id="rId5" imgW="35532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304593" y="4549121"/>
                              <a:ext cx="753807" cy="4038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>
                  <a:extLst>
                    <a:ext uri="{FF2B5EF4-FFF2-40B4-BE49-F238E27FC236}">
                      <a16:creationId xmlns:a16="http://schemas.microsoft.com/office/drawing/2014/main" id="{E779C6D5-9E5D-5DC0-FC89-B40A7FB72F1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84872191"/>
                    </p:ext>
                  </p:extLst>
                </p:nvPr>
              </p:nvGraphicFramePr>
              <p:xfrm>
                <a:off x="9304593" y="4549121"/>
                <a:ext cx="753807" cy="40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355320" imgH="190440" progId="Equation.DSMT4">
                        <p:embed/>
                      </p:oleObj>
                    </mc:Choice>
                    <mc:Fallback>
                      <p:oleObj name="Equation" r:id="rId7" imgW="35532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304593" y="4549121"/>
                              <a:ext cx="753807" cy="4038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0797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D462A35C-AE00-FF82-2E90-4CCB48F4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191" y="675861"/>
            <a:ext cx="10137913" cy="3710609"/>
          </a:xfrm>
          <a:prstGeom prst="cloudCallout">
            <a:avLst>
              <a:gd name="adj1" fmla="val -24356"/>
              <a:gd name="adj2" fmla="val 62259"/>
            </a:avLst>
          </a:prstGeom>
          <a:solidFill>
            <a:srgbClr val="00FF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7DE969FE-9081-EA5A-89FF-41E4A556456E}"/>
              </a:ext>
            </a:extLst>
          </p:cNvPr>
          <p:cNvSpPr txBox="1"/>
          <p:nvPr/>
        </p:nvSpPr>
        <p:spPr>
          <a:xfrm>
            <a:off x="0" y="40261"/>
            <a:ext cx="1219200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3. HAI ĐƯỜNG THẲNG SONG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B9B21-9F9A-3A4A-F0E3-7D017FF7D5D6}"/>
              </a:ext>
            </a:extLst>
          </p:cNvPr>
          <p:cNvSpPr txBox="1"/>
          <p:nvPr/>
        </p:nvSpPr>
        <p:spPr>
          <a:xfrm>
            <a:off x="506543" y="615805"/>
            <a:ext cx="11685457" cy="52321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TIÊN ĐỀ EUCLID VỀ ĐƯỜNG THẲNG SONG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E5D8D1FF-ACEA-6731-BAD1-16F575F9C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230678" y="4943882"/>
            <a:ext cx="2067339" cy="187385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58A3D22-AF37-D801-1F21-42482D7D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8" y="2428952"/>
            <a:ext cx="3824425" cy="2000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9D1D49-8102-A0EC-F1F4-06EEE5970600}"/>
              </a:ext>
            </a:extLst>
          </p:cNvPr>
          <p:cNvGrpSpPr/>
          <p:nvPr/>
        </p:nvGrpSpPr>
        <p:grpSpPr>
          <a:xfrm>
            <a:off x="506543" y="1169201"/>
            <a:ext cx="10625283" cy="1815880"/>
            <a:chOff x="506543" y="1169201"/>
            <a:chExt cx="10625283" cy="1815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4">
                  <a:extLst>
                    <a:ext uri="{FF2B5EF4-FFF2-40B4-BE49-F238E27FC236}">
                      <a16:creationId xmlns:a16="http://schemas.microsoft.com/office/drawing/2014/main" id="{5593D471-A891-E4FF-9D8E-0768822D84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6543" y="1169201"/>
                  <a:ext cx="10625283" cy="18158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1438" tIns="45719" rIns="91438" bIns="45719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b="1" dirty="0">
                      <a:solidFill>
                        <a:schemeClr val="tx1"/>
                      </a:solidFill>
                      <a:latin typeface="Times New Roman" pitchFamily="18" charset="0"/>
                    </a:rPr>
                    <a:t>Bài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tập</a:t>
                  </a:r>
                  <a:r>
                    <a:rPr lang="en-US" b="1" dirty="0">
                      <a:solidFill>
                        <a:schemeClr val="tx1"/>
                      </a:solidFill>
                      <a:latin typeface="Times New Roman" pitchFamily="18" charset="0"/>
                    </a:rPr>
                    <a:t>: 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- Cho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vẽ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đường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thẳng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Times New Roman" pitchFamily="18" charset="0"/>
                    </a:rPr>
                    <a:t>đi</a:t>
                  </a:r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Times New Roman" pitchFamily="18" charset="0"/>
                    </a:rPr>
                    <a:t> và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Times New Roman" pitchFamily="18" charset="0"/>
                    </a:rPr>
                    <a:t>              - </a:t>
                  </a:r>
                  <a:r>
                    <a:rPr lang="en-US" dirty="0" err="1">
                      <a:latin typeface="Times New Roman" pitchFamily="18" charset="0"/>
                    </a:rPr>
                    <a:t>Vẽ</a:t>
                  </a:r>
                  <a:r>
                    <a:rPr lang="en-US" dirty="0"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</a:rPr>
                    <a:t>được</a:t>
                  </a:r>
                  <a:r>
                    <a:rPr lang="en-US" dirty="0">
                      <a:latin typeface="Times New Roman" pitchFamily="18" charset="0"/>
                    </a:rPr>
                    <a:t> bao </a:t>
                  </a:r>
                  <a:r>
                    <a:rPr lang="en-US" dirty="0" err="1">
                      <a:latin typeface="Times New Roman" pitchFamily="18" charset="0"/>
                    </a:rPr>
                    <a:t>nhiêu</a:t>
                  </a:r>
                  <a:r>
                    <a:rPr lang="en-US" dirty="0"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</a:rPr>
                    <a:t>đường</a:t>
                  </a:r>
                  <a:r>
                    <a:rPr lang="en-US" dirty="0"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</a:rPr>
                    <a:t>thẳng</a:t>
                  </a:r>
                  <a:r>
                    <a:rPr lang="en-US" dirty="0"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</a:rPr>
                    <a:t>như</a:t>
                  </a:r>
                  <a:r>
                    <a:rPr lang="en-US" dirty="0"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</a:rPr>
                    <a:t>vậy</a:t>
                  </a:r>
                  <a:r>
                    <a:rPr lang="en-US" dirty="0">
                      <a:latin typeface="Times New Roman" pitchFamily="18" charset="0"/>
                    </a:rPr>
                    <a:t>?         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 Box 4">
                  <a:extLst>
                    <a:ext uri="{FF2B5EF4-FFF2-40B4-BE49-F238E27FC236}">
                      <a16:creationId xmlns:a16="http://schemas.microsoft.com/office/drawing/2014/main" id="{5593D471-A891-E4FF-9D8E-0768822D8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543" y="1169201"/>
                  <a:ext cx="10625283" cy="1815880"/>
                </a:xfrm>
                <a:prstGeom prst="rect">
                  <a:avLst/>
                </a:prstGeom>
                <a:blipFill>
                  <a:blip r:embed="rId4"/>
                  <a:stretch>
                    <a:fillRect l="-1147" t="-369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4">
                  <a:extLst>
                    <a:ext uri="{FF2B5EF4-FFF2-40B4-BE49-F238E27FC236}">
                      <a16:creationId xmlns:a16="http://schemas.microsoft.com/office/drawing/2014/main" id="{07ABDB43-FEC1-DAF9-DC3B-A1CFC7AD061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06671709"/>
                    </p:ext>
                  </p:extLst>
                </p:nvPr>
              </p:nvGraphicFramePr>
              <p:xfrm>
                <a:off x="8261073" y="1219529"/>
                <a:ext cx="798282" cy="42765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355320" imgH="190440" progId="Equation.DSMT4">
                        <p:embed/>
                      </p:oleObj>
                    </mc:Choice>
                    <mc:Fallback>
                      <p:oleObj name="Equation" r:id="rId5" imgW="35532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261073" y="1219529"/>
                              <a:ext cx="798282" cy="42765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ct 4">
                  <a:extLst>
                    <a:ext uri="{FF2B5EF4-FFF2-40B4-BE49-F238E27FC236}">
                      <a16:creationId xmlns:a16="http://schemas.microsoft.com/office/drawing/2014/main" id="{07ABDB43-FEC1-DAF9-DC3B-A1CFC7AD061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8123501"/>
                    </p:ext>
                  </p:extLst>
                </p:nvPr>
              </p:nvGraphicFramePr>
              <p:xfrm>
                <a:off x="8261073" y="1219529"/>
                <a:ext cx="798282" cy="42765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355320" imgH="190440" progId="Equation.DSMT4">
                        <p:embed/>
                      </p:oleObj>
                    </mc:Choice>
                    <mc:Fallback>
                      <p:oleObj name="Equation" r:id="rId7" imgW="35532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261073" y="1219529"/>
                              <a:ext cx="798282" cy="42765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5C3C3A-B149-219B-1457-A6A08295989E}"/>
              </a:ext>
            </a:extLst>
          </p:cNvPr>
          <p:cNvGrpSpPr/>
          <p:nvPr/>
        </p:nvGrpSpPr>
        <p:grpSpPr>
          <a:xfrm>
            <a:off x="848045" y="4648609"/>
            <a:ext cx="9568163" cy="523218"/>
            <a:chOff x="848045" y="4648609"/>
            <a:chExt cx="9568163" cy="523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4">
                  <a:extLst>
                    <a:ext uri="{FF2B5EF4-FFF2-40B4-BE49-F238E27FC236}">
                      <a16:creationId xmlns:a16="http://schemas.microsoft.com/office/drawing/2014/main" id="{F7ACCDAF-57FC-70E3-E454-D8C457AA4B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8045" y="4648609"/>
                  <a:ext cx="9568163" cy="523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1438" tIns="45719" rIns="91438" bIns="45719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b="0" dirty="0"/>
                    <a:t>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</m:oMath>
                  </a14:m>
                  <a:r>
                    <a:rPr lang="en-US" b="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thẳng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dirty="0"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</a:rPr>
                    <a:t>đi</a:t>
                  </a:r>
                  <a:r>
                    <a:rPr lang="en-US" dirty="0">
                      <a:latin typeface="Times New Roman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</a:rPr>
                    <a:t>và</a:t>
                  </a:r>
                  <a:r>
                    <a:rPr lang="en-US" dirty="0">
                      <a:latin typeface="Times New Roman" pitchFamily="18" charset="0"/>
                    </a:rPr>
                    <a:t>         </a:t>
                  </a:r>
                  <a:r>
                    <a:rPr lang="en-US" dirty="0" err="1">
                      <a:latin typeface="Times New Roman" pitchFamily="18" charset="0"/>
                    </a:rPr>
                    <a:t>là</a:t>
                  </a:r>
                  <a:r>
                    <a:rPr lang="en-US" dirty="0"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</a:rPr>
                    <a:t>duy</a:t>
                  </a:r>
                  <a:r>
                    <a:rPr lang="en-US" dirty="0">
                      <a:latin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</a:rPr>
                    <a:t>nhất</a:t>
                  </a:r>
                  <a:r>
                    <a:rPr lang="en-US" dirty="0">
                      <a:latin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Text Box 4">
                  <a:extLst>
                    <a:ext uri="{FF2B5EF4-FFF2-40B4-BE49-F238E27FC236}">
                      <a16:creationId xmlns:a16="http://schemas.microsoft.com/office/drawing/2014/main" id="{F7ACCDAF-57FC-70E3-E454-D8C457AA4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8045" y="4648609"/>
                  <a:ext cx="9568163" cy="523218"/>
                </a:xfrm>
                <a:prstGeom prst="rect">
                  <a:avLst/>
                </a:prstGeom>
                <a:blipFill>
                  <a:blip r:embed="rId9"/>
                  <a:stretch>
                    <a:fillRect t="-14118" b="-3176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" name="Object 16">
                  <a:extLst>
                    <a:ext uri="{FF2B5EF4-FFF2-40B4-BE49-F238E27FC236}">
                      <a16:creationId xmlns:a16="http://schemas.microsoft.com/office/drawing/2014/main" id="{E12C8EB2-21F4-BE7B-5B2F-BF93985DAEC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55069859"/>
                    </p:ext>
                  </p:extLst>
                </p:nvPr>
              </p:nvGraphicFramePr>
              <p:xfrm>
                <a:off x="6928055" y="4691513"/>
                <a:ext cx="755855" cy="43607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0" imgW="330120" imgH="190440" progId="Equation.DSMT4">
                        <p:embed/>
                      </p:oleObj>
                    </mc:Choice>
                    <mc:Fallback>
                      <p:oleObj name="Equation" r:id="rId10" imgW="33012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928055" y="4691513"/>
                              <a:ext cx="755855" cy="43607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" name="Object 16">
                  <a:extLst>
                    <a:ext uri="{FF2B5EF4-FFF2-40B4-BE49-F238E27FC236}">
                      <a16:creationId xmlns:a16="http://schemas.microsoft.com/office/drawing/2014/main" id="{E12C8EB2-21F4-BE7B-5B2F-BF93985DAEC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0087209"/>
                    </p:ext>
                  </p:extLst>
                </p:nvPr>
              </p:nvGraphicFramePr>
              <p:xfrm>
                <a:off x="6928055" y="4691513"/>
                <a:ext cx="755855" cy="43607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2" imgW="330120" imgH="190440" progId="Equation.DSMT4">
                        <p:embed/>
                      </p:oleObj>
                    </mc:Choice>
                    <mc:Fallback>
                      <p:oleObj name="Equation" r:id="rId12" imgW="33012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928055" y="4691513"/>
                              <a:ext cx="755855" cy="43607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9852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727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Đăng Lê</dc:creator>
  <cp:lastModifiedBy>Vân Anh</cp:lastModifiedBy>
  <cp:revision>37</cp:revision>
  <dcterms:created xsi:type="dcterms:W3CDTF">2022-07-12T15:35:21Z</dcterms:created>
  <dcterms:modified xsi:type="dcterms:W3CDTF">2023-05-31T14:29:15Z</dcterms:modified>
</cp:coreProperties>
</file>