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743f94328a994a8b" Type="http://schemas.microsoft.com/office/2007/relationships/ui/extensibility" Target="customUI/customUI14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26" r:id="rId2"/>
    <p:sldId id="483" r:id="rId3"/>
    <p:sldId id="351" r:id="rId4"/>
    <p:sldId id="576" r:id="rId5"/>
    <p:sldId id="577" r:id="rId6"/>
    <p:sldId id="581" r:id="rId7"/>
    <p:sldId id="582" r:id="rId8"/>
    <p:sldId id="583" r:id="rId9"/>
    <p:sldId id="584" r:id="rId10"/>
    <p:sldId id="484" r:id="rId11"/>
    <p:sldId id="596" r:id="rId12"/>
    <p:sldId id="494" r:id="rId13"/>
    <p:sldId id="578" r:id="rId14"/>
    <p:sldId id="304" r:id="rId15"/>
    <p:sldId id="325" r:id="rId16"/>
    <p:sldId id="257" r:id="rId17"/>
    <p:sldId id="34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/>
  <p:cmAuthor id="2" name="ADMIN" initials="A" lastIdx="2" clrIdx="1"/>
  <p:cmAuthor id="3" name="Admin" initials="A" lastIdx="2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65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8T14:35:18.512" idx="23">
    <p:pos x="5328" y="1309"/>
    <p:text>thiếu HÌNH 13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Relationship Id="rId22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5" y="-6865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55052" y="1581150"/>
            <a:ext cx="64707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NHẬT.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LẬP PHƯƠNG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666" y="819150"/>
            <a:ext cx="2600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 BÀI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4"/>
          <p:cNvSpPr/>
          <p:nvPr/>
        </p:nvSpPr>
        <p:spPr>
          <a:xfrm>
            <a:off x="2819400" y="15113"/>
            <a:ext cx="61259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TRỰC QUAN</a:t>
            </a:r>
          </a:p>
        </p:txBody>
      </p:sp>
      <p:sp>
        <p:nvSpPr>
          <p:cNvPr id="8" name="Rectangle 5"/>
          <p:cNvSpPr/>
          <p:nvPr/>
        </p:nvSpPr>
        <p:spPr>
          <a:xfrm>
            <a:off x="31631" y="104302"/>
            <a:ext cx="267445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</a:t>
            </a:r>
          </a:p>
        </p:txBody>
      </p:sp>
      <p:sp>
        <p:nvSpPr>
          <p:cNvPr id="9" name="Hình chữ nhật 8"/>
          <p:cNvSpPr/>
          <p:nvPr/>
        </p:nvSpPr>
        <p:spPr>
          <a:xfrm>
            <a:off x="2133600" y="3181350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5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55473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Ví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dụ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1:</a:t>
            </a:r>
          </a:p>
          <a:p>
            <a:pPr algn="just"/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Một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sữa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dạng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13)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với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kích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thước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đáy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lần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lượt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4 cm, 5 cm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chiều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cao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12cm.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Tính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diện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tích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xung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quanh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thể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tích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sữa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endParaRPr lang="en-US" sz="2800" dirty="0"/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33515"/>
            <a:ext cx="1905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8229600" y="3863295"/>
            <a:ext cx="1280205" cy="12802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05798" y="1752600"/>
            <a:ext cx="74732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Giải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204" y="2099608"/>
            <a:ext cx="644118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sữa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4867" y="2589490"/>
            <a:ext cx="5517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xung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sữa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046288" y="3113088"/>
          <a:ext cx="36655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392000" imgH="12192000" progId="Equation.DSMT4">
                  <p:embed/>
                </p:oleObj>
              </mc:Choice>
              <mc:Fallback>
                <p:oleObj name="Equation" r:id="rId4" imgW="88392000" imgH="12192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113088"/>
                        <a:ext cx="366553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990600" y="3601685"/>
            <a:ext cx="381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 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085778" y="4124905"/>
          <a:ext cx="28400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970400" imgH="12192000" progId="Equation.DSMT4">
                  <p:embed/>
                </p:oleObj>
              </mc:Choice>
              <mc:Fallback>
                <p:oleObj name="Equation" r:id="rId6" imgW="67970400" imgH="12192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778" y="4124905"/>
                        <a:ext cx="2840038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6"/>
          <p:cNvSpPr/>
          <p:nvPr/>
        </p:nvSpPr>
        <p:spPr>
          <a:xfrm>
            <a:off x="6781800" y="4705350"/>
            <a:ext cx="15341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i="1" dirty="0">
                <a:latin typeface="Times New Roman" panose="02020603050405020304"/>
                <a:ea typeface="Times New Roman" panose="02020603050405020304"/>
              </a:rPr>
              <a:t> 13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9015"/>
            <a:ext cx="9067800" cy="2362185"/>
            <a:chOff x="0" y="9015"/>
            <a:chExt cx="9067800" cy="236218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895600" y="1873519"/>
            <a:ext cx="884237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640800" imgH="10972800" progId="Equation.DSMT4">
                    <p:embed/>
                  </p:oleObj>
                </mc:Choice>
                <mc:Fallback>
                  <p:oleObj name="Equation" r:id="rId4" imgW="21640800" imgH="10972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5600" y="1873519"/>
                          <a:ext cx="884237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0" y="9015"/>
              <a:ext cx="9067800" cy="2362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fr-FR" sz="2800" b="1" dirty="0" err="1">
                  <a:latin typeface="Times New Roman" panose="02020603050405020304"/>
                  <a:ea typeface="Times New Roman" panose="02020603050405020304"/>
                </a:rPr>
                <a:t>Bài</a:t>
              </a:r>
              <a:r>
                <a:rPr lang="fr-FR" sz="2800" b="1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b="1" dirty="0" err="1">
                  <a:latin typeface="Times New Roman" panose="02020603050405020304"/>
                  <a:ea typeface="Times New Roman" panose="02020603050405020304"/>
                </a:rPr>
                <a:t>toán</a:t>
              </a:r>
              <a:r>
                <a:rPr lang="fr-FR" sz="2800" b="1" dirty="0">
                  <a:latin typeface="Times New Roman" panose="02020603050405020304"/>
                  <a:ea typeface="Times New Roman" panose="02020603050405020304"/>
                </a:rPr>
                <a:t>: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Một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bể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nước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hình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hộp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chữ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nhật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có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kích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thước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trong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lòng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fr-FR" sz="2800" dirty="0" err="1">
                  <a:latin typeface="Times New Roman" panose="02020603050405020304"/>
                  <a:ea typeface="Times New Roman" panose="02020603050405020304"/>
                </a:rPr>
                <a:t>bể</a:t>
              </a:r>
              <a:r>
                <a:rPr lang="fr-FR" sz="2800" dirty="0">
                  <a:latin typeface="Times New Roman" panose="02020603050405020304"/>
                  <a:ea typeface="Times New Roman" panose="02020603050405020304"/>
                </a:rPr>
                <a:t> là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chiều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dài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3 m,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chiều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rộng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2 m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và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chiều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cao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1 m.</a:t>
              </a:r>
            </a:p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a)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Tính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diện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tích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xung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quanh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của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bể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.</a:t>
              </a:r>
            </a:p>
            <a:p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b)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Khi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bể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không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có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nước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người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ta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mở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vòi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nước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chảy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vào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bể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,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mỗi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giờ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chảy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được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          .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Hỏi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sau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mấy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giờ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bể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sẽ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đầy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latin typeface="Times New Roman" panose="02020603050405020304"/>
                  <a:ea typeface="Times New Roman" panose="02020603050405020304"/>
                </a:rPr>
                <a:t>nước</a:t>
              </a:r>
              <a:r>
                <a:rPr lang="en-US" sz="2800" dirty="0">
                  <a:latin typeface="Times New Roman" panose="02020603050405020304"/>
                  <a:ea typeface="Times New Roman" panose="02020603050405020304"/>
                </a:rPr>
                <a:t>.</a:t>
              </a:r>
              <a:endParaRPr lang="en-US" sz="2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657600" y="2267617"/>
            <a:ext cx="74732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Giải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339" y="2571750"/>
            <a:ext cx="647004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bể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nước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427" y="3097351"/>
            <a:ext cx="510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xung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bể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957083"/>
              </p:ext>
            </p:extLst>
          </p:nvPr>
        </p:nvGraphicFramePr>
        <p:xfrm>
          <a:off x="5795756" y="3148314"/>
          <a:ext cx="31718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504800" imgH="12192000" progId="Equation.DSMT4">
                  <p:embed/>
                </p:oleObj>
              </mc:Choice>
              <mc:Fallback>
                <p:oleObj name="Equation" r:id="rId6" imgW="76504800" imgH="12192000" progId="Equation.DSMT4">
                  <p:embed/>
                  <p:pic>
                    <p:nvPicPr>
                      <p:cNvPr id="0" name="Picture 13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756" y="3148314"/>
                        <a:ext cx="31718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859858" y="3714750"/>
            <a:ext cx="4046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 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180281"/>
              </p:ext>
            </p:extLst>
          </p:nvPr>
        </p:nvGraphicFramePr>
        <p:xfrm>
          <a:off x="4743671" y="3762362"/>
          <a:ext cx="22161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035200" imgH="12192000" progId="Equation.DSMT4">
                  <p:embed/>
                </p:oleObj>
              </mc:Choice>
              <mc:Fallback>
                <p:oleObj name="Equation" r:id="rId8" imgW="53035200" imgH="12192000" progId="Equation.DSMT4">
                  <p:embed/>
                  <p:pic>
                    <p:nvPicPr>
                      <p:cNvPr id="0" name="Picture 13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671" y="3762362"/>
                        <a:ext cx="221615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38427" y="4324350"/>
            <a:ext cx="7592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                (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 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95957"/>
              </p:ext>
            </p:extLst>
          </p:nvPr>
        </p:nvGraphicFramePr>
        <p:xfrm>
          <a:off x="5957712" y="4473033"/>
          <a:ext cx="1155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736800" imgH="7924800" progId="Equation.DSMT4">
                  <p:embed/>
                </p:oleObj>
              </mc:Choice>
              <mc:Fallback>
                <p:oleObj name="Equation" r:id="rId10" imgW="27736800" imgH="7924800" progId="Equation.DSMT4">
                  <p:embed/>
                  <p:pic>
                    <p:nvPicPr>
                      <p:cNvPr id="0" name="Picture 134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57712" y="4473033"/>
                        <a:ext cx="1155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228600" y="4202634"/>
            <a:ext cx="940866" cy="940866"/>
          </a:xfrm>
          <a:prstGeom prst="rect">
            <a:avLst/>
          </a:prstGeom>
        </p:spPr>
      </p:pic>
      <p:pic>
        <p:nvPicPr>
          <p:cNvPr id="2" name="3 Minute Timer with Music for Kids! Countdown Videos HD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81" y="3620571"/>
            <a:ext cx="983870" cy="55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9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76350"/>
            <a:ext cx="596265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19200" y="1153537"/>
            <a:ext cx="56381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toàn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dung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II, III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alt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– T 80.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/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sz="1050"/>
          </a:p>
        </p:txBody>
      </p:sp>
      <p:sp>
        <p:nvSpPr>
          <p:cNvPr id="7" name="Google Shape;163;p20"/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sz="1050"/>
          </a:p>
        </p:txBody>
      </p:sp>
      <p:sp>
        <p:nvSpPr>
          <p:cNvPr id="8" name="Google Shape;157;p20"/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sz="10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3338" y="1134130"/>
            <a:ext cx="1063112" cy="523220"/>
          </a:xfrm>
          <a:prstGeom prst="rect">
            <a:avLst/>
          </a:prstGeom>
          <a:solidFill>
            <a:srgbClr val="ED7D31">
              <a:lumMod val="75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10" y="-109840"/>
            <a:ext cx="1005190" cy="1005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970" y="1190461"/>
            <a:ext cx="591264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        +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Vẽ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giấy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kẻ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ô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vuông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6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như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1 (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đã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chuẩn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bị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ở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).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Cắt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rời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hai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đường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viền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vẽ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gấp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lại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để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được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khối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như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2.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197601" y="3184173"/>
            <a:ext cx="1421130" cy="1082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44" y="3429803"/>
            <a:ext cx="5988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Quan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sát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2,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nêu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số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số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số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đỉnh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</a:t>
            </a:r>
            <a:endParaRPr lang="en-US" sz="28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" y="4423128"/>
            <a:ext cx="867096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i="1" dirty="0" err="1">
                <a:latin typeface="Times New Roman" panose="02020603050405020304"/>
                <a:ea typeface="Times New Roman" panose="02020603050405020304"/>
              </a:rPr>
              <a:t>Nhận</a:t>
            </a:r>
            <a:r>
              <a:rPr lang="en-US" sz="2800" b="1" i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i="1" dirty="0" err="1">
                <a:latin typeface="Times New Roman" panose="02020603050405020304"/>
                <a:ea typeface="Times New Roman" panose="02020603050405020304"/>
              </a:rPr>
              <a:t>xét</a:t>
            </a:r>
            <a:r>
              <a:rPr lang="en-US" sz="2800" b="1" i="1" dirty="0"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6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12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8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đỉnh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-4763" y="514350"/>
            <a:ext cx="3249608" cy="523220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943600" y="1047750"/>
            <a:ext cx="3156585" cy="1861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0" y="1916884"/>
            <a:ext cx="3962400" cy="28646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460728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Quan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sát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3 SGK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trang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76.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Đọc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tên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đỉnh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.</a:t>
            </a:r>
            <a:endParaRPr lang="en-US" sz="28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103"/>
            <a:ext cx="1066800" cy="523220"/>
          </a:xfrm>
          <a:prstGeom prst="rect">
            <a:avLst/>
          </a:prstGeom>
          <a:solidFill>
            <a:srgbClr val="ED7D31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99438" y="463354"/>
            <a:ext cx="7839762" cy="954107"/>
            <a:chOff x="91687" y="955040"/>
            <a:chExt cx="5398294" cy="924292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91687" y="955040"/>
              <a:ext cx="5398294" cy="92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/>
                  <a:ea typeface="Times New Roman" panose="02020603050405020304"/>
                </a:rPr>
                <a:t>Quan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/>
                  <a:ea typeface="Times New Roman" panose="02020603050405020304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/>
                  <a:ea typeface="Times New Roman" panose="02020603050405020304"/>
                </a:rPr>
                <a:t>sát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/>
                  <a:ea typeface="Times New Roman" panose="02020603050405020304"/>
                </a:rPr>
                <a:t> h</a:t>
              </a:r>
              <a:r>
                <a:rPr kumimoji="0" lang="fr-FR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ình</a:t>
              </a:r>
              <a:r>
                <a:rPr kumimoji="0" lang="fr-FR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fr-FR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kumimoji="0" lang="fr-FR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fr-FR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fr-FR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fr-FR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kumimoji="0" lang="fr-FR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   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8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fr-FR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fr-FR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149465"/>
                </p:ext>
              </p:extLst>
            </p:nvPr>
          </p:nvGraphicFramePr>
          <p:xfrm>
            <a:off x="3010787" y="1122553"/>
            <a:ext cx="1849557" cy="250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425700" imgH="316865" progId="Equation.DSMT4">
                    <p:embed/>
                  </p:oleObj>
                </mc:Choice>
                <mc:Fallback>
                  <p:oleObj name="Equation" r:id="rId3" imgW="2425700" imgH="316865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787" y="1122553"/>
                          <a:ext cx="1849557" cy="2509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0" y="479103"/>
            <a:ext cx="1063112" cy="523220"/>
          </a:xfrm>
          <a:prstGeom prst="rect">
            <a:avLst/>
          </a:prstGeom>
          <a:solidFill>
            <a:srgbClr val="ED7D31">
              <a:lumMod val="75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65306" y="1517650"/>
          <a:ext cx="87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26400" imgH="6705600" progId="Equation.DSMT4">
                  <p:embed/>
                </p:oleObj>
              </mc:Choice>
              <mc:Fallback>
                <p:oleObj name="Equation" r:id="rId5" imgW="20726400" imgH="670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306" y="1517650"/>
                        <a:ext cx="876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38517" y="1508918"/>
          <a:ext cx="112871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432000" imgH="7010400" progId="Equation.DSMT4">
                  <p:embed/>
                </p:oleObj>
              </mc:Choice>
              <mc:Fallback>
                <p:oleObj name="Equation" r:id="rId7" imgW="27432000" imgH="7010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517" y="1508918"/>
                        <a:ext cx="1128713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63565" y="1995626"/>
          <a:ext cx="10160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384000" imgH="8229600" progId="Equation.DSMT4">
                  <p:embed/>
                </p:oleObj>
              </mc:Choice>
              <mc:Fallback>
                <p:oleObj name="Equation" r:id="rId9" imgW="24384000" imgH="822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565" y="1995626"/>
                        <a:ext cx="10160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52800" y="1994039"/>
          <a:ext cx="10477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298400" imgH="8229600" progId="Equation.DSMT4">
                  <p:embed/>
                </p:oleObj>
              </mc:Choice>
              <mc:Fallback>
                <p:oleObj name="Equation" r:id="rId11" imgW="25298400" imgH="822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94039"/>
                        <a:ext cx="104775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95800" y="1994039"/>
          <a:ext cx="11557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736800" imgH="8229600" progId="Equation.DSMT4">
                  <p:embed/>
                </p:oleObj>
              </mc:Choice>
              <mc:Fallback>
                <p:oleObj name="Equation" r:id="rId13" imgW="27736800" imgH="822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94039"/>
                        <a:ext cx="1155700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60244" y="1984751"/>
          <a:ext cx="10620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603200" imgH="6705600" progId="Equation.DSMT4">
                  <p:embed/>
                </p:oleObj>
              </mc:Choice>
              <mc:Fallback>
                <p:oleObj name="Equation" r:id="rId15" imgW="25603200" imgH="670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244" y="1984751"/>
                        <a:ext cx="1062037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9049" y="1395740"/>
            <a:ext cx="5594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……….,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0" y="1918960"/>
            <a:ext cx="4062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718" y="2315557"/>
            <a:ext cx="42017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6668" y="2817346"/>
            <a:ext cx="42017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9525" y="3317169"/>
            <a:ext cx="35557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0" y="3840389"/>
            <a:ext cx="46057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399695" y="2400954"/>
          <a:ext cx="50688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7652800" imgH="7924800" progId="Equation.DSMT4">
                  <p:embed/>
                </p:oleObj>
              </mc:Choice>
              <mc:Fallback>
                <p:oleObj name="Equation" r:id="rId17" imgW="117652800" imgH="79248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695" y="2400954"/>
                        <a:ext cx="506888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380238" y="2919173"/>
          <a:ext cx="23701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5473600" imgH="8229600" progId="Equation.DSMT4">
                  <p:embed/>
                </p:oleObj>
              </mc:Choice>
              <mc:Fallback>
                <p:oleObj name="Equation" r:id="rId19" imgW="55473600" imgH="8229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238" y="2919173"/>
                        <a:ext cx="2370138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725613" y="3416854"/>
          <a:ext cx="28463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848610" imgH="326390" progId="Equation.DSMT4">
                  <p:embed/>
                </p:oleObj>
              </mc:Choice>
              <mc:Fallback>
                <p:oleObj name="Equation" r:id="rId21" imgW="2848610" imgH="326390" progId="Equation.DSMT4">
                  <p:embed/>
                  <p:pic>
                    <p:nvPicPr>
                      <p:cNvPr id="0" name="Picture 253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25613" y="3416854"/>
                        <a:ext cx="2846387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750134" y="3936899"/>
          <a:ext cx="2514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0350400" imgH="7924800" progId="Equation.DSMT4">
                  <p:embed/>
                </p:oleObj>
              </mc:Choice>
              <mc:Fallback>
                <p:oleObj name="Equation" r:id="rId23" imgW="60350400" imgH="7924800" progId="Equation.DSMT4">
                  <p:embed/>
                  <p:pic>
                    <p:nvPicPr>
                      <p:cNvPr id="0" name="Picture 253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50134" y="3936899"/>
                        <a:ext cx="2514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67509"/>
            <a:ext cx="3173901" cy="23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255" y="1086981"/>
            <a:ext cx="40247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em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quan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sát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phấn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ở 1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số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vị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trí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và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cho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biết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thể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nhìn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thấy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toàn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bộ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đỉnh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phấn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latin typeface="Times New Roman" panose="02020603050405020304"/>
                <a:ea typeface="Times New Roman" panose="02020603050405020304"/>
              </a:rPr>
              <a:t>không</a:t>
            </a:r>
            <a:r>
              <a:rPr lang="en-US" sz="2800" dirty="0">
                <a:latin typeface="Times New Roman" panose="02020603050405020304"/>
                <a:ea typeface="Times New Roman" panose="02020603050405020304"/>
              </a:rPr>
              <a:t>?</a:t>
            </a:r>
            <a:endParaRPr lang="en-US" sz="28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9302"/>
            <a:ext cx="2321285" cy="323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79103"/>
            <a:ext cx="1063112" cy="523220"/>
          </a:xfrm>
          <a:prstGeom prst="rect">
            <a:avLst/>
          </a:prstGeom>
          <a:solidFill>
            <a:srgbClr val="ED7D31">
              <a:lumMod val="75000"/>
            </a:srgbClr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3840427"/>
            <a:ext cx="7254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=&gt; Ta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không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thể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nhìn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thấy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toàn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bộ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đỉnh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của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phấn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đó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được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2038350"/>
            <a:ext cx="4114800" cy="2629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824" y="1002323"/>
            <a:ext cx="8763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Chú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ý :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Để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nhận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dạng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tốt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hơn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người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ta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vẽ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không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nhìn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thấy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bằng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nét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đứt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như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4b).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79103"/>
            <a:ext cx="1063112" cy="523220"/>
          </a:xfrm>
          <a:prstGeom prst="rect">
            <a:avLst/>
          </a:prstGeom>
          <a:solidFill>
            <a:srgbClr val="ED7D31">
              <a:lumMod val="75000"/>
            </a:srgbClr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9103"/>
            <a:ext cx="1063112" cy="523220"/>
          </a:xfrm>
          <a:prstGeom prst="rect">
            <a:avLst/>
          </a:prstGeom>
          <a:solidFill>
            <a:srgbClr val="ED7D31">
              <a:lumMod val="75000"/>
            </a:srgbClr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955294"/>
            <a:ext cx="3657600" cy="2289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3575" y="479103"/>
            <a:ext cx="447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961003"/>
            <a:ext cx="4003019" cy="523220"/>
            <a:chOff x="-71437" y="1014229"/>
            <a:chExt cx="4003019" cy="52322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037060" y="1145381"/>
            <a:ext cx="1125537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6822400" imgH="6400800" progId="Equation.DSMT4">
                    <p:embed/>
                  </p:oleObj>
                </mc:Choice>
                <mc:Fallback>
                  <p:oleObj name="Equation" r:id="rId3" imgW="26822400" imgH="6400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7060" y="1145381"/>
                          <a:ext cx="1125537" cy="261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-71437" y="1014229"/>
              <a:ext cx="400301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1787" y="1391305"/>
            <a:ext cx="3699126" cy="523220"/>
            <a:chOff x="386493" y="1092939"/>
            <a:chExt cx="3699126" cy="523220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86493" y="1266066"/>
            <a:ext cx="1125537" cy="26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822400" imgH="6400800" progId="Equation.DSMT4">
                    <p:embed/>
                  </p:oleObj>
                </mc:Choice>
                <mc:Fallback>
                  <p:oleObj name="Equation" r:id="rId5" imgW="26822400" imgH="6400800" progId="Equation.DSMT4">
                    <p:embed/>
                    <p:pic>
                      <p:nvPicPr>
                        <p:cNvPr id="0" name="Picture 4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493" y="1266066"/>
                          <a:ext cx="1125537" cy="261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1406681" y="1092939"/>
              <a:ext cx="267893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44397" y="1885950"/>
            <a:ext cx="3873176" cy="954107"/>
            <a:chOff x="-47626" y="1975307"/>
            <a:chExt cx="3873176" cy="954107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-47626" y="1975307"/>
              <a:ext cx="3873176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So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endPara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800" b="0" i="0" u="none" strike="noStrike" cap="none" normalizeH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?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12049" y="2586514"/>
            <a:ext cx="16002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8404800" imgH="8229600" progId="Equation.DSMT4">
                    <p:embed/>
                  </p:oleObj>
                </mc:Choice>
                <mc:Fallback>
                  <p:oleObj name="Equation" r:id="rId7" imgW="38404800" imgH="8229600" progId="Equation.DSMT4">
                    <p:embed/>
                    <p:pic>
                      <p:nvPicPr>
                        <p:cNvPr id="0" name="Picture 424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2049" y="2586514"/>
                          <a:ext cx="16002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2939924"/>
          <a:ext cx="143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442400" imgH="8229600" progId="Equation.DSMT4">
                  <p:embed/>
                </p:oleObj>
              </mc:Choice>
              <mc:Fallback>
                <p:oleObj name="Equation" r:id="rId9" imgW="34442400" imgH="8229600" progId="Equation.DSMT4">
                  <p:embed/>
                  <p:pic>
                    <p:nvPicPr>
                      <p:cNvPr id="0" name="Picture 424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2939924"/>
                        <a:ext cx="1435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324100" y="3486150"/>
            <a:ext cx="5105400" cy="1488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Nhận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xét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>
              <a:lnSpc>
                <a:spcPct val="115000"/>
              </a:lnSpc>
            </a:pP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mặt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đều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là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+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Các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cạnh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bên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bằng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spc="-7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nhau</a:t>
            </a:r>
            <a:r>
              <a:rPr lang="en-US" sz="2800" spc="-7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9103"/>
            <a:ext cx="1063112" cy="523220"/>
          </a:xfrm>
          <a:prstGeom prst="rect">
            <a:avLst/>
          </a:prstGeom>
          <a:solidFill>
            <a:srgbClr val="ED7D31">
              <a:lumMod val="75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*HĐ3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410199" y="1352550"/>
            <a:ext cx="3329940" cy="2438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1642" y="456902"/>
            <a:ext cx="6853158" cy="954107"/>
            <a:chOff x="1068309" y="479103"/>
            <a:chExt cx="6853158" cy="954107"/>
          </a:xfrm>
        </p:grpSpPr>
        <p:grpSp>
          <p:nvGrpSpPr>
            <p:cNvPr id="7" name="Group 6"/>
            <p:cNvGrpSpPr/>
            <p:nvPr/>
          </p:nvGrpSpPr>
          <p:grpSpPr>
            <a:xfrm>
              <a:off x="1068309" y="479103"/>
              <a:ext cx="6853158" cy="954107"/>
              <a:chOff x="49003" y="1071280"/>
              <a:chExt cx="6853158" cy="954107"/>
            </a:xfrm>
          </p:grpSpPr>
          <p:graphicFrame>
            <p:nvGraphicFramePr>
              <p:cNvPr id="8" name="Object 7"/>
              <p:cNvGraphicFramePr>
                <a:graphicFrameLocks noChangeAspect="1"/>
              </p:cNvGraphicFramePr>
              <p:nvPr/>
            </p:nvGraphicFramePr>
            <p:xfrm>
              <a:off x="3171694" y="1195571"/>
              <a:ext cx="574675" cy="274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3716000" imgH="6705600" progId="Equation.DSMT4">
                      <p:embed/>
                    </p:oleObj>
                  </mc:Choice>
                  <mc:Fallback>
                    <p:oleObj name="Equation" r:id="rId3" imgW="13716000" imgH="6705600" progId="Equation.DSMT4">
                      <p:embed/>
                      <p:pic>
                        <p:nvPicPr>
                          <p:cNvPr id="0" name="Picture 72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1694" y="1195571"/>
                            <a:ext cx="574675" cy="2746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49003" y="1071280"/>
                <a:ext cx="6853158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ta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2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. </a:t>
                </a: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263707"/>
                </p:ext>
              </p:extLst>
            </p:nvPr>
          </p:nvGraphicFramePr>
          <p:xfrm>
            <a:off x="3836512" y="1048290"/>
            <a:ext cx="2027555" cy="281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82800" imgH="279400" progId="Equation.DSMT4">
                    <p:embed/>
                  </p:oleObj>
                </mc:Choice>
                <mc:Fallback>
                  <p:oleObj name="Equation" r:id="rId5" imgW="2082800" imgH="279400" progId="Equation.DSMT4">
                    <p:embed/>
                    <p:pic>
                      <p:nvPicPr>
                        <p:cNvPr id="0" name="Picture 723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36512" y="1048290"/>
                          <a:ext cx="2027555" cy="281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636"/>
            <a:ext cx="2082439" cy="208243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1066800" y="1581150"/>
            <a:ext cx="3581400" cy="1532838"/>
          </a:xfrm>
          <a:prstGeom prst="cloudCallout">
            <a:avLst>
              <a:gd name="adj1" fmla="val -48322"/>
              <a:gd name="adj2" fmla="val 69124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noProof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400" kern="0" noProof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2439" y="4130855"/>
            <a:ext cx="70230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nhật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chéo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681158" y="1433210"/>
            <a:ext cx="2788023" cy="1991027"/>
            <a:chOff x="5681158" y="1433210"/>
            <a:chExt cx="2788023" cy="1991027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5681158" y="1447497"/>
              <a:ext cx="2788023" cy="1976740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40582" y="1433210"/>
              <a:ext cx="1431818" cy="1991027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340582" y="2190750"/>
              <a:ext cx="1431818" cy="533400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666</Words>
  <Application>Microsoft Office PowerPoint</Application>
  <PresentationFormat>On-screen Show (16:9)</PresentationFormat>
  <Paragraphs>69</Paragraphs>
  <Slides>17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Vân Anh</cp:lastModifiedBy>
  <cp:revision>252</cp:revision>
  <dcterms:created xsi:type="dcterms:W3CDTF">2021-07-22T17:31:00Z</dcterms:created>
  <dcterms:modified xsi:type="dcterms:W3CDTF">2023-05-31T08:58:50Z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FF4AE1BF3DCA494FA4809332B706E0E0</vt:lpwstr>
  </property>
  <property fmtid="{D5CDD505-2E9C-101B-9397-08002B2CF9AE}" pid="3" name="KSOProductBuildVer">
    <vt:lpwstr>1033-11.2.0.11191</vt:lpwstr>
  </property>
</Properties>
</file>