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78dcea81845c4dfb" Type="http://schemas.microsoft.com/office/2007/relationships/ui/extensibility" Target="customUI/customUI14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326" r:id="rId2"/>
    <p:sldId id="272" r:id="rId3"/>
    <p:sldId id="322" r:id="rId4"/>
    <p:sldId id="266" r:id="rId5"/>
    <p:sldId id="274" r:id="rId6"/>
    <p:sldId id="323" r:id="rId7"/>
    <p:sldId id="268" r:id="rId8"/>
    <p:sldId id="271" r:id="rId9"/>
    <p:sldId id="275" r:id="rId10"/>
    <p:sldId id="276" r:id="rId11"/>
    <p:sldId id="277" r:id="rId12"/>
    <p:sldId id="304" r:id="rId13"/>
    <p:sldId id="278" r:id="rId14"/>
    <p:sldId id="279" r:id="rId15"/>
    <p:sldId id="318" r:id="rId16"/>
    <p:sldId id="280" r:id="rId17"/>
    <p:sldId id="289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65" y="57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96982-65B7-4418-B5AE-96CD79037D7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F7DD4-12E9-475B-B959-C56C8B7D9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79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16133"/>
            <a:ext cx="3505200" cy="1734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031357"/>
            <a:ext cx="3313355" cy="12766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3315810"/>
            <a:ext cx="3309803" cy="945472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137621"/>
            <a:ext cx="2133600" cy="563236"/>
          </a:xfrm>
        </p:spPr>
        <p:txBody>
          <a:bodyPr anchor="b"/>
          <a:lstStyle>
            <a:lvl1pPr algn="l">
              <a:defRPr sz="2400"/>
            </a:lvl1pPr>
          </a:lstStyle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4289975"/>
            <a:ext cx="2831592" cy="27384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4289975"/>
            <a:ext cx="643666" cy="27384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772610"/>
            <a:ext cx="1484453" cy="358525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772610"/>
            <a:ext cx="5423704" cy="35852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175622"/>
            <a:ext cx="6637468" cy="1021556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3200400"/>
            <a:ext cx="6637467" cy="114031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1735074"/>
            <a:ext cx="3419856" cy="26197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1735073"/>
            <a:ext cx="3419856" cy="26197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1737007"/>
            <a:ext cx="305714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1737007"/>
            <a:ext cx="3055717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231021"/>
            <a:ext cx="3419856" cy="21268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642395"/>
            <a:ext cx="3090440" cy="3863051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1993076"/>
            <a:ext cx="3304572" cy="109736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3102746"/>
            <a:ext cx="3298784" cy="113842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5143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16133"/>
            <a:ext cx="3679116" cy="470388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451413"/>
            <a:ext cx="3562257" cy="4236334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4566213"/>
            <a:ext cx="3505200" cy="61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1995678"/>
            <a:ext cx="3300984" cy="109728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520346"/>
            <a:ext cx="3359623" cy="4101084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3099816"/>
            <a:ext cx="3300573" cy="113967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4293627"/>
            <a:ext cx="3493664" cy="273844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5143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250116"/>
            <a:ext cx="8229600" cy="46392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16133"/>
            <a:ext cx="3679116" cy="52443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16133"/>
            <a:ext cx="3505200" cy="46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770748"/>
            <a:ext cx="7024744" cy="857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1742739"/>
            <a:ext cx="6777317" cy="2631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1683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B95EA-C1FB-41E6-8E2D-C36A5325144F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4389120"/>
            <a:ext cx="3502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168369"/>
            <a:ext cx="13321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67F2B7A-CF4C-4D8F-A349-55A60E8E5B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44.wmf"/><Relationship Id="rId21" Type="http://schemas.openxmlformats.org/officeDocument/2006/relationships/image" Target="../media/image53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1.w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9.wmf"/><Relationship Id="rId25" Type="http://schemas.openxmlformats.org/officeDocument/2006/relationships/image" Target="../media/image73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6.w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23" Type="http://schemas.openxmlformats.org/officeDocument/2006/relationships/image" Target="../media/image72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70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6.bin"/><Relationship Id="rId2" Type="http://schemas.openxmlformats.org/officeDocument/2006/relationships/image" Target="../media/image21.png"/><Relationship Id="rId16" Type="http://schemas.openxmlformats.org/officeDocument/2006/relationships/image" Target="../media/image2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3682B56-E86D-63A9-59DB-2828147E0E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0" y="2032000"/>
            <a:ext cx="3309803" cy="945472"/>
          </a:xfrm>
        </p:spPr>
        <p:txBody>
          <a:bodyPr/>
          <a:lstStyle/>
          <a:p>
            <a:r>
              <a:rPr lang="en-US"/>
              <a:t>TIẾT 50</a:t>
            </a:r>
            <a:endParaRPr lang="vi-VN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2F1EAD-438C-35D9-D713-02780413F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3925" y="2032000"/>
            <a:ext cx="3313113" cy="12763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TỈ LỆ THỨC</a:t>
            </a:r>
          </a:p>
        </p:txBody>
      </p:sp>
    </p:spTree>
    <p:extLst>
      <p:ext uri="{BB962C8B-B14F-4D97-AF65-F5344CB8AC3E}">
        <p14:creationId xmlns:p14="http://schemas.microsoft.com/office/powerpoint/2010/main" val="172220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535" y="1497012"/>
            <a:ext cx="7024744" cy="1028700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 3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 Lập tất cả các tỉ lệ thức có thể có được từ đẳng thức:  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64206"/>
              </p:ext>
            </p:extLst>
          </p:nvPr>
        </p:nvGraphicFramePr>
        <p:xfrm>
          <a:off x="2645979" y="3740150"/>
          <a:ext cx="171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888840" progId="Equation.DSMT4">
                  <p:embed/>
                </p:oleObj>
              </mc:Choice>
              <mc:Fallback>
                <p:oleObj name="Equation" r:id="rId2" imgW="171432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45979" y="3740150"/>
                        <a:ext cx="17145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416600"/>
              </p:ext>
            </p:extLst>
          </p:nvPr>
        </p:nvGraphicFramePr>
        <p:xfrm>
          <a:off x="6379779" y="3740150"/>
          <a:ext cx="161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888840" progId="Equation.DSMT4">
                  <p:embed/>
                </p:oleObj>
              </mc:Choice>
              <mc:Fallback>
                <p:oleObj name="Equation" r:id="rId4" imgW="161280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79779" y="3740150"/>
                        <a:ext cx="16129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016277"/>
              </p:ext>
            </p:extLst>
          </p:nvPr>
        </p:nvGraphicFramePr>
        <p:xfrm>
          <a:off x="740979" y="3740150"/>
          <a:ext cx="1803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888840" progId="Equation.DSMT4">
                  <p:embed/>
                </p:oleObj>
              </mc:Choice>
              <mc:Fallback>
                <p:oleObj name="Equation" r:id="rId6" imgW="180324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0979" y="3740150"/>
                        <a:ext cx="18034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15936"/>
              </p:ext>
            </p:extLst>
          </p:nvPr>
        </p:nvGraphicFramePr>
        <p:xfrm>
          <a:off x="4474779" y="3740150"/>
          <a:ext cx="1803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03240" imgH="888840" progId="Equation.DSMT4">
                  <p:embed/>
                </p:oleObj>
              </mc:Choice>
              <mc:Fallback>
                <p:oleObj name="Equation" r:id="rId8" imgW="180324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74779" y="3740150"/>
                        <a:ext cx="18034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890115"/>
              </p:ext>
            </p:extLst>
          </p:nvPr>
        </p:nvGraphicFramePr>
        <p:xfrm>
          <a:off x="2870307" y="2073275"/>
          <a:ext cx="274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43200" imgH="368280" progId="Equation.DSMT4">
                  <p:embed/>
                </p:oleObj>
              </mc:Choice>
              <mc:Fallback>
                <p:oleObj name="Equation" r:id="rId10" imgW="2743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70307" y="2073275"/>
                        <a:ext cx="2743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3276600" y="2800350"/>
            <a:ext cx="1905000" cy="5143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9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7772400" cy="429402"/>
          </a:xfrm>
        </p:spPr>
        <p:txBody>
          <a:bodyPr>
            <a:noAutofit/>
          </a:bodyPr>
          <a:lstStyle/>
          <a:p>
            <a:r>
              <a:rPr 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 3: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42672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Đưa hai số 21 và 27 vào ô trống cho thích hợp </a:t>
            </a:r>
          </a:p>
          <a:p>
            <a:pPr marL="68580" indent="0">
              <a:buNone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18.           =          . 14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vi-VN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lvl="0" indent="0">
              <a:buNone/>
            </a:pPr>
            <a:r>
              <a:rPr lang="en-C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CA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C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lvl="0" indent="0">
              <a:buNone/>
            </a:pPr>
            <a:r>
              <a:rPr lang="en-C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nên ta có </a:t>
            </a:r>
            <a:r>
              <a:rPr lang="en-CA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C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C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lvl="0" indent="0">
              <a:buNone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Lập tất cả các tỉ lệ thức có thể có được từ các số sau : </a:t>
            </a: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0950" y="1490159"/>
            <a:ext cx="45720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72516" y="1481570"/>
            <a:ext cx="457200" cy="410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776468"/>
              </p:ext>
            </p:extLst>
          </p:nvPr>
        </p:nvGraphicFramePr>
        <p:xfrm>
          <a:off x="1330708" y="1528040"/>
          <a:ext cx="36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304560" progId="Equation.DSMT4">
                  <p:embed/>
                </p:oleObj>
              </mc:Choice>
              <mc:Fallback>
                <p:oleObj name="Equation" r:id="rId2" imgW="3682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0708" y="1528040"/>
                        <a:ext cx="3683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37874"/>
              </p:ext>
            </p:extLst>
          </p:nvPr>
        </p:nvGraphicFramePr>
        <p:xfrm>
          <a:off x="2621156" y="1528040"/>
          <a:ext cx="39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317160" progId="Equation.DSMT4">
                  <p:embed/>
                </p:oleObj>
              </mc:Choice>
              <mc:Fallback>
                <p:oleObj name="Equation" r:id="rId4" imgW="39348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21156" y="1528040"/>
                        <a:ext cx="3937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87062"/>
              </p:ext>
            </p:extLst>
          </p:nvPr>
        </p:nvGraphicFramePr>
        <p:xfrm>
          <a:off x="1250950" y="400685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838080" progId="Equation.DSMT4">
                  <p:embed/>
                </p:oleObj>
              </mc:Choice>
              <mc:Fallback>
                <p:oleObj name="Equation" r:id="rId6" imgW="13078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50950" y="4006850"/>
                        <a:ext cx="1308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726715"/>
              </p:ext>
            </p:extLst>
          </p:nvPr>
        </p:nvGraphicFramePr>
        <p:xfrm>
          <a:off x="2940627" y="400685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838080" progId="Equation.DSMT4">
                  <p:embed/>
                </p:oleObj>
              </mc:Choice>
              <mc:Fallback>
                <p:oleObj name="Equation" r:id="rId8" imgW="13078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40627" y="4006850"/>
                        <a:ext cx="1308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067464"/>
              </p:ext>
            </p:extLst>
          </p:nvPr>
        </p:nvGraphicFramePr>
        <p:xfrm>
          <a:off x="4495800" y="4006850"/>
          <a:ext cx="129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825480" progId="Equation.DSMT4">
                  <p:embed/>
                </p:oleObj>
              </mc:Choice>
              <mc:Fallback>
                <p:oleObj name="Equation" r:id="rId10" imgW="12952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95800" y="4006850"/>
                        <a:ext cx="12954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593794"/>
              </p:ext>
            </p:extLst>
          </p:nvPr>
        </p:nvGraphicFramePr>
        <p:xfrm>
          <a:off x="6172200" y="40068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80800" imgH="838080" progId="Equation.DSMT4">
                  <p:embed/>
                </p:oleObj>
              </mc:Choice>
              <mc:Fallback>
                <p:oleObj name="Equation" r:id="rId12" imgW="1180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72200" y="4006850"/>
                        <a:ext cx="1181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863247"/>
              </p:ext>
            </p:extLst>
          </p:nvPr>
        </p:nvGraphicFramePr>
        <p:xfrm>
          <a:off x="819150" y="3566302"/>
          <a:ext cx="1778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368280" progId="Equation.DSMT4">
                  <p:embed/>
                </p:oleObj>
              </mc:Choice>
              <mc:Fallback>
                <p:oleObj name="Equation" r:id="rId14" imgW="17776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19150" y="3566302"/>
                        <a:ext cx="17780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863824"/>
              </p:ext>
            </p:extLst>
          </p:nvPr>
        </p:nvGraphicFramePr>
        <p:xfrm>
          <a:off x="3632200" y="2543952"/>
          <a:ext cx="191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17360" imgH="317160" progId="Equation.DSMT4">
                  <p:embed/>
                </p:oleObj>
              </mc:Choice>
              <mc:Fallback>
                <p:oleObj name="Equation" r:id="rId16" imgW="19173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32200" y="2543952"/>
                        <a:ext cx="19177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929881"/>
              </p:ext>
            </p:extLst>
          </p:nvPr>
        </p:nvGraphicFramePr>
        <p:xfrm>
          <a:off x="1867477" y="2139528"/>
          <a:ext cx="1727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26920" imgH="368280" progId="Equation.DSMT4">
                  <p:embed/>
                </p:oleObj>
              </mc:Choice>
              <mc:Fallback>
                <p:oleObj name="Equation" r:id="rId18" imgW="17269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67477" y="2139528"/>
                        <a:ext cx="1727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852649"/>
              </p:ext>
            </p:extLst>
          </p:nvPr>
        </p:nvGraphicFramePr>
        <p:xfrm>
          <a:off x="3772477" y="2139528"/>
          <a:ext cx="1701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01720" imgH="317160" progId="Equation.DSMT4">
                  <p:embed/>
                </p:oleObj>
              </mc:Choice>
              <mc:Fallback>
                <p:oleObj name="Equation" r:id="rId20" imgW="17017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72477" y="2139528"/>
                        <a:ext cx="17018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851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457200" y="781050"/>
            <a:ext cx="3886200" cy="3314700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876800" y="1936499"/>
            <a:ext cx="396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LUYỆN TẬP</a:t>
            </a:r>
            <a:endParaRPr lang="en-US" sz="3600" dirty="0"/>
          </a:p>
        </p:txBody>
      </p:sp>
      <p:pic>
        <p:nvPicPr>
          <p:cNvPr id="4" name="Hình ảnh 3" descr="Ảnh có chứa văn bản, đồ chơi, đồ họa véc-tơ, danh thiếp&#10;&#10;Mô tả được tạo tự động">
            <a:extLst>
              <a:ext uri="{FF2B5EF4-FFF2-40B4-BE49-F238E27FC236}">
                <a16:creationId xmlns:a16="http://schemas.microsoft.com/office/drawing/2014/main" id="{A667EB62-86C3-4EF0-AA26-81461A6A5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225" y="2676087"/>
            <a:ext cx="2320220" cy="223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46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838200" y="1352550"/>
                <a:ext cx="7620000" cy="2130137"/>
              </a:xfrm>
              <a:prstGeom prst="round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68580" indent="0">
                  <a:buNone/>
                </a:pPr>
                <a:r>
                  <a:rPr lang="en-CA" sz="3200" b="1" dirty="0">
                    <a:latin typeface="Times New Roman" pitchFamily="18" charset="0"/>
                    <a:cs typeface="Times New Roman" pitchFamily="18" charset="0"/>
                  </a:rPr>
                  <a:t>Dạng 2:</a:t>
                </a:r>
                <a:r>
                  <a:rPr lang="en-CA" sz="3200" dirty="0">
                    <a:latin typeface="Times New Roman" pitchFamily="18" charset="0"/>
                    <a:cs typeface="Times New Roman" pitchFamily="18" charset="0"/>
                  </a:rPr>
                  <a:t> Tìm số chưa biết trong tỉ lệ thức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68580" indent="0">
                  <a:buNone/>
                </a:pPr>
                <a:r>
                  <a:rPr lang="fr-FR" sz="3200" dirty="0">
                    <a:latin typeface="Times New Roman" pitchFamily="18" charset="0"/>
                    <a:cs typeface="Times New Roman" pitchFamily="18" charset="0"/>
                    <a:sym typeface="Wingdings"/>
                  </a:rPr>
                  <a:t></a:t>
                </a:r>
                <a:r>
                  <a:rPr lang="fr-FR" sz="3200" dirty="0">
                    <a:latin typeface="Times New Roman" pitchFamily="18" charset="0"/>
                    <a:cs typeface="Times New Roman" pitchFamily="18" charset="0"/>
                  </a:rPr>
                  <a:t>Phương pháp giải:</a:t>
                </a:r>
                <a:r>
                  <a:rPr lang="en-CA" sz="3200" dirty="0">
                    <a:latin typeface="Times New Roman" pitchFamily="18" charset="0"/>
                    <a:cs typeface="Times New Roman" pitchFamily="18" charset="0"/>
                  </a:rPr>
                  <a:t> Áp dụng tính chất 1</a:t>
                </a:r>
                <a:endParaRPr lang="vi-VN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68580" indent="0">
                  <a:buNone/>
                </a:pPr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   Nếu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den>
                    </m:f>
                    <m:r>
                      <a:rPr lang="vi-VN" sz="3200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vi-VN" sz="32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3200" i="1"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</m:num>
                      <m:den>
                        <m:r>
                          <a:rPr lang="vi-VN" sz="3200" i="1">
                            <a:latin typeface="Cambria Math"/>
                            <a:cs typeface="Times New Roman" pitchFamily="18" charset="0"/>
                          </a:rPr>
                          <m:t>𝑑</m:t>
                        </m:r>
                      </m:den>
                    </m:f>
                    <m:r>
                      <a:rPr lang="vi-VN" sz="3200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vi-VN" sz="3200" dirty="0">
                    <a:latin typeface="Times New Roman" pitchFamily="18" charset="0"/>
                    <a:cs typeface="Times New Roman" pitchFamily="18" charset="0"/>
                  </a:rPr>
                  <a:t> thì </a:t>
                </a:r>
                <a:r>
                  <a:rPr lang="vi-VN" sz="3200" i="1" dirty="0">
                    <a:latin typeface="Times New Roman" pitchFamily="18" charset="0"/>
                    <a:cs typeface="Times New Roman" pitchFamily="18" charset="0"/>
                  </a:rPr>
                  <a:t>ad = b</a:t>
                </a:r>
                <a:r>
                  <a:rPr lang="en-US" sz="3200" i="1" dirty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vi-VN" sz="32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352550"/>
                <a:ext cx="7620000" cy="2130137"/>
              </a:xfrm>
              <a:prstGeom prst="roundRect">
                <a:avLst/>
              </a:prstGeom>
              <a:blipFill>
                <a:blip r:embed="rId2"/>
                <a:stretch>
                  <a:fillRect t="-5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3454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97169"/>
            <a:ext cx="5181600" cy="10283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tr54/ SGK</a:t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trong mỗi hệ thức sau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70956"/>
            <a:ext cx="232886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302632"/>
              </p:ext>
            </p:extLst>
          </p:nvPr>
        </p:nvGraphicFramePr>
        <p:xfrm>
          <a:off x="1891145" y="2546858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720" imgH="888840" progId="Equation.DSMT4">
                  <p:embed/>
                </p:oleObj>
              </mc:Choice>
              <mc:Fallback>
                <p:oleObj name="Equation" r:id="rId3" imgW="126972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91145" y="2546858"/>
                        <a:ext cx="12700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094559"/>
              </p:ext>
            </p:extLst>
          </p:nvPr>
        </p:nvGraphicFramePr>
        <p:xfrm>
          <a:off x="1828800" y="3452232"/>
          <a:ext cx="222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22280" imgH="368280" progId="Equation.DSMT4">
                  <p:embed/>
                </p:oleObj>
              </mc:Choice>
              <mc:Fallback>
                <p:oleObj name="Equation" r:id="rId5" imgW="22222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3452232"/>
                        <a:ext cx="2222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825878"/>
              </p:ext>
            </p:extLst>
          </p:nvPr>
        </p:nvGraphicFramePr>
        <p:xfrm>
          <a:off x="1828800" y="4128053"/>
          <a:ext cx="304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7760" imgH="393480" progId="Equation.DSMT4">
                  <p:embed/>
                </p:oleObj>
              </mc:Choice>
              <mc:Fallback>
                <p:oleObj name="Equation" r:id="rId7" imgW="3047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8800" y="4128053"/>
                        <a:ext cx="30480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1281545" y="2544023"/>
            <a:ext cx="609600" cy="643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a)</a:t>
            </a:r>
            <a:endParaRPr lang="vi-VN" sz="2800" dirty="0">
              <a:solidFill>
                <a:schemeClr val="tx1"/>
              </a:solidFill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281545" y="3359307"/>
            <a:ext cx="609600" cy="643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b)</a:t>
            </a:r>
            <a:endParaRPr lang="vi-VN" sz="2800" dirty="0">
              <a:solidFill>
                <a:schemeClr val="tx1"/>
              </a:solidFill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281545" y="4003038"/>
            <a:ext cx="609600" cy="643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c)</a:t>
            </a:r>
            <a:endParaRPr lang="vi-VN" sz="2800" dirty="0">
              <a:solidFill>
                <a:schemeClr val="tx1"/>
              </a:solidFill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55405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750"/>
            <a:ext cx="7024744" cy="5334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</a:t>
            </a:r>
            <a:r>
              <a:rPr lang="vi-VN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trong mỗi hệ thức sau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6840" y="3985419"/>
            <a:ext cx="2667000" cy="9144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Vậy</a:t>
            </a:r>
            <a:endParaRPr lang="vi-VN" sz="2800" dirty="0">
              <a:solidFill>
                <a:schemeClr val="tx1"/>
              </a:solidFill>
              <a:ea typeface="Cambria Math"/>
            </a:endParaRPr>
          </a:p>
          <a:p>
            <a:pPr marL="68580" indent="0">
              <a:buNone/>
            </a:pPr>
            <a:endParaRPr lang="vi-VN" dirty="0">
              <a:ea typeface="Cambria Math"/>
            </a:endParaRPr>
          </a:p>
          <a:p>
            <a:pPr marL="68580" indent="0">
              <a:buNone/>
            </a:pPr>
            <a:endParaRPr lang="vi-VN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70956"/>
            <a:ext cx="232886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7980"/>
              </p:ext>
            </p:extLst>
          </p:nvPr>
        </p:nvGraphicFramePr>
        <p:xfrm>
          <a:off x="1981200" y="1355963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720" imgH="888840" progId="Equation.DSMT4">
                  <p:embed/>
                </p:oleObj>
              </mc:Choice>
              <mc:Fallback>
                <p:oleObj name="Equation" r:id="rId3" imgW="126972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1200" y="1355963"/>
                        <a:ext cx="12700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346466"/>
              </p:ext>
            </p:extLst>
          </p:nvPr>
        </p:nvGraphicFramePr>
        <p:xfrm>
          <a:off x="1600200" y="3417887"/>
          <a:ext cx="1358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58640" imgH="317160" progId="Equation.DSMT4">
                  <p:embed/>
                </p:oleObj>
              </mc:Choice>
              <mc:Fallback>
                <p:oleObj name="Equation" r:id="rId5" imgW="13586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0200" y="3417887"/>
                        <a:ext cx="13589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521723"/>
              </p:ext>
            </p:extLst>
          </p:nvPr>
        </p:nvGraphicFramePr>
        <p:xfrm>
          <a:off x="1600200" y="2374106"/>
          <a:ext cx="2540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40160" imgH="393840" progId="Equation.DSMT4">
                  <p:embed/>
                </p:oleObj>
              </mc:Choice>
              <mc:Fallback>
                <p:oleObj name="Equation" r:id="rId7" imgW="2540160" imgH="393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00200" y="2374106"/>
                        <a:ext cx="25400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167487"/>
              </p:ext>
            </p:extLst>
          </p:nvPr>
        </p:nvGraphicFramePr>
        <p:xfrm>
          <a:off x="1600200" y="287655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368280" progId="Equation.DSMT4">
                  <p:embed/>
                </p:oleObj>
              </mc:Choice>
              <mc:Fallback>
                <p:oleObj name="Equation" r:id="rId9" imgW="22096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00200" y="2876550"/>
                        <a:ext cx="22098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1371600" y="1478598"/>
            <a:ext cx="609600" cy="643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>
                <a:latin typeface="Times New Roman" pitchFamily="18" charset="0"/>
                <a:ea typeface="Cambria Math"/>
                <a:cs typeface="Times New Roman" pitchFamily="18" charset="0"/>
              </a:rPr>
              <a:t>a)</a:t>
            </a:r>
            <a:endParaRPr lang="vi-VN" sz="2800" dirty="0"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>
              <a:ea typeface="Cambria Math"/>
            </a:endParaRPr>
          </a:p>
          <a:p>
            <a:pPr marL="68580" indent="0">
              <a:buFont typeface="Wingdings 2" pitchFamily="18" charset="2"/>
              <a:buNone/>
            </a:pPr>
            <a:endParaRPr lang="vi-VN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095355"/>
              </p:ext>
            </p:extLst>
          </p:nvPr>
        </p:nvGraphicFramePr>
        <p:xfrm>
          <a:off x="2209800" y="4095750"/>
          <a:ext cx="93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600" imgH="317160" progId="Equation.DSMT4">
                  <p:embed/>
                </p:oleObj>
              </mc:Choice>
              <mc:Fallback>
                <p:oleObj name="Equation" r:id="rId11" imgW="9396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209800" y="4095750"/>
                        <a:ext cx="9398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421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28700"/>
            <a:ext cx="3657599" cy="375285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8580" indent="0">
              <a:buNone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vi-VN" sz="2800" b="0" dirty="0">
              <a:solidFill>
                <a:schemeClr val="tx1"/>
              </a:solidFill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None/>
            </a:pPr>
            <a:endParaRPr lang="vi-VN" sz="280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None/>
            </a:pPr>
            <a:endParaRPr lang="vi-VN" dirty="0">
              <a:ea typeface="Cambria Math"/>
            </a:endParaRPr>
          </a:p>
          <a:p>
            <a:pPr marL="68580" indent="0">
              <a:buNone/>
            </a:pPr>
            <a:endParaRPr lang="vi-VN" dirty="0">
              <a:ea typeface="Cambria Math"/>
            </a:endParaRPr>
          </a:p>
          <a:p>
            <a:pPr marL="68580" indent="0">
              <a:buNone/>
            </a:pPr>
            <a:endParaRPr lang="vi-VN" dirty="0">
              <a:ea typeface="Cambria Math"/>
            </a:endParaRPr>
          </a:p>
          <a:p>
            <a:pPr marL="68580" indent="0">
              <a:buNone/>
            </a:pPr>
            <a:endParaRPr lang="vi-VN" dirty="0">
              <a:ea typeface="Cambria Math"/>
            </a:endParaRPr>
          </a:p>
          <a:p>
            <a:pPr marL="68580" indent="0">
              <a:buNone/>
            </a:pPr>
            <a:endParaRPr lang="vi-VN" dirty="0">
              <a:ea typeface="Cambria Math"/>
            </a:endParaRPr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561198"/>
            <a:ext cx="7738946" cy="4865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 : 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vi-VN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trong mỗi hệ thức sau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95800" y="1047750"/>
            <a:ext cx="3810000" cy="3733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202051"/>
              </p:ext>
            </p:extLst>
          </p:nvPr>
        </p:nvGraphicFramePr>
        <p:xfrm>
          <a:off x="1143000" y="1123950"/>
          <a:ext cx="222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368280" progId="Equation.DSMT4">
                  <p:embed/>
                </p:oleObj>
              </mc:Choice>
              <mc:Fallback>
                <p:oleObj name="Equation" r:id="rId2" imgW="22222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43000" y="1123950"/>
                        <a:ext cx="2222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31578"/>
              </p:ext>
            </p:extLst>
          </p:nvPr>
        </p:nvGraphicFramePr>
        <p:xfrm>
          <a:off x="1066800" y="1581150"/>
          <a:ext cx="171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888840" progId="Equation.DSMT4">
                  <p:embed/>
                </p:oleObj>
              </mc:Choice>
              <mc:Fallback>
                <p:oleObj name="Equation" r:id="rId4" imgW="171432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1581150"/>
                        <a:ext cx="17145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045299"/>
              </p:ext>
            </p:extLst>
          </p:nvPr>
        </p:nvGraphicFramePr>
        <p:xfrm>
          <a:off x="1066800" y="3257550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71520" imgH="368280" progId="Equation.DSMT4">
                  <p:embed/>
                </p:oleObj>
              </mc:Choice>
              <mc:Fallback>
                <p:oleObj name="Equation" r:id="rId6" imgW="21715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6800" y="3257550"/>
                        <a:ext cx="2171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393347"/>
              </p:ext>
            </p:extLst>
          </p:nvPr>
        </p:nvGraphicFramePr>
        <p:xfrm>
          <a:off x="1066800" y="2692400"/>
          <a:ext cx="2413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3080" imgH="368280" progId="Equation.DSMT4">
                  <p:embed/>
                </p:oleObj>
              </mc:Choice>
              <mc:Fallback>
                <p:oleObj name="Equation" r:id="rId8" imgW="24130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66800" y="2692400"/>
                        <a:ext cx="24130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078963"/>
              </p:ext>
            </p:extLst>
          </p:nvPr>
        </p:nvGraphicFramePr>
        <p:xfrm>
          <a:off x="1066800" y="3790950"/>
          <a:ext cx="1358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317160" progId="Equation.DSMT4">
                  <p:embed/>
                </p:oleObj>
              </mc:Choice>
              <mc:Fallback>
                <p:oleObj name="Equation" r:id="rId10" imgW="13586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66800" y="3790950"/>
                        <a:ext cx="13589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658091" y="4348684"/>
            <a:ext cx="2999509" cy="4294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669482"/>
              </p:ext>
            </p:extLst>
          </p:nvPr>
        </p:nvGraphicFramePr>
        <p:xfrm>
          <a:off x="1524000" y="4348684"/>
          <a:ext cx="93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317160" progId="Equation.DSMT4">
                  <p:embed/>
                </p:oleObj>
              </mc:Choice>
              <mc:Fallback>
                <p:oleObj name="Equation" r:id="rId12" imgW="9396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24000" y="4348684"/>
                        <a:ext cx="9398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03836"/>
              </p:ext>
            </p:extLst>
          </p:nvPr>
        </p:nvGraphicFramePr>
        <p:xfrm>
          <a:off x="4622800" y="1111250"/>
          <a:ext cx="334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40080" imgH="393480" progId="Equation.DSMT4">
                  <p:embed/>
                </p:oleObj>
              </mc:Choice>
              <mc:Fallback>
                <p:oleObj name="Equation" r:id="rId14" imgW="3340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22800" y="1111250"/>
                        <a:ext cx="3340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063927"/>
              </p:ext>
            </p:extLst>
          </p:nvPr>
        </p:nvGraphicFramePr>
        <p:xfrm>
          <a:off x="4806950" y="1581150"/>
          <a:ext cx="2006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06280" imgH="888840" progId="Equation.DSMT4">
                  <p:embed/>
                </p:oleObj>
              </mc:Choice>
              <mc:Fallback>
                <p:oleObj name="Equation" r:id="rId16" imgW="200628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06950" y="1581150"/>
                        <a:ext cx="20066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33220"/>
              </p:ext>
            </p:extLst>
          </p:nvPr>
        </p:nvGraphicFramePr>
        <p:xfrm>
          <a:off x="4800600" y="2482850"/>
          <a:ext cx="3251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251160" imgH="393480" progId="Equation.DSMT4">
                  <p:embed/>
                </p:oleObj>
              </mc:Choice>
              <mc:Fallback>
                <p:oleObj name="Equation" r:id="rId18" imgW="3251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00600" y="2482850"/>
                        <a:ext cx="3251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668514"/>
              </p:ext>
            </p:extLst>
          </p:nvPr>
        </p:nvGraphicFramePr>
        <p:xfrm>
          <a:off x="4800600" y="2952750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05040" imgH="393480" progId="Equation.DSMT4">
                  <p:embed/>
                </p:oleObj>
              </mc:Choice>
              <mc:Fallback>
                <p:oleObj name="Equation" r:id="rId20" imgW="2705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800600" y="2952750"/>
                        <a:ext cx="2705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328187"/>
              </p:ext>
            </p:extLst>
          </p:nvPr>
        </p:nvGraphicFramePr>
        <p:xfrm>
          <a:off x="4800600" y="3409950"/>
          <a:ext cx="1536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36480" imgH="317160" progId="Equation.DSMT4">
                  <p:embed/>
                </p:oleObj>
              </mc:Choice>
              <mc:Fallback>
                <p:oleObj name="Equation" r:id="rId22" imgW="153648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800600" y="3409950"/>
                        <a:ext cx="15367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320796"/>
              </p:ext>
            </p:extLst>
          </p:nvPr>
        </p:nvGraphicFramePr>
        <p:xfrm>
          <a:off x="4800600" y="3867150"/>
          <a:ext cx="1168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68200" imgH="317160" progId="Equation.DSMT4">
                  <p:embed/>
                </p:oleObj>
              </mc:Choice>
              <mc:Fallback>
                <p:oleObj name="Equation" r:id="rId24" imgW="11682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800600" y="3867150"/>
                        <a:ext cx="11684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/>
          <p:cNvSpPr txBox="1">
            <a:spLocks/>
          </p:cNvSpPr>
          <p:nvPr/>
        </p:nvSpPr>
        <p:spPr>
          <a:xfrm>
            <a:off x="4724400" y="4353968"/>
            <a:ext cx="2999509" cy="4294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888017"/>
              </p:ext>
            </p:extLst>
          </p:nvPr>
        </p:nvGraphicFramePr>
        <p:xfrm>
          <a:off x="5474854" y="4353968"/>
          <a:ext cx="74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49160" imgH="317160" progId="Equation.DSMT4">
                  <p:embed/>
                </p:oleObj>
              </mc:Choice>
              <mc:Fallback>
                <p:oleObj name="Equation" r:id="rId26" imgW="7491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474854" y="4353968"/>
                        <a:ext cx="7493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809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2" grpId="0" animBg="1"/>
      <p:bldP spid="11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999322"/>
            <a:ext cx="8001000" cy="173355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BTVN: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1; 2; 3 (S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CA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CA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CA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CA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CA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Bevel 3"/>
          <p:cNvSpPr/>
          <p:nvPr/>
        </p:nvSpPr>
        <p:spPr>
          <a:xfrm>
            <a:off x="1981200" y="685800"/>
            <a:ext cx="4724400" cy="742950"/>
          </a:xfrm>
          <a:prstGeom prst="beve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/>
              </a:rPr>
              <a:t>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"/>
              </a:rPr>
              <a:t>HƯỚNG DẪN VỀ NHÀ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>
              <a:xfrm>
                <a:off x="1752600" y="2343150"/>
                <a:ext cx="5715000" cy="971550"/>
              </a:xfrm>
              <a:prstGeom prst="round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vi-VN" sz="2800" b="1" dirty="0">
                    <a:latin typeface="Times New Roman" pitchFamily="18" charset="0"/>
                    <a:cs typeface="Times New Roman" pitchFamily="18" charset="0"/>
                  </a:rPr>
                  <a:t>Tính chất 1</a:t>
                </a:r>
                <a:r>
                  <a:rPr lang="vi-VN" sz="2800" dirty="0">
                    <a:latin typeface="Times New Roman" pitchFamily="18" charset="0"/>
                    <a:cs typeface="Times New Roman" pitchFamily="18" charset="0"/>
                  </a:rPr>
                  <a:t>: nếu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num>
                      <m:den>
                        <m:r>
                          <a:rPr lang="vi-VN" sz="2800" i="1">
                            <a:latin typeface="Cambria Math"/>
                            <a:cs typeface="Times New Roman" pitchFamily="18" charset="0"/>
                          </a:rPr>
                          <m:t>𝑏</m:t>
                        </m:r>
                      </m:den>
                    </m:f>
                    <m:r>
                      <a:rPr lang="vi-VN" sz="2800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vi-VN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vi-VN" sz="2800" i="1">
                            <a:latin typeface="Cambria Math"/>
                            <a:cs typeface="Times New Roman" pitchFamily="18" charset="0"/>
                          </a:rPr>
                          <m:t>𝑐</m:t>
                        </m:r>
                      </m:num>
                      <m:den>
                        <m:r>
                          <a:rPr lang="vi-VN" sz="2800" i="1">
                            <a:latin typeface="Cambria Math"/>
                            <a:cs typeface="Times New Roman" pitchFamily="18" charset="0"/>
                          </a:rPr>
                          <m:t>𝑑</m:t>
                        </m:r>
                      </m:den>
                    </m:f>
                    <m:r>
                      <a:rPr lang="vi-VN" sz="2800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vi-VN" sz="2800" dirty="0">
                    <a:latin typeface="Times New Roman" pitchFamily="18" charset="0"/>
                    <a:cs typeface="Times New Roman" pitchFamily="18" charset="0"/>
                  </a:rPr>
                  <a:t>thì </a:t>
                </a:r>
                <a:r>
                  <a:rPr lang="vi-VN" sz="2800" i="1" dirty="0">
                    <a:latin typeface="Times New Roman" pitchFamily="18" charset="0"/>
                    <a:cs typeface="Times New Roman" pitchFamily="18" charset="0"/>
                  </a:rPr>
                  <a:t>a.d = c.d</a:t>
                </a: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343150"/>
                <a:ext cx="5715000" cy="971550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86150"/>
            <a:ext cx="303530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1752600" y="571500"/>
            <a:ext cx="5715000" cy="62865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b="1">
                <a:latin typeface="Times New Roman" pitchFamily="18" charset="0"/>
                <a:cs typeface="Times New Roman" pitchFamily="18" charset="0"/>
              </a:rPr>
              <a:t>TIẾT 50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: TỈ LỆ THỨC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90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965" y="1157034"/>
            <a:ext cx="6874435" cy="685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 2.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64765" y="1309434"/>
            <a:ext cx="6373009" cy="5715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Tìm số 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trong tỉ lệ thức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2616200" y="1889160"/>
            <a:ext cx="1447800" cy="667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vi-VN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 :</a:t>
            </a: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637243"/>
              </p:ext>
            </p:extLst>
          </p:nvPr>
        </p:nvGraphicFramePr>
        <p:xfrm>
          <a:off x="5698565" y="1461834"/>
          <a:ext cx="148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720" imgH="317160" progId="Equation.DSMT4">
                  <p:embed/>
                </p:oleObj>
              </mc:Choice>
              <mc:Fallback>
                <p:oleObj name="Equation" r:id="rId2" imgW="14857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98565" y="1461834"/>
                        <a:ext cx="14859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062208"/>
              </p:ext>
            </p:extLst>
          </p:nvPr>
        </p:nvGraphicFramePr>
        <p:xfrm>
          <a:off x="1905000" y="2752616"/>
          <a:ext cx="148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6080" imgH="317520" progId="Equation.DSMT4">
                  <p:embed/>
                </p:oleObj>
              </mc:Choice>
              <mc:Fallback>
                <p:oleObj name="Equation" r:id="rId4" imgW="1486080" imgH="317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5000" y="2752616"/>
                        <a:ext cx="14859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21082"/>
              </p:ext>
            </p:extLst>
          </p:nvPr>
        </p:nvGraphicFramePr>
        <p:xfrm>
          <a:off x="4308764" y="256846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838080" progId="Equation.DSMT4">
                  <p:embed/>
                </p:oleObj>
              </mc:Choice>
              <mc:Fallback>
                <p:oleObj name="Equation" r:id="rId6" imgW="8632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08764" y="2568466"/>
                        <a:ext cx="863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69465"/>
              </p:ext>
            </p:extLst>
          </p:nvPr>
        </p:nvGraphicFramePr>
        <p:xfrm>
          <a:off x="1447800" y="3368566"/>
          <a:ext cx="1676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317160" progId="Equation.DSMT4">
                  <p:embed/>
                </p:oleObj>
              </mc:Choice>
              <mc:Fallback>
                <p:oleObj name="Equation" r:id="rId8" imgW="16761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47800" y="3368566"/>
                        <a:ext cx="16764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113058"/>
              </p:ext>
            </p:extLst>
          </p:nvPr>
        </p:nvGraphicFramePr>
        <p:xfrm>
          <a:off x="1447800" y="3978166"/>
          <a:ext cx="156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040" imgH="317160" progId="Equation.DSMT4">
                  <p:embed/>
                </p:oleObj>
              </mc:Choice>
              <mc:Fallback>
                <p:oleObj name="Equation" r:id="rId10" imgW="15620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47800" y="3978166"/>
                        <a:ext cx="15621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057370"/>
              </p:ext>
            </p:extLst>
          </p:nvPr>
        </p:nvGraphicFramePr>
        <p:xfrm>
          <a:off x="1473200" y="4435366"/>
          <a:ext cx="1168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317160" progId="Equation.DSMT4">
                  <p:embed/>
                </p:oleObj>
              </mc:Choice>
              <mc:Fallback>
                <p:oleObj name="Equation" r:id="rId12" imgW="11682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73200" y="4435366"/>
                        <a:ext cx="11684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3"/>
          <p:cNvSpPr txBox="1">
            <a:spLocks/>
          </p:cNvSpPr>
          <p:nvPr/>
        </p:nvSpPr>
        <p:spPr>
          <a:xfrm>
            <a:off x="1219200" y="2662850"/>
            <a:ext cx="838200" cy="497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Vì</a:t>
            </a:r>
            <a:endParaRPr lang="vi-VN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3505200" y="2661118"/>
            <a:ext cx="838200" cy="497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hay</a:t>
            </a:r>
            <a:endParaRPr lang="vi-VN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2857500" y="4308147"/>
            <a:ext cx="1066800" cy="497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Vậy</a:t>
            </a:r>
            <a:endParaRPr lang="vi-VN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359"/>
              </p:ext>
            </p:extLst>
          </p:nvPr>
        </p:nvGraphicFramePr>
        <p:xfrm>
          <a:off x="3695700" y="4397913"/>
          <a:ext cx="736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317160" progId="Equation.DSMT4">
                  <p:embed/>
                </p:oleObj>
              </mc:Choice>
              <mc:Fallback>
                <p:oleObj name="Equation" r:id="rId14" imgW="7365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95700" y="4397913"/>
                        <a:ext cx="736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799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210832"/>
            <a:ext cx="2311400" cy="5715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CA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C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C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27061" y="1287032"/>
            <a:ext cx="5715000" cy="5715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8580" indent="0">
              <a:buNone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ìm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tỉ lệ thức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2495550" y="1880419"/>
            <a:ext cx="1447800" cy="667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vi-VN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 :</a:t>
            </a: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009275"/>
              </p:ext>
            </p:extLst>
          </p:nvPr>
        </p:nvGraphicFramePr>
        <p:xfrm>
          <a:off x="6203661" y="1363232"/>
          <a:ext cx="2311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368280" progId="Equation.DSMT4">
                  <p:embed/>
                </p:oleObj>
              </mc:Choice>
              <mc:Fallback>
                <p:oleObj name="Equation" r:id="rId2" imgW="2311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03661" y="1363232"/>
                        <a:ext cx="23114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473430"/>
              </p:ext>
            </p:extLst>
          </p:nvPr>
        </p:nvGraphicFramePr>
        <p:xfrm>
          <a:off x="1241136" y="2644788"/>
          <a:ext cx="2311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368280" progId="Equation.DSMT4">
                  <p:embed/>
                </p:oleObj>
              </mc:Choice>
              <mc:Fallback>
                <p:oleObj name="Equation" r:id="rId4" imgW="2311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41136" y="2644788"/>
                        <a:ext cx="23114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678215"/>
              </p:ext>
            </p:extLst>
          </p:nvPr>
        </p:nvGraphicFramePr>
        <p:xfrm>
          <a:off x="4362161" y="2474925"/>
          <a:ext cx="1422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88840" progId="Equation.DSMT4">
                  <p:embed/>
                </p:oleObj>
              </mc:Choice>
              <mc:Fallback>
                <p:oleObj name="Equation" r:id="rId6" imgW="142236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62161" y="2474925"/>
                        <a:ext cx="14224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760523"/>
              </p:ext>
            </p:extLst>
          </p:nvPr>
        </p:nvGraphicFramePr>
        <p:xfrm>
          <a:off x="1470025" y="3319293"/>
          <a:ext cx="2501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1640" imgH="368280" progId="Equation.DSMT4">
                  <p:embed/>
                </p:oleObj>
              </mc:Choice>
              <mc:Fallback>
                <p:oleObj name="Equation" r:id="rId8" imgW="25016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70025" y="3319293"/>
                        <a:ext cx="2501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805455"/>
              </p:ext>
            </p:extLst>
          </p:nvPr>
        </p:nvGraphicFramePr>
        <p:xfrm>
          <a:off x="1447800" y="387773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368280" progId="Equation.DSMT4">
                  <p:embed/>
                </p:oleObj>
              </mc:Choice>
              <mc:Fallback>
                <p:oleObj name="Equation" r:id="rId10" imgW="2095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47800" y="3877730"/>
                        <a:ext cx="2095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085674"/>
              </p:ext>
            </p:extLst>
          </p:nvPr>
        </p:nvGraphicFramePr>
        <p:xfrm>
          <a:off x="1562647" y="4432718"/>
          <a:ext cx="1397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0" imgH="368280" progId="Equation.DSMT4">
                  <p:embed/>
                </p:oleObj>
              </mc:Choice>
              <mc:Fallback>
                <p:oleObj name="Equation" r:id="rId12" imgW="13968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62647" y="4432718"/>
                        <a:ext cx="13970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3"/>
          <p:cNvSpPr txBox="1">
            <a:spLocks/>
          </p:cNvSpPr>
          <p:nvPr/>
        </p:nvSpPr>
        <p:spPr>
          <a:xfrm>
            <a:off x="631825" y="2531209"/>
            <a:ext cx="838200" cy="497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Vì</a:t>
            </a:r>
            <a:endParaRPr lang="vi-VN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3523961" y="2531209"/>
            <a:ext cx="838200" cy="497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hay</a:t>
            </a:r>
            <a:endParaRPr lang="vi-VN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3"/>
          <p:cNvSpPr txBox="1">
            <a:spLocks/>
          </p:cNvSpPr>
          <p:nvPr/>
        </p:nvSpPr>
        <p:spPr>
          <a:xfrm>
            <a:off x="3124200" y="4303986"/>
            <a:ext cx="1066800" cy="497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en-US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Vậy</a:t>
            </a:r>
            <a:endParaRPr lang="vi-VN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i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b="0" dirty="0">
              <a:latin typeface="Times New Roman" pitchFamily="18" charset="0"/>
              <a:ea typeface="Cambria Math"/>
              <a:cs typeface="Times New Roman" pitchFamily="18" charset="0"/>
            </a:endParaRPr>
          </a:p>
          <a:p>
            <a:pPr marL="68580" indent="0">
              <a:buFont typeface="Wingdings 2" pitchFamily="18" charset="2"/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783413"/>
              </p:ext>
            </p:extLst>
          </p:nvPr>
        </p:nvGraphicFramePr>
        <p:xfrm>
          <a:off x="3975100" y="4388557"/>
          <a:ext cx="97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368280" progId="Equation.DSMT4">
                  <p:embed/>
                </p:oleObj>
              </mc:Choice>
              <mc:Fallback>
                <p:oleObj name="Equation" r:id="rId14" imgW="9777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75100" y="4388557"/>
                        <a:ext cx="977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235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438150"/>
            <a:ext cx="7177144" cy="857250"/>
          </a:xfrm>
        </p:spPr>
        <p:txBody>
          <a:bodyPr>
            <a:noAutofit/>
          </a:bodyPr>
          <a:lstStyle/>
          <a:p>
            <a:r>
              <a:rPr 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Tính chất :</a:t>
            </a:r>
            <a:br>
              <a:rPr 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Tính chất 2: 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533400" y="2114550"/>
            <a:ext cx="1423555" cy="1085850"/>
          </a:xfrm>
          <a:prstGeom prst="flowChartConnecto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HĐ3: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76400" y="3670082"/>
            <a:ext cx="6553199" cy="8364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a) Viết kết quả dưới dạng tỉ lệ thức khi chia hai vế của đẳng thức trên cho </a:t>
            </a:r>
          </a:p>
        </p:txBody>
      </p:sp>
      <p:sp>
        <p:nvSpPr>
          <p:cNvPr id="22" name="Vertical Scroll 21"/>
          <p:cNvSpPr/>
          <p:nvPr/>
        </p:nvSpPr>
        <p:spPr>
          <a:xfrm>
            <a:off x="3314700" y="387596"/>
            <a:ext cx="2514600" cy="2018063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 thực hiện HĐ 3 theo nhóm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133600" y="2657476"/>
            <a:ext cx="3429000" cy="74295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Đẳng thức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697847"/>
              </p:ext>
            </p:extLst>
          </p:nvPr>
        </p:nvGraphicFramePr>
        <p:xfrm>
          <a:off x="3848100" y="2870201"/>
          <a:ext cx="1447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317160" progId="Equation.DSMT4">
                  <p:embed/>
                </p:oleObj>
              </mc:Choice>
              <mc:Fallback>
                <p:oleObj name="Equation" r:id="rId2" imgW="14475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48100" y="2870201"/>
                        <a:ext cx="14478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711656"/>
              </p:ext>
            </p:extLst>
          </p:nvPr>
        </p:nvGraphicFramePr>
        <p:xfrm>
          <a:off x="6075218" y="4127282"/>
          <a:ext cx="457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317160" progId="Equation.DSMT4">
                  <p:embed/>
                </p:oleObj>
              </mc:Choice>
              <mc:Fallback>
                <p:oleObj name="Equation" r:id="rId4" imgW="4572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75218" y="4127282"/>
                        <a:ext cx="4572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232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 animBg="1"/>
      <p:bldP spid="22" grpId="0" animBg="1"/>
      <p:bldP spid="22" grpId="1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Connector 7"/>
          <p:cNvSpPr/>
          <p:nvPr/>
        </p:nvSpPr>
        <p:spPr>
          <a:xfrm>
            <a:off x="557645" y="361950"/>
            <a:ext cx="1423555" cy="1085850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HĐ3: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14400" y="1447800"/>
            <a:ext cx="7239000" cy="180975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Ta có chia hai vế của đẳng thức trên cho 9.3 ta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391030"/>
              </p:ext>
            </p:extLst>
          </p:nvPr>
        </p:nvGraphicFramePr>
        <p:xfrm>
          <a:off x="2133600" y="2266950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40" imgH="838080" progId="Equation.DSMT4">
                  <p:embed/>
                </p:oleObj>
              </mc:Choice>
              <mc:Fallback>
                <p:oleObj name="Equation" r:id="rId2" imgW="15620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33600" y="2266950"/>
                        <a:ext cx="1562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914400" y="3638550"/>
            <a:ext cx="7239000" cy="1066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68580" indent="0">
              <a:buNone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Rút gọn tử với mẫu ta 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513145"/>
              </p:ext>
            </p:extLst>
          </p:nvPr>
        </p:nvGraphicFramePr>
        <p:xfrm>
          <a:off x="5257800" y="37528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838080" progId="Equation.DSMT4">
                  <p:embed/>
                </p:oleObj>
              </mc:Choice>
              <mc:Fallback>
                <p:oleObj name="Equation" r:id="rId4" imgW="1002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57800" y="3752850"/>
                        <a:ext cx="1003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632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3" y="971551"/>
            <a:ext cx="6777317" cy="340292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vi-VN" sz="5100" b="1" dirty="0">
                <a:latin typeface="Times New Roman" pitchFamily="18" charset="0"/>
                <a:cs typeface="Times New Roman" pitchFamily="18" charset="0"/>
              </a:rPr>
              <a:t>b) Tìm số thích hợp điền vào ô trống </a:t>
            </a:r>
          </a:p>
          <a:p>
            <a:pPr marL="68580" indent="0">
              <a:buNone/>
            </a:pPr>
            <a:endParaRPr lang="vi-VN" b="1" i="1" dirty="0">
              <a:latin typeface="Cambria Math"/>
              <a:cs typeface="Times New Roman" pitchFamily="18" charset="0"/>
            </a:endParaRPr>
          </a:p>
          <a:p>
            <a:pPr marL="68580" indent="0">
              <a:buNone/>
            </a:pPr>
            <a:endParaRPr lang="vi-VN" sz="5900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vi-VN" sz="5900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vi-VN" sz="5900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vi-VN" sz="3000" b="1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vi-VN" sz="3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1723636"/>
            <a:ext cx="381000" cy="337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87436" y="3522287"/>
            <a:ext cx="401283" cy="392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88177" y="3475010"/>
            <a:ext cx="430727" cy="392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00297" y="1723636"/>
            <a:ext cx="381000" cy="337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768682" y="285751"/>
            <a:ext cx="1669719" cy="685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HĐ3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53926"/>
            <a:ext cx="232886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457183"/>
              </p:ext>
            </p:extLst>
          </p:nvPr>
        </p:nvGraphicFramePr>
        <p:xfrm>
          <a:off x="2400297" y="1723636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5320" imgH="304560" progId="Equation.DSMT4">
                  <p:embed/>
                </p:oleObj>
              </mc:Choice>
              <mc:Fallback>
                <p:oleObj name="Equation" r:id="rId3" imgW="3553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0297" y="1723636"/>
                        <a:ext cx="355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721673"/>
              </p:ext>
            </p:extLst>
          </p:nvPr>
        </p:nvGraphicFramePr>
        <p:xfrm>
          <a:off x="3396573" y="3541802"/>
          <a:ext cx="337227" cy="320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680" imgH="304920" progId="Equation.DSMT4">
                  <p:embed/>
                </p:oleObj>
              </mc:Choice>
              <mc:Fallback>
                <p:oleObj name="Equation" r:id="rId5" imgW="355680" imgH="304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96573" y="3541802"/>
                        <a:ext cx="337227" cy="320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584855"/>
              </p:ext>
            </p:extLst>
          </p:nvPr>
        </p:nvGraphicFramePr>
        <p:xfrm>
          <a:off x="1425740" y="351868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680" imgH="304920" progId="Equation.DSMT4">
                  <p:embed/>
                </p:oleObj>
              </mc:Choice>
              <mc:Fallback>
                <p:oleObj name="Equation" r:id="rId7" imgW="355680" imgH="304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25740" y="3518680"/>
                        <a:ext cx="355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046630"/>
              </p:ext>
            </p:extLst>
          </p:nvPr>
        </p:nvGraphicFramePr>
        <p:xfrm>
          <a:off x="1524000" y="1715726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65160" imgH="838080" progId="Equation.DSMT4">
                  <p:embed/>
                </p:oleObj>
              </mc:Choice>
              <mc:Fallback>
                <p:oleObj name="Equation" r:id="rId9" imgW="965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4000" y="1715726"/>
                        <a:ext cx="1447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903883"/>
              </p:ext>
            </p:extLst>
          </p:nvPr>
        </p:nvGraphicFramePr>
        <p:xfrm>
          <a:off x="3387436" y="1733612"/>
          <a:ext cx="304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920" imgH="317520" progId="Equation.DSMT4">
                  <p:embed/>
                </p:oleObj>
              </mc:Choice>
              <mc:Fallback>
                <p:oleObj name="Equation" r:id="rId11" imgW="304920" imgH="317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87436" y="1733612"/>
                        <a:ext cx="3048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432057"/>
              </p:ext>
            </p:extLst>
          </p:nvPr>
        </p:nvGraphicFramePr>
        <p:xfrm>
          <a:off x="3429000" y="1715726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838080" progId="Equation.DSMT4">
                  <p:embed/>
                </p:oleObj>
              </mc:Choice>
              <mc:Fallback>
                <p:oleObj name="Equation" r:id="rId13" imgW="10918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29000" y="1715726"/>
                        <a:ext cx="1092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76564"/>
              </p:ext>
            </p:extLst>
          </p:nvPr>
        </p:nvGraphicFramePr>
        <p:xfrm>
          <a:off x="1527175" y="2974975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65160" imgH="838080" progId="Equation.DSMT4">
                  <p:embed/>
                </p:oleObj>
              </mc:Choice>
              <mc:Fallback>
                <p:oleObj name="Equation" r:id="rId15" imgW="965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27175" y="2974975"/>
                        <a:ext cx="965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399996"/>
              </p:ext>
            </p:extLst>
          </p:nvPr>
        </p:nvGraphicFramePr>
        <p:xfrm>
          <a:off x="3525982" y="3041650"/>
          <a:ext cx="85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50680" imgH="825480" progId="Equation.DSMT4">
                  <p:embed/>
                </p:oleObj>
              </mc:Choice>
              <mc:Fallback>
                <p:oleObj name="Equation" r:id="rId17" imgW="8506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525982" y="3041650"/>
                        <a:ext cx="850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529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42989" y="914401"/>
            <a:ext cx="7186611" cy="302894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vi-VN" sz="3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2</a:t>
            </a:r>
            <a:r>
              <a:rPr lang="vi-VN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nếu </a:t>
            </a:r>
            <a:r>
              <a:rPr lang="vi-VN" sz="33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 = bd </a:t>
            </a:r>
            <a:r>
              <a:rPr lang="vi-VN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vi-VN" sz="33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a,b,c,d</a:t>
            </a:r>
            <a:r>
              <a:rPr lang="vi-VN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đều khác 0 thì ta có các tỉ lệ thức :</a:t>
            </a:r>
          </a:p>
          <a:p>
            <a:pPr algn="ctr"/>
            <a:r>
              <a:rPr lang="vi-VN" sz="3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8580" indent="0" algn="ctr">
              <a:buNone/>
            </a:pPr>
            <a:endParaRPr lang="vi-VN" sz="3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636565"/>
              </p:ext>
            </p:extLst>
          </p:nvPr>
        </p:nvGraphicFramePr>
        <p:xfrm>
          <a:off x="1752600" y="23431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838080" progId="Equation.DSMT4">
                  <p:embed/>
                </p:oleObj>
              </mc:Choice>
              <mc:Fallback>
                <p:oleObj name="Equation" r:id="rId2" imgW="1015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52600" y="2343150"/>
                        <a:ext cx="101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880112"/>
              </p:ext>
            </p:extLst>
          </p:nvPr>
        </p:nvGraphicFramePr>
        <p:xfrm>
          <a:off x="5334000" y="234315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838080" progId="Equation.DSMT4">
                  <p:embed/>
                </p:oleObj>
              </mc:Choice>
              <mc:Fallback>
                <p:oleObj name="Equation" r:id="rId4" imgW="914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0" y="2343150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46692"/>
              </p:ext>
            </p:extLst>
          </p:nvPr>
        </p:nvGraphicFramePr>
        <p:xfrm>
          <a:off x="4114800" y="23431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14800" y="2343150"/>
                        <a:ext cx="101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888657"/>
              </p:ext>
            </p:extLst>
          </p:nvPr>
        </p:nvGraphicFramePr>
        <p:xfrm>
          <a:off x="2895600" y="23431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838080" progId="Equation.DSMT4">
                  <p:embed/>
                </p:oleObj>
              </mc:Choice>
              <mc:Fallback>
                <p:oleObj name="Equation" r:id="rId8" imgW="1015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95600" y="2343150"/>
                        <a:ext cx="101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18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90550"/>
            <a:ext cx="7024744" cy="4953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 :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26" y="1290657"/>
            <a:ext cx="7314729" cy="31743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68580" indent="0">
              <a:buNone/>
            </a:pP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a,b,c,d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khác 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thì từ một trong năm đẳng thức sau đây, ta có thể suy ra các đẳng thức còn lại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68580" indent="0" algn="ctr">
              <a:buNone/>
            </a:pPr>
            <a:endParaRPr 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617423" y="3714750"/>
            <a:ext cx="457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506191" y="3714750"/>
            <a:ext cx="457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434096" y="3638550"/>
            <a:ext cx="457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362200" y="2746814"/>
            <a:ext cx="1826770" cy="47317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115147" y="2746814"/>
            <a:ext cx="391044" cy="47317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078082" y="2746814"/>
            <a:ext cx="408318" cy="54063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345174" y="2702606"/>
            <a:ext cx="1741426" cy="5848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952342"/>
              </p:ext>
            </p:extLst>
          </p:nvPr>
        </p:nvGraphicFramePr>
        <p:xfrm>
          <a:off x="4227575" y="2419350"/>
          <a:ext cx="1117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17160" progId="Equation.DSMT4">
                  <p:embed/>
                </p:oleObj>
              </mc:Choice>
              <mc:Fallback>
                <p:oleObj name="Equation" r:id="rId2" imgW="11174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27575" y="2419350"/>
                        <a:ext cx="1117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463760"/>
              </p:ext>
            </p:extLst>
          </p:nvPr>
        </p:nvGraphicFramePr>
        <p:xfrm>
          <a:off x="1552898" y="323903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838080" progId="Equation.DSMT4">
                  <p:embed/>
                </p:oleObj>
              </mc:Choice>
              <mc:Fallback>
                <p:oleObj name="Equation" r:id="rId4" imgW="914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2898" y="3239036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48444"/>
              </p:ext>
            </p:extLst>
          </p:nvPr>
        </p:nvGraphicFramePr>
        <p:xfrm>
          <a:off x="3391247" y="324069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91247" y="3240694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031396"/>
              </p:ext>
            </p:extLst>
          </p:nvPr>
        </p:nvGraphicFramePr>
        <p:xfrm>
          <a:off x="5237230" y="321998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838080" progId="Equation.DSMT4">
                  <p:embed/>
                </p:oleObj>
              </mc:Choice>
              <mc:Fallback>
                <p:oleObj name="Equation" r:id="rId8" imgW="914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37230" y="3219986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610617"/>
              </p:ext>
            </p:extLst>
          </p:nvPr>
        </p:nvGraphicFramePr>
        <p:xfrm>
          <a:off x="7162800" y="321825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838080" progId="Equation.DSMT4">
                  <p:embed/>
                </p:oleObj>
              </mc:Choice>
              <mc:Fallback>
                <p:oleObj name="Equation" r:id="rId10" imgW="914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162800" y="3218254"/>
                        <a:ext cx="914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962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1547</TotalTime>
  <Words>407</Words>
  <Application>Microsoft Office PowerPoint</Application>
  <PresentationFormat>On-screen Show (16:9)</PresentationFormat>
  <Paragraphs>86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Calibri</vt:lpstr>
      <vt:lpstr>Cambria Math</vt:lpstr>
      <vt:lpstr>Century Gothic</vt:lpstr>
      <vt:lpstr>Times New Roman</vt:lpstr>
      <vt:lpstr>Verdana</vt:lpstr>
      <vt:lpstr>Wingdings 2</vt:lpstr>
      <vt:lpstr>Austin</vt:lpstr>
      <vt:lpstr>Equation</vt:lpstr>
      <vt:lpstr>TỈ LỆ THỨC</vt:lpstr>
      <vt:lpstr>PowerPoint Presentation</vt:lpstr>
      <vt:lpstr>Ví dụ 2.</vt:lpstr>
      <vt:lpstr>Vận dụng 2.</vt:lpstr>
      <vt:lpstr>II. Tính chất : 2. Tính chất 2: </vt:lpstr>
      <vt:lpstr>PowerPoint Presentation</vt:lpstr>
      <vt:lpstr>PowerPoint Presentation</vt:lpstr>
      <vt:lpstr>PowerPoint Presentation</vt:lpstr>
      <vt:lpstr>*Nhận xét : </vt:lpstr>
      <vt:lpstr>Ví dụ 3: Lập tất cả các tỉ lệ thức có thể có được từ đẳng thức:  </vt:lpstr>
      <vt:lpstr>Vận dụng 3: </vt:lpstr>
      <vt:lpstr>PowerPoint Presentation</vt:lpstr>
      <vt:lpstr>PowerPoint Presentation</vt:lpstr>
      <vt:lpstr>  Bài 2 – tr54/ SGK  Tìm x trong mỗi hệ thức sau:</vt:lpstr>
      <vt:lpstr>Bài 2: Tìm x trong mỗi hệ thức sau</vt:lpstr>
      <vt:lpstr>Bài 2 : Tìm x trong mỗi hệ thức sau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</dc:creator>
  <cp:lastModifiedBy>Vân Anh</cp:lastModifiedBy>
  <cp:revision>379</cp:revision>
  <dcterms:created xsi:type="dcterms:W3CDTF">2022-07-09T08:44:10Z</dcterms:created>
  <dcterms:modified xsi:type="dcterms:W3CDTF">2023-05-31T15:30:17Z</dcterms:modified>
</cp:coreProperties>
</file>