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bad32f4a5c3244a4" Type="http://schemas.microsoft.com/office/2007/relationships/ui/extensibility" Target="customUI/customUI14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7"/>
  </p:notesMasterIdLst>
  <p:sldIdLst>
    <p:sldId id="367" r:id="rId4"/>
    <p:sldId id="366" r:id="rId5"/>
    <p:sldId id="368" r:id="rId6"/>
    <p:sldId id="369" r:id="rId7"/>
    <p:sldId id="370" r:id="rId8"/>
    <p:sldId id="371" r:id="rId9"/>
    <p:sldId id="372" r:id="rId10"/>
    <p:sldId id="363" r:id="rId11"/>
    <p:sldId id="373" r:id="rId12"/>
    <p:sldId id="374" r:id="rId13"/>
    <p:sldId id="354" r:id="rId14"/>
    <p:sldId id="375" r:id="rId15"/>
    <p:sldId id="346" r:id="rId1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21" autoAdjust="0"/>
    <p:restoredTop sz="94660"/>
  </p:normalViewPr>
  <p:slideViewPr>
    <p:cSldViewPr snapToGrid="0">
      <p:cViewPr varScale="1">
        <p:scale>
          <a:sx n="88" d="100"/>
          <a:sy n="88" d="100"/>
        </p:scale>
        <p:origin x="60" y="9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954C6-E332-493D-B862-B835F8FA854D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5C676-E47B-4512-99CF-94AEA3AC644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9261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DD86FFE-F815-A4D9-DDEE-2272F0B700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378CCB7-06AA-2D4E-A6D2-C1E6150BF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altLang="vi-VN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B2B349E-BE7C-88B1-0833-C10695A33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C3D40D-CCF1-48B2-B2FF-423EC5DE4654}" type="slidenum">
              <a:rPr kumimoji="0" lang="vi-VN" altLang="vi-VN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vi-VN" altLang="vi-VN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72956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DD86FFE-F815-A4D9-DDEE-2272F0B700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378CCB7-06AA-2D4E-A6D2-C1E6150BF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altLang="vi-VN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B2B349E-BE7C-88B1-0833-C10695A33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C3D40D-CCF1-48B2-B2FF-423EC5DE4654}" type="slidenum">
              <a:rPr kumimoji="0" lang="vi-VN" altLang="vi-VN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vi-VN" altLang="vi-VN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636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DD86FFE-F815-A4D9-DDEE-2272F0B700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378CCB7-06AA-2D4E-A6D2-C1E6150BF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altLang="vi-VN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B2B349E-BE7C-88B1-0833-C10695A33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C3D40D-CCF1-48B2-B2FF-423EC5DE4654}" type="slidenum">
              <a:rPr kumimoji="0" lang="vi-VN" altLang="vi-VN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vi-VN" altLang="vi-VN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146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DD86FFE-F815-A4D9-DDEE-2272F0B700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378CCB7-06AA-2D4E-A6D2-C1E6150BF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altLang="vi-VN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B2B349E-BE7C-88B1-0833-C10695A33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C3D40D-CCF1-48B2-B2FF-423EC5DE4654}" type="slidenum">
              <a:rPr kumimoji="0" lang="vi-VN" altLang="vi-VN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vi-VN" altLang="vi-VN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0503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DD86FFE-F815-A4D9-DDEE-2272F0B700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378CCB7-06AA-2D4E-A6D2-C1E6150BF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altLang="vi-VN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B2B349E-BE7C-88B1-0833-C10695A33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C3D40D-CCF1-48B2-B2FF-423EC5DE4654}" type="slidenum">
              <a:rPr kumimoji="0" lang="vi-VN" altLang="vi-VN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vi-VN" altLang="vi-VN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4690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DD86FFE-F815-A4D9-DDEE-2272F0B700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378CCB7-06AA-2D4E-A6D2-C1E6150BF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altLang="vi-VN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B2B349E-BE7C-88B1-0833-C10695A33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C3D40D-CCF1-48B2-B2FF-423EC5DE4654}" type="slidenum">
              <a:rPr kumimoji="0" lang="vi-VN" altLang="vi-VN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vi-VN" altLang="vi-VN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3903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DD86FFE-F815-A4D9-DDEE-2272F0B700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378CCB7-06AA-2D4E-A6D2-C1E6150BF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altLang="vi-VN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B2B349E-BE7C-88B1-0833-C10695A33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C3D40D-CCF1-48B2-B2FF-423EC5DE4654}" type="slidenum">
              <a:rPr kumimoji="0" lang="vi-VN" altLang="vi-VN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vi-VN" altLang="vi-VN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107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DD86FFE-F815-A4D9-DDEE-2272F0B700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378CCB7-06AA-2D4E-A6D2-C1E6150BF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altLang="vi-VN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B2B349E-BE7C-88B1-0833-C10695A33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C3D40D-CCF1-48B2-B2FF-423EC5DE4654}" type="slidenum">
              <a:rPr kumimoji="0" lang="vi-VN" altLang="vi-VN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vi-VN" altLang="vi-VN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957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DD86FFE-F815-A4D9-DDEE-2272F0B700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378CCB7-06AA-2D4E-A6D2-C1E6150BF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altLang="vi-VN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B2B349E-BE7C-88B1-0833-C10695A33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C3D40D-CCF1-48B2-B2FF-423EC5DE4654}" type="slidenum">
              <a:rPr kumimoji="0" lang="vi-VN" altLang="vi-VN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vi-VN" altLang="vi-VN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247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DD86FFE-F815-A4D9-DDEE-2272F0B700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378CCB7-06AA-2D4E-A6D2-C1E6150BF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altLang="vi-VN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B2B349E-BE7C-88B1-0833-C10695A33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C3D40D-CCF1-48B2-B2FF-423EC5DE4654}" type="slidenum">
              <a:rPr kumimoji="0" lang="vi-VN" altLang="vi-VN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vi-VN" altLang="vi-VN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7046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979B6-8E7C-4E90-8C9D-F537DFD7086F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25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A8CF4-4C21-B5F4-7652-92A420D31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B6C13-132E-4C11-6173-FED6DB539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72E28-A8A3-3717-0CC8-A3CE95729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7B319-FFF1-412A-934C-CAE0A89EF94E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89E77-6E1A-3457-A862-1693147AF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531C4-C9DB-8649-15CA-670DD18F7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1CCB-1308-406C-B7A4-6159D81328D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82308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372AE-82B8-BAC0-3D6E-E8DF3F515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5689DA-4CB3-E271-9B79-89F567226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4E017-E60F-FB58-BF3F-39EF40B55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7B319-FFF1-412A-934C-CAE0A89EF94E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0513B-0808-F845-BA37-561B3672A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4B740-6E0B-DD53-E2A2-681488865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1CCB-1308-406C-B7A4-6159D81328D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6103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DA4E51-EBA0-481C-CE5B-82EB182DBD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132746-0578-ABEF-4549-301AB5F568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C9E81-34A6-5316-AFDC-41A723B28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7B319-FFF1-412A-934C-CAE0A89EF94E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962B7-4652-9C1C-6D42-1E23F7795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DA01A-69C5-485B-6A34-3ADD2D462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1CCB-1308-406C-B7A4-6159D81328D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55615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00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17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93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601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84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82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251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54BB3-57D2-DF83-490C-B1E2ADF59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0A22E-0995-43B9-7D77-9C08E80C3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EBB38-E1D0-8A13-BAF9-82CA7F789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7B319-FFF1-412A-934C-CAE0A89EF94E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368C0-62BB-0BE3-9CF7-F0D21CE9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A9D02-5BC8-6A79-436E-A394F51D7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1CCB-1308-406C-B7A4-6159D81328D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46172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810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163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6887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DD4D6A-074B-2313-D455-5BE329993D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486686-5AB3-10EC-3A93-DD5AA64504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462329-4C09-FAA5-B9CC-AB6CCE4F2F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5C379-7D8A-4F45-85FB-1340A8B8584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619813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EE1E78-BB02-DFC6-F3A4-B8EEB1011C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64D6BA-0B8B-0333-2CC1-D78E2197A2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81E366-D5BB-EFAF-70A0-81C4C7B4D6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32266-A7F0-48CC-BC5F-8ED68132D17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551140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5D1361-55BF-7A45-FD51-52043C4A8A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313748-542A-0567-5929-1A4F3FB747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41B2D2-2B43-BA81-36E9-75B732FD6F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1A0BB-DA0A-4727-AB2D-2613143CEB6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49977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7EDB57-9F6D-E9EB-8F92-7E539A9DD0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6487BC-F38C-3A83-D590-41D5439B1D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BCD882-3B00-7DCD-8108-33372652B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73A5D-C016-4E96-BDBB-B3E685DDB9A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088845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94F7DFC-E312-A119-1531-1E906D00A4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D70D6E9-E061-EFD0-7130-8A1A7F5761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F4668C6-9D7F-766D-0D0E-1D102A698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D63A9-1F6A-4D88-9D16-DE9CBB2D1A4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252799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4F0EC3D-FFBC-A1A9-8674-BAD261EA6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F682977-6FF6-65A6-E1B8-99517C3B6E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0CFE155-7DA5-EBB0-069C-7DCA74F18A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CD28F-449D-4C31-A0B9-4328C254C46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06221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3127AC1-41BF-13AC-2BBC-7D25052AAB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E808EDE-BE96-74EE-5EA3-722AF2512F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BF5E76-36A6-8DE0-400B-2A560D64A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341FE-FEA0-435E-984F-12E68D2C8C8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9288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AEE40-6EF0-862A-B25A-03106A844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C83A4-AB32-0109-9A1D-95651D8A0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A9047-7B26-8443-62CE-AF6E13960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7B319-FFF1-412A-934C-CAE0A89EF94E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8D111-C54A-AC47-DE4C-8C3F89858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8986C-1651-E050-6E7A-C04BAECE2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1CCB-1308-406C-B7A4-6159D81328D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690167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54546B-CC57-79DD-5DC8-C013B4EB23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FA18EA-77A0-4B31-7BD2-7E5FE99F25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32E284-143E-A3F0-156C-67A865D33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08097-9668-4B17-B551-E5738D5E3DA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263494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C838EB-E7C5-BB2A-D445-E41B748F82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2461CD-51CD-1ABE-9602-4585A8015C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2F91FA-43B9-EFC7-18FA-0B0A75471A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FF2D9-4151-4BAF-B1CB-C8FEDBAFDDA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5337484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E351E2-2D82-8B0C-0FCE-396500D973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C7D16F-8BBD-EEE4-7202-4E778D731A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1DE7A-FF08-06BE-0ED4-FC2BD39AA0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33912-38F9-4A45-B368-FC458C3566C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5493773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206426-1D6A-8A79-776C-B151062FB8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441E69-8A44-E6E1-08AD-ABAD0DB260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071665-0BA4-8BF4-849A-C76B59B495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419A7-CBE3-4662-A722-55C201813AF0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331304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7F53AE9-45E9-D46E-2777-B6E7A1F0B4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76319EE-7D5F-33D6-E292-D969E6D0C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661D0C9-621E-919F-C6C2-D1CDDDE944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81E66-3C2B-4C2A-8026-91904816159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024148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11718" y="274638"/>
            <a:ext cx="1096856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717" y="1595439"/>
            <a:ext cx="5382683" cy="2192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1" y="1595439"/>
            <a:ext cx="5382684" cy="2192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1717" y="3940175"/>
            <a:ext cx="5382683" cy="2192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1" y="3940175"/>
            <a:ext cx="5382684" cy="2192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9659DCB-142E-3D80-3255-22FFE010D3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02802F7-2E12-B5CC-E031-7022EFFFFB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64753E0-7143-1E0E-93AA-756603754F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A8FFD-3299-45E5-997A-733DA945BDE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4635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31EA0-11FE-ED0E-FF93-BB08A1999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11720-5166-9BDF-A363-DBD574F08C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D257F5-7DE0-11EF-B5C0-EBEE52C46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FE7CA5-4ED6-013C-79D5-15FABED73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7B319-FFF1-412A-934C-CAE0A89EF94E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F284D-188B-A8E6-43F9-8AABB9D9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AF644F-60E3-9500-F623-4EC02B2E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1CCB-1308-406C-B7A4-6159D81328D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547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498A6-280A-88B0-057D-810A17043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CFFC80-5ADB-7E70-12F9-795FADB14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0776BD-781F-E096-225A-902C597E6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68E06-79C6-A0E1-AE50-396862ED81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62D6BD-E4B2-2749-CA0A-044D8D684E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7AD8E7-D319-7C48-483F-8269C0A2A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7B319-FFF1-412A-934C-CAE0A89EF94E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7695EF-AE38-5297-395B-A20634C45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D7BEE8-1803-2ECD-B20F-352342C1F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1CCB-1308-406C-B7A4-6159D81328D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875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54644-254F-F911-7076-872AEE9D1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52D0DF-4D70-8D3B-2D51-DD7A6B3BC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7B319-FFF1-412A-934C-CAE0A89EF94E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F0918D-BFB6-B50D-59F6-5C9F24C9C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E72E3D-7921-0BE6-3B24-EB04CC73A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1CCB-1308-406C-B7A4-6159D81328D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96947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AAED60-1F31-4D08-3584-A5EDFB42C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7B319-FFF1-412A-934C-CAE0A89EF94E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9F241-3972-72A9-9848-DA85DCFAD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F88C6-AE86-2CDE-65C1-02810099C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1CCB-1308-406C-B7A4-6159D81328D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875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952B-8037-E93E-0630-9FFD38BEC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D126C-6C23-F180-FC75-05F2B9106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BF113E-E120-5BF9-754E-4E936C87F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081866-E6DE-2757-A9A5-FA2C7615F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7B319-FFF1-412A-934C-CAE0A89EF94E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950BF1-4896-1CED-17E5-E5B237C6D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5618A-DB1F-7334-61B3-F3E0B0F89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1CCB-1308-406C-B7A4-6159D81328D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1692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703F4-09CF-A7F0-BC1E-18E49A6E7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0C44DA-5517-622E-E6A7-8F7F927A54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A48B51-6B5E-9F40-0573-140BEC0C7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80425-04E1-A526-E83E-73FC9211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7B319-FFF1-412A-934C-CAE0A89EF94E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41BC1E-6240-5B79-2345-C9D9E77FF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2EC29-484B-B248-3269-964A8DF28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1CCB-1308-406C-B7A4-6159D81328D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7742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A00BDD-A2DF-4DAA-0DA6-13D447F36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A6A2B-62F2-A9DB-F28D-1F540A097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F44E8-BD0B-26D2-6CD1-C0B51B1C3E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7B319-FFF1-412A-934C-CAE0A89EF94E}" type="datetimeFigureOut">
              <a:rPr lang="vi-VN" smtClean="0"/>
              <a:t>31/05/2023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E39FB-469D-D418-6588-FFE8FBA49A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F5EB2-B43F-644B-880C-5A4F3CF193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31CCB-1308-406C-B7A4-6159D81328D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192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344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A16F4D3-9674-9BCD-2931-29C4EE333E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4C76B2-3ABC-0BA3-7ECF-ED4E487DA3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40E4ADD-F923-5177-3D49-4C1C1D1686F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020B8BA-E89E-E38E-0D1D-EDF64DDFCE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5B469C3-9D74-5F88-21FB-7E2D7BF7C8C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3EE8426-7195-462A-BAA2-9A9F49ABB17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942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9.xml"/><Relationship Id="rId6" Type="http://schemas.openxmlformats.org/officeDocument/2006/relationships/image" Target="../media/image26.png"/><Relationship Id="rId5" Type="http://schemas.openxmlformats.org/officeDocument/2006/relationships/hyperlink" Target="http://www.allwhitebackground.com/colorful-background-images.html" TargetMode="External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11.xml"/><Relationship Id="rId7" Type="http://schemas.openxmlformats.org/officeDocument/2006/relationships/hyperlink" Target="http://www.allwhitebackground.com/colorful-background-images.html" TargetMode="External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10.xml"/><Relationship Id="rId6" Type="http://schemas.openxmlformats.org/officeDocument/2006/relationships/image" Target="../media/image25.jpeg"/><Relationship Id="rId5" Type="http://schemas.openxmlformats.org/officeDocument/2006/relationships/image" Target="../media/image28.wmf"/><Relationship Id="rId10" Type="http://schemas.openxmlformats.org/officeDocument/2006/relationships/image" Target="../media/image29.wmf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3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5.xml"/><Relationship Id="rId7" Type="http://schemas.openxmlformats.org/officeDocument/2006/relationships/hyperlink" Target="http://www.allwhitebackground.com/colorful-background-images.html" TargetMode="External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5.xml"/><Relationship Id="rId6" Type="http://schemas.openxmlformats.org/officeDocument/2006/relationships/image" Target="../media/image8.jpeg"/><Relationship Id="rId11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10" Type="http://schemas.openxmlformats.org/officeDocument/2006/relationships/image" Target="../media/image10.wmf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hyperlink" Target="http://www.allwhitebackground.com/colorful-background-images.html" TargetMode="External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3.wmf"/><Relationship Id="rId12" Type="http://schemas.openxmlformats.org/officeDocument/2006/relationships/image" Target="../media/image8.jpeg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6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4.wmf"/><Relationship Id="rId1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7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oleObject" Target="../embeddings/oleObject17.bin"/><Relationship Id="rId3" Type="http://schemas.openxmlformats.org/officeDocument/2006/relationships/notesSlide" Target="../notesSlides/notesSlide8.xml"/><Relationship Id="rId7" Type="http://schemas.openxmlformats.org/officeDocument/2006/relationships/hyperlink" Target="http://www.allwhitebackground.com/colorful-background-images.html" TargetMode="External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8.xml"/><Relationship Id="rId6" Type="http://schemas.openxmlformats.org/officeDocument/2006/relationships/image" Target="../media/image19.jpeg"/><Relationship Id="rId11" Type="http://schemas.openxmlformats.org/officeDocument/2006/relationships/oleObject" Target="../embeddings/oleObject16.bin"/><Relationship Id="rId5" Type="http://schemas.openxmlformats.org/officeDocument/2006/relationships/image" Target="../media/image18.wmf"/><Relationship Id="rId10" Type="http://schemas.openxmlformats.org/officeDocument/2006/relationships/image" Target="../media/image21.wmf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7">
            <a:extLst>
              <a:ext uri="{FF2B5EF4-FFF2-40B4-BE49-F238E27FC236}">
                <a16:creationId xmlns:a16="http://schemas.microsoft.com/office/drawing/2014/main" id="{789E1B45-4DE3-11DE-B10A-FD530912E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798" y="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5</a:t>
            </a:r>
            <a:r>
              <a:rPr lang="vi-VN" alt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BIỂU DIỄN THẬP PHÂN CỦA SỐ HỮU TỈ</a:t>
            </a:r>
            <a:endParaRPr lang="en-US" altLang="vi-VN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3E2F61E-C6EE-6809-363D-CE32CE127AE7}"/>
              </a:ext>
            </a:extLst>
          </p:cNvPr>
          <p:cNvCxnSpPr/>
          <p:nvPr/>
        </p:nvCxnSpPr>
        <p:spPr bwMode="auto">
          <a:xfrm>
            <a:off x="6384048" y="581914"/>
            <a:ext cx="0" cy="623000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EE62379-CD49-AD7B-4924-FD1D4FAD914D}"/>
              </a:ext>
            </a:extLst>
          </p:cNvPr>
          <p:cNvSpPr txBox="1"/>
          <p:nvPr/>
        </p:nvSpPr>
        <p:spPr>
          <a:xfrm>
            <a:off x="145132" y="464386"/>
            <a:ext cx="59837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154358" y="1381651"/>
            <a:ext cx="2714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145132" y="1806329"/>
            <a:ext cx="2714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800" y="1267804"/>
            <a:ext cx="3228798" cy="32287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49089643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n 2">
            <a:extLst>
              <a:ext uri="{FF2B5EF4-FFF2-40B4-BE49-F238E27FC236}">
                <a16:creationId xmlns:a16="http://schemas.microsoft.com/office/drawing/2014/main" id="{6437E96C-B4D7-4CA6-90EE-43A5C748EF9C}"/>
              </a:ext>
            </a:extLst>
          </p:cNvPr>
          <p:cNvSpPr/>
          <p:nvPr/>
        </p:nvSpPr>
        <p:spPr>
          <a:xfrm>
            <a:off x="1117600" y="1041400"/>
            <a:ext cx="4292600" cy="4114800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5791200" y="2581999"/>
            <a:ext cx="5994400" cy="748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</a:rPr>
              <a:t>VẬN DỤNG</a:t>
            </a:r>
            <a:endParaRPr lang="en-US" sz="4267" dirty="0">
              <a:solidFill>
                <a:prstClr val="black"/>
              </a:solidFill>
            </a:endParaRPr>
          </a:p>
        </p:txBody>
      </p:sp>
      <p:pic>
        <p:nvPicPr>
          <p:cNvPr id="4" name="Hình ảnh 3" descr="Ảnh có chứa văn bản, đồ chơi, đồ họa véc-tơ, danh thiếp&#10;&#10;Mô tả được tạo tự động">
            <a:extLst>
              <a:ext uri="{FF2B5EF4-FFF2-40B4-BE49-F238E27FC236}">
                <a16:creationId xmlns:a16="http://schemas.microsoft.com/office/drawing/2014/main" id="{A667EB62-86C3-4EF0-AA26-81461A6A5A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5633" y="3568116"/>
            <a:ext cx="3093627" cy="297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05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1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83E88EDB-A044-4D19-57A1-94BC63A48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37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pic>
        <p:nvPicPr>
          <p:cNvPr id="13" name="Picture 12" descr="Background pattern&#10;&#10;Description automatically generated">
            <a:extLst>
              <a:ext uri="{FF2B5EF4-FFF2-40B4-BE49-F238E27FC236}">
                <a16:creationId xmlns:a16="http://schemas.microsoft.com/office/drawing/2014/main" id="{65A14FCB-5569-4268-AF8B-502D9EF6E73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17382" r="20120" b="2"/>
          <a:stretch/>
        </p:blipFill>
        <p:spPr>
          <a:xfrm>
            <a:off x="10330450" y="11464"/>
            <a:ext cx="1834157" cy="1778147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pic>
        <p:nvPicPr>
          <p:cNvPr id="14" name="Picture 13" descr="A picture containing toy, doll&#10;&#10;Description automatically generated">
            <a:extLst>
              <a:ext uri="{FF2B5EF4-FFF2-40B4-BE49-F238E27FC236}">
                <a16:creationId xmlns:a16="http://schemas.microsoft.com/office/drawing/2014/main" id="{7BFEE031-360F-4D5F-904A-32B86E7ACC2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4889" y="-79085"/>
            <a:ext cx="1596909" cy="159690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793723" y="159938"/>
            <a:ext cx="26853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67D6CB-473C-6E89-4C97-1049E6A538CB}"/>
              </a:ext>
            </a:extLst>
          </p:cNvPr>
          <p:cNvSpPr txBox="1"/>
          <p:nvPr/>
        </p:nvSpPr>
        <p:spPr>
          <a:xfrm>
            <a:off x="112365" y="639380"/>
            <a:ext cx="11575379" cy="61303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32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Luật</a:t>
            </a:r>
            <a:r>
              <a:rPr lang="en-US" sz="32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vi-VN" sz="32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vi-VN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kern="1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+)</a:t>
            </a:r>
            <a:r>
              <a:rPr lang="en-US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đội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đội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+)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 và phân loại, biểu diễn các số hữu tỉ sau thành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thập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</a:t>
            </a:r>
            <a:r>
              <a:rPr lang="vi-VN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hân hữu hạn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vi-VN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số thập phân vô hạn tuần hoàn (viết gọn với chu kì)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vi-VN" sz="2800" kern="1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endParaRPr lang="en-US" sz="2800" kern="100" dirty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endParaRPr lang="en-US" sz="2800" kern="100" dirty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+)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Lần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lượt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từng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học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sinh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đại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diện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đội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chơi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lên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viết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sau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đó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truyền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phấn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cho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bạn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kế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tiếp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để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viết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+)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Cả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lớp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cùng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vỗ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tay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và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hát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bài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“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Như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có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Bác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Hồ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trong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ngày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vui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đại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thắng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”.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Kết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thúc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bài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hát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là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trò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chơi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kết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thúc</a:t>
            </a:r>
            <a:r>
              <a:rPr lang="en-US" sz="2800" kern="1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/>
                <a:ea typeface="Calibri"/>
              </a:rPr>
              <a:t>+) </a:t>
            </a:r>
            <a:r>
              <a:rPr lang="en-US" sz="2800" dirty="0" err="1">
                <a:solidFill>
                  <a:schemeClr val="bg1"/>
                </a:solidFill>
                <a:latin typeface="Times New Roman"/>
                <a:ea typeface="Calibri"/>
              </a:rPr>
              <a:t>Đội</a:t>
            </a:r>
            <a:r>
              <a:rPr lang="vi-VN" sz="2800" dirty="0">
                <a:solidFill>
                  <a:schemeClr val="bg1"/>
                </a:solidFill>
                <a:latin typeface="Times New Roman"/>
                <a:ea typeface="Calibri"/>
              </a:rPr>
              <a:t> nào viết đúng và chính xác cách biểu diễn số thập phân hữu hạn, vô hạn tuần hoàn nhanh nhất </a:t>
            </a:r>
            <a:r>
              <a:rPr lang="en-US" sz="2800" dirty="0" err="1">
                <a:solidFill>
                  <a:schemeClr val="bg1"/>
                </a:solidFill>
                <a:latin typeface="Times New Roman"/>
                <a:ea typeface="Calibri"/>
              </a:rPr>
              <a:t>thì</a:t>
            </a:r>
            <a:r>
              <a:rPr lang="en-US" sz="2800" dirty="0">
                <a:solidFill>
                  <a:schemeClr val="bg1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/>
                <a:ea typeface="Calibri"/>
              </a:rPr>
              <a:t>đội</a:t>
            </a:r>
            <a:r>
              <a:rPr lang="vi-VN" sz="2800" dirty="0">
                <a:solidFill>
                  <a:schemeClr val="bg1"/>
                </a:solidFill>
                <a:latin typeface="Times New Roman"/>
                <a:ea typeface="Calibri"/>
              </a:rPr>
              <a:t> đó thắng cuộc</a:t>
            </a:r>
            <a:r>
              <a:rPr lang="en-US" sz="2800" dirty="0">
                <a:solidFill>
                  <a:schemeClr val="bg1"/>
                </a:solidFill>
                <a:latin typeface="Times New Roman"/>
                <a:ea typeface="Calibri"/>
              </a:rPr>
              <a:t>.</a:t>
            </a:r>
            <a:endParaRPr lang="vi-VN" sz="28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74361" y="82119"/>
            <a:ext cx="463933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Ai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nhanh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hơn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2980383"/>
              </p:ext>
            </p:extLst>
          </p:nvPr>
        </p:nvGraphicFramePr>
        <p:xfrm>
          <a:off x="4300730" y="2750577"/>
          <a:ext cx="3330575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3880" imgH="457200" progId="Equation.DSMT4">
                  <p:embed/>
                </p:oleObj>
              </mc:Choice>
              <mc:Fallback>
                <p:oleObj name="Equation" r:id="rId7" imgW="152388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0730" y="2750577"/>
                        <a:ext cx="3330575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62175461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83E88EDB-A044-4D19-57A1-94BC63A48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37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2B29A69-9747-CD7F-AB91-99F3AFDF41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73567"/>
              </p:ext>
            </p:extLst>
          </p:nvPr>
        </p:nvGraphicFramePr>
        <p:xfrm>
          <a:off x="3320440" y="1563300"/>
          <a:ext cx="4523002" cy="936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457200" progId="Equation.DSMT4">
                  <p:embed/>
                </p:oleObj>
              </mc:Choice>
              <mc:Fallback>
                <p:oleObj name="Equation" r:id="rId4" imgW="2209680" imgH="4572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2B29A69-9747-CD7F-AB91-99F3AFDF41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20440" y="1563300"/>
                        <a:ext cx="4523002" cy="9367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 descr="Background pattern&#10;&#10;Description automatically generated">
            <a:extLst>
              <a:ext uri="{FF2B5EF4-FFF2-40B4-BE49-F238E27FC236}">
                <a16:creationId xmlns:a16="http://schemas.microsoft.com/office/drawing/2014/main" id="{65A14FCB-5569-4268-AF8B-502D9EF6E73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rcRect l="17382" r="20120" b="2"/>
          <a:stretch/>
        </p:blipFill>
        <p:spPr>
          <a:xfrm>
            <a:off x="10330450" y="11464"/>
            <a:ext cx="1834157" cy="1778147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pic>
        <p:nvPicPr>
          <p:cNvPr id="14" name="Picture 13" descr="A picture containing toy, doll&#10;&#10;Description automatically generated">
            <a:extLst>
              <a:ext uri="{FF2B5EF4-FFF2-40B4-BE49-F238E27FC236}">
                <a16:creationId xmlns:a16="http://schemas.microsoft.com/office/drawing/2014/main" id="{7BFEE031-360F-4D5F-904A-32B86E7ACC2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4889" y="-79085"/>
            <a:ext cx="1596909" cy="159690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813353" y="133757"/>
            <a:ext cx="18904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1698D1-DAFE-B29B-32C3-17C58A21CB27}"/>
              </a:ext>
            </a:extLst>
          </p:cNvPr>
          <p:cNvSpPr txBox="1"/>
          <p:nvPr/>
        </p:nvSpPr>
        <p:spPr>
          <a:xfrm>
            <a:off x="6838246" y="224624"/>
            <a:ext cx="20103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solidFill>
                <a:srgbClr val="FFC000"/>
              </a:solidFill>
              <a:latin typeface="Arial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67D6CB-473C-6E89-4C97-1049E6A538CB}"/>
              </a:ext>
            </a:extLst>
          </p:cNvPr>
          <p:cNvSpPr txBox="1"/>
          <p:nvPr/>
        </p:nvSpPr>
        <p:spPr>
          <a:xfrm>
            <a:off x="258617" y="1051345"/>
            <a:ext cx="644519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vi-VN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 số thập phân hữu hạn là</a:t>
            </a:r>
            <a:r>
              <a:rPr lang="vi-VN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800" kern="1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2B29A69-9747-CD7F-AB91-99F3AFDF41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862568"/>
              </p:ext>
            </p:extLst>
          </p:nvPr>
        </p:nvGraphicFramePr>
        <p:xfrm>
          <a:off x="258617" y="3137647"/>
          <a:ext cx="11720494" cy="934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74960" imgH="444240" progId="Equation.DSMT4">
                  <p:embed/>
                </p:oleObj>
              </mc:Choice>
              <mc:Fallback>
                <p:oleObj name="Equation" r:id="rId9" imgW="5574960" imgH="4442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2B29A69-9747-CD7F-AB91-99F3AFDF41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8617" y="3137647"/>
                        <a:ext cx="11720494" cy="9347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9C67D6CB-473C-6E89-4C97-1049E6A538CB}"/>
              </a:ext>
            </a:extLst>
          </p:cNvPr>
          <p:cNvSpPr txBox="1"/>
          <p:nvPr/>
        </p:nvSpPr>
        <p:spPr>
          <a:xfrm>
            <a:off x="258617" y="2557702"/>
            <a:ext cx="644519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vi-VN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 số thập phân </a:t>
            </a:r>
            <a:r>
              <a:rPr lang="en-US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tuần</a:t>
            </a:r>
            <a:r>
              <a:rPr lang="en-US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vi-VN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800" kern="1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1980039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2049916" y="540227"/>
            <a:ext cx="802085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Hướng dẫn tự học ở nhà</a:t>
            </a:r>
            <a:endParaRPr lang="en-US" sz="4267" dirty="0">
              <a:solidFill>
                <a:srgbClr val="FF0000"/>
              </a:solidFill>
            </a:endParaRPr>
          </a:p>
        </p:txBody>
      </p:sp>
      <p:pic>
        <p:nvPicPr>
          <p:cNvPr id="13" name="Hình ảnh 3" descr="Ảnh có chứa văn bản, đồ chơi, đồ họa véc-tơ, danh thiếp&#10;&#10;Mô tả được tạo tự động">
            <a:extLst>
              <a:ext uri="{FF2B5EF4-FFF2-40B4-BE49-F238E27FC236}">
                <a16:creationId xmlns:a16="http://schemas.microsoft.com/office/drawing/2014/main" id="{A667EB62-86C3-4EF0-AA26-81461A6A5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355" y="4450847"/>
            <a:ext cx="2498968" cy="2407153"/>
          </a:xfrm>
          <a:prstGeom prst="rect">
            <a:avLst/>
          </a:prstGeom>
        </p:spPr>
      </p:pic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827846" y="1470406"/>
            <a:ext cx="10464992" cy="3879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vi-VN" sz="3600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600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vi-VN" sz="3600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rả lời câu hỏi thế nào là s</a:t>
            </a:r>
            <a:r>
              <a:rPr lang="en-US" sz="3600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ố</a:t>
            </a:r>
            <a:r>
              <a:rPr lang="vi-VN" sz="3600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thập phân hữu hạn? Số thập phân vô hạn tuần hoàn? Chu kì của số thập phân vô hạn tuần hoàn ?</a:t>
            </a: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vi-VN" sz="3600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600" kern="1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600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3600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3,4/ SGK </a:t>
            </a:r>
            <a:r>
              <a:rPr lang="en-US" sz="3600" kern="1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3600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29</a:t>
            </a:r>
            <a:endParaRPr lang="vi-VN" sz="3600" kern="1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vi-VN" sz="3600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Vận dụng làm các bài tập trong SBT</a:t>
            </a: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vi-VN" sz="3600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Chuẩn bị nội dung tiết sau tiếp tục </a:t>
            </a:r>
            <a:r>
              <a:rPr lang="en-US" sz="3600" kern="1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luyện</a:t>
            </a:r>
            <a:r>
              <a:rPr lang="vi-VN" sz="3600" kern="1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tập</a:t>
            </a:r>
            <a:endParaRPr lang="en-US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9967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6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7">
            <a:extLst>
              <a:ext uri="{FF2B5EF4-FFF2-40B4-BE49-F238E27FC236}">
                <a16:creationId xmlns:a16="http://schemas.microsoft.com/office/drawing/2014/main" id="{789E1B45-4DE3-11DE-B10A-FD530912E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3176" y="301468"/>
            <a:ext cx="60494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 ĐÔI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2788126" y="1586722"/>
            <a:ext cx="533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: 3.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3E88EDB-A044-4D19-57A1-94BC63A48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14" y="13303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16FB30-5986-58C4-1B8C-4E5E952C5EE4}"/>
              </a:ext>
            </a:extLst>
          </p:cNvPr>
          <p:cNvSpPr txBox="1"/>
          <p:nvPr/>
        </p:nvSpPr>
        <p:spPr>
          <a:xfrm>
            <a:off x="2788126" y="2095775"/>
            <a:ext cx="9224349" cy="553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cầm</a:t>
            </a: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vi-VN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chia </a:t>
            </a:r>
            <a:r>
              <a:rPr lang="en-US" sz="2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vi-VN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1AB67A4-3D9B-E3E0-50EC-66FAE8B5AB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135577"/>
              </p:ext>
            </p:extLst>
          </p:nvPr>
        </p:nvGraphicFramePr>
        <p:xfrm>
          <a:off x="4019550" y="2736850"/>
          <a:ext cx="4181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82600" imgH="228600" progId="Equation.DSMT4">
                  <p:embed/>
                </p:oleObj>
              </mc:Choice>
              <mc:Fallback>
                <p:oleObj name="Equation" r:id="rId4" imgW="208260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1AB67A4-3D9B-E3E0-50EC-66FAE8B5AB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19550" y="2736850"/>
                        <a:ext cx="418147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Picture 19">
            <a:extLst>
              <a:ext uri="{FF2B5EF4-FFF2-40B4-BE49-F238E27FC236}">
                <a16:creationId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53" y="525306"/>
            <a:ext cx="1847147" cy="184714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3F1698D1-DAFE-B29B-32C3-17C58A21CB27}"/>
              </a:ext>
            </a:extLst>
          </p:cNvPr>
          <p:cNvSpPr txBox="1"/>
          <p:nvPr/>
        </p:nvSpPr>
        <p:spPr>
          <a:xfrm>
            <a:off x="2860108" y="3220119"/>
            <a:ext cx="91523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chia. </a:t>
            </a:r>
            <a:endParaRPr lang="en-US" sz="28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F1698D1-DAFE-B29B-32C3-17C58A21CB27}"/>
              </a:ext>
            </a:extLst>
          </p:cNvPr>
          <p:cNvSpPr txBox="1"/>
          <p:nvPr/>
        </p:nvSpPr>
        <p:spPr>
          <a:xfrm>
            <a:off x="2788126" y="3791106"/>
            <a:ext cx="915236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(SGK-Tr28)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chia;</a:t>
            </a:r>
          </a:p>
          <a:p>
            <a:pPr algn="just"/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+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145763" y="258393"/>
            <a:ext cx="2714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F1698D1-DAFE-B29B-32C3-17C58A21CB27}"/>
              </a:ext>
            </a:extLst>
          </p:cNvPr>
          <p:cNvSpPr txBox="1"/>
          <p:nvPr/>
        </p:nvSpPr>
        <p:spPr>
          <a:xfrm>
            <a:off x="2913355" y="788581"/>
            <a:ext cx="63910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solidFill>
                <a:srgbClr val="FFC000"/>
              </a:solidFill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2697877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2" grpId="0"/>
      <p:bldP spid="21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7">
            <a:extLst>
              <a:ext uri="{FF2B5EF4-FFF2-40B4-BE49-F238E27FC236}">
                <a16:creationId xmlns:a16="http://schemas.microsoft.com/office/drawing/2014/main" id="{789E1B45-4DE3-11DE-B10A-FD530912E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798" y="-53788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5</a:t>
            </a:r>
            <a:r>
              <a:rPr lang="vi-VN" alt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BIỂU DIỄN THẬP PHÂN CỦA SỐ HỮU TỈ</a:t>
            </a:r>
            <a:endParaRPr lang="en-US" altLang="vi-VN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3E2F61E-C6EE-6809-363D-CE32CE127AE7}"/>
              </a:ext>
            </a:extLst>
          </p:cNvPr>
          <p:cNvCxnSpPr/>
          <p:nvPr/>
        </p:nvCxnSpPr>
        <p:spPr bwMode="auto">
          <a:xfrm>
            <a:off x="6755296" y="437887"/>
            <a:ext cx="0" cy="623000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EE62379-CD49-AD7B-4924-FD1D4FAD914D}"/>
              </a:ext>
            </a:extLst>
          </p:cNvPr>
          <p:cNvSpPr txBox="1"/>
          <p:nvPr/>
        </p:nvSpPr>
        <p:spPr>
          <a:xfrm>
            <a:off x="169005" y="484054"/>
            <a:ext cx="64127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6755296" y="437887"/>
            <a:ext cx="46636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: 3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3E88EDB-A044-4D19-57A1-94BC63A48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271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63414C5-39BB-1D4D-570D-B4FA22E9A8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072015"/>
              </p:ext>
            </p:extLst>
          </p:nvPr>
        </p:nvGraphicFramePr>
        <p:xfrm>
          <a:off x="6891274" y="962499"/>
          <a:ext cx="1698718" cy="2431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1562040" progId="Equation.DSMT4">
                  <p:embed/>
                </p:oleObj>
              </mc:Choice>
              <mc:Fallback>
                <p:oleObj name="Equation" r:id="rId4" imgW="927000" imgH="1562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63414C5-39BB-1D4D-570D-B4FA22E9A8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91274" y="962499"/>
                        <a:ext cx="1698718" cy="24312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C41F3C8F-1FE0-3D9B-E53C-2C0DF626F3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-121023"/>
          <a:ext cx="130175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890" imgH="190335" progId="Equation.DSMT4">
                  <p:embed/>
                </p:oleObj>
              </mc:Choice>
              <mc:Fallback>
                <p:oleObj name="Equation" r:id="rId6" imgW="126890" imgH="190335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C41F3C8F-1FE0-3D9B-E53C-2C0DF626F3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21023"/>
                        <a:ext cx="130175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Picture 19">
            <a:extLst>
              <a:ext uri="{FF2B5EF4-FFF2-40B4-BE49-F238E27FC236}">
                <a16:creationId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4606" y="0"/>
            <a:ext cx="1106505" cy="110650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C0AAE3C-A230-3BEF-45E3-92B27BF22964}"/>
              </a:ext>
            </a:extLst>
          </p:cNvPr>
          <p:cNvSpPr txBox="1"/>
          <p:nvPr/>
        </p:nvSpPr>
        <p:spPr>
          <a:xfrm>
            <a:off x="128864" y="3494423"/>
            <a:ext cx="665204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xét</a:t>
            </a:r>
            <a:r>
              <a:rPr lang="en-US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1,333…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thập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liên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tiếp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mãi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thập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vô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hạn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tuần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hoàn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chu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kì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vi-VN" sz="2800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169006" y="1319518"/>
            <a:ext cx="2714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169006" y="1798372"/>
            <a:ext cx="4987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: 3 = 1,333…</a:t>
            </a:r>
            <a:endParaRPr lang="vi-V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144824" y="2171669"/>
            <a:ext cx="61442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cầm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7 : 30 = 0,23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3…</a:t>
            </a:r>
          </a:p>
          <a:p>
            <a:pPr algn="just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1219 : 9900 = 0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12313131…</a:t>
            </a:r>
            <a:endParaRPr lang="vi-V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ounded Rectangular Callout 1"/>
          <p:cNvSpPr/>
          <p:nvPr/>
        </p:nvSpPr>
        <p:spPr bwMode="auto">
          <a:xfrm>
            <a:off x="6928814" y="3572671"/>
            <a:ext cx="5362164" cy="2465058"/>
          </a:xfrm>
          <a:prstGeom prst="wedgeRoundRectCallout">
            <a:avLst>
              <a:gd name="adj1" fmla="val -41332"/>
              <a:gd name="adj2" fmla="val -66357"/>
              <a:gd name="adj3" fmla="val 16667"/>
            </a:avLst>
          </a:prstGeom>
          <a:solidFill>
            <a:schemeClr val="accent1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bao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giờ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chấm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dứt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nếu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cứ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tiếp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tục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thì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liên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tiếp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mãi</a:t>
            </a:r>
            <a:r>
              <a:rPr lang="vi-VN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ở thương.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gọi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 1,3333.... 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thập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vô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hạn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tuần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kern="0" dirty="0" err="1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hoàn</a:t>
            </a:r>
            <a:r>
              <a:rPr lang="en-US" sz="2800" kern="0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b="1" kern="0" dirty="0">
              <a:solidFill>
                <a:srgbClr val="2D2D8A">
                  <a:lumMod val="75000"/>
                </a:srgbClr>
              </a:solidFill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2187744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8" grpId="0"/>
      <p:bldP spid="30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83E88EDB-A044-4D19-57A1-94BC63A48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271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C41F3C8F-1FE0-3D9B-E53C-2C0DF626F3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-121023"/>
          <a:ext cx="130175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890" imgH="190335" progId="Equation.DSMT4">
                  <p:embed/>
                </p:oleObj>
              </mc:Choice>
              <mc:Fallback>
                <p:oleObj name="Equation" r:id="rId4" imgW="126890" imgH="190335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C41F3C8F-1FE0-3D9B-E53C-2C0DF626F3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21023"/>
                        <a:ext cx="130175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Picture 19">
            <a:extLst>
              <a:ext uri="{FF2B5EF4-FFF2-40B4-BE49-F238E27FC236}">
                <a16:creationId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405" y="-223562"/>
            <a:ext cx="2442980" cy="244298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C0AAE3C-A230-3BEF-45E3-92B27BF22964}"/>
              </a:ext>
            </a:extLst>
          </p:cNvPr>
          <p:cNvSpPr txBox="1"/>
          <p:nvPr/>
        </p:nvSpPr>
        <p:spPr>
          <a:xfrm>
            <a:off x="63776" y="2379132"/>
            <a:ext cx="1178446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xét</a:t>
            </a:r>
            <a:r>
              <a:rPr lang="en-US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1,333…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thập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liên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tiếp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mãi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thập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vô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hạn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tuần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hoàn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chu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kì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thập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1,333...</a:t>
            </a:r>
            <a:endParaRPr lang="vi-VN" sz="2800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87958" y="145777"/>
            <a:ext cx="2714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87958" y="624631"/>
            <a:ext cx="4987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: 3 = 1,333…</a:t>
            </a:r>
            <a:endParaRPr lang="vi-V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63776" y="997928"/>
            <a:ext cx="61442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cầm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7 : 30 = 0,23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3…</a:t>
            </a:r>
          </a:p>
          <a:p>
            <a:pPr algn="just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1219 : 9900 = 0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12313131…</a:t>
            </a:r>
            <a:endParaRPr lang="vi-V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0C3B055-F6A1-EECB-A3D2-557FEAABAC18}"/>
              </a:ext>
            </a:extLst>
          </p:cNvPr>
          <p:cNvSpPr txBox="1"/>
          <p:nvPr/>
        </p:nvSpPr>
        <p:spPr>
          <a:xfrm>
            <a:off x="63776" y="3333239"/>
            <a:ext cx="11848239" cy="2013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xét</a:t>
            </a:r>
            <a:r>
              <a:rPr lang="en-US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0,2333…; 0,12313131…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phần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thập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bắt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đầu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hàng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hay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cụm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liền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mãi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0,2333…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kì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3;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0,12313131…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kì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31</a:t>
            </a:r>
            <a:endParaRPr lang="vi-VN" sz="28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C3B055-F6A1-EECB-A3D2-557FEAABAC18}"/>
              </a:ext>
            </a:extLst>
          </p:cNvPr>
          <p:cNvSpPr txBox="1"/>
          <p:nvPr/>
        </p:nvSpPr>
        <p:spPr>
          <a:xfrm>
            <a:off x="0" y="5304424"/>
            <a:ext cx="11848239" cy="1629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 </a:t>
            </a:r>
            <a:r>
              <a:rPr lang="en-US" sz="2800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8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	</a:t>
            </a:r>
            <a:r>
              <a:rPr lang="en-US" sz="2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1,333… = 1,(3)</a:t>
            </a: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0,2333… = 0,2(3)</a:t>
            </a:r>
          </a:p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0,12313131… =1,12(31)</a:t>
            </a:r>
            <a:endParaRPr lang="vi-VN" sz="28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1118876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2251186" y="1325131"/>
            <a:ext cx="90206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cầm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chia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thập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tuần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endParaRPr lang="vi-V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3E88EDB-A044-4D19-57A1-94BC63A48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14" y="13303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1AB67A4-3D9B-E3E0-50EC-66FAE8B5AB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8683606"/>
              </p:ext>
            </p:extLst>
          </p:nvPr>
        </p:nvGraphicFramePr>
        <p:xfrm>
          <a:off x="3576294" y="2273886"/>
          <a:ext cx="2962962" cy="1021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480" imgH="457200" progId="Equation.DSMT4">
                  <p:embed/>
                </p:oleObj>
              </mc:Choice>
              <mc:Fallback>
                <p:oleObj name="Equation" r:id="rId4" imgW="1320480" imgH="4572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1AB67A4-3D9B-E3E0-50EC-66FAE8B5AB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76294" y="2273886"/>
                        <a:ext cx="2962962" cy="10219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2251186" y="51447"/>
            <a:ext cx="3800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F1698D1-DAFE-B29B-32C3-17C58A21CB27}"/>
              </a:ext>
            </a:extLst>
          </p:cNvPr>
          <p:cNvSpPr txBox="1"/>
          <p:nvPr/>
        </p:nvSpPr>
        <p:spPr>
          <a:xfrm>
            <a:off x="2484974" y="656952"/>
            <a:ext cx="32496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solidFill>
                <a:srgbClr val="FFC000"/>
              </a:solidFill>
              <a:latin typeface="Arial" charset="0"/>
            </a:endParaRPr>
          </a:p>
        </p:txBody>
      </p:sp>
      <p:pic>
        <p:nvPicPr>
          <p:cNvPr id="13" name="Picture 12" descr="Background pattern&#10;&#10;Description automatically generated">
            <a:extLst>
              <a:ext uri="{FF2B5EF4-FFF2-40B4-BE49-F238E27FC236}">
                <a16:creationId xmlns:a16="http://schemas.microsoft.com/office/drawing/2014/main" id="{65A14FCB-5569-4268-AF8B-502D9EF6E73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rcRect l="17382" r="20120" b="2"/>
          <a:stretch/>
        </p:blipFill>
        <p:spPr>
          <a:xfrm>
            <a:off x="23575" y="219160"/>
            <a:ext cx="2227611" cy="2159586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53B174F-EE32-44C0-AEBD-2414C6D6BB2E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299102" y="517896"/>
            <a:ext cx="1647127" cy="149056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0D94DD9-377A-96F5-803D-5400063D5568}"/>
              </a:ext>
            </a:extLst>
          </p:cNvPr>
          <p:cNvSpPr txBox="1"/>
          <p:nvPr/>
        </p:nvSpPr>
        <p:spPr>
          <a:xfrm>
            <a:off x="2251186" y="3288230"/>
            <a:ext cx="152099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endParaRPr lang="vi-VN" sz="28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7B3F484-65AB-9941-2A2B-D08A433D56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078433"/>
              </p:ext>
            </p:extLst>
          </p:nvPr>
        </p:nvGraphicFramePr>
        <p:xfrm>
          <a:off x="3453916" y="3770648"/>
          <a:ext cx="34036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38000" imgH="457200" progId="Equation.DSMT4">
                  <p:embed/>
                </p:oleObj>
              </mc:Choice>
              <mc:Fallback>
                <p:oleObj name="Equation" r:id="rId9" imgW="1638000" imgH="4572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7B3F484-65AB-9941-2A2B-D08A433D56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453916" y="3770648"/>
                        <a:ext cx="3403600" cy="949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233522E7-1981-ACFE-A9F1-113A34DA2A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412223"/>
              </p:ext>
            </p:extLst>
          </p:nvPr>
        </p:nvGraphicFramePr>
        <p:xfrm>
          <a:off x="3362416" y="4787252"/>
          <a:ext cx="44513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45960" imgH="457200" progId="Equation.DSMT4">
                  <p:embed/>
                </p:oleObj>
              </mc:Choice>
              <mc:Fallback>
                <p:oleObj name="Equation" r:id="rId11" imgW="2145960" imgH="4572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33522E7-1981-ACFE-A9F1-113A34DA2A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62416" y="4787252"/>
                        <a:ext cx="4451350" cy="949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18762680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7">
            <a:extLst>
              <a:ext uri="{FF2B5EF4-FFF2-40B4-BE49-F238E27FC236}">
                <a16:creationId xmlns:a16="http://schemas.microsoft.com/office/drawing/2014/main" id="{789E1B45-4DE3-11DE-B10A-FD530912E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798" y="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5. BIỂU DIỄN THẬP PHÂN CỦA SỐ HỮU TỈ</a:t>
            </a:r>
            <a:endParaRPr lang="en-US" altLang="vi-VN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3E88EDB-A044-4D19-57A1-94BC63A48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37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AEB79E-E351-E3DB-0BA3-81D0CBC833D2}"/>
              </a:ext>
            </a:extLst>
          </p:cNvPr>
          <p:cNvSpPr txBox="1"/>
          <p:nvPr/>
        </p:nvSpPr>
        <p:spPr>
          <a:xfrm>
            <a:off x="-2" y="1038225"/>
            <a:ext cx="75327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vi-VN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diễn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thập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hữu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tỉ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vi-VN" sz="2800" dirty="0">
              <a:solidFill>
                <a:srgbClr val="FFFF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E62379-CD49-AD7B-4924-FD1D4FAD914D}"/>
              </a:ext>
            </a:extLst>
          </p:cNvPr>
          <p:cNvSpPr txBox="1"/>
          <p:nvPr/>
        </p:nvSpPr>
        <p:spPr>
          <a:xfrm>
            <a:off x="-1" y="544121"/>
            <a:ext cx="9601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8F843EB-8811-58DB-021C-730962DDDC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956250"/>
              </p:ext>
            </p:extLst>
          </p:nvPr>
        </p:nvGraphicFramePr>
        <p:xfrm>
          <a:off x="3912121" y="2562847"/>
          <a:ext cx="365125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4880" imgH="457200" progId="Equation.DSMT4">
                  <p:embed/>
                </p:oleObj>
              </mc:Choice>
              <mc:Fallback>
                <p:oleObj name="Equation" r:id="rId4" imgW="164880" imgH="4572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8F843EB-8811-58DB-021C-730962DDDC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12121" y="2562847"/>
                        <a:ext cx="365125" cy="1006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18F843EB-8811-58DB-021C-730962DDDC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226427"/>
              </p:ext>
            </p:extLst>
          </p:nvPr>
        </p:nvGraphicFramePr>
        <p:xfrm>
          <a:off x="5028358" y="2850863"/>
          <a:ext cx="21621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215640" progId="Equation.DSMT4">
                  <p:embed/>
                </p:oleObj>
              </mc:Choice>
              <mc:Fallback>
                <p:oleObj name="Equation" r:id="rId6" imgW="977760" imgH="2156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8F843EB-8811-58DB-021C-730962DDDC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28358" y="2850863"/>
                        <a:ext cx="2162175" cy="47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0" y="457200"/>
          <a:ext cx="1619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5028" imgH="457002" progId="Equation.DSMT4">
                  <p:embed/>
                </p:oleObj>
              </mc:Choice>
              <mc:Fallback>
                <p:oleObj name="Equation" r:id="rId8" imgW="165028" imgH="457002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6192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0" y="923925"/>
          <a:ext cx="10001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865" imgH="228501" progId="Equation.DSMT4">
                  <p:embed/>
                </p:oleObj>
              </mc:Choice>
              <mc:Fallback>
                <p:oleObj name="Equation" r:id="rId10" imgW="1002865" imgH="228501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23925"/>
                        <a:ext cx="10001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Kết quả của phép chia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auto">
          <a:xfrm>
            <a:off x="0" y="9620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với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ounded Rectangular Callout 19"/>
          <p:cNvSpPr/>
          <p:nvPr/>
        </p:nvSpPr>
        <p:spPr bwMode="auto">
          <a:xfrm>
            <a:off x="333972" y="2653060"/>
            <a:ext cx="11174789" cy="2530113"/>
          </a:xfrm>
          <a:prstGeom prst="wedgeRoundRectCallout">
            <a:avLst>
              <a:gd name="adj1" fmla="val -21015"/>
              <a:gd name="adj2" fmla="val 48628"/>
              <a:gd name="adj3" fmla="val 16667"/>
            </a:avLst>
          </a:prstGeom>
          <a:noFill/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     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tuần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ctr" fontAlgn="base">
              <a:spcBef>
                <a:spcPts val="12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thập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thập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tuần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altLang="en-US" sz="28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altLang="en-US" sz="28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36" name="Picture 35" descr="Background pattern&#10;&#10;Description automatically generated">
            <a:extLst>
              <a:ext uri="{FF2B5EF4-FFF2-40B4-BE49-F238E27FC236}">
                <a16:creationId xmlns:a16="http://schemas.microsoft.com/office/drawing/2014/main" id="{65A14FCB-5569-4268-AF8B-502D9EF6E73E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3"/>
              </a:ext>
            </a:extLst>
          </a:blip>
          <a:srcRect l="17382" r="20120" b="2"/>
          <a:stretch/>
        </p:blipFill>
        <p:spPr>
          <a:xfrm>
            <a:off x="9526104" y="403261"/>
            <a:ext cx="2227611" cy="2159586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537" y="718271"/>
            <a:ext cx="1408961" cy="1408961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3099046" y="1916516"/>
            <a:ext cx="56265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 ĐÔI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2135190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7">
            <a:extLst>
              <a:ext uri="{FF2B5EF4-FFF2-40B4-BE49-F238E27FC236}">
                <a16:creationId xmlns:a16="http://schemas.microsoft.com/office/drawing/2014/main" id="{789E1B45-4DE3-11DE-B10A-FD530912E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798" y="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BÀI 5. BIỂU DIỄN THẬP PHÂN CỦA SỐ HỮU TỈ</a:t>
            </a:r>
            <a:endParaRPr lang="en-US" altLang="vi-VN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3E88EDB-A044-4D19-57A1-94BC63A48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37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AEB79E-E351-E3DB-0BA3-81D0CBC833D2}"/>
              </a:ext>
            </a:extLst>
          </p:cNvPr>
          <p:cNvSpPr txBox="1"/>
          <p:nvPr/>
        </p:nvSpPr>
        <p:spPr>
          <a:xfrm>
            <a:off x="53059" y="1389636"/>
            <a:ext cx="75327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vi-VN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diễn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thập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hữu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tỉ</a:t>
            </a: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vi-VN" sz="2800" dirty="0">
              <a:solidFill>
                <a:srgbClr val="FFFF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E62379-CD49-AD7B-4924-FD1D4FAD914D}"/>
              </a:ext>
            </a:extLst>
          </p:cNvPr>
          <p:cNvSpPr txBox="1"/>
          <p:nvPr/>
        </p:nvSpPr>
        <p:spPr>
          <a:xfrm>
            <a:off x="0" y="800154"/>
            <a:ext cx="9654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53059" y="1960481"/>
            <a:ext cx="1763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1787" y="2463865"/>
            <a:ext cx="89746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8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8F843EB-8811-58DB-021C-730962DDDC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825683"/>
              </p:ext>
            </p:extLst>
          </p:nvPr>
        </p:nvGraphicFramePr>
        <p:xfrm>
          <a:off x="7805347" y="2287933"/>
          <a:ext cx="365125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4880" imgH="457200" progId="Equation.DSMT4">
                  <p:embed/>
                </p:oleObj>
              </mc:Choice>
              <mc:Fallback>
                <p:oleObj name="Equation" r:id="rId4" imgW="164880" imgH="4572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8F843EB-8811-58DB-021C-730962DDDC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05347" y="2287933"/>
                        <a:ext cx="365125" cy="1006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18F843EB-8811-58DB-021C-730962DDDC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2827"/>
              </p:ext>
            </p:extLst>
          </p:nvPr>
        </p:nvGraphicFramePr>
        <p:xfrm>
          <a:off x="8980488" y="2511425"/>
          <a:ext cx="22733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215640" progId="Equation.DSMT4">
                  <p:embed/>
                </p:oleObj>
              </mc:Choice>
              <mc:Fallback>
                <p:oleObj name="Equation" r:id="rId6" imgW="1028520" imgH="21564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18F843EB-8811-58DB-021C-730962DDDC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980488" y="2511425"/>
                        <a:ext cx="2273300" cy="47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61787" y="3121048"/>
            <a:ext cx="2767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61787" y="3693536"/>
            <a:ext cx="121302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bởi</a:t>
            </a:r>
            <a:r>
              <a:rPr kumimoji="0" lang="en-US" altLang="en-US" sz="28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8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thập</a:t>
            </a:r>
            <a:r>
              <a:rPr kumimoji="0" lang="en-US" altLang="en-US" sz="28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kumimoji="0" lang="en-US" altLang="en-US" sz="28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kumimoji="0" lang="en-US" altLang="en-US" sz="28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kumimoji="0" lang="en-US" altLang="en-US" sz="28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kumimoji="0" lang="en-US" altLang="en-US" sz="28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kumimoji="0" lang="en-US" altLang="en-US" sz="2800" b="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tuần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vi-V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5090213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5" grpId="0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n 2">
            <a:extLst>
              <a:ext uri="{FF2B5EF4-FFF2-40B4-BE49-F238E27FC236}">
                <a16:creationId xmlns:a16="http://schemas.microsoft.com/office/drawing/2014/main" id="{6437E96C-B4D7-4CA6-90EE-43A5C748EF9C}"/>
              </a:ext>
            </a:extLst>
          </p:cNvPr>
          <p:cNvSpPr/>
          <p:nvPr/>
        </p:nvSpPr>
        <p:spPr>
          <a:xfrm>
            <a:off x="968828" y="492034"/>
            <a:ext cx="4332515" cy="4132943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6293382" y="1177261"/>
            <a:ext cx="412643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Luyện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endParaRPr lang="en-US" sz="6000" dirty="0">
              <a:solidFill>
                <a:prstClr val="black"/>
              </a:solidFill>
            </a:endParaRPr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id="{65070DB6-3AAA-4E44-BD69-D8EC9843B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2223701"/>
            <a:ext cx="635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356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0" y="1223186"/>
            <a:ext cx="8106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dưới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thập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hữu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hạn</a:t>
            </a:r>
            <a:endParaRPr lang="vi-V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3E88EDB-A044-4D19-57A1-94BC63A48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" y="241499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1AB67A4-3D9B-E3E0-50EC-66FAE8B5AB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172803"/>
              </p:ext>
            </p:extLst>
          </p:nvPr>
        </p:nvGraphicFramePr>
        <p:xfrm>
          <a:off x="7852638" y="1033981"/>
          <a:ext cx="1457325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457200" progId="Equation.DSMT4">
                  <p:embed/>
                </p:oleObj>
              </mc:Choice>
              <mc:Fallback>
                <p:oleObj name="Equation" r:id="rId4" imgW="711000" imgH="4572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1AB67A4-3D9B-E3E0-50EC-66FAE8B5AB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52638" y="1033981"/>
                        <a:ext cx="1457325" cy="933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78377" y="720848"/>
            <a:ext cx="4606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(SGK – T29)</a:t>
            </a:r>
          </a:p>
        </p:txBody>
      </p:sp>
      <p:pic>
        <p:nvPicPr>
          <p:cNvPr id="13" name="Picture 12" descr="Background pattern&#10;&#10;Description automatically generated">
            <a:extLst>
              <a:ext uri="{FF2B5EF4-FFF2-40B4-BE49-F238E27FC236}">
                <a16:creationId xmlns:a16="http://schemas.microsoft.com/office/drawing/2014/main" id="{65A14FCB-5569-4268-AF8B-502D9EF6E73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rcRect l="17382" r="20120" b="2"/>
          <a:stretch/>
        </p:blipFill>
        <p:spPr>
          <a:xfrm>
            <a:off x="10175966" y="142489"/>
            <a:ext cx="1909728" cy="1851410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sp>
        <p:nvSpPr>
          <p:cNvPr id="2" name="Rectangle 1"/>
          <p:cNvSpPr/>
          <p:nvPr/>
        </p:nvSpPr>
        <p:spPr>
          <a:xfrm>
            <a:off x="68914" y="2325767"/>
            <a:ext cx="92315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dưới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thập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vô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hạn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tuần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hoàn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dùng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dấu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ngoặc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rõ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kì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): </a:t>
            </a:r>
            <a:endParaRPr lang="vi-VN" sz="2800" dirty="0">
              <a:solidFill>
                <a:schemeClr val="bg1"/>
              </a:solidFill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8282" y="369665"/>
            <a:ext cx="1207900" cy="12079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78377" y="1802547"/>
            <a:ext cx="4606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(SGK – T29)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61106" y="142489"/>
            <a:ext cx="56265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 ĐÔI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B0D63387-2727-015B-8509-1619D02E5F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120645"/>
              </p:ext>
            </p:extLst>
          </p:nvPr>
        </p:nvGraphicFramePr>
        <p:xfrm>
          <a:off x="5444806" y="3017644"/>
          <a:ext cx="1224281" cy="918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480" imgH="457200" progId="Equation.DSMT4">
                  <p:embed/>
                </p:oleObj>
              </mc:Choice>
              <mc:Fallback>
                <p:oleObj name="Equation" r:id="rId9" imgW="609480" imgH="4572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B0D63387-2727-015B-8509-1619D02E5F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44806" y="3017644"/>
                        <a:ext cx="1224281" cy="9182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D0D94DD9-377A-96F5-803D-5400063D5568}"/>
              </a:ext>
            </a:extLst>
          </p:cNvPr>
          <p:cNvSpPr txBox="1"/>
          <p:nvPr/>
        </p:nvSpPr>
        <p:spPr>
          <a:xfrm>
            <a:off x="4684707" y="3980305"/>
            <a:ext cx="1520990" cy="522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endParaRPr lang="vi-VN" sz="28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81B4FBF3-5D18-C1A4-121F-F899567193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833003"/>
              </p:ext>
            </p:extLst>
          </p:nvPr>
        </p:nvGraphicFramePr>
        <p:xfrm>
          <a:off x="3270250" y="4648200"/>
          <a:ext cx="388778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92160" imgH="457200" progId="Equation.DSMT4">
                  <p:embed/>
                </p:oleObj>
              </mc:Choice>
              <mc:Fallback>
                <p:oleObj name="Equation" r:id="rId11" imgW="1892160" imgH="4572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81B4FBF3-5D18-C1A4-121F-F899567193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70250" y="4648200"/>
                        <a:ext cx="3887788" cy="885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78377" y="4743561"/>
            <a:ext cx="3135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(SGK – T29)</a:t>
            </a:r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23C2D82F-0CF2-0BAE-60B9-8C5F371DE1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963805"/>
              </p:ext>
            </p:extLst>
          </p:nvPr>
        </p:nvGraphicFramePr>
        <p:xfrm>
          <a:off x="3190875" y="5622925"/>
          <a:ext cx="695642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6960" imgH="457200" progId="Equation.DSMT4">
                  <p:embed/>
                </p:oleObj>
              </mc:Choice>
              <mc:Fallback>
                <p:oleObj name="Equation" r:id="rId13" imgW="3936960" imgH="4572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23C2D82F-0CF2-0BAE-60B9-8C5F371DE1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190875" y="5622925"/>
                        <a:ext cx="6956425" cy="944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6CC0D5F7-C535-4DA4-35CD-E8736B8B5DE9}"/>
              </a:ext>
            </a:extLst>
          </p:cNvPr>
          <p:cNvSpPr txBox="1"/>
          <p:nvPr/>
        </p:nvSpPr>
        <p:spPr>
          <a:xfrm>
            <a:off x="78377" y="5722263"/>
            <a:ext cx="3135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(SGK – T29)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9380620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AC1A0F-6CB2-4FBB-9025-347BC81245D0}:270"/>
  <p:tag name="ISPRING_SLIDE_ID_2" val="{BD8ACD68-7565-48A0-AD17-47837BE9DFDB}"/>
  <p:tag name="GENSWF_ADVANCE_TIME" val="10.554"/>
  <p:tag name="ISPRING_CUSTOM_TIMING_US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AC1A0F-6CB2-4FBB-9025-347BC81245D0}:270"/>
  <p:tag name="ISPRING_SLIDE_ID_2" val="{BD8ACD68-7565-48A0-AD17-47837BE9DFDB}"/>
  <p:tag name="GENSWF_ADVANCE_TIME" val="10.554"/>
  <p:tag name="ISPRING_CUSTOM_TIMING_US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AC1A0F-6CB2-4FBB-9025-347BC81245D0}:270"/>
  <p:tag name="ISPRING_SLIDE_ID_2" val="{BD8ACD68-7565-48A0-AD17-47837BE9DFDB}"/>
  <p:tag name="GENSWF_ADVANCE_TIME" val="10.554"/>
  <p:tag name="ISPRING_CUSTOM_TIMING_USED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AC1A0F-6CB2-4FBB-9025-347BC81245D0}:270"/>
  <p:tag name="ISPRING_SLIDE_ID_2" val="{BD8ACD68-7565-48A0-AD17-47837BE9DFDB}"/>
  <p:tag name="GENSWF_ADVANCE_TIME" val="10.554"/>
  <p:tag name="ISPRING_CUSTOM_TIMING_USED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AC1A0F-6CB2-4FBB-9025-347BC81245D0}:270"/>
  <p:tag name="ISPRING_SLIDE_ID_2" val="{BD8ACD68-7565-48A0-AD17-47837BE9DFDB}"/>
  <p:tag name="GENSWF_ADVANCE_TIME" val="10.554"/>
  <p:tag name="ISPRING_CUSTOM_TIMING_USED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AC1A0F-6CB2-4FBB-9025-347BC81245D0}:270"/>
  <p:tag name="ISPRING_SLIDE_ID_2" val="{BD8ACD68-7565-48A0-AD17-47837BE9DFDB}"/>
  <p:tag name="GENSWF_ADVANCE_TIME" val="10.554"/>
  <p:tag name="ISPRING_CUSTOM_TIMING_USED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AC1A0F-6CB2-4FBB-9025-347BC81245D0}:270"/>
  <p:tag name="ISPRING_SLIDE_ID_2" val="{BD8ACD68-7565-48A0-AD17-47837BE9DFDB}"/>
  <p:tag name="GENSWF_ADVANCE_TIME" val="10.554"/>
  <p:tag name="ISPRING_CUSTOM_TIMING_USED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AC1A0F-6CB2-4FBB-9025-347BC81245D0}:270"/>
  <p:tag name="ISPRING_SLIDE_ID_2" val="{BD8ACD68-7565-48A0-AD17-47837BE9DFDB}"/>
  <p:tag name="GENSWF_ADVANCE_TIME" val="10.554"/>
  <p:tag name="ISPRING_CUSTOM_TIMING_USED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AC1A0F-6CB2-4FBB-9025-347BC81245D0}:270"/>
  <p:tag name="ISPRING_SLIDE_ID_2" val="{BD8ACD68-7565-48A0-AD17-47837BE9DFDB}"/>
  <p:tag name="GENSWF_ADVANCE_TIME" val="10.554"/>
  <p:tag name="ISPRING_CUSTOM_TIMING_USED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AC1A0F-6CB2-4FBB-9025-347BC81245D0}:270"/>
  <p:tag name="ISPRING_SLIDE_ID_2" val="{BD8ACD68-7565-48A0-AD17-47837BE9DFDB}"/>
  <p:tag name="GENSWF_ADVANCE_TIME" val="10.554"/>
  <p:tag name="ISPRING_CUSTOM_TIMING_US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UI/customUI14.xml>ID15 2022 CD STT 135 nguyenthuylinh080796@gmail.com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996</Words>
  <Application>Microsoft Office PowerPoint</Application>
  <PresentationFormat>Widescreen</PresentationFormat>
  <Paragraphs>99</Paragraphs>
  <Slides>13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1_Office Theme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thinh dao</dc:creator>
  <cp:lastModifiedBy>Vân Anh</cp:lastModifiedBy>
  <cp:revision>59</cp:revision>
  <dcterms:created xsi:type="dcterms:W3CDTF">2022-07-08T00:35:47Z</dcterms:created>
  <dcterms:modified xsi:type="dcterms:W3CDTF">2023-05-31T08:27:42Z</dcterms:modified>
</cp:coreProperties>
</file>