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1ac08e5cba9d4ec2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56" r:id="rId2"/>
    <p:sldId id="345" r:id="rId3"/>
    <p:sldId id="581" r:id="rId4"/>
    <p:sldId id="326" r:id="rId5"/>
    <p:sldId id="483" r:id="rId6"/>
    <p:sldId id="582" r:id="rId7"/>
    <p:sldId id="606" r:id="rId8"/>
    <p:sldId id="300" r:id="rId9"/>
    <p:sldId id="583" r:id="rId10"/>
    <p:sldId id="584" r:id="rId11"/>
    <p:sldId id="343" r:id="rId12"/>
    <p:sldId id="607" r:id="rId13"/>
    <p:sldId id="275" r:id="rId14"/>
    <p:sldId id="585" r:id="rId15"/>
    <p:sldId id="605" r:id="rId16"/>
    <p:sldId id="586" r:id="rId17"/>
    <p:sldId id="587" r:id="rId18"/>
    <p:sldId id="588" r:id="rId19"/>
    <p:sldId id="589" r:id="rId20"/>
    <p:sldId id="590" r:id="rId21"/>
    <p:sldId id="591" r:id="rId22"/>
    <p:sldId id="484" r:id="rId23"/>
    <p:sldId id="594" r:id="rId24"/>
    <p:sldId id="595" r:id="rId25"/>
    <p:sldId id="34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Trung" initials="T" lastIdx="10" clrIdx="2">
    <p:extLst>
      <p:ext uri="{19B8F6BF-5375-455C-9EA6-DF929625EA0E}">
        <p15:presenceInfo xmlns:p15="http://schemas.microsoft.com/office/powerpoint/2012/main" userId="07c07c4db70cfaae" providerId="Windows Live"/>
      </p:ext>
    </p:extLst>
  </p:cmAuthor>
  <p:cmAuthor id="4" name="THANH" initials="T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165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25T22:35:10.206" idx="6">
    <p:pos x="4707" y="2261"/>
    <p:text>BS thời gian cho HS thực hiện VD5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0.png"/><Relationship Id="rId7" Type="http://schemas.openxmlformats.org/officeDocument/2006/relationships/image" Target="../media/image3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1.wmf"/><Relationship Id="rId18" Type="http://schemas.openxmlformats.org/officeDocument/2006/relationships/image" Target="../media/image43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34.bin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2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0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wmf"/><Relationship Id="rId24" Type="http://schemas.openxmlformats.org/officeDocument/2006/relationships/image" Target="../media/image46.gif"/><Relationship Id="rId5" Type="http://schemas.openxmlformats.org/officeDocument/2006/relationships/image" Target="../media/image35.wmf"/><Relationship Id="rId15" Type="http://schemas.openxmlformats.org/officeDocument/2006/relationships/image" Target="../media/image42.wmf"/><Relationship Id="rId23" Type="http://schemas.openxmlformats.org/officeDocument/2006/relationships/image" Target="../media/image45.wmf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47.wmf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1.wmf"/><Relationship Id="rId2" Type="http://schemas.openxmlformats.org/officeDocument/2006/relationships/oleObject" Target="../embeddings/oleObject36.bin"/><Relationship Id="rId16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50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47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60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7.w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9.bin"/><Relationship Id="rId2" Type="http://schemas.openxmlformats.org/officeDocument/2006/relationships/image" Target="../media/image38.png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78.bin"/><Relationship Id="rId3" Type="http://schemas.openxmlformats.org/officeDocument/2006/relationships/image" Target="../media/image47.wmf"/><Relationship Id="rId7" Type="http://schemas.openxmlformats.org/officeDocument/2006/relationships/image" Target="../media/image81.wmf"/><Relationship Id="rId12" Type="http://schemas.openxmlformats.org/officeDocument/2006/relationships/image" Target="../media/image83.wmf"/><Relationship Id="rId2" Type="http://schemas.openxmlformats.org/officeDocument/2006/relationships/oleObject" Target="../embeddings/oleObject73.bin"/><Relationship Id="rId16" Type="http://schemas.openxmlformats.org/officeDocument/2006/relationships/image" Target="../media/image85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80.wmf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2.emf"/><Relationship Id="rId14" Type="http://schemas.openxmlformats.org/officeDocument/2006/relationships/image" Target="../media/image8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89.wmf"/><Relationship Id="rId3" Type="http://schemas.openxmlformats.org/officeDocument/2006/relationships/image" Target="../media/image47.wmf"/><Relationship Id="rId21" Type="http://schemas.openxmlformats.org/officeDocument/2006/relationships/oleObject" Target="../embeddings/oleObject90.bin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5.bin"/><Relationship Id="rId17" Type="http://schemas.openxmlformats.org/officeDocument/2006/relationships/oleObject" Target="../embeddings/oleObject88.bin"/><Relationship Id="rId2" Type="http://schemas.openxmlformats.org/officeDocument/2006/relationships/oleObject" Target="../embeddings/oleObject80.bin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6.wmf"/><Relationship Id="rId24" Type="http://schemas.openxmlformats.org/officeDocument/2006/relationships/image" Target="../media/image92.wmf"/><Relationship Id="rId5" Type="http://schemas.openxmlformats.org/officeDocument/2006/relationships/image" Target="../media/image84.wmf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1.bin"/><Relationship Id="rId10" Type="http://schemas.openxmlformats.org/officeDocument/2006/relationships/oleObject" Target="../embeddings/oleObject84.bin"/><Relationship Id="rId19" Type="http://schemas.openxmlformats.org/officeDocument/2006/relationships/oleObject" Target="../embeddings/oleObject89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1.wmf"/><Relationship Id="rId14" Type="http://schemas.openxmlformats.org/officeDocument/2006/relationships/image" Target="../media/image87.wmf"/><Relationship Id="rId22" Type="http://schemas.openxmlformats.org/officeDocument/2006/relationships/image" Target="../media/image9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97.bin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96.wmf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03.bin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4.wmf"/><Relationship Id="rId2" Type="http://schemas.openxmlformats.org/officeDocument/2006/relationships/image" Target="../media/image38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image" Target="../media/image106.png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0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12.bin"/><Relationship Id="rId3" Type="http://schemas.openxmlformats.org/officeDocument/2006/relationships/image" Target="../media/image109.wmf"/><Relationship Id="rId21" Type="http://schemas.openxmlformats.org/officeDocument/2006/relationships/image" Target="../media/image118.wmf"/><Relationship Id="rId7" Type="http://schemas.openxmlformats.org/officeDocument/2006/relationships/image" Target="../media/image111.e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16.wmf"/><Relationship Id="rId2" Type="http://schemas.openxmlformats.org/officeDocument/2006/relationships/oleObject" Target="../embeddings/oleObject104.bin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13.wmf"/><Relationship Id="rId24" Type="http://schemas.openxmlformats.org/officeDocument/2006/relationships/image" Target="../media/image107.png"/><Relationship Id="rId5" Type="http://schemas.openxmlformats.org/officeDocument/2006/relationships/image" Target="../media/image110.wmf"/><Relationship Id="rId15" Type="http://schemas.openxmlformats.org/officeDocument/2006/relationships/image" Target="../media/image115.emf"/><Relationship Id="rId23" Type="http://schemas.openxmlformats.org/officeDocument/2006/relationships/image" Target="../media/image119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117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2.emf"/><Relationship Id="rId12" Type="http://schemas.openxmlformats.org/officeDocument/2006/relationships/oleObject" Target="../embeddings/oleObject120.bin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23.wmf"/><Relationship Id="rId14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6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e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59CC1E1-C815-ED78-F7BB-8C9D6ACD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10" name="Text Box 90">
            <a:extLst>
              <a:ext uri="{FF2B5EF4-FFF2-40B4-BE49-F238E27FC236}">
                <a16:creationId xmlns:a16="http://schemas.microsoft.com/office/drawing/2014/main" id="{97B455CF-F95C-D79E-882F-74115F57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38" y="395370"/>
            <a:ext cx="651250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0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6B5C5-0B20-4674-4795-06251E435EB5}"/>
              </a:ext>
            </a:extLst>
          </p:cNvPr>
          <p:cNvGrpSpPr/>
          <p:nvPr/>
        </p:nvGrpSpPr>
        <p:grpSpPr>
          <a:xfrm>
            <a:off x="4800600" y="1609222"/>
            <a:ext cx="2390774" cy="1359260"/>
            <a:chOff x="6140450" y="4134427"/>
            <a:chExt cx="3187698" cy="18123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BF84A-6768-B19D-12E0-11114F6EE5C0}"/>
                </a:ext>
              </a:extLst>
            </p:cNvPr>
            <p:cNvSpPr/>
            <p:nvPr/>
          </p:nvSpPr>
          <p:spPr>
            <a:xfrm>
              <a:off x="6140450" y="4134427"/>
              <a:ext cx="3003549" cy="18123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D600AA-CC0F-EE90-F49D-DB7B0C40B053}"/>
                </a:ext>
              </a:extLst>
            </p:cNvPr>
            <p:cNvSpPr txBox="1"/>
            <p:nvPr/>
          </p:nvSpPr>
          <p:spPr>
            <a:xfrm>
              <a:off x="6324601" y="4290000"/>
              <a:ext cx="3003547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EFCEDB-E77B-0BAE-ED1C-E12163AA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39" y="831136"/>
            <a:ext cx="3223528" cy="2915431"/>
          </a:xfrm>
          <a:prstGeom prst="rect">
            <a:avLst/>
          </a:prstGeom>
        </p:spPr>
      </p:pic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68FF61A3-ACA8-47EF-828D-350383ABCA01}"/>
              </a:ext>
            </a:extLst>
          </p:cNvPr>
          <p:cNvSpPr/>
          <p:nvPr/>
        </p:nvSpPr>
        <p:spPr>
          <a:xfrm>
            <a:off x="3199353" y="836792"/>
            <a:ext cx="5795209" cy="3563758"/>
          </a:xfrm>
          <a:prstGeom prst="wedgeRoundRectCallout">
            <a:avLst>
              <a:gd name="adj1" fmla="val 34310"/>
              <a:gd name="adj2" fmla="val 7801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0">
            <a:extLst>
              <a:ext uri="{FF2B5EF4-FFF2-40B4-BE49-F238E27FC236}">
                <a16:creationId xmlns:a16="http://schemas.microsoft.com/office/drawing/2014/main" id="{096B78D3-F030-4786-A5F1-612A95E22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82" y="3335957"/>
            <a:ext cx="2117941" cy="17848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A693B-CBD4-63B5-E1D8-67B6CD4E1980}"/>
              </a:ext>
            </a:extLst>
          </p:cNvPr>
          <p:cNvSpPr txBox="1"/>
          <p:nvPr/>
        </p:nvSpPr>
        <p:spPr>
          <a:xfrm>
            <a:off x="3379673" y="2051472"/>
            <a:ext cx="51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6C6C03-05BF-CC40-100F-457BAE273C8A}"/>
              </a:ext>
            </a:extLst>
          </p:cNvPr>
          <p:cNvGrpSpPr/>
          <p:nvPr/>
        </p:nvGrpSpPr>
        <p:grpSpPr>
          <a:xfrm>
            <a:off x="3352800" y="884327"/>
            <a:ext cx="5695825" cy="1144258"/>
            <a:chOff x="3352800" y="884327"/>
            <a:chExt cx="5695825" cy="11442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508903-EA3D-9F56-B6CF-B9788695937C}"/>
                </a:ext>
              </a:extLst>
            </p:cNvPr>
            <p:cNvSpPr txBox="1"/>
            <p:nvPr/>
          </p:nvSpPr>
          <p:spPr>
            <a:xfrm>
              <a:off x="3352800" y="884327"/>
              <a:ext cx="56958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Hầm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46479686-726B-1CAC-CA11-F09E2B553D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442995"/>
                </p:ext>
              </p:extLst>
            </p:nvPr>
          </p:nvGraphicFramePr>
          <p:xfrm>
            <a:off x="7421394" y="971550"/>
            <a:ext cx="1066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680" imgH="368280" progId="Equation.DSMT4">
                    <p:embed/>
                  </p:oleObj>
                </mc:Choice>
                <mc:Fallback>
                  <p:oleObj name="Equation" r:id="rId4" imgW="10666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421394" y="971550"/>
                          <a:ext cx="1066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3722617-E1BC-BCDD-6203-47EAEE2B58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6569207"/>
                </p:ext>
              </p:extLst>
            </p:nvPr>
          </p:nvGraphicFramePr>
          <p:xfrm>
            <a:off x="4250559" y="1368185"/>
            <a:ext cx="5842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83920" imgH="660240" progId="Equation.DSMT4">
                    <p:embed/>
                  </p:oleObj>
                </mc:Choice>
                <mc:Fallback>
                  <p:oleObj name="Equation" r:id="rId6" imgW="583920" imgH="660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50559" y="1368185"/>
                          <a:ext cx="584200" cy="66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6FFBA9D-ED0E-B827-65B2-05335CDD4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718741"/>
              </p:ext>
            </p:extLst>
          </p:nvPr>
        </p:nvGraphicFramePr>
        <p:xfrm>
          <a:off x="3281194" y="2696857"/>
          <a:ext cx="5207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6680" imgH="622080" progId="Equation.DSMT4">
                  <p:embed/>
                </p:oleObj>
              </mc:Choice>
              <mc:Fallback>
                <p:oleObj name="Equation" r:id="rId8" imgW="5206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81194" y="2696857"/>
                        <a:ext cx="5207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30668FE9-875C-E388-5C39-889697735003}"/>
              </a:ext>
            </a:extLst>
          </p:cNvPr>
          <p:cNvGrpSpPr/>
          <p:nvPr/>
        </p:nvGrpSpPr>
        <p:grpSpPr>
          <a:xfrm>
            <a:off x="3358891" y="3364144"/>
            <a:ext cx="5429474" cy="523220"/>
            <a:chOff x="3358891" y="3364144"/>
            <a:chExt cx="5429474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532392-8BAB-35B2-A538-10EAA6760CD6}"/>
                </a:ext>
              </a:extLst>
            </p:cNvPr>
            <p:cNvSpPr txBox="1"/>
            <p:nvPr/>
          </p:nvSpPr>
          <p:spPr>
            <a:xfrm>
              <a:off x="3358891" y="3364144"/>
              <a:ext cx="4657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đèo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63236D4B-F6C5-73A6-F500-D72F42BE86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486001"/>
                </p:ext>
              </p:extLst>
            </p:nvPr>
          </p:nvGraphicFramePr>
          <p:xfrm>
            <a:off x="7962865" y="3462117"/>
            <a:ext cx="8255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25480" imgH="368280" progId="Equation.DSMT4">
                    <p:embed/>
                  </p:oleObj>
                </mc:Choice>
                <mc:Fallback>
                  <p:oleObj name="Equation" r:id="rId10" imgW="8254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962865" y="3462117"/>
                          <a:ext cx="8255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1233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2F3B4A-79FD-D49D-9EF8-0EA206D96C15}"/>
              </a:ext>
            </a:extLst>
          </p:cNvPr>
          <p:cNvGrpSpPr/>
          <p:nvPr/>
        </p:nvGrpSpPr>
        <p:grpSpPr>
          <a:xfrm>
            <a:off x="304800" y="361950"/>
            <a:ext cx="8575400" cy="1200329"/>
            <a:chOff x="284766" y="219995"/>
            <a:chExt cx="8575400" cy="1200329"/>
          </a:xfrm>
        </p:grpSpPr>
        <p:sp>
          <p:nvSpPr>
            <p:cNvPr id="15" name="TextBox 14"/>
            <p:cNvSpPr txBox="1"/>
            <p:nvPr/>
          </p:nvSpPr>
          <p:spPr>
            <a:xfrm>
              <a:off x="284766" y="219995"/>
              <a:ext cx="857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/tr14 SGK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B 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tốc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lâu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AB.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D8C3720-9D91-22DA-DE01-AD35A7F376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9491917"/>
                </p:ext>
              </p:extLst>
            </p:nvPr>
          </p:nvGraphicFramePr>
          <p:xfrm>
            <a:off x="1275366" y="600995"/>
            <a:ext cx="18075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40" imgH="545760" progId="Equation.DSMT4">
                    <p:embed/>
                  </p:oleObj>
                </mc:Choice>
                <mc:Fallback>
                  <p:oleObj name="Equation" r:id="rId3" imgW="215640" imgH="545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75366" y="600995"/>
                          <a:ext cx="180753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92" y="2162588"/>
            <a:ext cx="696761" cy="419481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5371120" y="2303301"/>
            <a:ext cx="268628" cy="26596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Arrow: Right 3"/>
          <p:cNvSpPr/>
          <p:nvPr/>
        </p:nvSpPr>
        <p:spPr>
          <a:xfrm rot="16200000">
            <a:off x="5812265" y="3046182"/>
            <a:ext cx="563879" cy="30120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14348-34A0-1BC9-FACC-9A4BE8DD7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525" y="2720960"/>
            <a:ext cx="4251243" cy="563880"/>
          </a:xfrm>
          <a:prstGeom prst="rect">
            <a:avLst/>
          </a:prstGeom>
        </p:spPr>
      </p:pic>
      <p:sp>
        <p:nvSpPr>
          <p:cNvPr id="49" name="Lục giác 5">
            <a:extLst>
              <a:ext uri="{FF2B5EF4-FFF2-40B4-BE49-F238E27FC236}">
                <a16:creationId xmlns:a16="http://schemas.microsoft.com/office/drawing/2014/main" id="{ECBEA617-73EB-8A03-2301-C217B88D555A}"/>
              </a:ext>
            </a:extLst>
          </p:cNvPr>
          <p:cNvSpPr/>
          <p:nvPr/>
        </p:nvSpPr>
        <p:spPr>
          <a:xfrm>
            <a:off x="1093818" y="742950"/>
            <a:ext cx="2258982" cy="415958"/>
          </a:xfrm>
          <a:prstGeom prst="hexagon">
            <a:avLst>
              <a:gd name="adj" fmla="val 24571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22B114C6-6284-1D57-1091-7EAC9B37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81" y="-54512"/>
            <a:ext cx="7209237" cy="416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F3F528D-8C10-11F4-8B3E-C2B3CABC4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19" y="209550"/>
            <a:ext cx="430982" cy="574642"/>
          </a:xfrm>
          <a:prstGeom prst="rect">
            <a:avLst/>
          </a:prstGeom>
        </p:spPr>
      </p:pic>
      <p:sp>
        <p:nvSpPr>
          <p:cNvPr id="51" name="Lục giác 5">
            <a:extLst>
              <a:ext uri="{FF2B5EF4-FFF2-40B4-BE49-F238E27FC236}">
                <a16:creationId xmlns:a16="http://schemas.microsoft.com/office/drawing/2014/main" id="{E7CE0BA4-D6AB-1244-5B36-A9790652FCEA}"/>
              </a:ext>
            </a:extLst>
          </p:cNvPr>
          <p:cNvSpPr/>
          <p:nvPr/>
        </p:nvSpPr>
        <p:spPr>
          <a:xfrm>
            <a:off x="6096000" y="422747"/>
            <a:ext cx="1467661" cy="405031"/>
          </a:xfrm>
          <a:prstGeom prst="hexagon">
            <a:avLst>
              <a:gd name="adj" fmla="val 24571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2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10769 -0.00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1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0287 -0.000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9 -0.00208 L 0.38256 0.00972 " pathEditMode="relative" rAng="0" ptsTypes="AA">
                                      <p:cBhvr>
                                        <p:cTn id="58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57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4" grpId="0" animBg="1"/>
      <p:bldP spid="4" grpId="1" animBg="1"/>
      <p:bldP spid="49" grpId="0" animBg="1"/>
      <p:bldP spid="49" grpId="1" animBg="1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2F3B4A-79FD-D49D-9EF8-0EA206D96C15}"/>
              </a:ext>
            </a:extLst>
          </p:cNvPr>
          <p:cNvGrpSpPr/>
          <p:nvPr/>
        </p:nvGrpSpPr>
        <p:grpSpPr>
          <a:xfrm>
            <a:off x="304800" y="361950"/>
            <a:ext cx="8575400" cy="1200329"/>
            <a:chOff x="284766" y="219995"/>
            <a:chExt cx="8575400" cy="1200329"/>
          </a:xfrm>
        </p:grpSpPr>
        <p:sp>
          <p:nvSpPr>
            <p:cNvPr id="15" name="TextBox 14"/>
            <p:cNvSpPr txBox="1"/>
            <p:nvPr/>
          </p:nvSpPr>
          <p:spPr>
            <a:xfrm>
              <a:off x="284766" y="219995"/>
              <a:ext cx="857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/tr14 SGK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B 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tốc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lâu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AB.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D8C3720-9D91-22DA-DE01-AD35A7F376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0776926"/>
                </p:ext>
              </p:extLst>
            </p:nvPr>
          </p:nvGraphicFramePr>
          <p:xfrm>
            <a:off x="1275366" y="600995"/>
            <a:ext cx="18075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40" imgH="545760" progId="Equation.DSMT4">
                    <p:embed/>
                  </p:oleObj>
                </mc:Choice>
                <mc:Fallback>
                  <p:oleObj name="Equation" r:id="rId4" imgW="215640" imgH="545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75366" y="600995"/>
                          <a:ext cx="180753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603648D-42EE-9619-D3DA-580CFDD4F926}"/>
              </a:ext>
            </a:extLst>
          </p:cNvPr>
          <p:cNvSpPr/>
          <p:nvPr/>
        </p:nvSpPr>
        <p:spPr>
          <a:xfrm>
            <a:off x="65975" y="1522673"/>
            <a:ext cx="4386283" cy="352433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127348"/>
            <a:ext cx="696761" cy="419481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>
          <a:xfrm rot="16200000">
            <a:off x="5812265" y="3046182"/>
            <a:ext cx="563879" cy="30120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14348-34A0-1BC9-FACC-9A4BE8DD7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525" y="2720960"/>
            <a:ext cx="4251243" cy="5638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FD89CA8-142E-9FA6-272B-CFAFA6EE196D}"/>
              </a:ext>
            </a:extLst>
          </p:cNvPr>
          <p:cNvSpPr txBox="1"/>
          <p:nvPr/>
        </p:nvSpPr>
        <p:spPr>
          <a:xfrm>
            <a:off x="276032" y="3568054"/>
            <a:ext cx="39039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5565AE-E0BF-5A1B-6E57-F3497540777D}"/>
              </a:ext>
            </a:extLst>
          </p:cNvPr>
          <p:cNvGrpSpPr/>
          <p:nvPr/>
        </p:nvGrpSpPr>
        <p:grpSpPr>
          <a:xfrm>
            <a:off x="285372" y="1734882"/>
            <a:ext cx="3947487" cy="830997"/>
            <a:chOff x="379264" y="1910854"/>
            <a:chExt cx="3947487" cy="830997"/>
          </a:xfrm>
          <a:solidFill>
            <a:schemeClr val="accent6">
              <a:lumMod val="75000"/>
            </a:schemeClr>
          </a:solidFill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D1CFCC-17F1-3349-9195-9110A71B8105}"/>
                </a:ext>
              </a:extLst>
            </p:cNvPr>
            <p:cNvSpPr txBox="1"/>
            <p:nvPr/>
          </p:nvSpPr>
          <p:spPr>
            <a:xfrm>
              <a:off x="379264" y="1910854"/>
              <a:ext cx="3947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8506E876-E56F-6AEE-18DE-B5425DEAEE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7004010"/>
                </p:ext>
              </p:extLst>
            </p:nvPr>
          </p:nvGraphicFramePr>
          <p:xfrm>
            <a:off x="3827692" y="1910854"/>
            <a:ext cx="304800" cy="612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545760" progId="Equation.DSMT4">
                    <p:embed/>
                  </p:oleObj>
                </mc:Choice>
                <mc:Fallback>
                  <p:oleObj name="Equation" r:id="rId8" imgW="203040" imgH="545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27692" y="1910854"/>
                          <a:ext cx="304800" cy="612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0ADA8C-06D3-3403-BA59-B6F55F1DD2E0}"/>
              </a:ext>
            </a:extLst>
          </p:cNvPr>
          <p:cNvGrpSpPr/>
          <p:nvPr/>
        </p:nvGrpSpPr>
        <p:grpSpPr>
          <a:xfrm>
            <a:off x="796010" y="2617701"/>
            <a:ext cx="2937790" cy="871152"/>
            <a:chOff x="1241588" y="2465866"/>
            <a:chExt cx="2647588" cy="79866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80967F-36A4-0C52-35AF-0CFEAC04BC4B}"/>
                </a:ext>
              </a:extLst>
            </p:cNvPr>
            <p:cNvSpPr txBox="1"/>
            <p:nvPr/>
          </p:nvSpPr>
          <p:spPr>
            <a:xfrm>
              <a:off x="1241588" y="2502680"/>
              <a:ext cx="2647588" cy="7618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r"/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D6D19E11-6A5A-C6F3-7EA3-47EC35B087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638518"/>
                </p:ext>
              </p:extLst>
            </p:nvPr>
          </p:nvGraphicFramePr>
          <p:xfrm>
            <a:off x="1554301" y="2465866"/>
            <a:ext cx="1579475" cy="601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34960" imgH="545760" progId="Equation.DSMT4">
                    <p:embed/>
                  </p:oleObj>
                </mc:Choice>
                <mc:Fallback>
                  <p:oleObj name="Equation" r:id="rId10" imgW="1434960" imgH="545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54301" y="2465866"/>
                          <a:ext cx="1579475" cy="601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E548E-3274-82AD-83D2-88FEA78FEF70}"/>
              </a:ext>
            </a:extLst>
          </p:cNvPr>
          <p:cNvGrpSpPr/>
          <p:nvPr/>
        </p:nvGrpSpPr>
        <p:grpSpPr>
          <a:xfrm>
            <a:off x="939425" y="4495053"/>
            <a:ext cx="2473230" cy="481049"/>
            <a:chOff x="685800" y="3978379"/>
            <a:chExt cx="2473230" cy="481049"/>
          </a:xfrm>
          <a:solidFill>
            <a:schemeClr val="accent6">
              <a:lumMod val="75000"/>
            </a:schemeClr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669C067-B499-3D1A-A227-ED0D47D77FCA}"/>
                </a:ext>
              </a:extLst>
            </p:cNvPr>
            <p:cNvGrpSpPr/>
            <p:nvPr/>
          </p:nvGrpSpPr>
          <p:grpSpPr>
            <a:xfrm>
              <a:off x="685800" y="3978379"/>
              <a:ext cx="2473230" cy="461665"/>
              <a:chOff x="1295400" y="2574679"/>
              <a:chExt cx="2643593" cy="461665"/>
            </a:xfrm>
            <a:grpFill/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DB51F7-00B6-9FD3-380A-806FE63697C6}"/>
                  </a:ext>
                </a:extLst>
              </p:cNvPr>
              <p:cNvSpPr txBox="1"/>
              <p:nvPr/>
            </p:nvSpPr>
            <p:spPr>
              <a:xfrm>
                <a:off x="1295400" y="2574679"/>
                <a:ext cx="2643593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graphicFrame>
            <p:nvGraphicFramePr>
              <p:cNvPr id="46" name="Object 45">
                <a:extLst>
                  <a:ext uri="{FF2B5EF4-FFF2-40B4-BE49-F238E27FC236}">
                    <a16:creationId xmlns:a16="http://schemas.microsoft.com/office/drawing/2014/main" id="{8568223E-864E-1391-F0CB-EF8763EC94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5064502"/>
                  </p:ext>
                </p:extLst>
              </p:nvPr>
            </p:nvGraphicFramePr>
            <p:xfrm>
              <a:off x="2312148" y="2755530"/>
              <a:ext cx="1143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14120" imgH="177480" progId="Equation.DSMT4">
                      <p:embed/>
                    </p:oleObj>
                  </mc:Choice>
                  <mc:Fallback>
                    <p:oleObj name="Equation" r:id="rId12" imgW="11412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2312148" y="2755530"/>
                            <a:ext cx="114300" cy="177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EBB1625A-9E5A-EF51-AC41-FD40A3235A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460502"/>
                </p:ext>
              </p:extLst>
            </p:nvPr>
          </p:nvGraphicFramePr>
          <p:xfrm>
            <a:off x="879163" y="4048349"/>
            <a:ext cx="1549452" cy="411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44520" imgH="330120" progId="Equation.DSMT4">
                    <p:embed/>
                  </p:oleObj>
                </mc:Choice>
                <mc:Fallback>
                  <p:oleObj name="Equation" r:id="rId14" imgW="12445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79163" y="4048349"/>
                          <a:ext cx="1549452" cy="4110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Lục giác 5">
            <a:extLst>
              <a:ext uri="{FF2B5EF4-FFF2-40B4-BE49-F238E27FC236}">
                <a16:creationId xmlns:a16="http://schemas.microsoft.com/office/drawing/2014/main" id="{ECBEA617-73EB-8A03-2301-C217B88D555A}"/>
              </a:ext>
            </a:extLst>
          </p:cNvPr>
          <p:cNvSpPr/>
          <p:nvPr/>
        </p:nvSpPr>
        <p:spPr>
          <a:xfrm>
            <a:off x="1093818" y="742950"/>
            <a:ext cx="2258982" cy="415958"/>
          </a:xfrm>
          <a:prstGeom prst="hexagon">
            <a:avLst>
              <a:gd name="adj" fmla="val 24571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22B114C6-6284-1D57-1091-7EAC9B37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81" y="-54512"/>
            <a:ext cx="7209237" cy="416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F3F528D-8C10-11F4-8B3E-C2B3CABC49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419" y="209550"/>
            <a:ext cx="430982" cy="574642"/>
          </a:xfrm>
          <a:prstGeom prst="rect">
            <a:avLst/>
          </a:prstGeom>
        </p:spPr>
      </p:pic>
      <p:sp>
        <p:nvSpPr>
          <p:cNvPr id="51" name="Lục giác 5">
            <a:extLst>
              <a:ext uri="{FF2B5EF4-FFF2-40B4-BE49-F238E27FC236}">
                <a16:creationId xmlns:a16="http://schemas.microsoft.com/office/drawing/2014/main" id="{E7CE0BA4-D6AB-1244-5B36-A9790652FCEA}"/>
              </a:ext>
            </a:extLst>
          </p:cNvPr>
          <p:cNvSpPr/>
          <p:nvPr/>
        </p:nvSpPr>
        <p:spPr>
          <a:xfrm>
            <a:off x="6096000" y="422747"/>
            <a:ext cx="1467661" cy="405031"/>
          </a:xfrm>
          <a:prstGeom prst="hexagon">
            <a:avLst>
              <a:gd name="adj" fmla="val 24571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FFC296BD-1EA0-7BBD-CECD-80F6390D1B75}"/>
              </a:ext>
            </a:extLst>
          </p:cNvPr>
          <p:cNvSpPr/>
          <p:nvPr/>
        </p:nvSpPr>
        <p:spPr>
          <a:xfrm>
            <a:off x="236996" y="2884711"/>
            <a:ext cx="4118882" cy="2024475"/>
          </a:xfrm>
          <a:prstGeom prst="cloudCallout">
            <a:avLst>
              <a:gd name="adj1" fmla="val 7506"/>
              <a:gd name="adj2" fmla="val -8970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7E6946-579D-816E-115A-7FB316AB28B4}"/>
              </a:ext>
            </a:extLst>
          </p:cNvPr>
          <p:cNvGrpSpPr/>
          <p:nvPr/>
        </p:nvGrpSpPr>
        <p:grpSpPr>
          <a:xfrm>
            <a:off x="4691745" y="3672612"/>
            <a:ext cx="3923024" cy="1284106"/>
            <a:chOff x="4691745" y="3672612"/>
            <a:chExt cx="3923024" cy="1284106"/>
          </a:xfrm>
        </p:grpSpPr>
        <p:sp>
          <p:nvSpPr>
            <p:cNvPr id="66" name="Rounded Rectangular Callout 2">
              <a:extLst>
                <a:ext uri="{FF2B5EF4-FFF2-40B4-BE49-F238E27FC236}">
                  <a16:creationId xmlns:a16="http://schemas.microsoft.com/office/drawing/2014/main" id="{4E646FE7-0303-1D3D-8115-EB41B6FBF7D9}"/>
                </a:ext>
              </a:extLst>
            </p:cNvPr>
            <p:cNvSpPr/>
            <p:nvPr/>
          </p:nvSpPr>
          <p:spPr>
            <a:xfrm>
              <a:off x="4691745" y="3672612"/>
              <a:ext cx="3923024" cy="1284106"/>
            </a:xfrm>
            <a:prstGeom prst="wedgeRoundRect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tốc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.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F614EB5C-A093-D711-033F-F40A277B68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199792"/>
                </p:ext>
              </p:extLst>
            </p:nvPr>
          </p:nvGraphicFramePr>
          <p:xfrm>
            <a:off x="6059556" y="4199629"/>
            <a:ext cx="379281" cy="323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31640" imgH="368280" progId="Equation.DSMT4">
                    <p:embed/>
                  </p:oleObj>
                </mc:Choice>
                <mc:Fallback>
                  <p:oleObj name="Equation" r:id="rId17" imgW="43164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059556" y="4199629"/>
                          <a:ext cx="379281" cy="3235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10726"/>
              </p:ext>
            </p:extLst>
          </p:nvPr>
        </p:nvGraphicFramePr>
        <p:xfrm>
          <a:off x="2693987" y="2190750"/>
          <a:ext cx="430213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93987" y="2190750"/>
                        <a:ext cx="430213" cy="277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98075"/>
              </p:ext>
            </p:extLst>
          </p:nvPr>
        </p:nvGraphicFramePr>
        <p:xfrm>
          <a:off x="2236787" y="4022771"/>
          <a:ext cx="430213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36787" y="4022771"/>
                        <a:ext cx="430213" cy="277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07544"/>
              </p:ext>
            </p:extLst>
          </p:nvPr>
        </p:nvGraphicFramePr>
        <p:xfrm>
          <a:off x="7239000" y="4516506"/>
          <a:ext cx="4302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0200" imgH="277920" progId="Equation.DSMT4">
                  <p:embed/>
                </p:oleObj>
              </mc:Choice>
              <mc:Fallback>
                <p:oleObj name="Equation" r:id="rId22" imgW="430200" imgH="277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39000" y="4516506"/>
                        <a:ext cx="430213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8" descr="Digit 120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26183"/>
            <a:ext cx="1278965" cy="7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34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0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203598" y="634716"/>
            <a:ext cx="65014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161206" y="987182"/>
            <a:ext cx="5203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91100" y="2085975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91100" y="2085975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70">
            <a:extLst>
              <a:ext uri="{FF2B5EF4-FFF2-40B4-BE49-F238E27FC236}">
                <a16:creationId xmlns:a16="http://schemas.microsoft.com/office/drawing/2014/main" id="{0839AF54-A52D-53EB-9A3E-577170E57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2169" y="3133363"/>
            <a:ext cx="2073884" cy="178480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59FFFD0-4169-C78F-08A0-13A07B84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EA0F77-5302-4BB3-6C5F-969C57F2436B}"/>
              </a:ext>
            </a:extLst>
          </p:cNvPr>
          <p:cNvGrpSpPr/>
          <p:nvPr/>
        </p:nvGrpSpPr>
        <p:grpSpPr>
          <a:xfrm>
            <a:off x="203598" y="1133334"/>
            <a:ext cx="8030371" cy="4051537"/>
            <a:chOff x="203598" y="1133334"/>
            <a:chExt cx="8030371" cy="4051537"/>
          </a:xfrm>
        </p:grpSpPr>
        <p:sp>
          <p:nvSpPr>
            <p:cNvPr id="33" name="Rectangle 130">
              <a:extLst>
                <a:ext uri="{FF2B5EF4-FFF2-40B4-BE49-F238E27FC236}">
                  <a16:creationId xmlns:a16="http://schemas.microsoft.com/office/drawing/2014/main" id="{A0E1685B-75A8-5091-FD9D-07CF7DB32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98" y="4311423"/>
              <a:ext cx="6822282" cy="515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b="1" dirty="0">
                  <a:latin typeface="Times New Roman" pitchFamily="18" charset="0"/>
                </a:rPr>
                <a:t>- </a:t>
              </a:r>
              <a:r>
                <a:rPr lang="en-US" altLang="en-US" sz="2400" b="1" dirty="0">
                  <a:latin typeface="Times New Roman" pitchFamily="18" charset="0"/>
                </a:rPr>
                <a:t>Phân phối của phép nhân </a:t>
              </a:r>
              <a:r>
                <a:rPr lang="vi-VN" altLang="en-US" sz="2400" b="1" dirty="0">
                  <a:latin typeface="Times New Roman" pitchFamily="18" charset="0"/>
                </a:rPr>
                <a:t>đ</a:t>
              </a:r>
              <a:r>
                <a:rPr lang="en-US" altLang="en-US" sz="2400" b="1" dirty="0">
                  <a:latin typeface="Times New Roman" pitchFamily="18" charset="0"/>
                </a:rPr>
                <a:t>ối </a:t>
              </a:r>
              <a:r>
                <a:rPr lang="en-US" altLang="en-US" sz="2400" b="1" dirty="0" err="1">
                  <a:latin typeface="Times New Roman" pitchFamily="18" charset="0"/>
                </a:rPr>
                <a:t>với</a:t>
              </a: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</a:rPr>
                <a:t>phép</a:t>
              </a: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</a:rPr>
                <a:t>trừ</a:t>
              </a:r>
              <a:r>
                <a:rPr lang="en-US" altLang="en-US" sz="2400" b="1" dirty="0">
                  <a:latin typeface="Times New Roman" pitchFamily="18" charset="0"/>
                </a:rPr>
                <a:t>:</a:t>
              </a:r>
              <a:endParaRPr lang="en-US" altLang="en-US" sz="2400" b="1" dirty="0">
                <a:latin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DA8D16-0126-7E9A-5793-8E81F9E6BBFC}"/>
                </a:ext>
              </a:extLst>
            </p:cNvPr>
            <p:cNvGrpSpPr/>
            <p:nvPr/>
          </p:nvGrpSpPr>
          <p:grpSpPr>
            <a:xfrm>
              <a:off x="222252" y="1133334"/>
              <a:ext cx="8011717" cy="2734218"/>
              <a:chOff x="241573" y="1214005"/>
              <a:chExt cx="8011717" cy="2734218"/>
            </a:xfrm>
          </p:grpSpPr>
          <p:grpSp>
            <p:nvGrpSpPr>
              <p:cNvPr id="8342" name="Group 150"/>
              <p:cNvGrpSpPr>
                <a:grpSpLocks/>
              </p:cNvGrpSpPr>
              <p:nvPr/>
            </p:nvGrpSpPr>
            <p:grpSpPr bwMode="auto">
              <a:xfrm>
                <a:off x="241573" y="1245590"/>
                <a:ext cx="8011717" cy="2702633"/>
                <a:chOff x="4394" y="1806"/>
                <a:chExt cx="6729" cy="1771"/>
              </a:xfrm>
            </p:grpSpPr>
            <p:sp>
              <p:nvSpPr>
                <p:cNvPr id="7192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61" y="1806"/>
                  <a:ext cx="6462" cy="4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457200" indent="-457200" fontAlgn="base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latin typeface="Times New Roman" pitchFamily="18" charset="0"/>
                    </a:rPr>
                    <a:t>* Tính chất phép nhân </a:t>
                  </a:r>
                  <a:r>
                    <a:rPr lang="en-US" altLang="en-US" sz="2400" b="1" dirty="0" err="1">
                      <a:latin typeface="Times New Roman" pitchFamily="18" charset="0"/>
                    </a:rPr>
                    <a:t>số</a:t>
                  </a:r>
                  <a:r>
                    <a:rPr lang="en-US" altLang="en-US" sz="2400" b="1" dirty="0">
                      <a:latin typeface="Times New Roman" pitchFamily="18" charset="0"/>
                    </a:rPr>
                    <a:t> </a:t>
                  </a:r>
                  <a:r>
                    <a:rPr lang="en-US" altLang="en-US" sz="2400" b="1" dirty="0" err="1">
                      <a:latin typeface="Times New Roman" pitchFamily="18" charset="0"/>
                    </a:rPr>
                    <a:t>nguyên</a:t>
                  </a:r>
                  <a:r>
                    <a:rPr lang="en-US" altLang="en-US" sz="2400" b="1" dirty="0">
                      <a:latin typeface="Times New Roman" pitchFamily="18" charset="0"/>
                    </a:rPr>
                    <a:t>: </a:t>
                  </a:r>
                  <a:r>
                    <a:rPr lang="en-US" altLang="en-US" sz="2400" b="1" dirty="0" err="1">
                      <a:latin typeface="Times New Roman" pitchFamily="18" charset="0"/>
                    </a:rPr>
                    <a:t>Với</a:t>
                  </a:r>
                  <a:r>
                    <a:rPr lang="en-US" altLang="en-US" sz="2400" b="1" dirty="0">
                      <a:latin typeface="Times New Roman" pitchFamily="18" charset="0"/>
                    </a:rPr>
                    <a:t> </a:t>
                  </a:r>
                  <a:r>
                    <a:rPr lang="en-US" altLang="en-US" sz="2400" b="1" dirty="0" err="1">
                      <a:latin typeface="Times New Roman" pitchFamily="18" charset="0"/>
                    </a:rPr>
                    <a:t>mọi</a:t>
                  </a:r>
                  <a:r>
                    <a:rPr lang="en-US" altLang="en-US" sz="2400" b="1" dirty="0">
                      <a:latin typeface="Times New Roman" pitchFamily="18" charset="0"/>
                    </a:rPr>
                    <a:t>  </a:t>
                  </a:r>
                  <a:endParaRPr lang="en-US" altLang="en-US" sz="2400" b="1" dirty="0"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193" name="Rectangle 127"/>
                <p:cNvSpPr>
                  <a:spLocks noChangeArrowheads="1"/>
                </p:cNvSpPr>
                <p:nvPr/>
              </p:nvSpPr>
              <p:spPr bwMode="auto">
                <a:xfrm>
                  <a:off x="4435" y="2152"/>
                  <a:ext cx="1581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457200" indent="-457200" fontAlgn="base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latin typeface="Times New Roman" pitchFamily="18" charset="0"/>
                    </a:rPr>
                    <a:t>- Giao hoán:</a:t>
                  </a:r>
                  <a:endParaRPr lang="en-US" altLang="en-US" sz="2400" b="1" dirty="0"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194" name="Rectangle 128"/>
                <p:cNvSpPr>
                  <a:spLocks noChangeArrowheads="1"/>
                </p:cNvSpPr>
                <p:nvPr/>
              </p:nvSpPr>
              <p:spPr bwMode="auto">
                <a:xfrm>
                  <a:off x="4435" y="2564"/>
                  <a:ext cx="2028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457200" indent="-457200" fontAlgn="base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latin typeface="Times New Roman" pitchFamily="18" charset="0"/>
                    </a:rPr>
                    <a:t>- Kết hợp:</a:t>
                  </a:r>
                  <a:endParaRPr lang="en-US" altLang="en-US" sz="2400" b="1" dirty="0"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195" name="Rectangle 129"/>
                <p:cNvSpPr>
                  <a:spLocks noChangeArrowheads="1"/>
                </p:cNvSpPr>
                <p:nvPr/>
              </p:nvSpPr>
              <p:spPr bwMode="auto">
                <a:xfrm>
                  <a:off x="4435" y="2976"/>
                  <a:ext cx="1664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457200" indent="-457200" fontAlgn="base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latin typeface="Times New Roman" pitchFamily="18" charset="0"/>
                    </a:rPr>
                    <a:t>- Nhân với 1:</a:t>
                  </a:r>
                  <a:endParaRPr lang="en-US" altLang="en-US" sz="2400" b="1" dirty="0"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196" name="Rectangle 130"/>
                <p:cNvSpPr>
                  <a:spLocks noChangeArrowheads="1"/>
                </p:cNvSpPr>
                <p:nvPr/>
              </p:nvSpPr>
              <p:spPr bwMode="auto">
                <a:xfrm>
                  <a:off x="4394" y="3303"/>
                  <a:ext cx="5730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457200" indent="-457200" fontAlgn="base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en-US" b="1" dirty="0">
                      <a:latin typeface="Times New Roman" pitchFamily="18" charset="0"/>
                    </a:rPr>
                    <a:t>- </a:t>
                  </a:r>
                  <a:r>
                    <a:rPr lang="en-US" altLang="en-US" sz="2400" b="1" dirty="0">
                      <a:latin typeface="Times New Roman" pitchFamily="18" charset="0"/>
                    </a:rPr>
                    <a:t>Phân phối của phép nhân </a:t>
                  </a:r>
                  <a:r>
                    <a:rPr lang="vi-VN" altLang="en-US" sz="2400" b="1" dirty="0">
                      <a:latin typeface="Times New Roman" pitchFamily="18" charset="0"/>
                    </a:rPr>
                    <a:t>đ</a:t>
                  </a:r>
                  <a:r>
                    <a:rPr lang="en-US" altLang="en-US" sz="2400" b="1" dirty="0">
                      <a:latin typeface="Times New Roman" pitchFamily="18" charset="0"/>
                    </a:rPr>
                    <a:t>ối với phép cộng:</a:t>
                  </a:r>
                  <a:endParaRPr lang="en-US" altLang="en-US" sz="2400" b="1" dirty="0">
                    <a:latin typeface="Times New Roman" pitchFamily="18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5A87ABE7-C27E-B15C-400F-E023C9024E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2687119"/>
                  </p:ext>
                </p:extLst>
              </p:nvPr>
            </p:nvGraphicFramePr>
            <p:xfrm>
              <a:off x="6260865" y="1214005"/>
              <a:ext cx="1437737" cy="4454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75809" imgH="209411" progId="Equation.DSMT4">
                      <p:embed/>
                    </p:oleObj>
                  </mc:Choice>
                  <mc:Fallback>
                    <p:oleObj name="Equation" r:id="rId5" imgW="675809" imgH="209411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260865" y="1214005"/>
                            <a:ext cx="1437737" cy="4454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1DF8F2FF-BEDD-68B0-2A71-F249D9D51C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3821029"/>
                </p:ext>
              </p:extLst>
            </p:nvPr>
          </p:nvGraphicFramePr>
          <p:xfrm>
            <a:off x="2306942" y="1657161"/>
            <a:ext cx="12065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06360" imgH="368280" progId="Equation.DSMT4">
                    <p:embed/>
                  </p:oleObj>
                </mc:Choice>
                <mc:Fallback>
                  <p:oleObj name="Equation" r:id="rId7" imgW="12063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06942" y="1657161"/>
                          <a:ext cx="12065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5CB9FEA7-2D8A-18B9-4470-CC751B52E8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3524835"/>
                </p:ext>
              </p:extLst>
            </p:nvPr>
          </p:nvGraphicFramePr>
          <p:xfrm>
            <a:off x="1978039" y="2260175"/>
            <a:ext cx="19812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81080" imgH="533160" progId="Equation.DSMT4">
                    <p:embed/>
                  </p:oleObj>
                </mc:Choice>
                <mc:Fallback>
                  <p:oleObj name="Equation" r:id="rId9" imgW="198108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78039" y="2260175"/>
                          <a:ext cx="19812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9AF34F6B-A38A-2382-6860-497E3748FA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488545"/>
                </p:ext>
              </p:extLst>
            </p:nvPr>
          </p:nvGraphicFramePr>
          <p:xfrm>
            <a:off x="2252268" y="2895875"/>
            <a:ext cx="1562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62040" imgH="368280" progId="Equation.DSMT4">
                    <p:embed/>
                  </p:oleObj>
                </mc:Choice>
                <mc:Fallback>
                  <p:oleObj name="Equation" r:id="rId11" imgW="156204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52268" y="2895875"/>
                          <a:ext cx="15621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39923658-4DBE-BF43-9605-B33E8A9952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185637"/>
                </p:ext>
              </p:extLst>
            </p:nvPr>
          </p:nvGraphicFramePr>
          <p:xfrm>
            <a:off x="2019336" y="3850020"/>
            <a:ext cx="25273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527200" imgH="533160" progId="Equation.DSMT4">
                    <p:embed/>
                  </p:oleObj>
                </mc:Choice>
                <mc:Fallback>
                  <p:oleObj name="Equation" r:id="rId13" imgW="252720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19336" y="3850020"/>
                          <a:ext cx="25273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9404D528-E469-A237-4F0E-C01B1E26EE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1477795"/>
                </p:ext>
              </p:extLst>
            </p:nvPr>
          </p:nvGraphicFramePr>
          <p:xfrm>
            <a:off x="2038386" y="4651471"/>
            <a:ext cx="24892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489040" imgH="533160" progId="Equation.DSMT4">
                    <p:embed/>
                  </p:oleObj>
                </mc:Choice>
                <mc:Fallback>
                  <p:oleObj name="Equation" r:id="rId15" imgW="248904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038386" y="4651471"/>
                          <a:ext cx="24892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BADAC6-E311-E581-E7B7-7A7D31008670}"/>
              </a:ext>
            </a:extLst>
          </p:cNvPr>
          <p:cNvGrpSpPr/>
          <p:nvPr/>
        </p:nvGrpSpPr>
        <p:grpSpPr>
          <a:xfrm>
            <a:off x="6007547" y="2036742"/>
            <a:ext cx="2390774" cy="1359260"/>
            <a:chOff x="6140450" y="4134427"/>
            <a:chExt cx="3187698" cy="181234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455ACD-BA3A-73F9-FBBE-FCFD1AA07AE1}"/>
                </a:ext>
              </a:extLst>
            </p:cNvPr>
            <p:cNvSpPr/>
            <p:nvPr/>
          </p:nvSpPr>
          <p:spPr>
            <a:xfrm>
              <a:off x="6140450" y="4134427"/>
              <a:ext cx="3003549" cy="18123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19F997-90CF-7487-71A8-8B61C9CA49B8}"/>
                </a:ext>
              </a:extLst>
            </p:cNvPr>
            <p:cNvSpPr txBox="1"/>
            <p:nvPr/>
          </p:nvSpPr>
          <p:spPr>
            <a:xfrm>
              <a:off x="6324601" y="4290000"/>
              <a:ext cx="3003547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tính chất của phép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endParaRPr lang="en-US" sz="2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5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2" grpId="0" animBg="1"/>
      <p:bldP spid="8311" grpId="0"/>
      <p:bldP spid="83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203598" y="634716"/>
            <a:ext cx="65014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10942"/>
              </p:ext>
            </p:extLst>
          </p:nvPr>
        </p:nvGraphicFramePr>
        <p:xfrm>
          <a:off x="4610100" y="1700816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0100" y="1700816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E6E709A-3988-E82E-808E-DEE1AABB137F}"/>
              </a:ext>
            </a:extLst>
          </p:cNvPr>
          <p:cNvGrpSpPr/>
          <p:nvPr/>
        </p:nvGrpSpPr>
        <p:grpSpPr>
          <a:xfrm>
            <a:off x="1219200" y="971551"/>
            <a:ext cx="7910080" cy="1096050"/>
            <a:chOff x="4517231" y="4664494"/>
            <a:chExt cx="3559969" cy="2108756"/>
          </a:xfrm>
          <a:solidFill>
            <a:schemeClr val="bg1">
              <a:lumMod val="95000"/>
            </a:schemeClr>
          </a:solidFill>
        </p:grpSpPr>
        <p:sp>
          <p:nvSpPr>
            <p:cNvPr id="30" name="Rounded Rectangular Callout 2">
              <a:extLst>
                <a:ext uri="{FF2B5EF4-FFF2-40B4-BE49-F238E27FC236}">
                  <a16:creationId xmlns:a16="http://schemas.microsoft.com/office/drawing/2014/main" id="{0ED496E8-8378-66B0-1D54-E6B1B5240A48}"/>
                </a:ext>
              </a:extLst>
            </p:cNvPr>
            <p:cNvSpPr/>
            <p:nvPr/>
          </p:nvSpPr>
          <p:spPr>
            <a:xfrm>
              <a:off x="4517231" y="4664494"/>
              <a:ext cx="3559969" cy="2108756"/>
            </a:xfrm>
            <a:prstGeom prst="wedgeRoundRectCallout">
              <a:avLst>
                <a:gd name="adj1" fmla="val 33448"/>
                <a:gd name="adj2" fmla="val 12113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0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CF873B-4A4F-203B-CD55-06C1F7DC4267}"/>
                </a:ext>
              </a:extLst>
            </p:cNvPr>
            <p:cNvSpPr txBox="1"/>
            <p:nvPr/>
          </p:nvSpPr>
          <p:spPr>
            <a:xfrm>
              <a:off x="4651168" y="4862308"/>
              <a:ext cx="3217648" cy="15988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2" name="Picture 70">
            <a:extLst>
              <a:ext uri="{FF2B5EF4-FFF2-40B4-BE49-F238E27FC236}">
                <a16:creationId xmlns:a16="http://schemas.microsoft.com/office/drawing/2014/main" id="{0839AF54-A52D-53EB-9A3E-577170E57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0646" y="2060721"/>
            <a:ext cx="2073884" cy="17848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C0776E-9800-DA29-2248-112720B59062}"/>
              </a:ext>
            </a:extLst>
          </p:cNvPr>
          <p:cNvGrpSpPr/>
          <p:nvPr/>
        </p:nvGrpSpPr>
        <p:grpSpPr>
          <a:xfrm>
            <a:off x="1359880" y="2034191"/>
            <a:ext cx="3659756" cy="326231"/>
            <a:chOff x="533416" y="2922913"/>
            <a:chExt cx="3659756" cy="326231"/>
          </a:xfrm>
        </p:grpSpPr>
        <p:sp>
          <p:nvSpPr>
            <p:cNvPr id="8336" name="Rectangle 144"/>
            <p:cNvSpPr>
              <a:spLocks noChangeArrowheads="1"/>
            </p:cNvSpPr>
            <p:nvPr/>
          </p:nvSpPr>
          <p:spPr bwMode="auto">
            <a:xfrm>
              <a:off x="2896582" y="2922913"/>
              <a:ext cx="1296590" cy="326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93" name="Rectangle 127"/>
            <p:cNvSpPr>
              <a:spLocks noChangeArrowheads="1"/>
            </p:cNvSpPr>
            <p:nvPr/>
          </p:nvSpPr>
          <p:spPr bwMode="auto">
            <a:xfrm>
              <a:off x="533416" y="2956322"/>
              <a:ext cx="2526507" cy="19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dirty="0">
                  <a:latin typeface="Times New Roman" pitchFamily="18" charset="0"/>
                </a:rPr>
                <a:t>- Giao hoán:</a:t>
              </a: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563A2D-9B31-D3B7-7F6B-B2F886719D5D}"/>
              </a:ext>
            </a:extLst>
          </p:cNvPr>
          <p:cNvGrpSpPr/>
          <p:nvPr/>
        </p:nvGrpSpPr>
        <p:grpSpPr>
          <a:xfrm>
            <a:off x="1325352" y="2485397"/>
            <a:ext cx="5088715" cy="271433"/>
            <a:chOff x="498888" y="3374119"/>
            <a:chExt cx="5088715" cy="271433"/>
          </a:xfrm>
        </p:grpSpPr>
        <p:sp>
          <p:nvSpPr>
            <p:cNvPr id="8337" name="Rectangle 145"/>
            <p:cNvSpPr>
              <a:spLocks noChangeArrowheads="1"/>
            </p:cNvSpPr>
            <p:nvPr/>
          </p:nvSpPr>
          <p:spPr bwMode="auto">
            <a:xfrm>
              <a:off x="2667001" y="3374119"/>
              <a:ext cx="2920602" cy="271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94" name="Rectangle 128"/>
            <p:cNvSpPr>
              <a:spLocks noChangeArrowheads="1"/>
            </p:cNvSpPr>
            <p:nvPr/>
          </p:nvSpPr>
          <p:spPr bwMode="auto">
            <a:xfrm>
              <a:off x="498888" y="3389709"/>
              <a:ext cx="2526507" cy="215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dirty="0">
                  <a:latin typeface="Times New Roman" pitchFamily="18" charset="0"/>
                </a:rPr>
                <a:t>- Kết hợp:</a:t>
              </a: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11ED99-12C0-450F-002F-6262167A43F0}"/>
              </a:ext>
            </a:extLst>
          </p:cNvPr>
          <p:cNvGrpSpPr/>
          <p:nvPr/>
        </p:nvGrpSpPr>
        <p:grpSpPr>
          <a:xfrm>
            <a:off x="1359880" y="2889747"/>
            <a:ext cx="4200524" cy="374432"/>
            <a:chOff x="533416" y="3778469"/>
            <a:chExt cx="4200524" cy="374432"/>
          </a:xfrm>
        </p:grpSpPr>
        <p:sp>
          <p:nvSpPr>
            <p:cNvPr id="8338" name="Rectangle 146"/>
            <p:cNvSpPr>
              <a:spLocks noChangeArrowheads="1"/>
            </p:cNvSpPr>
            <p:nvPr/>
          </p:nvSpPr>
          <p:spPr bwMode="auto">
            <a:xfrm>
              <a:off x="2951575" y="3778469"/>
              <a:ext cx="1782365" cy="326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95" name="Rectangle 129"/>
            <p:cNvSpPr>
              <a:spLocks noChangeArrowheads="1"/>
            </p:cNvSpPr>
            <p:nvPr/>
          </p:nvSpPr>
          <p:spPr bwMode="auto">
            <a:xfrm>
              <a:off x="533416" y="3780235"/>
              <a:ext cx="2527697" cy="372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dirty="0">
                  <a:latin typeface="Times New Roman" pitchFamily="18" charset="0"/>
                </a:rPr>
                <a:t>- Nhân với 1:</a:t>
              </a: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F4482D-9092-C718-8667-ACBED81DDCD1}"/>
              </a:ext>
            </a:extLst>
          </p:cNvPr>
          <p:cNvGrpSpPr/>
          <p:nvPr/>
        </p:nvGrpSpPr>
        <p:grpSpPr>
          <a:xfrm>
            <a:off x="1307688" y="3389154"/>
            <a:ext cx="8522112" cy="300843"/>
            <a:chOff x="481224" y="4277876"/>
            <a:chExt cx="8522112" cy="300843"/>
          </a:xfrm>
        </p:grpSpPr>
        <p:sp>
          <p:nvSpPr>
            <p:cNvPr id="8341" name="Rectangle 149"/>
            <p:cNvSpPr>
              <a:spLocks noChangeArrowheads="1"/>
            </p:cNvSpPr>
            <p:nvPr/>
          </p:nvSpPr>
          <p:spPr bwMode="auto">
            <a:xfrm>
              <a:off x="6248417" y="4277876"/>
              <a:ext cx="2754919" cy="30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6" name="Rectangle 130">
              <a:extLst>
                <a:ext uri="{FF2B5EF4-FFF2-40B4-BE49-F238E27FC236}">
                  <a16:creationId xmlns:a16="http://schemas.microsoft.com/office/drawing/2014/main" id="{2BBBB8AF-7308-4F9D-2CBC-0D928E96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24" y="4277876"/>
              <a:ext cx="6263454" cy="229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dirty="0">
                  <a:latin typeface="Times New Roman" pitchFamily="18" charset="0"/>
                </a:rPr>
                <a:t>- Phân phối của phép nhân </a:t>
              </a:r>
              <a:r>
                <a:rPr lang="vi-VN" altLang="en-US" sz="2400" dirty="0">
                  <a:latin typeface="Times New Roman" pitchFamily="18" charset="0"/>
                </a:rPr>
                <a:t>đ</a:t>
              </a:r>
              <a:r>
                <a:rPr lang="en-US" altLang="en-US" sz="2400" dirty="0">
                  <a:latin typeface="Times New Roman" pitchFamily="18" charset="0"/>
                </a:rPr>
                <a:t>ối với phép cộng:</a:t>
              </a: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EA94FC-90F9-81EC-0DEC-7CAB489CA02C}"/>
              </a:ext>
            </a:extLst>
          </p:cNvPr>
          <p:cNvGrpSpPr/>
          <p:nvPr/>
        </p:nvGrpSpPr>
        <p:grpSpPr>
          <a:xfrm>
            <a:off x="1361071" y="3871107"/>
            <a:ext cx="8468728" cy="300843"/>
            <a:chOff x="534607" y="4759829"/>
            <a:chExt cx="8468728" cy="300843"/>
          </a:xfrm>
        </p:grpSpPr>
        <p:sp>
          <p:nvSpPr>
            <p:cNvPr id="7196" name="Rectangle 130"/>
            <p:cNvSpPr>
              <a:spLocks noChangeArrowheads="1"/>
            </p:cNvSpPr>
            <p:nvPr/>
          </p:nvSpPr>
          <p:spPr bwMode="auto">
            <a:xfrm>
              <a:off x="534607" y="4776788"/>
              <a:ext cx="5713810" cy="11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b="1" dirty="0">
                  <a:latin typeface="Times New Roman" pitchFamily="18" charset="0"/>
                </a:rPr>
                <a:t>- </a:t>
              </a:r>
              <a:r>
                <a:rPr lang="en-US" altLang="en-US" sz="2400" dirty="0">
                  <a:latin typeface="Times New Roman" pitchFamily="18" charset="0"/>
                </a:rPr>
                <a:t>Phân phối của phép nhân </a:t>
              </a:r>
              <a:r>
                <a:rPr lang="vi-VN" altLang="en-US" sz="2400" dirty="0">
                  <a:latin typeface="Times New Roman" pitchFamily="18" charset="0"/>
                </a:rPr>
                <a:t>đ</a:t>
              </a:r>
              <a:r>
                <a:rPr lang="en-US" altLang="en-US" sz="2400" dirty="0">
                  <a:latin typeface="Times New Roman" pitchFamily="18" charset="0"/>
                </a:rPr>
                <a:t>ối với </a:t>
              </a:r>
              <a:r>
                <a:rPr lang="en-US" altLang="en-US" sz="2400" dirty="0" err="1">
                  <a:latin typeface="Times New Roman" pitchFamily="18" charset="0"/>
                </a:rPr>
                <a:t>phép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trừ</a:t>
              </a:r>
              <a:r>
                <a:rPr lang="en-US" altLang="en-US" sz="2400" dirty="0">
                  <a:latin typeface="Times New Roman" pitchFamily="18" charset="0"/>
                </a:rPr>
                <a:t>:</a:t>
              </a: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8" name="Rectangle 149">
              <a:extLst>
                <a:ext uri="{FF2B5EF4-FFF2-40B4-BE49-F238E27FC236}">
                  <a16:creationId xmlns:a16="http://schemas.microsoft.com/office/drawing/2014/main" id="{B9D9A05D-F49E-E60D-F66A-529AD85E3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16" y="4759829"/>
              <a:ext cx="2754919" cy="30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5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203598" y="514350"/>
            <a:ext cx="65014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65660"/>
              </p:ext>
            </p:extLst>
          </p:nvPr>
        </p:nvGraphicFramePr>
        <p:xfrm>
          <a:off x="4991100" y="8191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91100" y="819150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C5C3462-B5AB-223B-8E50-7F845C744AB5}"/>
              </a:ext>
            </a:extLst>
          </p:cNvPr>
          <p:cNvGrpSpPr/>
          <p:nvPr/>
        </p:nvGrpSpPr>
        <p:grpSpPr>
          <a:xfrm>
            <a:off x="16" y="895350"/>
            <a:ext cx="7783882" cy="545853"/>
            <a:chOff x="16" y="2485478"/>
            <a:chExt cx="7783882" cy="5458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68EADF-1D82-7DAC-B2E5-CB55A4D67602}"/>
                </a:ext>
              </a:extLst>
            </p:cNvPr>
            <p:cNvGrpSpPr/>
            <p:nvPr/>
          </p:nvGrpSpPr>
          <p:grpSpPr>
            <a:xfrm>
              <a:off x="16" y="2519396"/>
              <a:ext cx="7783882" cy="511935"/>
              <a:chOff x="16" y="2519396"/>
              <a:chExt cx="7783882" cy="511935"/>
            </a:xfrm>
          </p:grpSpPr>
          <p:sp>
            <p:nvSpPr>
              <p:cNvPr id="8335" name="Rectangle 143"/>
              <p:cNvSpPr>
                <a:spLocks noChangeArrowheads="1"/>
              </p:cNvSpPr>
              <p:nvPr/>
            </p:nvSpPr>
            <p:spPr bwMode="auto">
              <a:xfrm>
                <a:off x="4408476" y="2519396"/>
                <a:ext cx="3375422" cy="326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dirty="0" err="1">
                    <a:latin typeface="Times New Roman" pitchFamily="18" charset="0"/>
                  </a:rPr>
                  <a:t>Với</a:t>
                </a:r>
                <a:r>
                  <a:rPr lang="en-US" altLang="en-US" sz="2400" dirty="0">
                    <a:latin typeface="Times New Roman" pitchFamily="18" charset="0"/>
                  </a:rPr>
                  <a:t>                    </a:t>
                </a:r>
                <a:r>
                  <a:rPr lang="en-US" altLang="en-US" sz="2400" dirty="0">
                    <a:latin typeface="Times New Roman" pitchFamily="18" charset="0"/>
                    <a:sym typeface="Symbol" pitchFamily="18" charset="2"/>
                  </a:rPr>
                  <a:t>ta </a:t>
                </a:r>
                <a:r>
                  <a:rPr lang="en-US" altLang="en-US" sz="2400" dirty="0" err="1">
                    <a:latin typeface="Times New Roman" pitchFamily="18" charset="0"/>
                    <a:sym typeface="Symbol" pitchFamily="18" charset="2"/>
                  </a:rPr>
                  <a:t>có</a:t>
                </a:r>
                <a:r>
                  <a:rPr lang="en-US" altLang="en-US" sz="2400" dirty="0">
                    <a:latin typeface="Times New Roman" pitchFamily="18" charset="0"/>
                    <a:sym typeface="Symbol" pitchFamily="18" charset="2"/>
                  </a:rPr>
                  <a:t>:</a:t>
                </a:r>
              </a:p>
            </p:txBody>
          </p:sp>
          <p:sp>
            <p:nvSpPr>
              <p:cNvPr id="7192" name="Rectangle 126"/>
              <p:cNvSpPr>
                <a:spLocks noChangeArrowheads="1"/>
              </p:cNvSpPr>
              <p:nvPr/>
            </p:nvSpPr>
            <p:spPr bwMode="auto">
              <a:xfrm>
                <a:off x="16" y="2526506"/>
                <a:ext cx="4518423" cy="50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latin typeface="Times New Roman" pitchFamily="18" charset="0"/>
                  </a:rPr>
                  <a:t>* Tính chất phép nhân số hữu tỉ:</a:t>
                </a:r>
                <a:endParaRPr lang="en-US" altLang="en-US" sz="2400" b="1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C4686FA0-38C2-8DFF-2C4F-A8F1964505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948831"/>
                </p:ext>
              </p:extLst>
            </p:nvPr>
          </p:nvGraphicFramePr>
          <p:xfrm>
            <a:off x="5076825" y="2485478"/>
            <a:ext cx="1257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57120" imgH="393480" progId="Equation.DSMT4">
                    <p:embed/>
                  </p:oleObj>
                </mc:Choice>
                <mc:Fallback>
                  <p:oleObj name="Equation" r:id="rId4" imgW="12571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76825" y="2485478"/>
                          <a:ext cx="1257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C0776E-9800-DA29-2248-112720B59062}"/>
              </a:ext>
            </a:extLst>
          </p:cNvPr>
          <p:cNvGrpSpPr/>
          <p:nvPr/>
        </p:nvGrpSpPr>
        <p:grpSpPr>
          <a:xfrm>
            <a:off x="533416" y="1332785"/>
            <a:ext cx="3659756" cy="326231"/>
            <a:chOff x="533416" y="2922913"/>
            <a:chExt cx="3659756" cy="326231"/>
          </a:xfrm>
        </p:grpSpPr>
        <p:sp>
          <p:nvSpPr>
            <p:cNvPr id="8336" name="Rectangle 144"/>
            <p:cNvSpPr>
              <a:spLocks noChangeArrowheads="1"/>
            </p:cNvSpPr>
            <p:nvPr/>
          </p:nvSpPr>
          <p:spPr bwMode="auto">
            <a:xfrm>
              <a:off x="2896582" y="2922913"/>
              <a:ext cx="1296590" cy="326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93" name="Rectangle 127"/>
            <p:cNvSpPr>
              <a:spLocks noChangeArrowheads="1"/>
            </p:cNvSpPr>
            <p:nvPr/>
          </p:nvSpPr>
          <p:spPr bwMode="auto">
            <a:xfrm>
              <a:off x="533416" y="2956322"/>
              <a:ext cx="2526507" cy="19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dirty="0">
                  <a:latin typeface="Times New Roman" pitchFamily="18" charset="0"/>
                </a:rPr>
                <a:t>- Giao hoán:</a:t>
              </a:r>
              <a:endParaRPr lang="en-US" alt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81F7975-5ED2-FE15-D5FB-34DC1A593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635"/>
              </p:ext>
            </p:extLst>
          </p:nvPr>
        </p:nvGraphicFramePr>
        <p:xfrm>
          <a:off x="2870109" y="1465264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304560" progId="Equation.DSMT4">
                  <p:embed/>
                </p:oleObj>
              </mc:Choice>
              <mc:Fallback>
                <p:oleObj name="Equation" r:id="rId6" imgW="1168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0109" y="1465264"/>
                        <a:ext cx="1168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97836F5-F066-024B-F263-406656921F82}"/>
              </a:ext>
            </a:extLst>
          </p:cNvPr>
          <p:cNvGrpSpPr/>
          <p:nvPr/>
        </p:nvGrpSpPr>
        <p:grpSpPr>
          <a:xfrm>
            <a:off x="498888" y="1783991"/>
            <a:ext cx="5088715" cy="421369"/>
            <a:chOff x="498888" y="3374119"/>
            <a:chExt cx="5088715" cy="42136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563A2D-9B31-D3B7-7F6B-B2F886719D5D}"/>
                </a:ext>
              </a:extLst>
            </p:cNvPr>
            <p:cNvGrpSpPr/>
            <p:nvPr/>
          </p:nvGrpSpPr>
          <p:grpSpPr>
            <a:xfrm>
              <a:off x="498888" y="3374119"/>
              <a:ext cx="5088715" cy="271433"/>
              <a:chOff x="498888" y="3374119"/>
              <a:chExt cx="5088715" cy="271433"/>
            </a:xfrm>
          </p:grpSpPr>
          <p:sp>
            <p:nvSpPr>
              <p:cNvPr id="8337" name="Rectangle 145"/>
              <p:cNvSpPr>
                <a:spLocks noChangeArrowheads="1"/>
              </p:cNvSpPr>
              <p:nvPr/>
            </p:nvSpPr>
            <p:spPr bwMode="auto">
              <a:xfrm>
                <a:off x="2667001" y="3374119"/>
                <a:ext cx="2920602" cy="271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194" name="Rectangle 128"/>
              <p:cNvSpPr>
                <a:spLocks noChangeArrowheads="1"/>
              </p:cNvSpPr>
              <p:nvPr/>
            </p:nvSpPr>
            <p:spPr bwMode="auto">
              <a:xfrm>
                <a:off x="498888" y="3389709"/>
                <a:ext cx="2526507" cy="215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atin typeface="Times New Roman" pitchFamily="18" charset="0"/>
                  </a:rPr>
                  <a:t>- Kết hợp:</a:t>
                </a: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DAD8426A-7A9C-C98E-7AEA-23C92B7723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6879172"/>
                </p:ext>
              </p:extLst>
            </p:nvPr>
          </p:nvGraphicFramePr>
          <p:xfrm>
            <a:off x="2494077" y="3409950"/>
            <a:ext cx="1940541" cy="385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17360" imgH="380880" progId="Equation.DSMT4">
                    <p:embed/>
                  </p:oleObj>
                </mc:Choice>
                <mc:Fallback>
                  <p:oleObj name="Equation" r:id="rId8" imgW="19173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494077" y="3409950"/>
                          <a:ext cx="1940541" cy="385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BF1BF-C228-3DFC-35BF-C46F0452D01F}"/>
              </a:ext>
            </a:extLst>
          </p:cNvPr>
          <p:cNvGrpSpPr/>
          <p:nvPr/>
        </p:nvGrpSpPr>
        <p:grpSpPr>
          <a:xfrm>
            <a:off x="533416" y="2188341"/>
            <a:ext cx="4200524" cy="374432"/>
            <a:chOff x="533416" y="3778469"/>
            <a:chExt cx="4200524" cy="3744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11ED99-12C0-450F-002F-6262167A43F0}"/>
                </a:ext>
              </a:extLst>
            </p:cNvPr>
            <p:cNvGrpSpPr/>
            <p:nvPr/>
          </p:nvGrpSpPr>
          <p:grpSpPr>
            <a:xfrm>
              <a:off x="533416" y="3778469"/>
              <a:ext cx="4200524" cy="374432"/>
              <a:chOff x="533416" y="3778469"/>
              <a:chExt cx="4200524" cy="374432"/>
            </a:xfrm>
          </p:grpSpPr>
          <p:sp>
            <p:nvSpPr>
              <p:cNvPr id="8338" name="Rectangle 146"/>
              <p:cNvSpPr>
                <a:spLocks noChangeArrowheads="1"/>
              </p:cNvSpPr>
              <p:nvPr/>
            </p:nvSpPr>
            <p:spPr bwMode="auto">
              <a:xfrm>
                <a:off x="2951575" y="3778469"/>
                <a:ext cx="1782365" cy="326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195" name="Rectangle 129"/>
              <p:cNvSpPr>
                <a:spLocks noChangeArrowheads="1"/>
              </p:cNvSpPr>
              <p:nvPr/>
            </p:nvSpPr>
            <p:spPr bwMode="auto">
              <a:xfrm>
                <a:off x="533416" y="3780235"/>
                <a:ext cx="2527697" cy="372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atin typeface="Times New Roman" pitchFamily="18" charset="0"/>
                  </a:rPr>
                  <a:t>- Nhân với 1:</a:t>
                </a: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1917A3BC-4AA7-C740-AFF8-1DA8D7B92E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494408"/>
                </p:ext>
              </p:extLst>
            </p:nvPr>
          </p:nvGraphicFramePr>
          <p:xfrm>
            <a:off x="2798150" y="3782834"/>
            <a:ext cx="1587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87240" imgH="317160" progId="Equation.DSMT4">
                    <p:embed/>
                  </p:oleObj>
                </mc:Choice>
                <mc:Fallback>
                  <p:oleObj name="Equation" r:id="rId10" imgW="158724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98150" y="3782834"/>
                          <a:ext cx="15875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AD0CA3-59B6-B345-E3D6-29EA8DB40102}"/>
              </a:ext>
            </a:extLst>
          </p:cNvPr>
          <p:cNvGrpSpPr/>
          <p:nvPr/>
        </p:nvGrpSpPr>
        <p:grpSpPr>
          <a:xfrm>
            <a:off x="481224" y="2687748"/>
            <a:ext cx="8522112" cy="419100"/>
            <a:chOff x="481224" y="4277876"/>
            <a:chExt cx="8522112" cy="4191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F4482D-9092-C718-8667-ACBED81DDCD1}"/>
                </a:ext>
              </a:extLst>
            </p:cNvPr>
            <p:cNvGrpSpPr/>
            <p:nvPr/>
          </p:nvGrpSpPr>
          <p:grpSpPr>
            <a:xfrm>
              <a:off x="481224" y="4277876"/>
              <a:ext cx="8522112" cy="300843"/>
              <a:chOff x="481224" y="4277876"/>
              <a:chExt cx="8522112" cy="300843"/>
            </a:xfrm>
          </p:grpSpPr>
          <p:sp>
            <p:nvSpPr>
              <p:cNvPr id="8341" name="Rectangle 149"/>
              <p:cNvSpPr>
                <a:spLocks noChangeArrowheads="1"/>
              </p:cNvSpPr>
              <p:nvPr/>
            </p:nvSpPr>
            <p:spPr bwMode="auto">
              <a:xfrm>
                <a:off x="6248417" y="4277876"/>
                <a:ext cx="2754919" cy="300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6" name="Rectangle 130">
                <a:extLst>
                  <a:ext uri="{FF2B5EF4-FFF2-40B4-BE49-F238E27FC236}">
                    <a16:creationId xmlns:a16="http://schemas.microsoft.com/office/drawing/2014/main" id="{2BBBB8AF-7308-4F9D-2CBC-0D928E961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224" y="4277876"/>
                <a:ext cx="6263454" cy="229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atin typeface="Times New Roman" pitchFamily="18" charset="0"/>
                  </a:rPr>
                  <a:t>- Phân phối của phép nhân </a:t>
                </a:r>
                <a:r>
                  <a:rPr lang="vi-VN" altLang="en-US" sz="2400" dirty="0">
                    <a:latin typeface="Times New Roman" pitchFamily="18" charset="0"/>
                  </a:rPr>
                  <a:t>đ</a:t>
                </a:r>
                <a:r>
                  <a:rPr lang="en-US" altLang="en-US" sz="2400" dirty="0">
                    <a:latin typeface="Times New Roman" pitchFamily="18" charset="0"/>
                  </a:rPr>
                  <a:t>ối với phép cộng:</a:t>
                </a: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6D4A9D25-B887-F605-39EF-644F1A72F1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028154"/>
                </p:ext>
              </p:extLst>
            </p:nvPr>
          </p:nvGraphicFramePr>
          <p:xfrm>
            <a:off x="6334125" y="4277876"/>
            <a:ext cx="21971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97080" imgH="419040" progId="Equation.DSMT4">
                    <p:embed/>
                  </p:oleObj>
                </mc:Choice>
                <mc:Fallback>
                  <p:oleObj name="Equation" r:id="rId12" imgW="21970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334125" y="4277876"/>
                          <a:ext cx="21971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79765A-B0C0-7E7A-6045-AC1E6DD0C512}"/>
              </a:ext>
            </a:extLst>
          </p:cNvPr>
          <p:cNvGrpSpPr/>
          <p:nvPr/>
        </p:nvGrpSpPr>
        <p:grpSpPr>
          <a:xfrm>
            <a:off x="534607" y="3215780"/>
            <a:ext cx="8468728" cy="408553"/>
            <a:chOff x="534607" y="4759829"/>
            <a:chExt cx="8468728" cy="4085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EA94FC-90F9-81EC-0DEC-7CAB489CA02C}"/>
                </a:ext>
              </a:extLst>
            </p:cNvPr>
            <p:cNvGrpSpPr/>
            <p:nvPr/>
          </p:nvGrpSpPr>
          <p:grpSpPr>
            <a:xfrm>
              <a:off x="534607" y="4759829"/>
              <a:ext cx="8468728" cy="300843"/>
              <a:chOff x="534607" y="4759829"/>
              <a:chExt cx="8468728" cy="300843"/>
            </a:xfrm>
          </p:grpSpPr>
          <p:sp>
            <p:nvSpPr>
              <p:cNvPr id="7196" name="Rectangle 130"/>
              <p:cNvSpPr>
                <a:spLocks noChangeArrowheads="1"/>
              </p:cNvSpPr>
              <p:nvPr/>
            </p:nvSpPr>
            <p:spPr bwMode="auto">
              <a:xfrm>
                <a:off x="534607" y="4776788"/>
                <a:ext cx="5713810" cy="114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b="1" dirty="0">
                    <a:latin typeface="Times New Roman" pitchFamily="18" charset="0"/>
                  </a:rPr>
                  <a:t>- </a:t>
                </a:r>
                <a:r>
                  <a:rPr lang="en-US" altLang="en-US" sz="2400" dirty="0">
                    <a:latin typeface="Times New Roman" pitchFamily="18" charset="0"/>
                  </a:rPr>
                  <a:t>Phân phối của phép nhân </a:t>
                </a:r>
                <a:r>
                  <a:rPr lang="vi-VN" altLang="en-US" sz="2400" dirty="0">
                    <a:latin typeface="Times New Roman" pitchFamily="18" charset="0"/>
                  </a:rPr>
                  <a:t>đ</a:t>
                </a:r>
                <a:r>
                  <a:rPr lang="en-US" altLang="en-US" sz="2400" dirty="0">
                    <a:latin typeface="Times New Roman" pitchFamily="18" charset="0"/>
                  </a:rPr>
                  <a:t>ối với </a:t>
                </a:r>
                <a:r>
                  <a:rPr lang="en-US" altLang="en-US" sz="2400" dirty="0" err="1">
                    <a:latin typeface="Times New Roman" pitchFamily="18" charset="0"/>
                  </a:rPr>
                  <a:t>phép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trừ</a:t>
                </a:r>
                <a:r>
                  <a:rPr lang="en-US" altLang="en-US" sz="2400" dirty="0">
                    <a:latin typeface="Times New Roman" pitchFamily="18" charset="0"/>
                  </a:rPr>
                  <a:t>:</a:t>
                </a: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8" name="Rectangle 149">
                <a:extLst>
                  <a:ext uri="{FF2B5EF4-FFF2-40B4-BE49-F238E27FC236}">
                    <a16:creationId xmlns:a16="http://schemas.microsoft.com/office/drawing/2014/main" id="{B9D9A05D-F49E-E60D-F66A-529AD85E3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8416" y="4759829"/>
                <a:ext cx="2754919" cy="300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en-US" altLang="en-US" sz="2400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DCC488D9-A2E3-FE14-A9D5-75A539DDD7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592805"/>
                </p:ext>
              </p:extLst>
            </p:nvPr>
          </p:nvGraphicFramePr>
          <p:xfrm>
            <a:off x="6096000" y="4787382"/>
            <a:ext cx="2222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222280" imgH="380880" progId="Equation.DSMT4">
                    <p:embed/>
                  </p:oleObj>
                </mc:Choice>
                <mc:Fallback>
                  <p:oleObj name="Equation" r:id="rId14" imgW="222228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96000" y="4787382"/>
                          <a:ext cx="2222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 Box 119"/>
          <p:cNvSpPr txBox="1">
            <a:spLocks noChangeArrowheads="1"/>
          </p:cNvSpPr>
          <p:nvPr/>
        </p:nvSpPr>
        <p:spPr bwMode="auto">
          <a:xfrm>
            <a:off x="49832" y="3438257"/>
            <a:ext cx="558482" cy="60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48" name="Rectangle 105"/>
          <p:cNvSpPr>
            <a:spLocks noChangeArrowheads="1"/>
          </p:cNvSpPr>
          <p:nvPr/>
        </p:nvSpPr>
        <p:spPr bwMode="auto">
          <a:xfrm>
            <a:off x="540892" y="3589131"/>
            <a:ext cx="6930814" cy="39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</a:rPr>
              <a:t>*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</a:rPr>
              <a:t>Ví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</a:rPr>
              <a:t>dụ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</a:rPr>
              <a:t> 5/tr15 SGK: </a:t>
            </a:r>
            <a:r>
              <a:rPr lang="en-US" altLang="en-US" sz="2400" dirty="0" err="1">
                <a:latin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cách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hợp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lí</a:t>
            </a:r>
            <a:r>
              <a:rPr lang="en-US" altLang="en-US" sz="2400" dirty="0">
                <a:latin typeface="Times New Roman" pitchFamily="18" charset="0"/>
              </a:rPr>
              <a:t>:</a:t>
            </a:r>
            <a:endParaRPr lang="en-US" altLang="en-US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993672D8-9F3B-5DCA-6C19-DF5B11497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36729"/>
              </p:ext>
            </p:extLst>
          </p:nvPr>
        </p:nvGraphicFramePr>
        <p:xfrm>
          <a:off x="5029200" y="4132695"/>
          <a:ext cx="2796356" cy="49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04960" imgH="622080" progId="Equation.DSMT4">
                  <p:embed/>
                </p:oleObj>
              </mc:Choice>
              <mc:Fallback>
                <p:oleObj name="Equation" r:id="rId16" imgW="35049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29200" y="4132695"/>
                        <a:ext cx="2796356" cy="49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AE66B30A-F660-4011-8C47-FE003AB3D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99401"/>
              </p:ext>
            </p:extLst>
          </p:nvPr>
        </p:nvGraphicFramePr>
        <p:xfrm>
          <a:off x="1830528" y="4107011"/>
          <a:ext cx="1827072" cy="59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71520" imgH="711000" progId="Equation.DSMT4">
                  <p:embed/>
                </p:oleObj>
              </mc:Choice>
              <mc:Fallback>
                <p:oleObj name="Equation" r:id="rId18" imgW="2171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30528" y="4107011"/>
                        <a:ext cx="1827072" cy="59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49832" y="1297803"/>
            <a:ext cx="62303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540891" y="1448678"/>
            <a:ext cx="7731911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</a:t>
            </a:r>
            <a:r>
              <a:rPr lang="en-US" alt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Ví</a:t>
            </a: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dụ</a:t>
            </a: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5/tr15 SGK: </a:t>
            </a:r>
            <a:r>
              <a:rPr lang="en-US" altLang="en-US" sz="2400" dirty="0" err="1">
                <a:latin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cách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hợp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lí</a:t>
            </a:r>
            <a:r>
              <a:rPr lang="en-US" altLang="en-US" sz="2400" dirty="0">
                <a:latin typeface="Times New Roman" pitchFamily="18" charset="0"/>
              </a:rPr>
              <a:t>:</a:t>
            </a:r>
            <a:endParaRPr lang="en-US" altLang="en-US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7CD8B2D-18B0-F696-F423-F26A8DFC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19" name="Text Box 90">
            <a:extLst>
              <a:ext uri="{FF2B5EF4-FFF2-40B4-BE49-F238E27FC236}">
                <a16:creationId xmlns:a16="http://schemas.microsoft.com/office/drawing/2014/main" id="{CBD2DF57-06E1-EED2-B736-80E6ECF9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7" y="924767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Text Box 90">
            <a:extLst>
              <a:ext uri="{FF2B5EF4-FFF2-40B4-BE49-F238E27FC236}">
                <a16:creationId xmlns:a16="http://schemas.microsoft.com/office/drawing/2014/main" id="{0D80A77B-66E4-F3C9-57E8-9ED5306B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8" y="454123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3672D8-9F3B-5DCA-6C19-DF5B11497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03494"/>
              </p:ext>
            </p:extLst>
          </p:nvPr>
        </p:nvGraphicFramePr>
        <p:xfrm>
          <a:off x="5334092" y="2018797"/>
          <a:ext cx="3505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4960" imgH="622080" progId="Equation.DSMT4">
                  <p:embed/>
                </p:oleObj>
              </mc:Choice>
              <mc:Fallback>
                <p:oleObj name="Equation" r:id="rId2" imgW="35049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92" y="2018797"/>
                        <a:ext cx="3505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66B30A-F660-4011-8C47-FE003AB3D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10653"/>
              </p:ext>
            </p:extLst>
          </p:nvPr>
        </p:nvGraphicFramePr>
        <p:xfrm>
          <a:off x="1114421" y="1860550"/>
          <a:ext cx="2171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711000" progId="Equation.DSMT4">
                  <p:embed/>
                </p:oleObj>
              </mc:Choice>
              <mc:Fallback>
                <p:oleObj name="Equation" r:id="rId4" imgW="2171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4421" y="1860550"/>
                        <a:ext cx="21717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D4953-979C-CFE8-C970-758DF95A3045}"/>
              </a:ext>
            </a:extLst>
          </p:cNvPr>
          <p:cNvCxnSpPr>
            <a:cxnSpLocks/>
          </p:cNvCxnSpPr>
          <p:nvPr/>
        </p:nvCxnSpPr>
        <p:spPr>
          <a:xfrm>
            <a:off x="4572000" y="2032494"/>
            <a:ext cx="0" cy="28323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5FC05CA-05FB-1BB1-88FF-90447213B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73724"/>
              </p:ext>
            </p:extLst>
          </p:nvPr>
        </p:nvGraphicFramePr>
        <p:xfrm>
          <a:off x="1191333" y="2553998"/>
          <a:ext cx="176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080" imgH="685800" progId="Equation.DSMT4">
                  <p:embed/>
                </p:oleObj>
              </mc:Choice>
              <mc:Fallback>
                <p:oleObj name="Equation" r:id="rId6" imgW="1765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333" y="2553998"/>
                        <a:ext cx="1765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D6753B-BB59-0568-F2BA-5C904D7EB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65985"/>
              </p:ext>
            </p:extLst>
          </p:nvPr>
        </p:nvGraphicFramePr>
        <p:xfrm>
          <a:off x="1179205" y="3253180"/>
          <a:ext cx="2146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622080" progId="Equation.DSMT4">
                  <p:embed/>
                </p:oleObj>
              </mc:Choice>
              <mc:Fallback>
                <p:oleObj name="Equation" r:id="rId8" imgW="21459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9205" y="3253180"/>
                        <a:ext cx="2146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1BEE289-8E5C-A4B1-82A7-53F85E0DC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1601"/>
              </p:ext>
            </p:extLst>
          </p:nvPr>
        </p:nvGraphicFramePr>
        <p:xfrm>
          <a:off x="1193349" y="3954771"/>
          <a:ext cx="1701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720" imgH="622080" progId="Equation.DSMT4">
                  <p:embed/>
                </p:oleObj>
              </mc:Choice>
              <mc:Fallback>
                <p:oleObj name="Equation" r:id="rId10" imgW="17017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3349" y="3954771"/>
                        <a:ext cx="1701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52C0823-9832-1F53-5222-E759771CE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61126"/>
              </p:ext>
            </p:extLst>
          </p:nvPr>
        </p:nvGraphicFramePr>
        <p:xfrm>
          <a:off x="1159583" y="4553671"/>
          <a:ext cx="914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622080" progId="Equation.DSMT4">
                  <p:embed/>
                </p:oleObj>
              </mc:Choice>
              <mc:Fallback>
                <p:oleObj name="Equation" r:id="rId12" imgW="9144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59583" y="4553671"/>
                        <a:ext cx="914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C07FDA5-429D-69D6-1242-DAF621C4D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17304"/>
              </p:ext>
            </p:extLst>
          </p:nvPr>
        </p:nvGraphicFramePr>
        <p:xfrm>
          <a:off x="5334092" y="2808785"/>
          <a:ext cx="3098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98520" imgH="622080" progId="Equation.DSMT4">
                  <p:embed/>
                </p:oleObj>
              </mc:Choice>
              <mc:Fallback>
                <p:oleObj name="Equation" r:id="rId14" imgW="30985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34092" y="2808785"/>
                        <a:ext cx="3098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D7009A3-2861-9A78-A0FD-E33030E02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499918"/>
              </p:ext>
            </p:extLst>
          </p:nvPr>
        </p:nvGraphicFramePr>
        <p:xfrm>
          <a:off x="5334092" y="3509901"/>
          <a:ext cx="2794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960" imgH="622080" progId="Equation.DSMT4">
                  <p:embed/>
                </p:oleObj>
              </mc:Choice>
              <mc:Fallback>
                <p:oleObj name="Equation" r:id="rId16" imgW="27939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34092" y="3509901"/>
                        <a:ext cx="2794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B67C54F-57AB-9D01-21D3-12C92D45B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80171"/>
              </p:ext>
            </p:extLst>
          </p:nvPr>
        </p:nvGraphicFramePr>
        <p:xfrm>
          <a:off x="5354715" y="4242521"/>
          <a:ext cx="227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73040" imgH="622080" progId="Equation.DSMT4">
                  <p:embed/>
                </p:oleObj>
              </mc:Choice>
              <mc:Fallback>
                <p:oleObj name="Equation" r:id="rId18" imgW="2273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54715" y="4242521"/>
                        <a:ext cx="227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0945"/>
            <a:ext cx="1447800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540891" y="1448678"/>
            <a:ext cx="7731911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6</a:t>
            </a: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/tr15 SGK: </a:t>
            </a:r>
            <a:r>
              <a:rPr lang="en-US" altLang="en-US" sz="2400" dirty="0" err="1">
                <a:latin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cách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hợp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lí</a:t>
            </a:r>
            <a:r>
              <a:rPr lang="en-US" altLang="en-US" sz="2400" dirty="0">
                <a:latin typeface="Times New Roman" pitchFamily="18" charset="0"/>
              </a:rPr>
              <a:t>:</a:t>
            </a:r>
            <a:endParaRPr lang="en-US" altLang="en-US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7CD8B2D-18B0-F696-F423-F26A8DFC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19" name="Text Box 90">
            <a:extLst>
              <a:ext uri="{FF2B5EF4-FFF2-40B4-BE49-F238E27FC236}">
                <a16:creationId xmlns:a16="http://schemas.microsoft.com/office/drawing/2014/main" id="{CBD2DF57-06E1-EED2-B736-80E6ECF9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7" y="924767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Text Box 90">
            <a:extLst>
              <a:ext uri="{FF2B5EF4-FFF2-40B4-BE49-F238E27FC236}">
                <a16:creationId xmlns:a16="http://schemas.microsoft.com/office/drawing/2014/main" id="{0D80A77B-66E4-F3C9-57E8-9ED5306B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8" y="454123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D4953-979C-CFE8-C970-758DF95A3045}"/>
              </a:ext>
            </a:extLst>
          </p:cNvPr>
          <p:cNvCxnSpPr>
            <a:cxnSpLocks/>
          </p:cNvCxnSpPr>
          <p:nvPr/>
        </p:nvCxnSpPr>
        <p:spPr>
          <a:xfrm>
            <a:off x="4572000" y="2032494"/>
            <a:ext cx="0" cy="29776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70CA063-F6FC-5B53-DDFA-59F7A120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9" y="1292294"/>
            <a:ext cx="536399" cy="715198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A22753A-91E6-D822-7065-0140C61AD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51634"/>
              </p:ext>
            </p:extLst>
          </p:nvPr>
        </p:nvGraphicFramePr>
        <p:xfrm>
          <a:off x="1192434" y="1955098"/>
          <a:ext cx="1803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622080" progId="Equation.DSMT4">
                  <p:embed/>
                </p:oleObj>
              </mc:Choice>
              <mc:Fallback>
                <p:oleObj name="Equation" r:id="rId3" imgW="18032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434" y="1955098"/>
                        <a:ext cx="1803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5660A5-6AE0-A73A-50E2-7ECE65160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03266"/>
              </p:ext>
            </p:extLst>
          </p:nvPr>
        </p:nvGraphicFramePr>
        <p:xfrm>
          <a:off x="5205871" y="1795981"/>
          <a:ext cx="2832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31760" imgH="622080" progId="Equation.DSMT4">
                  <p:embed/>
                </p:oleObj>
              </mc:Choice>
              <mc:Fallback>
                <p:oleObj name="Equation" r:id="rId5" imgW="28317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5871" y="1795981"/>
                        <a:ext cx="28321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F26CF4-DD53-B16F-8F64-C99DAA58A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39187"/>
              </p:ext>
            </p:extLst>
          </p:nvPr>
        </p:nvGraphicFramePr>
        <p:xfrm>
          <a:off x="5226653" y="2412220"/>
          <a:ext cx="2374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74560" imgH="622080" progId="Equation.DSMT4">
                  <p:embed/>
                </p:oleObj>
              </mc:Choice>
              <mc:Fallback>
                <p:oleObj name="Equation" r:id="rId7" imgW="2374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6653" y="2412220"/>
                        <a:ext cx="23749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C7A69AD-40FF-7ABB-11F0-348F6107D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80271"/>
              </p:ext>
            </p:extLst>
          </p:nvPr>
        </p:nvGraphicFramePr>
        <p:xfrm>
          <a:off x="5205871" y="3083511"/>
          <a:ext cx="2197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080" imgH="711000" progId="Equation.DSMT4">
                  <p:embed/>
                </p:oleObj>
              </mc:Choice>
              <mc:Fallback>
                <p:oleObj name="Equation" r:id="rId9" imgW="2197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5871" y="3083511"/>
                        <a:ext cx="2197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E2B7A78-A6C4-E57D-85EC-E354A1469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26315"/>
              </p:ext>
            </p:extLst>
          </p:nvPr>
        </p:nvGraphicFramePr>
        <p:xfrm>
          <a:off x="5205871" y="3762035"/>
          <a:ext cx="1739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39880" imgH="622080" progId="Equation.DSMT4">
                  <p:embed/>
                </p:oleObj>
              </mc:Choice>
              <mc:Fallback>
                <p:oleObj name="Equation" r:id="rId11" imgW="17398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05871" y="3762035"/>
                        <a:ext cx="17399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24E00B5-FF4C-48C3-4852-40D12F9DF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06751"/>
              </p:ext>
            </p:extLst>
          </p:nvPr>
        </p:nvGraphicFramePr>
        <p:xfrm>
          <a:off x="5267665" y="4384335"/>
          <a:ext cx="1562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62040" imgH="622080" progId="Equation.DSMT4">
                  <p:embed/>
                </p:oleObj>
              </mc:Choice>
              <mc:Fallback>
                <p:oleObj name="Equation" r:id="rId13" imgW="1562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67665" y="4384335"/>
                        <a:ext cx="15621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55E135B-D4FE-47A8-86F6-0387F69D2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10058"/>
              </p:ext>
            </p:extLst>
          </p:nvPr>
        </p:nvGraphicFramePr>
        <p:xfrm>
          <a:off x="6846558" y="4378227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00200" imgH="622080" progId="Equation.DSMT4">
                  <p:embed/>
                </p:oleObj>
              </mc:Choice>
              <mc:Fallback>
                <p:oleObj name="Equation" r:id="rId15" imgW="16002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46558" y="4378227"/>
                        <a:ext cx="1600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035E0F-3B45-9E56-C293-6B32A576D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84350"/>
              </p:ext>
            </p:extLst>
          </p:nvPr>
        </p:nvGraphicFramePr>
        <p:xfrm>
          <a:off x="1233580" y="2571750"/>
          <a:ext cx="1905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760" imgH="711000" progId="Equation.DSMT4">
                  <p:embed/>
                </p:oleObj>
              </mc:Choice>
              <mc:Fallback>
                <p:oleObj name="Equation" r:id="rId17" imgW="19047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33580" y="2571750"/>
                        <a:ext cx="1905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608688A-392E-472E-73C4-479AACD2F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55087"/>
              </p:ext>
            </p:extLst>
          </p:nvPr>
        </p:nvGraphicFramePr>
        <p:xfrm>
          <a:off x="1209072" y="3326576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560" imgH="533160" progId="Equation.DSMT4">
                  <p:embed/>
                </p:oleObj>
              </mc:Choice>
              <mc:Fallback>
                <p:oleObj name="Equation" r:id="rId19" imgW="14475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09072" y="3326576"/>
                        <a:ext cx="1447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127DBD5-6178-AD88-A01D-BD9252360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442427"/>
              </p:ext>
            </p:extLst>
          </p:nvPr>
        </p:nvGraphicFramePr>
        <p:xfrm>
          <a:off x="1190022" y="3899602"/>
          <a:ext cx="1485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85720" imgH="533160" progId="Equation.DSMT4">
                  <p:embed/>
                </p:oleObj>
              </mc:Choice>
              <mc:Fallback>
                <p:oleObj name="Equation" r:id="rId21" imgW="14857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90022" y="3899602"/>
                        <a:ext cx="1485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17C3978-1FAB-D574-6CD8-6A6E7068B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97124"/>
              </p:ext>
            </p:extLst>
          </p:nvPr>
        </p:nvGraphicFramePr>
        <p:xfrm>
          <a:off x="1209072" y="4511577"/>
          <a:ext cx="825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25480" imgH="355320" progId="Equation.DSMT4">
                  <p:embed/>
                </p:oleObj>
              </mc:Choice>
              <mc:Fallback>
                <p:oleObj name="Equation" r:id="rId23" imgW="8254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09072" y="4511577"/>
                        <a:ext cx="825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hought Bubble: Cloud 28">
            <a:extLst>
              <a:ext uri="{FF2B5EF4-FFF2-40B4-BE49-F238E27FC236}">
                <a16:creationId xmlns:a16="http://schemas.microsoft.com/office/drawing/2014/main" id="{FFC296BD-1EA0-7BBD-CECD-80F6390D1B75}"/>
              </a:ext>
            </a:extLst>
          </p:cNvPr>
          <p:cNvSpPr/>
          <p:nvPr/>
        </p:nvSpPr>
        <p:spPr>
          <a:xfrm>
            <a:off x="2057400" y="2985675"/>
            <a:ext cx="4118882" cy="2024475"/>
          </a:xfrm>
          <a:prstGeom prst="cloudCallout">
            <a:avLst>
              <a:gd name="adj1" fmla="val 7506"/>
              <a:gd name="adj2" fmla="val -8970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13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203598" y="634716"/>
            <a:ext cx="6501422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1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422951" y="3541208"/>
            <a:ext cx="5203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91100" y="2085975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91100" y="2085975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59FFFD0-4169-C78F-08A0-13A07B84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BADAC6-E311-E581-E7B7-7A7D31008670}"/>
              </a:ext>
            </a:extLst>
          </p:cNvPr>
          <p:cNvGrpSpPr/>
          <p:nvPr/>
        </p:nvGrpSpPr>
        <p:grpSpPr>
          <a:xfrm>
            <a:off x="4826850" y="1578830"/>
            <a:ext cx="3428103" cy="1817172"/>
            <a:chOff x="6140450" y="4134427"/>
            <a:chExt cx="3059737" cy="1812347"/>
          </a:xfrm>
          <a:noFill/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455ACD-BA3A-73F9-FBBE-FCFD1AA07AE1}"/>
                </a:ext>
              </a:extLst>
            </p:cNvPr>
            <p:cNvSpPr/>
            <p:nvPr/>
          </p:nvSpPr>
          <p:spPr>
            <a:xfrm>
              <a:off x="6140450" y="4134427"/>
              <a:ext cx="3003549" cy="181234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19F997-90CF-7487-71A8-8B61C9CA49B8}"/>
                </a:ext>
              </a:extLst>
            </p:cNvPr>
            <p:cNvSpPr txBox="1"/>
            <p:nvPr/>
          </p:nvSpPr>
          <p:spPr>
            <a:xfrm>
              <a:off x="6196640" y="4262836"/>
              <a:ext cx="3003547" cy="736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nghịch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7F6972-E82C-2C1A-EC6E-397032554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89876"/>
              </p:ext>
            </p:extLst>
          </p:nvPr>
        </p:nvGraphicFramePr>
        <p:xfrm>
          <a:off x="5795568" y="2521578"/>
          <a:ext cx="199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558720" progId="Equation.DSMT4">
                  <p:embed/>
                </p:oleObj>
              </mc:Choice>
              <mc:Fallback>
                <p:oleObj name="Equation" r:id="rId4" imgW="19936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5568" y="2521578"/>
                        <a:ext cx="1993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0709E63A-6415-F107-C4FD-867AD0A558DC}"/>
              </a:ext>
            </a:extLst>
          </p:cNvPr>
          <p:cNvGrpSpPr/>
          <p:nvPr/>
        </p:nvGrpSpPr>
        <p:grpSpPr>
          <a:xfrm>
            <a:off x="155052" y="1048216"/>
            <a:ext cx="8194688" cy="1752762"/>
            <a:chOff x="294575" y="1057724"/>
            <a:chExt cx="8194688" cy="1752762"/>
          </a:xfrm>
          <a:noFill/>
        </p:grpSpPr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9C323163-84AC-ECED-6D68-475150BBC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75" y="1057724"/>
              <a:ext cx="8194688" cy="1102519"/>
              <a:chOff x="193" y="2058"/>
              <a:chExt cx="930" cy="926"/>
            </a:xfrm>
            <a:grpFill/>
          </p:grpSpPr>
          <p:sp>
            <p:nvSpPr>
              <p:cNvPr id="36" name="Text Box 25">
                <a:extLst>
                  <a:ext uri="{FF2B5EF4-FFF2-40B4-BE49-F238E27FC236}">
                    <a16:creationId xmlns:a16="http://schemas.microsoft.com/office/drawing/2014/main" id="{B3582F17-13E0-E68B-7E00-D6EA94099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2058"/>
                <a:ext cx="350" cy="3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Hoạt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động</a:t>
                </a:r>
                <a:r>
                  <a:rPr lang="en-US" altLang="en-US" sz="2400" dirty="0">
                    <a:latin typeface="Times New Roman" pitchFamily="18" charset="0"/>
                  </a:rPr>
                  <a:t> 6/SGK/tr14</a:t>
                </a:r>
              </a:p>
            </p:txBody>
          </p:sp>
          <p:sp>
            <p:nvSpPr>
              <p:cNvPr id="40" name="Text Box 26">
                <a:extLst>
                  <a:ext uri="{FF2B5EF4-FFF2-40B4-BE49-F238E27FC236}">
                    <a16:creationId xmlns:a16="http://schemas.microsoft.com/office/drawing/2014/main" id="{A686BDA0-4BF2-6593-21CF-DA40614EA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" y="2545"/>
                <a:ext cx="930" cy="43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-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Phân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     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gọi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là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phân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highlight>
                      <a:srgbClr val="C0C0C0"/>
                    </a:highlight>
                    <a:latin typeface="Times New Roman" pitchFamily="18" charset="0"/>
                  </a:rPr>
                  <a:t>nghịch</a:t>
                </a:r>
                <a:r>
                  <a:rPr lang="en-US" altLang="en-US" sz="2800" b="1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highlight>
                      <a:srgbClr val="C0C0C0"/>
                    </a:highlight>
                    <a:latin typeface="Times New Roman" pitchFamily="18" charset="0"/>
                  </a:rPr>
                  <a:t>đảo</a:t>
                </a:r>
                <a:r>
                  <a:rPr lang="en-US" altLang="en-US" sz="2800" b="1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của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phân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highlight>
                      <a:srgbClr val="C0C0C0"/>
                    </a:highlight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highlight>
                      <a:srgbClr val="C0C0C0"/>
                    </a:highlight>
                    <a:latin typeface="Times New Roman" pitchFamily="18" charset="0"/>
                  </a:rPr>
                  <a:t>                              </a:t>
                </a:r>
              </a:p>
            </p:txBody>
          </p:sp>
        </p:grp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9DFB0090-8956-140C-81A9-D0D161412C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731703"/>
                </p:ext>
              </p:extLst>
            </p:nvPr>
          </p:nvGraphicFramePr>
          <p:xfrm>
            <a:off x="1834914" y="1668016"/>
            <a:ext cx="3175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7160" imgH="469800" progId="Equation.DSMT4">
                    <p:embed/>
                  </p:oleObj>
                </mc:Choice>
                <mc:Fallback>
                  <p:oleObj name="Equation" r:id="rId6" imgW="31716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34914" y="1668016"/>
                          <a:ext cx="3175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E173AFA4-8D0A-0BF9-1192-9C1A753A6D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8119557"/>
                </p:ext>
              </p:extLst>
            </p:nvPr>
          </p:nvGraphicFramePr>
          <p:xfrm>
            <a:off x="2717623" y="2251686"/>
            <a:ext cx="19939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93469" imgH="558020" progId="Equation.DSMT4">
                    <p:embed/>
                  </p:oleObj>
                </mc:Choice>
                <mc:Fallback>
                  <p:oleObj name="Equation" r:id="rId8" imgW="1993469" imgH="5580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17623" y="2251686"/>
                          <a:ext cx="19939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Picture 70">
            <a:extLst>
              <a:ext uri="{FF2B5EF4-FFF2-40B4-BE49-F238E27FC236}">
                <a16:creationId xmlns:a16="http://schemas.microsoft.com/office/drawing/2014/main" id="{0839AF54-A52D-53EB-9A3E-577170E576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2169" y="3133363"/>
            <a:ext cx="2073884" cy="17848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6A43C8-583D-3F54-1713-0F3AF070B9BE}"/>
              </a:ext>
            </a:extLst>
          </p:cNvPr>
          <p:cNvGrpSpPr/>
          <p:nvPr/>
        </p:nvGrpSpPr>
        <p:grpSpPr>
          <a:xfrm>
            <a:off x="155052" y="2758112"/>
            <a:ext cx="9176053" cy="523220"/>
            <a:chOff x="155052" y="2758112"/>
            <a:chExt cx="9176053" cy="523220"/>
          </a:xfrm>
        </p:grpSpPr>
        <p:sp>
          <p:nvSpPr>
            <p:cNvPr id="41" name="Text Box 26">
              <a:extLst>
                <a:ext uri="{FF2B5EF4-FFF2-40B4-BE49-F238E27FC236}">
                  <a16:creationId xmlns:a16="http://schemas.microsoft.com/office/drawing/2014/main" id="{E3FCC735-C972-82A5-BF0E-EF8D9DC5C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052" y="2758112"/>
              <a:ext cx="91760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-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Tích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của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một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phân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số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với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phân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số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nghịch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đảo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của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nó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highlight>
                    <a:srgbClr val="C0C0C0"/>
                  </a:highlight>
                  <a:latin typeface="Times New Roman" pitchFamily="18" charset="0"/>
                </a:rPr>
                <a:t>bằng</a:t>
              </a:r>
              <a:r>
                <a:rPr lang="en-US" altLang="en-US" sz="2800" dirty="0">
                  <a:highlight>
                    <a:srgbClr val="C0C0C0"/>
                  </a:highlight>
                  <a:latin typeface="Times New Roman" pitchFamily="18" charset="0"/>
                </a:rPr>
                <a:t>    .  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8D7D730A-A481-34C4-2D7B-9E35C4DF5F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156587"/>
                </p:ext>
              </p:extLst>
            </p:nvPr>
          </p:nvGraphicFramePr>
          <p:xfrm>
            <a:off x="8821539" y="2848273"/>
            <a:ext cx="139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304560" progId="Equation.DSMT4">
                    <p:embed/>
                  </p:oleObj>
                </mc:Choice>
                <mc:Fallback>
                  <p:oleObj name="Equation" r:id="rId11" imgW="1396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821539" y="2848273"/>
                          <a:ext cx="1397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84390-A895-903B-E6AD-F48154CE3172}"/>
              </a:ext>
            </a:extLst>
          </p:cNvPr>
          <p:cNvGrpSpPr/>
          <p:nvPr/>
        </p:nvGrpSpPr>
        <p:grpSpPr>
          <a:xfrm>
            <a:off x="864843" y="3604695"/>
            <a:ext cx="7696377" cy="954107"/>
            <a:chOff x="864843" y="3604695"/>
            <a:chExt cx="7696377" cy="954107"/>
          </a:xfrm>
        </p:grpSpPr>
        <p:sp>
          <p:nvSpPr>
            <p:cNvPr id="52" name="Text Box 90">
              <a:extLst>
                <a:ext uri="{FF2B5EF4-FFF2-40B4-BE49-F238E27FC236}">
                  <a16:creationId xmlns:a16="http://schemas.microsoft.com/office/drawing/2014/main" id="{E7F831EA-7C9E-326C-B4F3-55D48F4A3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843" y="3604695"/>
              <a:ext cx="7696377" cy="954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srgbClr val="0000FF"/>
                  </a:solidFill>
                  <a:latin typeface="Times New Roman" pitchFamily="18" charset="0"/>
                </a:rPr>
                <a:t>Tổng</a:t>
              </a:r>
              <a:r>
                <a:rPr lang="en-US" altLang="en-US" sz="2800" b="1" u="sng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u="sng" dirty="0" err="1">
                  <a:solidFill>
                    <a:srgbClr val="0000FF"/>
                  </a:solidFill>
                  <a:latin typeface="Times New Roman" pitchFamily="18" charset="0"/>
                </a:rPr>
                <a:t>quát</a:t>
              </a:r>
              <a:r>
                <a:rPr lang="en-US" altLang="en-US" sz="2800" b="1" u="sng" dirty="0">
                  <a:solidFill>
                    <a:srgbClr val="0000FF"/>
                  </a:solidFill>
                  <a:latin typeface="Times New Roman" pitchFamily="18" charset="0"/>
                </a:rPr>
                <a:t>: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Mỗi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hữu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tỉ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đều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nghịch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đảo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sao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cho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tích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nó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với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bằng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  .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F412448-1D5E-5519-D421-88E41AB143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036690"/>
                </p:ext>
              </p:extLst>
            </p:nvPr>
          </p:nvGraphicFramePr>
          <p:xfrm>
            <a:off x="4743078" y="3704558"/>
            <a:ext cx="762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61760" imgH="368280" progId="Equation.DSMT4">
                    <p:embed/>
                  </p:oleObj>
                </mc:Choice>
                <mc:Fallback>
                  <p:oleObj name="Equation" r:id="rId13" imgW="7617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743078" y="3704558"/>
                          <a:ext cx="762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4C1A5D74-F141-C0E1-A33D-A088109420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9192743"/>
                </p:ext>
              </p:extLst>
            </p:nvPr>
          </p:nvGraphicFramePr>
          <p:xfrm>
            <a:off x="4910587" y="4141100"/>
            <a:ext cx="119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93760" imgH="368280" progId="Equation.DSMT4">
                    <p:embed/>
                  </p:oleObj>
                </mc:Choice>
                <mc:Fallback>
                  <p:oleObj name="Equation" r:id="rId15" imgW="11937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910587" y="4141100"/>
                          <a:ext cx="119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45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1" grpId="0"/>
      <p:bldP spid="83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258151" y="591095"/>
            <a:ext cx="647642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-2001" y="1034598"/>
            <a:ext cx="5203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91100" y="2085975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91100" y="2085975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59FFFD0-4169-C78F-08A0-13A07B84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Text Box 119">
            <a:extLst>
              <a:ext uri="{FF2B5EF4-FFF2-40B4-BE49-F238E27FC236}">
                <a16:creationId xmlns:a16="http://schemas.microsoft.com/office/drawing/2014/main" id="{7A3FBB54-AA21-DAAD-5D15-DFEFF109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1" y="1883390"/>
            <a:ext cx="5203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E3F17C-33A1-2E15-1E30-237C65CC7CC7}"/>
              </a:ext>
            </a:extLst>
          </p:cNvPr>
          <p:cNvGrpSpPr/>
          <p:nvPr/>
        </p:nvGrpSpPr>
        <p:grpSpPr>
          <a:xfrm>
            <a:off x="532158" y="999593"/>
            <a:ext cx="7696377" cy="954107"/>
            <a:chOff x="864843" y="3604695"/>
            <a:chExt cx="7696377" cy="954107"/>
          </a:xfrm>
        </p:grpSpPr>
        <p:sp>
          <p:nvSpPr>
            <p:cNvPr id="20" name="Text Box 90">
              <a:extLst>
                <a:ext uri="{FF2B5EF4-FFF2-40B4-BE49-F238E27FC236}">
                  <a16:creationId xmlns:a16="http://schemas.microsoft.com/office/drawing/2014/main" id="{3BFAD873-7258-6AE9-27C1-8E5B96AE2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843" y="3604695"/>
              <a:ext cx="7696377" cy="954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srgbClr val="0000FF"/>
                  </a:solidFill>
                  <a:latin typeface="Times New Roman" pitchFamily="18" charset="0"/>
                </a:rPr>
                <a:t>Tổng</a:t>
              </a:r>
              <a:r>
                <a:rPr lang="en-US" altLang="en-US" sz="2800" b="1" u="sng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u="sng" dirty="0" err="1">
                  <a:solidFill>
                    <a:srgbClr val="0000FF"/>
                  </a:solidFill>
                  <a:latin typeface="Times New Roman" pitchFamily="18" charset="0"/>
                </a:rPr>
                <a:t>quát</a:t>
              </a:r>
              <a:r>
                <a:rPr lang="en-US" altLang="en-US" sz="2800" b="1" u="sng" dirty="0">
                  <a:solidFill>
                    <a:srgbClr val="0000FF"/>
                  </a:solidFill>
                  <a:latin typeface="Times New Roman" pitchFamily="18" charset="0"/>
                </a:rPr>
                <a:t>: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Mỗi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hữu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tỉ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đều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số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nghịch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đảo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sao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cho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tích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nó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với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itchFamily="18" charset="0"/>
                </a:rPr>
                <a:t>bằng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itchFamily="18" charset="0"/>
                </a:rPr>
                <a:t>   .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0171619B-9F31-438D-1BB7-29E56F5D92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21211"/>
                </p:ext>
              </p:extLst>
            </p:nvPr>
          </p:nvGraphicFramePr>
          <p:xfrm>
            <a:off x="4743078" y="3704558"/>
            <a:ext cx="762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760" imgH="368280" progId="Equation.DSMT4">
                    <p:embed/>
                  </p:oleObj>
                </mc:Choice>
                <mc:Fallback>
                  <p:oleObj name="Equation" r:id="rId4" imgW="761760" imgH="3682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8F412448-1D5E-5519-D421-88E41AB143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43078" y="3704558"/>
                          <a:ext cx="762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C4D04309-961A-D8C1-710E-3A9012B1CE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035817"/>
                </p:ext>
              </p:extLst>
            </p:nvPr>
          </p:nvGraphicFramePr>
          <p:xfrm>
            <a:off x="4910587" y="4141100"/>
            <a:ext cx="119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93760" imgH="368280" progId="Equation.DSMT4">
                    <p:embed/>
                  </p:oleObj>
                </mc:Choice>
                <mc:Fallback>
                  <p:oleObj name="Equation" r:id="rId6" imgW="1193760" imgH="3682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4C1A5D74-F141-C0E1-A33D-A08810942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10587" y="4141100"/>
                          <a:ext cx="119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8C4838-861C-769D-7F34-BD3604A9F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22642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59DC583D-50BC-A1B4-0BA4-D50E7E951E3E}"/>
              </a:ext>
            </a:extLst>
          </p:cNvPr>
          <p:cNvGrpSpPr/>
          <p:nvPr/>
        </p:nvGrpSpPr>
        <p:grpSpPr>
          <a:xfrm>
            <a:off x="552939" y="1942440"/>
            <a:ext cx="8415376" cy="3224930"/>
            <a:chOff x="518303" y="1903079"/>
            <a:chExt cx="8415376" cy="32249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C13773F-7821-8B84-A4A0-7130C00AC344}"/>
                </a:ext>
              </a:extLst>
            </p:cNvPr>
            <p:cNvGrpSpPr/>
            <p:nvPr/>
          </p:nvGrpSpPr>
          <p:grpSpPr>
            <a:xfrm>
              <a:off x="518303" y="1903079"/>
              <a:ext cx="8415376" cy="3224930"/>
              <a:chOff x="561607" y="2106598"/>
              <a:chExt cx="8415376" cy="3224930"/>
            </a:xfrm>
          </p:grpSpPr>
          <p:sp>
            <p:nvSpPr>
              <p:cNvPr id="55" name="Text Box 90">
                <a:extLst>
                  <a:ext uri="{FF2B5EF4-FFF2-40B4-BE49-F238E27FC236}">
                    <a16:creationId xmlns:a16="http://schemas.microsoft.com/office/drawing/2014/main" id="{65C6D1ED-04C4-E86F-6111-526B7F297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607" y="2106598"/>
                <a:ext cx="8415376" cy="310854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u="sng" dirty="0" err="1">
                    <a:solidFill>
                      <a:srgbClr val="0000FF"/>
                    </a:solidFill>
                    <a:latin typeface="Times New Roman" pitchFamily="18" charset="0"/>
                  </a:rPr>
                  <a:t>Nhận</a:t>
                </a:r>
                <a:r>
                  <a:rPr lang="en-US" altLang="en-US" sz="2800" b="1" u="sng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u="sng" dirty="0" err="1">
                    <a:solidFill>
                      <a:srgbClr val="0000FF"/>
                    </a:solidFill>
                    <a:latin typeface="Times New Roman" pitchFamily="18" charset="0"/>
                  </a:rPr>
                  <a:t>xét</a:t>
                </a:r>
                <a:r>
                  <a:rPr lang="en-US" altLang="en-US" sz="2800" b="1" u="sng" dirty="0">
                    <a:solidFill>
                      <a:srgbClr val="0000FF"/>
                    </a:solidFill>
                    <a:latin typeface="Times New Roman" pitchFamily="18" charset="0"/>
                  </a:rPr>
                  <a:t>: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</a:p>
              <a:p>
                <a:pPr marL="457200" indent="-457200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nghịch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đảo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hữu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tỉ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  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khác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  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kí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hiệu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</a:p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ta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có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: </a:t>
                </a:r>
              </a:p>
              <a:p>
                <a:pPr marL="457200" indent="-457200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nghịch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đảo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hữu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tỉ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      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:</a:t>
                </a:r>
              </a:p>
              <a:p>
                <a:pPr marL="457200" indent="-457200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Nếu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      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hai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hữu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tỉ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và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  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khác</a:t>
                </a:r>
                <a:r>
                  <a:rPr lang="en-US" alt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   </a:t>
                </a:r>
                <a:r>
                  <a:rPr lang="en-US" alt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thì</a:t>
                </a:r>
                <a:endParaRPr lang="en-US" altLang="en-US" sz="28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10" name="Object 9">
                <a:extLst>
                  <a:ext uri="{FF2B5EF4-FFF2-40B4-BE49-F238E27FC236}">
                    <a16:creationId xmlns:a16="http://schemas.microsoft.com/office/drawing/2014/main" id="{228E1819-0A17-6007-6361-62364E7A5E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7257769"/>
                  </p:ext>
                </p:extLst>
              </p:nvPr>
            </p:nvGraphicFramePr>
            <p:xfrm>
              <a:off x="5325892" y="4052638"/>
              <a:ext cx="241300" cy="622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241200" imgH="622080" progId="Equation.DSMT4">
                      <p:embed/>
                    </p:oleObj>
                  </mc:Choice>
                  <mc:Fallback>
                    <p:oleObj name="Equation" r:id="rId10" imgW="241200" imgH="6220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325892" y="4052638"/>
                            <a:ext cx="241300" cy="622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7E1DE634-58DD-0B4B-6FC4-EACDD13B52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403928"/>
                  </p:ext>
                </p:extLst>
              </p:nvPr>
            </p:nvGraphicFramePr>
            <p:xfrm>
              <a:off x="7922227" y="2668888"/>
              <a:ext cx="241300" cy="622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241200" imgH="622080" progId="Equation.DSMT4">
                      <p:embed/>
                    </p:oleObj>
                  </mc:Choice>
                  <mc:Fallback>
                    <p:oleObj name="Equation" r:id="rId12" imgW="241200" imgH="6220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922227" y="2668888"/>
                            <a:ext cx="241300" cy="622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5CF5D466-FEFA-6113-E571-D3805E6998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8594231"/>
                  </p:ext>
                </p:extLst>
              </p:nvPr>
            </p:nvGraphicFramePr>
            <p:xfrm>
              <a:off x="1600200" y="3361002"/>
              <a:ext cx="889000" cy="622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888840" imgH="622080" progId="Equation.DSMT4">
                      <p:embed/>
                    </p:oleObj>
                  </mc:Choice>
                  <mc:Fallback>
                    <p:oleObj name="Equation" r:id="rId13" imgW="888840" imgH="6220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600200" y="3361002"/>
                            <a:ext cx="889000" cy="622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706736C6-A212-3855-F243-208471042A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3877565"/>
                  </p:ext>
                </p:extLst>
              </p:nvPr>
            </p:nvGraphicFramePr>
            <p:xfrm>
              <a:off x="6172200" y="4240784"/>
              <a:ext cx="2286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228600" imgH="228600" progId="Equation.DSMT4">
                      <p:embed/>
                    </p:oleObj>
                  </mc:Choice>
                  <mc:Fallback>
                    <p:oleObj name="Equation" r:id="rId15" imgW="2286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6172200" y="4240784"/>
                            <a:ext cx="228600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2CFDCCC5-8B3B-7A4D-DDC6-FB41D01FF2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1669547"/>
                  </p:ext>
                </p:extLst>
              </p:nvPr>
            </p:nvGraphicFramePr>
            <p:xfrm>
              <a:off x="6788508" y="4671128"/>
              <a:ext cx="1219200" cy="660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218960" imgH="660240" progId="Equation.DSMT4">
                      <p:embed/>
                    </p:oleObj>
                  </mc:Choice>
                  <mc:Fallback>
                    <p:oleObj name="Equation" r:id="rId17" imgW="1218960" imgH="6602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6788508" y="4671128"/>
                            <a:ext cx="1219200" cy="660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70F1FFA5-D844-65ED-EAFC-73E8D76EDA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581028"/>
                </p:ext>
              </p:extLst>
            </p:nvPr>
          </p:nvGraphicFramePr>
          <p:xfrm>
            <a:off x="1741046" y="4568507"/>
            <a:ext cx="5207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20560" imgH="368280" progId="Equation.DSMT4">
                    <p:embed/>
                  </p:oleObj>
                </mc:Choice>
                <mc:Fallback>
                  <p:oleObj name="Equation" r:id="rId19" imgW="5205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741046" y="4568507"/>
                          <a:ext cx="5207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67E499E1-83FD-32C8-A1A3-EBE38478D9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419928"/>
                </p:ext>
              </p:extLst>
            </p:nvPr>
          </p:nvGraphicFramePr>
          <p:xfrm>
            <a:off x="5074796" y="2649600"/>
            <a:ext cx="12446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244520" imgH="368280" progId="Equation.DSMT4">
                    <p:embed/>
                  </p:oleObj>
                </mc:Choice>
                <mc:Fallback>
                  <p:oleObj name="Equation" r:id="rId21" imgW="124452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074796" y="2649600"/>
                          <a:ext cx="12446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E6B17E69-22B1-AF1C-1948-205529A3F0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43068"/>
                </p:ext>
              </p:extLst>
            </p:nvPr>
          </p:nvGraphicFramePr>
          <p:xfrm>
            <a:off x="4991100" y="4590254"/>
            <a:ext cx="12319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31560" imgH="368280" progId="Equation.DSMT4">
                    <p:embed/>
                  </p:oleObj>
                </mc:Choice>
                <mc:Fallback>
                  <p:oleObj name="Equation" r:id="rId23" imgW="12315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991100" y="4590254"/>
                          <a:ext cx="12319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78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CD2B5D-51B2-1D91-20B6-7DDD023E4688}"/>
              </a:ext>
            </a:extLst>
          </p:cNvPr>
          <p:cNvGrpSpPr/>
          <p:nvPr/>
        </p:nvGrpSpPr>
        <p:grpSpPr>
          <a:xfrm>
            <a:off x="457200" y="133349"/>
            <a:ext cx="2643188" cy="1624943"/>
            <a:chOff x="6140450" y="4134427"/>
            <a:chExt cx="3174996" cy="18123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9FD8FA-B76C-B45B-A278-4650D2660D0C}"/>
                </a:ext>
              </a:extLst>
            </p:cNvPr>
            <p:cNvSpPr/>
            <p:nvPr/>
          </p:nvSpPr>
          <p:spPr>
            <a:xfrm>
              <a:off x="6140450" y="4134427"/>
              <a:ext cx="3003549" cy="18123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5CEEC8-D724-6E43-4AF3-CC6B311AFD2B}"/>
                </a:ext>
              </a:extLst>
            </p:cNvPr>
            <p:cNvSpPr txBox="1"/>
            <p:nvPr/>
          </p:nvSpPr>
          <p:spPr>
            <a:xfrm>
              <a:off x="6311898" y="4321174"/>
              <a:ext cx="3003548" cy="154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phân số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E7C6-9715-A424-A241-036096C4A679}"/>
              </a:ext>
            </a:extLst>
          </p:cNvPr>
          <p:cNvGrpSpPr/>
          <p:nvPr/>
        </p:nvGrpSpPr>
        <p:grpSpPr>
          <a:xfrm>
            <a:off x="3100388" y="1581150"/>
            <a:ext cx="5891212" cy="1981200"/>
            <a:chOff x="3100388" y="1624943"/>
            <a:chExt cx="5638800" cy="19812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E904B9-50D3-B86C-4320-161558BF5566}"/>
                </a:ext>
              </a:extLst>
            </p:cNvPr>
            <p:cNvSpPr/>
            <p:nvPr/>
          </p:nvSpPr>
          <p:spPr>
            <a:xfrm>
              <a:off x="3100388" y="1624943"/>
              <a:ext cx="5638800" cy="19812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Muốn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ta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mẫu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 algn="ctr"/>
              <a:endParaRPr lang="en-US" dirty="0"/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43533162-DC91-FB06-C6A3-395B7BEDE8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830203"/>
                </p:ext>
              </p:extLst>
            </p:nvPr>
          </p:nvGraphicFramePr>
          <p:xfrm>
            <a:off x="4522209" y="2983843"/>
            <a:ext cx="28956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895480" imgH="622080" progId="Equation.DSMT4">
                    <p:embed/>
                  </p:oleObj>
                </mc:Choice>
                <mc:Fallback>
                  <p:oleObj name="Equation" r:id="rId2" imgW="2895480" imgH="622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22209" y="2983843"/>
                          <a:ext cx="2895600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4D3EC0-3747-7CFD-9E66-7B995F809011}"/>
              </a:ext>
            </a:extLst>
          </p:cNvPr>
          <p:cNvGrpSpPr/>
          <p:nvPr/>
        </p:nvGrpSpPr>
        <p:grpSpPr>
          <a:xfrm>
            <a:off x="457200" y="105574"/>
            <a:ext cx="2652858" cy="1670789"/>
            <a:chOff x="5924103" y="5833400"/>
            <a:chExt cx="3186612" cy="18634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D414F6-16AB-9AF0-FC50-7FD56E2449E1}"/>
                </a:ext>
              </a:extLst>
            </p:cNvPr>
            <p:cNvSpPr/>
            <p:nvPr/>
          </p:nvSpPr>
          <p:spPr>
            <a:xfrm>
              <a:off x="5924103" y="5884534"/>
              <a:ext cx="3003549" cy="18123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DBA868-A8F3-1291-51C2-99BACBA0F87D}"/>
                </a:ext>
              </a:extLst>
            </p:cNvPr>
            <p:cNvSpPr txBox="1"/>
            <p:nvPr/>
          </p:nvSpPr>
          <p:spPr>
            <a:xfrm>
              <a:off x="6107167" y="5833400"/>
              <a:ext cx="3003548" cy="154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phân số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EACAAC-592E-DED3-6878-2CE3F49B8020}"/>
              </a:ext>
            </a:extLst>
          </p:cNvPr>
          <p:cNvGrpSpPr/>
          <p:nvPr/>
        </p:nvGrpSpPr>
        <p:grpSpPr>
          <a:xfrm>
            <a:off x="3088338" y="1490568"/>
            <a:ext cx="5891212" cy="3456776"/>
            <a:chOff x="3088338" y="1490568"/>
            <a:chExt cx="5891212" cy="34567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0C3839E-0EDF-CA17-4F29-4582F6281E00}"/>
                </a:ext>
              </a:extLst>
            </p:cNvPr>
            <p:cNvSpPr/>
            <p:nvPr/>
          </p:nvSpPr>
          <p:spPr>
            <a:xfrm>
              <a:off x="3088338" y="1490568"/>
              <a:ext cx="5891212" cy="34567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Muốn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hay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ta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bị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nghịch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chia.</a:t>
              </a:r>
            </a:p>
            <a:p>
              <a:pPr algn="ctr"/>
              <a:endParaRPr lang="en-US" dirty="0"/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7A711D1F-BCCF-8325-B966-86EE0C13F6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980590"/>
                </p:ext>
              </p:extLst>
            </p:nvPr>
          </p:nvGraphicFramePr>
          <p:xfrm>
            <a:off x="3810000" y="4133850"/>
            <a:ext cx="49403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40280" imgH="787320" progId="Equation.DSMT4">
                    <p:embed/>
                  </p:oleObj>
                </mc:Choice>
                <mc:Fallback>
                  <p:oleObj name="Equation" r:id="rId4" imgW="4940280" imgH="787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10000" y="4133850"/>
                          <a:ext cx="4940300" cy="787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E6F91C-3230-A5CC-583F-FCD8C106035C}"/>
              </a:ext>
            </a:extLst>
          </p:cNvPr>
          <p:cNvGrpSpPr/>
          <p:nvPr/>
        </p:nvGrpSpPr>
        <p:grpSpPr>
          <a:xfrm>
            <a:off x="439737" y="168023"/>
            <a:ext cx="2836864" cy="1618044"/>
            <a:chOff x="5924103" y="5884534"/>
            <a:chExt cx="3170260" cy="18123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31D28D-E1EA-BF20-4B50-106E2553BE3F}"/>
                </a:ext>
              </a:extLst>
            </p:cNvPr>
            <p:cNvSpPr/>
            <p:nvPr/>
          </p:nvSpPr>
          <p:spPr>
            <a:xfrm>
              <a:off x="5924103" y="5884534"/>
              <a:ext cx="3170260" cy="18123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ADCC64-9E91-3D1A-2203-87F4144D658D}"/>
                </a:ext>
              </a:extLst>
            </p:cNvPr>
            <p:cNvSpPr txBox="1"/>
            <p:nvPr/>
          </p:nvSpPr>
          <p:spPr>
            <a:xfrm>
              <a:off x="6017268" y="5939377"/>
              <a:ext cx="2883569" cy="158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chia </a:t>
              </a:r>
            </a:p>
            <a:p>
              <a:pPr algn="just"/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DF65F5-BC75-F907-9E65-78A5A78ED06A}"/>
              </a:ext>
            </a:extLst>
          </p:cNvPr>
          <p:cNvSpPr/>
          <p:nvPr/>
        </p:nvSpPr>
        <p:spPr>
          <a:xfrm>
            <a:off x="3094945" y="1507170"/>
            <a:ext cx="5891212" cy="34567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540891" y="1448678"/>
            <a:ext cx="8603109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Ví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dụ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 6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tr15 SGK:</a:t>
            </a: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nghịch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đảo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hữu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</a:rPr>
              <a:t>:</a:t>
            </a:r>
            <a:endParaRPr lang="en-US" altLang="en-US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7CD8B2D-18B0-F696-F423-F26A8DFC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19" name="Text Box 90">
            <a:extLst>
              <a:ext uri="{FF2B5EF4-FFF2-40B4-BE49-F238E27FC236}">
                <a16:creationId xmlns:a16="http://schemas.microsoft.com/office/drawing/2014/main" id="{CBD2DF57-06E1-EED2-B736-80E6ECF9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7" y="924767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Text Box 90">
            <a:extLst>
              <a:ext uri="{FF2B5EF4-FFF2-40B4-BE49-F238E27FC236}">
                <a16:creationId xmlns:a16="http://schemas.microsoft.com/office/drawing/2014/main" id="{0D80A77B-66E4-F3C9-57E8-9ED5306B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8" y="454123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D4953-979C-CFE8-C970-758DF95A3045}"/>
              </a:ext>
            </a:extLst>
          </p:cNvPr>
          <p:cNvCxnSpPr>
            <a:cxnSpLocks/>
          </p:cNvCxnSpPr>
          <p:nvPr/>
        </p:nvCxnSpPr>
        <p:spPr>
          <a:xfrm>
            <a:off x="4572000" y="2032494"/>
            <a:ext cx="0" cy="29776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9E7AB7-3FED-1C2E-B3A8-44DE38CE6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35277"/>
              </p:ext>
            </p:extLst>
          </p:nvPr>
        </p:nvGraphicFramePr>
        <p:xfrm>
          <a:off x="1773205" y="1986875"/>
          <a:ext cx="876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622080" progId="Equation.DSMT4">
                  <p:embed/>
                </p:oleObj>
              </mc:Choice>
              <mc:Fallback>
                <p:oleObj name="Equation" r:id="rId2" imgW="8762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3205" y="1986875"/>
                        <a:ext cx="876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ACAC97-6D16-CB17-6D81-A866DD952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73393"/>
              </p:ext>
            </p:extLst>
          </p:nvPr>
        </p:nvGraphicFramePr>
        <p:xfrm>
          <a:off x="5395821" y="2011104"/>
          <a:ext cx="1219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393480" progId="Equation.DSMT4">
                  <p:embed/>
                </p:oleObj>
              </mc:Choice>
              <mc:Fallback>
                <p:oleObj name="Equation" r:id="rId4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821" y="2011104"/>
                        <a:ext cx="1219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>
            <a:extLst>
              <a:ext uri="{FF2B5EF4-FFF2-40B4-BE49-F238E27FC236}">
                <a16:creationId xmlns:a16="http://schemas.microsoft.com/office/drawing/2014/main" id="{0E24E2E5-7275-858E-874B-A95B8BA4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87" y="2609175"/>
            <a:ext cx="11775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latin typeface="Times New Roman" pitchFamily="18" charset="0"/>
              </a:rPr>
              <a:t>Giải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D1FC00-F256-65FA-61DD-A9704D08EA32}"/>
              </a:ext>
            </a:extLst>
          </p:cNvPr>
          <p:cNvGrpSpPr/>
          <p:nvPr/>
        </p:nvGrpSpPr>
        <p:grpSpPr>
          <a:xfrm>
            <a:off x="485129" y="3119485"/>
            <a:ext cx="4357316" cy="622300"/>
            <a:chOff x="-471115" y="3292392"/>
            <a:chExt cx="4357316" cy="622300"/>
          </a:xfrm>
        </p:grpSpPr>
        <p:sp>
          <p:nvSpPr>
            <p:cNvPr id="28" name="Rectangle 105">
              <a:extLst>
                <a:ext uri="{FF2B5EF4-FFF2-40B4-BE49-F238E27FC236}">
                  <a16:creationId xmlns:a16="http://schemas.microsoft.com/office/drawing/2014/main" id="{396AC2C4-A64A-4D35-89DC-A711AD473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71115" y="3292392"/>
              <a:ext cx="4357316" cy="40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u="sng" dirty="0">
                  <a:solidFill>
                    <a:srgbClr val="C00000"/>
                  </a:solidFill>
                  <a:latin typeface="Times New Roman" pitchFamily="18" charset="0"/>
                </a:rPr>
                <a:t>a)</a:t>
              </a:r>
              <a:r>
                <a:rPr lang="en-US" altLang="en-US" sz="24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Số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nghịch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đảo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của</a:t>
              </a:r>
              <a:r>
                <a:rPr lang="en-US" altLang="en-US" sz="2400" dirty="0">
                  <a:latin typeface="Times New Roman" pitchFamily="18" charset="0"/>
                </a:rPr>
                <a:t>         </a:t>
              </a:r>
              <a:r>
                <a:rPr lang="en-US" altLang="en-US" sz="2400" dirty="0" err="1">
                  <a:latin typeface="Times New Roman" pitchFamily="18" charset="0"/>
                </a:rPr>
                <a:t>là</a:t>
              </a:r>
              <a:r>
                <a:rPr lang="en-US" altLang="en-US" sz="2400" dirty="0">
                  <a:latin typeface="Times New Roman" pitchFamily="18" charset="0"/>
                </a:rPr>
                <a:t> :</a:t>
              </a:r>
              <a:endPara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6155D0DD-AFD8-BBAF-E635-24A6E607BB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73231"/>
                </p:ext>
              </p:extLst>
            </p:nvPr>
          </p:nvGraphicFramePr>
          <p:xfrm>
            <a:off x="2360053" y="3292392"/>
            <a:ext cx="5334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33160" imgH="622080" progId="Equation.DSMT4">
                    <p:embed/>
                  </p:oleObj>
                </mc:Choice>
                <mc:Fallback>
                  <p:oleObj name="Equation" r:id="rId6" imgW="533160" imgH="622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60053" y="3292392"/>
                          <a:ext cx="533400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3F9D21B-BA60-7B02-31C2-4A024BCA1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114940"/>
              </p:ext>
            </p:extLst>
          </p:nvPr>
        </p:nvGraphicFramePr>
        <p:xfrm>
          <a:off x="1411297" y="3846979"/>
          <a:ext cx="217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622080" progId="Equation.DSMT4">
                  <p:embed/>
                </p:oleObj>
              </mc:Choice>
              <mc:Fallback>
                <p:oleObj name="Equation" r:id="rId8" imgW="21715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1297" y="3846979"/>
                        <a:ext cx="2171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5">
            <a:extLst>
              <a:ext uri="{FF2B5EF4-FFF2-40B4-BE49-F238E27FC236}">
                <a16:creationId xmlns:a16="http://schemas.microsoft.com/office/drawing/2014/main" id="{674EB48F-A584-791C-07D2-6F7DC688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492" y="2603408"/>
            <a:ext cx="11775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latin typeface="Times New Roman" pitchFamily="18" charset="0"/>
              </a:rPr>
              <a:t>Giải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58C5A9-9A1B-978E-DFA1-C8F153E457CC}"/>
              </a:ext>
            </a:extLst>
          </p:cNvPr>
          <p:cNvGrpSpPr/>
          <p:nvPr/>
        </p:nvGrpSpPr>
        <p:grpSpPr>
          <a:xfrm>
            <a:off x="4668184" y="3109493"/>
            <a:ext cx="4357316" cy="422414"/>
            <a:chOff x="4668184" y="3065371"/>
            <a:chExt cx="4357316" cy="422414"/>
          </a:xfrm>
        </p:grpSpPr>
        <p:sp>
          <p:nvSpPr>
            <p:cNvPr id="33" name="Rectangle 105">
              <a:extLst>
                <a:ext uri="{FF2B5EF4-FFF2-40B4-BE49-F238E27FC236}">
                  <a16:creationId xmlns:a16="http://schemas.microsoft.com/office/drawing/2014/main" id="{9ADC5BCB-04D4-9FFF-B303-A3A149106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184" y="3065371"/>
              <a:ext cx="4357316" cy="40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u="sng" dirty="0">
                  <a:solidFill>
                    <a:srgbClr val="C00000"/>
                  </a:solidFill>
                  <a:latin typeface="Times New Roman" pitchFamily="18" charset="0"/>
                </a:rPr>
                <a:t>b)</a:t>
              </a:r>
              <a:r>
                <a:rPr lang="en-US" altLang="en-US" sz="24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Số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nghịch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đảo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của</a:t>
              </a:r>
              <a:r>
                <a:rPr lang="en-US" altLang="en-US" sz="2400" dirty="0">
                  <a:latin typeface="Times New Roman" pitchFamily="18" charset="0"/>
                </a:rPr>
                <a:t>             </a:t>
              </a:r>
              <a:r>
                <a:rPr lang="en-US" altLang="en-US" sz="2400" dirty="0" err="1">
                  <a:latin typeface="Times New Roman" pitchFamily="18" charset="0"/>
                </a:rPr>
                <a:t>là</a:t>
              </a:r>
              <a:r>
                <a:rPr lang="en-US" altLang="en-US" sz="2400" dirty="0">
                  <a:latin typeface="Times New Roman" pitchFamily="18" charset="0"/>
                </a:rPr>
                <a:t> :</a:t>
              </a:r>
              <a:endPara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5F53F108-1048-1CA0-B8AC-34CD853AF2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347818"/>
                </p:ext>
              </p:extLst>
            </p:nvPr>
          </p:nvGraphicFramePr>
          <p:xfrm>
            <a:off x="7492068" y="3119485"/>
            <a:ext cx="889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8840" imgH="368280" progId="Equation.DSMT4">
                    <p:embed/>
                  </p:oleObj>
                </mc:Choice>
                <mc:Fallback>
                  <p:oleObj name="Equation" r:id="rId10" imgW="88884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492068" y="3119485"/>
                          <a:ext cx="889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15488EA-0752-E7E4-3E5A-2E88E5EBD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912569"/>
              </p:ext>
            </p:extLst>
          </p:nvPr>
        </p:nvGraphicFramePr>
        <p:xfrm>
          <a:off x="5395821" y="3891429"/>
          <a:ext cx="194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42920" imgH="533160" progId="Equation.DSMT4">
                  <p:embed/>
                </p:oleObj>
              </mc:Choice>
              <mc:Fallback>
                <p:oleObj name="Equation" r:id="rId12" imgW="19429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95821" y="3891429"/>
                        <a:ext cx="1943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59175"/>
            <a:ext cx="14446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8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540891" y="1448678"/>
            <a:ext cx="8603109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 7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tr15 SGK:</a:t>
            </a: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nghịch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đảo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hữu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</a:rPr>
              <a:t>:</a:t>
            </a:r>
            <a:endParaRPr lang="en-US" altLang="en-US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7CD8B2D-18B0-F696-F423-F26A8DFC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19" name="Text Box 90">
            <a:extLst>
              <a:ext uri="{FF2B5EF4-FFF2-40B4-BE49-F238E27FC236}">
                <a16:creationId xmlns:a16="http://schemas.microsoft.com/office/drawing/2014/main" id="{CBD2DF57-06E1-EED2-B736-80E6ECF9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7" y="924767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Text Box 90">
            <a:extLst>
              <a:ext uri="{FF2B5EF4-FFF2-40B4-BE49-F238E27FC236}">
                <a16:creationId xmlns:a16="http://schemas.microsoft.com/office/drawing/2014/main" id="{0D80A77B-66E4-F3C9-57E8-9ED5306B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8" y="454123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D4953-979C-CFE8-C970-758DF95A3045}"/>
              </a:ext>
            </a:extLst>
          </p:cNvPr>
          <p:cNvCxnSpPr>
            <a:cxnSpLocks/>
          </p:cNvCxnSpPr>
          <p:nvPr/>
        </p:nvCxnSpPr>
        <p:spPr>
          <a:xfrm>
            <a:off x="4572000" y="2032494"/>
            <a:ext cx="0" cy="29776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 Box 25">
            <a:extLst>
              <a:ext uri="{FF2B5EF4-FFF2-40B4-BE49-F238E27FC236}">
                <a16:creationId xmlns:a16="http://schemas.microsoft.com/office/drawing/2014/main" id="{0E24E2E5-7275-858E-874B-A95B8BA4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87" y="2609175"/>
            <a:ext cx="11775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latin typeface="Times New Roman" pitchFamily="18" charset="0"/>
              </a:rPr>
              <a:t>Giải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674EB48F-A584-791C-07D2-6F7DC688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492" y="2603408"/>
            <a:ext cx="11775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latin typeface="Times New Roman" pitchFamily="18" charset="0"/>
              </a:rPr>
              <a:t>Giải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EA4E4E-52E2-4845-8148-837CC47A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9" y="1292294"/>
            <a:ext cx="536399" cy="715198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CE26FD3-69D5-62DC-3381-ACE25BE5F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18645"/>
              </p:ext>
            </p:extLst>
          </p:nvPr>
        </p:nvGraphicFramePr>
        <p:xfrm>
          <a:off x="1898661" y="1949450"/>
          <a:ext cx="787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622080" progId="Equation.DSMT4">
                  <p:embed/>
                </p:oleObj>
              </mc:Choice>
              <mc:Fallback>
                <p:oleObj name="Equation" r:id="rId3" imgW="7873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661" y="1949450"/>
                        <a:ext cx="787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71A2A6-F83A-0090-C354-54FD4CB9E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31079"/>
              </p:ext>
            </p:extLst>
          </p:nvPr>
        </p:nvGraphicFramePr>
        <p:xfrm>
          <a:off x="5890924" y="2063750"/>
          <a:ext cx="92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0924" y="2063750"/>
                        <a:ext cx="927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635BEF4-D407-0427-8D12-B96D0470EF17}"/>
              </a:ext>
            </a:extLst>
          </p:cNvPr>
          <p:cNvGrpSpPr/>
          <p:nvPr/>
        </p:nvGrpSpPr>
        <p:grpSpPr>
          <a:xfrm>
            <a:off x="485129" y="3104031"/>
            <a:ext cx="4357316" cy="622300"/>
            <a:chOff x="485129" y="3104031"/>
            <a:chExt cx="4357316" cy="622300"/>
          </a:xfrm>
        </p:grpSpPr>
        <p:sp>
          <p:nvSpPr>
            <p:cNvPr id="28" name="Rectangle 105">
              <a:extLst>
                <a:ext uri="{FF2B5EF4-FFF2-40B4-BE49-F238E27FC236}">
                  <a16:creationId xmlns:a16="http://schemas.microsoft.com/office/drawing/2014/main" id="{396AC2C4-A64A-4D35-89DC-A711AD473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29" y="3119485"/>
              <a:ext cx="4357316" cy="40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u="sng" dirty="0">
                  <a:solidFill>
                    <a:srgbClr val="C00000"/>
                  </a:solidFill>
                  <a:latin typeface="Times New Roman" pitchFamily="18" charset="0"/>
                </a:rPr>
                <a:t>a)</a:t>
              </a:r>
              <a:r>
                <a:rPr lang="en-US" altLang="en-US" sz="24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Số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nghịch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đảo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của</a:t>
              </a:r>
              <a:r>
                <a:rPr lang="en-US" altLang="en-US" sz="2400" dirty="0">
                  <a:latin typeface="Times New Roman" pitchFamily="18" charset="0"/>
                </a:rPr>
                <a:t>         </a:t>
              </a:r>
              <a:r>
                <a:rPr lang="en-US" altLang="en-US" sz="2400" dirty="0" err="1">
                  <a:latin typeface="Times New Roman" pitchFamily="18" charset="0"/>
                </a:rPr>
                <a:t>là</a:t>
              </a:r>
              <a:r>
                <a:rPr lang="en-US" altLang="en-US" sz="2400" dirty="0">
                  <a:latin typeface="Times New Roman" pitchFamily="18" charset="0"/>
                </a:rPr>
                <a:t> :</a:t>
              </a:r>
              <a:endPara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BDDBF350-FF4F-FD2F-4580-55C68284DB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6609024"/>
                </p:ext>
              </p:extLst>
            </p:nvPr>
          </p:nvGraphicFramePr>
          <p:xfrm>
            <a:off x="3393786" y="3104031"/>
            <a:ext cx="4064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06080" imgH="622080" progId="Equation.DSMT4">
                    <p:embed/>
                  </p:oleObj>
                </mc:Choice>
                <mc:Fallback>
                  <p:oleObj name="Equation" r:id="rId7" imgW="406080" imgH="622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93786" y="3104031"/>
                          <a:ext cx="406400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1B5799-6143-EE95-3109-781E7820A2F1}"/>
              </a:ext>
            </a:extLst>
          </p:cNvPr>
          <p:cNvGrpSpPr/>
          <p:nvPr/>
        </p:nvGrpSpPr>
        <p:grpSpPr>
          <a:xfrm>
            <a:off x="4668184" y="3109493"/>
            <a:ext cx="4357316" cy="433370"/>
            <a:chOff x="4668184" y="3109493"/>
            <a:chExt cx="4357316" cy="433370"/>
          </a:xfrm>
        </p:grpSpPr>
        <p:sp>
          <p:nvSpPr>
            <p:cNvPr id="33" name="Rectangle 105">
              <a:extLst>
                <a:ext uri="{FF2B5EF4-FFF2-40B4-BE49-F238E27FC236}">
                  <a16:creationId xmlns:a16="http://schemas.microsoft.com/office/drawing/2014/main" id="{9ADC5BCB-04D4-9FFF-B303-A3A149106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184" y="3109493"/>
              <a:ext cx="4357316" cy="40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u="sng" dirty="0">
                  <a:solidFill>
                    <a:srgbClr val="C00000"/>
                  </a:solidFill>
                  <a:latin typeface="Times New Roman" pitchFamily="18" charset="0"/>
                </a:rPr>
                <a:t>b)</a:t>
              </a:r>
              <a:r>
                <a:rPr lang="en-US" altLang="en-US" sz="24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Số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nghịch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đảo</a:t>
              </a:r>
              <a:r>
                <a:rPr lang="en-US" altLang="en-US" sz="2400" dirty="0"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</a:rPr>
                <a:t>của</a:t>
              </a:r>
              <a:r>
                <a:rPr lang="en-US" altLang="en-US" sz="2400" dirty="0">
                  <a:latin typeface="Times New Roman" pitchFamily="18" charset="0"/>
                </a:rPr>
                <a:t>          </a:t>
              </a:r>
              <a:r>
                <a:rPr lang="en-US" altLang="en-US" sz="2400" dirty="0" err="1">
                  <a:latin typeface="Times New Roman" pitchFamily="18" charset="0"/>
                </a:rPr>
                <a:t>là</a:t>
              </a:r>
              <a:r>
                <a:rPr lang="en-US" altLang="en-US" sz="2400" dirty="0">
                  <a:latin typeface="Times New Roman" pitchFamily="18" charset="0"/>
                </a:rPr>
                <a:t> :</a:t>
              </a:r>
              <a:endPara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0B0F0E11-56BD-5352-3350-4459F294E7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0093028"/>
                </p:ext>
              </p:extLst>
            </p:nvPr>
          </p:nvGraphicFramePr>
          <p:xfrm>
            <a:off x="7452652" y="3174563"/>
            <a:ext cx="5969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880" imgH="368280" progId="Equation.DSMT4">
                    <p:embed/>
                  </p:oleObj>
                </mc:Choice>
                <mc:Fallback>
                  <p:oleObj name="Equation" r:id="rId9" imgW="5968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52652" y="3174563"/>
                          <a:ext cx="5969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15C4FDA-13DC-B78F-B5CF-719ED361F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107791"/>
              </p:ext>
            </p:extLst>
          </p:nvPr>
        </p:nvGraphicFramePr>
        <p:xfrm>
          <a:off x="1063566" y="3907583"/>
          <a:ext cx="2781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81000" imgH="622080" progId="Equation.DSMT4">
                  <p:embed/>
                </p:oleObj>
              </mc:Choice>
              <mc:Fallback>
                <p:oleObj name="Equation" r:id="rId11" imgW="27810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3566" y="3907583"/>
                        <a:ext cx="2781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2E32894-93A7-535B-9614-49BC31CE6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51963"/>
              </p:ext>
            </p:extLst>
          </p:nvPr>
        </p:nvGraphicFramePr>
        <p:xfrm>
          <a:off x="5730805" y="3907583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26920" imgH="622080" progId="Equation.DSMT4">
                  <p:embed/>
                </p:oleObj>
              </mc:Choice>
              <mc:Fallback>
                <p:oleObj name="Equation" r:id="rId13" imgW="17269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30805" y="3907583"/>
                        <a:ext cx="172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090C6066-1F70-A412-56C7-70B3801AEE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6251" y="752670"/>
            <a:ext cx="1066380" cy="1392016"/>
          </a:xfrm>
          <a:prstGeom prst="rect">
            <a:avLst/>
          </a:prstGeom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83" y="3628074"/>
            <a:ext cx="14382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4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FD960-50C4-3796-C09C-15D2AC841630}"/>
              </a:ext>
            </a:extLst>
          </p:cNvPr>
          <p:cNvSpPr/>
          <p:nvPr/>
        </p:nvSpPr>
        <p:spPr>
          <a:xfrm>
            <a:off x="0" y="1497362"/>
            <a:ext cx="9144000" cy="36461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367086" y="1028522"/>
            <a:ext cx="8839198" cy="4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Phương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pháp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giải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Áp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quy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tắc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nhân</a:t>
            </a:r>
            <a:r>
              <a:rPr lang="en-US" altLang="en-US" sz="2400" dirty="0">
                <a:latin typeface="Times New Roman" pitchFamily="18" charset="0"/>
              </a:rPr>
              <a:t>, chia </a:t>
            </a:r>
            <a:r>
              <a:rPr lang="en-US" altLang="en-US" sz="2400" dirty="0" err="1">
                <a:latin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hữu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tỉ</a:t>
            </a:r>
            <a:endParaRPr lang="en-US" altLang="en-US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7CD8B2D-18B0-F696-F423-F26A8DFC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20" name="Text Box 90">
            <a:extLst>
              <a:ext uri="{FF2B5EF4-FFF2-40B4-BE49-F238E27FC236}">
                <a16:creationId xmlns:a16="http://schemas.microsoft.com/office/drawing/2014/main" id="{0D80A77B-66E4-F3C9-57E8-9ED5306B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97" y="544260"/>
            <a:ext cx="56753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I.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D4953-979C-CFE8-C970-758DF95A3045}"/>
              </a:ext>
            </a:extLst>
          </p:cNvPr>
          <p:cNvCxnSpPr>
            <a:cxnSpLocks/>
          </p:cNvCxnSpPr>
          <p:nvPr/>
        </p:nvCxnSpPr>
        <p:spPr>
          <a:xfrm>
            <a:off x="4572000" y="2032494"/>
            <a:ext cx="0" cy="2977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 Box 25">
            <a:extLst>
              <a:ext uri="{FF2B5EF4-FFF2-40B4-BE49-F238E27FC236}">
                <a16:creationId xmlns:a16="http://schemas.microsoft.com/office/drawing/2014/main" id="{0E24E2E5-7275-858E-874B-A95B8BA4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630" y="2467324"/>
            <a:ext cx="11775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bg1"/>
                </a:solidFill>
                <a:latin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674EB48F-A584-791C-07D2-6F7DC688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492" y="2603408"/>
            <a:ext cx="11775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bg1"/>
                </a:solidFill>
                <a:latin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" name="Rectangle 105">
            <a:extLst>
              <a:ext uri="{FF2B5EF4-FFF2-40B4-BE49-F238E27FC236}">
                <a16:creationId xmlns:a16="http://schemas.microsoft.com/office/drawing/2014/main" id="{8807E54C-6A97-85E1-F8D1-2BF54799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8" y="1503251"/>
            <a:ext cx="4357316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FFFFFF"/>
                </a:solidFill>
                <a:latin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FFFFFF"/>
                </a:solidFill>
                <a:latin typeface="Times New Roman" pitchFamily="18" charset="0"/>
              </a:rPr>
              <a:t> 2/SGK </a:t>
            </a:r>
            <a:r>
              <a:rPr lang="en-US" altLang="en-US" sz="2400" b="1" u="sng" dirty="0" err="1">
                <a:solidFill>
                  <a:srgbClr val="FFFFFF"/>
                </a:solidFill>
                <a:latin typeface="Times New Roman" pitchFamily="18" charset="0"/>
              </a:rPr>
              <a:t>trang</a:t>
            </a:r>
            <a:r>
              <a:rPr lang="en-US" altLang="en-US" sz="2400" b="1" u="sng" dirty="0">
                <a:solidFill>
                  <a:srgbClr val="FFFFFF"/>
                </a:solidFill>
                <a:latin typeface="Times New Roman" pitchFamily="18" charset="0"/>
              </a:rPr>
              <a:t> 16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</a:rPr>
              <a:t>Tính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altLang="en-US" sz="2400" b="1" u="sng" dirty="0">
              <a:solidFill>
                <a:srgbClr val="FFFF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898C83-9FA9-5E84-B4FC-E5B536EDD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5213"/>
              </p:ext>
            </p:extLst>
          </p:nvPr>
        </p:nvGraphicFramePr>
        <p:xfrm>
          <a:off x="1778135" y="1975529"/>
          <a:ext cx="142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634680" progId="Equation.DSMT4">
                  <p:embed/>
                </p:oleObj>
              </mc:Choice>
              <mc:Fallback>
                <p:oleObj name="Equation" r:id="rId2" imgW="14223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8135" y="1975529"/>
                        <a:ext cx="1422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06D296-89E5-94AA-1DB5-D01686112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59656"/>
              </p:ext>
            </p:extLst>
          </p:nvPr>
        </p:nvGraphicFramePr>
        <p:xfrm>
          <a:off x="1847850" y="3014663"/>
          <a:ext cx="124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634680" progId="Equation.DSMT4">
                  <p:embed/>
                </p:oleObj>
              </mc:Choice>
              <mc:Fallback>
                <p:oleObj name="Equation" r:id="rId4" imgW="1244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7850" y="3014663"/>
                        <a:ext cx="12446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C6BEC83-30D0-ECB0-3BC9-C73DB1282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74286"/>
              </p:ext>
            </p:extLst>
          </p:nvPr>
        </p:nvGraphicFramePr>
        <p:xfrm>
          <a:off x="382082" y="3003550"/>
          <a:ext cx="142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106" imgH="635783" progId="Equation.DSMT4">
                  <p:embed/>
                </p:oleObj>
              </mc:Choice>
              <mc:Fallback>
                <p:oleObj name="Equation" r:id="rId6" imgW="1422106" imgH="6357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082" y="3003550"/>
                        <a:ext cx="1422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25A871-A9BC-9D87-76A5-22B619335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626967"/>
              </p:ext>
            </p:extLst>
          </p:nvPr>
        </p:nvGraphicFramePr>
        <p:xfrm>
          <a:off x="1825926" y="3629183"/>
          <a:ext cx="1689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850680" progId="Equation.DSMT4">
                  <p:embed/>
                </p:oleObj>
              </mc:Choice>
              <mc:Fallback>
                <p:oleObj name="Equation" r:id="rId8" imgW="16887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5926" y="3629183"/>
                        <a:ext cx="1689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19C42DD-D0BF-3F4F-FEEE-D1C8D7BDE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203691"/>
              </p:ext>
            </p:extLst>
          </p:nvPr>
        </p:nvGraphicFramePr>
        <p:xfrm>
          <a:off x="1866239" y="4432247"/>
          <a:ext cx="965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634680" progId="Equation.DSMT4">
                  <p:embed/>
                </p:oleObj>
              </mc:Choice>
              <mc:Fallback>
                <p:oleObj name="Equation" r:id="rId10" imgW="9651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66239" y="4432247"/>
                        <a:ext cx="9652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35905F-F57F-3B37-6830-07C5D798D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19751"/>
              </p:ext>
            </p:extLst>
          </p:nvPr>
        </p:nvGraphicFramePr>
        <p:xfrm>
          <a:off x="5366412" y="1975529"/>
          <a:ext cx="1892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92160" imgH="634680" progId="Equation.DSMT4">
                  <p:embed/>
                </p:oleObj>
              </mc:Choice>
              <mc:Fallback>
                <p:oleObj name="Equation" r:id="rId12" imgW="18921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66412" y="1975529"/>
                        <a:ext cx="18923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F691FDC-6D89-E4B1-E973-3BFFC8B73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053073"/>
              </p:ext>
            </p:extLst>
          </p:nvPr>
        </p:nvGraphicFramePr>
        <p:xfrm>
          <a:off x="4699651" y="3017414"/>
          <a:ext cx="1892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93021" imgH="635783" progId="Equation.DSMT4">
                  <p:embed/>
                </p:oleObj>
              </mc:Choice>
              <mc:Fallback>
                <p:oleObj name="Equation" r:id="rId14" imgW="1893021" imgH="6357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99651" y="3017414"/>
                        <a:ext cx="18923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52FBA6-DED6-CB9A-3728-7021A088F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48244"/>
              </p:ext>
            </p:extLst>
          </p:nvPr>
        </p:nvGraphicFramePr>
        <p:xfrm>
          <a:off x="6691867" y="2994183"/>
          <a:ext cx="1574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640" imgH="634680" progId="Equation.DSMT4">
                  <p:embed/>
                </p:oleObj>
              </mc:Choice>
              <mc:Fallback>
                <p:oleObj name="Equation" r:id="rId16" imgW="1574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91867" y="2994183"/>
                        <a:ext cx="1574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DE7EA37-170D-4850-CC02-B6A21CBB2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684632"/>
              </p:ext>
            </p:extLst>
          </p:nvPr>
        </p:nvGraphicFramePr>
        <p:xfrm>
          <a:off x="6763499" y="3672975"/>
          <a:ext cx="1574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74640" imgH="634680" progId="Equation.DSMT4">
                  <p:embed/>
                </p:oleObj>
              </mc:Choice>
              <mc:Fallback>
                <p:oleObj name="Equation" r:id="rId18" imgW="1574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3499" y="3672975"/>
                        <a:ext cx="1574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E123A5F-CF6B-887A-700F-132F7FDEB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353421"/>
              </p:ext>
            </p:extLst>
          </p:nvPr>
        </p:nvGraphicFramePr>
        <p:xfrm>
          <a:off x="6763499" y="4432247"/>
          <a:ext cx="965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65160" imgH="634680" progId="Equation.DSMT4">
                  <p:embed/>
                </p:oleObj>
              </mc:Choice>
              <mc:Fallback>
                <p:oleObj name="Equation" r:id="rId20" imgW="9651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63499" y="4432247"/>
                        <a:ext cx="9652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445F37C-6402-0431-DCAF-6564DB2C0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20852"/>
              </p:ext>
            </p:extLst>
          </p:nvPr>
        </p:nvGraphicFramePr>
        <p:xfrm>
          <a:off x="7781203" y="4448901"/>
          <a:ext cx="723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634680" progId="Equation.DSMT4">
                  <p:embed/>
                </p:oleObj>
              </mc:Choice>
              <mc:Fallback>
                <p:oleObj name="Equation" r:id="rId22" imgW="7236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81203" y="4448901"/>
                        <a:ext cx="723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050"/>
            <a:ext cx="14382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17" grpId="0" animBg="1"/>
      <p:bldP spid="20" grpId="0" animBg="1"/>
      <p:bldP spid="26" grpId="0"/>
      <p:bldP spid="3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FD960-50C4-3796-C09C-15D2AC841630}"/>
              </a:ext>
            </a:extLst>
          </p:cNvPr>
          <p:cNvSpPr/>
          <p:nvPr/>
        </p:nvSpPr>
        <p:spPr>
          <a:xfrm>
            <a:off x="0" y="1497362"/>
            <a:ext cx="9144000" cy="36461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367086" y="1028522"/>
            <a:ext cx="8839198" cy="4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Phương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pháp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giải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Áp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phép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nhân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hữu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tỉ</a:t>
            </a:r>
            <a:endParaRPr lang="en-US" altLang="en-US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7CD8B2D-18B0-F696-F423-F26A8DFC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20" name="Text Box 90">
            <a:extLst>
              <a:ext uri="{FF2B5EF4-FFF2-40B4-BE49-F238E27FC236}">
                <a16:creationId xmlns:a16="http://schemas.microsoft.com/office/drawing/2014/main" id="{0D80A77B-66E4-F3C9-57E8-9ED5306B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97" y="544260"/>
            <a:ext cx="56753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II.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0E24E2E5-7275-858E-874B-A95B8BA4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46" y="2734314"/>
            <a:ext cx="11775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bg1"/>
                </a:solidFill>
                <a:latin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" name="Rectangle 105">
            <a:extLst>
              <a:ext uri="{FF2B5EF4-FFF2-40B4-BE49-F238E27FC236}">
                <a16:creationId xmlns:a16="http://schemas.microsoft.com/office/drawing/2014/main" id="{8807E54C-6A97-85E1-F8D1-2BF54799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7" y="1503251"/>
            <a:ext cx="6886541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chemeClr val="bg1"/>
                </a:solidFill>
                <a:latin typeface="Times New Roman" pitchFamily="18" charset="0"/>
              </a:rPr>
              <a:t> 3/SGK </a:t>
            </a:r>
            <a:r>
              <a:rPr lang="en-US" altLang="en-US" sz="2400" b="1" u="sng" dirty="0" err="1">
                <a:solidFill>
                  <a:schemeClr val="bg1"/>
                </a:solidFill>
                <a:latin typeface="Times New Roman" pitchFamily="18" charset="0"/>
              </a:rPr>
              <a:t>trang</a:t>
            </a:r>
            <a:r>
              <a:rPr lang="en-US" altLang="en-US" sz="2400" b="1" u="sng" dirty="0">
                <a:solidFill>
                  <a:schemeClr val="bg1"/>
                </a:solidFill>
                <a:latin typeface="Times New Roman" pitchFamily="18" charset="0"/>
              </a:rPr>
              <a:t> 16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</a:rPr>
              <a:t>Tính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</a:rPr>
              <a:t>cách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</a:rPr>
              <a:t>hợp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</a:rPr>
              <a:t>lí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altLang="en-US" sz="2400" b="1" u="sng" dirty="0">
              <a:solidFill>
                <a:srgbClr val="FFFF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CB327E-164C-4726-BCEA-B031D74B2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21359"/>
              </p:ext>
            </p:extLst>
          </p:nvPr>
        </p:nvGraphicFramePr>
        <p:xfrm>
          <a:off x="1219200" y="2043435"/>
          <a:ext cx="2095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622080" progId="Equation.DSMT4">
                  <p:embed/>
                </p:oleObj>
              </mc:Choice>
              <mc:Fallback>
                <p:oleObj name="Equation" r:id="rId2" imgW="20952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2043435"/>
                        <a:ext cx="2095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36AE5AF-E7F6-56DF-C1EE-15AD66A98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46262"/>
              </p:ext>
            </p:extLst>
          </p:nvPr>
        </p:nvGraphicFramePr>
        <p:xfrm>
          <a:off x="3314700" y="3279809"/>
          <a:ext cx="2108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622080" progId="Equation.DSMT4">
                  <p:embed/>
                </p:oleObj>
              </mc:Choice>
              <mc:Fallback>
                <p:oleObj name="Equation" r:id="rId4" imgW="2108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3279809"/>
                        <a:ext cx="2108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B224074-CDB8-657C-C00D-A5DF3472F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879514"/>
              </p:ext>
            </p:extLst>
          </p:nvPr>
        </p:nvGraphicFramePr>
        <p:xfrm>
          <a:off x="1129575" y="3272327"/>
          <a:ext cx="2095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716" imgH="622102" progId="Equation.DSMT4">
                  <p:embed/>
                </p:oleObj>
              </mc:Choice>
              <mc:Fallback>
                <p:oleObj name="Equation" r:id="rId6" imgW="2095716" imgH="6221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9575" y="3272327"/>
                        <a:ext cx="2095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33608A5-CCAE-B3C4-7628-CE363F3E7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980343"/>
              </p:ext>
            </p:extLst>
          </p:nvPr>
        </p:nvGraphicFramePr>
        <p:xfrm>
          <a:off x="5544330" y="3272327"/>
          <a:ext cx="1981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711000" progId="Equation.DSMT4">
                  <p:embed/>
                </p:oleObj>
              </mc:Choice>
              <mc:Fallback>
                <p:oleObj name="Equation" r:id="rId8" imgW="1981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44330" y="3272327"/>
                        <a:ext cx="1981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9B00262-8448-78DA-CE45-C8C0C35D6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07317"/>
              </p:ext>
            </p:extLst>
          </p:nvPr>
        </p:nvGraphicFramePr>
        <p:xfrm>
          <a:off x="3340100" y="4158604"/>
          <a:ext cx="1028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622080" progId="Equation.DSMT4">
                  <p:embed/>
                </p:oleObj>
              </mc:Choice>
              <mc:Fallback>
                <p:oleObj name="Equation" r:id="rId10" imgW="10285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0100" y="4158604"/>
                        <a:ext cx="1028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0E42799-BC34-F6A3-FC04-9177BCC6A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708918"/>
              </p:ext>
            </p:extLst>
          </p:nvPr>
        </p:nvGraphicFramePr>
        <p:xfrm>
          <a:off x="4505331" y="4173861"/>
          <a:ext cx="914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622080" progId="Equation.DSMT4">
                  <p:embed/>
                </p:oleObj>
              </mc:Choice>
              <mc:Fallback>
                <p:oleObj name="Equation" r:id="rId12" imgW="9144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05331" y="4173861"/>
                        <a:ext cx="914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12" y="-699050"/>
            <a:ext cx="17049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17" grpId="0" animBg="1"/>
      <p:bldP spid="20" grpId="0" animBg="1"/>
      <p:bldP spid="26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9DC336C-04AD-B7C7-E31F-FD9B0232A0B6}"/>
              </a:ext>
            </a:extLst>
          </p:cNvPr>
          <p:cNvGrpSpPr/>
          <p:nvPr/>
        </p:nvGrpSpPr>
        <p:grpSpPr>
          <a:xfrm>
            <a:off x="1447800" y="895350"/>
            <a:ext cx="6337632" cy="2895054"/>
            <a:chOff x="1751923" y="1123489"/>
            <a:chExt cx="6337632" cy="2895054"/>
          </a:xfrm>
        </p:grpSpPr>
        <p:grpSp>
          <p:nvGrpSpPr>
            <p:cNvPr id="2" name="Group 118">
              <a:extLst>
                <a:ext uri="{FF2B5EF4-FFF2-40B4-BE49-F238E27FC236}">
                  <a16:creationId xmlns:a16="http://schemas.microsoft.com/office/drawing/2014/main" id="{057F3DDA-1717-4E43-8F0E-1232D7B6A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1923" y="1123489"/>
              <a:ext cx="5791877" cy="2895054"/>
              <a:chOff x="3557" y="740"/>
              <a:chExt cx="2613" cy="1271"/>
            </a:xfrm>
          </p:grpSpPr>
          <p:graphicFrame>
            <p:nvGraphicFramePr>
              <p:cNvPr id="3" name="Object 110">
                <a:extLst>
                  <a:ext uri="{FF2B5EF4-FFF2-40B4-BE49-F238E27FC236}">
                    <a16:creationId xmlns:a16="http://schemas.microsoft.com/office/drawing/2014/main" id="{7EF32E13-AFB2-A754-C726-6FA4F75D22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3566000"/>
                  </p:ext>
                </p:extLst>
              </p:nvPr>
            </p:nvGraphicFramePr>
            <p:xfrm>
              <a:off x="3732" y="1015"/>
              <a:ext cx="759" cy="4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914400" imgH="393480" progId="Equation.DSMT4">
                      <p:embed/>
                    </p:oleObj>
                  </mc:Choice>
                  <mc:Fallback>
                    <p:oleObj name="Equation" r:id="rId2" imgW="914400" imgH="393480" progId="Equation.DSMT4">
                      <p:embed/>
                      <p:pic>
                        <p:nvPicPr>
                          <p:cNvPr id="30" name="Object 110">
                            <a:extLst>
                              <a:ext uri="{FF2B5EF4-FFF2-40B4-BE49-F238E27FC236}">
                                <a16:creationId xmlns:a16="http://schemas.microsoft.com/office/drawing/2014/main" id="{8873AECC-E0BC-B730-A785-91E1B4A994D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2" y="1015"/>
                            <a:ext cx="759" cy="4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Rectangle 111">
                <a:extLst>
                  <a:ext uri="{FF2B5EF4-FFF2-40B4-BE49-F238E27FC236}">
                    <a16:creationId xmlns:a16="http://schemas.microsoft.com/office/drawing/2014/main" id="{5F792D95-38BB-D971-856F-563A7B64B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1171"/>
                <a:ext cx="920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latin typeface="Times New Roman" pitchFamily="18" charset="0"/>
                  </a:rPr>
                  <a:t>  </a:t>
                </a:r>
                <a:r>
                  <a:rPr lang="en-US" altLang="en-US" sz="2000" b="1" dirty="0" err="1">
                    <a:latin typeface="Times New Roman" pitchFamily="18" charset="0"/>
                  </a:rPr>
                  <a:t>Với</a:t>
                </a:r>
                <a:endParaRPr lang="en-US" altLang="en-US" sz="2000" b="1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" name="Rectangle 112">
                <a:extLst>
                  <a:ext uri="{FF2B5EF4-FFF2-40B4-BE49-F238E27FC236}">
                    <a16:creationId xmlns:a16="http://schemas.microsoft.com/office/drawing/2014/main" id="{BF035C11-EE43-2EF9-C544-EC3FDC240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868"/>
                <a:ext cx="2403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latin typeface="Times New Roman" pitchFamily="18" charset="0"/>
                  </a:rPr>
                  <a:t>* </a:t>
                </a:r>
                <a:r>
                  <a:rPr lang="en-US" altLang="en-US" sz="2800" b="1" dirty="0" err="1">
                    <a:latin typeface="Times New Roman" pitchFamily="18" charset="0"/>
                  </a:rPr>
                  <a:t>Quy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tắc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nhân</a:t>
                </a:r>
                <a:r>
                  <a:rPr lang="en-US" altLang="en-US" sz="2800" b="1" dirty="0">
                    <a:latin typeface="Times New Roman" pitchFamily="18" charset="0"/>
                  </a:rPr>
                  <a:t>, chia </a:t>
                </a:r>
                <a:r>
                  <a:rPr lang="en-US" altLang="en-US" sz="2800" b="1" dirty="0" err="1">
                    <a:latin typeface="Times New Roman" pitchFamily="18" charset="0"/>
                  </a:rPr>
                  <a:t>hai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phân</a:t>
                </a:r>
                <a:r>
                  <a:rPr lang="en-US" altLang="en-US" sz="2800" b="1" dirty="0">
                    <a:latin typeface="Times New Roman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itchFamily="18" charset="0"/>
                  </a:rPr>
                  <a:t>số</a:t>
                </a:r>
                <a:r>
                  <a:rPr lang="en-US" altLang="en-US" sz="2800" b="1" dirty="0">
                    <a:latin typeface="Times New Roman" pitchFamily="18" charset="0"/>
                  </a:rPr>
                  <a:t>:</a:t>
                </a:r>
                <a:endParaRPr lang="en-US" altLang="en-US" sz="2800" b="1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graphicFrame>
            <p:nvGraphicFramePr>
              <p:cNvPr id="6" name="Object 113">
                <a:extLst>
                  <a:ext uri="{FF2B5EF4-FFF2-40B4-BE49-F238E27FC236}">
                    <a16:creationId xmlns:a16="http://schemas.microsoft.com/office/drawing/2014/main" id="{A456B5F5-0B9F-54D1-B0DE-A4FBD44A4D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8792929"/>
                  </p:ext>
                </p:extLst>
              </p:nvPr>
            </p:nvGraphicFramePr>
            <p:xfrm>
              <a:off x="3732" y="1525"/>
              <a:ext cx="1141" cy="4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485720" imgH="393480" progId="Equation.DSMT4">
                      <p:embed/>
                    </p:oleObj>
                  </mc:Choice>
                  <mc:Fallback>
                    <p:oleObj name="Equation" r:id="rId4" imgW="1485720" imgH="393480" progId="Equation.DSMT4">
                      <p:embed/>
                      <p:pic>
                        <p:nvPicPr>
                          <p:cNvPr id="33" name="Object 113">
                            <a:extLst>
                              <a:ext uri="{FF2B5EF4-FFF2-40B4-BE49-F238E27FC236}">
                                <a16:creationId xmlns:a16="http://schemas.microsoft.com/office/drawing/2014/main" id="{CA18FC26-30F3-EB75-C7FD-8FB84418178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-20000" contrast="44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2" y="1525"/>
                            <a:ext cx="1141" cy="4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Rectangle 114">
                <a:extLst>
                  <a:ext uri="{FF2B5EF4-FFF2-40B4-BE49-F238E27FC236}">
                    <a16:creationId xmlns:a16="http://schemas.microsoft.com/office/drawing/2014/main" id="{EF708250-DABF-76AA-065F-A317D7E2F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9" y="1677"/>
                <a:ext cx="1141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latin typeface="Times New Roman" pitchFamily="18" charset="0"/>
                  </a:rPr>
                  <a:t>  </a:t>
                </a:r>
                <a:r>
                  <a:rPr lang="en-US" altLang="en-US" sz="2000" b="1" dirty="0" err="1">
                    <a:latin typeface="Times New Roman" pitchFamily="18" charset="0"/>
                  </a:rPr>
                  <a:t>Với</a:t>
                </a:r>
                <a:endParaRPr lang="en-US" altLang="en-US" sz="2000" b="1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8" name="Rectangle 115">
                <a:extLst>
                  <a:ext uri="{FF2B5EF4-FFF2-40B4-BE49-F238E27FC236}">
                    <a16:creationId xmlns:a16="http://schemas.microsoft.com/office/drawing/2014/main" id="{F4CBC44E-506C-C6F6-07BB-EEB82D68F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" y="740"/>
                <a:ext cx="2613" cy="1271"/>
              </a:xfrm>
              <a:prstGeom prst="rect">
                <a:avLst/>
              </a:prstGeom>
              <a:noFill/>
              <a:ln w="9525">
                <a:solidFill>
                  <a:srgbClr val="99FF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500"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11671CC5-C9D0-928C-0D39-CF3E108A9C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39793"/>
                </p:ext>
              </p:extLst>
            </p:nvPr>
          </p:nvGraphicFramePr>
          <p:xfrm>
            <a:off x="4439517" y="2104384"/>
            <a:ext cx="2565400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57400" imgH="380880" progId="Equation.DSMT4">
                    <p:embed/>
                  </p:oleObj>
                </mc:Choice>
                <mc:Fallback>
                  <p:oleObj name="Equation" r:id="rId6" imgW="20574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39517" y="2104384"/>
                          <a:ext cx="2565400" cy="474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1A3E900E-A33D-F4E9-8A1A-6C4992B5E1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5375496"/>
                </p:ext>
              </p:extLst>
            </p:nvPr>
          </p:nvGraphicFramePr>
          <p:xfrm>
            <a:off x="5287617" y="3261650"/>
            <a:ext cx="280193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97080" imgH="380880" progId="Equation.DSMT4">
                    <p:embed/>
                  </p:oleObj>
                </mc:Choice>
                <mc:Fallback>
                  <p:oleObj name="Equation" r:id="rId8" imgW="219708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87617" y="3261650"/>
                          <a:ext cx="2801938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872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984677" y="1786216"/>
            <a:ext cx="38571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CỘNG, TRỪ,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NHÂN, CHIA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 HỮU TỈ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3102" y="1196949"/>
            <a:ext cx="2603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10,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925197" y="636342"/>
            <a:ext cx="24259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HỮU TỈ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23535" y="111167"/>
            <a:ext cx="2023118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43AC484-E5FD-B407-5FDD-C53F2CD3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505" y="2017845"/>
            <a:ext cx="1428674" cy="1744824"/>
          </a:xfrm>
          <a:prstGeom prst="rect">
            <a:avLst/>
          </a:prstGeom>
        </p:spPr>
      </p:pic>
      <p:grpSp>
        <p:nvGrpSpPr>
          <p:cNvPr id="6" name="Group 30">
            <a:extLst>
              <a:ext uri="{FF2B5EF4-FFF2-40B4-BE49-F238E27FC236}">
                <a16:creationId xmlns:a16="http://schemas.microsoft.com/office/drawing/2014/main" id="{3217434B-93F6-3123-57B2-3BA331081AB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48272"/>
            <a:ext cx="8084992" cy="461963"/>
            <a:chOff x="227" y="2183"/>
            <a:chExt cx="914" cy="388"/>
          </a:xfrm>
        </p:grpSpPr>
        <p:sp>
          <p:nvSpPr>
            <p:cNvPr id="7" name="Text Box 25">
              <a:extLst>
                <a:ext uri="{FF2B5EF4-FFF2-40B4-BE49-F238E27FC236}">
                  <a16:creationId xmlns:a16="http://schemas.microsoft.com/office/drawing/2014/main" id="{EACCD78D-65B2-A404-5ACB-6AE4A52C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" y="2183"/>
              <a:ext cx="370" cy="3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</a:rPr>
                <a:t>Hoạt</a:t>
              </a:r>
              <a:r>
                <a:rPr lang="en-US" altLang="en-US" sz="2400" b="1" dirty="0"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latin typeface="Times New Roman" pitchFamily="18" charset="0"/>
                </a:rPr>
                <a:t>động</a:t>
              </a:r>
              <a:r>
                <a:rPr lang="en-US" altLang="en-US" sz="2400" b="1" dirty="0">
                  <a:latin typeface="Times New Roman" pitchFamily="18" charset="0"/>
                </a:rPr>
                <a:t> 4/SGK/tr14</a:t>
              </a:r>
            </a:p>
          </p:txBody>
        </p:sp>
        <p:sp>
          <p:nvSpPr>
            <p:cNvPr id="8" name="Text Box 26">
              <a:extLst>
                <a:ext uri="{FF2B5EF4-FFF2-40B4-BE49-F238E27FC236}">
                  <a16:creationId xmlns:a16="http://schemas.microsoft.com/office/drawing/2014/main" id="{367B7125-C4CA-53A3-0422-7BFAB991F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2183"/>
              <a:ext cx="54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highlight>
                    <a:srgbClr val="C0C0C0"/>
                  </a:highlight>
                  <a:latin typeface="Times New Roman" pitchFamily="18" charset="0"/>
                </a:rPr>
                <a:t>Thực</a:t>
              </a:r>
              <a:r>
                <a:rPr lang="en-US" altLang="en-US" sz="2400" b="1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highlight>
                    <a:srgbClr val="C0C0C0"/>
                  </a:highlight>
                  <a:latin typeface="Times New Roman" pitchFamily="18" charset="0"/>
                </a:rPr>
                <a:t>hiện</a:t>
              </a:r>
              <a:r>
                <a:rPr lang="en-US" altLang="en-US" sz="2400" b="1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highlight>
                    <a:srgbClr val="C0C0C0"/>
                  </a:highlight>
                  <a:latin typeface="Times New Roman" pitchFamily="18" charset="0"/>
                </a:rPr>
                <a:t>các</a:t>
              </a:r>
              <a:r>
                <a:rPr lang="en-US" altLang="en-US" sz="2400" b="1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highlight>
                    <a:srgbClr val="C0C0C0"/>
                  </a:highlight>
                  <a:latin typeface="Times New Roman" pitchFamily="18" charset="0"/>
                </a:rPr>
                <a:t>phép</a:t>
              </a:r>
              <a:r>
                <a:rPr lang="en-US" altLang="en-US" sz="2400" b="1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highlight>
                    <a:srgbClr val="C0C0C0"/>
                  </a:highlight>
                  <a:latin typeface="Times New Roman" pitchFamily="18" charset="0"/>
                </a:rPr>
                <a:t>tính</a:t>
              </a:r>
              <a:r>
                <a:rPr lang="en-US" altLang="en-US" sz="2400" b="1" dirty="0">
                  <a:highlight>
                    <a:srgbClr val="C0C0C0"/>
                  </a:highlight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highlight>
                    <a:srgbClr val="C0C0C0"/>
                  </a:highlight>
                  <a:latin typeface="Times New Roman" pitchFamily="18" charset="0"/>
                </a:rPr>
                <a:t>sau</a:t>
              </a:r>
              <a:r>
                <a:rPr lang="en-US" altLang="en-US" sz="2400" b="1" dirty="0">
                  <a:highlight>
                    <a:srgbClr val="C0C0C0"/>
                  </a:highlight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id="{81CABC0F-3B96-39FA-1C73-8AE3AC38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061" y="8826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090100A-7CEB-EBBC-2843-329317A1D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385774"/>
              </p:ext>
            </p:extLst>
          </p:nvPr>
        </p:nvGraphicFramePr>
        <p:xfrm>
          <a:off x="2298700" y="2114550"/>
          <a:ext cx="1435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622080" progId="Equation.DSMT4">
                  <p:embed/>
                </p:oleObj>
              </mc:Choice>
              <mc:Fallback>
                <p:oleObj name="Equation" r:id="rId3" imgW="14349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700" y="2114550"/>
                        <a:ext cx="14351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0F64898-D76C-E6CA-29C3-E4E49BBE1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072759"/>
              </p:ext>
            </p:extLst>
          </p:nvPr>
        </p:nvGraphicFramePr>
        <p:xfrm>
          <a:off x="1166813" y="2119313"/>
          <a:ext cx="1917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2336760" progId="Equation.DSMT4">
                  <p:embed/>
                </p:oleObj>
              </mc:Choice>
              <mc:Fallback>
                <p:oleObj name="Equation" r:id="rId5" imgW="191736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6813" y="2119313"/>
                        <a:ext cx="19177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F507BE3-1872-1E6B-C3D7-CBB47F47B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3631"/>
              </p:ext>
            </p:extLst>
          </p:nvPr>
        </p:nvGraphicFramePr>
        <p:xfrm>
          <a:off x="2744788" y="2873375"/>
          <a:ext cx="3530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30520" imgH="812520" progId="Equation.DSMT4">
                  <p:embed/>
                </p:oleObj>
              </mc:Choice>
              <mc:Fallback>
                <p:oleObj name="Equation" r:id="rId7" imgW="35305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4788" y="2873375"/>
                        <a:ext cx="3530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B7617E3-DD10-9C6F-9CC7-E2023FDAE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498423"/>
              </p:ext>
            </p:extLst>
          </p:nvPr>
        </p:nvGraphicFramePr>
        <p:xfrm>
          <a:off x="3206750" y="3943350"/>
          <a:ext cx="294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46240" imgH="533160" progId="Equation.DSMT4">
                  <p:embed/>
                </p:oleObj>
              </mc:Choice>
              <mc:Fallback>
                <p:oleObj name="Equation" r:id="rId9" imgW="29462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6750" y="3943350"/>
                        <a:ext cx="2946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39">
            <a:extLst>
              <a:ext uri="{FF2B5EF4-FFF2-40B4-BE49-F238E27FC236}">
                <a16:creationId xmlns:a16="http://schemas.microsoft.com/office/drawing/2014/main" id="{5F36F146-2FF2-2070-5E34-5BE0B04E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55" y="4597863"/>
            <a:ext cx="9518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70991C-73BD-5E7E-8C87-ECEED8B5A05E}"/>
              </a:ext>
            </a:extLst>
          </p:cNvPr>
          <p:cNvGrpSpPr/>
          <p:nvPr/>
        </p:nvGrpSpPr>
        <p:grpSpPr>
          <a:xfrm>
            <a:off x="2137268" y="4690196"/>
            <a:ext cx="2985674" cy="461963"/>
            <a:chOff x="1586326" y="3909899"/>
            <a:chExt cx="2985674" cy="461963"/>
          </a:xfrm>
        </p:grpSpPr>
        <p:grpSp>
          <p:nvGrpSpPr>
            <p:cNvPr id="39" name="Group 33">
              <a:extLst>
                <a:ext uri="{FF2B5EF4-FFF2-40B4-BE49-F238E27FC236}">
                  <a16:creationId xmlns:a16="http://schemas.microsoft.com/office/drawing/2014/main" id="{EEE01F61-9FB1-82E5-0C3C-55DFDEFFF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6326" y="3909899"/>
              <a:ext cx="1701403" cy="461963"/>
              <a:chOff x="90" y="3362"/>
              <a:chExt cx="1429" cy="388"/>
            </a:xfrm>
          </p:grpSpPr>
          <p:sp>
            <p:nvSpPr>
              <p:cNvPr id="42" name="AutoShape 31">
                <a:extLst>
                  <a:ext uri="{FF2B5EF4-FFF2-40B4-BE49-F238E27FC236}">
                    <a16:creationId xmlns:a16="http://schemas.microsoft.com/office/drawing/2014/main" id="{22314DA9-A78B-3B24-89FE-6F7EB36FB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73" y="3424"/>
                <a:ext cx="238" cy="20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Times New Roman" pitchFamily="18" charset="0"/>
                </a:endParaRPr>
              </a:p>
            </p:txBody>
          </p:sp>
          <p:sp>
            <p:nvSpPr>
              <p:cNvPr id="43" name="Text Box 32">
                <a:extLst>
                  <a:ext uri="{FF2B5EF4-FFF2-40B4-BE49-F238E27FC236}">
                    <a16:creationId xmlns:a16="http://schemas.microsoft.com/office/drawing/2014/main" id="{EECC80E2-C790-F053-8D3D-5DE80E36D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3362"/>
                <a:ext cx="1270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u="sng" dirty="0" err="1">
                    <a:latin typeface="Times New Roman" pitchFamily="18" charset="0"/>
                  </a:rPr>
                  <a:t>Nhận</a:t>
                </a:r>
                <a:r>
                  <a:rPr lang="en-US" altLang="en-US" sz="2400" b="1" u="sng" dirty="0">
                    <a:latin typeface="Times New Roman" pitchFamily="18" charset="0"/>
                  </a:rPr>
                  <a:t> </a:t>
                </a:r>
                <a:r>
                  <a:rPr lang="en-US" altLang="en-US" sz="2400" b="1" u="sng" dirty="0" err="1">
                    <a:latin typeface="Times New Roman" pitchFamily="18" charset="0"/>
                  </a:rPr>
                  <a:t>xét</a:t>
                </a:r>
                <a:r>
                  <a:rPr lang="en-US" altLang="en-US" sz="2400" b="1" dirty="0">
                    <a:latin typeface="Times New Roman" pitchFamily="18" charset="0"/>
                  </a:rPr>
                  <a:t>:</a:t>
                </a:r>
              </a:p>
            </p:txBody>
          </p:sp>
        </p:grp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B9C7FC07-3B7C-C948-549B-2A6424959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909899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SGK/14</a:t>
              </a:r>
            </a:p>
          </p:txBody>
        </p:sp>
      </p:grpSp>
      <p:sp>
        <p:nvSpPr>
          <p:cNvPr id="47" name="Text Box 90">
            <a:extLst>
              <a:ext uri="{FF2B5EF4-FFF2-40B4-BE49-F238E27FC236}">
                <a16:creationId xmlns:a16="http://schemas.microsoft.com/office/drawing/2014/main" id="{4BE41EFF-DD0E-BA14-CC94-2CC00F17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7" y="924767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" name="Text Box 90">
            <a:extLst>
              <a:ext uri="{FF2B5EF4-FFF2-40B4-BE49-F238E27FC236}">
                <a16:creationId xmlns:a16="http://schemas.microsoft.com/office/drawing/2014/main" id="{1B28C24D-2A4D-6006-3704-563475F0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8" y="454123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47" y="3762668"/>
            <a:ext cx="1309753" cy="130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5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>
            <a:extLst>
              <a:ext uri="{FF2B5EF4-FFF2-40B4-BE49-F238E27FC236}">
                <a16:creationId xmlns:a16="http://schemas.microsoft.com/office/drawing/2014/main" id="{81CABC0F-3B96-39FA-1C73-8AE3AC38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061" y="8826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5F36F146-2FF2-2070-5E34-5BE0B04E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23950"/>
            <a:ext cx="9518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70991C-73BD-5E7E-8C87-ECEED8B5A05E}"/>
              </a:ext>
            </a:extLst>
          </p:cNvPr>
          <p:cNvGrpSpPr/>
          <p:nvPr/>
        </p:nvGrpSpPr>
        <p:grpSpPr>
          <a:xfrm>
            <a:off x="1674813" y="1216283"/>
            <a:ext cx="2985674" cy="461963"/>
            <a:chOff x="1586326" y="3909899"/>
            <a:chExt cx="2985674" cy="461963"/>
          </a:xfrm>
        </p:grpSpPr>
        <p:grpSp>
          <p:nvGrpSpPr>
            <p:cNvPr id="39" name="Group 33">
              <a:extLst>
                <a:ext uri="{FF2B5EF4-FFF2-40B4-BE49-F238E27FC236}">
                  <a16:creationId xmlns:a16="http://schemas.microsoft.com/office/drawing/2014/main" id="{EEE01F61-9FB1-82E5-0C3C-55DFDEFFF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6326" y="3909899"/>
              <a:ext cx="1701403" cy="461963"/>
              <a:chOff x="90" y="3362"/>
              <a:chExt cx="1429" cy="388"/>
            </a:xfrm>
          </p:grpSpPr>
          <p:sp>
            <p:nvSpPr>
              <p:cNvPr id="42" name="AutoShape 31">
                <a:extLst>
                  <a:ext uri="{FF2B5EF4-FFF2-40B4-BE49-F238E27FC236}">
                    <a16:creationId xmlns:a16="http://schemas.microsoft.com/office/drawing/2014/main" id="{22314DA9-A78B-3B24-89FE-6F7EB36FB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73" y="3424"/>
                <a:ext cx="238" cy="20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Times New Roman" pitchFamily="18" charset="0"/>
                </a:endParaRPr>
              </a:p>
            </p:txBody>
          </p:sp>
          <p:sp>
            <p:nvSpPr>
              <p:cNvPr id="43" name="Text Box 32">
                <a:extLst>
                  <a:ext uri="{FF2B5EF4-FFF2-40B4-BE49-F238E27FC236}">
                    <a16:creationId xmlns:a16="http://schemas.microsoft.com/office/drawing/2014/main" id="{EECC80E2-C790-F053-8D3D-5DE80E36D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3362"/>
                <a:ext cx="1270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u="sng" dirty="0" err="1">
                    <a:latin typeface="Times New Roman" pitchFamily="18" charset="0"/>
                  </a:rPr>
                  <a:t>Nhận</a:t>
                </a:r>
                <a:r>
                  <a:rPr lang="en-US" altLang="en-US" sz="2400" b="1" u="sng" dirty="0">
                    <a:latin typeface="Times New Roman" pitchFamily="18" charset="0"/>
                  </a:rPr>
                  <a:t> </a:t>
                </a:r>
                <a:r>
                  <a:rPr lang="en-US" altLang="en-US" sz="2400" b="1" u="sng" dirty="0" err="1">
                    <a:latin typeface="Times New Roman" pitchFamily="18" charset="0"/>
                  </a:rPr>
                  <a:t>xét</a:t>
                </a:r>
                <a:r>
                  <a:rPr lang="en-US" altLang="en-US" sz="2400" b="1" dirty="0">
                    <a:latin typeface="Times New Roman" pitchFamily="18" charset="0"/>
                  </a:rPr>
                  <a:t>:</a:t>
                </a:r>
              </a:p>
            </p:txBody>
          </p:sp>
        </p:grp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B9C7FC07-3B7C-C948-549B-2A6424959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909899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SGK/14</a:t>
              </a:r>
            </a:p>
          </p:txBody>
        </p:sp>
      </p:grpSp>
      <p:sp>
        <p:nvSpPr>
          <p:cNvPr id="47" name="Text Box 90">
            <a:extLst>
              <a:ext uri="{FF2B5EF4-FFF2-40B4-BE49-F238E27FC236}">
                <a16:creationId xmlns:a16="http://schemas.microsoft.com/office/drawing/2014/main" id="{4BE41EFF-DD0E-BA14-CC94-2CC00F17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7" y="742950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" name="Text Box 90">
            <a:extLst>
              <a:ext uri="{FF2B5EF4-FFF2-40B4-BE49-F238E27FC236}">
                <a16:creationId xmlns:a16="http://schemas.microsoft.com/office/drawing/2014/main" id="{1B28C24D-2A4D-6006-3704-563475F0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8" y="361950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779" y="1657350"/>
            <a:ext cx="8305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704F82-29E0-84B0-6D98-516F104854B7}"/>
              </a:ext>
            </a:extLst>
          </p:cNvPr>
          <p:cNvSpPr/>
          <p:nvPr/>
        </p:nvSpPr>
        <p:spPr>
          <a:xfrm>
            <a:off x="152400" y="1352550"/>
            <a:ext cx="8031762" cy="1527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28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90664"/>
              </p:ext>
            </p:extLst>
          </p:nvPr>
        </p:nvGraphicFramePr>
        <p:xfrm>
          <a:off x="3733800" y="1278674"/>
          <a:ext cx="2405799" cy="81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8284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78674"/>
                        <a:ext cx="2405799" cy="8177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49832" y="1297803"/>
            <a:ext cx="62303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37" name="Rectangle 105"/>
          <p:cNvSpPr>
            <a:spLocks noChangeArrowheads="1"/>
          </p:cNvSpPr>
          <p:nvPr/>
        </p:nvSpPr>
        <p:spPr bwMode="auto">
          <a:xfrm>
            <a:off x="103765" y="2866770"/>
            <a:ext cx="248944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itchFamily="18" charset="0"/>
              </a:rPr>
              <a:t>* </a:t>
            </a:r>
            <a:r>
              <a:rPr lang="en-US" altLang="en-US" sz="2400" b="1" dirty="0" err="1">
                <a:latin typeface="Times New Roman" pitchFamily="18" charset="0"/>
              </a:rPr>
              <a:t>Ví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</a:t>
            </a:r>
            <a:r>
              <a:rPr lang="en-US" altLang="en-US" sz="2400" b="1" dirty="0">
                <a:latin typeface="Times New Roman" pitchFamily="18" charset="0"/>
              </a:rPr>
              <a:t> 4: Tính</a:t>
            </a:r>
            <a:endParaRPr lang="en-US" altLang="en-US" sz="24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7CD8B2D-18B0-F696-F423-F26A8DFC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19" name="Text Box 90">
            <a:extLst>
              <a:ext uri="{FF2B5EF4-FFF2-40B4-BE49-F238E27FC236}">
                <a16:creationId xmlns:a16="http://schemas.microsoft.com/office/drawing/2014/main" id="{CBD2DF57-06E1-EED2-B736-80E6ECF9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7" y="819150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tỉ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Text Box 90">
            <a:extLst>
              <a:ext uri="{FF2B5EF4-FFF2-40B4-BE49-F238E27FC236}">
                <a16:creationId xmlns:a16="http://schemas.microsoft.com/office/drawing/2014/main" id="{0D80A77B-66E4-F3C9-57E8-9ED5306B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8" y="454123"/>
            <a:ext cx="65125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1" name="Object 39">
            <a:extLst>
              <a:ext uri="{FF2B5EF4-FFF2-40B4-BE49-F238E27FC236}">
                <a16:creationId xmlns:a16="http://schemas.microsoft.com/office/drawing/2014/main" id="{DE13EBD0-B3F5-82D0-AC91-C5B502AC6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3852"/>
              </p:ext>
            </p:extLst>
          </p:nvPr>
        </p:nvGraphicFramePr>
        <p:xfrm>
          <a:off x="2583587" y="2140823"/>
          <a:ext cx="3773695" cy="81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92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20000" contrast="4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587" y="2140823"/>
                        <a:ext cx="3773695" cy="81773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8A8874-8124-0535-C43D-68A7C7298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481"/>
              </p:ext>
            </p:extLst>
          </p:nvPr>
        </p:nvGraphicFramePr>
        <p:xfrm>
          <a:off x="1404342" y="3372263"/>
          <a:ext cx="1691144" cy="140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760" imgH="1587240" progId="Equation.DSMT4">
                  <p:embed/>
                </p:oleObj>
              </mc:Choice>
              <mc:Fallback>
                <p:oleObj name="Equation" r:id="rId7" imgW="1904760" imgH="15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4342" y="3372263"/>
                        <a:ext cx="1691144" cy="140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E6870C2-80F8-A192-E05E-5994D810F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40870"/>
              </p:ext>
            </p:extLst>
          </p:nvPr>
        </p:nvGraphicFramePr>
        <p:xfrm>
          <a:off x="3200400" y="3456688"/>
          <a:ext cx="4573936" cy="45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67000" imgH="507960" progId="Equation.DSMT4">
                  <p:embed/>
                </p:oleObj>
              </mc:Choice>
              <mc:Fallback>
                <p:oleObj name="Equation" r:id="rId9" imgW="5067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0400" y="3456688"/>
                        <a:ext cx="4573936" cy="45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04C6ADF-E72D-9F59-625D-BD13CFB34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03070"/>
              </p:ext>
            </p:extLst>
          </p:nvPr>
        </p:nvGraphicFramePr>
        <p:xfrm>
          <a:off x="3124200" y="4248150"/>
          <a:ext cx="3429000" cy="54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78160" imgH="660240" progId="Equation.DSMT4">
                  <p:embed/>
                </p:oleObj>
              </mc:Choice>
              <mc:Fallback>
                <p:oleObj name="Equation" r:id="rId11" imgW="4178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4200" y="4248150"/>
                        <a:ext cx="3429000" cy="541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FEAC5ED-3708-7979-4411-C55C5D14C67E}"/>
              </a:ext>
            </a:extLst>
          </p:cNvPr>
          <p:cNvGrpSpPr/>
          <p:nvPr/>
        </p:nvGrpSpPr>
        <p:grpSpPr>
          <a:xfrm>
            <a:off x="6313228" y="2213228"/>
            <a:ext cx="1959575" cy="700913"/>
            <a:chOff x="6313228" y="2213228"/>
            <a:chExt cx="1959575" cy="700913"/>
          </a:xfrm>
        </p:grpSpPr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2EF33052-05EA-F608-CBEF-47D615639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3228" y="2213228"/>
              <a:ext cx="1959575" cy="414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dirty="0" err="1">
                  <a:latin typeface="Times New Roman" pitchFamily="18" charset="0"/>
                </a:rPr>
                <a:t>Với</a:t>
              </a:r>
              <a:r>
                <a:rPr lang="en-US" altLang="en-US" dirty="0">
                  <a:latin typeface="Times New Roman" pitchFamily="18" charset="0"/>
                </a:rPr>
                <a:t> </a:t>
              </a:r>
              <a:endParaRPr lang="en-US" altLang="en-US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A422832C-B343-DA69-5923-6164B95DCF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7395670"/>
                </p:ext>
              </p:extLst>
            </p:nvPr>
          </p:nvGraphicFramePr>
          <p:xfrm>
            <a:off x="6843256" y="2279141"/>
            <a:ext cx="11303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30040" imgH="634680" progId="Equation.DSMT4">
                    <p:embed/>
                  </p:oleObj>
                </mc:Choice>
                <mc:Fallback>
                  <p:oleObj name="Equation" r:id="rId13" imgW="1130040" imgH="634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43256" y="2279141"/>
                          <a:ext cx="11303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963721-D640-7F4F-B5FB-117EFF4D6A22}"/>
              </a:ext>
            </a:extLst>
          </p:cNvPr>
          <p:cNvGrpSpPr/>
          <p:nvPr/>
        </p:nvGrpSpPr>
        <p:grpSpPr>
          <a:xfrm>
            <a:off x="6313228" y="1452877"/>
            <a:ext cx="2002632" cy="685486"/>
            <a:chOff x="6313228" y="1452877"/>
            <a:chExt cx="2002632" cy="685486"/>
          </a:xfrm>
        </p:grpSpPr>
        <p:sp>
          <p:nvSpPr>
            <p:cNvPr id="8285" name="Rectangle 93"/>
            <p:cNvSpPr>
              <a:spLocks noChangeArrowheads="1"/>
            </p:cNvSpPr>
            <p:nvPr/>
          </p:nvSpPr>
          <p:spPr bwMode="auto">
            <a:xfrm>
              <a:off x="6313228" y="1452877"/>
              <a:ext cx="2002632" cy="64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dirty="0" err="1">
                  <a:latin typeface="Times New Roman" pitchFamily="18" charset="0"/>
                </a:rPr>
                <a:t>Với</a:t>
              </a:r>
              <a:r>
                <a:rPr lang="en-US" altLang="en-US" dirty="0">
                  <a:latin typeface="Times New Roman" pitchFamily="18" charset="0"/>
                </a:rPr>
                <a:t> </a:t>
              </a:r>
              <a:endParaRPr lang="en-US" altLang="en-US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38F6E133-9C8B-4F39-5308-13502BEE22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7730011"/>
                </p:ext>
              </p:extLst>
            </p:nvPr>
          </p:nvGraphicFramePr>
          <p:xfrm>
            <a:off x="6868233" y="1504950"/>
            <a:ext cx="1130300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30844" imgH="633983" progId="Equation.DSMT4">
                    <p:embed/>
                  </p:oleObj>
                </mc:Choice>
                <mc:Fallback>
                  <p:oleObj name="Equation" r:id="rId15" imgW="1130844" imgH="63398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8233" y="1504950"/>
                          <a:ext cx="1130300" cy="633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D93757-A70A-57DA-67F7-C7DED7E377F8}"/>
              </a:ext>
            </a:extLst>
          </p:cNvPr>
          <p:cNvGrpSpPr/>
          <p:nvPr/>
        </p:nvGrpSpPr>
        <p:grpSpPr>
          <a:xfrm>
            <a:off x="439372" y="1513215"/>
            <a:ext cx="4307667" cy="508000"/>
            <a:chOff x="439372" y="1513215"/>
            <a:chExt cx="4307667" cy="508000"/>
          </a:xfrm>
        </p:grpSpPr>
        <p:sp>
          <p:nvSpPr>
            <p:cNvPr id="7203" name="Rectangle 101"/>
            <p:cNvSpPr>
              <a:spLocks noChangeArrowheads="1"/>
            </p:cNvSpPr>
            <p:nvPr/>
          </p:nvSpPr>
          <p:spPr bwMode="auto">
            <a:xfrm>
              <a:off x="439372" y="1513282"/>
              <a:ext cx="4307667" cy="32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400" b="1" dirty="0">
                  <a:latin typeface="Times New Roman" pitchFamily="18" charset="0"/>
                </a:rPr>
                <a:t>* </a:t>
              </a:r>
              <a:r>
                <a:rPr lang="en-US" altLang="en-US" sz="2400" dirty="0" err="1">
                  <a:latin typeface="Times New Roman" pitchFamily="18" charset="0"/>
                </a:rPr>
                <a:t>Với</a:t>
              </a:r>
              <a:r>
                <a:rPr lang="en-US" altLang="en-US" sz="2400" dirty="0">
                  <a:latin typeface="Times New Roman" pitchFamily="18" charset="0"/>
                </a:rPr>
                <a:t>          ,            ta </a:t>
              </a:r>
              <a:r>
                <a:rPr lang="en-US" altLang="en-US" sz="2400" dirty="0" err="1">
                  <a:latin typeface="Times New Roman" pitchFamily="18" charset="0"/>
                </a:rPr>
                <a:t>có</a:t>
              </a:r>
              <a:r>
                <a:rPr lang="en-US" altLang="en-US" sz="2400" dirty="0">
                  <a:latin typeface="Times New Roman" pitchFamily="18" charset="0"/>
                </a:rPr>
                <a:t>:     </a:t>
              </a:r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3730C597-5977-5B8A-939F-FB43DAC429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0316149"/>
                </p:ext>
              </p:extLst>
            </p:nvPr>
          </p:nvGraphicFramePr>
          <p:xfrm>
            <a:off x="1328805" y="1513215"/>
            <a:ext cx="658091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23600" imgH="558720" progId="Equation.DSMT4">
                    <p:embed/>
                  </p:oleObj>
                </mc:Choice>
                <mc:Fallback>
                  <p:oleObj name="Equation" r:id="rId17" imgW="723600" imgH="55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328805" y="1513215"/>
                          <a:ext cx="658091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801CA9C5-0D6A-44A4-BC25-B456A9B192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168667"/>
                </p:ext>
              </p:extLst>
            </p:nvPr>
          </p:nvGraphicFramePr>
          <p:xfrm>
            <a:off x="2133600" y="1513215"/>
            <a:ext cx="70427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774360" imgH="558720" progId="Equation.DSMT4">
                    <p:embed/>
                  </p:oleObj>
                </mc:Choice>
                <mc:Fallback>
                  <p:oleObj name="Equation" r:id="rId19" imgW="774360" imgH="55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133600" y="1513215"/>
                          <a:ext cx="704273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28" y="3695699"/>
            <a:ext cx="1447800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31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ục giác 5">
            <a:extLst>
              <a:ext uri="{FF2B5EF4-FFF2-40B4-BE49-F238E27FC236}">
                <a16:creationId xmlns:a16="http://schemas.microsoft.com/office/drawing/2014/main" id="{77C27CF0-BFD6-4ACB-8767-1012000D42EF}"/>
              </a:ext>
            </a:extLst>
          </p:cNvPr>
          <p:cNvSpPr/>
          <p:nvPr/>
        </p:nvSpPr>
        <p:spPr>
          <a:xfrm rot="1946603">
            <a:off x="9586920" y="2532695"/>
            <a:ext cx="380093" cy="341428"/>
          </a:xfrm>
          <a:prstGeom prst="hexagon">
            <a:avLst>
              <a:gd name="adj" fmla="val 24571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59CC1E1-C815-ED78-F7BB-8C9D6ACD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66" y="22735"/>
            <a:ext cx="7209237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 dirty="0">
                <a:solidFill>
                  <a:srgbClr val="FF0000"/>
                </a:solidFill>
                <a:latin typeface="Times New Roman" pitchFamily="18" charset="0"/>
              </a:rPr>
              <a:t>TIẾT 2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altLang="ja-JP" sz="2100" b="1" dirty="0">
                <a:solidFill>
                  <a:srgbClr val="FF0000"/>
                </a:solidFill>
                <a:ea typeface="ＭＳ Ｐゴシック" charset="-128"/>
              </a:rPr>
              <a:t>§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2</a:t>
            </a:r>
            <a:r>
              <a:rPr lang="en-US" altLang="ja-JP" sz="2100" b="1" dirty="0">
                <a:solidFill>
                  <a:srgbClr val="FF0000"/>
                </a:solidFill>
                <a:latin typeface="Times New Roman" pitchFamily="18" charset="0"/>
              </a:rPr>
              <a:t>. CỘNG, TRỪ,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</a:rPr>
              <a:t>NHÂN, CHIA SỐ HỮU TỈ</a:t>
            </a:r>
          </a:p>
        </p:txBody>
      </p:sp>
      <p:sp>
        <p:nvSpPr>
          <p:cNvPr id="10" name="Text Box 90">
            <a:extLst>
              <a:ext uri="{FF2B5EF4-FFF2-40B4-BE49-F238E27FC236}">
                <a16:creationId xmlns:a16="http://schemas.microsoft.com/office/drawing/2014/main" id="{97B455CF-F95C-D79E-882F-74115F57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38" y="395370"/>
            <a:ext cx="651250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II. </a:t>
            </a:r>
            <a:r>
              <a:rPr lang="en-US" altLang="en-US" sz="2000" b="1" u="sng" dirty="0">
                <a:solidFill>
                  <a:srgbClr val="0000FF"/>
                </a:solidFill>
                <a:latin typeface="Times New Roman" pitchFamily="18" charset="0"/>
              </a:rPr>
              <a:t>NHÂN, CHIA HAI SỐ HỮU TỈ: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6B5C5-0B20-4674-4795-06251E435EB5}"/>
              </a:ext>
            </a:extLst>
          </p:cNvPr>
          <p:cNvGrpSpPr/>
          <p:nvPr/>
        </p:nvGrpSpPr>
        <p:grpSpPr>
          <a:xfrm>
            <a:off x="4800600" y="1609222"/>
            <a:ext cx="2390774" cy="1359260"/>
            <a:chOff x="6140450" y="4134427"/>
            <a:chExt cx="3187698" cy="18123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BF84A-6768-B19D-12E0-11114F6EE5C0}"/>
                </a:ext>
              </a:extLst>
            </p:cNvPr>
            <p:cNvSpPr/>
            <p:nvPr/>
          </p:nvSpPr>
          <p:spPr>
            <a:xfrm>
              <a:off x="6140450" y="4134427"/>
              <a:ext cx="3003549" cy="18123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D600AA-CC0F-EE90-F49D-DB7B0C40B053}"/>
                </a:ext>
              </a:extLst>
            </p:cNvPr>
            <p:cNvSpPr txBox="1"/>
            <p:nvPr/>
          </p:nvSpPr>
          <p:spPr>
            <a:xfrm>
              <a:off x="6324601" y="4290000"/>
              <a:ext cx="3003547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EFCEDB-E77B-0BAE-ED1C-E12163AA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39" y="831136"/>
            <a:ext cx="3223528" cy="29154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7385A11-6F10-5DF3-4652-CD7654A647C3}"/>
              </a:ext>
            </a:extLst>
          </p:cNvPr>
          <p:cNvGrpSpPr/>
          <p:nvPr/>
        </p:nvGrpSpPr>
        <p:grpSpPr>
          <a:xfrm>
            <a:off x="3199353" y="836792"/>
            <a:ext cx="5410794" cy="2974845"/>
            <a:chOff x="2730941" y="919515"/>
            <a:chExt cx="5410794" cy="2974845"/>
          </a:xfrm>
        </p:grpSpPr>
        <p:sp>
          <p:nvSpPr>
            <p:cNvPr id="31" name="Bong bóng Lời nói: Hình chữ nhật với Góc Tròn 30">
              <a:extLst>
                <a:ext uri="{FF2B5EF4-FFF2-40B4-BE49-F238E27FC236}">
                  <a16:creationId xmlns:a16="http://schemas.microsoft.com/office/drawing/2014/main" id="{68FF61A3-ACA8-47EF-828D-350383ABCA01}"/>
                </a:ext>
              </a:extLst>
            </p:cNvPr>
            <p:cNvSpPr/>
            <p:nvPr/>
          </p:nvSpPr>
          <p:spPr>
            <a:xfrm>
              <a:off x="2730941" y="919515"/>
              <a:ext cx="5410794" cy="2974845"/>
            </a:xfrm>
            <a:prstGeom prst="wedgeRoundRectCallout">
              <a:avLst>
                <a:gd name="adj1" fmla="val 34310"/>
                <a:gd name="adj2" fmla="val 78011"/>
                <a:gd name="adj3" fmla="val 16667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hầm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Hầm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19209B2D-3607-347A-D53A-BD864C4243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4767673"/>
                </p:ext>
              </p:extLst>
            </p:nvPr>
          </p:nvGraphicFramePr>
          <p:xfrm>
            <a:off x="6259412" y="2987744"/>
            <a:ext cx="927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27000" imgH="330120" progId="Equation.DSMT4">
                    <p:embed/>
                  </p:oleObj>
                </mc:Choice>
                <mc:Fallback>
                  <p:oleObj name="Equation" r:id="rId3" imgW="9270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59412" y="2987744"/>
                          <a:ext cx="9271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59E4561-31E1-0A59-EB6B-D9CB90878A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3189208"/>
                </p:ext>
              </p:extLst>
            </p:nvPr>
          </p:nvGraphicFramePr>
          <p:xfrm>
            <a:off x="3705888" y="3297588"/>
            <a:ext cx="5080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07960" imgH="583920" progId="Equation.DSMT4">
                    <p:embed/>
                  </p:oleObj>
                </mc:Choice>
                <mc:Fallback>
                  <p:oleObj name="Equation" r:id="rId5" imgW="50796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05888" y="3297588"/>
                          <a:ext cx="5080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70">
            <a:extLst>
              <a:ext uri="{FF2B5EF4-FFF2-40B4-BE49-F238E27FC236}">
                <a16:creationId xmlns:a16="http://schemas.microsoft.com/office/drawing/2014/main" id="{096B78D3-F030-4786-A5F1-612A95E224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554" y="3281876"/>
            <a:ext cx="2073884" cy="17848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E404E5B-5643-D673-C529-66C9E35048BE}"/>
              </a:ext>
            </a:extLst>
          </p:cNvPr>
          <p:cNvGrpSpPr/>
          <p:nvPr/>
        </p:nvGrpSpPr>
        <p:grpSpPr>
          <a:xfrm>
            <a:off x="6927" y="3922420"/>
            <a:ext cx="5412239" cy="1198345"/>
            <a:chOff x="0" y="3810794"/>
            <a:chExt cx="5412239" cy="1198345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EC9B7DDE-297E-3F25-41AC-0E723660C130}"/>
                </a:ext>
              </a:extLst>
            </p:cNvPr>
            <p:cNvSpPr/>
            <p:nvPr/>
          </p:nvSpPr>
          <p:spPr>
            <a:xfrm>
              <a:off x="0" y="3810794"/>
              <a:ext cx="5412239" cy="119834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508903-EA3D-9F56-B6CF-B9788695937C}"/>
                </a:ext>
              </a:extLst>
            </p:cNvPr>
            <p:cNvSpPr txBox="1"/>
            <p:nvPr/>
          </p:nvSpPr>
          <p:spPr>
            <a:xfrm>
              <a:off x="1078155" y="4057505"/>
              <a:ext cx="35761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đèo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 ki-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100" b="1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1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985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1537</Words>
  <Application>Microsoft Office PowerPoint</Application>
  <PresentationFormat>On-screen Show (16:9)</PresentationFormat>
  <Paragraphs>161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Vân Anh</cp:lastModifiedBy>
  <cp:revision>294</cp:revision>
  <dcterms:created xsi:type="dcterms:W3CDTF">2021-07-22T17:31:00Z</dcterms:created>
  <dcterms:modified xsi:type="dcterms:W3CDTF">2023-05-31T08:19:06Z</dcterms:modified>
</cp:coreProperties>
</file>