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f897aac5bf9c42ec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347" r:id="rId3"/>
    <p:sldId id="348" r:id="rId4"/>
    <p:sldId id="349" r:id="rId5"/>
    <p:sldId id="266" r:id="rId6"/>
    <p:sldId id="353" r:id="rId7"/>
    <p:sldId id="343" r:id="rId8"/>
    <p:sldId id="344" r:id="rId9"/>
    <p:sldId id="361" r:id="rId10"/>
    <p:sldId id="351" r:id="rId11"/>
    <p:sldId id="352" r:id="rId12"/>
    <p:sldId id="362" r:id="rId13"/>
    <p:sldId id="355" r:id="rId14"/>
    <p:sldId id="356" r:id="rId15"/>
    <p:sldId id="363" r:id="rId16"/>
    <p:sldId id="340" r:id="rId17"/>
    <p:sldId id="357" r:id="rId18"/>
    <p:sldId id="359" r:id="rId19"/>
    <p:sldId id="360" r:id="rId20"/>
    <p:sldId id="341" r:id="rId21"/>
    <p:sldId id="342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Nunito" pitchFamily="2" charset="-93"/>
      <p:regular r:id="rId34"/>
      <p:bold r:id="rId35"/>
      <p:italic r:id="rId36"/>
      <p:boldItalic r:id="rId37"/>
    </p:embeddedFont>
    <p:embeddedFont>
      <p:font typeface="Odibee Sans" panose="020B0604020202020204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rường Giang (Quản lý Nam Hồng)" initials="NTG(lNH" lastIdx="1" clrIdx="0">
    <p:extLst>
      <p:ext uri="{19B8F6BF-5375-455C-9EA6-DF929625EA0E}">
        <p15:presenceInfo xmlns:p15="http://schemas.microsoft.com/office/powerpoint/2012/main" userId="Nguyễn Trường Giang (Quản lý Nam Hồng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366613-6FB8-42C9-9DE6-BB8D002EEF47}">
  <a:tblStyle styleId="{D9366613-6FB8-42C9-9DE6-BB8D002EEF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195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866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8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8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0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828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0" r:id="rId2"/>
    <p:sldLayoutId id="2147483658" r:id="rId3"/>
    <p:sldLayoutId id="2147483662" r:id="rId4"/>
    <p:sldLayoutId id="2147483681" r:id="rId5"/>
    <p:sldLayoutId id="2147483672" r:id="rId6"/>
    <p:sldLayoutId id="2147483673" r:id="rId7"/>
    <p:sldLayoutId id="2147483674" r:id="rId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3.wmf"/><Relationship Id="rId21" Type="http://schemas.openxmlformats.org/officeDocument/2006/relationships/image" Target="../media/image3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7.wmf"/><Relationship Id="rId24" Type="http://schemas.openxmlformats.org/officeDocument/2006/relationships/image" Target="../media/image29.png"/><Relationship Id="rId5" Type="http://schemas.openxmlformats.org/officeDocument/2006/relationships/image" Target="../media/image24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1.wmf"/><Relationship Id="rId18" Type="http://schemas.openxmlformats.org/officeDocument/2006/relationships/image" Target="../media/image29.png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2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7.wmf"/><Relationship Id="rId5" Type="http://schemas.openxmlformats.org/officeDocument/2006/relationships/image" Target="../media/image36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8.wmf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1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8.png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18.png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image" Target="../media/image58.png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9.wmf"/><Relationship Id="rId7" Type="http://schemas.openxmlformats.org/officeDocument/2006/relationships/oleObject" Target="../embeddings/oleObject65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1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TẬP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Q CÁC SỐ </a:t>
            </a:r>
            <a:r>
              <a:rPr lang="e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 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" y="838161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4A72FC76-E248-4E41-AA4A-BAD3F198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" y="1388369"/>
            <a:ext cx="8793480" cy="3062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&lt; b hay b &gt; a</a:t>
            </a: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&lt;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&lt; 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&lt; c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2221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" y="1281689"/>
            <a:ext cx="8976360" cy="3336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6793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47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so sánh hai số hữu 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37985"/>
              </p:ext>
            </p:extLst>
          </p:nvPr>
        </p:nvGraphicFramePr>
        <p:xfrm>
          <a:off x="481648" y="1741170"/>
          <a:ext cx="815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457200" progId="Equation.DSMT4">
                  <p:embed/>
                </p:oleObj>
              </mc:Choice>
              <mc:Fallback>
                <p:oleObj name="Equation" r:id="rId2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8" y="1741170"/>
                        <a:ext cx="81597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43626"/>
              </p:ext>
            </p:extLst>
          </p:nvPr>
        </p:nvGraphicFramePr>
        <p:xfrm>
          <a:off x="3944674" y="1882321"/>
          <a:ext cx="1111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15640" progId="Equation.DSMT4">
                  <p:embed/>
                </p:oleObj>
              </mc:Choice>
              <mc:Fallback>
                <p:oleObj name="Equation" r:id="rId4" imgW="64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674" y="1882321"/>
                        <a:ext cx="1111250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5801" y="1280559"/>
            <a:ext cx="4186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HĐ4: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73796"/>
              </p:ext>
            </p:extLst>
          </p:nvPr>
        </p:nvGraphicFramePr>
        <p:xfrm>
          <a:off x="6947853" y="1852031"/>
          <a:ext cx="841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15640" progId="Equation.DSMT4">
                  <p:embed/>
                </p:oleObj>
              </mc:Choice>
              <mc:Fallback>
                <p:oleObj name="Equation" r:id="rId6" imgW="583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7853" y="1852031"/>
                        <a:ext cx="841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71055"/>
              </p:ext>
            </p:extLst>
          </p:nvPr>
        </p:nvGraphicFramePr>
        <p:xfrm>
          <a:off x="1696085" y="1734820"/>
          <a:ext cx="428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457200" progId="Equation.DSMT4">
                  <p:embed/>
                </p:oleObj>
              </mc:Choice>
              <mc:Fallback>
                <p:oleObj name="Equation" r:id="rId8" imgW="25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85" y="1734820"/>
                        <a:ext cx="4286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43396"/>
              </p:ext>
            </p:extLst>
          </p:nvPr>
        </p:nvGraphicFramePr>
        <p:xfrm>
          <a:off x="5751025" y="1898196"/>
          <a:ext cx="5889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215640" progId="Equation.DSMT4">
                  <p:embed/>
                </p:oleObj>
              </mc:Choice>
              <mc:Fallback>
                <p:oleObj name="Equation" r:id="rId10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025" y="1898196"/>
                        <a:ext cx="588962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22643"/>
              </p:ext>
            </p:extLst>
          </p:nvPr>
        </p:nvGraphicFramePr>
        <p:xfrm>
          <a:off x="8350250" y="1612001"/>
          <a:ext cx="3651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457200" progId="Equation.DSMT4">
                  <p:embed/>
                </p:oleObj>
              </mc:Choice>
              <mc:Fallback>
                <p:oleObj name="Equation" r:id="rId12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50250" y="1612001"/>
                        <a:ext cx="365125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6820" y="186771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1479" y="18101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9305" y="173441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95" y="3282086"/>
            <a:ext cx="1600200" cy="1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6793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47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so sánh hai số hữu 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94173"/>
              </p:ext>
            </p:extLst>
          </p:nvPr>
        </p:nvGraphicFramePr>
        <p:xfrm>
          <a:off x="481648" y="1741170"/>
          <a:ext cx="815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457200" progId="Equation.DSMT4">
                  <p:embed/>
                </p:oleObj>
              </mc:Choice>
              <mc:Fallback>
                <p:oleObj name="Equation" r:id="rId2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8" y="1741170"/>
                        <a:ext cx="81597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10772"/>
              </p:ext>
            </p:extLst>
          </p:nvPr>
        </p:nvGraphicFramePr>
        <p:xfrm>
          <a:off x="3944674" y="1882321"/>
          <a:ext cx="1111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15640" progId="Equation.DSMT4">
                  <p:embed/>
                </p:oleObj>
              </mc:Choice>
              <mc:Fallback>
                <p:oleObj name="Equation" r:id="rId4" imgW="64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674" y="1882321"/>
                        <a:ext cx="1111250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5801" y="1280559"/>
            <a:ext cx="4186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HĐ4: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8069"/>
              </p:ext>
            </p:extLst>
          </p:nvPr>
        </p:nvGraphicFramePr>
        <p:xfrm>
          <a:off x="6947853" y="1852031"/>
          <a:ext cx="841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15640" progId="Equation.DSMT4">
                  <p:embed/>
                </p:oleObj>
              </mc:Choice>
              <mc:Fallback>
                <p:oleObj name="Equation" r:id="rId6" imgW="583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7853" y="1852031"/>
                        <a:ext cx="841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41609"/>
              </p:ext>
            </p:extLst>
          </p:nvPr>
        </p:nvGraphicFramePr>
        <p:xfrm>
          <a:off x="1696085" y="1734820"/>
          <a:ext cx="428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457200" progId="Equation.DSMT4">
                  <p:embed/>
                </p:oleObj>
              </mc:Choice>
              <mc:Fallback>
                <p:oleObj name="Equation" r:id="rId8" imgW="25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85" y="1734820"/>
                        <a:ext cx="4286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18775"/>
              </p:ext>
            </p:extLst>
          </p:nvPr>
        </p:nvGraphicFramePr>
        <p:xfrm>
          <a:off x="5751025" y="1898196"/>
          <a:ext cx="5889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215640" progId="Equation.DSMT4">
                  <p:embed/>
                </p:oleObj>
              </mc:Choice>
              <mc:Fallback>
                <p:oleObj name="Equation" r:id="rId10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025" y="1898196"/>
                        <a:ext cx="588962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37348"/>
              </p:ext>
            </p:extLst>
          </p:nvPr>
        </p:nvGraphicFramePr>
        <p:xfrm>
          <a:off x="8350250" y="1612001"/>
          <a:ext cx="3651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457200" progId="Equation.DSMT4">
                  <p:embed/>
                </p:oleObj>
              </mc:Choice>
              <mc:Fallback>
                <p:oleObj name="Equation" r:id="rId12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50250" y="1612001"/>
                        <a:ext cx="365125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6820" y="186771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1479" y="18101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9305" y="173441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46562" y="2514047"/>
            <a:ext cx="798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70393"/>
              </p:ext>
            </p:extLst>
          </p:nvPr>
        </p:nvGraphicFramePr>
        <p:xfrm>
          <a:off x="1356910" y="2311835"/>
          <a:ext cx="26130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457200" progId="Equation.DSMT4">
                  <p:embed/>
                </p:oleObj>
              </mc:Choice>
              <mc:Fallback>
                <p:oleObj name="Equation" r:id="rId14" imgW="1523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910" y="2311835"/>
                        <a:ext cx="2613025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7573"/>
              </p:ext>
            </p:extLst>
          </p:nvPr>
        </p:nvGraphicFramePr>
        <p:xfrm>
          <a:off x="4250801" y="2375433"/>
          <a:ext cx="26146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457200" progId="Equation.DSMT4">
                  <p:embed/>
                </p:oleObj>
              </mc:Choice>
              <mc:Fallback>
                <p:oleObj name="Equation" r:id="rId16" imgW="1688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01" y="2375433"/>
                        <a:ext cx="2614613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58145"/>
              </p:ext>
            </p:extLst>
          </p:nvPr>
        </p:nvGraphicFramePr>
        <p:xfrm>
          <a:off x="1333501" y="3466316"/>
          <a:ext cx="5509259" cy="83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77880" imgH="457200" progId="Equation.DSMT4">
                  <p:embed/>
                </p:oleObj>
              </mc:Choice>
              <mc:Fallback>
                <p:oleObj name="Equation" r:id="rId18" imgW="337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1" y="3466316"/>
                        <a:ext cx="5509259" cy="830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74209"/>
              </p:ext>
            </p:extLst>
          </p:nvPr>
        </p:nvGraphicFramePr>
        <p:xfrm>
          <a:off x="1462405" y="4316412"/>
          <a:ext cx="3109595" cy="7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92160" imgH="457200" progId="Equation.DSMT4">
                  <p:embed/>
                </p:oleObj>
              </mc:Choice>
              <mc:Fallback>
                <p:oleObj name="Equation" r:id="rId20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405" y="4316412"/>
                        <a:ext cx="3109595" cy="7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97696"/>
              </p:ext>
            </p:extLst>
          </p:nvPr>
        </p:nvGraphicFramePr>
        <p:xfrm>
          <a:off x="1396256" y="3156166"/>
          <a:ext cx="2069048" cy="39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440" imgH="215640" progId="Equation.DSMT4">
                  <p:embed/>
                </p:oleObj>
              </mc:Choice>
              <mc:Fallback>
                <p:oleObj name="Equation" r:id="rId22" imgW="1117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6256" y="3156166"/>
                        <a:ext cx="2069048" cy="399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95" y="3282086"/>
            <a:ext cx="1600200" cy="1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6793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47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so sánh hai số hữu 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" y="1426696"/>
            <a:ext cx="8554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8231" y="1300133"/>
            <a:ext cx="8747760" cy="2513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6793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47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so sánh hai số hữu 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15999"/>
              </p:ext>
            </p:extLst>
          </p:nvPr>
        </p:nvGraphicFramePr>
        <p:xfrm>
          <a:off x="1525588" y="1756863"/>
          <a:ext cx="11398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15640" progId="Equation.DSMT4">
                  <p:embed/>
                </p:oleObj>
              </mc:Choice>
              <mc:Fallback>
                <p:oleObj name="Equation" r:id="rId2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756863"/>
                        <a:ext cx="113982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668"/>
              </p:ext>
            </p:extLst>
          </p:nvPr>
        </p:nvGraphicFramePr>
        <p:xfrm>
          <a:off x="5087938" y="1490163"/>
          <a:ext cx="9080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490163"/>
                        <a:ext cx="908050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15288"/>
              </p:ext>
            </p:extLst>
          </p:nvPr>
        </p:nvGraphicFramePr>
        <p:xfrm>
          <a:off x="6573520" y="1737678"/>
          <a:ext cx="657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15640" progId="Equation.DSMT4">
                  <p:embed/>
                </p:oleObj>
              </mc:Choice>
              <mc:Fallback>
                <p:oleObj name="Equation" r:id="rId6" imgW="457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3520" y="1737678"/>
                        <a:ext cx="6572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7745" y="1208226"/>
            <a:ext cx="467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44001"/>
              </p:ext>
            </p:extLst>
          </p:nvPr>
        </p:nvGraphicFramePr>
        <p:xfrm>
          <a:off x="3177912" y="1729217"/>
          <a:ext cx="812736" cy="38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15640" progId="Equation.DSMT4">
                  <p:embed/>
                </p:oleObj>
              </mc:Choice>
              <mc:Fallback>
                <p:oleObj name="Equation" r:id="rId8" imgW="457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7912" y="1729217"/>
                        <a:ext cx="812736" cy="38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983663" y="1674736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665671" y="1651344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95" y="3282086"/>
            <a:ext cx="1600200" cy="1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6793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E7E4888-F6D9-49BA-B886-51B3FC98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47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so sánh hai số hữu 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67425"/>
              </p:ext>
            </p:extLst>
          </p:nvPr>
        </p:nvGraphicFramePr>
        <p:xfrm>
          <a:off x="1525588" y="1756863"/>
          <a:ext cx="11398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15640" progId="Equation.DSMT4">
                  <p:embed/>
                </p:oleObj>
              </mc:Choice>
              <mc:Fallback>
                <p:oleObj name="Equation" r:id="rId2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756863"/>
                        <a:ext cx="113982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17391"/>
              </p:ext>
            </p:extLst>
          </p:nvPr>
        </p:nvGraphicFramePr>
        <p:xfrm>
          <a:off x="5087938" y="1490163"/>
          <a:ext cx="9080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490163"/>
                        <a:ext cx="908050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76154"/>
              </p:ext>
            </p:extLst>
          </p:nvPr>
        </p:nvGraphicFramePr>
        <p:xfrm>
          <a:off x="1888410" y="2691073"/>
          <a:ext cx="46609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640" imgH="457200" progId="Equation.DSMT4">
                  <p:embed/>
                </p:oleObj>
              </mc:Choice>
              <mc:Fallback>
                <p:oleObj name="Equation" r:id="rId6" imgW="271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410" y="2691073"/>
                        <a:ext cx="4660900" cy="785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25924"/>
              </p:ext>
            </p:extLst>
          </p:nvPr>
        </p:nvGraphicFramePr>
        <p:xfrm>
          <a:off x="2515235" y="4373823"/>
          <a:ext cx="31861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457200" progId="Equation.DSMT4">
                  <p:embed/>
                </p:oleObj>
              </mc:Choice>
              <mc:Fallback>
                <p:oleObj name="Equation" r:id="rId8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35" y="4373823"/>
                        <a:ext cx="3186113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18436" y="2018009"/>
            <a:ext cx="798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05975"/>
              </p:ext>
            </p:extLst>
          </p:nvPr>
        </p:nvGraphicFramePr>
        <p:xfrm>
          <a:off x="6573520" y="1737678"/>
          <a:ext cx="6572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15640" progId="Equation.DSMT4">
                  <p:embed/>
                </p:oleObj>
              </mc:Choice>
              <mc:Fallback>
                <p:oleObj name="Equation" r:id="rId10" imgW="457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3520" y="1737678"/>
                        <a:ext cx="6572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34736"/>
              </p:ext>
            </p:extLst>
          </p:nvPr>
        </p:nvGraphicFramePr>
        <p:xfrm>
          <a:off x="1855824" y="2191198"/>
          <a:ext cx="2327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215640" progId="Equation.DSMT4">
                  <p:embed/>
                </p:oleObj>
              </mc:Choice>
              <mc:Fallback>
                <p:oleObj name="Equation" r:id="rId12" imgW="1257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55824" y="2191198"/>
                        <a:ext cx="2327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7745" y="1208226"/>
            <a:ext cx="467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46370"/>
              </p:ext>
            </p:extLst>
          </p:nvPr>
        </p:nvGraphicFramePr>
        <p:xfrm>
          <a:off x="3177912" y="1729217"/>
          <a:ext cx="812736" cy="38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15640" progId="Equation.DSMT4">
                  <p:embed/>
                </p:oleObj>
              </mc:Choice>
              <mc:Fallback>
                <p:oleObj name="Equation" r:id="rId14" imgW="457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7912" y="1729217"/>
                        <a:ext cx="812736" cy="38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983663" y="1674736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665671" y="1651344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70700"/>
              </p:ext>
            </p:extLst>
          </p:nvPr>
        </p:nvGraphicFramePr>
        <p:xfrm>
          <a:off x="2768600" y="3517900"/>
          <a:ext cx="22240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457200" progId="Equation.DSMT4">
                  <p:embed/>
                </p:oleObj>
              </mc:Choice>
              <mc:Fallback>
                <p:oleObj name="Equation" r:id="rId16" imgW="1384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68600" y="3517900"/>
                        <a:ext cx="2224088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55" y="3282086"/>
            <a:ext cx="1600200" cy="1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517961"/>
            <a:ext cx="467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Minh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79120" y="748793"/>
            <a:ext cx="7985760" cy="3253452"/>
          </a:xfrm>
          <a:prstGeom prst="cloudCallout">
            <a:avLst/>
          </a:prstGeom>
          <a:solidFill>
            <a:schemeClr val="accent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a, b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trục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ngang.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&lt; b,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770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376496"/>
            <a:ext cx="4324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738" y="2194560"/>
            <a:ext cx="8362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ngang,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&lt; 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 &gt; x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bên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&lt; 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&gt; 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" y="2042160"/>
            <a:ext cx="8747760" cy="2225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28339"/>
              </p:ext>
            </p:extLst>
          </p:nvPr>
        </p:nvGraphicFramePr>
        <p:xfrm>
          <a:off x="1071148" y="1271273"/>
          <a:ext cx="792088" cy="36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138" imgH="177569" progId="Equation.DSMT4">
                  <p:embed/>
                </p:oleObj>
              </mc:Choice>
              <mc:Fallback>
                <p:oleObj name="Equation" r:id="rId2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148" y="1271273"/>
                        <a:ext cx="792088" cy="369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1068" y="123817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746561"/>
            <a:ext cx="467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Minh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737474"/>
              </p:ext>
            </p:extLst>
          </p:nvPr>
        </p:nvGraphicFramePr>
        <p:xfrm>
          <a:off x="6789103" y="387350"/>
          <a:ext cx="12477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57200" progId="Equation.DSMT4">
                  <p:embed/>
                </p:oleObj>
              </mc:Choice>
              <mc:Fallback>
                <p:oleObj name="Equation" r:id="rId2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103" y="387350"/>
                        <a:ext cx="124777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59928"/>
              </p:ext>
            </p:extLst>
          </p:nvPr>
        </p:nvGraphicFramePr>
        <p:xfrm>
          <a:off x="5437188" y="2981326"/>
          <a:ext cx="1542732" cy="68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2981326"/>
                        <a:ext cx="1542732" cy="687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55233"/>
              </p:ext>
            </p:extLst>
          </p:nvPr>
        </p:nvGraphicFramePr>
        <p:xfrm>
          <a:off x="2640013" y="3689350"/>
          <a:ext cx="18113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57200" progId="Equation.DSMT4">
                  <p:embed/>
                </p:oleObj>
              </mc:Choice>
              <mc:Fallback>
                <p:oleObj name="Equation" r:id="rId6" imgW="116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689350"/>
                        <a:ext cx="1811337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883" y="531329"/>
            <a:ext cx="7012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56736"/>
              </p:ext>
            </p:extLst>
          </p:nvPr>
        </p:nvGraphicFramePr>
        <p:xfrm>
          <a:off x="2544763" y="2981325"/>
          <a:ext cx="20002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457200" progId="Equation.DSMT4">
                  <p:embed/>
                </p:oleObj>
              </mc:Choice>
              <mc:Fallback>
                <p:oleObj name="Equation" r:id="rId8" imgW="1244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4763" y="2981325"/>
                        <a:ext cx="20002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4282" y="1031854"/>
            <a:ext cx="859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3639" y="3064590"/>
            <a:ext cx="1567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Ta có: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67435" y="3098390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18323" y="4343111"/>
            <a:ext cx="7142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số đã cho được sắp xếp theo thứ tự tăng dần là: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75257"/>
              </p:ext>
            </p:extLst>
          </p:nvPr>
        </p:nvGraphicFramePr>
        <p:xfrm>
          <a:off x="7529513" y="4213225"/>
          <a:ext cx="11382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457200" progId="Equation.DSMT4">
                  <p:embed/>
                </p:oleObj>
              </mc:Choice>
              <mc:Fallback>
                <p:oleObj name="Equation" r:id="rId10" imgW="749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29513" y="4213225"/>
                        <a:ext cx="1138237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27667"/>
              </p:ext>
            </p:extLst>
          </p:nvPr>
        </p:nvGraphicFramePr>
        <p:xfrm>
          <a:off x="2265680" y="1380808"/>
          <a:ext cx="370840" cy="6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457200" progId="Equation.DSMT4">
                  <p:embed/>
                </p:oleObj>
              </mc:Choice>
              <mc:Fallback>
                <p:oleObj name="Equation" r:id="rId12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65680" y="1380808"/>
                        <a:ext cx="370840" cy="6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00712" y="1885294"/>
            <a:ext cx="8382000" cy="1018581"/>
            <a:chOff x="673152" y="2433934"/>
            <a:chExt cx="8382000" cy="1018581"/>
          </a:xfrm>
        </p:grpSpPr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66482FA1-B97D-42C6-AF9A-666085B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152" y="2939844"/>
              <a:ext cx="8382000" cy="158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id="{8583C49B-B089-4554-8F59-BCC19A69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377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82010B65-FEE2-47EC-80FE-89453FEDD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3612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id="{B689378F-050A-4453-AAC3-12D0D32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812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13EA6451-E340-43E5-A37D-7A1A72926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F8FC539E-EE67-4761-AFB8-A1F91E12A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6915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0">
              <a:extLst>
                <a:ext uri="{FF2B5EF4-FFF2-40B4-BE49-F238E27FC236}">
                  <a16:creationId xmlns:a16="http://schemas.microsoft.com/office/drawing/2014/main" id="{CE416468-5C7F-4736-AD92-279574907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0727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8627" y="2895600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0616" y="2990850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98227" y="2971800"/>
              <a:ext cx="56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2577" y="2433935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41027" y="2433934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00423" y="2895600"/>
              <a:ext cx="56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-2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26883" y="260292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61960" y="2701655"/>
            <a:ext cx="1496339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475" y="2838522"/>
            <a:ext cx="89777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Do                        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-2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 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894308"/>
              </p:ext>
            </p:extLst>
          </p:nvPr>
        </p:nvGraphicFramePr>
        <p:xfrm>
          <a:off x="1049338" y="2978468"/>
          <a:ext cx="16144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57200" progId="Equation.DSMT4">
                  <p:embed/>
                </p:oleObj>
              </mc:Choice>
              <mc:Fallback>
                <p:oleObj name="Equation" r:id="rId2" imgW="95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978468"/>
                        <a:ext cx="16144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96412"/>
              </p:ext>
            </p:extLst>
          </p:nvPr>
        </p:nvGraphicFramePr>
        <p:xfrm>
          <a:off x="3959860" y="3019743"/>
          <a:ext cx="4460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457200" progId="Equation.DSMT4">
                  <p:embed/>
                </p:oleObj>
              </mc:Choice>
              <mc:Fallback>
                <p:oleObj name="Equation" r:id="rId4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9860" y="3019743"/>
                        <a:ext cx="446088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96600"/>
              </p:ext>
            </p:extLst>
          </p:nvPr>
        </p:nvGraphicFramePr>
        <p:xfrm>
          <a:off x="6789103" y="387350"/>
          <a:ext cx="12477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57200" progId="Equation.DSMT4">
                  <p:embed/>
                </p:oleObj>
              </mc:Choice>
              <mc:Fallback>
                <p:oleObj name="Equation" r:id="rId6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103" y="387350"/>
                        <a:ext cx="124777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6883" y="531329"/>
            <a:ext cx="7012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322" y="1031854"/>
            <a:ext cx="859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8067"/>
              </p:ext>
            </p:extLst>
          </p:nvPr>
        </p:nvGraphicFramePr>
        <p:xfrm>
          <a:off x="2265680" y="1380808"/>
          <a:ext cx="370840" cy="6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457200" progId="Equation.DSMT4">
                  <p:embed/>
                </p:oleObj>
              </mc:Choice>
              <mc:Fallback>
                <p:oleObj name="Equation" r:id="rId8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65680" y="1380808"/>
                        <a:ext cx="370840" cy="6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00712" y="1839574"/>
            <a:ext cx="8382000" cy="1018581"/>
            <a:chOff x="673152" y="2433934"/>
            <a:chExt cx="8382000" cy="1018581"/>
          </a:xfrm>
        </p:grpSpPr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66482FA1-B97D-42C6-AF9A-666085B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152" y="2939844"/>
              <a:ext cx="8382000" cy="158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8583C49B-B089-4554-8F59-BCC19A69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377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3">
              <a:extLst>
                <a:ext uri="{FF2B5EF4-FFF2-40B4-BE49-F238E27FC236}">
                  <a16:creationId xmlns:a16="http://schemas.microsoft.com/office/drawing/2014/main" id="{82010B65-FEE2-47EC-80FE-89453FEDD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3612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B689378F-050A-4453-AAC3-12D0D32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812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13EA6451-E340-43E5-A37D-7A1A72926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F8FC539E-EE67-4761-AFB8-A1F91E12A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6915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0">
              <a:extLst>
                <a:ext uri="{FF2B5EF4-FFF2-40B4-BE49-F238E27FC236}">
                  <a16:creationId xmlns:a16="http://schemas.microsoft.com/office/drawing/2014/main" id="{CE416468-5C7F-4736-AD92-279574907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0727" y="28956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98627" y="2895600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80616" y="2990850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98227" y="2971800"/>
              <a:ext cx="56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2577" y="2433935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41027" y="2433934"/>
              <a:ext cx="335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00423" y="2895600"/>
              <a:ext cx="56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-2</a:t>
              </a:r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45296"/>
              </p:ext>
            </p:extLst>
          </p:nvPr>
        </p:nvGraphicFramePr>
        <p:xfrm>
          <a:off x="6174496" y="4479334"/>
          <a:ext cx="370840" cy="6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457200" progId="Equation.DSMT4">
                  <p:embed/>
                </p:oleObj>
              </mc:Choice>
              <mc:Fallback>
                <p:oleObj name="Equation" r:id="rId10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74496" y="4479334"/>
                        <a:ext cx="370840" cy="6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61959" y="13991"/>
            <a:ext cx="1496339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509957" y="2727960"/>
            <a:ext cx="3340974" cy="182738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29" b="-1229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1292" y="812584"/>
            <a:ext cx="9030624" cy="45719"/>
          </a:xfrm>
          <a:prstGeom prst="rect">
            <a:avLst/>
          </a:prstGeom>
          <a:solidFill>
            <a:srgbClr val="F17A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15"/>
          <p:cNvSpPr/>
          <p:nvPr/>
        </p:nvSpPr>
        <p:spPr>
          <a:xfrm flipV="1">
            <a:off x="8850931" y="-2"/>
            <a:ext cx="306569" cy="1310861"/>
          </a:xfrm>
          <a:prstGeom prst="rect">
            <a:avLst/>
          </a:prstGeom>
          <a:solidFill>
            <a:srgbClr val="1BA4E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7620000" y="4616308"/>
            <a:ext cx="1510685" cy="351932"/>
          </a:xfrm>
          <a:prstGeom prst="rect">
            <a:avLst/>
          </a:prstGeom>
          <a:solidFill>
            <a:srgbClr val="F17A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83DB5-94D2-4367-9F71-5B4B4B11EBBF}"/>
              </a:ext>
            </a:extLst>
          </p:cNvPr>
          <p:cNvSpPr/>
          <p:nvPr/>
        </p:nvSpPr>
        <p:spPr>
          <a:xfrm>
            <a:off x="906477" y="853660"/>
            <a:ext cx="64323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F17A1A"/>
                </a:solidFill>
                <a:effectLst>
                  <a:outerShdw blurRad="12700" dist="38100" dir="2700000" algn="tl" rotWithShape="0">
                    <a:srgbClr val="F17A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2E5281-CBD3-4945-A687-D417B318743E}"/>
              </a:ext>
            </a:extLst>
          </p:cNvPr>
          <p:cNvSpPr/>
          <p:nvPr/>
        </p:nvSpPr>
        <p:spPr>
          <a:xfrm flipH="1">
            <a:off x="620892" y="3232808"/>
            <a:ext cx="3681632" cy="166425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292" b="-6292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43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06950"/>
              </p:ext>
            </p:extLst>
          </p:nvPr>
        </p:nvGraphicFramePr>
        <p:xfrm>
          <a:off x="7156013" y="387990"/>
          <a:ext cx="1398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457200" progId="Equation.DSMT4">
                  <p:embed/>
                </p:oleObj>
              </mc:Choice>
              <mc:Fallback>
                <p:oleObj name="Equation" r:id="rId2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013" y="387990"/>
                        <a:ext cx="1398587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0778"/>
              </p:ext>
            </p:extLst>
          </p:nvPr>
        </p:nvGraphicFramePr>
        <p:xfrm>
          <a:off x="5609561" y="2981465"/>
          <a:ext cx="14160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57200" progId="Equation.DSMT4">
                  <p:embed/>
                </p:oleObj>
              </mc:Choice>
              <mc:Fallback>
                <p:oleObj name="Equation" r:id="rId4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561" y="2981465"/>
                        <a:ext cx="1416050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45153"/>
              </p:ext>
            </p:extLst>
          </p:nvPr>
        </p:nvGraphicFramePr>
        <p:xfrm>
          <a:off x="2572385" y="3689668"/>
          <a:ext cx="19478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57200" progId="Equation.DSMT4">
                  <p:embed/>
                </p:oleObj>
              </mc:Choice>
              <mc:Fallback>
                <p:oleObj name="Equation" r:id="rId6" imgW="1257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385" y="3689668"/>
                        <a:ext cx="1947863" cy="70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883" y="531329"/>
            <a:ext cx="7012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85453"/>
              </p:ext>
            </p:extLst>
          </p:nvPr>
        </p:nvGraphicFramePr>
        <p:xfrm>
          <a:off x="2199323" y="2981643"/>
          <a:ext cx="26939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457200" progId="Equation.DSMT4">
                  <p:embed/>
                </p:oleObj>
              </mc:Choice>
              <mc:Fallback>
                <p:oleObj name="Equation" r:id="rId8" imgW="1676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9323" y="2981643"/>
                        <a:ext cx="2693987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4282" y="1092814"/>
            <a:ext cx="859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3639" y="3064590"/>
            <a:ext cx="1567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Ta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67435" y="3098390"/>
            <a:ext cx="92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18323" y="4343111"/>
            <a:ext cx="7142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số đã cho được sắp xếp theo thứ tự tăng dần là: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78598"/>
              </p:ext>
            </p:extLst>
          </p:nvPr>
        </p:nvGraphicFramePr>
        <p:xfrm>
          <a:off x="7460477" y="4212632"/>
          <a:ext cx="1276206" cy="69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457200" progId="Equation.DSMT4">
                  <p:embed/>
                </p:oleObj>
              </mc:Choice>
              <mc:Fallback>
                <p:oleObj name="Equation" r:id="rId10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60477" y="4212632"/>
                        <a:ext cx="1276206" cy="69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77" name="Picture 16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1752152"/>
            <a:ext cx="8502866" cy="13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883" y="260292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43291" y="2602925"/>
            <a:ext cx="1496339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475" y="2940507"/>
            <a:ext cx="8977745" cy="21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Do                        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-2. 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57658"/>
              </p:ext>
            </p:extLst>
          </p:nvPr>
        </p:nvGraphicFramePr>
        <p:xfrm>
          <a:off x="975170" y="3024123"/>
          <a:ext cx="1765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457200" progId="Equation.DSMT4">
                  <p:embed/>
                </p:oleObj>
              </mc:Choice>
              <mc:Fallback>
                <p:oleObj name="Equation" r:id="rId2" imgW="1041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70" y="3024123"/>
                        <a:ext cx="1765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612712"/>
              </p:ext>
            </p:extLst>
          </p:nvPr>
        </p:nvGraphicFramePr>
        <p:xfrm>
          <a:off x="6774204" y="3004556"/>
          <a:ext cx="603786" cy="80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57200" progId="Equation.DSMT4">
                  <p:embed/>
                </p:oleObj>
              </mc:Choice>
              <mc:Fallback>
                <p:oleObj name="Equation" r:id="rId4" imgW="342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4204" y="3004556"/>
                        <a:ext cx="603786" cy="805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" y="1828352"/>
            <a:ext cx="8502866" cy="13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33555"/>
              </p:ext>
            </p:extLst>
          </p:nvPr>
        </p:nvGraphicFramePr>
        <p:xfrm>
          <a:off x="7156013" y="387990"/>
          <a:ext cx="1398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457200" progId="Equation.DSMT4">
                  <p:embed/>
                </p:oleObj>
              </mc:Choice>
              <mc:Fallback>
                <p:oleObj name="Equation" r:id="rId7" imgW="82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013" y="387990"/>
                        <a:ext cx="1398587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883" y="531329"/>
            <a:ext cx="7012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4282" y="1092814"/>
            <a:ext cx="8593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0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60" name="Google Shape;2260;p5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11700" y="789375"/>
                <a:ext cx="8520600" cy="477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endParaRPr dirty="0"/>
              </a:p>
            </p:txBody>
          </p:sp>
        </mc:Choice>
        <mc:Fallback xmlns="">
          <p:sp>
            <p:nvSpPr>
              <p:cNvPr id="2260" name="Google Shape;2260;p5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1700" y="789375"/>
                <a:ext cx="8520600" cy="477600"/>
              </a:xfrm>
              <a:prstGeom prst="rect">
                <a:avLst/>
              </a:prstGeom>
              <a:blipFill rotWithShape="1">
                <a:blip r:embed="rId3"/>
                <a:stretch>
                  <a:fillRect t="-37975" b="-58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2" name="Google Shape;2262;p52"/>
          <p:cNvSpPr/>
          <p:nvPr/>
        </p:nvSpPr>
        <p:spPr>
          <a:xfrm>
            <a:off x="1565797" y="1783412"/>
            <a:ext cx="968914" cy="839203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2264" name="Google Shape;2264;p52"/>
          <p:cNvSpPr/>
          <p:nvPr/>
        </p:nvSpPr>
        <p:spPr>
          <a:xfrm>
            <a:off x="4087507" y="1783413"/>
            <a:ext cx="969041" cy="839203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3"/>
                </a:lnTo>
                <a:lnTo>
                  <a:pt x="14439" y="50027"/>
                </a:lnTo>
                <a:lnTo>
                  <a:pt x="43328" y="50027"/>
                </a:lnTo>
                <a:lnTo>
                  <a:pt x="57767" y="25013"/>
                </a:lnTo>
                <a:lnTo>
                  <a:pt x="43328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2265" name="Google Shape;2265;p52"/>
          <p:cNvSpPr/>
          <p:nvPr/>
        </p:nvSpPr>
        <p:spPr>
          <a:xfrm>
            <a:off x="1193570" y="2205085"/>
            <a:ext cx="6756848" cy="741335"/>
          </a:xfrm>
          <a:custGeom>
            <a:avLst/>
            <a:gdLst/>
            <a:ahLst/>
            <a:cxnLst/>
            <a:rect l="l" t="t" r="r" b="b"/>
            <a:pathLst>
              <a:path w="285373" h="31310" fill="none" extrusionOk="0">
                <a:moveTo>
                  <a:pt x="285373" y="3317"/>
                </a:moveTo>
                <a:lnTo>
                  <a:pt x="269256" y="31309"/>
                </a:lnTo>
                <a:lnTo>
                  <a:pt x="233095" y="31309"/>
                </a:lnTo>
                <a:lnTo>
                  <a:pt x="215067" y="352"/>
                </a:lnTo>
                <a:lnTo>
                  <a:pt x="179426" y="352"/>
                </a:lnTo>
                <a:lnTo>
                  <a:pt x="161606" y="31218"/>
                </a:lnTo>
                <a:lnTo>
                  <a:pt x="125718" y="31309"/>
                </a:lnTo>
                <a:lnTo>
                  <a:pt x="107651" y="0"/>
                </a:lnTo>
                <a:lnTo>
                  <a:pt x="71490" y="0"/>
                </a:lnTo>
                <a:lnTo>
                  <a:pt x="53669" y="31075"/>
                </a:lnTo>
                <a:lnTo>
                  <a:pt x="18042" y="31075"/>
                </a:lnTo>
                <a:lnTo>
                  <a:pt x="0" y="118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2"/>
          <p:cNvSpPr/>
          <p:nvPr/>
        </p:nvSpPr>
        <p:spPr>
          <a:xfrm>
            <a:off x="6651882" y="1783411"/>
            <a:ext cx="969041" cy="839203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4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4"/>
                </a:lnTo>
                <a:lnTo>
                  <a:pt x="43329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7" name="Google Shape;2267;p52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1269775" y="3130351"/>
                <a:ext cx="1560900" cy="875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số hữu tỉ âm</a:t>
                </a:r>
              </a:p>
            </p:txBody>
          </p:sp>
        </mc:Choice>
        <mc:Fallback xmlns="">
          <p:sp>
            <p:nvSpPr>
              <p:cNvPr id="2267" name="Google Shape;2267;p5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1269775" y="3130351"/>
                <a:ext cx="1560900" cy="875100"/>
              </a:xfrm>
              <a:prstGeom prst="rect">
                <a:avLst/>
              </a:prstGeom>
              <a:blipFill>
                <a:blip r:embed="rId4"/>
                <a:stretch>
                  <a:fillRect r="-10938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267;p52"/>
              <p:cNvSpPr txBox="1">
                <a:spLocks/>
              </p:cNvSpPr>
              <p:nvPr/>
            </p:nvSpPr>
            <p:spPr>
              <a:xfrm>
                <a:off x="6355924" y="3103508"/>
                <a:ext cx="1560900" cy="87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unito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Nunito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defRPr>
                </a:lvl9pPr>
              </a:lstStyle>
              <a:p>
                <a:pPr marL="0" indent="0" algn="ctr">
                  <a:spcAft>
                    <a:spcPts val="1200"/>
                  </a:spcAft>
                  <a:buFont typeface="Nunito"/>
                  <a:buNone/>
                </a:pP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</a:rPr>
                  <a:t> là số hữu tỉ dương</a:t>
                </a:r>
              </a:p>
            </p:txBody>
          </p:sp>
        </mc:Choice>
        <mc:Fallback xmlns="">
          <p:sp>
            <p:nvSpPr>
              <p:cNvPr id="16" name="Google Shape;2267;p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24" y="3103508"/>
                <a:ext cx="1560900" cy="875100"/>
              </a:xfrm>
              <a:prstGeom prst="rect">
                <a:avLst/>
              </a:prstGeom>
              <a:blipFill>
                <a:blip r:embed="rId5"/>
                <a:stretch>
                  <a:fillRect r="-10547" b="-24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70644" y="3130351"/>
            <a:ext cx="280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3385" y="1925904"/>
                <a:ext cx="103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85" y="1925904"/>
                <a:ext cx="103368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55154" y="1951712"/>
                <a:ext cx="1032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54" y="1951712"/>
                <a:ext cx="103207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09620" y="1972179"/>
                <a:ext cx="12535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20" y="1972179"/>
                <a:ext cx="12535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 animBg="1"/>
      <p:bldP spid="2264" grpId="0" animBg="1"/>
      <p:bldP spid="2266" grpId="0" animBg="1"/>
      <p:bldP spid="2267" grpId="0" build="p"/>
      <p:bldP spid="16" grpId="0"/>
      <p:bldP spid="3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8D1E4-CF29-4B48-879C-60C80680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674" y="1535391"/>
            <a:ext cx="378238" cy="5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4326" eaLnBrk="0" hangingPunct="0">
              <a:spcBef>
                <a:spcPct val="0"/>
              </a:spcBef>
              <a:buNone/>
            </a:pPr>
            <a:r>
              <a:rPr lang="en-US" altLang="en-US" sz="2742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EABA7-94EC-41B0-A5C0-0B29131B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342" y="2557910"/>
            <a:ext cx="309570" cy="5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4326" eaLnBrk="0" hangingPunct="0">
              <a:spcBef>
                <a:spcPct val="0"/>
              </a:spcBef>
              <a:buNone/>
            </a:pPr>
            <a:r>
              <a:rPr lang="en-US" altLang="en-US" sz="2742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D8E6B-D373-437F-90F8-CDAD71E7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342" y="3343755"/>
            <a:ext cx="378238" cy="5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4326" eaLnBrk="0" hangingPunct="0">
              <a:spcBef>
                <a:spcPct val="0"/>
              </a:spcBef>
              <a:buNone/>
            </a:pPr>
            <a:r>
              <a:rPr lang="en-US" altLang="en-US" sz="2742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AC729-CC61-4537-B2FD-1F5996E1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241" y="4369561"/>
            <a:ext cx="378238" cy="5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4326" eaLnBrk="0" hangingPunct="0">
              <a:spcBef>
                <a:spcPct val="0"/>
              </a:spcBef>
              <a:buNone/>
            </a:pPr>
            <a:r>
              <a:rPr lang="en-US" altLang="en-US" sz="2742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E006465-FBEE-4C03-94ED-019F285EA515}"/>
              </a:ext>
            </a:extLst>
          </p:cNvPr>
          <p:cNvGrpSpPr>
            <a:grpSpLocks/>
          </p:cNvGrpSpPr>
          <p:nvPr/>
        </p:nvGrpSpPr>
        <p:grpSpPr bwMode="auto">
          <a:xfrm>
            <a:off x="0" y="629870"/>
            <a:ext cx="8881376" cy="4358591"/>
            <a:chOff x="-45897" y="349797"/>
            <a:chExt cx="9743473" cy="5677941"/>
          </a:xfrm>
        </p:grpSpPr>
        <p:sp>
          <p:nvSpPr>
            <p:cNvPr id="9" name="TextBox 50">
              <a:extLst>
                <a:ext uri="{FF2B5EF4-FFF2-40B4-BE49-F238E27FC236}">
                  <a16:creationId xmlns:a16="http://schemas.microsoft.com/office/drawing/2014/main" id="{617241E1-8C21-4A37-A361-C288F33B7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897" y="349797"/>
              <a:ext cx="9743473" cy="7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6432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953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1. Điền đúng (Đ), sai (S) cho các khẳng định sau:</a:t>
              </a:r>
            </a:p>
          </p:txBody>
        </p: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090BED4-8EC4-4D1A-AC1F-BA0506538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80" y="1457592"/>
              <a:ext cx="8176606" cy="833014"/>
              <a:chOff x="430180" y="1457592"/>
              <a:chExt cx="8176606" cy="833014"/>
            </a:xfrm>
          </p:grpSpPr>
          <p:sp>
            <p:nvSpPr>
              <p:cNvPr id="23" name="Rectangle: Rounded Corners 2">
                <a:extLst>
                  <a:ext uri="{FF2B5EF4-FFF2-40B4-BE49-F238E27FC236}">
                    <a16:creationId xmlns:a16="http://schemas.microsoft.com/office/drawing/2014/main" id="{06CE948D-79CE-4D92-9A88-D2616B7A770A}"/>
                  </a:ext>
                </a:extLst>
              </p:cNvPr>
              <p:cNvSpPr/>
              <p:nvPr/>
            </p:nvSpPr>
            <p:spPr>
              <a:xfrm>
                <a:off x="430927" y="1457977"/>
                <a:ext cx="8176239" cy="81287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  <a:alpha val="48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64326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2400" b="1" i="0" u="none" strike="noStrike" kern="0" cap="none" spc="0" normalizeH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nguyên âm nhỏ hơn số nguyên dương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24" name="Picture 24" descr="C:\Users\ADMIN\Desktop\11.png">
                <a:extLst>
                  <a:ext uri="{FF2B5EF4-FFF2-40B4-BE49-F238E27FC236}">
                    <a16:creationId xmlns:a16="http://schemas.microsoft.com/office/drawing/2014/main" id="{B3DBFBF6-9E7A-4FDE-ADA0-1E85042A4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161" y="1480292"/>
                <a:ext cx="1065016" cy="810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93FB5FD2-A5CB-439B-9127-3F166C2ED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27" y="2716982"/>
              <a:ext cx="8176239" cy="817613"/>
              <a:chOff x="430927" y="2716982"/>
              <a:chExt cx="8176239" cy="817613"/>
            </a:xfrm>
          </p:grpSpPr>
          <p:sp>
            <p:nvSpPr>
              <p:cNvPr id="20" name="Rectangle: Rounded Corners 31">
                <a:extLst>
                  <a:ext uri="{FF2B5EF4-FFF2-40B4-BE49-F238E27FC236}">
                    <a16:creationId xmlns:a16="http://schemas.microsoft.com/office/drawing/2014/main" id="{6EF99A77-FF02-4A85-9149-D1F14A742E35}"/>
                  </a:ext>
                </a:extLst>
              </p:cNvPr>
              <p:cNvSpPr/>
              <p:nvPr/>
            </p:nvSpPr>
            <p:spPr>
              <a:xfrm>
                <a:off x="430927" y="2716982"/>
                <a:ext cx="8176239" cy="814464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  <a:alpha val="48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R="0" lvl="0" indent="990600" algn="just" defTabSz="19526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2400" b="1" i="0" u="none" strike="noStrike" kern="0" cap="none" spc="0" normalizeH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 là số nguyên dương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21" name="Picture 25" descr="C:\Users\ADMIN\Desktop\2.png">
                <a:extLst>
                  <a:ext uri="{FF2B5EF4-FFF2-40B4-BE49-F238E27FC236}">
                    <a16:creationId xmlns:a16="http://schemas.microsoft.com/office/drawing/2014/main" id="{D8266719-53C8-40B3-B3E8-557AA6307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953" y="2725928"/>
                <a:ext cx="1078224" cy="808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B5867389-58B3-4C97-9741-1477A8A26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515" y="3836274"/>
              <a:ext cx="8177826" cy="827380"/>
              <a:chOff x="432515" y="3836274"/>
              <a:chExt cx="8177826" cy="827380"/>
            </a:xfrm>
          </p:grpSpPr>
          <p:sp>
            <p:nvSpPr>
              <p:cNvPr id="17" name="Rectangle: Rounded Corners 32">
                <a:extLst>
                  <a:ext uri="{FF2B5EF4-FFF2-40B4-BE49-F238E27FC236}">
                    <a16:creationId xmlns:a16="http://schemas.microsoft.com/office/drawing/2014/main" id="{87526086-375A-4F2B-AF62-2741F67F7574}"/>
                  </a:ext>
                </a:extLst>
              </p:cNvPr>
              <p:cNvSpPr/>
              <p:nvPr/>
            </p:nvSpPr>
            <p:spPr>
              <a:xfrm>
                <a:off x="432515" y="3836274"/>
                <a:ext cx="8177826" cy="81287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  <a:alpha val="48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R="0" lvl="0" indent="990600" defTabSz="964326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2400" b="1" i="0" u="none" strike="noStrike" kern="0" cap="none" spc="0" normalizeH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nguyên âm là số nguyên lớn hơn 0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18" name="Picture 26" descr="C:\Users\ADMIN\Desktop\3.png">
                <a:extLst>
                  <a:ext uri="{FF2B5EF4-FFF2-40B4-BE49-F238E27FC236}">
                    <a16:creationId xmlns:a16="http://schemas.microsoft.com/office/drawing/2014/main" id="{542308A2-0FBB-4ABF-A2A6-E2DDBB487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19" y="3858935"/>
                <a:ext cx="1072958" cy="804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604A4385-4B98-4211-B26B-028B8F84D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525" y="5109568"/>
              <a:ext cx="8176239" cy="918170"/>
              <a:chOff x="405525" y="5109568"/>
              <a:chExt cx="8176239" cy="918170"/>
            </a:xfrm>
          </p:grpSpPr>
          <p:sp>
            <p:nvSpPr>
              <p:cNvPr id="14" name="Rectangle: Rounded Corners 33">
                <a:extLst>
                  <a:ext uri="{FF2B5EF4-FFF2-40B4-BE49-F238E27FC236}">
                    <a16:creationId xmlns:a16="http://schemas.microsoft.com/office/drawing/2014/main" id="{036C91E2-E8E8-4843-B465-07297D0B8488}"/>
                  </a:ext>
                </a:extLst>
              </p:cNvPr>
              <p:cNvSpPr/>
              <p:nvPr/>
            </p:nvSpPr>
            <p:spPr>
              <a:xfrm>
                <a:off x="405525" y="5109568"/>
                <a:ext cx="8176239" cy="893846"/>
              </a:xfrm>
              <a:prstGeom prst="roundRect">
                <a:avLst/>
              </a:prstGeom>
              <a:solidFill>
                <a:srgbClr val="F79646">
                  <a:lumMod val="60000"/>
                  <a:lumOff val="40000"/>
                  <a:alpha val="48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R="0" lvl="0" indent="990600" defTabSz="964326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2400" b="1" i="0" u="none" strike="noStrike" kern="0" cap="none" spc="0" normalizeH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nguyên là số hữu tỉ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15" name="Picture 27" descr="C:\Users\ADMIN\Desktop\4.png">
                <a:extLst>
                  <a:ext uri="{FF2B5EF4-FFF2-40B4-BE49-F238E27FC236}">
                    <a16:creationId xmlns:a16="http://schemas.microsoft.com/office/drawing/2014/main" id="{D94AE6BC-EEEB-4AA1-A8E4-4510885E9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40" y="5282289"/>
                <a:ext cx="993932" cy="745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矩形 8">
            <a:extLst>
              <a:ext uri="{FF2B5EF4-FFF2-40B4-BE49-F238E27FC236}">
                <a16:creationId xmlns:a16="http://schemas.microsoft.com/office/drawing/2014/main" id="{0CEA1EED-F57F-4176-A00D-CA87399045A4}"/>
              </a:ext>
            </a:extLst>
          </p:cNvPr>
          <p:cNvSpPr/>
          <p:nvPr/>
        </p:nvSpPr>
        <p:spPr>
          <a:xfrm>
            <a:off x="0" y="540266"/>
            <a:ext cx="8629858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15">
            <a:extLst>
              <a:ext uri="{FF2B5EF4-FFF2-40B4-BE49-F238E27FC236}">
                <a16:creationId xmlns:a16="http://schemas.microsoft.com/office/drawing/2014/main" id="{A10ACB32-40AD-40CC-BEBB-E301E54C4D7E}"/>
              </a:ext>
            </a:extLst>
          </p:cNvPr>
          <p:cNvSpPr/>
          <p:nvPr/>
        </p:nvSpPr>
        <p:spPr>
          <a:xfrm>
            <a:off x="8641080" y="-20820"/>
            <a:ext cx="480592" cy="1498863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18">
            <a:extLst>
              <a:ext uri="{FF2B5EF4-FFF2-40B4-BE49-F238E27FC236}">
                <a16:creationId xmlns:a16="http://schemas.microsoft.com/office/drawing/2014/main" id="{3EAF90ED-5504-4573-9765-46B918461F44}"/>
              </a:ext>
            </a:extLst>
          </p:cNvPr>
          <p:cNvSpPr/>
          <p:nvPr/>
        </p:nvSpPr>
        <p:spPr>
          <a:xfrm>
            <a:off x="8016241" y="4796702"/>
            <a:ext cx="1105432" cy="291927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0">
            <a:extLst>
              <a:ext uri="{FF2B5EF4-FFF2-40B4-BE49-F238E27FC236}">
                <a16:creationId xmlns:a16="http://schemas.microsoft.com/office/drawing/2014/main" id="{617241E1-8C21-4A37-A361-C288F33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043526"/>
            <a:ext cx="8881376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6432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953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2. Các</a:t>
            </a:r>
            <a:r>
              <a:rPr kumimoji="0" lang="en-US" altLang="en-US" sz="2953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có nhận xét gì về số -5 và số 5</a:t>
            </a:r>
            <a:r>
              <a:rPr kumimoji="0" lang="en-US" altLang="en-US" sz="2953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87526086-375A-4F2B-AF62-2741F67F7574}"/>
              </a:ext>
            </a:extLst>
          </p:cNvPr>
          <p:cNvSpPr/>
          <p:nvPr/>
        </p:nvSpPr>
        <p:spPr bwMode="auto">
          <a:xfrm>
            <a:off x="694479" y="1903902"/>
            <a:ext cx="7276489" cy="625938"/>
          </a:xfrm>
          <a:prstGeom prst="roundRect">
            <a:avLst/>
          </a:prstGeom>
          <a:solidFill>
            <a:srgbClr val="F79646">
              <a:lumMod val="60000"/>
              <a:lumOff val="40000"/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indent="92075" defTabSz="96432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: Rounded Corners 33">
            <a:extLst>
              <a:ext uri="{FF2B5EF4-FFF2-40B4-BE49-F238E27FC236}">
                <a16:creationId xmlns:a16="http://schemas.microsoft.com/office/drawing/2014/main" id="{036C91E2-E8E8-4843-B465-07297D0B8488}"/>
              </a:ext>
            </a:extLst>
          </p:cNvPr>
          <p:cNvSpPr/>
          <p:nvPr/>
        </p:nvSpPr>
        <p:spPr bwMode="auto">
          <a:xfrm>
            <a:off x="694480" y="2807537"/>
            <a:ext cx="7276489" cy="621463"/>
          </a:xfrm>
          <a:prstGeom prst="roundRect">
            <a:avLst/>
          </a:prstGeom>
          <a:solidFill>
            <a:srgbClr val="F79646">
              <a:lumMod val="60000"/>
              <a:lumOff val="40000"/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indent="274638" defTabSz="96432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-5 là số nguyên âm, số 5 là số nguyên dương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0CEA1EED-F57F-4176-A00D-CA87399045A4}"/>
              </a:ext>
            </a:extLst>
          </p:cNvPr>
          <p:cNvSpPr/>
          <p:nvPr/>
        </p:nvSpPr>
        <p:spPr>
          <a:xfrm>
            <a:off x="0" y="540266"/>
            <a:ext cx="8629858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15">
            <a:extLst>
              <a:ext uri="{FF2B5EF4-FFF2-40B4-BE49-F238E27FC236}">
                <a16:creationId xmlns:a16="http://schemas.microsoft.com/office/drawing/2014/main" id="{A10ACB32-40AD-40CC-BEBB-E301E54C4D7E}"/>
              </a:ext>
            </a:extLst>
          </p:cNvPr>
          <p:cNvSpPr/>
          <p:nvPr/>
        </p:nvSpPr>
        <p:spPr>
          <a:xfrm>
            <a:off x="8641080" y="-20820"/>
            <a:ext cx="480592" cy="1498863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18">
            <a:extLst>
              <a:ext uri="{FF2B5EF4-FFF2-40B4-BE49-F238E27FC236}">
                <a16:creationId xmlns:a16="http://schemas.microsoft.com/office/drawing/2014/main" id="{3EAF90ED-5504-4573-9765-46B918461F44}"/>
              </a:ext>
            </a:extLst>
          </p:cNvPr>
          <p:cNvSpPr/>
          <p:nvPr/>
        </p:nvSpPr>
        <p:spPr>
          <a:xfrm>
            <a:off x="8016241" y="4796702"/>
            <a:ext cx="1105432" cy="291927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0" tIns="45709" rIns="91420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id="{036C91E2-E8E8-4843-B465-07297D0B8488}"/>
              </a:ext>
            </a:extLst>
          </p:cNvPr>
          <p:cNvSpPr/>
          <p:nvPr/>
        </p:nvSpPr>
        <p:spPr bwMode="auto">
          <a:xfrm>
            <a:off x="739752" y="3753187"/>
            <a:ext cx="7276489" cy="635933"/>
          </a:xfrm>
          <a:prstGeom prst="roundRect">
            <a:avLst/>
          </a:prstGeom>
          <a:solidFill>
            <a:srgbClr val="F79646">
              <a:lumMod val="60000"/>
              <a:lumOff val="40000"/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indent="274638" defTabSz="964326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 có:   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-5 &lt;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 &lt; 5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41"/>
          <p:cNvSpPr txBox="1">
            <a:spLocks noGrp="1"/>
          </p:cNvSpPr>
          <p:nvPr>
            <p:ph type="title"/>
          </p:nvPr>
        </p:nvSpPr>
        <p:spPr>
          <a:xfrm>
            <a:off x="1006073" y="17128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2190" y="1006218"/>
            <a:ext cx="3249000" cy="3249000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HỮU TỈ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98416"/>
            <a:ext cx="4390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51618" y="900841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Quan sát hai điểm biểu diễn các số hữu tỉ          và        trên trục số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58209"/>
              </p:ext>
            </p:extLst>
          </p:nvPr>
        </p:nvGraphicFramePr>
        <p:xfrm>
          <a:off x="5527724" y="729248"/>
          <a:ext cx="463550" cy="7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24" y="729248"/>
                        <a:ext cx="463550" cy="797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41817"/>
              </p:ext>
            </p:extLst>
          </p:nvPr>
        </p:nvGraphicFramePr>
        <p:xfrm>
          <a:off x="6585947" y="729249"/>
          <a:ext cx="306114" cy="79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5947" y="729249"/>
                        <a:ext cx="306114" cy="79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loud Callout 7"/>
          <p:cNvSpPr/>
          <p:nvPr/>
        </p:nvSpPr>
        <p:spPr>
          <a:xfrm>
            <a:off x="2747080" y="3245654"/>
            <a:ext cx="5040560" cy="1913490"/>
          </a:xfrm>
          <a:prstGeom prst="cloudCallou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88811"/>
              </p:ext>
            </p:extLst>
          </p:nvPr>
        </p:nvGraphicFramePr>
        <p:xfrm>
          <a:off x="5697407" y="3899933"/>
          <a:ext cx="372720" cy="64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7407" y="3899933"/>
                        <a:ext cx="372720" cy="64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16007"/>
              </p:ext>
            </p:extLst>
          </p:nvPr>
        </p:nvGraphicFramePr>
        <p:xfrm>
          <a:off x="6578345" y="3852432"/>
          <a:ext cx="277874" cy="71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78345" y="3852432"/>
                        <a:ext cx="277874" cy="71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" y="1450959"/>
            <a:ext cx="91868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95" name="Picture 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" y="3582988"/>
            <a:ext cx="156051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498416"/>
            <a:ext cx="4390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51618" y="900841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Quan sát hai điểm biểu diễn các số hữu tỉ          và        trên trục số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86413"/>
              </p:ext>
            </p:extLst>
          </p:nvPr>
        </p:nvGraphicFramePr>
        <p:xfrm>
          <a:off x="5527724" y="729248"/>
          <a:ext cx="463550" cy="7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24" y="729248"/>
                        <a:ext cx="463550" cy="797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01549"/>
              </p:ext>
            </p:extLst>
          </p:nvPr>
        </p:nvGraphicFramePr>
        <p:xfrm>
          <a:off x="6585947" y="729249"/>
          <a:ext cx="306114" cy="79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5947" y="729249"/>
                        <a:ext cx="306114" cy="79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4056" y="3364588"/>
            <a:ext cx="540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59818"/>
              </p:ext>
            </p:extLst>
          </p:nvPr>
        </p:nvGraphicFramePr>
        <p:xfrm>
          <a:off x="6349736" y="3352483"/>
          <a:ext cx="4635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3680" imgH="798480" progId="Equation.DSMT4">
                  <p:embed/>
                </p:oleObj>
              </mc:Choice>
              <mc:Fallback>
                <p:oleObj name="Equation" r:id="rId7" imgW="463680" imgH="79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9736" y="3352483"/>
                        <a:ext cx="4635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64682"/>
              </p:ext>
            </p:extLst>
          </p:nvPr>
        </p:nvGraphicFramePr>
        <p:xfrm>
          <a:off x="7330440" y="3347364"/>
          <a:ext cx="3048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920" imgH="792000" progId="Equation.DSMT4">
                  <p:embed/>
                </p:oleObj>
              </mc:Choice>
              <mc:Fallback>
                <p:oleObj name="Equation" r:id="rId9" imgW="304920" imgH="79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0440" y="3347364"/>
                        <a:ext cx="3048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47" name="Picture 9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416368"/>
            <a:ext cx="91868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127760" y="3127934"/>
            <a:ext cx="7147560" cy="226702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376496"/>
            <a:ext cx="4390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87371" y="877390"/>
            <a:ext cx="77384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-a 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0.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7832" y="2877342"/>
            <a:ext cx="1882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6088" y="3364364"/>
            <a:ext cx="678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31459" y="2887459"/>
            <a:ext cx="5450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-a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4518"/>
              </p:ext>
            </p:extLst>
          </p:nvPr>
        </p:nvGraphicFramePr>
        <p:xfrm>
          <a:off x="5577699" y="3304906"/>
          <a:ext cx="859719" cy="66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7699" y="3304906"/>
                        <a:ext cx="859719" cy="666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274337" y="840749"/>
            <a:ext cx="8610584" cy="211279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119"/>
          <p:cNvSpPr txBox="1">
            <a:spLocks noChangeArrowheads="1"/>
          </p:cNvSpPr>
          <p:nvPr/>
        </p:nvSpPr>
        <p:spPr bwMode="auto">
          <a:xfrm>
            <a:off x="120441" y="699278"/>
            <a:ext cx="71478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37" y="871229"/>
            <a:ext cx="8610584" cy="1975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40651"/>
              </p:ext>
            </p:extLst>
          </p:nvPr>
        </p:nvGraphicFramePr>
        <p:xfrm>
          <a:off x="5944870" y="2924493"/>
          <a:ext cx="1450670" cy="45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4870" y="2924493"/>
                        <a:ext cx="1450670" cy="45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77670" y="3647154"/>
            <a:ext cx="1496339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" y="376496"/>
            <a:ext cx="4390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Q CÁC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TỈ (Tiếp)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87371" y="877390"/>
            <a:ext cx="77384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-a 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0.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7832" y="2877342"/>
            <a:ext cx="1882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6088" y="3364364"/>
            <a:ext cx="678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31459" y="2887459"/>
            <a:ext cx="5450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-a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97918"/>
              </p:ext>
            </p:extLst>
          </p:nvPr>
        </p:nvGraphicFramePr>
        <p:xfrm>
          <a:off x="5577699" y="3304906"/>
          <a:ext cx="859719" cy="66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393480" progId="Equation.DSMT4">
                  <p:embed/>
                </p:oleObj>
              </mc:Choice>
              <mc:Fallback>
                <p:oleObj name="Equation" r:id="rId2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7699" y="3304906"/>
                        <a:ext cx="859719" cy="666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274337" y="840749"/>
            <a:ext cx="8610584" cy="211279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119"/>
          <p:cNvSpPr txBox="1">
            <a:spLocks noChangeArrowheads="1"/>
          </p:cNvSpPr>
          <p:nvPr/>
        </p:nvSpPr>
        <p:spPr bwMode="auto">
          <a:xfrm>
            <a:off x="120441" y="699278"/>
            <a:ext cx="71478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37" y="871229"/>
            <a:ext cx="8610584" cy="1975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97454"/>
              </p:ext>
            </p:extLst>
          </p:nvPr>
        </p:nvGraphicFramePr>
        <p:xfrm>
          <a:off x="5944870" y="2924493"/>
          <a:ext cx="1450670" cy="45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4870" y="2924493"/>
                        <a:ext cx="1450670" cy="45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230118" y="4004258"/>
            <a:ext cx="28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282106" y="4537048"/>
            <a:ext cx="3972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400" i="1" u="none" strike="noStrike" cap="none" normalizeH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1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82361"/>
              </p:ext>
            </p:extLst>
          </p:nvPr>
        </p:nvGraphicFramePr>
        <p:xfrm>
          <a:off x="4076729" y="3887273"/>
          <a:ext cx="251526" cy="6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6729" y="3887273"/>
                        <a:ext cx="251526" cy="64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74470"/>
              </p:ext>
            </p:extLst>
          </p:nvPr>
        </p:nvGraphicFramePr>
        <p:xfrm>
          <a:off x="4950981" y="3907378"/>
          <a:ext cx="428739" cy="66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0981" y="3907378"/>
                        <a:ext cx="428739" cy="66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35584"/>
              </p:ext>
            </p:extLst>
          </p:nvPr>
        </p:nvGraphicFramePr>
        <p:xfrm>
          <a:off x="4066116" y="4584393"/>
          <a:ext cx="673271" cy="41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6116" y="4584393"/>
                        <a:ext cx="673271" cy="41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61483"/>
              </p:ext>
            </p:extLst>
          </p:nvPr>
        </p:nvGraphicFramePr>
        <p:xfrm>
          <a:off x="5388316" y="4607325"/>
          <a:ext cx="464774" cy="39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8316" y="4607325"/>
                        <a:ext cx="464774" cy="39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0900" y="4004861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77670" y="3647154"/>
            <a:ext cx="1496339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3617923"/>
</p:tagLst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1523</Words>
  <Application>Microsoft Office PowerPoint</Application>
  <PresentationFormat>On-screen Show (16:9)</PresentationFormat>
  <Paragraphs>140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Odibee Sans</vt:lpstr>
      <vt:lpstr>Arial</vt:lpstr>
      <vt:lpstr>Cambria Math</vt:lpstr>
      <vt:lpstr>Corbel</vt:lpstr>
      <vt:lpstr>Calibri</vt:lpstr>
      <vt:lpstr>Times New Roman</vt:lpstr>
      <vt:lpstr>Nunito</vt:lpstr>
      <vt:lpstr>Mathematics Subject for Middle School - 6th Grade: Geometry and Spatial Sense by Slidesgo</vt:lpstr>
      <vt:lpstr>Equation</vt:lpstr>
      <vt:lpstr>TIẾT 2: TẬP HỢP Q CÁC SỐ HỮU TỈ (Tiếp) </vt:lpstr>
      <vt:lpstr>PowerPoint Presentation</vt:lpstr>
      <vt:lpstr>PowerPoint Presentation</vt:lpstr>
      <vt:lpstr>PowerPoint Presentation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Với số hữu tỉ x bất kì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</dc:title>
  <dc:creator>NAM-KETOAN</dc:creator>
  <cp:lastModifiedBy>Vân Anh</cp:lastModifiedBy>
  <cp:revision>118</cp:revision>
  <dcterms:modified xsi:type="dcterms:W3CDTF">2023-05-31T08:02:09Z</dcterms:modified>
</cp:coreProperties>
</file>