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304" r:id="rId7"/>
    <p:sldId id="305" r:id="rId8"/>
    <p:sldId id="261" r:id="rId9"/>
    <p:sldId id="262" r:id="rId10"/>
    <p:sldId id="263" r:id="rId11"/>
    <p:sldId id="264" r:id="rId12"/>
    <p:sldId id="306" r:id="rId13"/>
    <p:sldId id="267" r:id="rId14"/>
    <p:sldId id="307" r:id="rId15"/>
    <p:sldId id="268" r:id="rId16"/>
    <p:sldId id="274" r:id="rId17"/>
    <p:sldId id="269" r:id="rId18"/>
    <p:sldId id="308" r:id="rId19"/>
    <p:sldId id="309" r:id="rId20"/>
    <p:sldId id="310" r:id="rId21"/>
    <p:sldId id="311" r:id="rId22"/>
    <p:sldId id="279" r:id="rId23"/>
    <p:sldId id="280" r:id="rId24"/>
    <p:sldId id="281" r:id="rId25"/>
    <p:sldId id="282" r:id="rId26"/>
    <p:sldId id="283" r:id="rId27"/>
    <p:sldId id="291" r:id="rId28"/>
    <p:sldId id="292" r:id="rId29"/>
    <p:sldId id="293" r:id="rId30"/>
    <p:sldId id="296" r:id="rId31"/>
    <p:sldId id="297" r:id="rId32"/>
    <p:sldId id="298" r:id="rId33"/>
    <p:sldId id="299" r:id="rId34"/>
    <p:sldId id="300" r:id="rId35"/>
    <p:sldId id="302"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8" autoAdjust="0"/>
    <p:restoredTop sz="94660"/>
  </p:normalViewPr>
  <p:slideViewPr>
    <p:cSldViewPr snapToGrid="0">
      <p:cViewPr varScale="1">
        <p:scale>
          <a:sx n="85" d="100"/>
          <a:sy n="85"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02/01/2024</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02/01/2024</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6.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thoi có những tính chất gì? Có những dấu hiệu nào để nhận biết một tứ giác là hình thoi</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Calibri" panose="020F0502020204030204" pitchFamily="34" charset="0"/>
                  </a:rPr>
                  <a:t> = 120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r>
                  <a:rPr lang="en-US" sz="2800" baseline="300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t>
                </a:r>
              </a:p>
              <a:p>
                <a:r>
                  <a:rPr lang="en-US" sz="2800">
                    <a:solidFill>
                      <a:srgbClr val="000000"/>
                    </a:solidFill>
                    <a:latin typeface="Times New Roman" panose="02020603050405020304" pitchFamily="18" charset="0"/>
                    <a:ea typeface="Calibri" panose="020F0502020204030204" pitchFamily="34" charset="0"/>
                  </a:rPr>
                  <a:t>Chứng minh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là tam giác đều</a:t>
                </a:r>
                <a:endParaRPr lang="vi-VN" sz="2800"/>
              </a:p>
            </p:txBody>
          </p:sp>
        </mc:Choice>
        <mc:Fallback xmlns="">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a16="http://schemas.microsoft.com/office/drawing/2014/main" id="{46100E79-3BE0-42BF-8632-B2877EC7A4AE}"/>
              </a:ext>
            </a:extLst>
          </p:cNvPr>
          <p:cNvSpPr/>
          <p:nvPr/>
        </p:nvSpPr>
        <p:spPr>
          <a:xfrm>
            <a:off x="1332020" y="2954573"/>
            <a:ext cx="7559057"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9" name="Rectangle 28">
            <a:extLst>
              <a:ext uri="{FF2B5EF4-FFF2-40B4-BE49-F238E27FC236}">
                <a16:creationId xmlns:a16="http://schemas.microsoft.com/office/drawing/2014/main" id="{37B818A8-47C7-4EFE-BC9C-DDF21D24F970}"/>
              </a:ext>
            </a:extLst>
          </p:cNvPr>
          <p:cNvSpPr/>
          <p:nvPr/>
        </p:nvSpPr>
        <p:spPr>
          <a:xfrm>
            <a:off x="1339991" y="3518052"/>
            <a:ext cx="5493748"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Lại có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là tia phân giác của góc </a:t>
            </a:r>
            <a:r>
              <a:rPr lang="en-US" sz="2800" i="1">
                <a:solidFill>
                  <a:srgbClr val="000000"/>
                </a:solidFill>
                <a:latin typeface="Times New Roman" panose="02020603050405020304" pitchFamily="18" charset="0"/>
                <a:ea typeface="Times New Roman" panose="02020603050405020304" pitchFamily="18" charset="0"/>
              </a:rPr>
              <a:t>A </a:t>
            </a:r>
            <a:endParaRPr lang="vi-VN" sz="280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5656690-CCE2-4DA2-9021-70DE3DC202BE}"/>
                  </a:ext>
                </a:extLst>
              </p:cNvPr>
              <p:cNvSpPr/>
              <p:nvPr/>
            </p:nvSpPr>
            <p:spPr>
              <a:xfrm>
                <a:off x="2021916" y="3956285"/>
                <a:ext cx="3144964"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Times New Roman" panose="02020603050405020304" pitchFamily="18" charset="0"/>
                  </a:rPr>
                  <a:t> = 60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1" name="Rectangle 30">
                <a:extLst>
                  <a:ext uri="{FF2B5EF4-FFF2-40B4-BE49-F238E27FC236}">
                    <a16:creationId xmlns:a16="http://schemas.microsoft.com/office/drawing/2014/main" id="{F5656690-CCE2-4DA2-9021-70DE3DC202BE}"/>
                  </a:ext>
                </a:extLst>
              </p:cNvPr>
              <p:cNvSpPr>
                <a:spLocks noRot="1" noChangeAspect="1" noMove="1" noResize="1" noEditPoints="1" noAdjustHandles="1" noChangeArrowheads="1" noChangeShapeType="1" noTextEdit="1"/>
              </p:cNvSpPr>
              <p:nvPr/>
            </p:nvSpPr>
            <p:spPr>
              <a:xfrm>
                <a:off x="2021916" y="3956285"/>
                <a:ext cx="3144964" cy="700705"/>
              </a:xfrm>
              <a:prstGeom prst="rect">
                <a:avLst/>
              </a:prstGeom>
              <a:blipFill>
                <a:blip r:embed="rId6"/>
                <a:stretch>
                  <a:fillRect r="-2907" b="-10435"/>
                </a:stretch>
              </a:blipFill>
            </p:spPr>
            <p:txBody>
              <a:bodyPr/>
              <a:lstStyle/>
              <a:p>
                <a:r>
                  <a:rPr lang="vi-VN">
                    <a:noFill/>
                  </a:rPr>
                  <a:t> </a:t>
                </a:r>
              </a:p>
            </p:txBody>
          </p:sp>
        </mc:Fallback>
      </mc:AlternateContent>
      <p:sp>
        <p:nvSpPr>
          <p:cNvPr id="33" name="Rectangle 32">
            <a:extLst>
              <a:ext uri="{FF2B5EF4-FFF2-40B4-BE49-F238E27FC236}">
                <a16:creationId xmlns:a16="http://schemas.microsoft.com/office/drawing/2014/main" id="{A68B051D-0801-40C2-BCFA-F97FD01B708C}"/>
              </a:ext>
            </a:extLst>
          </p:cNvPr>
          <p:cNvSpPr/>
          <p:nvPr/>
        </p:nvSpPr>
        <p:spPr>
          <a:xfrm>
            <a:off x="1333516" y="4527702"/>
            <a:ext cx="5218801"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là tam giác đều</a:t>
            </a:r>
            <a:endParaRPr lang="vi-VN" sz="2800"/>
          </a:p>
        </p:txBody>
      </p:sp>
      <p:grpSp>
        <p:nvGrpSpPr>
          <p:cNvPr id="28" name="Group 27">
            <a:extLst>
              <a:ext uri="{FF2B5EF4-FFF2-40B4-BE49-F238E27FC236}">
                <a16:creationId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DCC78E-33A9-4CBE-A060-386276D764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spid="_x0000_s8243" name="Bitmap Image" r:id="rId6" imgW="1533739" imgH="1028844" progId="Paint.Picture">
                  <p:embed/>
                </p:oleObj>
              </mc:Choice>
              <mc:Fallback>
                <p:oleObj name="Bitmap Image" r:id="rId6" imgW="1533739" imgH="102884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hình bình hành ABCD có hai đường chéo AC và BD vuông góc với nhau </a:t>
            </a:r>
            <a:r>
              <a:rPr lang="en-US" sz="2800" i="1">
                <a:latin typeface="Times New Roman" panose="02020603050405020304" pitchFamily="18" charset="0"/>
                <a:ea typeface="Calibri" panose="020F0502020204030204" pitchFamily="34" charset="0"/>
                <a:cs typeface="Times New Roman" panose="02020603050405020304" pitchFamily="18" charset="0"/>
              </a:rPr>
              <a:t>(Hình 60).</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spid="_x0000_s13334" name="Bitmap Image" r:id="rId4" imgW="1533739" imgH="1028844" progId="Paint.Picture">
                  <p:embed/>
                </p:oleObj>
              </mc:Choice>
              <mc:Fallback>
                <p:oleObj name="Bitmap Image" r:id="rId4" imgW="1533739" imgH="1028844" progId="Paint.Picture">
                  <p:embed/>
                  <p:pic>
                    <p:nvPicPr>
                      <p:cNvPr id="10" name="Object 9">
                        <a:extLst>
                          <a:ext uri="{FF2B5EF4-FFF2-40B4-BE49-F238E27FC236}">
                            <a16:creationId xmlns:a16="http://schemas.microsoft.com/office/drawing/2014/main" id="{2F9FC56A-06BD-46A2-8644-4FE0D8D7E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05F2A1A-0FBE-4A8D-AC07-F43FB725BE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Hình bình hành có hai cạnh kề bằng nhau là hình thoi.</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b) Hình bình hành có hai đường chéo vuông góc với nhau là hình thoi.</a:t>
              </a:r>
              <a:endParaRPr lang="vi-VN" sz="24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giác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tuyến 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 là đường cao 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hai đường chéo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vuông góc với nhau 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2" name="Arrow: Right 21">
            <a:extLst>
              <a:ext uri="{FF2B5EF4-FFF2-40B4-BE49-F238E27FC236}">
                <a16:creationId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a:solidFill>
                  <a:srgbClr val="0070C0"/>
                </a:solidFill>
                <a:latin typeface="Times New Roman" panose="02020603050405020304" pitchFamily="18" charset="0"/>
                <a:ea typeface="Calibri" panose="020F0502020204030204" pitchFamily="34" charset="0"/>
              </a:rPr>
              <a:t>Hình bình hành có một đường chéo là phân giác của một góc là hình thoi</a:t>
            </a:r>
            <a:endParaRPr lang="vi-VN" sz="3200"/>
          </a:p>
        </p:txBody>
      </p:sp>
      <p:grpSp>
        <p:nvGrpSpPr>
          <p:cNvPr id="17" name="Group 16">
            <a:extLst>
              <a:ext uri="{FF2B5EF4-FFF2-40B4-BE49-F238E27FC236}">
                <a16:creationId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Xét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vừa là phân giác của góc</a:t>
            </a:r>
            <a:r>
              <a:rPr lang="en-US" sz="2800">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DAB</a:t>
            </a:r>
            <a:r>
              <a:rPr lang="en-US" sz="2800">
                <a:solidFill>
                  <a:srgbClr val="000000"/>
                </a:solidFill>
                <a:latin typeface="Times New Roman" panose="02020603050405020304" pitchFamily="18" charset="0"/>
                <a:ea typeface="Times New Roman" panose="02020603050405020304" pitchFamily="18" charset="0"/>
              </a:rPr>
              <a:t>, </a:t>
            </a:r>
          </a:p>
          <a:p>
            <a:r>
              <a:rPr lang="en-US" sz="2800">
                <a:solidFill>
                  <a:srgbClr val="000000"/>
                </a:solidFill>
                <a:latin typeface="Times New Roman" panose="02020603050405020304" pitchFamily="18" charset="0"/>
                <a:ea typeface="Times New Roman" panose="02020603050405020304" pitchFamily="18" charset="0"/>
              </a:rPr>
              <a:t>                                         vừa là đường trung tuyến</a:t>
            </a:r>
            <a:endParaRPr lang="vi-VN" sz="2800"/>
          </a:p>
        </p:txBody>
      </p:sp>
      <p:sp>
        <p:nvSpPr>
          <p:cNvPr id="11" name="Rectangle 10">
            <a:extLst>
              <a:ext uri="{FF2B5EF4-FFF2-40B4-BE49-F238E27FC236}">
                <a16:creationId xmlns:a16="http://schemas.microsoft.com/office/drawing/2014/main" id="{CC81F19C-5F59-4B90-8F09-603AFFB34A1A}"/>
              </a:ext>
            </a:extLst>
          </p:cNvPr>
          <p:cNvSpPr/>
          <p:nvPr/>
        </p:nvSpPr>
        <p:spPr>
          <a:xfrm>
            <a:off x="443490" y="4741263"/>
            <a:ext cx="5785495" cy="523220"/>
          </a:xfrm>
          <a:prstGeom prst="rect">
            <a:avLst/>
          </a:prstGeom>
        </p:spPr>
        <p:txBody>
          <a:bodyPr wrap="none">
            <a:spAutoFit/>
          </a:bodyPr>
          <a:lstStyle/>
          <a:p>
            <a:r>
              <a:rPr lang="en-US" sz="2800" i="1">
                <a:solidFill>
                  <a:srgbClr val="000000"/>
                </a:solidFill>
                <a:latin typeface="Times New Roman" panose="02020603050405020304" pitchFamily="18" charset="0"/>
                <a:ea typeface="Times New Roman" panose="02020603050405020304" pitchFamily="18" charset="0"/>
              </a:rPr>
              <a:t>=&gt; ABD </a:t>
            </a:r>
            <a:r>
              <a:rPr lang="en-US" sz="2800">
                <a:solidFill>
                  <a:srgbClr val="000000"/>
                </a:solidFill>
                <a:latin typeface="Times New Roman" panose="02020603050405020304" pitchFamily="18" charset="0"/>
                <a:ea typeface="Times New Roman" panose="02020603050405020304" pitchFamily="18" charset="0"/>
              </a:rPr>
              <a:t>là tam giác cân hay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p:sp>
        <p:nvSpPr>
          <p:cNvPr id="13" name="Rectangle 12">
            <a:extLst>
              <a:ext uri="{FF2B5EF4-FFF2-40B4-BE49-F238E27FC236}">
                <a16:creationId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a:latin typeface="Times New Roman" panose="02020603050405020304" pitchFamily="18" charset="0"/>
                    <a:cs typeface="Times New Roman" panose="02020603050405020304" pitchFamily="18" charset="0"/>
                  </a:rPr>
                  <a:t> = 40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mỗi góc  của hình thoi ABCD.</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 nên </a:t>
                </a:r>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là tia phân giác của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cũng là hình bình hành, do đó hai góc kề có tổng là 180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có các cặp góc đối diện bằng nhau, vậy ta 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a:solidFill>
                      <a:srgbClr val="000000"/>
                    </a:solidFill>
                    <a:latin typeface="Times New Roman" panose="02020603050405020304" pitchFamily="18" charset="0"/>
                    <a:ea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endParaRPr lang="vi-VN" sz="2800"/>
              </a:p>
            </p:txBody>
          </p:sp>
        </mc:Choice>
        <mc:Fallback xmlns="">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viên gạch trang trí có dạng hình thoi với độ dài cạnh là 40cm và số đo một góc là 60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Hình 63</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Diện tích của viên gạch đó là bao nhiêu cetimét vuông </a:t>
            </a:r>
          </a:p>
          <a:p>
            <a:pPr algn="just"/>
            <a:r>
              <a:rPr lang="en-US" sz="2800">
                <a:latin typeface="Times New Roman" panose="02020603050405020304" pitchFamily="18" charset="0"/>
                <a:cs typeface="Times New Roman" panose="02020603050405020304" pitchFamily="18" charset="0"/>
              </a:rPr>
              <a:t>(làm tròn kết quả đến hàng phần trăm)?</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xmlns="">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xmlns="">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hai đường chéo vuông góc với nhau và bằng nhau là hình thoi</a:t>
            </a:r>
            <a:endParaRPr lang="vi-VN" sz="2800"/>
          </a:p>
        </p:txBody>
      </p:sp>
      <p:sp>
        <p:nvSpPr>
          <p:cNvPr id="9" name="Rectangle 8">
            <a:extLst>
              <a:ext uri="{FF2B5EF4-FFF2-40B4-BE49-F238E27FC236}">
                <a16:creationId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bình hành có một đường chéo là đường phân giác của một góc là hình thoi.</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Hình bình hành có hai đường chéo vuông góc với nhau là h́ình thoi.</a:t>
            </a:r>
            <a:endParaRPr lang="vi-VN" sz="280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B.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là các đường phân giác của các góc của hình thoi</a:t>
            </a:r>
            <a:endParaRPr lang="vi-VN" sz="3200"/>
          </a:p>
        </p:txBody>
      </p:sp>
      <p:sp>
        <p:nvSpPr>
          <p:cNvPr id="9" name="Rectangle 8">
            <a:extLst>
              <a:ext uri="{FF2B5EF4-FFF2-40B4-BE49-F238E27FC236}">
                <a16:creationId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C.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vuông góc với nhau</a:t>
            </a:r>
            <a:endParaRPr lang="vi-VN" sz="3200"/>
          </a:p>
        </p:txBody>
      </p:sp>
      <p:sp>
        <p:nvSpPr>
          <p:cNvPr id="11" name="Rectangle 10">
            <a:extLst>
              <a:ext uri="{FF2B5EF4-FFF2-40B4-BE49-F238E27FC236}">
                <a16:creationId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1459FBDF-FC1E-430D-9C79-442337738F27}"/>
              </a:ext>
            </a:extLst>
          </p:cNvPr>
          <p:cNvSpPr txBox="1"/>
          <p:nvPr/>
        </p:nvSpPr>
        <p:spPr>
          <a:xfrm>
            <a:off x="5581650" y="16192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endParaRPr lang="vi-VN" sz="3200" b="1">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a:blip r:embed="rId3"/>
                <a:stretch>
                  <a:fillRect t="-11111" b="-313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120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a:blip r:embed="rId5"/>
                <a:stretch>
                  <a:fillRect t="-11224" b="-32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xmlns="">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7: Hình vuông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FD6AB01-9487-43B2-B276-0C25FC4C48B2}"/>
              </a:ext>
            </a:extLst>
          </p:cNvPr>
          <p:cNvSpPr/>
          <p:nvPr/>
        </p:nvSpPr>
        <p:spPr>
          <a:xfrm>
            <a:off x="1302418" y="2054075"/>
            <a:ext cx="7969919" cy="1384995"/>
          </a:xfrm>
          <a:prstGeom prst="rect">
            <a:avLst/>
          </a:prstGeom>
        </p:spPr>
        <p:txBody>
          <a:bodyPr wrap="square">
            <a:spAutoFit/>
          </a:bodyPr>
          <a:lstStyle/>
          <a:p>
            <a:pPr marL="514350" indent="-514350" algn="just">
              <a:spcAft>
                <a:spcPts val="0"/>
              </a:spcAft>
              <a:buAutoNum type="alphaLcParenR"/>
            </a:pPr>
            <a:r>
              <a:rPr lang="en-US" sz="2800">
                <a:solidFill>
                  <a:srgbClr val="000000"/>
                </a:solidFill>
                <a:latin typeface="Times New Roman" panose="02020603050405020304" pitchFamily="18" charset="0"/>
                <a:ea typeface="Times New Roman" panose="02020603050405020304" pitchFamily="18" charset="0"/>
              </a:rPr>
              <a:t>Xét hình thoi ABCD có:</a:t>
            </a: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AB = BC = CD = DA (định nghĩa)</a:t>
            </a:r>
            <a:endParaRPr lang="vi-VN" sz="280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=&gt;ABCD là hình bình hành (tính chất hình bình hành)</a:t>
            </a:r>
            <a:endParaRPr lang="vi-VN"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Xét Hình bình hành ABCD</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DO = OB (tính chất)</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(c.c.c)</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hai góc kề bù)</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10BF1AA-59A1-46B6-8290-32F952A29F4F}"/>
                  </a:ext>
                </a:extLst>
              </p:cNvPr>
              <p:cNvSpPr/>
              <p:nvPr/>
            </p:nvSpPr>
            <p:spPr>
              <a:xfrm>
                <a:off x="1443789" y="1832554"/>
                <a:ext cx="7387390" cy="3885359"/>
              </a:xfrm>
              <a:prstGeom prst="rect">
                <a:avLst/>
              </a:prstGeom>
            </p:spPr>
            <p:txBody>
              <a:bodyPr wrap="square">
                <a:spAutoFit/>
              </a:bodyPr>
              <a:lstStyle/>
              <a:p>
                <a:pPr algn="just">
                  <a:spcAft>
                    <a:spcPts val="0"/>
                  </a:spcAft>
                </a:pPr>
                <a:r>
                  <a:rPr lang="nl-NL" sz="2800">
                    <a:latin typeface="Times New Roman" panose="02020603050405020304" pitchFamily="18" charset="0"/>
                    <a:ea typeface="Times New Roman" panose="02020603050405020304" pitchFamily="18" charset="0"/>
                  </a:rPr>
                  <a:t>c) </a:t>
                </a:r>
                <a:r>
                  <a:rPr lang="en-US" sz="2800">
                    <a:solidFill>
                      <a:srgbClr val="000000"/>
                    </a:solidFill>
                    <a:latin typeface="Times New Roman" panose="02020603050405020304" pitchFamily="18" charset="0"/>
                    <a:ea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𝐷𝐶</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𝐵𝐶</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∆ABC = ∆ADC (c.c.c) </a:t>
                </a:r>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Lại có </a:t>
                </a:r>
                <a:r>
                  <a:rPr lang="en-US" sz="2800">
                    <a:solidFill>
                      <a:srgbClr val="000000"/>
                    </a:solidFill>
                    <a:latin typeface="Times New Roman" panose="02020603050405020304" pitchFamily="18" charset="0"/>
                    <a:ea typeface="Times New Roman" panose="02020603050405020304" pitchFamily="18" charset="0"/>
                  </a:rPr>
                  <a:t>∆ADO = ∆ABO (cmt) </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DAO</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BAO</m:t>
                        </m:r>
                      </m:e>
                    </m:acc>
                  </m:oMath>
                </a14:m>
                <a:r>
                  <a:rPr lang="en-US" sz="2800">
                    <a:solidFill>
                      <a:srgbClr val="000000"/>
                    </a:solidFill>
                    <a:latin typeface="Times New Roman" panose="02020603050405020304" pitchFamily="18" charset="0"/>
                    <a:ea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Hay</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BAC</m:t>
                        </m:r>
                      </m:e>
                    </m:acc>
                    <m:r>
                      <a:rPr lang="en-US" sz="2800" i="1">
                        <a:solidFill>
                          <a:srgbClr val="000000"/>
                        </a:solidFill>
                        <a:latin typeface="Cambria Math" panose="02040503050406030204" pitchFamily="18" charset="0"/>
                        <a:ea typeface="Times New Roman" panose="02020603050405020304" pitchFamily="18" charset="0"/>
                      </a:rPr>
                      <m:t> </m:t>
                    </m:r>
                  </m:oMath>
                </a14:m>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Vậy 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rPr>
                  <a:t> </a:t>
                </a:r>
                <a:endParaRPr lang="vi-VN" sz="280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10BF1AA-59A1-46B6-8290-32F952A29F4F}"/>
                  </a:ext>
                </a:extLst>
              </p:cNvPr>
              <p:cNvSpPr>
                <a:spLocks noRot="1" noChangeAspect="1" noMove="1" noResize="1" noEditPoints="1" noAdjustHandles="1" noChangeArrowheads="1" noChangeShapeType="1" noTextEdit="1"/>
              </p:cNvSpPr>
              <p:nvPr/>
            </p:nvSpPr>
            <p:spPr>
              <a:xfrm>
                <a:off x="1443789" y="1832554"/>
                <a:ext cx="7387390" cy="3885359"/>
              </a:xfrm>
              <a:prstGeom prst="rect">
                <a:avLst/>
              </a:prstGeom>
              <a:blipFill>
                <a:blip r:embed="rId5"/>
                <a:stretch>
                  <a:fillRect l="-1733" t="-1727" b="-3611"/>
                </a:stretch>
              </a:blipFill>
            </p:spPr>
            <p:txBody>
              <a:bodyPr/>
              <a:lstStyle/>
              <a:p>
                <a:r>
                  <a:rPr lang="vi-VN">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Hai cạnh đối song song; các cạnh bằng nhau</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b) Các góc đối bằng nhau;</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c) Hai đường chéo vuông góc với nhau và cắt nhau tại trung điểm của mỗi đường;</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d) Hai đường chéo là các đường phân giác của các góc ở đỉnh.</a:t>
                </a:r>
                <a:endParaRPr lang="vi-VN" sz="280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6750359-51E5-4633-9A46-0DBEF047E983}"/>
              </a:ext>
            </a:extLst>
          </p:cNvPr>
          <p:cNvGrpSpPr/>
          <p:nvPr/>
        </p:nvGrpSpPr>
        <p:grpSpPr>
          <a:xfrm>
            <a:off x="8907865" y="1364451"/>
            <a:ext cx="3284135" cy="2485654"/>
            <a:chOff x="8747444" y="1043609"/>
            <a:chExt cx="3284135" cy="2485654"/>
          </a:xfrm>
        </p:grpSpPr>
        <p:grpSp>
          <p:nvGrpSpPr>
            <p:cNvPr id="27" name="Group 26">
              <a:extLst>
                <a:ext uri="{FF2B5EF4-FFF2-40B4-BE49-F238E27FC236}">
                  <a16:creationId xmlns:a16="http://schemas.microsoft.com/office/drawing/2014/main" id="{909E70EB-32B4-4388-9294-78C47CEE35C9}"/>
                </a:ext>
              </a:extLst>
            </p:cNvPr>
            <p:cNvGrpSpPr/>
            <p:nvPr/>
          </p:nvGrpSpPr>
          <p:grpSpPr>
            <a:xfrm>
              <a:off x="8747444" y="1043609"/>
              <a:ext cx="3284135" cy="2485654"/>
              <a:chOff x="8424478" y="1505620"/>
              <a:chExt cx="3284135" cy="3097531"/>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424478" y="1505620"/>
                <a:ext cx="3284135" cy="3097531"/>
                <a:chOff x="8424478" y="1505620"/>
                <a:chExt cx="3284135" cy="3097531"/>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2633</Words>
  <Application>Microsoft Office PowerPoint</Application>
  <PresentationFormat>Widescreen</PresentationFormat>
  <Paragraphs>390</Paragraphs>
  <Slides>35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Linh</cp:lastModifiedBy>
  <cp:revision>77</cp:revision>
  <dcterms:created xsi:type="dcterms:W3CDTF">2023-07-06T02:12:13Z</dcterms:created>
  <dcterms:modified xsi:type="dcterms:W3CDTF">2024-01-01T19:14:40Z</dcterms:modified>
</cp:coreProperties>
</file>